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32" r:id="rId2"/>
  </p:sldMasterIdLst>
  <p:handoutMasterIdLst>
    <p:handoutMasterId r:id="rId5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8" r:id="rId18"/>
    <p:sldId id="30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10" r:id="rId39"/>
    <p:sldId id="290" r:id="rId40"/>
    <p:sldId id="291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00F11-EE58-4AC2-A852-0ABD7020945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96342-4598-4908-8EF2-B3CCEE1B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F756F-F3E4-4A82-A0CC-418FEF096DC4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4AB91-5563-455B-815C-87AD8EE9D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FEDBA-1F59-4AD0-BC1C-17E751FCF281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205E2-55FA-43A2-B7F9-37A021FF2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545FA-1C00-432D-A3D3-67EB71D54B8A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7BE5-A115-4124-8782-E7309C09A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8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1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4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EF3D1-E751-4D31-A671-C2FC3493017E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DE824-36F7-4830-8CCF-B42511366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21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1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8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8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4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6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1DD6F-BD38-49C5-9CBF-662C41F0A65C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384F-30C7-493E-861C-2A291DF3E88E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0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1862A-2220-46BA-85A8-70386E7E3FC9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7654-EEFC-4828-AD8B-0F85B618AE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0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B719-C777-4B15-B69E-1566F77EA3C5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237D-3EC4-49CD-9FCF-B8AE6FF68283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59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E5C07-48CE-4F1B-B132-849C218D8DA8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54B73-0C07-480D-BD21-86EA52682110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1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E5773-2A1C-4A5D-89BE-DB6F04BD31C6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305C-F395-4AFE-9253-73FCA4DF1812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DA772-1D24-4C70-AFEC-39099009B6B2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988F2-D601-4AB2-A032-0A1AD5FCF86A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95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C139E-1B16-413F-99A5-EB043A1B8D9C}" type="datetimeFigureOut">
              <a:rPr lang="en-US" smtClean="0">
                <a:solidFill>
                  <a:srgbClr val="FF9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3/6/2014</a:t>
            </a:fld>
            <a:endParaRPr lang="en-US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3B015-3611-404A-8433-ADF4CA8BF183}" type="slidenum">
              <a:rPr lang="en-US" smtClean="0">
                <a:solidFill>
                  <a:srgbClr val="FF9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9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24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D897E-A5A7-40E4-85A1-A7271FB2FB8C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2DD10-F60D-44D7-8659-91B1DADB5AC1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0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765D0-A480-4AA3-8D21-204D35FC7E40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8720-788B-4B20-AA40-678AFC481964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4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88C02-7D1D-4D3F-8A3E-E1B94FB1FE2A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85D79-96A6-42AD-8FFC-96B8BB9B62B9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4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186BD-03C0-4231-81C9-C5450ABA76B0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92618-B05E-4E11-8D13-AF463C50899C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1BFB6-C23E-4957-BBA0-6B1F220CC8AE}" type="datetimeFigureOut">
              <a:rPr lang="en-US" smtClean="0">
                <a:solidFill>
                  <a:srgbClr val="FF9000"/>
                </a:solidFill>
              </a:rPr>
              <a:pPr>
                <a:defRPr/>
              </a:pPr>
              <a:t>3/6/2014</a:t>
            </a:fld>
            <a:endParaRPr lang="en-US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87860-C656-4728-A99D-68EE3B0EC31C}" type="slidenum">
              <a:rPr lang="en-US" smtClean="0">
                <a:solidFill>
                  <a:srgbClr val="FF9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0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018CB-F0D2-49C6-ADF4-1A6B1DAA378B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3D7C9-381B-430B-9EED-17230B52E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05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4000" b="1" i="0" baseline="0">
                <a:solidFill>
                  <a:srgbClr val="FFC000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82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32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01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92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9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19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37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88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9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6CDB5-1108-47D0-B95A-E3707AD2A625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AF863-C926-4187-A2A1-671160ACAC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0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45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79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0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03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33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28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80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tx1"/>
          </a:solidFill>
        </p:spPr>
        <p:txBody>
          <a:bodyPr/>
          <a:lstStyle>
            <a:lvl1pPr algn="ctr">
              <a:defRPr b="1" i="0" baseline="0">
                <a:solidFill>
                  <a:srgbClr val="0033CC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486400"/>
          </a:xfrm>
        </p:spPr>
        <p:txBody>
          <a:bodyPr anchor="t"/>
          <a:lstStyle>
            <a:lvl1pPr marL="342900" indent="-457200"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3200" baseline="0">
                <a:latin typeface="Goudy Old Style" pitchFamily="18" charset="0"/>
              </a:defRPr>
            </a:lvl1pPr>
            <a:lvl2pPr marL="742950" indent="-457200">
              <a:buClr>
                <a:schemeClr val="tx1"/>
              </a:buClr>
              <a:buFont typeface="Wingdings 2" pitchFamily="18" charset="2"/>
              <a:buChar char=""/>
              <a:defRPr sz="2800" baseline="0">
                <a:latin typeface="Goudy Old Style" pitchFamily="18" charset="0"/>
              </a:defRPr>
            </a:lvl2pPr>
            <a:lvl3pPr marL="1143000" indent="-457200">
              <a:buClr>
                <a:schemeClr val="tx1"/>
              </a:buClr>
              <a:buFont typeface="Wingdings 2" pitchFamily="18" charset="2"/>
              <a:buChar char=""/>
              <a:defRPr sz="2600" baseline="0">
                <a:latin typeface="Goudy Old Style" pitchFamily="18" charset="0"/>
              </a:defRPr>
            </a:lvl3pPr>
            <a:lvl4pPr marL="16002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4pPr>
            <a:lvl5pPr marL="2057400" indent="-457200">
              <a:buClr>
                <a:schemeClr val="tx1"/>
              </a:buClr>
              <a:buFont typeface="Wingdings 2" pitchFamily="18" charset="2"/>
              <a:buChar char=""/>
              <a:defRPr sz="2400" baseline="0">
                <a:latin typeface="Goudy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E83B8-D008-420C-AA76-210405997CD5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0331D-DED6-4F55-A671-AC59402FA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7FBB3-5F31-4AB1-A704-2F27ACADBCDC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BE70-8E37-4F18-A276-DF9AB064F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BE4E0-6863-4953-913A-F0027CD14993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A16FC-2793-4C94-B671-A6B2D0F55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C99CD-CB5F-42C2-BF3E-7CF23B047183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A24B3-70E3-4FC3-BBAC-B6C8F1872C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1E83B8-D008-420C-AA76-210405997CD5}" type="datetimeFigureOut">
              <a:rPr lang="en-US" smtClean="0"/>
              <a:pPr>
                <a:defRPr/>
              </a:pPr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C0331D-DED6-4F55-A671-AC59402FA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294C139E-1B16-413F-99A5-EB043A1B8D9C}" type="datetimeFigureOut">
              <a:rPr lang="en-US" smtClean="0">
                <a:solidFill>
                  <a:srgbClr val="FF9000"/>
                </a:solidFill>
                <a:latin typeface="Arial" charset="0"/>
              </a:rPr>
              <a:pPr eaLnBrk="1" hangingPunct="1">
                <a:defRPr/>
              </a:pPr>
              <a:t>3/6/2014</a:t>
            </a:fld>
            <a:endParaRPr lang="en-US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15F3B015-3611-404A-8433-ADF4CA8BF183}" type="slidenum">
              <a:rPr lang="en-US" smtClean="0">
                <a:solidFill>
                  <a:srgbClr val="FF9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9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plicit.harvard.edu/implicit/demo/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cs typeface="Trebuchet MS" panose="020B0603020202020204" pitchFamily="34" charset="0"/>
              </a:rPr>
              <a:t>NEW BEDFORD, Massachusetts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71" y="2852087"/>
            <a:ext cx="3542857" cy="2298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Attitudes &amp;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68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200" i="1" dirty="0" smtClean="0"/>
              <a:t>Conscious </a:t>
            </a:r>
            <a:r>
              <a:rPr lang="en-US" sz="3200" dirty="0" smtClean="0"/>
              <a:t>vs. </a:t>
            </a:r>
            <a:r>
              <a:rPr lang="en-US" sz="3200" i="1" dirty="0" smtClean="0"/>
              <a:t>Non-conscious </a:t>
            </a:r>
            <a:r>
              <a:rPr lang="en-US" sz="3200" dirty="0" smtClean="0"/>
              <a:t>attitudes/processes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i="1" dirty="0"/>
          </a:p>
        </p:txBody>
      </p:sp>
      <p:sp>
        <p:nvSpPr>
          <p:cNvPr id="12292" name="Text Placeholder 2"/>
          <p:cNvSpPr txBox="1">
            <a:spLocks/>
          </p:cNvSpPr>
          <p:nvPr/>
        </p:nvSpPr>
        <p:spPr bwMode="auto">
          <a:xfrm>
            <a:off x="228600" y="2667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Old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5257800" y="350361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Lonely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12294" name="Text Placeholder 2"/>
          <p:cNvSpPr txBox="1">
            <a:spLocks/>
          </p:cNvSpPr>
          <p:nvPr/>
        </p:nvSpPr>
        <p:spPr bwMode="auto">
          <a:xfrm>
            <a:off x="2133600" y="49530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Florida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12295" name="Text Placeholder 2"/>
          <p:cNvSpPr txBox="1">
            <a:spLocks/>
          </p:cNvSpPr>
          <p:nvPr/>
        </p:nvSpPr>
        <p:spPr bwMode="auto">
          <a:xfrm>
            <a:off x="3810000" y="269081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Wise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12296" name="Text Placeholder 2"/>
          <p:cNvSpPr txBox="1">
            <a:spLocks/>
          </p:cNvSpPr>
          <p:nvPr/>
        </p:nvSpPr>
        <p:spPr bwMode="auto">
          <a:xfrm>
            <a:off x="6324600" y="52959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Wrinkle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12297" name="Text Placeholder 2"/>
          <p:cNvSpPr txBox="1">
            <a:spLocks/>
          </p:cNvSpPr>
          <p:nvPr/>
        </p:nvSpPr>
        <p:spPr bwMode="auto">
          <a:xfrm>
            <a:off x="6553200" y="19812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Forgetful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Attitudes &amp;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 1996 experiment:</a:t>
            </a:r>
          </a:p>
          <a:p>
            <a:pPr lvl="1" eaLnBrk="1" hangingPunct="1">
              <a:spcAft>
                <a:spcPct val="0"/>
              </a:spcAft>
              <a:buFont typeface="Wingdings" panose="05000000000000000000" pitchFamily="2" charset="2"/>
              <a:buChar char="¢"/>
            </a:pPr>
            <a:r>
              <a:rPr lang="en-US" sz="3000" dirty="0" smtClean="0"/>
              <a:t>Some subjects “primed” with elderly-stereotype words (subliminal presentation).</a:t>
            </a:r>
          </a:p>
          <a:p>
            <a:pPr lvl="1" eaLnBrk="1" hangingPunct="1">
              <a:spcAft>
                <a:spcPct val="0"/>
              </a:spcAft>
              <a:buFont typeface="Wingdings" panose="05000000000000000000" pitchFamily="2" charset="2"/>
              <a:buChar char="¢"/>
            </a:pPr>
            <a:endParaRPr lang="en-US" sz="3000" dirty="0" smtClean="0"/>
          </a:p>
          <a:p>
            <a:pPr lvl="1" eaLnBrk="1" hangingPunct="1">
              <a:spcAft>
                <a:spcPct val="0"/>
              </a:spcAft>
              <a:buFont typeface="Wingdings" panose="05000000000000000000" pitchFamily="2" charset="2"/>
              <a:buChar char="¢"/>
            </a:pPr>
            <a:r>
              <a:rPr lang="en-US" sz="3000" dirty="0" smtClean="0"/>
              <a:t>These subjects </a:t>
            </a:r>
            <a:r>
              <a:rPr lang="en-US" sz="3000" b="1" dirty="0" smtClean="0">
                <a:solidFill>
                  <a:srgbClr val="0070C0"/>
                </a:solidFill>
              </a:rPr>
              <a:t>walked 15% slower</a:t>
            </a:r>
            <a:r>
              <a:rPr lang="en-US" sz="3000" dirty="0" smtClean="0"/>
              <a:t> on their way to the elevator after the experiment.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1145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Attitudes &amp;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Stereotypes, non-conscious attitudes, &amp; behavior:</a:t>
            </a:r>
          </a:p>
          <a:p>
            <a:pPr lvl="1" eaLnBrk="1" hangingPunct="1">
              <a:defRPr/>
            </a:pPr>
            <a:r>
              <a:rPr lang="en-US" dirty="0"/>
              <a:t>Project Implicit: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://implicit.harvard.edu/implicit/demo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marL="342900" lvl="1" eaLnBrk="1" hangingPunct="1">
              <a:spcAft>
                <a:spcPts val="3000"/>
              </a:spcAft>
              <a:defRPr/>
            </a:pPr>
            <a:r>
              <a:rPr lang="en-US" dirty="0"/>
              <a:t>“an analysis of more than 900,000 completed Implicit Association Tests suggested that more than 70% of test takers associated </a:t>
            </a:r>
            <a:r>
              <a:rPr lang="en-US" i="1" dirty="0"/>
              <a:t>White people</a:t>
            </a:r>
            <a:r>
              <a:rPr lang="en-US" dirty="0"/>
              <a:t> with </a:t>
            </a:r>
            <a:r>
              <a:rPr lang="en-US" i="1" dirty="0"/>
              <a:t>good</a:t>
            </a:r>
            <a:r>
              <a:rPr lang="en-US" dirty="0"/>
              <a:t> and </a:t>
            </a:r>
            <a:r>
              <a:rPr lang="en-US" i="1" dirty="0"/>
              <a:t>Black people</a:t>
            </a:r>
            <a:r>
              <a:rPr lang="en-US" dirty="0"/>
              <a:t> with </a:t>
            </a:r>
            <a:r>
              <a:rPr lang="en-US" i="1" dirty="0"/>
              <a:t>bad</a:t>
            </a:r>
            <a:r>
              <a:rPr lang="en-US" dirty="0"/>
              <a:t> more strongly than the reverse</a:t>
            </a:r>
            <a:r>
              <a:rPr lang="en-US" dirty="0" smtClean="0"/>
              <a:t>.”</a:t>
            </a:r>
          </a:p>
          <a:p>
            <a:pPr marL="342900" lvl="1" eaLnBrk="1" hangingPunct="1">
              <a:spcAft>
                <a:spcPts val="1800"/>
              </a:spcAft>
              <a:defRPr/>
            </a:pPr>
            <a:r>
              <a:rPr lang="en-US" dirty="0"/>
              <a:t>These measures of implicit attitudes show little or no correlation with explicitly-reported attitudes.</a:t>
            </a:r>
          </a:p>
          <a:p>
            <a:pPr marL="342900" lvl="1" eaLnBrk="1" hangingPunct="1">
              <a:spcAft>
                <a:spcPts val="1800"/>
              </a:spcAft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743200"/>
            <a:ext cx="54768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Attitudes &amp;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52" y="990600"/>
            <a:ext cx="5092148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Weapons IAT</a:t>
            </a:r>
          </a:p>
          <a:p>
            <a:pPr eaLnBrk="1" hangingPunct="1">
              <a:defRPr/>
            </a:pPr>
            <a:r>
              <a:rPr lang="en-US" dirty="0" smtClean="0"/>
              <a:t>Most Americans show moderate to strong tendency to associate Black Americans with weapons and White Americans with harmless objects.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42926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Attitudes &amp; Behavior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2002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943600" cy="4469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1530627"/>
            <a:ext cx="6667500" cy="3733800"/>
          </a:xfrm>
          <a:prstGeom prst="rect">
            <a:avLst/>
          </a:prstGeom>
        </p:spPr>
      </p:pic>
      <p:pic>
        <p:nvPicPr>
          <p:cNvPr id="1026" name="Picture 2" descr="http://psych.colorado.edu/%7Ejclab/TPOD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35" y="1687635"/>
            <a:ext cx="6029984" cy="45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63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6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Attitudes &amp; Behavior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2002 Study</a:t>
            </a:r>
            <a:endParaRPr lang="en-US" dirty="0"/>
          </a:p>
        </p:txBody>
      </p:sp>
      <p:pic>
        <p:nvPicPr>
          <p:cNvPr id="2050" name="Picture 2" descr="http://psych.colorado.edu/%7Ejclab/tpodchar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3" y="2590800"/>
            <a:ext cx="8517834" cy="28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Attitudes &amp; Behavior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2002 Study</a:t>
            </a:r>
            <a:endParaRPr lang="en-US" dirty="0"/>
          </a:p>
        </p:txBody>
      </p:sp>
      <p:pic>
        <p:nvPicPr>
          <p:cNvPr id="2050" name="Picture 2" descr="http://psych.colorado.edu/%7Ejclab/tpodchar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097117" cy="16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28600" y="3627782"/>
            <a:ext cx="8686800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>
                <a:schemeClr val="tx1"/>
              </a:buClr>
              <a:buFont typeface="Wingdings 2" pitchFamily="18" charset="2"/>
              <a:buChar char=""/>
              <a:defRPr sz="2800" kern="1200" baseline="0">
                <a:solidFill>
                  <a:schemeClr val="tx1"/>
                </a:solidFill>
                <a:latin typeface="Goudy Old Style" pitchFamily="18" charset="0"/>
                <a:ea typeface="+mn-ea"/>
                <a:cs typeface="+mn-cs"/>
              </a:defRPr>
            </a:lvl1pPr>
            <a:lvl2pPr marL="74295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 2" pitchFamily="18" charset="2"/>
              <a:buChar char=""/>
              <a:defRPr sz="2600" kern="1200" baseline="0">
                <a:solidFill>
                  <a:schemeClr val="tx1"/>
                </a:solidFill>
                <a:latin typeface="Goudy Old Style" pitchFamily="18" charset="0"/>
                <a:ea typeface="+mn-ea"/>
                <a:cs typeface="+mn-cs"/>
              </a:defRPr>
            </a:lvl2pPr>
            <a:lvl3pPr marL="114300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 2" pitchFamily="18" charset="2"/>
              <a:buChar char=""/>
              <a:defRPr sz="2400" kern="1200" baseline="0">
                <a:solidFill>
                  <a:schemeClr val="tx1"/>
                </a:solidFill>
                <a:latin typeface="Goudy Old Style" pitchFamily="18" charset="0"/>
                <a:ea typeface="+mn-ea"/>
                <a:cs typeface="+mn-cs"/>
              </a:defRPr>
            </a:lvl3pPr>
            <a:lvl4pPr marL="160020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 2" pitchFamily="18" charset="2"/>
              <a:buChar char=""/>
              <a:defRPr sz="2400" kern="1200" baseline="0">
                <a:solidFill>
                  <a:schemeClr val="tx1"/>
                </a:solidFill>
                <a:latin typeface="Goudy Old Style" pitchFamily="18" charset="0"/>
                <a:ea typeface="+mn-ea"/>
                <a:cs typeface="+mn-cs"/>
              </a:defRPr>
            </a:lvl4pPr>
            <a:lvl5pPr marL="2057400" indent="-4572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Wingdings 2" pitchFamily="18" charset="2"/>
              <a:buChar char=""/>
              <a:defRPr sz="2400" kern="1200" baseline="0">
                <a:solidFill>
                  <a:schemeClr val="tx1"/>
                </a:solidFill>
                <a:latin typeface="Goudy Old Style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en-US" dirty="0" smtClean="0"/>
              <a:t>“It is important to recognize that the proposed process </a:t>
            </a:r>
            <a:r>
              <a:rPr lang="en-US" b="1" dirty="0" smtClean="0">
                <a:solidFill>
                  <a:srgbClr val="0033CC"/>
                </a:solidFill>
              </a:rPr>
              <a:t>does not require</a:t>
            </a:r>
            <a:r>
              <a:rPr lang="en-US" dirty="0" smtClean="0"/>
              <a:t> a participant to </a:t>
            </a:r>
            <a:r>
              <a:rPr lang="en-US" b="1" dirty="0" smtClean="0">
                <a:solidFill>
                  <a:srgbClr val="0033CC"/>
                </a:solidFill>
              </a:rPr>
              <a:t>dislike</a:t>
            </a:r>
            <a:r>
              <a:rPr lang="en-US" dirty="0" smtClean="0"/>
              <a:t> African Americans, or to hold any </a:t>
            </a:r>
            <a:r>
              <a:rPr lang="en-US" b="1" dirty="0" smtClean="0">
                <a:solidFill>
                  <a:srgbClr val="0033CC"/>
                </a:solidFill>
              </a:rPr>
              <a:t>explicit prejudice</a:t>
            </a:r>
            <a:r>
              <a:rPr lang="en-US" dirty="0" smtClean="0"/>
              <a:t> against them, nor does it require that the participant </a:t>
            </a:r>
            <a:r>
              <a:rPr lang="en-US" b="1" dirty="0" smtClean="0">
                <a:solidFill>
                  <a:srgbClr val="0033CC"/>
                </a:solidFill>
              </a:rPr>
              <a:t>endorse the stereotype</a:t>
            </a:r>
            <a:r>
              <a:rPr lang="en-US" dirty="0" smtClean="0"/>
              <a:t>; it simply requires that, at some level, the participant </a:t>
            </a:r>
            <a:r>
              <a:rPr lang="en-US" b="1" dirty="0" smtClean="0">
                <a:solidFill>
                  <a:srgbClr val="0033CC"/>
                </a:solidFill>
              </a:rPr>
              <a:t>associates the two concepts</a:t>
            </a:r>
            <a:r>
              <a:rPr lang="en-US" dirty="0" smtClean="0"/>
              <a:t> “African American” and “violent.”</a:t>
            </a:r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Putting it Together:</a:t>
            </a:r>
            <a:br>
              <a:rPr lang="en-US" sz="4000" dirty="0" smtClean="0"/>
            </a:br>
            <a:r>
              <a:rPr lang="en-US" sz="4000" dirty="0" smtClean="0"/>
              <a:t>Attitudes &amp; Behavior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r>
              <a:rPr lang="en-US" dirty="0" smtClean="0"/>
              <a:t>Psychological research tells us: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Our </a:t>
            </a:r>
            <a:r>
              <a:rPr lang="en-US" b="1" dirty="0" smtClean="0">
                <a:solidFill>
                  <a:srgbClr val="0033CC"/>
                </a:solidFill>
              </a:rPr>
              <a:t>unconscious minds</a:t>
            </a:r>
            <a:r>
              <a:rPr lang="en-US" dirty="0" smtClean="0"/>
              <a:t> are constantly picking up </a:t>
            </a:r>
            <a:r>
              <a:rPr lang="en-US" b="1" dirty="0" smtClean="0">
                <a:solidFill>
                  <a:srgbClr val="0033CC"/>
                </a:solidFill>
              </a:rPr>
              <a:t>cues from our environments</a:t>
            </a:r>
            <a:r>
              <a:rPr lang="en-US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We develop </a:t>
            </a:r>
            <a:r>
              <a:rPr lang="en-US" b="1" dirty="0" smtClean="0">
                <a:solidFill>
                  <a:srgbClr val="0033CC"/>
                </a:solidFill>
              </a:rPr>
              <a:t>associations</a:t>
            </a:r>
            <a:r>
              <a:rPr lang="en-US" dirty="0" smtClean="0"/>
              <a:t> based on these cues that affect how we process incoming information.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These associations can affect how we </a:t>
            </a:r>
            <a:r>
              <a:rPr lang="en-US" b="1" dirty="0" smtClean="0">
                <a:solidFill>
                  <a:srgbClr val="0033CC"/>
                </a:solidFill>
              </a:rPr>
              <a:t>behave</a:t>
            </a:r>
            <a:r>
              <a:rPr lang="en-US" dirty="0" smtClean="0"/>
              <a:t>, in </a:t>
            </a:r>
            <a:r>
              <a:rPr lang="en-US" b="1" dirty="0" smtClean="0">
                <a:solidFill>
                  <a:srgbClr val="0033CC"/>
                </a:solidFill>
              </a:rPr>
              <a:t>subtle ways</a:t>
            </a:r>
            <a:r>
              <a:rPr lang="en-US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These processes work even when we are </a:t>
            </a:r>
            <a:r>
              <a:rPr lang="en-US" b="1" dirty="0" smtClean="0">
                <a:solidFill>
                  <a:srgbClr val="0033CC"/>
                </a:solidFill>
              </a:rPr>
              <a:t>not aware of them</a:t>
            </a:r>
            <a:r>
              <a:rPr lang="en-US" dirty="0" smtClean="0"/>
              <a:t>.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We can </a:t>
            </a:r>
            <a:r>
              <a:rPr lang="en-US" b="1" dirty="0" smtClean="0">
                <a:solidFill>
                  <a:srgbClr val="0033CC"/>
                </a:solidFill>
              </a:rPr>
              <a:t>exert influence</a:t>
            </a:r>
            <a:r>
              <a:rPr lang="en-US" dirty="0" smtClean="0"/>
              <a:t> on these processes by </a:t>
            </a:r>
            <a:r>
              <a:rPr lang="en-US" b="1" dirty="0" smtClean="0">
                <a:solidFill>
                  <a:srgbClr val="0033CC"/>
                </a:solidFill>
              </a:rPr>
              <a:t>choosing the environments</a:t>
            </a:r>
            <a:r>
              <a:rPr lang="en-US" dirty="0" smtClean="0"/>
              <a:t> we’re exposed to. </a:t>
            </a:r>
          </a:p>
        </p:txBody>
      </p:sp>
    </p:spTree>
    <p:extLst>
      <p:ext uri="{BB962C8B-B14F-4D97-AF65-F5344CB8AC3E}">
        <p14:creationId xmlns:p14="http://schemas.microsoft.com/office/powerpoint/2010/main" val="32659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rebuchet MS" panose="020B0603020202020204" pitchFamily="34" charset="0"/>
              </a:rPr>
              <a:t>Approaches to Morality of Pornography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0050" indent="-514350" eaLnBrk="1" hangingPunct="1">
              <a:buFont typeface="Garamond" pitchFamily="18" charset="0"/>
              <a:buAutoNum type="arabicPeriod"/>
              <a:defRPr/>
            </a:pPr>
            <a:r>
              <a:rPr lang="en-US" sz="3200" i="1" u="sng" smtClean="0"/>
              <a:t>Moralistic Approaches</a:t>
            </a:r>
            <a:r>
              <a:rPr lang="en-US" i="1" smtClean="0"/>
              <a:t>:</a:t>
            </a:r>
          </a:p>
          <a:p>
            <a:pPr lvl="1" eaLnBrk="1" hangingPunct="1">
              <a:defRPr/>
            </a:pPr>
            <a:r>
              <a:rPr lang="en-US" sz="2800" smtClean="0"/>
              <a:t>Sex should be for procreation.  </a:t>
            </a:r>
          </a:p>
          <a:p>
            <a:pPr marL="285750" lvl="1" indent="0" eaLnBrk="1" hangingPunct="1">
              <a:buFont typeface="Wingdings 2" pitchFamily="18" charset="2"/>
              <a:buNone/>
              <a:defRPr/>
            </a:pPr>
            <a:endParaRPr lang="en-US" sz="2800" smtClean="0"/>
          </a:p>
          <a:p>
            <a:pPr lvl="1" eaLnBrk="1" hangingPunct="1">
              <a:defRPr/>
            </a:pPr>
            <a:r>
              <a:rPr lang="en-US" sz="2800" smtClean="0"/>
              <a:t>Sex is “dirty” (inherently immoral).  </a:t>
            </a:r>
          </a:p>
          <a:p>
            <a:pPr marL="285750" lvl="1" indent="0" eaLnBrk="1" hangingPunct="1">
              <a:buFont typeface="Wingdings 2" pitchFamily="18" charset="2"/>
              <a:buNone/>
              <a:defRPr/>
            </a:pPr>
            <a:endParaRPr lang="en-US" sz="2800" smtClean="0"/>
          </a:p>
          <a:p>
            <a:pPr lvl="1" eaLnBrk="1" hangingPunct="1">
              <a:defRPr/>
            </a:pPr>
            <a:r>
              <a:rPr lang="en-US" sz="2800" smtClean="0"/>
              <a:t>Sex should be </a:t>
            </a:r>
            <a:r>
              <a:rPr lang="en-US" sz="2800" i="1" smtClean="0"/>
              <a:t>private</a:t>
            </a:r>
            <a:r>
              <a:rPr lang="en-US" sz="2800" smtClean="0"/>
              <a:t>.</a:t>
            </a:r>
          </a:p>
          <a:p>
            <a:pPr lvl="1" eaLnBrk="1" hangingPunct="1">
              <a:defRPr/>
            </a:pPr>
            <a:endParaRPr lang="en-US" smtClean="0"/>
          </a:p>
          <a:p>
            <a:pPr marL="400050" indent="-514350" eaLnBrk="1" hangingPunct="1">
              <a:buFont typeface="Garamond" pitchFamily="18" charset="0"/>
              <a:buAutoNum type="arabicPeriod"/>
              <a:defRPr/>
            </a:pPr>
            <a:endParaRPr 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133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rebuchet MS" panose="020B0603020202020204" pitchFamily="34" charset="0"/>
              </a:rPr>
              <a:t>Approaches to Morality of Pornography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marL="400050" indent="-514350" eaLnBrk="1" fontAlgn="auto" hangingPunct="1">
              <a:buFont typeface="+mj-lt"/>
              <a:buAutoNum type="arabicPeriod" startAt="2"/>
              <a:defRPr/>
            </a:pPr>
            <a:r>
              <a:rPr lang="en-US" sz="3200" i="1" u="sng" dirty="0"/>
              <a:t>Harm-Based Arguments</a:t>
            </a:r>
            <a:r>
              <a:rPr lang="en-US" dirty="0"/>
              <a:t>:</a:t>
            </a:r>
          </a:p>
          <a:p>
            <a:pPr lvl="1" eaLnBrk="1" fontAlgn="auto" hangingPunct="1">
              <a:defRPr/>
            </a:pPr>
            <a:r>
              <a:rPr lang="en-US" sz="2800" dirty="0"/>
              <a:t>People are </a:t>
            </a:r>
            <a:r>
              <a:rPr lang="en-US" sz="2800" i="1" dirty="0"/>
              <a:t>harmed</a:t>
            </a:r>
            <a:r>
              <a:rPr lang="en-US" sz="2800" dirty="0"/>
              <a:t> in the production &amp; consumption of </a:t>
            </a:r>
            <a:r>
              <a:rPr lang="en-US" sz="2800" dirty="0" smtClean="0"/>
              <a:t>pornography. </a:t>
            </a:r>
          </a:p>
          <a:p>
            <a:pPr lvl="1" eaLnBrk="1" fontAlgn="auto" hangingPunct="1">
              <a:defRPr/>
            </a:pPr>
            <a:endParaRPr lang="en-US" sz="2800" dirty="0" smtClean="0"/>
          </a:p>
          <a:p>
            <a:pPr lvl="1" eaLnBrk="1" fontAlgn="auto" hangingPunct="1">
              <a:defRPr/>
            </a:pPr>
            <a:r>
              <a:rPr lang="en-US" sz="2800" i="1" dirty="0" smtClean="0"/>
              <a:t>Women</a:t>
            </a:r>
            <a:r>
              <a:rPr lang="en-US" sz="2800" dirty="0" smtClean="0"/>
              <a:t> </a:t>
            </a:r>
            <a:r>
              <a:rPr lang="en-US" sz="2800" dirty="0"/>
              <a:t>are harmed in societies where pornography </a:t>
            </a:r>
            <a:r>
              <a:rPr lang="en-US" sz="2800" dirty="0" smtClean="0"/>
              <a:t>flourishes. </a:t>
            </a:r>
          </a:p>
          <a:p>
            <a:pPr lvl="1" eaLnBrk="1" fontAlgn="auto" hangingPunct="1">
              <a:defRPr/>
            </a:pP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en-US" sz="2800" dirty="0" smtClean="0"/>
              <a:t>ornography </a:t>
            </a:r>
            <a:r>
              <a:rPr lang="en-US" sz="2800" dirty="0"/>
              <a:t>contributes to the </a:t>
            </a:r>
            <a:r>
              <a:rPr lang="en-US" sz="2800" i="1" dirty="0" smtClean="0"/>
              <a:t>oppression</a:t>
            </a:r>
            <a:r>
              <a:rPr lang="en-US" sz="2800" dirty="0" smtClean="0"/>
              <a:t> of women.</a:t>
            </a:r>
          </a:p>
          <a:p>
            <a:pPr lvl="2" eaLnBrk="1" fontAlgn="auto" hangingPunct="1">
              <a:defRPr/>
            </a:pPr>
            <a:r>
              <a:rPr lang="en-US" sz="2800" dirty="0" smtClean="0"/>
              <a:t>Hence, to </a:t>
            </a:r>
            <a:r>
              <a:rPr lang="en-US" sz="2800" dirty="0"/>
              <a:t>the social, economic and political inequality of women.</a:t>
            </a:r>
          </a:p>
          <a:p>
            <a:pPr marL="0" indent="0" eaLnBrk="1" fontAlgn="auto" hangingPunct="1"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</p:spPr>
        <p:txBody>
          <a:bodyPr>
            <a:normAutofit fontScale="90000"/>
          </a:bodyPr>
          <a:lstStyle/>
          <a:p>
            <a:r>
              <a:rPr lang="en-US" sz="4400" b="1" smtClean="0">
                <a:cs typeface="Trebuchet MS" panose="020B0603020202020204" pitchFamily="34" charset="0"/>
              </a:rPr>
              <a:t>Hustler magazine</a:t>
            </a:r>
          </a:p>
        </p:txBody>
      </p:sp>
      <p:pic>
        <p:nvPicPr>
          <p:cNvPr id="6147" name="Content Placeholder 6" descr="hustler_US839_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9" y="1825625"/>
            <a:ext cx="3227242" cy="4351338"/>
          </a:xfrm>
        </p:spPr>
      </p:pic>
      <p:pic>
        <p:nvPicPr>
          <p:cNvPr id="6148" name="Content Placeholder 5" descr="2hustlerjune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2" r="-5542"/>
          <a:stretch>
            <a:fillRect/>
          </a:stretch>
        </p:blipFill>
        <p:spPr bwMode="auto">
          <a:xfrm>
            <a:off x="4267200" y="1447800"/>
            <a:ext cx="40767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rebuchet MS" panose="020B0603020202020204" pitchFamily="34" charset="0"/>
              </a:rPr>
              <a:t>Approaches to Morality of Pornography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eaLnBrk="1" hangingPunct="1">
              <a:buFont typeface="Garamond" panose="02020404030301010803" pitchFamily="18" charset="0"/>
              <a:buAutoNum type="arabicPeriod" startAt="3"/>
            </a:pPr>
            <a:r>
              <a:rPr lang="en-US" sz="3200" i="1" u="sng" smtClean="0"/>
              <a:t>Sex discrimination argument</a:t>
            </a:r>
            <a:r>
              <a:rPr lang="en-US" sz="3200" smtClean="0"/>
              <a:t>:</a:t>
            </a:r>
            <a:r>
              <a:rPr lang="en-US" sz="3200" u="sng" smtClean="0"/>
              <a:t> </a:t>
            </a:r>
          </a:p>
          <a:p>
            <a:pPr marL="514350" indent="-514350" eaLnBrk="1" hangingPunct="1">
              <a:spcAft>
                <a:spcPct val="0"/>
              </a:spcAft>
            </a:pPr>
            <a:r>
              <a:rPr lang="en-US" smtClean="0"/>
              <a:t>Pornography is a </a:t>
            </a:r>
            <a:r>
              <a:rPr lang="en-US" i="1" smtClean="0"/>
              <a:t>practice</a:t>
            </a:r>
            <a:r>
              <a:rPr lang="en-US" smtClean="0"/>
              <a:t> that subordinates and silences women. </a:t>
            </a:r>
          </a:p>
          <a:p>
            <a:pPr marL="914400" lvl="1" indent="-514350" eaLnBrk="1" hangingPunct="1">
              <a:buSzPct val="75000"/>
              <a:buFont typeface="Wingdings" panose="05000000000000000000" pitchFamily="2" charset="2"/>
              <a:buChar char=""/>
            </a:pPr>
            <a:r>
              <a:rPr lang="en-US" smtClean="0"/>
              <a:t>See Catherine MacKinnon, </a:t>
            </a:r>
            <a:r>
              <a:rPr lang="en-US" i="1" smtClean="0"/>
              <a:t>Only Words</a:t>
            </a:r>
            <a:r>
              <a:rPr lang="en-US" smtClean="0"/>
              <a:t> (1993).</a:t>
            </a:r>
          </a:p>
          <a:p>
            <a:pPr marL="514350" indent="-514350" eaLnBrk="1" hangingPunct="1">
              <a:buFont typeface="Garamond" panose="02020404030301010803" pitchFamily="18" charset="0"/>
              <a:buAutoNum type="arabicPeriod" startAt="3"/>
            </a:pPr>
            <a:endParaRPr 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" y="3886200"/>
            <a:ext cx="8763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800" dirty="0">
                <a:latin typeface="Goudy Old Style" panose="02020502050305020303" pitchFamily="18" charset="0"/>
              </a:rPr>
              <a:t>1983: Anti-Pornography Civil Rights Ordinance signed into law in Indianapolis.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endParaRPr lang="en-US" sz="2800" dirty="0">
              <a:latin typeface="Goudy Old Style" panose="02020502050305020303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sz="2800" dirty="0">
                <a:latin typeface="Goudy Old Style" panose="02020502050305020303" pitchFamily="18" charset="0"/>
              </a:rPr>
              <a:t>Ruled unconstitutional in </a:t>
            </a:r>
            <a:r>
              <a:rPr lang="en-US" sz="2800" i="1" dirty="0">
                <a:latin typeface="Goudy Old Style" panose="02020502050305020303" pitchFamily="18" charset="0"/>
              </a:rPr>
              <a:t>American Booksellers v </a:t>
            </a:r>
            <a:r>
              <a:rPr lang="en-US" sz="2800" i="1" dirty="0" err="1">
                <a:latin typeface="Goudy Old Style" panose="02020502050305020303" pitchFamily="18" charset="0"/>
              </a:rPr>
              <a:t>Hudnut</a:t>
            </a:r>
            <a:r>
              <a:rPr lang="en-US" sz="2800" i="1" dirty="0">
                <a:latin typeface="Goudy Old Style" panose="02020502050305020303" pitchFamily="18" charset="0"/>
              </a:rPr>
              <a:t>, </a:t>
            </a:r>
            <a:r>
              <a:rPr lang="en-US" sz="2800" dirty="0">
                <a:latin typeface="Goudy Old Style" panose="02020502050305020303" pitchFamily="18" charset="0"/>
              </a:rPr>
              <a:t>771 F.2d 323 (7</a:t>
            </a:r>
            <a:r>
              <a:rPr lang="en-US" sz="2800" baseline="30000" dirty="0">
                <a:latin typeface="Goudy Old Style" panose="02020502050305020303" pitchFamily="18" charset="0"/>
              </a:rPr>
              <a:t>th</a:t>
            </a:r>
            <a:r>
              <a:rPr lang="en-US" sz="2800" dirty="0">
                <a:latin typeface="Goudy Old Style" panose="02020502050305020303" pitchFamily="18" charset="0"/>
              </a:rPr>
              <a:t> Cir., 1985).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cs typeface="Trebuchet MS" panose="020B0603020202020204" pitchFamily="34" charset="0"/>
              </a:rPr>
              <a:t>Approaches to Morality of Pornography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eaLnBrk="1" hangingPunct="1">
              <a:buFont typeface="Garamond" panose="02020404030301010803" pitchFamily="18" charset="0"/>
              <a:buAutoNum type="arabicPeriod" startAt="4"/>
            </a:pPr>
            <a:r>
              <a:rPr lang="en-US" sz="3200" i="1" u="sng" dirty="0" smtClean="0"/>
              <a:t>Character-Based Critiques</a:t>
            </a:r>
            <a:r>
              <a:rPr lang="en-US" sz="3200" dirty="0" smtClean="0"/>
              <a:t>:</a:t>
            </a:r>
            <a:r>
              <a:rPr lang="en-US" sz="3200" u="sng" dirty="0" smtClean="0"/>
              <a:t> </a:t>
            </a:r>
          </a:p>
          <a:p>
            <a:pPr marL="514350" indent="-514350" eaLnBrk="1" hangingPunct="1">
              <a:spcAft>
                <a:spcPct val="0"/>
              </a:spcAft>
            </a:pPr>
            <a:r>
              <a:rPr lang="en-US" dirty="0" smtClean="0"/>
              <a:t>People </a:t>
            </a:r>
            <a:r>
              <a:rPr lang="en-US" i="1" dirty="0" smtClean="0"/>
              <a:t>choose</a:t>
            </a:r>
            <a:r>
              <a:rPr lang="en-US" dirty="0" smtClean="0"/>
              <a:t> to consume pornography and choose to maintain their sexual fantasies. </a:t>
            </a:r>
          </a:p>
          <a:p>
            <a:pPr marL="514350" indent="-514350" eaLnBrk="1" hangingPunct="1">
              <a:spcAft>
                <a:spcPct val="0"/>
              </a:spcAft>
            </a:pPr>
            <a:endParaRPr lang="en-US" dirty="0" smtClean="0"/>
          </a:p>
          <a:p>
            <a:pPr marL="914400" lvl="1" indent="-514350" eaLnBrk="1" hangingPunct="1">
              <a:spcAft>
                <a:spcPts val="1800"/>
              </a:spcAft>
              <a:buSzPct val="75000"/>
              <a:buFont typeface="Wingdings" panose="05000000000000000000" pitchFamily="2" charset="2"/>
              <a:buChar char="¢"/>
            </a:pPr>
            <a:r>
              <a:rPr lang="en-US" dirty="0" smtClean="0"/>
              <a:t>Deliberately fantasizing about demeaning, degrading, or humiliating others corrodes one’s character. </a:t>
            </a:r>
          </a:p>
          <a:p>
            <a:pPr marL="914400" lvl="1" indent="-514350" eaLnBrk="1" hangingPunct="1">
              <a:spcAft>
                <a:spcPct val="0"/>
              </a:spcAft>
              <a:buSzPct val="75000"/>
              <a:buFont typeface="Wingdings" panose="05000000000000000000" pitchFamily="2" charset="2"/>
              <a:buChar char="¢"/>
            </a:pPr>
            <a:r>
              <a:rPr lang="en-US" dirty="0" smtClean="0"/>
              <a:t>(See Dwyer, “Enter Here: The Moral Dangers of Cyberporn”)</a:t>
            </a:r>
          </a:p>
          <a:p>
            <a:pPr marL="514350" indent="-514350" eaLnBrk="1" hangingPunct="1">
              <a:buFont typeface="Garamond" panose="02020404030301010803" pitchFamily="18" charset="0"/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>
                <a:ea typeface="+mj-ea"/>
              </a:rPr>
              <a:t>Language Matters</a:t>
            </a:r>
            <a:endParaRPr sz="4000" dirty="0">
              <a:ea typeface="+mj-ea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ECDA0DD-C0BC-439C-A129-3ABA01A986D2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9253"/>
            <a:ext cx="822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We use definitions and characterizations to do (at least) two things: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513" y="2514600"/>
            <a:ext cx="8610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>
                <a:latin typeface="Goudy Old Style" panose="02020502050305020303" pitchFamily="18" charset="0"/>
                <a:cs typeface="+mn-cs"/>
              </a:rPr>
              <a:t>1. Help us identify things in the world by finding things that fit those definitions or characterizations. (</a:t>
            </a:r>
            <a:r>
              <a:rPr lang="en-US" sz="3200" b="1" dirty="0" smtClean="0">
                <a:latin typeface="Goudy Old Style" panose="02020502050305020303" pitchFamily="18" charset="0"/>
                <a:cs typeface="+mn-cs"/>
              </a:rPr>
              <a:t>Identification function of language.)</a:t>
            </a:r>
            <a:endParaRPr lang="en-US" sz="3200" dirty="0">
              <a:latin typeface="Goudy Old Style" panose="02020502050305020303" pitchFamily="18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070" y="476105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dirty="0">
                <a:latin typeface="Goudy Old Style" panose="02020502050305020303" pitchFamily="18" charset="0"/>
              </a:rPr>
              <a:t>2. Help us formulate arguments, by making clear what things we are talking about. </a:t>
            </a:r>
            <a:r>
              <a:rPr lang="en-US" sz="3200" b="1" dirty="0">
                <a:latin typeface="Goudy Old Style" panose="02020502050305020303" pitchFamily="18" charset="0"/>
              </a:rPr>
              <a:t>(Strategic function of language.)</a:t>
            </a:r>
            <a:endParaRPr lang="en-US" sz="3200" dirty="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>
                <a:ea typeface="+mj-ea"/>
              </a:rPr>
              <a:t>2 types of characterization</a:t>
            </a:r>
            <a:endParaRPr sz="4000" dirty="0">
              <a:ea typeface="+mj-ea"/>
            </a:endParaRPr>
          </a:p>
        </p:txBody>
      </p:sp>
      <p:sp>
        <p:nvSpPr>
          <p:cNvPr id="21507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6836FF6-95B5-4113-88A0-0F5B40E0050A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478" y="1011444"/>
            <a:ext cx="822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1. </a:t>
            </a:r>
            <a:r>
              <a:rPr lang="en-US" sz="3200" b="1" i="1" dirty="0">
                <a:solidFill>
                  <a:srgbClr val="0070C0"/>
                </a:solidFill>
                <a:latin typeface="Goudy Old Style" panose="02020502050305020303" pitchFamily="18" charset="0"/>
                <a:cs typeface="+mn-cs"/>
              </a:rPr>
              <a:t>Descriptive characterization</a:t>
            </a:r>
            <a:r>
              <a:rPr lang="en-US" sz="3200" i="1" dirty="0">
                <a:latin typeface="Goudy Old Style" panose="02020502050305020303" pitchFamily="18" charset="0"/>
                <a:cs typeface="+mn-cs"/>
              </a:rPr>
              <a:t>:</a:t>
            </a:r>
            <a:r>
              <a:rPr lang="en-US" sz="3200" dirty="0">
                <a:latin typeface="Goudy Old Style" panose="02020502050305020303" pitchFamily="18" charset="0"/>
                <a:cs typeface="+mn-cs"/>
              </a:rPr>
              <a:t> does not contain any evaluation: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149579"/>
            <a:ext cx="5562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  <a:cs typeface="+mn-cs"/>
              </a:rPr>
              <a:t>“Sally sang a song”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356" y="3618706"/>
            <a:ext cx="8077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2. </a:t>
            </a:r>
            <a:r>
              <a:rPr lang="en-US" sz="3200" b="1" i="1" dirty="0">
                <a:solidFill>
                  <a:srgbClr val="0070C0"/>
                </a:solidFill>
                <a:latin typeface="Goudy Old Style" panose="02020502050305020303" pitchFamily="18" charset="0"/>
                <a:cs typeface="+mn-cs"/>
              </a:rPr>
              <a:t>Normative characterization</a:t>
            </a:r>
            <a:r>
              <a:rPr lang="en-US" sz="3200" i="1" dirty="0">
                <a:latin typeface="Goudy Old Style" panose="02020502050305020303" pitchFamily="18" charset="0"/>
                <a:cs typeface="+mn-cs"/>
              </a:rPr>
              <a:t>:</a:t>
            </a:r>
            <a:r>
              <a:rPr lang="en-US" sz="3200" dirty="0">
                <a:latin typeface="Goudy Old Style" panose="02020502050305020303" pitchFamily="18" charset="0"/>
                <a:cs typeface="+mn-cs"/>
              </a:rPr>
              <a:t> contains evaluation: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86364"/>
            <a:ext cx="7467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  <a:cs typeface="+mn-cs"/>
              </a:rPr>
              <a:t>“Sally screeched and howled her way through 3 minutes worth of acoustic assault”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794000"/>
            <a:ext cx="495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  <a:cs typeface="+mn-cs"/>
              </a:rPr>
              <a:t>“Charles is 8 feet tall”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933173"/>
            <a:ext cx="6553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  <a:cs typeface="+mn-cs"/>
              </a:rPr>
              <a:t>“Charles is a freak”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Defining Pornography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26B4E24-1170-4FE5-B83D-9EAA1BADF873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283493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dirty="0">
                <a:latin typeface="Goudy Old Style" panose="02020502050305020303" pitchFamily="18" charset="0"/>
              </a:rPr>
              <a:t>“Pornography is the undiluted essence of anti-female </a:t>
            </a:r>
            <a:r>
              <a:rPr lang="en-US" sz="3200" dirty="0" smtClean="0">
                <a:latin typeface="Goudy Old Style" panose="02020502050305020303" pitchFamily="18" charset="0"/>
              </a:rPr>
              <a:t>propaganda.” </a:t>
            </a:r>
            <a:r>
              <a:rPr lang="en-US" sz="2400" dirty="0">
                <a:latin typeface="Goudy Old Style" panose="02020502050305020303" pitchFamily="18" charset="0"/>
              </a:rPr>
              <a:t>(Susan </a:t>
            </a:r>
            <a:r>
              <a:rPr lang="en-US" sz="2400" dirty="0" err="1">
                <a:latin typeface="Goudy Old Style" panose="02020502050305020303" pitchFamily="18" charset="0"/>
              </a:rPr>
              <a:t>Brownmiller</a:t>
            </a:r>
            <a:r>
              <a:rPr lang="en-US" sz="2400" dirty="0">
                <a:latin typeface="Goudy Old Style" panose="02020502050305020303" pitchFamily="18" charset="0"/>
              </a:rPr>
              <a:t>, </a:t>
            </a:r>
            <a:r>
              <a:rPr lang="en-US" sz="2400" i="1" dirty="0">
                <a:latin typeface="Goudy Old Style" panose="02020502050305020303" pitchFamily="18" charset="0"/>
              </a:rPr>
              <a:t>Against Our Will</a:t>
            </a:r>
            <a:r>
              <a:rPr lang="en-US" sz="2400" dirty="0">
                <a:latin typeface="Goudy Old Style" panose="02020502050305020303" pitchFamily="18" charset="0"/>
              </a:rPr>
              <a:t>, 1975, 394)</a:t>
            </a:r>
            <a:endParaRPr lang="en-US" sz="3600" dirty="0">
              <a:latin typeface="Goudy Old Style" panose="02020502050305020303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691636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dirty="0">
                <a:latin typeface="Goudy Old Style" panose="02020502050305020303" pitchFamily="18" charset="0"/>
              </a:rPr>
              <a:t>“Pornography is the purest expression of human sexual and spiritual liberation.”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102477"/>
            <a:ext cx="822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  <a:cs typeface="+mn-cs"/>
              </a:rPr>
              <a:t>Pornography is the explicit depiction of human beings engaged in sexual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Descriptive Characterizations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5D1BB77-AE8C-431F-9705-EB2519F59B5A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229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a"/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 It’s easy to find things that are explicit depictions of human beings engaged in sexual activity.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838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a"/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 Not so easy to find things that are the undiluted essence of anti-female propaganda.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>
                <a:ea typeface="+mj-ea"/>
              </a:rPr>
              <a:t>Normative characterizations are strategically useful:</a:t>
            </a:r>
            <a:endParaRPr sz="3600" dirty="0">
              <a:ea typeface="+mj-ea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924BA4-697C-4E32-9592-4913E0824B58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10600" cy="2217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If one wanted to argue that pornography is morally problematic, then one would use a characterization like </a:t>
            </a:r>
            <a:r>
              <a:rPr lang="en-US" sz="3200" dirty="0" err="1">
                <a:latin typeface="Goudy Old Style" panose="02020502050305020303" pitchFamily="18" charset="0"/>
                <a:cs typeface="+mn-cs"/>
              </a:rPr>
              <a:t>Brownmiller’s</a:t>
            </a:r>
            <a:r>
              <a:rPr lang="en-US" sz="3200" dirty="0">
                <a:latin typeface="Goudy Old Style" panose="02020502050305020303" pitchFamily="18" charset="0"/>
                <a:cs typeface="+mn-cs"/>
              </a:rPr>
              <a:t>.  For who would deny that anti-female propaganda is a bad thing?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cs typeface="Trebuchet MS" panose="020B0603020202020204" pitchFamily="34" charset="0"/>
              </a:rPr>
              <a:t>Normative characterizations are strategically useful: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ABB9B28-5F54-42C2-AF5E-8CBE981798CA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3294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Goudy Old Style" panose="02020502050305020303" pitchFamily="18" charset="0"/>
                <a:cs typeface="+mn-cs"/>
              </a:rPr>
              <a:t>Similarly, if one wanted to argue that there is nothing morally problematic about pornography, one would use a characterization like “Pornography is the purest expression of human sexual and spiritual liberation.” For, who would argue that kind of material was morally problematic?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Patriarchal Society?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57912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800" u="sng" dirty="0"/>
              <a:t>Wage gap</a:t>
            </a:r>
            <a:r>
              <a:rPr lang="en-US" sz="2800" dirty="0"/>
              <a:t>:</a:t>
            </a:r>
            <a:r>
              <a:rPr lang="en-US" sz="2800" i="1" dirty="0"/>
              <a:t>  </a:t>
            </a:r>
            <a:r>
              <a:rPr lang="en-US" sz="2800" dirty="0"/>
              <a:t>Most optimistic estimates: Women make </a:t>
            </a:r>
            <a:r>
              <a:rPr lang="en-US" sz="2800" dirty="0" smtClean="0"/>
              <a:t>86</a:t>
            </a:r>
            <a:r>
              <a:rPr lang="en-US" sz="2800" dirty="0" smtClean="0">
                <a:cs typeface="Times New Roman" pitchFamily="18" charset="0"/>
              </a:rPr>
              <a:t>¢ </a:t>
            </a:r>
            <a:r>
              <a:rPr lang="en-US" sz="2800" dirty="0">
                <a:cs typeface="Times New Roman" pitchFamily="18" charset="0"/>
              </a:rPr>
              <a:t>on the dollar compared to men for the same work.</a:t>
            </a:r>
            <a:endParaRPr lang="en-US" sz="2800" dirty="0"/>
          </a:p>
          <a:p>
            <a:pPr eaLnBrk="1" hangingPunct="1">
              <a:spcAft>
                <a:spcPts val="1200"/>
              </a:spcAft>
            </a:pPr>
            <a:r>
              <a:rPr lang="en-US" sz="2800" u="sng" dirty="0">
                <a:cs typeface="Times New Roman" pitchFamily="18" charset="0"/>
              </a:rPr>
              <a:t>Wealth </a:t>
            </a:r>
            <a:r>
              <a:rPr lang="en-US" sz="2800" u="sng" dirty="0" smtClean="0">
                <a:cs typeface="Times New Roman" pitchFamily="18" charset="0"/>
              </a:rPr>
              <a:t>gap</a:t>
            </a:r>
            <a:r>
              <a:rPr lang="en-US" sz="2800" dirty="0" smtClean="0">
                <a:cs typeface="Times New Roman" pitchFamily="18" charset="0"/>
              </a:rPr>
              <a:t>: 57</a:t>
            </a:r>
            <a:r>
              <a:rPr lang="en-US" sz="2800" dirty="0">
                <a:cs typeface="Times New Roman" pitchFamily="18" charset="0"/>
              </a:rPr>
              <a:t>% of men negotiate their starting salary, </a:t>
            </a:r>
            <a:r>
              <a:rPr lang="en-US" sz="2800" b="1" dirty="0">
                <a:cs typeface="Times New Roman" pitchFamily="18" charset="0"/>
              </a:rPr>
              <a:t>7%</a:t>
            </a:r>
            <a:r>
              <a:rPr lang="en-US" sz="2800" dirty="0">
                <a:cs typeface="Times New Roman" pitchFamily="18" charset="0"/>
              </a:rPr>
              <a:t> of women do.</a:t>
            </a:r>
          </a:p>
          <a:p>
            <a:pPr lvl="1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cs typeface="Times New Roman" pitchFamily="18" charset="0"/>
              </a:rPr>
              <a:t>This generates an average initial wage disparity of $4,000/yr.  This adds up to $.5M over a career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spcAft>
                <a:spcPts val="2400"/>
              </a:spcAft>
            </a:pPr>
            <a:r>
              <a:rPr lang="en-US" sz="2800" dirty="0" smtClean="0">
                <a:cs typeface="Times New Roman" pitchFamily="18" charset="0"/>
              </a:rPr>
              <a:t>US Justice Department: </a:t>
            </a:r>
            <a:r>
              <a:rPr lang="en-US" sz="2800" dirty="0">
                <a:cs typeface="Times New Roman" pitchFamily="18" charset="0"/>
              </a:rPr>
              <a:t>1 in 5 women will be sexually </a:t>
            </a:r>
            <a:r>
              <a:rPr lang="en-US" sz="2800" dirty="0" smtClean="0">
                <a:cs typeface="Times New Roman" pitchFamily="18" charset="0"/>
              </a:rPr>
              <a:t>assaulted in their lifetime.</a:t>
            </a:r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Women are 3 times as likely as men to be murdered by an intimate partner.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Helen </a:t>
            </a:r>
            <a:r>
              <a:rPr lang="en-US" sz="2600" dirty="0" err="1" smtClean="0"/>
              <a:t>Longino</a:t>
            </a:r>
            <a:r>
              <a:rPr lang="en-US" sz="2600" dirty="0" smtClean="0"/>
              <a:t>: Pornography, Oppression, and Freedom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600" dirty="0" smtClean="0"/>
              <a:t> Two </a:t>
            </a:r>
            <a:r>
              <a:rPr lang="en-US" sz="3600" i="1" dirty="0" smtClean="0"/>
              <a:t>types </a:t>
            </a:r>
            <a:r>
              <a:rPr lang="en-US" sz="3600" dirty="0" smtClean="0"/>
              <a:t>of argument:</a:t>
            </a:r>
            <a:endParaRPr lang="en-US" dirty="0"/>
          </a:p>
          <a:p>
            <a:pPr marL="80010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1" i="1" u="sng" dirty="0" smtClean="0">
                <a:solidFill>
                  <a:srgbClr val="0070C0"/>
                </a:solidFill>
              </a:rPr>
              <a:t>Moral Argument</a:t>
            </a:r>
            <a:r>
              <a:rPr lang="en-US" sz="3200" dirty="0" smtClean="0"/>
              <a:t>: Tries to convince us that pornography, as she defines it, is morally problematic.</a:t>
            </a:r>
            <a:endParaRPr lang="en-US" i="1" dirty="0" smtClean="0"/>
          </a:p>
          <a:p>
            <a:pPr marL="800100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1" i="1" u="sng" dirty="0" smtClean="0">
                <a:solidFill>
                  <a:srgbClr val="0070C0"/>
                </a:solidFill>
              </a:rPr>
              <a:t>Policy Argument</a:t>
            </a:r>
            <a:r>
              <a:rPr lang="en-US" sz="3200" dirty="0" smtClean="0"/>
              <a:t>: Tries to convince us that pornography, as she defines it, ought to be restricted by the state.</a:t>
            </a:r>
          </a:p>
          <a:p>
            <a:pPr marL="0" indent="0">
              <a:buNone/>
            </a:pPr>
            <a:endParaRPr lang="en-US" sz="3400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03809"/>
            <a:ext cx="2209800" cy="24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143000"/>
            <a:ext cx="8534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>
                <a:latin typeface="Goudy Old Style" panose="02020502050305020303" pitchFamily="18" charset="0"/>
              </a:rPr>
              <a:t>In January, 1983, Hustler ran an cover photo featuring a woman having sex with multiple men on a pool table.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4000">
              <a:latin typeface="Goudy Old Style" panose="020205020503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>
                <a:latin typeface="Goudy Old Style" panose="02020502050305020303" pitchFamily="18" charset="0"/>
              </a:rPr>
              <a:t>In March, 1983, a woman in New Bedford, MA was gang-raped in a bar, on a pool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Longno’s</a:t>
            </a:r>
            <a:r>
              <a:rPr lang="en-US" dirty="0" smtClean="0"/>
              <a:t> </a:t>
            </a:r>
            <a:r>
              <a:rPr lang="en-US" dirty="0" err="1" smtClean="0"/>
              <a:t>Defintion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“Pornography. . .is verbal or pictorial material which represents or describes sexual behavior that is degrading or abusive to one or more of the participants </a:t>
            </a:r>
            <a:r>
              <a:rPr lang="en-US" sz="3600" b="1" i="1" dirty="0" smtClean="0">
                <a:solidFill>
                  <a:srgbClr val="0070C0"/>
                </a:solidFill>
              </a:rPr>
              <a:t>in such a way as to endorse the degradation [or abuse]</a:t>
            </a:r>
            <a:r>
              <a:rPr lang="en-US" sz="3600" b="1" dirty="0" smtClean="0">
                <a:solidFill>
                  <a:srgbClr val="0070C0"/>
                </a:solidFill>
              </a:rPr>
              <a:t>.”</a:t>
            </a:r>
            <a:r>
              <a:rPr lang="en-US" sz="3600" dirty="0" smtClean="0"/>
              <a:t> (43)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0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Things to note about this 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00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Not </a:t>
            </a:r>
            <a:r>
              <a:rPr lang="en-US" i="1" dirty="0" smtClean="0"/>
              <a:t>all </a:t>
            </a:r>
            <a:r>
              <a:rPr lang="en-US" dirty="0" smtClean="0"/>
              <a:t>sexually explicit material is pornography—sexually explicit material that fails to </a:t>
            </a:r>
            <a:r>
              <a:rPr lang="en-US" i="1" dirty="0" smtClean="0"/>
              <a:t>endorse </a:t>
            </a:r>
            <a:r>
              <a:rPr lang="en-US" dirty="0" smtClean="0"/>
              <a:t>depicted degradation doesn’t count.</a:t>
            </a:r>
          </a:p>
          <a:p>
            <a:pPr lvl="2">
              <a:spcAft>
                <a:spcPts val="3000"/>
              </a:spcAft>
            </a:pPr>
            <a:r>
              <a:rPr lang="en-US" dirty="0" smtClean="0"/>
              <a:t>Pornography vs. erotica</a:t>
            </a:r>
          </a:p>
          <a:p>
            <a:pPr marL="400050" indent="-514350">
              <a:buFont typeface="+mj-lt"/>
              <a:buAutoNum type="arabicPeriod"/>
            </a:pPr>
            <a:r>
              <a:rPr lang="en-US" dirty="0" smtClean="0"/>
              <a:t>It is a </a:t>
            </a:r>
            <a:r>
              <a:rPr lang="en-US" b="1" i="1" dirty="0" err="1" smtClean="0">
                <a:solidFill>
                  <a:srgbClr val="0070C0"/>
                </a:solidFill>
              </a:rPr>
              <a:t>stipulative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definition—i.e., this is what </a:t>
            </a:r>
            <a:r>
              <a:rPr lang="en-US" i="1" dirty="0" smtClean="0"/>
              <a:t>she </a:t>
            </a:r>
            <a:r>
              <a:rPr lang="en-US" dirty="0" smtClean="0"/>
              <a:t>will mean by “pornography.” You are free to provide a different definition, but in evaluating her arguments we will assume her definition.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dirty="0" smtClean="0"/>
              <a:t>P1: </a:t>
            </a:r>
            <a:r>
              <a:rPr lang="en-US" b="1" dirty="0" smtClean="0">
                <a:solidFill>
                  <a:srgbClr val="0070C0"/>
                </a:solidFill>
              </a:rPr>
              <a:t>Definition</a:t>
            </a:r>
            <a:r>
              <a:rPr lang="en-US" dirty="0" smtClean="0"/>
              <a:t>: “Pornography is “verbal or pictorial material which depicts or describes </a:t>
            </a:r>
            <a:r>
              <a:rPr lang="en-US" dirty="0"/>
              <a:t>sexual behavior that is degrading or abusive to one or more of the participants </a:t>
            </a:r>
            <a:r>
              <a:rPr lang="en-US" i="1" dirty="0"/>
              <a:t>in such a way as to endorse the degradation [or abuse]</a:t>
            </a:r>
            <a:r>
              <a:rPr lang="en-US" dirty="0"/>
              <a:t>.” (43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P2: Overwhelmingly, the participants whose degradation and abuse are endorsed in pornography are </a:t>
            </a:r>
            <a:r>
              <a:rPr lang="en-US" b="1" dirty="0" smtClean="0">
                <a:solidFill>
                  <a:srgbClr val="0070C0"/>
                </a:solidFill>
              </a:rPr>
              <a:t>women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dirty="0" smtClean="0"/>
              <a:t>P1: Definition: Pornography is “verbal or pictorial material which depicts or describes </a:t>
            </a:r>
            <a:r>
              <a:rPr lang="en-US" dirty="0"/>
              <a:t>sexual behavior that is degrading or abusive to one or more of the participants </a:t>
            </a:r>
            <a:r>
              <a:rPr lang="en-US" i="1" dirty="0"/>
              <a:t>in such a way as to endorse the degradation [or abuse]</a:t>
            </a:r>
            <a:r>
              <a:rPr lang="en-US" dirty="0"/>
              <a:t>.” (43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P2: Overwhelmingly, the participants whose degradation and abuse are endorsed in pornography are women.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5158" y="164068"/>
            <a:ext cx="145921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/>
              </a:rPr>
              <a:t> = Empirical</a:t>
            </a:r>
          </a:p>
        </p:txBody>
      </p:sp>
    </p:spTree>
    <p:extLst>
      <p:ext uri="{BB962C8B-B14F-4D97-AF65-F5344CB8AC3E}">
        <p14:creationId xmlns:p14="http://schemas.microsoft.com/office/powerpoint/2010/main" val="31306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P3. Because of this, pornography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b="1" dirty="0">
                <a:solidFill>
                  <a:srgbClr val="0070C0"/>
                </a:solidFill>
              </a:rPr>
              <a:t>contributes</a:t>
            </a:r>
            <a:r>
              <a:rPr lang="en-US" dirty="0"/>
              <a:t> to violence against women;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	(</a:t>
            </a:r>
            <a:r>
              <a:rPr lang="en-US" dirty="0"/>
              <a:t>b) </a:t>
            </a:r>
            <a:r>
              <a:rPr lang="en-US" b="1" dirty="0">
                <a:solidFill>
                  <a:srgbClr val="0070C0"/>
                </a:solidFill>
              </a:rPr>
              <a:t>lies</a:t>
            </a:r>
            <a:r>
              <a:rPr lang="en-US" dirty="0"/>
              <a:t> about women’s sexuality</a:t>
            </a:r>
            <a:r>
              <a:rPr lang="en-US" dirty="0" smtClean="0"/>
              <a:t>; &amp;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b="1" dirty="0">
                <a:solidFill>
                  <a:srgbClr val="0070C0"/>
                </a:solidFill>
              </a:rPr>
              <a:t>reinforces</a:t>
            </a:r>
            <a:r>
              <a:rPr lang="en-US" dirty="0"/>
              <a:t> the oppression of women.</a:t>
            </a:r>
          </a:p>
          <a:p>
            <a:pPr marL="0" indent="0">
              <a:buNone/>
            </a:pPr>
            <a:r>
              <a:rPr lang="en-US" dirty="0"/>
              <a:t>P4. (a), (b) &amp; (c) are </a:t>
            </a:r>
            <a:r>
              <a:rPr lang="en-US" b="1" dirty="0">
                <a:solidFill>
                  <a:srgbClr val="0070C0"/>
                </a:solidFill>
              </a:rPr>
              <a:t>harms to women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P5. Anything that is harmful to persons is morally problematic.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Therefore, pornography is </a:t>
            </a:r>
            <a:r>
              <a:rPr lang="en-US" b="1" dirty="0">
                <a:solidFill>
                  <a:srgbClr val="0070C0"/>
                </a:solidFill>
              </a:rPr>
              <a:t>morally problematic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</a:rPr>
              <a:t>P3. Because of this, pornography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a) </a:t>
            </a:r>
            <a:r>
              <a:rPr lang="en-US" b="1" dirty="0">
                <a:solidFill>
                  <a:srgbClr val="00B050"/>
                </a:solidFill>
              </a:rPr>
              <a:t>contributes</a:t>
            </a:r>
            <a:r>
              <a:rPr lang="en-US" dirty="0">
                <a:solidFill>
                  <a:srgbClr val="00B050"/>
                </a:solidFill>
              </a:rPr>
              <a:t> to violence against women;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B050"/>
                </a:solidFill>
              </a:rPr>
              <a:t>	(</a:t>
            </a:r>
            <a:r>
              <a:rPr lang="en-US" dirty="0">
                <a:solidFill>
                  <a:srgbClr val="00B050"/>
                </a:solidFill>
              </a:rPr>
              <a:t>b) </a:t>
            </a:r>
            <a:r>
              <a:rPr lang="en-US" b="1" dirty="0">
                <a:solidFill>
                  <a:srgbClr val="00B050"/>
                </a:solidFill>
              </a:rPr>
              <a:t>lies</a:t>
            </a:r>
            <a:r>
              <a:rPr lang="en-US" dirty="0">
                <a:solidFill>
                  <a:srgbClr val="00B050"/>
                </a:solidFill>
              </a:rPr>
              <a:t> about women’s sexuality</a:t>
            </a:r>
            <a:r>
              <a:rPr lang="en-US" dirty="0" smtClean="0">
                <a:solidFill>
                  <a:srgbClr val="00B050"/>
                </a:solidFill>
              </a:rPr>
              <a:t>; &amp;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c) </a:t>
            </a:r>
            <a:r>
              <a:rPr lang="en-US" b="1" dirty="0">
                <a:solidFill>
                  <a:srgbClr val="00B050"/>
                </a:solidFill>
              </a:rPr>
              <a:t>reinforces</a:t>
            </a:r>
            <a:r>
              <a:rPr lang="en-US" dirty="0">
                <a:solidFill>
                  <a:srgbClr val="00B050"/>
                </a:solidFill>
              </a:rPr>
              <a:t> the oppression of women.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P4. (a), (b) &amp; (c) are </a:t>
            </a:r>
            <a:r>
              <a:rPr lang="en-US" b="1" dirty="0">
                <a:solidFill>
                  <a:srgbClr val="FF0000"/>
                </a:solidFill>
              </a:rPr>
              <a:t>harms to women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P5. Anything that is harmful to persons is morally problematic.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. Therefore, pornography is </a:t>
            </a:r>
            <a:r>
              <a:rPr lang="en-US" b="1" dirty="0">
                <a:solidFill>
                  <a:srgbClr val="FF0000"/>
                </a:solidFill>
              </a:rPr>
              <a:t>morally problematic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4864" y="0"/>
            <a:ext cx="15240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=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Empirical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=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Normative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95" y="-19110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08195" y="495419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Longino</a:t>
            </a:r>
            <a:r>
              <a:rPr lang="en-US" dirty="0" smtClean="0"/>
              <a:t>: Harms to Women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could pornography “lie about women’s sexuality”?</a:t>
            </a:r>
          </a:p>
          <a:p>
            <a:pPr lvl="1"/>
            <a:r>
              <a:rPr lang="en-US" dirty="0" smtClean="0"/>
              <a:t>Women’s sexual pleasure is subordinate to men’s.</a:t>
            </a:r>
          </a:p>
          <a:p>
            <a:pPr lvl="1"/>
            <a:r>
              <a:rPr lang="en-US" dirty="0" smtClean="0"/>
              <a:t>Women obtain sexual fulfillment primarily through pleasing men.</a:t>
            </a:r>
          </a:p>
          <a:p>
            <a:pPr lvl="1"/>
            <a:r>
              <a:rPr lang="en-US" dirty="0" smtClean="0"/>
              <a:t>All women are sexually available (they just need a little persuasion).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Quick Note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3 loci of moral criticism: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241" y="1688442"/>
            <a:ext cx="17188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Industry</a:t>
            </a:r>
            <a:endParaRPr lang="en-US" sz="3200" b="1" kern="1200" dirty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9295" y="1549942"/>
            <a:ext cx="215337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chemeClr val="tx1"/>
                </a:solidFill>
                <a:latin typeface="Goudy Old Style" panose="02020502050305020303" pitchFamily="18" charset="0"/>
                <a:ea typeface="+mn-ea"/>
                <a:cs typeface="Arial" panose="020B0604020202020204" pitchFamily="34" charset="0"/>
              </a:rPr>
              <a:t>Consumers (direct)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2981" y="1555132"/>
            <a:ext cx="215337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chemeClr val="tx1"/>
                </a:solidFill>
                <a:latin typeface="Goudy Old Style" panose="02020502050305020303" pitchFamily="18" charset="0"/>
                <a:ea typeface="+mn-ea"/>
                <a:cs typeface="Arial" panose="020B0604020202020204" pitchFamily="34" charset="0"/>
              </a:rPr>
              <a:t>Consumers (indirect)</a:t>
            </a:r>
            <a:endParaRPr lang="en-US" sz="3200" b="1" kern="1200" dirty="0">
              <a:solidFill>
                <a:schemeClr val="tx1"/>
              </a:solidFill>
              <a:latin typeface="Goudy Old Style" panose="0202050205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8300" y="2948102"/>
            <a:ext cx="12289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Goudy Old Style" panose="02020502050305020303" pitchFamily="18" charset="0"/>
                <a:ea typeface="+mn-ea"/>
                <a:cs typeface="Arial" panose="020B0604020202020204" pitchFamily="34" charset="0"/>
              </a:rPr>
              <a:t>Performers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7307" y="2809602"/>
            <a:ext cx="1254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Producers/distributors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321128" y="3964994"/>
            <a:ext cx="1447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Goudy Old Style" panose="02020502050305020303" pitchFamily="18" charset="0"/>
                <a:ea typeface="+mn-ea"/>
                <a:cs typeface="Arial" panose="020B0604020202020204" pitchFamily="34" charset="0"/>
              </a:rPr>
              <a:t>Treatment of performers (exploitation)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667" y="3956702"/>
            <a:ext cx="12072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Complicity in sexual violence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2982" y="2948102"/>
            <a:ext cx="1143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Incitation of sexual violence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870" y="2994268"/>
            <a:ext cx="13715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Corruption of character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095201"/>
            <a:ext cx="18406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Attitudes abt. </a:t>
            </a:r>
            <a:r>
              <a:rPr lang="en-US" dirty="0">
                <a:latin typeface="Goudy Old Style" panose="02020502050305020303" pitchFamily="18" charset="0"/>
              </a:rPr>
              <a:t>w</a:t>
            </a:r>
            <a:r>
              <a:rPr lang="en-US" kern="1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omen’s sexuality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7867" y="4086939"/>
            <a:ext cx="12034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Women’s oppression</a:t>
            </a:r>
            <a:endParaRPr lang="en-US" kern="1200" dirty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cxnSp>
        <p:nvCxnSpPr>
          <p:cNvPr id="16" name="Straight Connector 15"/>
          <p:cNvCxnSpPr>
            <a:stCxn id="5" idx="2"/>
            <a:endCxn id="10" idx="0"/>
          </p:cNvCxnSpPr>
          <p:nvPr/>
        </p:nvCxnSpPr>
        <p:spPr>
          <a:xfrm flipH="1">
            <a:off x="642799" y="2273217"/>
            <a:ext cx="526870" cy="6748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11" idx="0"/>
          </p:cNvCxnSpPr>
          <p:nvPr/>
        </p:nvCxnSpPr>
        <p:spPr>
          <a:xfrm>
            <a:off x="1169669" y="2273217"/>
            <a:ext cx="1034655" cy="5363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12" idx="0"/>
          </p:cNvCxnSpPr>
          <p:nvPr/>
        </p:nvCxnSpPr>
        <p:spPr>
          <a:xfrm flipH="1">
            <a:off x="1045028" y="3455933"/>
            <a:ext cx="1159296" cy="5090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4" idx="0"/>
          </p:cNvCxnSpPr>
          <p:nvPr/>
        </p:nvCxnSpPr>
        <p:spPr>
          <a:xfrm>
            <a:off x="2204324" y="3455933"/>
            <a:ext cx="570973" cy="5007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2"/>
            <a:endCxn id="6" idx="0"/>
          </p:cNvCxnSpPr>
          <p:nvPr/>
        </p:nvCxnSpPr>
        <p:spPr>
          <a:xfrm flipH="1">
            <a:off x="4134482" y="2627160"/>
            <a:ext cx="571501" cy="320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2"/>
            <a:endCxn id="9" idx="0"/>
          </p:cNvCxnSpPr>
          <p:nvPr/>
        </p:nvCxnSpPr>
        <p:spPr>
          <a:xfrm>
            <a:off x="4705983" y="2627160"/>
            <a:ext cx="1076687" cy="3671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2"/>
            <a:endCxn id="13" idx="0"/>
          </p:cNvCxnSpPr>
          <p:nvPr/>
        </p:nvCxnSpPr>
        <p:spPr>
          <a:xfrm flipH="1">
            <a:off x="6787743" y="2632350"/>
            <a:ext cx="901926" cy="1462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2"/>
            <a:endCxn id="14" idx="0"/>
          </p:cNvCxnSpPr>
          <p:nvPr/>
        </p:nvCxnSpPr>
        <p:spPr>
          <a:xfrm>
            <a:off x="7689669" y="2632350"/>
            <a:ext cx="819936" cy="14545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Longino</a:t>
            </a:r>
            <a:r>
              <a:rPr lang="en-US" dirty="0" smtClean="0"/>
              <a:t>: Harms to Women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How could pornography contribute to sexual violence against women?</a:t>
            </a:r>
          </a:p>
          <a:p>
            <a:pPr lvl="1"/>
            <a:r>
              <a:rPr lang="en-US" dirty="0" smtClean="0"/>
              <a:t>Recall “Attitudes &amp; Behavior” lessons.</a:t>
            </a:r>
          </a:p>
          <a:p>
            <a:pPr lvl="1"/>
            <a:r>
              <a:rPr lang="en-US" dirty="0" smtClean="0"/>
              <a:t>Could repeated exposure to this sort of material affect one’s attitudes about women and sex? One’s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Longino</a:t>
            </a:r>
            <a:r>
              <a:rPr lang="en-US" dirty="0" smtClean="0"/>
              <a:t>: Harms to Women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could pornography contribute to women’s oppression?</a:t>
            </a:r>
            <a:endParaRPr lang="en-US" dirty="0"/>
          </a:p>
          <a:p>
            <a:r>
              <a:rPr lang="en-US" i="1" dirty="0"/>
              <a:t>Very roughly</a:t>
            </a:r>
            <a:r>
              <a:rPr lang="en-US" dirty="0"/>
              <a:t>, to be oppressed is to have one’s life go less well than it otherwise would were it not for certain avoidable, external factors that prevent one from being able to lead a flourishing life in accordance with one’s actual capacities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Having people’s beliefs about you determine and (apparently) justify treating you in certain ways is one way to be oppressed.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685800"/>
            <a:ext cx="8534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Goudy Old Style" panose="02020502050305020303" pitchFamily="18" charset="0"/>
              </a:rPr>
              <a:t>After the rape in New Bedford, </a:t>
            </a:r>
            <a:r>
              <a:rPr lang="en-US" sz="4000" i="1">
                <a:latin typeface="Goudy Old Style" panose="02020502050305020303" pitchFamily="18" charset="0"/>
              </a:rPr>
              <a:t>Hustler </a:t>
            </a:r>
            <a:r>
              <a:rPr lang="en-US" sz="4000">
                <a:latin typeface="Goudy Old Style" panose="02020502050305020303" pitchFamily="18" charset="0"/>
              </a:rPr>
              <a:t>published a “postcard”</a:t>
            </a:r>
            <a:r>
              <a:rPr lang="en-US" sz="4000"/>
              <a:t> </a:t>
            </a:r>
            <a:r>
              <a:rPr lang="en-US" sz="4000">
                <a:latin typeface="Goudy Old Style" panose="02020502050305020303" pitchFamily="18" charset="0"/>
              </a:rPr>
              <a:t>in their next issue.</a:t>
            </a:r>
          </a:p>
          <a:p>
            <a:pPr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Goudy Old Style" panose="02020502050305020303" pitchFamily="18" charset="0"/>
              </a:rPr>
              <a:t>The postcard depicted a naked woman on a pool table.</a:t>
            </a:r>
          </a:p>
          <a:p>
            <a:pPr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>
                <a:latin typeface="Goudy Old Style" panose="02020502050305020303" pitchFamily="18" charset="0"/>
              </a:rPr>
              <a:t>The caption read, “Greetings from New Bedford, Mass. The Portuguese Gang-Rape Capital of America.”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400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Summing Up: </a:t>
            </a:r>
            <a:r>
              <a:rPr lang="en-US" sz="3100" dirty="0" err="1" smtClean="0"/>
              <a:t>Longino’s</a:t>
            </a:r>
            <a:r>
              <a:rPr lang="en-US" sz="3100" dirty="0" smtClean="0"/>
              <a:t> Moral Argument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Note that her moral conclusion is </a:t>
            </a:r>
            <a:r>
              <a:rPr lang="en-US" i="1" dirty="0" smtClean="0"/>
              <a:t>weak</a:t>
            </a:r>
            <a:r>
              <a:rPr lang="en-US" dirty="0" smtClean="0"/>
              <a:t>: she claims only that pornography is “morally problematic”</a:t>
            </a:r>
          </a:p>
          <a:p>
            <a:r>
              <a:rPr lang="en-US" dirty="0" smtClean="0"/>
              <a:t>Two routes of attacking her conclusion: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US" dirty="0" smtClean="0"/>
              <a:t>It is not plausible that pornography </a:t>
            </a:r>
            <a:r>
              <a:rPr lang="en-US" b="1" i="1" dirty="0" smtClean="0"/>
              <a:t>as she defines it</a:t>
            </a:r>
            <a:r>
              <a:rPr lang="en-US" b="1" dirty="0" smtClean="0"/>
              <a:t>, </a:t>
            </a:r>
            <a:r>
              <a:rPr lang="en-US" dirty="0" smtClean="0"/>
              <a:t>has the effects she claims for it.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US" dirty="0" smtClean="0"/>
              <a:t>No material of the sort she describes exists.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en-US" dirty="0"/>
              <a:t>P1. The only justification for state interference with an individual’s liberty is if the exercise of that liberty causes demonstrable harm to others.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/>
              <a:t>	</a:t>
            </a:r>
            <a:r>
              <a:rPr lang="en-US" b="1" dirty="0" smtClean="0"/>
              <a:t>“Harm Principle”</a:t>
            </a:r>
          </a:p>
          <a:p>
            <a:pPr marL="0" indent="0" eaLnBrk="1" hangingPunct="1">
              <a:buNone/>
            </a:pPr>
            <a:r>
              <a:rPr lang="en-US" dirty="0"/>
              <a:t>P2. Pornography, as </a:t>
            </a:r>
            <a:r>
              <a:rPr lang="en-US" dirty="0" err="1"/>
              <a:t>Longino</a:t>
            </a:r>
            <a:r>
              <a:rPr lang="en-US" dirty="0"/>
              <a:t> defines it, does cause demonstrable harm.</a:t>
            </a:r>
          </a:p>
          <a:p>
            <a:pPr marL="0" indent="0" eaLnBrk="1" hangingPunct="1">
              <a:buNone/>
            </a:pPr>
            <a:r>
              <a:rPr lang="en-US" dirty="0"/>
              <a:t>C. Therefore, the state is justified in interfering with individuals’ liberty to produce, distribute &amp; consume pornography.</a:t>
            </a:r>
          </a:p>
          <a:p>
            <a:pPr marL="0" indent="0" eaLnBrk="1" hangingPunct="1">
              <a:buNone/>
            </a:pPr>
            <a:endParaRPr lang="en-US" b="1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policy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 Let us concede the truth of the Harm Principle (P1)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 smtClean="0"/>
              <a:t>Next, we need to discover whether pornography does cause demonstrable harm.</a:t>
            </a:r>
            <a:endParaRPr lang="en-US" dirty="0"/>
          </a:p>
          <a:p>
            <a:r>
              <a:rPr lang="en-US" dirty="0" smtClean="0"/>
              <a:t>Finally, we need to ask whether the harms to women are </a:t>
            </a:r>
            <a:r>
              <a:rPr lang="en-US" i="1" dirty="0" smtClean="0"/>
              <a:t>sufficiently severe </a:t>
            </a:r>
            <a:r>
              <a:rPr lang="en-US" dirty="0" smtClean="0"/>
              <a:t>to justify state intervention. (</a:t>
            </a:r>
            <a:r>
              <a:rPr lang="en-US" dirty="0" err="1" smtClean="0"/>
              <a:t>Wicclair</a:t>
            </a:r>
            <a:r>
              <a:rPr lang="en-US" dirty="0" smtClean="0"/>
              <a:t>: NO.)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Speech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610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prstClr val="white"/>
                </a:solidFill>
                <a:latin typeface="Georgia" pitchFamily="18" charset="0"/>
              </a:rPr>
              <a:t>Congress shall make no law respecting an establishment of religion, or prohibiting the free exercise thereof; or abridging the freedom of speech, or of the press; or the right of the people peaceably to assemble, and to petition the Government for a redress of grievances.</a:t>
            </a:r>
          </a:p>
          <a:p>
            <a:pPr eaLnBrk="1" hangingPunct="1"/>
            <a:endParaRPr lang="en-US" sz="3200" dirty="0">
              <a:solidFill>
                <a:prstClr val="white"/>
              </a:solidFill>
              <a:latin typeface="Georgia" pitchFamily="18" charset="0"/>
            </a:endParaRPr>
          </a:p>
          <a:p>
            <a:pPr eaLnBrk="1" hangingPunct="1"/>
            <a:r>
              <a:rPr lang="en-US" sz="3200" dirty="0">
                <a:solidFill>
                  <a:prstClr val="white"/>
                </a:solidFill>
                <a:latin typeface="Georgia" pitchFamily="18" charset="0"/>
              </a:rPr>
              <a:t>Amendment 1. </a:t>
            </a:r>
            <a:r>
              <a:rPr lang="en-US" sz="3200" i="1" dirty="0">
                <a:solidFill>
                  <a:prstClr val="white"/>
                </a:solidFill>
                <a:latin typeface="Georgia" pitchFamily="18" charset="0"/>
              </a:rPr>
              <a:t>Constitution of the United States</a:t>
            </a:r>
            <a:r>
              <a:rPr lang="en-US" sz="3200" dirty="0">
                <a:solidFill>
                  <a:prstClr val="white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Free Speech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Democracy requires free speech.</a:t>
            </a:r>
          </a:p>
          <a:p>
            <a:endParaRPr lang="en-US" dirty="0"/>
          </a:p>
          <a:p>
            <a:r>
              <a:rPr lang="en-US" dirty="0" smtClean="0"/>
              <a:t>Discovering the truth requires free speech.</a:t>
            </a:r>
          </a:p>
          <a:p>
            <a:endParaRPr lang="en-US" dirty="0"/>
          </a:p>
          <a:p>
            <a:r>
              <a:rPr lang="en-US" dirty="0" smtClean="0"/>
              <a:t>A free marketplace of ideas contributes to human flourishing.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Free Speech Arguments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appeal to free speech plays 2 roles in defending the freedom of pornographers:</a:t>
            </a:r>
          </a:p>
          <a:p>
            <a:pPr marL="800100" lvl="1" indent="-514350">
              <a:buFont typeface="+mj-lt"/>
              <a:buAutoNum type="arabicPeriod"/>
            </a:pPr>
            <a:endParaRPr lang="en-US" dirty="0" smtClean="0"/>
          </a:p>
          <a:p>
            <a:pPr marL="800100" lvl="1" indent="-514350">
              <a:buFont typeface="+mj-lt"/>
              <a:buAutoNum type="arabicPeriod"/>
            </a:pPr>
            <a:r>
              <a:rPr lang="en-US" dirty="0" smtClean="0"/>
              <a:t>Consequences </a:t>
            </a:r>
            <a:r>
              <a:rPr lang="en-US" dirty="0" smtClean="0"/>
              <a:t>of restricting pornography are worse than the consequences of letting it be.</a:t>
            </a:r>
          </a:p>
          <a:p>
            <a:pPr marL="800100" lvl="1" indent="-514350">
              <a:buFont typeface="+mj-lt"/>
              <a:buAutoNum type="arabicPeriod"/>
            </a:pPr>
            <a:endParaRPr lang="en-US" dirty="0"/>
          </a:p>
          <a:p>
            <a:pPr marL="800100" lvl="1" indent="-514350">
              <a:buFont typeface="+mj-lt"/>
              <a:buAutoNum type="arabicPeriod"/>
            </a:pPr>
            <a:r>
              <a:rPr lang="en-US" dirty="0" smtClean="0"/>
              <a:t>Slippery slope worries: if we ban pornography today, what will happen tomorrow?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Wicclair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law must be written in a way that </a:t>
            </a:r>
            <a:r>
              <a:rPr lang="en-US" b="1" dirty="0" smtClean="0">
                <a:solidFill>
                  <a:srgbClr val="0033CC"/>
                </a:solidFill>
              </a:rPr>
              <a:t>judges &amp; juries can understand</a:t>
            </a:r>
            <a:r>
              <a:rPr lang="en-US" dirty="0" smtClean="0"/>
              <a:t>, and in a way that minimizes the chances of </a:t>
            </a:r>
            <a:r>
              <a:rPr lang="en-US" b="1" dirty="0" smtClean="0">
                <a:solidFill>
                  <a:srgbClr val="0033CC"/>
                </a:solidFill>
              </a:rPr>
              <a:t>multiple, conflicting interpretations</a:t>
            </a:r>
            <a:r>
              <a:rPr lang="en-US" dirty="0" smtClean="0"/>
              <a:t> of it.</a:t>
            </a:r>
            <a:endParaRPr lang="en-US" dirty="0"/>
          </a:p>
          <a:p>
            <a:r>
              <a:rPr lang="en-US" b="1" dirty="0" smtClean="0">
                <a:solidFill>
                  <a:srgbClr val="0033CC"/>
                </a:solidFill>
              </a:rPr>
              <a:t>Inevitably</a:t>
            </a:r>
            <a:r>
              <a:rPr lang="en-US" dirty="0" smtClean="0"/>
              <a:t>, there will be difficulties surrounding the notion of </a:t>
            </a:r>
            <a:r>
              <a:rPr lang="en-US" b="1" dirty="0" smtClean="0">
                <a:solidFill>
                  <a:srgbClr val="0033CC"/>
                </a:solidFill>
              </a:rPr>
              <a:t>degradation</a:t>
            </a:r>
            <a:r>
              <a:rPr lang="en-US" dirty="0" smtClean="0"/>
              <a:t>, and the fact of </a:t>
            </a:r>
            <a:r>
              <a:rPr lang="en-US" b="1" dirty="0" smtClean="0">
                <a:solidFill>
                  <a:srgbClr val="0033CC"/>
                </a:solidFill>
              </a:rPr>
              <a:t>endorsement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609599"/>
            <a:ext cx="1828800" cy="20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Wicclair</a:t>
            </a:r>
            <a:r>
              <a:rPr lang="en-US" dirty="0" smtClean="0"/>
              <a:t>: Free Speech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Wicclair concedes Harm Principle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It is justifiable to restrict liberty when exercise of liberty would cause substantial and demonstrable harm.</a:t>
            </a:r>
          </a:p>
          <a:p>
            <a:pPr lvl="1"/>
            <a:endParaRPr lang="en-US" dirty="0"/>
          </a:p>
          <a:p>
            <a:r>
              <a:rPr lang="en-US" dirty="0" smtClean="0"/>
              <a:t>How do we know when harm is sufficient to justify censorship?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Wicclair</a:t>
            </a:r>
            <a:r>
              <a:rPr lang="en-US" dirty="0" smtClean="0"/>
              <a:t>: Free Speech Argument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/>
            <a:r>
              <a:rPr lang="en-US" dirty="0" err="1" smtClean="0"/>
              <a:t>Wicclair</a:t>
            </a:r>
            <a:r>
              <a:rPr lang="en-US" dirty="0" smtClean="0"/>
              <a:t>: Restrictions justified “only if words or images present a ‘</a:t>
            </a:r>
            <a:r>
              <a:rPr lang="en-US" b="1" dirty="0" smtClean="0">
                <a:solidFill>
                  <a:srgbClr val="0033CC"/>
                </a:solidFill>
              </a:rPr>
              <a:t>clear and present danger</a:t>
            </a:r>
            <a:r>
              <a:rPr lang="en-US" dirty="0" smtClean="0"/>
              <a:t>’ of </a:t>
            </a:r>
            <a:r>
              <a:rPr lang="en-US" b="1" dirty="0" smtClean="0">
                <a:solidFill>
                  <a:srgbClr val="0033CC"/>
                </a:solidFill>
              </a:rPr>
              <a:t>harm or injury</a:t>
            </a:r>
            <a:r>
              <a:rPr lang="en-US" dirty="0" smtClean="0"/>
              <a:t>.”</a:t>
            </a:r>
          </a:p>
          <a:p>
            <a:pPr marL="457200"/>
            <a:endParaRPr lang="en-US" dirty="0"/>
          </a:p>
          <a:p>
            <a:pPr marL="457200"/>
            <a:r>
              <a:rPr lang="en-US" dirty="0" smtClean="0"/>
              <a:t>“It is doubtful that pornography satisfies the ‘clear and present danger’ condition.”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-Pg. 53</a:t>
            </a:r>
          </a:p>
        </p:txBody>
      </p:sp>
    </p:spTree>
    <p:extLst>
      <p:ext uri="{BB962C8B-B14F-4D97-AF65-F5344CB8AC3E}">
        <p14:creationId xmlns:p14="http://schemas.microsoft.com/office/powerpoint/2010/main" val="38608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There is psychological evidence that after viewing violent pornography, people are more likely to say that women both enjoy violence and seek it out.</a:t>
            </a:r>
          </a:p>
          <a:p>
            <a:endParaRPr lang="en-US" dirty="0"/>
          </a:p>
          <a:p>
            <a:r>
              <a:rPr lang="en-US" dirty="0" err="1" smtClean="0"/>
              <a:t>Wicclair</a:t>
            </a:r>
            <a:r>
              <a:rPr lang="en-US" dirty="0" smtClean="0"/>
              <a:t>: “. . .this does not show that viewing violent pornography causes violent </a:t>
            </a:r>
            <a:r>
              <a:rPr lang="en-US" i="1" dirty="0" smtClean="0"/>
              <a:t>behavior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514600" y="4800600"/>
            <a:ext cx="6477000" cy="1914525"/>
          </a:xfrm>
        </p:spPr>
        <p:txBody>
          <a:bodyPr/>
          <a:lstStyle/>
          <a:p>
            <a:pPr eaLnBrk="1" hangingPunct="1"/>
            <a:r>
              <a:rPr lang="en-US" sz="5400" smtClean="0">
                <a:cs typeface="Trebuchet MS" panose="020B0603020202020204" pitchFamily="34" charset="0"/>
              </a:rPr>
              <a:t>Pornography and Free Speech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E1BDE2C-F1C2-4894-8B05-D88D443AEA25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2057400"/>
            <a:ext cx="381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Wicclair</a:t>
            </a:r>
            <a:r>
              <a:rPr lang="en-US" dirty="0" smtClean="0"/>
              <a:t>: Reasons for Suspicion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behavior shown in (most) pornography is not illegal. How can it be legal to ban depicting it?</a:t>
            </a:r>
          </a:p>
          <a:p>
            <a:endParaRPr lang="en-US" dirty="0"/>
          </a:p>
          <a:p>
            <a:r>
              <a:rPr lang="en-US" dirty="0" smtClean="0"/>
              <a:t>Degrading depictions of women are widespread in movies, advertisements, etc. Why censor only degrading depictions in </a:t>
            </a:r>
            <a:r>
              <a:rPr lang="en-US" i="1" dirty="0" smtClean="0"/>
              <a:t>sexually explicit</a:t>
            </a:r>
            <a:r>
              <a:rPr lang="en-US" dirty="0" smtClean="0"/>
              <a:t> material?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Possible Bad Consequences of Banning Pornography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0050" indent="-514350">
              <a:buFont typeface="+mj-lt"/>
              <a:buAutoNum type="arabicPeriod"/>
            </a:pPr>
            <a:r>
              <a:rPr lang="en-US" dirty="0" smtClean="0"/>
              <a:t>We may lose the valuable cathartic effects of pornography’s availability.</a:t>
            </a:r>
          </a:p>
          <a:p>
            <a:pPr marL="400050" indent="-514350">
              <a:buFont typeface="+mj-lt"/>
              <a:buAutoNum type="arabicPeriod"/>
            </a:pPr>
            <a:endParaRPr lang="en-US" dirty="0"/>
          </a:p>
          <a:p>
            <a:pPr marL="400050" indent="-514350">
              <a:buFont typeface="+mj-lt"/>
              <a:buAutoNum type="arabicPeriod"/>
            </a:pPr>
            <a:r>
              <a:rPr lang="en-US" dirty="0" smtClean="0"/>
              <a:t>Slippery slope: The state will move to censor other things we don’t want censored.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Slippery Slope Arguments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Concede the “instant case”</a:t>
            </a:r>
          </a:p>
          <a:p>
            <a:endParaRPr lang="en-US" sz="3600" dirty="0"/>
          </a:p>
          <a:p>
            <a:r>
              <a:rPr lang="en-US" sz="3600" dirty="0" smtClean="0"/>
              <a:t>Provide credible reasons to believe that </a:t>
            </a:r>
            <a:r>
              <a:rPr lang="en-US" sz="3600" dirty="0"/>
              <a:t>the steps you cite will follow from the instant case. </a:t>
            </a:r>
            <a:r>
              <a:rPr lang="en-US" sz="3600" dirty="0" smtClean="0"/>
              <a:t> Merely </a:t>
            </a:r>
            <a:r>
              <a:rPr lang="en-US" sz="3600" dirty="0"/>
              <a:t>being anxious that they might is not enough</a:t>
            </a:r>
          </a:p>
        </p:txBody>
      </p:sp>
    </p:spTree>
    <p:extLst>
      <p:ext uri="{BB962C8B-B14F-4D97-AF65-F5344CB8AC3E}">
        <p14:creationId xmlns:p14="http://schemas.microsoft.com/office/powerpoint/2010/main" val="40914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Challenge for Slippery Slope Arguments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Child pornography has been banned, and this has not led to widespread bans on pornography of all types.</a:t>
            </a:r>
          </a:p>
          <a:p>
            <a:endParaRPr lang="en-US" dirty="0"/>
          </a:p>
          <a:p>
            <a:r>
              <a:rPr lang="en-US" dirty="0" smtClean="0"/>
              <a:t>Why should it be different for banning, say, the “Forced” or “Pissing” subgenres?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635" cy="762635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Debate Propositions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990599"/>
            <a:ext cx="8687435" cy="5487035"/>
          </a:xfrm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685800" latinLnBrk="0">
              <a:lnSpc>
                <a:spcPct val="92000"/>
              </a:lnSpc>
              <a:spcBef>
                <a:spcPts val="0"/>
              </a:spcBef>
              <a:spcAft>
                <a:spcPts val="1800"/>
              </a:spcAft>
              <a:buFontTx/>
              <a:buNone/>
            </a:pPr>
            <a:endParaRPr lang="ko-KR" altLang="en-US" sz="4000" b="1" dirty="0" smtClean="0">
              <a:latin typeface="Goudy Old Style" charset="0"/>
            </a:endParaRPr>
          </a:p>
          <a:p>
            <a:pPr marL="0" indent="0" algn="l" defTabSz="685800" latinLnBrk="0">
              <a:lnSpc>
                <a:spcPct val="92000"/>
              </a:lnSpc>
              <a:spcBef>
                <a:spcPts val="700"/>
              </a:spcBef>
              <a:spcAft>
                <a:spcPts val="180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Goudy Old Style" charset="0"/>
              </a:rPr>
              <a:t>"Everyone who can live healthfully on a vegetarian diet should do so</a:t>
            </a:r>
            <a:r>
              <a:rPr lang="en-US" altLang="ko-KR" sz="4000" dirty="0" smtClean="0">
                <a:solidFill>
                  <a:srgbClr val="000000"/>
                </a:solidFill>
                <a:latin typeface="Goudy Old Style" charset="0"/>
              </a:rPr>
              <a:t>."</a:t>
            </a:r>
            <a:endParaRPr lang="ko-KR" altLang="en-US" sz="4000" dirty="0" smtClean="0">
              <a:latin typeface="Goudy Old Style" charset="0"/>
            </a:endParaRPr>
          </a:p>
          <a:p>
            <a:pPr marL="0" indent="0" algn="l" defTabSz="685800" latinLnBrk="0">
              <a:lnSpc>
                <a:spcPct val="92000"/>
              </a:lnSpc>
              <a:spcBef>
                <a:spcPts val="700"/>
              </a:spcBef>
              <a:spcAft>
                <a:spcPts val="1800"/>
              </a:spcAft>
              <a:buFontTx/>
              <a:buNone/>
            </a:pPr>
            <a:endParaRPr lang="ko-KR" altLang="en-US" sz="4000" dirty="0" smtClean="0">
              <a:latin typeface="Goudy Old Style" charset="0"/>
            </a:endParaRPr>
          </a:p>
          <a:p>
            <a:pPr marL="0" indent="0" algn="l" defTabSz="685800" latinLnBrk="0">
              <a:lnSpc>
                <a:spcPct val="92000"/>
              </a:lnSpc>
              <a:spcBef>
                <a:spcPts val="700"/>
              </a:spcBef>
              <a:spcAft>
                <a:spcPts val="180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Goudy Old Style" charset="0"/>
              </a:rPr>
              <a:t>"We have no direct moral duties to non-human animals."</a:t>
            </a:r>
            <a:endParaRPr lang="ko-KR" altLang="en-US" sz="4000" b="1" dirty="0" smtClean="0">
              <a:latin typeface="Goudy Old Style" charset="0"/>
            </a:endParaRPr>
          </a:p>
          <a:p>
            <a:pPr marL="0" indent="0" algn="l" defTabSz="685800" latinLnBrk="0">
              <a:lnSpc>
                <a:spcPct val="92000"/>
              </a:lnSpc>
              <a:spcBef>
                <a:spcPts val="700"/>
              </a:spcBef>
              <a:spcAft>
                <a:spcPts val="1800"/>
              </a:spcAft>
              <a:buFontTx/>
              <a:buNone/>
            </a:pPr>
            <a:endParaRPr lang="ko-KR" altLang="en-US" sz="4000" dirty="0" smtClean="0">
              <a:latin typeface="Goudy Old Style" charset="0"/>
            </a:endParaRPr>
          </a:p>
          <a:p>
            <a:pPr marL="0" indent="0" algn="l" defTabSz="685800" latinLnBrk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4000" dirty="0" smtClean="0"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-47625"/>
            <a:ext cx="9139238" cy="8048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  <a:cs typeface="Trebuchet MS" panose="020B0603020202020204" pitchFamily="34" charset="0"/>
              </a:rPr>
              <a:t>How big is pornography?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275" y="5476875"/>
            <a:ext cx="1482725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F9935E3-681F-4F6A-B633-148EBDC560A6}" type="slidenum">
              <a:rPr lang="en-US">
                <a:solidFill>
                  <a:schemeClr val="tx2"/>
                </a:solidFill>
                <a:latin typeface="Constantia" panose="02030602050306030303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52400" y="725488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 u="sng">
                <a:latin typeface="Goudy Old Style" panose="02020502050305020303" pitchFamily="18" charset="0"/>
              </a:rPr>
              <a:t>7 pornography sites </a:t>
            </a:r>
            <a:r>
              <a:rPr lang="en-US" sz="2800" u="sng">
                <a:latin typeface="Goudy Old Style" panose="02020502050305020303" pitchFamily="18" charset="0"/>
              </a:rPr>
              <a:t>among</a:t>
            </a:r>
            <a:r>
              <a:rPr lang="en-US" sz="2600" u="sng">
                <a:latin typeface="Goudy Old Style" panose="02020502050305020303" pitchFamily="18" charset="0"/>
              </a:rPr>
              <a:t> top 100 most-visited websites in US</a:t>
            </a:r>
            <a:r>
              <a:rPr lang="en-US" sz="2600"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12713" y="1252538"/>
            <a:ext cx="37338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#33 – xhamster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#43 – PornHub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#47 – </a:t>
            </a:r>
            <a:r>
              <a:rPr lang="en-US" sz="2800">
                <a:latin typeface="Goudy Old Style" panose="02020502050305020303" pitchFamily="18" charset="0"/>
              </a:rPr>
              <a:t>LiveJasmin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#55 – xvideos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4006850" y="1273175"/>
            <a:ext cx="373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#76 – RedTube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#78 – XNXX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>
                <a:latin typeface="Goudy Old Style" panose="02020502050305020303" pitchFamily="18" charset="0"/>
              </a:rPr>
              <a:t>#84 – </a:t>
            </a:r>
            <a:r>
              <a:rPr lang="en-US" sz="2800">
                <a:latin typeface="Goudy Old Style" panose="02020502050305020303" pitchFamily="18" charset="0"/>
              </a:rPr>
              <a:t>YouPorn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57163" y="29718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 u="sng">
                <a:latin typeface="Goudy Old Style" panose="02020502050305020303" pitchFamily="18" charset="0"/>
              </a:rPr>
              <a:t>Compared </a:t>
            </a:r>
            <a:r>
              <a:rPr lang="en-US" sz="2800" u="sng">
                <a:latin typeface="Goudy Old Style" panose="02020502050305020303" pitchFamily="18" charset="0"/>
              </a:rPr>
              <a:t>with</a:t>
            </a:r>
            <a:r>
              <a:rPr lang="en-US" sz="2600" u="sng">
                <a:latin typeface="Goudy Old Style" panose="02020502050305020303" pitchFamily="18" charset="0"/>
              </a:rPr>
              <a:t> 11 news sites</a:t>
            </a:r>
            <a:r>
              <a:rPr lang="en-US" sz="2600"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57163" y="3733800"/>
            <a:ext cx="38496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#15 – MSN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#21 – CNN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#22 – Huffington Post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#35 – NYTimes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#41 – Fox News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#51 – NBC News</a:t>
            </a:r>
          </a:p>
        </p:txBody>
      </p:sp>
      <p:sp>
        <p:nvSpPr>
          <p:cNvPr id="7177" name="TextBox 2"/>
          <p:cNvSpPr txBox="1">
            <a:spLocks noChangeArrowheads="1"/>
          </p:cNvSpPr>
          <p:nvPr/>
        </p:nvSpPr>
        <p:spPr bwMode="auto">
          <a:xfrm>
            <a:off x="4368800" y="3733800"/>
            <a:ext cx="38496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#79 – Washington Post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#87 – Drudge Report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#89 – BBC Online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#96 – Wall Street Journal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>
                <a:latin typeface="Goudy Old Style" panose="02020502050305020303" pitchFamily="18" charset="0"/>
              </a:rPr>
              <a:t>#97 – USA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  <p:bldP spid="7174" grpId="0" build="p"/>
      <p:bldP spid="7175" grpId="0"/>
      <p:bldP spid="7176" grpId="0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Genres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pPr eaLnBrk="1" hangingPunct="1"/>
            <a:r>
              <a:rPr lang="en-US" smtClean="0"/>
              <a:t>Transsexuals</a:t>
            </a:r>
          </a:p>
          <a:p>
            <a:pPr eaLnBrk="1" hangingPunct="1"/>
            <a:r>
              <a:rPr lang="en-US" smtClean="0"/>
              <a:t>Strange Object Insertion</a:t>
            </a:r>
          </a:p>
          <a:p>
            <a:pPr eaLnBrk="1" hangingPunct="1"/>
            <a:r>
              <a:rPr lang="en-US" smtClean="0"/>
              <a:t>Pissing, etc.</a:t>
            </a:r>
          </a:p>
          <a:p>
            <a:pPr eaLnBrk="1" hangingPunct="1"/>
            <a:r>
              <a:rPr lang="en-US" smtClean="0"/>
              <a:t>And so on. . 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8196" name="Text Placeholder 2"/>
          <p:cNvSpPr txBox="1">
            <a:spLocks/>
          </p:cNvSpPr>
          <p:nvPr/>
        </p:nvSpPr>
        <p:spPr bwMode="auto">
          <a:xfrm>
            <a:off x="381000" y="114300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4572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Char char=""/>
            </a:pPr>
            <a:r>
              <a:rPr lang="en-US" sz="2800">
                <a:latin typeface="Goudy Old Style" panose="02020502050305020303" pitchFamily="18" charset="0"/>
              </a:rPr>
              <a:t>Age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Char char=""/>
            </a:pPr>
            <a:r>
              <a:rPr lang="en-US" sz="2800">
                <a:latin typeface="Goudy Old Style" panose="02020502050305020303" pitchFamily="18" charset="0"/>
              </a:rPr>
              <a:t>Size/Anatomy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Char char=""/>
            </a:pPr>
            <a:r>
              <a:rPr lang="en-US" sz="2800">
                <a:latin typeface="Goudy Old Style" panose="02020502050305020303" pitchFamily="18" charset="0"/>
              </a:rPr>
              <a:t>Race/Ethnicity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Char char=""/>
            </a:pPr>
            <a:r>
              <a:rPr lang="en-US" sz="2800">
                <a:latin typeface="Goudy Old Style" panose="02020502050305020303" pitchFamily="18" charset="0"/>
              </a:rPr>
              <a:t>BDSM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Char char=""/>
            </a:pPr>
            <a:endParaRPr lang="en-US" sz="2800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rebuchet MS" panose="020B0603020202020204" pitchFamily="34" charset="0"/>
              </a:rPr>
              <a:t>Attitudes &amp;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8686800" cy="68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000" i="1" dirty="0" smtClean="0"/>
              <a:t>Conscious </a:t>
            </a:r>
            <a:r>
              <a:rPr lang="en-US" sz="3000" dirty="0" smtClean="0"/>
              <a:t>vs. </a:t>
            </a:r>
            <a:r>
              <a:rPr lang="en-US" sz="3000" i="1" dirty="0"/>
              <a:t>N</a:t>
            </a:r>
            <a:r>
              <a:rPr lang="en-US" sz="3000" i="1" dirty="0" smtClean="0"/>
              <a:t>on-conscious </a:t>
            </a:r>
            <a:r>
              <a:rPr lang="en-US" sz="3000" dirty="0" smtClean="0"/>
              <a:t>attitudes/processes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i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28600" y="26670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Old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257800" y="350361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Lonely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33600" y="49530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Florida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810000" y="269081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Wise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324600" y="52959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Wrinkle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553200" y="19812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r>
              <a:rPr lang="en-US" sz="2800">
                <a:latin typeface="Goudy Old Style" panose="02020502050305020303" pitchFamily="18" charset="0"/>
              </a:rPr>
              <a:t>Forgetful</a:t>
            </a:r>
          </a:p>
          <a:p>
            <a:pPr eaLnBrk="1" hangingPunct="1">
              <a:spcAft>
                <a:spcPts val="1800"/>
              </a:spcAft>
              <a:buClr>
                <a:schemeClr val="tx1"/>
              </a:buClr>
              <a:buFont typeface="Wingdings 2" panose="05020102010507070707" pitchFamily="18" charset="2"/>
              <a:buNone/>
            </a:pPr>
            <a:endParaRPr lang="en-US" sz="2800" i="1">
              <a:latin typeface="Goudy Old Style" panose="0202050205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kern="1200" dirty="0">
            <a:solidFill>
              <a:schemeClr val="tx1"/>
            </a:solidFill>
            <a:latin typeface="Goudy Old Style" panose="020205020503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Pages>33</Pages>
  <Words>2304</Words>
  <Characters>0</Characters>
  <Application>Microsoft Office PowerPoint</Application>
  <DocSecurity>0</DocSecurity>
  <PresentationFormat>On-screen Show (4:3)</PresentationFormat>
  <Lines>0</Lines>
  <Paragraphs>283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맑은 고딕</vt:lpstr>
      <vt:lpstr>Arial</vt:lpstr>
      <vt:lpstr>Calibri</vt:lpstr>
      <vt:lpstr>Calibri Light</vt:lpstr>
      <vt:lpstr>Century Gothic</vt:lpstr>
      <vt:lpstr>Constantia</vt:lpstr>
      <vt:lpstr>Garamond</vt:lpstr>
      <vt:lpstr>Georgia</vt:lpstr>
      <vt:lpstr>Goudy Old Style</vt:lpstr>
      <vt:lpstr>Rockwell</vt:lpstr>
      <vt:lpstr>Times New Roman</vt:lpstr>
      <vt:lpstr>Trebuchet MS</vt:lpstr>
      <vt:lpstr>Wingdings</vt:lpstr>
      <vt:lpstr>Wingdings 2</vt:lpstr>
      <vt:lpstr>Office Theme</vt:lpstr>
      <vt:lpstr>1_Office Theme</vt:lpstr>
      <vt:lpstr>NEW BEDFORD, Massachusetts</vt:lpstr>
      <vt:lpstr>Hustler magazine</vt:lpstr>
      <vt:lpstr>PowerPoint Presentation</vt:lpstr>
      <vt:lpstr>PowerPoint Presentation</vt:lpstr>
      <vt:lpstr>Pornography and Free Speech</vt:lpstr>
      <vt:lpstr>Debate Propositions</vt:lpstr>
      <vt:lpstr>How big is pornography?</vt:lpstr>
      <vt:lpstr>Genres</vt:lpstr>
      <vt:lpstr>Attitudes &amp; Behavior</vt:lpstr>
      <vt:lpstr>Attitudes &amp; Behavior</vt:lpstr>
      <vt:lpstr>Attitudes &amp; Behavior</vt:lpstr>
      <vt:lpstr>Attitudes &amp; Behavior</vt:lpstr>
      <vt:lpstr>Attitudes &amp; Behavior</vt:lpstr>
      <vt:lpstr>Attitudes &amp; Behavior</vt:lpstr>
      <vt:lpstr>Attitudes &amp; Behavior</vt:lpstr>
      <vt:lpstr>Attitudes &amp; Behavior</vt:lpstr>
      <vt:lpstr>Putting it Together: Attitudes &amp; Behavior</vt:lpstr>
      <vt:lpstr>Approaches to Morality of Pornography</vt:lpstr>
      <vt:lpstr>Approaches to Morality of Pornography</vt:lpstr>
      <vt:lpstr>Approaches to Morality of Pornography</vt:lpstr>
      <vt:lpstr>Approaches to Morality of Pornography</vt:lpstr>
      <vt:lpstr>Language Matters</vt:lpstr>
      <vt:lpstr>2 types of characterization</vt:lpstr>
      <vt:lpstr>Defining Pornography</vt:lpstr>
      <vt:lpstr>Descriptive Characterizations</vt:lpstr>
      <vt:lpstr>Normative characterizations are strategically useful:</vt:lpstr>
      <vt:lpstr>Normative characterizations are strategically useful:</vt:lpstr>
      <vt:lpstr>A Patriarchal Society?</vt:lpstr>
      <vt:lpstr>Helen Longino: Pornography, Oppression, and Freedom</vt:lpstr>
      <vt:lpstr>Longno’s Defintion </vt:lpstr>
      <vt:lpstr>2 Things to note about this definition</vt:lpstr>
      <vt:lpstr>Moral Argument</vt:lpstr>
      <vt:lpstr>Moral Argument</vt:lpstr>
      <vt:lpstr>Moral Argument</vt:lpstr>
      <vt:lpstr>Moral Argument</vt:lpstr>
      <vt:lpstr>Longino: Harms to Women</vt:lpstr>
      <vt:lpstr>Quick Note</vt:lpstr>
      <vt:lpstr>Longino: Harms to Women</vt:lpstr>
      <vt:lpstr>Longino: Harms to Women</vt:lpstr>
      <vt:lpstr>Summing Up: Longino’s Moral Argument</vt:lpstr>
      <vt:lpstr>Policy Argument</vt:lpstr>
      <vt:lpstr>Evaluating the policy argument</vt:lpstr>
      <vt:lpstr>Free Speech</vt:lpstr>
      <vt:lpstr>Why is Free Speech Important?</vt:lpstr>
      <vt:lpstr>Role of Free Speech Arguments</vt:lpstr>
      <vt:lpstr>Wicclair</vt:lpstr>
      <vt:lpstr>Wicclair: Free Speech Argument</vt:lpstr>
      <vt:lpstr>Wicclair: Free Speech Argument</vt:lpstr>
      <vt:lpstr>Empirical Questions</vt:lpstr>
      <vt:lpstr>Wicclair: Reasons for Suspicion</vt:lpstr>
      <vt:lpstr>Possible Bad Consequences of Banning Pornography</vt:lpstr>
      <vt:lpstr>Evaluating Slippery Slope Arguments</vt:lpstr>
      <vt:lpstr>Challenge for Slippery Slope Arguments</vt:lpstr>
    </vt:vector>
  </TitlesOfParts>
  <Company>University of Maryland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Philosophy</dc:creator>
  <cp:lastModifiedBy>M E</cp:lastModifiedBy>
  <cp:revision>14</cp:revision>
  <dcterms:modified xsi:type="dcterms:W3CDTF">2014-03-06T13:51:22Z</dcterms:modified>
</cp:coreProperties>
</file>

<file path=docProps/infrawarePen.xml><?xml version="1.0" encoding="utf-8"?>
<InfrawarePenDraw xmlns="http://www.infraware.co.kr/2012/penmode"/>
</file>