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www.infraware.co.kr/2012/infrawarePen" Target="docProps/infrawarePe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2" r:id="rId1"/>
  </p:sldMasterIdLst>
  <p:handoutMasterIdLst>
    <p:handoutMasterId r:id="rId17"/>
  </p:handoutMasterIdLst>
  <p:sldIdLst>
    <p:sldId id="311" r:id="rId2"/>
    <p:sldId id="326" r:id="rId3"/>
    <p:sldId id="313" r:id="rId4"/>
    <p:sldId id="314" r:id="rId5"/>
    <p:sldId id="315" r:id="rId6"/>
    <p:sldId id="316" r:id="rId7"/>
    <p:sldId id="317" r:id="rId8"/>
    <p:sldId id="318" r:id="rId9"/>
    <p:sldId id="319" r:id="rId10"/>
    <p:sldId id="320" r:id="rId11"/>
    <p:sldId id="321" r:id="rId12"/>
    <p:sldId id="322" r:id="rId13"/>
    <p:sldId id="323" r:id="rId14"/>
    <p:sldId id="324" r:id="rId15"/>
    <p:sldId id="325" r:id="rId1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0" d="100"/>
          <a:sy n="70" d="100"/>
        </p:scale>
        <p:origin x="8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58" d="100"/>
          <a:sy n="58" d="100"/>
        </p:scale>
        <p:origin x="2808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400F11-EE58-4AC2-A852-0ABD70209459}" type="datetimeFigureOut">
              <a:rPr lang="en-US" smtClean="0"/>
              <a:t>3/11/2014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096342-4598-4908-8EF2-B3CCEE1B86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886927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1F1DD6F-BD38-49C5-9CBF-662C41F0A65C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5DB384F-30C7-493E-861C-2A291DF3E88E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001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79186BD-03C0-4231-81C9-C5450ABA76B0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3092618-B05E-4E11-8D13-AF463C50899C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5459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191BFB6-C23E-4957-BBA0-6B1F220CC8AE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8187860-C656-4728-A99D-68EE3B0EC31C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2098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990599"/>
          </a:xfrm>
          <a:solidFill>
            <a:schemeClr val="tx1"/>
          </a:solidFill>
        </p:spPr>
        <p:txBody>
          <a:bodyPr>
            <a:normAutofit/>
          </a:bodyPr>
          <a:lstStyle>
            <a:lvl1pPr algn="ctr">
              <a:defRPr sz="4000" b="1" i="0" baseline="0">
                <a:solidFill>
                  <a:srgbClr val="FFC000"/>
                </a:solidFill>
                <a:latin typeface="Rockwell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228600" y="990600"/>
            <a:ext cx="8686800" cy="5486400"/>
          </a:xfrm>
        </p:spPr>
        <p:txBody>
          <a:bodyPr anchor="t"/>
          <a:lstStyle>
            <a:lvl1pPr marL="342900" indent="-457200">
              <a:spcAft>
                <a:spcPts val="2400"/>
              </a:spcAft>
              <a:buClr>
                <a:schemeClr val="tx1"/>
              </a:buClr>
              <a:buFont typeface="Wingdings 2" pitchFamily="18" charset="2"/>
              <a:buChar char=""/>
              <a:defRPr sz="3200" baseline="0">
                <a:latin typeface="Goudy Old Style" pitchFamily="18" charset="0"/>
              </a:defRPr>
            </a:lvl1pPr>
            <a:lvl2pPr marL="742950" indent="-457200">
              <a:buClr>
                <a:schemeClr val="tx1"/>
              </a:buClr>
              <a:buFont typeface="Wingdings 2" pitchFamily="18" charset="2"/>
              <a:buChar char=""/>
              <a:defRPr sz="2800" baseline="0">
                <a:latin typeface="Goudy Old Style" pitchFamily="18" charset="0"/>
              </a:defRPr>
            </a:lvl2pPr>
            <a:lvl3pPr marL="1143000" indent="-457200">
              <a:buClr>
                <a:schemeClr val="tx1"/>
              </a:buClr>
              <a:buFont typeface="Wingdings 2" pitchFamily="18" charset="2"/>
              <a:buChar char=""/>
              <a:defRPr sz="2600" baseline="0">
                <a:latin typeface="Goudy Old Style" pitchFamily="18" charset="0"/>
              </a:defRPr>
            </a:lvl3pPr>
            <a:lvl4pPr marL="1600200" indent="-457200">
              <a:buClr>
                <a:schemeClr val="tx1"/>
              </a:buClr>
              <a:buFont typeface="Wingdings 2" pitchFamily="18" charset="2"/>
              <a:buChar char=""/>
              <a:defRPr sz="2400" baseline="0">
                <a:latin typeface="Goudy Old Style" pitchFamily="18" charset="0"/>
              </a:defRPr>
            </a:lvl4pPr>
            <a:lvl5pPr marL="2057400" indent="-457200">
              <a:buClr>
                <a:schemeClr val="tx1"/>
              </a:buClr>
              <a:buFont typeface="Wingdings 2" pitchFamily="18" charset="2"/>
              <a:buChar char=""/>
              <a:defRPr sz="2400" baseline="0">
                <a:latin typeface="Goudy Old Style" pitchFamily="18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</a:t>
            </a:r>
            <a:r>
              <a:rPr lang="en-US" dirty="0" smtClean="0"/>
              <a:t>level</a:t>
            </a:r>
          </a:p>
          <a:p>
            <a:pPr lvl="1"/>
            <a:endParaRPr lang="en-US" dirty="0" smtClean="0"/>
          </a:p>
          <a:p>
            <a:pPr lvl="2"/>
            <a:r>
              <a:rPr lang="en-US" dirty="0" smtClean="0"/>
              <a:t>Third </a:t>
            </a:r>
            <a:r>
              <a:rPr lang="en-US" dirty="0" smtClean="0"/>
              <a:t>level</a:t>
            </a:r>
          </a:p>
          <a:p>
            <a:pPr lvl="2"/>
            <a:endParaRPr lang="en-US" dirty="0" smtClean="0"/>
          </a:p>
          <a:p>
            <a:pPr lvl="3"/>
            <a:r>
              <a:rPr lang="en-US" dirty="0" smtClean="0"/>
              <a:t>Fourth </a:t>
            </a:r>
            <a:r>
              <a:rPr lang="en-US" dirty="0" smtClean="0"/>
              <a:t>level</a:t>
            </a:r>
          </a:p>
          <a:p>
            <a:pPr lvl="3"/>
            <a:endParaRPr lang="en-US" dirty="0" smtClean="0"/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07947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87BB719-C777-4B15-B69E-1566F77EA3C5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CB3237D-3EC4-49CD-9FCF-B8AE6FF68283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26590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EE5C07-48CE-4F1B-B132-849C218D8DA8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54B73-0C07-480D-BD21-86EA52682110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5410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01E5773-2A1C-4A5D-89BE-DB6F04BD31C6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BB9305C-F395-4AFE-9253-73FCA4DF1812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315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8DA772-1D24-4C70-AFEC-39099009B6B2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3D988F2-D601-4AB2-A032-0A1AD5FCF86A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1695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94C139E-1B16-413F-99A5-EB043A1B8D9C}" type="datetimeFigureOut">
              <a:rPr lang="en-US" smtClean="0">
                <a:solidFill>
                  <a:srgbClr val="FF9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3/11/2014</a:t>
            </a:fld>
            <a:endParaRPr lang="en-US">
              <a:solidFill>
                <a:srgbClr val="FF9000"/>
              </a:solidFill>
              <a:latin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FF9000"/>
              </a:solidFill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5F3B015-3611-404A-8433-ADF4CA8BF183}" type="slidenum">
              <a:rPr lang="en-US" smtClean="0">
                <a:solidFill>
                  <a:srgbClr val="FF9000"/>
                </a:solidFill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srgbClr val="FF9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646241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BAD897E-A5A7-40E4-85A1-A7271FB2FB8C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E2DD10-F60D-44D7-8659-91B1DADB5AC1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120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A4765D0-A480-4AA3-8D21-204D35FC7E40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88B8720-788B-4B20-AA40-678AFC481964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49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B088C02-7D1D-4D3F-8A3E-E1B94FB1FE2A}" type="datetimeFigureOut">
              <a:rPr lang="en-US" smtClean="0">
                <a:solidFill>
                  <a:srgbClr val="FF9000"/>
                </a:solidFill>
              </a:rPr>
              <a:pPr>
                <a:defRPr/>
              </a:pPr>
              <a:t>3/11/2014</a:t>
            </a:fld>
            <a:endParaRPr lang="en-US">
              <a:solidFill>
                <a:srgbClr val="FF9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srgbClr val="FF9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FC85D79-96A6-42AD-8FFC-96B8BB9B62B9}" type="slidenum">
              <a:rPr lang="en-US" smtClean="0">
                <a:solidFill>
                  <a:srgbClr val="FF9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9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57940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294C139E-1B16-413F-99A5-EB043A1B8D9C}" type="datetimeFigureOut">
              <a:rPr lang="en-US" smtClean="0">
                <a:solidFill>
                  <a:srgbClr val="FF9000"/>
                </a:solidFill>
                <a:latin typeface="Arial" charset="0"/>
              </a:rPr>
              <a:pPr eaLnBrk="1" hangingPunct="1">
                <a:defRPr/>
              </a:pPr>
              <a:t>3/11/2014</a:t>
            </a:fld>
            <a:endParaRPr lang="en-US">
              <a:solidFill>
                <a:srgbClr val="FF9000"/>
              </a:solidFill>
              <a:latin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endParaRPr lang="en-US">
              <a:solidFill>
                <a:srgbClr val="FF9000"/>
              </a:solidFill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1" hangingPunct="1">
              <a:defRPr/>
            </a:pPr>
            <a:fld id="{15F3B015-3611-404A-8433-ADF4CA8BF183}" type="slidenum">
              <a:rPr lang="en-US" smtClean="0">
                <a:solidFill>
                  <a:srgbClr val="FF9000"/>
                </a:solidFill>
                <a:latin typeface="Arial" charset="0"/>
              </a:rPr>
              <a:pPr eaLnBrk="1" hangingPunct="1">
                <a:defRPr/>
              </a:pPr>
              <a:t>‹#›</a:t>
            </a:fld>
            <a:endParaRPr lang="en-US">
              <a:solidFill>
                <a:srgbClr val="FF9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88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63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>
          <a:xfrm>
            <a:off x="2514600" y="4800600"/>
            <a:ext cx="6477000" cy="1914525"/>
          </a:xfrm>
        </p:spPr>
        <p:txBody>
          <a:bodyPr/>
          <a:lstStyle/>
          <a:p>
            <a:pPr eaLnBrk="1" hangingPunct="1"/>
            <a:r>
              <a:rPr lang="en-US" sz="5400" dirty="0" smtClean="0">
                <a:cs typeface="Trebuchet MS" pitchFamily="34" charset="0"/>
              </a:rPr>
              <a:t>Pornography and Free Speech: Wrap-up</a:t>
            </a:r>
          </a:p>
        </p:txBody>
      </p:sp>
      <p:sp>
        <p:nvSpPr>
          <p:cNvPr id="6147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963F7B6-7B6D-4149-92E1-62BAE81327A3}" type="slidenum">
              <a:rPr lang="en-US" smtClean="0">
                <a:solidFill>
                  <a:srgbClr val="FF9000"/>
                </a:solidFill>
                <a:latin typeface="Constantia" pitchFamily="18" charset="0"/>
              </a:rPr>
              <a:pPr eaLnBrk="1" hangingPunct="1"/>
              <a:t>1</a:t>
            </a:fld>
            <a:endParaRPr lang="en-US" smtClean="0">
              <a:solidFill>
                <a:srgbClr val="FF9000"/>
              </a:solidFill>
              <a:latin typeface="Constantia" pitchFamily="18" charset="0"/>
            </a:endParaRPr>
          </a:p>
        </p:txBody>
      </p:sp>
      <p:pic>
        <p:nvPicPr>
          <p:cNvPr id="6148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0" y="2057400"/>
            <a:ext cx="3810000" cy="290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52400"/>
            <a:ext cx="3810000" cy="285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7429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200" b="1" dirty="0" smtClean="0"/>
              <a:t>Sex vs. Sexuality</a:t>
            </a:r>
            <a:endParaRPr lang="en-US" dirty="0" smtClean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8600" y="1143000"/>
            <a:ext cx="8686800" cy="5486400"/>
          </a:xfrm>
        </p:spPr>
        <p:txBody>
          <a:bodyPr/>
          <a:lstStyle/>
          <a:p>
            <a:pPr>
              <a:lnSpc>
                <a:spcPct val="130000"/>
              </a:lnSpc>
              <a:spcAft>
                <a:spcPts val="3000"/>
              </a:spcAft>
            </a:pPr>
            <a:r>
              <a:rPr lang="en-US" dirty="0" smtClean="0">
                <a:latin typeface="Georgia" pitchFamily="18" charset="0"/>
              </a:rPr>
              <a:t> Sex</a:t>
            </a:r>
            <a:r>
              <a:rPr lang="en-US" dirty="0" smtClean="0">
                <a:solidFill>
                  <a:srgbClr val="FFFF00"/>
                </a:solidFill>
                <a:latin typeface="Georgia" pitchFamily="18" charset="0"/>
              </a:rPr>
              <a:t> </a:t>
            </a:r>
            <a:r>
              <a:rPr lang="en-US" dirty="0">
                <a:latin typeface="Georgia" pitchFamily="18" charset="0"/>
              </a:rPr>
              <a:t>is indeed a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biological</a:t>
            </a:r>
            <a:r>
              <a:rPr lang="en-US" dirty="0">
                <a:latin typeface="Georgia" pitchFamily="18" charset="0"/>
              </a:rPr>
              <a:t> phenomenon, in which instinct does play a role.  </a:t>
            </a:r>
            <a:endParaRPr lang="en-US" dirty="0" smtClean="0">
              <a:latin typeface="Georgia" pitchFamily="18" charset="0"/>
            </a:endParaRPr>
          </a:p>
          <a:p>
            <a:pPr>
              <a:lnSpc>
                <a:spcPct val="130000"/>
              </a:lnSpc>
            </a:pPr>
            <a:r>
              <a:rPr lang="en-US" dirty="0" smtClean="0">
                <a:latin typeface="Georgia" pitchFamily="18" charset="0"/>
              </a:rPr>
              <a:t>But </a:t>
            </a:r>
            <a:r>
              <a:rPr lang="en-US" b="1" i="1" dirty="0">
                <a:solidFill>
                  <a:srgbClr val="0070C0"/>
                </a:solidFill>
                <a:latin typeface="Georgia" pitchFamily="18" charset="0"/>
              </a:rPr>
              <a:t>sexuality</a:t>
            </a:r>
            <a:r>
              <a:rPr lang="en-US" dirty="0">
                <a:latin typeface="Georgia" pitchFamily="18" charset="0"/>
              </a:rPr>
              <a:t>—the ways we understand ourselves as sexual beings, and what we find erotic and sexual—is </a:t>
            </a:r>
            <a:r>
              <a:rPr lang="en-US" dirty="0" smtClean="0">
                <a:latin typeface="Georgia" pitchFamily="18" charset="0"/>
              </a:rPr>
              <a:t> (at least partially) </a:t>
            </a:r>
            <a:r>
              <a:rPr lang="en-US" b="1" dirty="0" smtClean="0">
                <a:solidFill>
                  <a:srgbClr val="0070C0"/>
                </a:solidFill>
                <a:latin typeface="Georgia" pitchFamily="18" charset="0"/>
              </a:rPr>
              <a:t>culturally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constructed</a:t>
            </a:r>
            <a:r>
              <a:rPr lang="en-US" dirty="0">
                <a:latin typeface="Georgia" pitchFamily="18" charset="0"/>
              </a:rPr>
              <a:t>. 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72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 vs. Sexuality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1167747"/>
            <a:ext cx="8915400" cy="6096000"/>
          </a:xfrm>
        </p:spPr>
        <p:txBody>
          <a:bodyPr>
            <a:normAutofit fontScale="85000" lnSpcReduction="20000"/>
          </a:bodyPr>
          <a:lstStyle/>
          <a:p>
            <a:r>
              <a:rPr lang="en-US" dirty="0" err="1" smtClean="0"/>
              <a:t>Looners</a:t>
            </a:r>
            <a:endParaRPr lang="en-US" dirty="0"/>
          </a:p>
          <a:p>
            <a:r>
              <a:rPr lang="en-US" dirty="0" err="1" smtClean="0"/>
              <a:t>Furries</a:t>
            </a:r>
            <a:endParaRPr lang="en-US" dirty="0" smtClean="0"/>
          </a:p>
          <a:p>
            <a:pPr marL="0" indent="0">
              <a:buNone/>
            </a:pPr>
            <a:endParaRPr lang="en-US" dirty="0"/>
          </a:p>
          <a:p>
            <a:pPr>
              <a:spcAft>
                <a:spcPts val="1200"/>
              </a:spcAft>
            </a:pPr>
            <a:r>
              <a:rPr lang="en-US" dirty="0" smtClean="0"/>
              <a:t>Literotica.com categories: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Erotic Couplings: </a:t>
            </a:r>
            <a:r>
              <a:rPr lang="en-US" dirty="0" smtClean="0"/>
              <a:t>40,521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b="1" dirty="0" smtClean="0">
                <a:solidFill>
                  <a:srgbClr val="0070C0"/>
                </a:solidFill>
              </a:rPr>
              <a:t>Incest</a:t>
            </a:r>
            <a:r>
              <a:rPr lang="en-US" b="1" dirty="0" smtClean="0">
                <a:solidFill>
                  <a:srgbClr val="0070C0"/>
                </a:solidFill>
              </a:rPr>
              <a:t>: </a:t>
            </a:r>
            <a:r>
              <a:rPr lang="en-US" b="1" dirty="0" smtClean="0">
                <a:solidFill>
                  <a:srgbClr val="0070C0"/>
                </a:solidFill>
              </a:rPr>
              <a:t>29,888</a:t>
            </a: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Group Sex:</a:t>
            </a:r>
            <a:r>
              <a:rPr lang="en-US" b="1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17,209</a:t>
            </a:r>
            <a:endParaRPr lang="en-US" b="1" dirty="0" smtClean="0">
              <a:solidFill>
                <a:srgbClr val="0070C0"/>
              </a:solidFill>
            </a:endParaRPr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Exhibitionist &amp; Voyeur: </a:t>
            </a:r>
            <a:r>
              <a:rPr lang="en-US" dirty="0" smtClean="0"/>
              <a:t>13,534</a:t>
            </a:r>
            <a:endParaRPr lang="en-US" dirty="0" smtClean="0"/>
          </a:p>
          <a:p>
            <a:pPr lvl="1">
              <a:spcAft>
                <a:spcPts val="1200"/>
              </a:spcAft>
              <a:buFont typeface="Arial" pitchFamily="34" charset="0"/>
              <a:buChar char="•"/>
            </a:pPr>
            <a:r>
              <a:rPr lang="en-US" dirty="0" smtClean="0"/>
              <a:t>Gay </a:t>
            </a:r>
            <a:r>
              <a:rPr lang="en-US" dirty="0" smtClean="0"/>
              <a:t>Male/Lesbian: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~</a:t>
            </a:r>
            <a:r>
              <a:rPr lang="en-US" dirty="0" smtClean="0"/>
              <a:t>11,000 each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Fetish (feet, panties, food): </a:t>
            </a:r>
            <a:r>
              <a:rPr lang="en-US" dirty="0" smtClean="0"/>
              <a:t>9,499</a:t>
            </a:r>
            <a:endParaRPr lang="en-US" dirty="0" smtClean="0"/>
          </a:p>
          <a:p>
            <a:pPr marL="285750" lvl="1" indent="0">
              <a:buNone/>
            </a:pPr>
            <a:endParaRPr lang="en-US" dirty="0" smtClean="0"/>
          </a:p>
          <a:p>
            <a:pPr marL="0" indent="0">
              <a:spcAft>
                <a:spcPts val="0"/>
              </a:spcAft>
              <a:buNone/>
            </a:pPr>
            <a:r>
              <a:rPr lang="en-US" dirty="0"/>
              <a:t>	</a:t>
            </a: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9877" y="854988"/>
            <a:ext cx="1676400" cy="211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1040940"/>
            <a:ext cx="20955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http://boringpittsburgh.com/wp-content/uploads/2010/06/anthrocon-pittsburgh-furries-flickr-dmuth-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685800"/>
            <a:ext cx="2169703" cy="245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895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Sex vs. Sexuality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14000"/>
              </a:lnSpc>
              <a:spcAft>
                <a:spcPts val="1200"/>
              </a:spcAft>
            </a:pPr>
            <a:r>
              <a:rPr lang="en-US" dirty="0" smtClean="0"/>
              <a:t>Plausibly, expressions of sexuality in pornography both </a:t>
            </a:r>
            <a:r>
              <a:rPr lang="en-US" b="1" i="1" dirty="0" smtClean="0">
                <a:solidFill>
                  <a:srgbClr val="0070C0"/>
                </a:solidFill>
              </a:rPr>
              <a:t>reflect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and </a:t>
            </a:r>
            <a:r>
              <a:rPr lang="en-US" b="1" i="1" dirty="0" smtClean="0">
                <a:solidFill>
                  <a:srgbClr val="0070C0"/>
                </a:solidFill>
              </a:rPr>
              <a:t>shape</a:t>
            </a:r>
            <a:r>
              <a:rPr lang="en-US" i="1" dirty="0" smtClean="0">
                <a:solidFill>
                  <a:srgbClr val="0070C0"/>
                </a:solidFill>
              </a:rPr>
              <a:t> </a:t>
            </a:r>
            <a:r>
              <a:rPr lang="en-US" dirty="0" smtClean="0"/>
              <a:t>notions of sexuality in broader culture.</a:t>
            </a:r>
          </a:p>
          <a:p>
            <a:pPr>
              <a:lnSpc>
                <a:spcPct val="114000"/>
              </a:lnSpc>
              <a:spcAft>
                <a:spcPts val="600"/>
              </a:spcAft>
            </a:pPr>
            <a:r>
              <a:rPr lang="en-US" dirty="0"/>
              <a:t> </a:t>
            </a:r>
            <a:r>
              <a:rPr lang="en-US" dirty="0" smtClean="0"/>
              <a:t>If aspects of our culture’s sexuality are problematic, perhaps pornography plays a role (along with many, many other things).</a:t>
            </a:r>
          </a:p>
          <a:p>
            <a:pPr lvl="1">
              <a:lnSpc>
                <a:spcPct val="114000"/>
              </a:lnSpc>
              <a:spcAft>
                <a:spcPts val="600"/>
              </a:spcAft>
            </a:pPr>
            <a:r>
              <a:rPr lang="en-US" dirty="0" smtClean="0"/>
              <a:t>Sexual violence</a:t>
            </a:r>
          </a:p>
          <a:p>
            <a:pPr lvl="1">
              <a:lnSpc>
                <a:spcPct val="114000"/>
              </a:lnSpc>
              <a:spcAft>
                <a:spcPts val="600"/>
              </a:spcAft>
            </a:pPr>
            <a:r>
              <a:rPr lang="en-US" dirty="0" smtClean="0"/>
              <a:t>Double standards</a:t>
            </a:r>
          </a:p>
          <a:p>
            <a:pPr lvl="1">
              <a:lnSpc>
                <a:spcPct val="114000"/>
              </a:lnSpc>
              <a:spcAft>
                <a:spcPts val="600"/>
              </a:spcAft>
            </a:pPr>
            <a:r>
              <a:rPr lang="en-US" dirty="0" smtClean="0"/>
              <a:t>“Keeping up with the </a:t>
            </a:r>
            <a:r>
              <a:rPr lang="en-US" dirty="0" err="1" smtClean="0"/>
              <a:t>Jamesons</a:t>
            </a:r>
            <a:r>
              <a:rPr lang="en-US" dirty="0" smtClean="0"/>
              <a:t>”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618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Cameron &amp; Frazer: Main Points</a:t>
            </a:r>
            <a:endParaRPr lang="en-US" dirty="0" smtClean="0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52400" y="990599"/>
            <a:ext cx="8915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4400"/>
              </a:lnSpc>
            </a:pPr>
            <a:r>
              <a:rPr lang="en-US" sz="2800" dirty="0">
                <a:latin typeface="Georgia" pitchFamily="18" charset="0"/>
              </a:rPr>
              <a:t>1.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Causal accounts</a:t>
            </a:r>
            <a:r>
              <a:rPr lang="en-US" sz="2800" dirty="0">
                <a:latin typeface="Georgia" pitchFamily="18" charset="0"/>
              </a:rPr>
              <a:t> of sexual violence—and human behavior generally—are both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inadequate</a:t>
            </a:r>
            <a:r>
              <a:rPr lang="en-US" sz="28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en-US" sz="2800" dirty="0">
                <a:latin typeface="Georgia" pitchFamily="18" charset="0"/>
              </a:rPr>
              <a:t>and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miss the point.</a:t>
            </a: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152400" y="2964779"/>
            <a:ext cx="8915400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4500"/>
              </a:lnSpc>
            </a:pPr>
            <a:r>
              <a:rPr lang="en-US" sz="2800" dirty="0">
                <a:latin typeface="Georgia" pitchFamily="18" charset="0"/>
              </a:rPr>
              <a:t>2. But pornography </a:t>
            </a:r>
            <a:r>
              <a:rPr lang="en-US" sz="2800" i="1" dirty="0">
                <a:latin typeface="Georgia" pitchFamily="18" charset="0"/>
              </a:rPr>
              <a:t>is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related to </a:t>
            </a:r>
            <a:r>
              <a:rPr lang="en-US" sz="2800" dirty="0">
                <a:latin typeface="Georgia" pitchFamily="18" charset="0"/>
              </a:rPr>
              <a:t>sexual violence: pornography makes sexual violence </a:t>
            </a:r>
            <a:r>
              <a:rPr lang="en-US" sz="2800" b="1" i="1" dirty="0">
                <a:solidFill>
                  <a:srgbClr val="0070C0"/>
                </a:solidFill>
                <a:latin typeface="Georgia" pitchFamily="18" charset="0"/>
              </a:rPr>
              <a:t>intelligible</a:t>
            </a:r>
            <a:r>
              <a:rPr lang="en-US" sz="2800" i="1" dirty="0">
                <a:latin typeface="Georgia" pitchFamily="18" charset="0"/>
              </a:rPr>
              <a:t> </a:t>
            </a:r>
            <a:r>
              <a:rPr lang="en-US" sz="2800" dirty="0">
                <a:latin typeface="Georgia" pitchFamily="18" charset="0"/>
              </a:rPr>
              <a:t>by making certain contributions to the space of reasons.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49883"/>
            <a:ext cx="228600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05" y="4675000"/>
            <a:ext cx="2200222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9672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/>
          <p:cNvSpPr>
            <a:spLocks noGrp="1"/>
          </p:cNvSpPr>
          <p:nvPr>
            <p:ph type="title"/>
          </p:nvPr>
        </p:nvSpPr>
        <p:spPr>
          <a:ln>
            <a:solidFill>
              <a:srgbClr val="002060"/>
            </a:solidFill>
          </a:ln>
        </p:spPr>
        <p:txBody>
          <a:bodyPr/>
          <a:lstStyle/>
          <a:p>
            <a:pPr eaLnBrk="1" hangingPunct="1"/>
            <a:r>
              <a:rPr lang="en-US" sz="3200" b="1" dirty="0" smtClean="0"/>
              <a:t>Pornography and Free Speech: Wrap-up</a:t>
            </a:r>
            <a:endParaRPr lang="en-US" dirty="0" smtClean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838200" y="1447800"/>
            <a:ext cx="7924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+mj-lt"/>
              </a:rPr>
              <a:t>Does pornography cause sexual violence?</a:t>
            </a:r>
          </a:p>
        </p:txBody>
      </p:sp>
      <p:cxnSp>
        <p:nvCxnSpPr>
          <p:cNvPr id="6" name="Straight Arrow Connector 5"/>
          <p:cNvCxnSpPr/>
          <p:nvPr/>
        </p:nvCxnSpPr>
        <p:spPr>
          <a:xfrm rot="10800000" flipV="1">
            <a:off x="2057400" y="2514600"/>
            <a:ext cx="2286000" cy="4572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>
            <a:off x="4343400" y="2514600"/>
            <a:ext cx="3352800" cy="3810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5400000">
            <a:off x="2782094" y="4075906"/>
            <a:ext cx="3124200" cy="1588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1219200" y="3048000"/>
            <a:ext cx="10668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+mj-lt"/>
              </a:rPr>
              <a:t>YES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57200" y="3429000"/>
            <a:ext cx="3048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Should it be </a:t>
            </a:r>
            <a:r>
              <a:rPr lang="en-US" sz="2200" dirty="0" smtClean="0">
                <a:latin typeface="+mj-lt"/>
              </a:rPr>
              <a:t>censored?</a:t>
            </a:r>
            <a:endParaRPr lang="en-US" sz="2200" dirty="0">
              <a:latin typeface="+mj-lt"/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rot="10800000" flipV="1">
            <a:off x="1066800" y="3810000"/>
            <a:ext cx="609600" cy="5334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rot="16200000" flipH="1">
            <a:off x="1676400" y="3810000"/>
            <a:ext cx="533400" cy="5334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1905000" y="4343400"/>
            <a:ext cx="6858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200" dirty="0">
                <a:latin typeface="+mj-lt"/>
              </a:rPr>
              <a:t>NO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381000" y="4419600"/>
            <a:ext cx="11430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j-lt"/>
              </a:rPr>
              <a:t>YES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52400" y="4876800"/>
            <a:ext cx="2819400" cy="9239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How important is free speech? (Harm Principle)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Slippery Slope?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391400" y="2971800"/>
            <a:ext cx="8382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>
                <a:latin typeface="+mj-lt"/>
              </a:rPr>
              <a:t>NO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791200" y="3352800"/>
            <a:ext cx="33528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>
                <a:latin typeface="+mj-lt"/>
              </a:rPr>
              <a:t>Should it still be </a:t>
            </a:r>
            <a:r>
              <a:rPr lang="en-US" sz="2000" dirty="0" smtClean="0">
                <a:latin typeface="+mj-lt"/>
              </a:rPr>
              <a:t>censored?</a:t>
            </a:r>
            <a:endParaRPr lang="en-US" sz="2000" dirty="0">
              <a:latin typeface="+mj-lt"/>
            </a:endParaRPr>
          </a:p>
        </p:txBody>
      </p:sp>
      <p:cxnSp>
        <p:nvCxnSpPr>
          <p:cNvPr id="36" name="Straight Arrow Connector 35"/>
          <p:cNvCxnSpPr/>
          <p:nvPr/>
        </p:nvCxnSpPr>
        <p:spPr>
          <a:xfrm rot="10800000" flipV="1">
            <a:off x="6705600" y="3810000"/>
            <a:ext cx="990600" cy="2286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1447800" y="1905000"/>
            <a:ext cx="69342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FFFF00"/>
                </a:solidFill>
                <a:latin typeface="+mj-lt"/>
              </a:rPr>
              <a:t> </a:t>
            </a:r>
            <a:r>
              <a:rPr lang="en-US" dirty="0">
                <a:solidFill>
                  <a:srgbClr val="0070C0"/>
                </a:solidFill>
                <a:latin typeface="+mj-lt"/>
              </a:rPr>
              <a:t>Empirical Evidence?  (Anecdotal, Criminological, Psychological)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solidFill>
                  <a:srgbClr val="0070C0"/>
                </a:solidFill>
                <a:latin typeface="+mj-lt"/>
              </a:rPr>
              <a:t> Copycat behavior?  Addictive behavior? 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6324600" y="4038600"/>
            <a:ext cx="762000" cy="4302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200" dirty="0">
                <a:latin typeface="+mj-lt"/>
              </a:rPr>
              <a:t>YES</a:t>
            </a:r>
          </a:p>
        </p:txBody>
      </p:sp>
      <p:cxnSp>
        <p:nvCxnSpPr>
          <p:cNvPr id="43" name="Straight Arrow Connector 42"/>
          <p:cNvCxnSpPr/>
          <p:nvPr/>
        </p:nvCxnSpPr>
        <p:spPr>
          <a:xfrm>
            <a:off x="7696200" y="3810000"/>
            <a:ext cx="838200" cy="228600"/>
          </a:xfrm>
          <a:prstGeom prst="straightConnector1">
            <a:avLst/>
          </a:prstGeom>
          <a:ln>
            <a:solidFill>
              <a:srgbClr val="00206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8229600" y="4114800"/>
            <a:ext cx="611188" cy="4302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200" dirty="0">
                <a:latin typeface="+mj-lt"/>
              </a:rPr>
              <a:t>NO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857500" y="5840531"/>
            <a:ext cx="3086100" cy="5238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800" b="1" dirty="0">
                <a:solidFill>
                  <a:srgbClr val="00B0F0"/>
                </a:solidFill>
                <a:latin typeface="+mj-lt"/>
              </a:rPr>
              <a:t>WRONG QUESTION!</a:t>
            </a:r>
            <a:endParaRPr lang="en-US" b="1" dirty="0">
              <a:solidFill>
                <a:srgbClr val="00B0F0"/>
              </a:solidFill>
              <a:latin typeface="+mj-lt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5943600" y="4572000"/>
            <a:ext cx="2971800" cy="923925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>
            <a:spAutoFit/>
          </a:bodyPr>
          <a:lstStyle/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Is it still harmful?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 Moral deviancy?</a:t>
            </a:r>
          </a:p>
          <a:p>
            <a:pPr>
              <a:buFont typeface="Arial" pitchFamily="34" charset="0"/>
              <a:buChar char="•"/>
              <a:defRPr/>
            </a:pPr>
            <a:r>
              <a:rPr lang="en-US" dirty="0">
                <a:latin typeface="+mj-lt"/>
              </a:rPr>
              <a:t>Attitudes towards women?</a:t>
            </a:r>
          </a:p>
        </p:txBody>
      </p:sp>
    </p:spTree>
    <p:extLst>
      <p:ext uri="{BB962C8B-B14F-4D97-AF65-F5344CB8AC3E}">
        <p14:creationId xmlns:p14="http://schemas.microsoft.com/office/powerpoint/2010/main" val="554800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7" dur="500"/>
                                        <p:tgtEl>
                                          <p:spTgt spid="4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4" grpId="0"/>
      <p:bldP spid="26" grpId="0" animBg="1"/>
      <p:bldP spid="5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Pornography and Free Speech: Final Questions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228600" y="1338617"/>
            <a:ext cx="8686800" cy="5486400"/>
          </a:xfrm>
        </p:spPr>
        <p:txBody>
          <a:bodyPr/>
          <a:lstStyle/>
          <a:p>
            <a:r>
              <a:rPr lang="en-US" dirty="0" smtClean="0"/>
              <a:t> Apart from the question of whether pornography causes sexual violence, is it still </a:t>
            </a:r>
            <a:r>
              <a:rPr lang="en-US" b="1" i="1" dirty="0" smtClean="0">
                <a:solidFill>
                  <a:srgbClr val="0070C0"/>
                </a:solidFill>
              </a:rPr>
              <a:t>morally problematic?</a:t>
            </a:r>
          </a:p>
          <a:p>
            <a:pPr marL="0" indent="0">
              <a:buNone/>
            </a:pPr>
            <a:endParaRPr lang="en-US" i="1" dirty="0" smtClean="0"/>
          </a:p>
          <a:p>
            <a:pPr>
              <a:spcAft>
                <a:spcPts val="0"/>
              </a:spcAft>
            </a:pPr>
            <a:r>
              <a:rPr lang="en-US" dirty="0"/>
              <a:t> </a:t>
            </a:r>
            <a:r>
              <a:rPr lang="en-US" dirty="0" smtClean="0"/>
              <a:t>Even if pornography shouldn’t be censored, would it be good if we—as a society—</a:t>
            </a:r>
            <a:r>
              <a:rPr lang="en-US" b="1" dirty="0" smtClean="0">
                <a:solidFill>
                  <a:srgbClr val="0070C0"/>
                </a:solidFill>
              </a:rPr>
              <a:t>chose to consume less</a:t>
            </a:r>
            <a:r>
              <a:rPr lang="en-US" dirty="0" smtClean="0"/>
              <a:t> of it (or less of certain kinds)?</a:t>
            </a:r>
          </a:p>
          <a:p>
            <a:pPr lvl="2"/>
            <a:r>
              <a:rPr lang="en-US" dirty="0" smtClean="0"/>
              <a:t>(Vegetarianism) 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2358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b="1" dirty="0" smtClean="0"/>
              <a:t>Cameron &amp; Frazer: Main Points</a:t>
            </a:r>
            <a:endParaRPr lang="en-US" dirty="0" smtClean="0"/>
          </a:p>
        </p:txBody>
      </p:sp>
      <p:sp>
        <p:nvSpPr>
          <p:cNvPr id="35844" name="TextBox 3"/>
          <p:cNvSpPr txBox="1">
            <a:spLocks noChangeArrowheads="1"/>
          </p:cNvSpPr>
          <p:nvPr/>
        </p:nvSpPr>
        <p:spPr bwMode="auto">
          <a:xfrm>
            <a:off x="152400" y="990599"/>
            <a:ext cx="891540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4400"/>
              </a:lnSpc>
            </a:pP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1.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Causal accounts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 of sexual violence—and human behavior generally—are both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inadequate</a:t>
            </a:r>
            <a:r>
              <a:rPr lang="en-US" sz="2800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and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miss the point.</a:t>
            </a:r>
          </a:p>
        </p:txBody>
      </p:sp>
      <p:sp>
        <p:nvSpPr>
          <p:cNvPr id="35845" name="TextBox 4"/>
          <p:cNvSpPr txBox="1">
            <a:spLocks noChangeArrowheads="1"/>
          </p:cNvSpPr>
          <p:nvPr/>
        </p:nvSpPr>
        <p:spPr bwMode="auto">
          <a:xfrm>
            <a:off x="152400" y="2964779"/>
            <a:ext cx="8915400" cy="18235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lnSpc>
                <a:spcPts val="4500"/>
              </a:lnSpc>
            </a:pP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2. But pornography </a:t>
            </a:r>
            <a:r>
              <a:rPr lang="en-US" sz="2800" i="1" dirty="0">
                <a:solidFill>
                  <a:prstClr val="black"/>
                </a:solidFill>
                <a:latin typeface="Georgia" pitchFamily="18" charset="0"/>
              </a:rPr>
              <a:t>is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related to 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sexual violence: pornography makes sexual violence </a:t>
            </a:r>
            <a:r>
              <a:rPr lang="en-US" sz="2800" b="1" i="1" dirty="0">
                <a:solidFill>
                  <a:srgbClr val="0070C0"/>
                </a:solidFill>
                <a:latin typeface="Georgia" pitchFamily="18" charset="0"/>
              </a:rPr>
              <a:t>intelligible</a:t>
            </a:r>
            <a:r>
              <a:rPr lang="en-US" sz="2800" i="1" dirty="0">
                <a:solidFill>
                  <a:prstClr val="black"/>
                </a:solidFill>
                <a:latin typeface="Georgia" pitchFamily="18" charset="0"/>
              </a:rPr>
              <a:t> </a:t>
            </a:r>
            <a:r>
              <a:rPr lang="en-US" sz="2800" dirty="0">
                <a:solidFill>
                  <a:prstClr val="black"/>
                </a:solidFill>
                <a:latin typeface="Georgia" pitchFamily="18" charset="0"/>
              </a:rPr>
              <a:t>by making certain contributions to the space of reasons.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4749883"/>
            <a:ext cx="2286000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805" y="4675000"/>
            <a:ext cx="2200222" cy="2097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02204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8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4" grpId="0"/>
      <p:bldP spid="3584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b="1" dirty="0" smtClean="0"/>
              <a:t>Explaining Human Behavior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>
          <a:xfrm>
            <a:off x="10236" y="990599"/>
            <a:ext cx="9057564" cy="5486400"/>
          </a:xfrm>
        </p:spPr>
        <p:txBody>
          <a:bodyPr>
            <a:normAutofit lnSpcReduction="10000"/>
          </a:bodyPr>
          <a:lstStyle/>
          <a:p>
            <a:pPr>
              <a:lnSpc>
                <a:spcPct val="110000"/>
              </a:lnSpc>
            </a:pPr>
            <a:r>
              <a:rPr lang="en-US" dirty="0">
                <a:latin typeface="Georgia" pitchFamily="18" charset="0"/>
              </a:rPr>
              <a:t>Philosophers distinguish 2 ways of answering the question, ‘Why did Ted do X</a:t>
            </a:r>
            <a:r>
              <a:rPr lang="en-US" dirty="0" smtClean="0">
                <a:latin typeface="Georgia" pitchFamily="18" charset="0"/>
              </a:rPr>
              <a:t>?’</a:t>
            </a:r>
          </a:p>
          <a:p>
            <a:pPr marL="514350" indent="-514350">
              <a:lnSpc>
                <a:spcPct val="110000"/>
              </a:lnSpc>
              <a:buAutoNum type="arabicPeriod"/>
            </a:pPr>
            <a:r>
              <a:rPr lang="en-US" dirty="0" smtClean="0">
                <a:latin typeface="Georgia" pitchFamily="18" charset="0"/>
              </a:rPr>
              <a:t>Because </a:t>
            </a:r>
            <a:r>
              <a:rPr lang="en-US" dirty="0">
                <a:latin typeface="Georgia" pitchFamily="18" charset="0"/>
              </a:rPr>
              <a:t>neurons in region 5 of Ted’s brain were firing in such-and-such pattern. (Reductive,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causal explanation</a:t>
            </a:r>
            <a:r>
              <a:rPr lang="en-US" dirty="0" smtClean="0">
                <a:latin typeface="Georgia" pitchFamily="18" charset="0"/>
              </a:rPr>
              <a:t>.)</a:t>
            </a:r>
          </a:p>
          <a:p>
            <a:pPr marL="514350" indent="-514350">
              <a:lnSpc>
                <a:spcPct val="110000"/>
              </a:lnSpc>
              <a:buFont typeface="Wingdings 2" pitchFamily="18" charset="2"/>
              <a:buAutoNum type="arabicPeriod"/>
            </a:pPr>
            <a:r>
              <a:rPr lang="en-US" dirty="0" smtClean="0">
                <a:latin typeface="Georgia" pitchFamily="18" charset="0"/>
              </a:rPr>
              <a:t>Because </a:t>
            </a:r>
            <a:r>
              <a:rPr lang="en-US" dirty="0">
                <a:latin typeface="Georgia" pitchFamily="18" charset="0"/>
              </a:rPr>
              <a:t>Ted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wanted</a:t>
            </a:r>
            <a:r>
              <a:rPr lang="en-US" dirty="0">
                <a:latin typeface="Georgia" pitchFamily="18" charset="0"/>
              </a:rPr>
              <a:t> A and he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believed</a:t>
            </a:r>
            <a:r>
              <a:rPr lang="en-US" dirty="0">
                <a:latin typeface="Georgia" pitchFamily="18" charset="0"/>
              </a:rPr>
              <a:t> that doing X was the best way to get A. (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Reason explanation</a:t>
            </a:r>
            <a:r>
              <a:rPr lang="en-US" dirty="0">
                <a:latin typeface="Georgia" pitchFamily="18" charset="0"/>
              </a:rPr>
              <a:t>.)</a:t>
            </a:r>
          </a:p>
          <a:p>
            <a:pPr marL="514350" indent="-514350">
              <a:buAutoNum type="arabicPeriod"/>
            </a:pPr>
            <a:endParaRPr lang="en-US" dirty="0">
              <a:latin typeface="Georgia" pitchFamily="18" charset="0"/>
            </a:endParaRPr>
          </a:p>
          <a:p>
            <a:endParaRPr lang="en-US" dirty="0">
              <a:latin typeface="Georgia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1144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Slave Hypnosis Spiral.wmv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288" y="26988"/>
            <a:ext cx="9129712" cy="6848475"/>
          </a:xfrm>
        </p:spPr>
      </p:pic>
    </p:spTree>
    <p:extLst>
      <p:ext uri="{BB962C8B-B14F-4D97-AF65-F5344CB8AC3E}">
        <p14:creationId xmlns:p14="http://schemas.microsoft.com/office/powerpoint/2010/main" val="226833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8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dirty="0" smtClean="0"/>
              <a:t>Reasons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76200" y="1066800"/>
            <a:ext cx="9067800" cy="5791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24000"/>
              </a:lnSpc>
            </a:pPr>
            <a:r>
              <a:rPr lang="en-US" dirty="0">
                <a:latin typeface="Georgia" pitchFamily="18" charset="0"/>
              </a:rPr>
              <a:t>Reasons are a way of </a:t>
            </a:r>
            <a:r>
              <a:rPr lang="en-US" b="1" i="1" dirty="0">
                <a:solidFill>
                  <a:srgbClr val="0070C0"/>
                </a:solidFill>
                <a:latin typeface="Georgia" pitchFamily="18" charset="0"/>
              </a:rPr>
              <a:t>making sense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of </a:t>
            </a:r>
            <a:r>
              <a:rPr lang="en-US" dirty="0">
                <a:latin typeface="Georgia" pitchFamily="18" charset="0"/>
              </a:rPr>
              <a:t>people’s actions—our own and those of others.  </a:t>
            </a:r>
            <a:endParaRPr lang="en-US" dirty="0" smtClean="0">
              <a:latin typeface="Georgia" pitchFamily="18" charset="0"/>
            </a:endParaRPr>
          </a:p>
          <a:p>
            <a:pPr>
              <a:lnSpc>
                <a:spcPct val="124000"/>
              </a:lnSpc>
            </a:pPr>
            <a:r>
              <a:rPr lang="en-US" dirty="0">
                <a:latin typeface="Georgia" pitchFamily="18" charset="0"/>
              </a:rPr>
              <a:t>The set of available reasons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does not exist in a vacuum</a:t>
            </a:r>
            <a:r>
              <a:rPr lang="en-US" dirty="0">
                <a:latin typeface="Georgia" pitchFamily="18" charset="0"/>
              </a:rPr>
              <a:t>—it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 </a:t>
            </a:r>
            <a:r>
              <a:rPr lang="en-US" dirty="0">
                <a:latin typeface="Georgia" pitchFamily="18" charset="0"/>
              </a:rPr>
              <a:t>is constantly shaped and re-formed by culture. </a:t>
            </a:r>
            <a:endParaRPr lang="en-US" dirty="0" smtClean="0">
              <a:latin typeface="Georgia" pitchFamily="18" charset="0"/>
            </a:endParaRPr>
          </a:p>
          <a:p>
            <a:pPr>
              <a:lnSpc>
                <a:spcPct val="124000"/>
              </a:lnSpc>
              <a:spcAft>
                <a:spcPts val="0"/>
              </a:spcAft>
            </a:pPr>
            <a:r>
              <a:rPr lang="en-US" dirty="0">
                <a:latin typeface="Georgia" pitchFamily="18" charset="0"/>
              </a:rPr>
              <a:t>“When Ted Bundy tells us he was corrupted by pornography, we need to ask not whether he is lying but </a:t>
            </a:r>
            <a:r>
              <a:rPr lang="en-US" b="1" dirty="0">
                <a:solidFill>
                  <a:srgbClr val="0070C0"/>
                </a:solidFill>
                <a:latin typeface="Georgia" pitchFamily="18" charset="0"/>
              </a:rPr>
              <a:t>where he got the story</a:t>
            </a:r>
            <a:r>
              <a:rPr lang="en-US" dirty="0" smtClean="0">
                <a:latin typeface="Georgia" pitchFamily="18" charset="0"/>
              </a:rPr>
              <a:t>.”</a:t>
            </a:r>
          </a:p>
          <a:p>
            <a:pPr marL="0" indent="0">
              <a:lnSpc>
                <a:spcPct val="124000"/>
              </a:lnSpc>
              <a:buNone/>
            </a:pPr>
            <a:r>
              <a:rPr lang="en-US" dirty="0">
                <a:latin typeface="Georgia" pitchFamily="18" charset="0"/>
              </a:rPr>
              <a:t>	</a:t>
            </a:r>
            <a:r>
              <a:rPr lang="en-US" dirty="0" smtClean="0">
                <a:latin typeface="Georgia" pitchFamily="18" charset="0"/>
              </a:rPr>
              <a:t>									</a:t>
            </a:r>
            <a:r>
              <a:rPr lang="en-US" sz="2800" dirty="0" smtClean="0">
                <a:latin typeface="Georgia" pitchFamily="18" charset="0"/>
              </a:rPr>
              <a:t>-Pg. 246</a:t>
            </a:r>
            <a:endParaRPr lang="en-US" sz="2800" dirty="0">
              <a:latin typeface="Georgia" pitchFamily="18" charset="0"/>
            </a:endParaRPr>
          </a:p>
          <a:p>
            <a:pPr marL="0" indent="0">
              <a:lnSpc>
                <a:spcPct val="124000"/>
              </a:lnSpc>
              <a:buNone/>
            </a:pPr>
            <a:endParaRPr lang="en-US" dirty="0">
              <a:latin typeface="Georgia" pitchFamily="18" charset="0"/>
            </a:endParaRPr>
          </a:p>
          <a:p>
            <a:pPr>
              <a:lnSpc>
                <a:spcPct val="124000"/>
              </a:lnSpc>
            </a:pPr>
            <a:endParaRPr lang="en-US" dirty="0">
              <a:latin typeface="Georgia" pitchFamily="18" charset="0"/>
            </a:endParaRPr>
          </a:p>
          <a:p>
            <a:pPr>
              <a:lnSpc>
                <a:spcPct val="124000"/>
              </a:lnSpc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576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b="1" dirty="0" smtClean="0"/>
              <a:t>Cameron &amp; Frazer reject 2 “causal” models</a:t>
            </a: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148431" y="1192425"/>
            <a:ext cx="8847137" cy="209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2800" dirty="0">
                <a:latin typeface="Georgia" pitchFamily="18" charset="0"/>
              </a:rPr>
              <a:t>The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“copycat” </a:t>
            </a:r>
            <a:r>
              <a:rPr lang="en-US" sz="2800" dirty="0">
                <a:latin typeface="Georgia" pitchFamily="18" charset="0"/>
              </a:rPr>
              <a:t>model of pornography’s effects: you see it, you do it. </a:t>
            </a:r>
          </a:p>
          <a:p>
            <a:pPr lvl="1" eaLnBrk="1" hangingPunct="1">
              <a:buFont typeface="Arial" charset="0"/>
              <a:buChar char="•"/>
            </a:pPr>
            <a:r>
              <a:rPr lang="en-US" sz="2800" dirty="0">
                <a:latin typeface="Georgia" pitchFamily="18" charset="0"/>
              </a:rPr>
              <a:t> Humans are not mere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stimulus-response machines</a:t>
            </a:r>
            <a:r>
              <a:rPr lang="en-US" sz="2800" dirty="0">
                <a:latin typeface="Georgia" pitchFamily="18" charset="0"/>
              </a:rPr>
              <a:t>,</a:t>
            </a:r>
          </a:p>
          <a:p>
            <a:pPr eaLnBrk="1" hangingPunct="1"/>
            <a:endParaRPr lang="en-US" dirty="0">
              <a:latin typeface="Georgia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52845" y="3749457"/>
            <a:ext cx="8891155" cy="31085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sz="2800" dirty="0">
                <a:latin typeface="Georgia" pitchFamily="18" charset="0"/>
              </a:rPr>
              <a:t>The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“addiction” </a:t>
            </a:r>
            <a:r>
              <a:rPr lang="en-US" sz="2800" dirty="0">
                <a:latin typeface="Georgia" pitchFamily="18" charset="0"/>
              </a:rPr>
              <a:t>model of pornography’s effects: </a:t>
            </a:r>
            <a:r>
              <a:rPr lang="en-US" sz="2800" dirty="0" smtClean="0">
                <a:latin typeface="Georgia" pitchFamily="18" charset="0"/>
              </a:rPr>
              <a:t>start </a:t>
            </a:r>
            <a:r>
              <a:rPr lang="en-US" sz="2800" dirty="0">
                <a:latin typeface="Georgia" pitchFamily="18" charset="0"/>
              </a:rPr>
              <a:t>with something mild, and then </a:t>
            </a:r>
            <a:r>
              <a:rPr lang="en-US" sz="2800" dirty="0" smtClean="0">
                <a:latin typeface="Georgia" pitchFamily="18" charset="0"/>
              </a:rPr>
              <a:t>need </a:t>
            </a:r>
            <a:r>
              <a:rPr lang="en-US" sz="2800" dirty="0">
                <a:latin typeface="Georgia" pitchFamily="18" charset="0"/>
              </a:rPr>
              <a:t>more and more intense experiences, a need that results in actually </a:t>
            </a:r>
            <a:r>
              <a:rPr lang="en-US" sz="2800" i="1" dirty="0" smtClean="0">
                <a:latin typeface="Georgia" pitchFamily="18" charset="0"/>
              </a:rPr>
              <a:t>acting</a:t>
            </a:r>
            <a:r>
              <a:rPr lang="en-US" sz="2800" dirty="0" smtClean="0">
                <a:latin typeface="Georgia" pitchFamily="18" charset="0"/>
              </a:rPr>
              <a:t>. </a:t>
            </a:r>
            <a:endParaRPr lang="en-US" sz="2800" dirty="0">
              <a:latin typeface="Georgia" pitchFamily="18" charset="0"/>
            </a:endParaRPr>
          </a:p>
          <a:p>
            <a:pPr lvl="1" eaLnBrk="1" hangingPunct="1">
              <a:buFont typeface="Arial" charset="0"/>
              <a:buChar char="•"/>
            </a:pPr>
            <a:r>
              <a:rPr lang="en-US" sz="2800" dirty="0">
                <a:latin typeface="Georgia" pitchFamily="18" charset="0"/>
              </a:rPr>
              <a:t> A person needs to </a:t>
            </a:r>
            <a:r>
              <a:rPr lang="en-US" sz="2800" b="1" dirty="0">
                <a:solidFill>
                  <a:srgbClr val="0070C0"/>
                </a:solidFill>
                <a:latin typeface="Georgia" pitchFamily="18" charset="0"/>
              </a:rPr>
              <a:t>“interpret”</a:t>
            </a:r>
            <a:r>
              <a:rPr lang="en-US" sz="2800" dirty="0">
                <a:latin typeface="Georgia" pitchFamily="18" charset="0"/>
              </a:rPr>
              <a:t> representations in order to find them erotic.</a:t>
            </a:r>
          </a:p>
          <a:p>
            <a:pPr eaLnBrk="1" hangingPunct="1"/>
            <a:endParaRPr lang="en-US" dirty="0">
              <a:latin typeface="Georgia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3429000" y="2790825"/>
            <a:ext cx="8683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3200" dirty="0">
                <a:latin typeface="Georgia" pitchFamily="18" charset="0"/>
              </a:rPr>
              <a:t>and</a:t>
            </a:r>
          </a:p>
        </p:txBody>
      </p:sp>
    </p:spTree>
    <p:extLst>
      <p:ext uri="{BB962C8B-B14F-4D97-AF65-F5344CB8AC3E}">
        <p14:creationId xmlns:p14="http://schemas.microsoft.com/office/powerpoint/2010/main" val="21036208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/>
      <p:bldP spid="6" grpId="0" build="allAtOnce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100" dirty="0" smtClean="0"/>
              <a:t>Pornography’s Connection to Sexual Violence</a:t>
            </a:r>
            <a:endParaRPr lang="en-US" sz="31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76200" y="1139588"/>
            <a:ext cx="8915400" cy="5715000"/>
          </a:xfrm>
        </p:spPr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Char char="•"/>
            </a:pPr>
            <a:r>
              <a:rPr lang="en-US" dirty="0" smtClean="0"/>
              <a:t> Pornography </a:t>
            </a:r>
            <a:r>
              <a:rPr lang="en-US" dirty="0" smtClean="0"/>
              <a:t>does not </a:t>
            </a:r>
            <a:r>
              <a:rPr lang="en-US" b="1" dirty="0" smtClean="0">
                <a:solidFill>
                  <a:srgbClr val="0070C0"/>
                </a:solidFill>
              </a:rPr>
              <a:t>cause</a:t>
            </a:r>
            <a:r>
              <a:rPr lang="en-US" dirty="0" smtClean="0"/>
              <a:t> sexual violence, </a:t>
            </a:r>
            <a:r>
              <a:rPr lang="en-US" dirty="0" smtClean="0"/>
              <a:t>but. . .</a:t>
            </a:r>
            <a:endParaRPr lang="en-US" dirty="0" smtClean="0"/>
          </a:p>
          <a:p>
            <a:pPr marL="0" indent="0">
              <a:buFont typeface="Arial" panose="020B0604020202020204" pitchFamily="34" charset="0"/>
              <a:buChar char="•"/>
            </a:pPr>
            <a:r>
              <a:rPr lang="en-US" dirty="0" smtClean="0"/>
              <a:t> The </a:t>
            </a:r>
            <a:r>
              <a:rPr lang="en-US" dirty="0" smtClean="0"/>
              <a:t>presence of violent pornography </a:t>
            </a:r>
            <a:r>
              <a:rPr lang="en-US" i="1" dirty="0" smtClean="0"/>
              <a:t>does </a:t>
            </a:r>
            <a:r>
              <a:rPr lang="en-US" b="1" dirty="0" smtClean="0">
                <a:solidFill>
                  <a:srgbClr val="0070C0"/>
                </a:solidFill>
              </a:rPr>
              <a:t>provide us with a “story” </a:t>
            </a:r>
            <a:r>
              <a:rPr lang="en-US" dirty="0" smtClean="0"/>
              <a:t>to use in interpreting and explaining, for example, Bundy’s actions.</a:t>
            </a:r>
            <a:endParaRPr lang="en-US" dirty="0"/>
          </a:p>
          <a:p>
            <a:pPr marL="0" indent="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dirty="0" smtClean="0"/>
              <a:t> What other “stories” might pornography give us about other facets of human sexuality?</a:t>
            </a:r>
          </a:p>
          <a:p>
            <a:pPr lvl="2">
              <a:spcAft>
                <a:spcPts val="1200"/>
              </a:spcAft>
            </a:pPr>
            <a:r>
              <a:rPr lang="en-US" dirty="0" smtClean="0"/>
              <a:t>Could it change our ideas about what kinds of sexuality are </a:t>
            </a:r>
            <a:r>
              <a:rPr lang="en-US" b="1" dirty="0" smtClean="0">
                <a:solidFill>
                  <a:srgbClr val="0070C0"/>
                </a:solidFill>
              </a:rPr>
              <a:t>“normal”?</a:t>
            </a:r>
          </a:p>
          <a:p>
            <a:pPr lvl="2"/>
            <a:r>
              <a:rPr lang="en-US" dirty="0" smtClean="0"/>
              <a:t> Could it shape our ideas about </a:t>
            </a:r>
            <a:r>
              <a:rPr lang="en-US" b="1" dirty="0" smtClean="0">
                <a:solidFill>
                  <a:srgbClr val="0070C0"/>
                </a:solidFill>
              </a:rPr>
              <a:t>masculinity and femininity?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99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 note about pornography and addiction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922" y="990599"/>
            <a:ext cx="8975678" cy="5486400"/>
          </a:xfrm>
        </p:spPr>
        <p:txBody>
          <a:bodyPr/>
          <a:lstStyle/>
          <a:p>
            <a:pPr>
              <a:spcAft>
                <a:spcPts val="1800"/>
              </a:spcAft>
            </a:pPr>
            <a:r>
              <a:rPr lang="en-US" dirty="0" smtClean="0"/>
              <a:t> Addiction, in general terms, is a condition of </a:t>
            </a:r>
            <a:r>
              <a:rPr lang="en-US" b="1" dirty="0" smtClean="0">
                <a:solidFill>
                  <a:srgbClr val="0070C0"/>
                </a:solidFill>
              </a:rPr>
              <a:t>malfunctioning brain circuitry</a:t>
            </a:r>
            <a:r>
              <a:rPr lang="en-US" dirty="0" smtClean="0"/>
              <a:t>.</a:t>
            </a:r>
          </a:p>
          <a:p>
            <a:pPr lvl="1">
              <a:spcAft>
                <a:spcPts val="1800"/>
              </a:spcAft>
            </a:pPr>
            <a:r>
              <a:rPr lang="en-US" b="1" dirty="0" smtClean="0">
                <a:solidFill>
                  <a:srgbClr val="0070C0"/>
                </a:solidFill>
              </a:rPr>
              <a:t>“Reward” </a:t>
            </a:r>
            <a:r>
              <a:rPr lang="en-US" dirty="0" smtClean="0"/>
              <a:t>and </a:t>
            </a:r>
            <a:r>
              <a:rPr lang="en-US" b="1" dirty="0" smtClean="0">
                <a:solidFill>
                  <a:srgbClr val="0070C0"/>
                </a:solidFill>
              </a:rPr>
              <a:t>“motivation”</a:t>
            </a:r>
            <a:r>
              <a:rPr lang="en-US" dirty="0" smtClean="0"/>
              <a:t> centers/pathways.</a:t>
            </a:r>
          </a:p>
          <a:p>
            <a:pPr lvl="1">
              <a:spcAft>
                <a:spcPts val="1800"/>
              </a:spcAft>
            </a:pPr>
            <a:r>
              <a:rPr lang="en-US" dirty="0" smtClean="0"/>
              <a:t>Addiction is the </a:t>
            </a:r>
            <a:r>
              <a:rPr lang="en-US" b="1" dirty="0" smtClean="0">
                <a:solidFill>
                  <a:srgbClr val="0070C0"/>
                </a:solidFill>
              </a:rPr>
              <a:t>“pathological pursuit of reward.”</a:t>
            </a:r>
          </a:p>
          <a:p>
            <a:pPr lvl="1">
              <a:spcAft>
                <a:spcPts val="2400"/>
              </a:spcAft>
            </a:pPr>
            <a:r>
              <a:rPr lang="en-US" dirty="0" smtClean="0"/>
              <a:t>Any activity that modifies the brain’s reward/motivation circuitry can be an addiction (drugs, gambling, internet).</a:t>
            </a:r>
          </a:p>
          <a:p>
            <a:pPr>
              <a:spcAft>
                <a:spcPts val="1800"/>
              </a:spcAft>
            </a:pPr>
            <a:r>
              <a:rPr lang="en-US" dirty="0" smtClean="0"/>
              <a:t> So contrary to C&amp;F, pornography addiction is perhaps </a:t>
            </a:r>
            <a:r>
              <a:rPr lang="en-US" b="1" dirty="0" smtClean="0">
                <a:solidFill>
                  <a:srgbClr val="0070C0"/>
                </a:solidFill>
              </a:rPr>
              <a:t>not </a:t>
            </a:r>
            <a:r>
              <a:rPr lang="en-US" b="1" i="1" dirty="0" smtClean="0">
                <a:solidFill>
                  <a:srgbClr val="0070C0"/>
                </a:solidFill>
              </a:rPr>
              <a:t>so </a:t>
            </a:r>
            <a:r>
              <a:rPr lang="en-US" b="1" dirty="0" smtClean="0">
                <a:solidFill>
                  <a:srgbClr val="0070C0"/>
                </a:solidFill>
              </a:rPr>
              <a:t>different </a:t>
            </a:r>
            <a:r>
              <a:rPr lang="en-US" dirty="0" smtClean="0"/>
              <a:t>from drug addiction.</a:t>
            </a:r>
          </a:p>
          <a:p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lvl="1"/>
            <a:endParaRPr lang="en-US" dirty="0"/>
          </a:p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4304440"/>
            <a:ext cx="2590800" cy="25535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3104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But. . 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152400" y="1066800"/>
            <a:ext cx="8686800" cy="5486400"/>
          </a:xfrm>
        </p:spPr>
        <p:txBody>
          <a:bodyPr/>
          <a:lstStyle/>
          <a:p>
            <a:pPr>
              <a:lnSpc>
                <a:spcPct val="114000"/>
              </a:lnSpc>
              <a:spcAft>
                <a:spcPts val="1800"/>
              </a:spcAft>
            </a:pPr>
            <a:r>
              <a:rPr lang="en-US" dirty="0" smtClean="0"/>
              <a:t>But we </a:t>
            </a:r>
            <a:r>
              <a:rPr lang="en-US" i="1" dirty="0" smtClean="0"/>
              <a:t>do </a:t>
            </a:r>
            <a:r>
              <a:rPr lang="en-US" dirty="0" smtClean="0"/>
              <a:t>need to ask </a:t>
            </a:r>
            <a:r>
              <a:rPr lang="en-US" b="1" dirty="0" smtClean="0">
                <a:solidFill>
                  <a:srgbClr val="0070C0"/>
                </a:solidFill>
              </a:rPr>
              <a:t>why it is</a:t>
            </a:r>
            <a:r>
              <a:rPr lang="en-US" dirty="0" smtClean="0"/>
              <a:t> we find certain materials </a:t>
            </a:r>
            <a:r>
              <a:rPr lang="en-US" b="1" dirty="0" smtClean="0">
                <a:solidFill>
                  <a:srgbClr val="0070C0"/>
                </a:solidFill>
              </a:rPr>
              <a:t>erotic and arousing</a:t>
            </a:r>
            <a:r>
              <a:rPr lang="en-US" dirty="0" smtClean="0"/>
              <a:t>.</a:t>
            </a:r>
          </a:p>
          <a:p>
            <a:pPr lvl="1">
              <a:lnSpc>
                <a:spcPct val="114000"/>
              </a:lnSpc>
            </a:pPr>
            <a:r>
              <a:rPr lang="en-US" dirty="0" smtClean="0"/>
              <a:t>Why are these materials </a:t>
            </a:r>
            <a:r>
              <a:rPr lang="en-US" b="1" i="1" dirty="0" smtClean="0">
                <a:solidFill>
                  <a:srgbClr val="0070C0"/>
                </a:solidFill>
              </a:rPr>
              <a:t>rewarding?</a:t>
            </a:r>
            <a:endParaRPr lang="en-US" b="1" dirty="0">
              <a:solidFill>
                <a:srgbClr val="0070C0"/>
              </a:solidFill>
            </a:endParaRPr>
          </a:p>
          <a:p>
            <a:pPr marL="285750" lvl="1" indent="0">
              <a:lnSpc>
                <a:spcPct val="114000"/>
              </a:lnSpc>
              <a:buNone/>
            </a:pPr>
            <a:endParaRPr lang="en-US" dirty="0"/>
          </a:p>
          <a:p>
            <a:pPr>
              <a:lnSpc>
                <a:spcPct val="114000"/>
              </a:lnSpc>
            </a:pPr>
            <a:r>
              <a:rPr lang="en-US" dirty="0" smtClean="0"/>
              <a:t>And we </a:t>
            </a:r>
            <a:r>
              <a:rPr lang="en-US" i="1" dirty="0" smtClean="0"/>
              <a:t>do </a:t>
            </a:r>
            <a:r>
              <a:rPr lang="en-US" dirty="0" smtClean="0"/>
              <a:t>need to ask </a:t>
            </a:r>
            <a:r>
              <a:rPr lang="en-US" b="1" dirty="0" smtClean="0">
                <a:solidFill>
                  <a:srgbClr val="0070C0"/>
                </a:solidFill>
              </a:rPr>
              <a:t>what effect</a:t>
            </a:r>
            <a:r>
              <a:rPr lang="en-US" dirty="0" smtClean="0"/>
              <a:t>, if any, the </a:t>
            </a:r>
            <a:r>
              <a:rPr lang="en-US" b="1" dirty="0" smtClean="0">
                <a:solidFill>
                  <a:srgbClr val="0070C0"/>
                </a:solidFill>
              </a:rPr>
              <a:t>“mainstream”</a:t>
            </a:r>
            <a:r>
              <a:rPr lang="en-US" dirty="0" smtClean="0"/>
              <a:t> nature of certain types of pornography is having on </a:t>
            </a:r>
            <a:r>
              <a:rPr lang="en-US" b="1" dirty="0" smtClean="0">
                <a:solidFill>
                  <a:srgbClr val="0070C0"/>
                </a:solidFill>
              </a:rPr>
              <a:t>our ideas of sexuality.</a:t>
            </a:r>
            <a:endParaRPr lang="en-US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87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254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kern="1200" dirty="0">
            <a:solidFill>
              <a:schemeClr val="tx1"/>
            </a:solidFill>
            <a:latin typeface="Goudy Old Style" panose="02020502050305020303" pitchFamily="18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Pages>33</Pages>
  <Words>805</Words>
  <Characters>0</Characters>
  <Application>Microsoft Office PowerPoint</Application>
  <DocSecurity>0</DocSecurity>
  <PresentationFormat>On-screen Show (4:3)</PresentationFormat>
  <Lines>0</Lines>
  <Paragraphs>90</Paragraphs>
  <Slides>15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Arial</vt:lpstr>
      <vt:lpstr>Calibri</vt:lpstr>
      <vt:lpstr>Calibri Light</vt:lpstr>
      <vt:lpstr>Constantia</vt:lpstr>
      <vt:lpstr>Georgia</vt:lpstr>
      <vt:lpstr>Goudy Old Style</vt:lpstr>
      <vt:lpstr>Rockwell</vt:lpstr>
      <vt:lpstr>Times New Roman</vt:lpstr>
      <vt:lpstr>Trebuchet MS</vt:lpstr>
      <vt:lpstr>Wingdings 2</vt:lpstr>
      <vt:lpstr>1_Office Theme</vt:lpstr>
      <vt:lpstr>Pornography and Free Speech: Wrap-up</vt:lpstr>
      <vt:lpstr>Cameron &amp; Frazer: Main Points</vt:lpstr>
      <vt:lpstr>Explaining Human Behavior</vt:lpstr>
      <vt:lpstr>PowerPoint Presentation</vt:lpstr>
      <vt:lpstr>Reasons</vt:lpstr>
      <vt:lpstr>Cameron &amp; Frazer reject 2 “causal” models</vt:lpstr>
      <vt:lpstr>Pornography’s Connection to Sexual Violence</vt:lpstr>
      <vt:lpstr>A note about pornography and addiction</vt:lpstr>
      <vt:lpstr>But. . .</vt:lpstr>
      <vt:lpstr>Sex vs. Sexuality</vt:lpstr>
      <vt:lpstr>Sex vs. Sexuality</vt:lpstr>
      <vt:lpstr>Sex vs. Sexuality</vt:lpstr>
      <vt:lpstr>Cameron &amp; Frazer: Main Points</vt:lpstr>
      <vt:lpstr>Pornography and Free Speech: Wrap-up</vt:lpstr>
      <vt:lpstr>Pornography and Free Speech: Final Questions</vt:lpstr>
    </vt:vector>
  </TitlesOfParts>
  <Company>University of Maryland</Company>
  <LinksUpToDate>false</LinksUpToDate>
  <CharactersWithSpaces>0</CharactersWithSpaces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Philosophy</dc:creator>
  <cp:lastModifiedBy>M E</cp:lastModifiedBy>
  <cp:revision>24</cp:revision>
  <dcterms:modified xsi:type="dcterms:W3CDTF">2014-03-11T15:40:21Z</dcterms:modified>
</cp:coreProperties>
</file>

<file path=docProps/infrawarePen.xml><?xml version="1.0" encoding="utf-8"?>
<InfrawarePenDraw xmlns="http://www.infraware.co.kr/2012/penmode"/>
</file>