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6" r:id="rId9"/>
    <p:sldId id="267" r:id="rId10"/>
    <p:sldId id="268" r:id="rId11"/>
    <p:sldId id="269" r:id="rId12"/>
    <p:sldId id="270" r:id="rId13"/>
    <p:sldId id="276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2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C751F564-0E8D-42DA-B28B-5977FD6C1921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374B10D-75BA-44C8-B0E7-0D0E756A6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41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A3029-8152-4498-B616-529C32545433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78D04-808E-400A-8E40-58B753960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9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8E9D5-0D9A-4E91-B691-CD29E1B83C83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2133B-2286-4D76-9630-CFF8678A4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1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E87D1-A206-4720-8F78-843792A62027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75FA4-E41B-4D21-B267-84384127B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8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4F54C2D-3BDF-46D8-A1E5-C5286BCAB3E6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350928EA-0AEA-43B7-810D-C3B792192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057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D9175-4804-402F-B323-721A9545BABC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029A8-2CB1-4C93-A150-53A0150F3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9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E54FA-9EC3-4E2F-8358-E7F5B52E92E6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407-9B14-4238-AA81-A448328F0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25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2D8F0-C112-4351-9818-CBEB9BC27D89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1D62A-9C8E-4582-9668-9738F148E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0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7C6B1-D28C-48CD-9A38-F29CB2DC2B77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AEE7A-17B2-4008-9EC8-20946BEF9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7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CF7F8-7FFB-40AD-A440-AC0909D9861C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1F3A0-531E-46BF-9914-B85EA74AC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nstantia" pitchFamily="-107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nstantia" pitchFamily="-107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nstantia" pitchFamily="-107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2A4AA-3F9D-468C-9495-235E0175388C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5FF5-96C1-42CA-BB03-00DF1B52A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4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nstantia" pitchFamily="-107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onstantia" pitchFamily="-107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-107" charset="0"/>
              </a:defRPr>
            </a:lvl1pPr>
          </a:lstStyle>
          <a:p>
            <a:pPr>
              <a:defRPr/>
            </a:pPr>
            <a:fld id="{3AD09B61-EA14-44A9-A0F6-F7FD27080098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itchFamily="-107" charset="0"/>
              </a:defRPr>
            </a:lvl1pPr>
          </a:lstStyle>
          <a:p>
            <a:pPr>
              <a:defRPr/>
            </a:pPr>
            <a:fld id="{B2747E49-95BF-45BE-B1EF-FA70614C0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Constantia" pitchFamily="-107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Constantia" pitchFamily="-107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7" r:id="rId2"/>
    <p:sldLayoutId id="2147483726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7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pitchFamily="-107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7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7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7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7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7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7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7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-107" charset="0"/>
          <a:ea typeface="ＭＳ Ｐゴシック" pitchFamily="-107" charset="-128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-107" charset="2"/>
        <a:buChar char=""/>
        <a:defRPr sz="26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-107" charset="2"/>
        <a:buChar char="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-107" charset="2"/>
        <a:buChar char=""/>
        <a:defRPr sz="21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-107" charset="2"/>
        <a:buChar char="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-107" charset="2"/>
        <a:buChar char="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EUTHANASIA &amp; PHYSICIAN-ASSISTED SUICIDE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896112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err="1" smtClean="0"/>
              <a:t>Rachels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81150"/>
            <a:ext cx="9296400" cy="467820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 </a:t>
            </a:r>
            <a:endParaRPr lang="en-US" sz="2400" dirty="0" smtClean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00FF"/>
                </a:solidFill>
                <a:latin typeface="+mn-lt"/>
              </a:rPr>
              <a:t>No </a:t>
            </a:r>
            <a:r>
              <a:rPr lang="en-US" sz="3200" dirty="0">
                <a:solidFill>
                  <a:srgbClr val="0000FF"/>
                </a:solidFill>
                <a:latin typeface="+mn-lt"/>
              </a:rPr>
              <a:t>moral difference between 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killing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+mn-lt"/>
              </a:rPr>
              <a:t>and 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letting die</a:t>
            </a:r>
            <a:r>
              <a:rPr lang="en-US" sz="3200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+mn-lt"/>
              </a:rPr>
              <a:t>in end-of-life situations</a:t>
            </a:r>
            <a:r>
              <a:rPr lang="en-US" sz="3200" dirty="0" smtClean="0">
                <a:solidFill>
                  <a:srgbClr val="0000FF"/>
                </a:solidFill>
                <a:latin typeface="+mn-lt"/>
              </a:rPr>
              <a:t>.</a:t>
            </a:r>
          </a:p>
          <a:p>
            <a:pPr>
              <a:defRPr/>
            </a:pPr>
            <a:endParaRPr lang="en-US" sz="2400" dirty="0">
              <a:latin typeface="+mn-lt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rgbClr val="0000FF"/>
                </a:solidFill>
                <a:latin typeface="+mn-lt"/>
              </a:rPr>
              <a:t> Is someone who “allows to die” morally better than someone who kills</a:t>
            </a:r>
            <a:r>
              <a:rPr lang="en-US" sz="3200" dirty="0" smtClean="0">
                <a:solidFill>
                  <a:srgbClr val="0000FF"/>
                </a:solidFill>
                <a:latin typeface="+mn-lt"/>
              </a:rPr>
              <a:t>? (Smith/Jones)</a:t>
            </a:r>
          </a:p>
          <a:p>
            <a:pPr lvl="1">
              <a:defRPr/>
            </a:pPr>
            <a:endParaRPr lang="en-US" sz="2400" dirty="0">
              <a:latin typeface="+mn-lt"/>
            </a:endParaRPr>
          </a:p>
          <a:p>
            <a:pPr lvl="1">
              <a:lnSpc>
                <a:spcPts val="1200"/>
              </a:lnSpc>
              <a:defRPr/>
            </a:pPr>
            <a:endParaRPr lang="en-US" sz="2400" dirty="0">
              <a:latin typeface="+mn-lt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rgbClr val="0000FF"/>
                </a:solidFill>
                <a:latin typeface="+mn-lt"/>
              </a:rPr>
              <a:t> Isn’t “letting die” an action in its own right?  (It isn’t “doing nothing.”)</a:t>
            </a:r>
          </a:p>
          <a:p>
            <a:pPr lvl="1">
              <a:defRPr/>
            </a:pP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226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896112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err="1" smtClean="0"/>
              <a:t>Rachels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81150"/>
            <a:ext cx="9296400" cy="51706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>
              <a:defRPr/>
            </a:pPr>
            <a:endParaRPr lang="en-US" sz="2400" dirty="0">
              <a:latin typeface="+mn-lt"/>
            </a:endParaRPr>
          </a:p>
          <a:p>
            <a:pPr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rgbClr val="0000FF"/>
                </a:solidFill>
                <a:latin typeface="+mn-lt"/>
              </a:rPr>
              <a:t> Why are killing and letting die morally bad in the first place</a:t>
            </a:r>
            <a:r>
              <a:rPr lang="en-US" sz="3200" dirty="0" smtClean="0">
                <a:solidFill>
                  <a:srgbClr val="0000FF"/>
                </a:solidFill>
                <a:latin typeface="+mn-lt"/>
              </a:rPr>
              <a:t>?</a:t>
            </a:r>
            <a:endParaRPr lang="en-US" sz="2400" dirty="0">
              <a:solidFill>
                <a:srgbClr val="0000FF"/>
              </a:solidFill>
              <a:latin typeface="+mn-lt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rgbClr val="0000FF"/>
                </a:solidFill>
                <a:latin typeface="+mn-lt"/>
              </a:rPr>
              <a:t> Because death is a great evil.</a:t>
            </a:r>
          </a:p>
          <a:p>
            <a:pPr lvl="1">
              <a:lnSpc>
                <a:spcPts val="1200"/>
              </a:lnSpc>
              <a:defRPr/>
            </a:pPr>
            <a:endParaRPr lang="en-US" sz="2400" dirty="0">
              <a:latin typeface="+mn-lt"/>
            </a:endParaRPr>
          </a:p>
          <a:p>
            <a:pPr lvl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rgbClr val="0000FF"/>
                </a:solidFill>
                <a:latin typeface="+mn-lt"/>
              </a:rPr>
              <a:t> But if V</a:t>
            </a:r>
            <a:r>
              <a:rPr lang="en-US" sz="4800" dirty="0">
                <a:solidFill>
                  <a:srgbClr val="FF0000"/>
                </a:solidFill>
                <a:latin typeface="+mn-lt"/>
              </a:rPr>
              <a:t>P</a:t>
            </a:r>
            <a:r>
              <a:rPr lang="en-US" sz="3200" dirty="0">
                <a:solidFill>
                  <a:srgbClr val="0000FF"/>
                </a:solidFill>
                <a:latin typeface="+mn-lt"/>
              </a:rPr>
              <a:t>E is permissible, death cannot be the </a:t>
            </a:r>
            <a:r>
              <a:rPr lang="en-US" sz="3200" i="1" dirty="0">
                <a:solidFill>
                  <a:srgbClr val="0000FF"/>
                </a:solidFill>
                <a:latin typeface="+mn-lt"/>
              </a:rPr>
              <a:t>greatest </a:t>
            </a:r>
            <a:r>
              <a:rPr lang="en-US" sz="3200" dirty="0">
                <a:solidFill>
                  <a:srgbClr val="0000FF"/>
                </a:solidFill>
                <a:latin typeface="+mn-lt"/>
              </a:rPr>
              <a:t>evil.</a:t>
            </a:r>
          </a:p>
          <a:p>
            <a:pPr lvl="1">
              <a:lnSpc>
                <a:spcPts val="1200"/>
              </a:lnSpc>
              <a:defRPr/>
            </a:pPr>
            <a:endParaRPr lang="en-US" sz="2400" dirty="0">
              <a:latin typeface="+mn-lt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“If this is true, the usual reason for not wanting to be the cause of someone’s death simply does not apply.”</a:t>
            </a:r>
          </a:p>
          <a:p>
            <a:pPr lvl="1">
              <a:defRPr/>
            </a:pPr>
            <a:r>
              <a:rPr lang="en-US" sz="2400" dirty="0">
                <a:latin typeface="+mn-lt"/>
              </a:rPr>
              <a:t>										-Pg. 238</a:t>
            </a:r>
          </a:p>
        </p:txBody>
      </p:sp>
    </p:spTree>
    <p:extLst>
      <p:ext uri="{BB962C8B-B14F-4D97-AF65-F5344CB8AC3E}">
        <p14:creationId xmlns:p14="http://schemas.microsoft.com/office/powerpoint/2010/main" val="168117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05800" cy="11430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Killing vs. Letting Die: Why does it matter?</a:t>
            </a:r>
            <a:endParaRPr lang="en-US" dirty="0"/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457200" y="2209800"/>
            <a:ext cx="800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Constantia" pitchFamily="-107" charset="0"/>
              </a:rPr>
              <a:t>P1.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Voluntary </a:t>
            </a:r>
            <a:r>
              <a:rPr lang="en-US" sz="2400" dirty="0" smtClean="0">
                <a:solidFill>
                  <a:srgbClr val="C00000"/>
                </a:solidFill>
                <a:latin typeface="Constantia" pitchFamily="-107" charset="0"/>
              </a:rPr>
              <a:t>Passive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 Euthanasia 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is a case of letting-die.</a:t>
            </a:r>
            <a:endParaRPr lang="en-US" sz="2400" b="1" dirty="0">
              <a:solidFill>
                <a:srgbClr val="0000FF"/>
              </a:solidFill>
              <a:latin typeface="Constantia" pitchFamily="-107" charset="0"/>
            </a:endParaRP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457200" y="2740025"/>
            <a:ext cx="815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Constantia" pitchFamily="-107" charset="0"/>
              </a:rPr>
              <a:t>P2.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Voluntary </a:t>
            </a:r>
            <a:r>
              <a:rPr lang="en-US" sz="2400" dirty="0" smtClean="0">
                <a:solidFill>
                  <a:srgbClr val="C00000"/>
                </a:solidFill>
                <a:latin typeface="Constantia" pitchFamily="-107" charset="0"/>
              </a:rPr>
              <a:t>Active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 Euthanasia 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is a case of killing.</a:t>
            </a:r>
            <a:endParaRPr lang="en-US" sz="2400" b="1" dirty="0">
              <a:solidFill>
                <a:srgbClr val="0000FF"/>
              </a:solidFill>
              <a:latin typeface="Constantia" pitchFamily="-107" charset="0"/>
            </a:endParaRPr>
          </a:p>
        </p:txBody>
      </p: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457200" y="3424238"/>
            <a:ext cx="815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FF"/>
                </a:solidFill>
                <a:latin typeface="Constantia" pitchFamily="-107" charset="0"/>
              </a:rPr>
              <a:t>P3.</a:t>
            </a:r>
            <a:r>
              <a:rPr lang="en-US" sz="2400">
                <a:solidFill>
                  <a:srgbClr val="0000FF"/>
                </a:solidFill>
                <a:latin typeface="Constantia" pitchFamily="-107" charset="0"/>
              </a:rPr>
              <a:t> Killing is </a:t>
            </a:r>
            <a:r>
              <a:rPr lang="en-US" sz="2400" i="1">
                <a:solidFill>
                  <a:srgbClr val="0000FF"/>
                </a:solidFill>
                <a:latin typeface="Constantia" pitchFamily="-107" charset="0"/>
              </a:rPr>
              <a:t>morally worse </a:t>
            </a:r>
            <a:r>
              <a:rPr lang="en-US" sz="2400">
                <a:solidFill>
                  <a:srgbClr val="0000FF"/>
                </a:solidFill>
                <a:latin typeface="Constantia" pitchFamily="-107" charset="0"/>
              </a:rPr>
              <a:t>than letting-die.</a:t>
            </a:r>
            <a:endParaRPr lang="en-US" sz="2400" b="1">
              <a:solidFill>
                <a:srgbClr val="0000FF"/>
              </a:solidFill>
              <a:latin typeface="Constantia" pitchFamily="-107" charset="0"/>
            </a:endParaRPr>
          </a:p>
        </p:txBody>
      </p:sp>
      <p:sp>
        <p:nvSpPr>
          <p:cNvPr id="24582" name="TextBox 7"/>
          <p:cNvSpPr txBox="1">
            <a:spLocks noChangeArrowheads="1"/>
          </p:cNvSpPr>
          <p:nvPr/>
        </p:nvSpPr>
        <p:spPr bwMode="auto">
          <a:xfrm>
            <a:off x="457200" y="5330825"/>
            <a:ext cx="815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Constantia" pitchFamily="-107" charset="0"/>
              </a:rPr>
              <a:t>C.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 Therefore, 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Voluntary </a:t>
            </a:r>
            <a:r>
              <a:rPr lang="en-US" sz="2400" dirty="0" smtClean="0">
                <a:solidFill>
                  <a:srgbClr val="C00000"/>
                </a:solidFill>
                <a:latin typeface="Constantia" pitchFamily="-107" charset="0"/>
              </a:rPr>
              <a:t>Active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 Euthanasia 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is morally worse than 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Voluntary </a:t>
            </a:r>
            <a:r>
              <a:rPr lang="en-US" sz="2400" dirty="0" smtClean="0">
                <a:solidFill>
                  <a:srgbClr val="C00000"/>
                </a:solidFill>
                <a:latin typeface="Constantia" pitchFamily="-107" charset="0"/>
              </a:rPr>
              <a:t>Passive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 Euthanasia.</a:t>
            </a:r>
            <a:endParaRPr lang="en-US" sz="2400" b="1" dirty="0">
              <a:solidFill>
                <a:srgbClr val="0000FF"/>
              </a:solidFill>
              <a:latin typeface="Constantia" pitchFamily="-107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191000"/>
            <a:ext cx="91440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+mn-lt"/>
              </a:rPr>
              <a:t>If there is no moral distinction between </a:t>
            </a:r>
            <a:r>
              <a:rPr lang="en-US" sz="2600" dirty="0" smtClean="0">
                <a:solidFill>
                  <a:srgbClr val="FF0000"/>
                </a:solidFill>
                <a:latin typeface="+mn-lt"/>
              </a:rPr>
              <a:t>K </a:t>
            </a:r>
            <a:r>
              <a:rPr lang="en-US" sz="2600" dirty="0">
                <a:solidFill>
                  <a:srgbClr val="FF0000"/>
                </a:solidFill>
                <a:latin typeface="+mn-lt"/>
              </a:rPr>
              <a:t>and </a:t>
            </a:r>
            <a:r>
              <a:rPr lang="en-US" sz="2600" dirty="0" smtClean="0">
                <a:solidFill>
                  <a:srgbClr val="FF0000"/>
                </a:solidFill>
                <a:latin typeface="+mn-lt"/>
              </a:rPr>
              <a:t>L</a:t>
            </a:r>
            <a:r>
              <a:rPr lang="en-US" sz="2600" i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600" dirty="0" smtClean="0">
                <a:solidFill>
                  <a:srgbClr val="FF0000"/>
                </a:solidFill>
                <a:latin typeface="+mn-lt"/>
              </a:rPr>
              <a:t>D, </a:t>
            </a:r>
            <a:r>
              <a:rPr lang="en-US" sz="2600" dirty="0">
                <a:solidFill>
                  <a:srgbClr val="FF0000"/>
                </a:solidFill>
                <a:latin typeface="+mn-lt"/>
              </a:rPr>
              <a:t>P3 falls and this argument fails to establish its conclusion.</a:t>
            </a:r>
          </a:p>
        </p:txBody>
      </p:sp>
    </p:spTree>
    <p:extLst>
      <p:ext uri="{BB962C8B-B14F-4D97-AF65-F5344CB8AC3E}">
        <p14:creationId xmlns:p14="http://schemas.microsoft.com/office/powerpoint/2010/main" val="395185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1" grpId="0"/>
      <p:bldP spid="24582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05800" cy="1143000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Killing vs. Letting Die: Why does it matter?</a:t>
            </a:r>
            <a:endParaRPr lang="en-US" sz="4000" dirty="0"/>
          </a:p>
        </p:txBody>
      </p:sp>
      <p:sp>
        <p:nvSpPr>
          <p:cNvPr id="24582" name="TextBox 7"/>
          <p:cNvSpPr txBox="1">
            <a:spLocks noChangeArrowheads="1"/>
          </p:cNvSpPr>
          <p:nvPr/>
        </p:nvSpPr>
        <p:spPr bwMode="auto">
          <a:xfrm>
            <a:off x="350325" y="1876530"/>
            <a:ext cx="815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Suppose you’re </a:t>
            </a:r>
            <a:r>
              <a:rPr lang="en-US" sz="2400" i="1" dirty="0" smtClean="0">
                <a:solidFill>
                  <a:srgbClr val="FF0000"/>
                </a:solidFill>
                <a:latin typeface="Constantia" pitchFamily="-107" charset="0"/>
              </a:rPr>
              <a:t>against</a:t>
            </a:r>
            <a:r>
              <a:rPr lang="en-US" sz="2400" i="1" dirty="0" smtClean="0">
                <a:solidFill>
                  <a:srgbClr val="0000FF"/>
                </a:solidFill>
                <a:latin typeface="Constantia" pitchFamily="-107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VAE.</a:t>
            </a:r>
            <a:endParaRPr lang="en-US" sz="2400" dirty="0">
              <a:solidFill>
                <a:srgbClr val="0000FF"/>
              </a:solidFill>
              <a:latin typeface="Constantia" pitchFamily="-107" charset="0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1756326" y="2599450"/>
            <a:ext cx="5414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Is there a killing/letting die distinction?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348824" y="3405495"/>
            <a:ext cx="702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YES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07" y="4953000"/>
            <a:ext cx="3325893" cy="981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 bwMode="auto">
          <a:xfrm>
            <a:off x="331707" y="5749705"/>
            <a:ext cx="350520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rtlCol="0">
            <a:spAutoFit/>
          </a:bodyPr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  <a:latin typeface="Constantia" pitchFamily="-107" charset="0"/>
              </a:rPr>
              <a:t>Spectrum of moral permissibility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1637824" y="4495800"/>
            <a:ext cx="7136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 smtClean="0">
                <a:solidFill>
                  <a:srgbClr val="0000FF"/>
                </a:solidFill>
                <a:latin typeface="Constantia" pitchFamily="-107" charset="0"/>
              </a:rPr>
              <a:t>V</a:t>
            </a:r>
            <a:r>
              <a:rPr lang="en-US" sz="2800" dirty="0" smtClean="0">
                <a:solidFill>
                  <a:srgbClr val="0000FF"/>
                </a:solidFill>
                <a:latin typeface="Constantia" pitchFamily="-107" charset="0"/>
              </a:rPr>
              <a:t>P</a:t>
            </a:r>
            <a:r>
              <a:rPr lang="en-US" sz="2000" dirty="0" smtClean="0">
                <a:solidFill>
                  <a:srgbClr val="0000FF"/>
                </a:solidFill>
                <a:latin typeface="Constantia" pitchFamily="-107" charset="0"/>
              </a:rPr>
              <a:t>E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2478396" y="4495800"/>
            <a:ext cx="747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 smtClean="0">
                <a:solidFill>
                  <a:srgbClr val="0000FF"/>
                </a:solidFill>
                <a:latin typeface="Constantia" pitchFamily="-107" charset="0"/>
              </a:rPr>
              <a:t>V</a:t>
            </a:r>
            <a:r>
              <a:rPr lang="en-US" sz="2800" dirty="0" smtClean="0">
                <a:solidFill>
                  <a:srgbClr val="0000FF"/>
                </a:solidFill>
                <a:latin typeface="Constantia" pitchFamily="-107" charset="0"/>
              </a:rPr>
              <a:t>A</a:t>
            </a:r>
            <a:r>
              <a:rPr lang="en-US" sz="2000" dirty="0" smtClean="0">
                <a:solidFill>
                  <a:srgbClr val="0000FF"/>
                </a:solidFill>
                <a:latin typeface="Constantia" pitchFamily="-107" charset="0"/>
              </a:rPr>
              <a:t>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351481" y="4499984"/>
            <a:ext cx="0" cy="12497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 bwMode="auto">
          <a:xfrm>
            <a:off x="2971800" y="3388190"/>
            <a:ext cx="1882054" cy="646331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rtlCol="0">
            <a:spAutoFit/>
          </a:bodyPr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  <a:latin typeface="Constantia" pitchFamily="-107" charset="0"/>
              </a:rPr>
              <a:t>Threshold of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onstantia" pitchFamily="-107" charset="0"/>
              </a:rPr>
              <a:t>m</a:t>
            </a:r>
            <a:r>
              <a:rPr lang="en-US" dirty="0" smtClean="0">
                <a:solidFill>
                  <a:srgbClr val="0000FF"/>
                </a:solidFill>
                <a:latin typeface="Constantia" pitchFamily="-107" charset="0"/>
              </a:rPr>
              <a:t>oral wrongness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51481" y="4049484"/>
            <a:ext cx="874235" cy="5225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 bwMode="auto">
          <a:xfrm>
            <a:off x="6156025" y="3372838"/>
            <a:ext cx="6623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NO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291" y="4669212"/>
            <a:ext cx="1000126" cy="1548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70astro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905011" y="5297082"/>
            <a:ext cx="609600" cy="609600"/>
          </a:xfrm>
          <a:prstGeom prst="rect">
            <a:avLst/>
          </a:prstGeom>
        </p:spPr>
      </p:pic>
      <p:cxnSp>
        <p:nvCxnSpPr>
          <p:cNvPr id="22" name="Straight Arrow Connector 21"/>
          <p:cNvCxnSpPr>
            <a:stCxn id="3" idx="2"/>
          </p:cNvCxnSpPr>
          <p:nvPr/>
        </p:nvCxnSpPr>
        <p:spPr>
          <a:xfrm flipH="1">
            <a:off x="2084307" y="3061115"/>
            <a:ext cx="2379491" cy="34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2"/>
          </p:cNvCxnSpPr>
          <p:nvPr/>
        </p:nvCxnSpPr>
        <p:spPr>
          <a:xfrm>
            <a:off x="4463798" y="3061115"/>
            <a:ext cx="1692227" cy="34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2"/>
          </p:cNvCxnSpPr>
          <p:nvPr/>
        </p:nvCxnSpPr>
        <p:spPr>
          <a:xfrm>
            <a:off x="1700042" y="3867160"/>
            <a:ext cx="0" cy="3113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2"/>
          </p:cNvCxnSpPr>
          <p:nvPr/>
        </p:nvCxnSpPr>
        <p:spPr>
          <a:xfrm flipH="1">
            <a:off x="6487205" y="3834503"/>
            <a:ext cx="1" cy="476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391400" y="4669212"/>
            <a:ext cx="1524000" cy="1807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9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1" dur="50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6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16" grpId="0" animBg="1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Brock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81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00FF"/>
                </a:solidFill>
              </a:rPr>
              <a:t>No killing/letting die distinction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00FF"/>
                </a:solidFill>
              </a:rPr>
              <a:t>VAE is (at least) no worse than VPE.</a:t>
            </a:r>
          </a:p>
          <a:p>
            <a:pPr marL="274320" indent="-274320" fontAlgn="auto">
              <a:lnSpc>
                <a:spcPts val="12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274320" indent="-274320" fontAlgn="auto">
              <a:spcAft>
                <a:spcPts val="120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00FF"/>
                </a:solidFill>
              </a:rPr>
              <a:t>Good consequences of allowing VAE:</a:t>
            </a:r>
          </a:p>
          <a:p>
            <a:pPr marL="850392" lvl="1" indent="-457200" fontAlgn="auto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</a:rPr>
              <a:t>Self-determination/autonomy</a:t>
            </a:r>
          </a:p>
          <a:p>
            <a:pPr marL="850392" lvl="1" indent="-457200" fontAlgn="auto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</a:rPr>
              <a:t>Insurance against a slow, painful death (helpful even if it’s never used)</a:t>
            </a:r>
          </a:p>
          <a:p>
            <a:pPr marL="850392" lvl="1" indent="-457200" fontAlgn="auto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</a:rPr>
              <a:t>Reduced duration of suffering for dying patients who are in severe pain (physical or psychological)</a:t>
            </a:r>
          </a:p>
          <a:p>
            <a:pPr marL="850392" lvl="1" indent="-457200" fontAlgn="auto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</a:rPr>
              <a:t>We care about how we die, VAE allows some people to die with greater  dignity.</a:t>
            </a:r>
          </a:p>
          <a:p>
            <a:pPr marL="850392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55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Self-determination/autonomy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2209800"/>
            <a:ext cx="815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>
                <a:solidFill>
                  <a:srgbClr val="0000FF"/>
                </a:solidFill>
              </a:rPr>
              <a:t>What is self-determination/autonomy?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66800" y="2671763"/>
            <a:ext cx="7543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Very roughly, it is the </a:t>
            </a:r>
            <a:r>
              <a:rPr lang="en-US" sz="2400" i="1" dirty="0">
                <a:solidFill>
                  <a:srgbClr val="FF0000"/>
                </a:solidFill>
              </a:rPr>
              <a:t>capacity</a:t>
            </a:r>
            <a:r>
              <a:rPr lang="en-US" sz="2400" dirty="0">
                <a:solidFill>
                  <a:srgbClr val="FF0000"/>
                </a:solidFill>
              </a:rPr>
              <a:t> to be able to recognize and choose among courses of action; the </a:t>
            </a:r>
            <a:r>
              <a:rPr lang="en-US" sz="2400" i="1" dirty="0">
                <a:solidFill>
                  <a:srgbClr val="FF0000"/>
                </a:solidFill>
              </a:rPr>
              <a:t>capacity</a:t>
            </a:r>
            <a:r>
              <a:rPr lang="en-US" sz="2400" dirty="0">
                <a:solidFill>
                  <a:srgbClr val="FF0000"/>
                </a:solidFill>
              </a:rPr>
              <a:t> to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make decisions about how one’s life goes.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4038600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>
                <a:solidFill>
                  <a:srgbClr val="0000FF"/>
                </a:solidFill>
              </a:rPr>
              <a:t>Why is self-determination/autonomy valuable?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66800" y="4724400"/>
            <a:ext cx="7543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Very roughly, there is an ancient (Aristotelian) idea that </a:t>
            </a:r>
            <a:r>
              <a:rPr lang="en-US" sz="2400" dirty="0" smtClean="0">
                <a:solidFill>
                  <a:srgbClr val="FF0000"/>
                </a:solidFill>
              </a:rPr>
              <a:t>people’s lives go </a:t>
            </a:r>
            <a:r>
              <a:rPr lang="en-US" sz="2400" dirty="0">
                <a:solidFill>
                  <a:srgbClr val="FF0000"/>
                </a:solidFill>
              </a:rPr>
              <a:t>best when </a:t>
            </a:r>
            <a:r>
              <a:rPr lang="en-US" sz="2400" dirty="0" smtClean="0">
                <a:solidFill>
                  <a:srgbClr val="FF0000"/>
                </a:solidFill>
              </a:rPr>
              <a:t>they are </a:t>
            </a:r>
            <a:r>
              <a:rPr lang="en-US" sz="2400" dirty="0">
                <a:solidFill>
                  <a:srgbClr val="FF0000"/>
                </a:solidFill>
              </a:rPr>
              <a:t>able to exercise </a:t>
            </a:r>
            <a:r>
              <a:rPr lang="en-US" sz="2400" dirty="0" smtClean="0">
                <a:solidFill>
                  <a:srgbClr val="FF0000"/>
                </a:solidFill>
              </a:rPr>
              <a:t>their </a:t>
            </a:r>
            <a:r>
              <a:rPr lang="en-US" sz="2400" dirty="0">
                <a:solidFill>
                  <a:srgbClr val="FF0000"/>
                </a:solidFill>
              </a:rPr>
              <a:t>distinctive capacities. </a:t>
            </a:r>
          </a:p>
        </p:txBody>
      </p:sp>
    </p:spTree>
    <p:extLst>
      <p:ext uri="{BB962C8B-B14F-4D97-AF65-F5344CB8AC3E}">
        <p14:creationId xmlns:p14="http://schemas.microsoft.com/office/powerpoint/2010/main" val="407343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Argument from Autonomy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905000"/>
            <a:ext cx="8839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 b="1" dirty="0">
                <a:solidFill>
                  <a:srgbClr val="0000FF"/>
                </a:solidFill>
                <a:latin typeface="Constantia" pitchFamily="-107" charset="0"/>
              </a:rPr>
              <a:t>P1.</a:t>
            </a:r>
            <a:r>
              <a:rPr lang="en-US" sz="2200" dirty="0">
                <a:solidFill>
                  <a:srgbClr val="0000FF"/>
                </a:solidFill>
                <a:latin typeface="Constantia" pitchFamily="-107" charset="0"/>
              </a:rPr>
              <a:t> Given the value of being able to make important decisions about one’s </a:t>
            </a:r>
            <a:r>
              <a:rPr lang="en-US" sz="2200" dirty="0" smtClean="0">
                <a:solidFill>
                  <a:srgbClr val="0000FF"/>
                </a:solidFill>
                <a:latin typeface="Constantia" pitchFamily="-107" charset="0"/>
              </a:rPr>
              <a:t>life in accordance with one’s own values, individuals </a:t>
            </a:r>
            <a:r>
              <a:rPr lang="en-US" sz="2200" dirty="0">
                <a:solidFill>
                  <a:srgbClr val="0000FF"/>
                </a:solidFill>
                <a:latin typeface="Constantia" pitchFamily="-107" charset="0"/>
              </a:rPr>
              <a:t>have a moral right to make such decisions for themselves. </a:t>
            </a:r>
            <a:endParaRPr lang="en-US" sz="2200" b="1" dirty="0">
              <a:solidFill>
                <a:srgbClr val="0000FF"/>
              </a:solidFill>
              <a:latin typeface="Constantia" pitchFamily="-107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3351213"/>
            <a:ext cx="8839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200" b="1" dirty="0">
                <a:solidFill>
                  <a:srgbClr val="0000FF"/>
                </a:solidFill>
              </a:rPr>
              <a:t>P2.</a:t>
            </a:r>
            <a:r>
              <a:rPr lang="en-US" sz="2200" dirty="0">
                <a:solidFill>
                  <a:srgbClr val="0000FF"/>
                </a:solidFill>
              </a:rPr>
              <a:t> A decision about how and when to die is an important decision that </a:t>
            </a:r>
            <a:r>
              <a:rPr lang="en-US" sz="2200" dirty="0" smtClean="0">
                <a:solidFill>
                  <a:srgbClr val="0000FF"/>
                </a:solidFill>
              </a:rPr>
              <a:t>reflects </a:t>
            </a:r>
            <a:r>
              <a:rPr lang="en-US" sz="2200" dirty="0">
                <a:solidFill>
                  <a:srgbClr val="0000FF"/>
                </a:solidFill>
              </a:rPr>
              <a:t>a person’s deepest </a:t>
            </a:r>
            <a:r>
              <a:rPr lang="en-US" sz="2200" dirty="0" smtClean="0">
                <a:solidFill>
                  <a:srgbClr val="0000FF"/>
                </a:solidFill>
              </a:rPr>
              <a:t>values.</a:t>
            </a:r>
            <a:endParaRPr lang="en-US" sz="22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4648200"/>
            <a:ext cx="853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200" b="1" dirty="0">
                <a:solidFill>
                  <a:srgbClr val="0000FF"/>
                </a:solidFill>
              </a:rPr>
              <a:t>P3.</a:t>
            </a:r>
            <a:r>
              <a:rPr lang="en-US" sz="2200" dirty="0">
                <a:solidFill>
                  <a:srgbClr val="0000FF"/>
                </a:solidFill>
              </a:rPr>
              <a:t> Therefore, individuals </a:t>
            </a:r>
            <a:r>
              <a:rPr lang="en-US" sz="2200" dirty="0" smtClean="0">
                <a:solidFill>
                  <a:srgbClr val="0000FF"/>
                </a:solidFill>
              </a:rPr>
              <a:t>have </a:t>
            </a:r>
            <a:r>
              <a:rPr lang="en-US" sz="2200" dirty="0">
                <a:solidFill>
                  <a:srgbClr val="0000FF"/>
                </a:solidFill>
              </a:rPr>
              <a:t>a moral right to make decisions about the time and manner of their death.</a:t>
            </a:r>
            <a:endParaRPr lang="en-US" sz="22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5635625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-107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-107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-107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-107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-107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-107" charset="0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C.</a:t>
            </a:r>
            <a:r>
              <a:rPr lang="en-US" sz="2400" dirty="0">
                <a:solidFill>
                  <a:srgbClr val="FF0000"/>
                </a:solidFill>
              </a:rPr>
              <a:t> Therefore, PAS and VAE are morally permissible.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43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Autonomy: Counterargument (</a:t>
            </a:r>
            <a:r>
              <a:rPr lang="en-US" sz="4000" dirty="0" err="1" smtClean="0"/>
              <a:t>Velleman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724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00FF"/>
                </a:solidFill>
              </a:rPr>
              <a:t>If autonomy is the ability to choose among options, does that mean more options always equals more autonomy?</a:t>
            </a:r>
          </a:p>
          <a:p>
            <a:pPr lvl="1">
              <a:spcAft>
                <a:spcPts val="2400"/>
              </a:spcAft>
            </a:pPr>
            <a:r>
              <a:rPr lang="en-US" dirty="0" smtClean="0">
                <a:solidFill>
                  <a:srgbClr val="0000FF"/>
                </a:solidFill>
              </a:rPr>
              <a:t>Not necessarily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00FF"/>
                </a:solidFill>
              </a:rPr>
              <a:t>In any case, psychological research shows that the more options people have, the less satisfied they are with their choice.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More choice sometimes leaves people worse off! </a:t>
            </a:r>
          </a:p>
        </p:txBody>
      </p:sp>
    </p:spTree>
    <p:extLst>
      <p:ext uri="{BB962C8B-B14F-4D97-AF65-F5344CB8AC3E}">
        <p14:creationId xmlns:p14="http://schemas.microsoft.com/office/powerpoint/2010/main" val="8755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10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Autonomy: Counterargument</a:t>
            </a:r>
            <a:r>
              <a:rPr lang="en-US" sz="4000" dirty="0"/>
              <a:t> </a:t>
            </a:r>
            <a:r>
              <a:rPr lang="en-US" sz="4000" dirty="0" smtClean="0"/>
              <a:t>(</a:t>
            </a:r>
            <a:r>
              <a:rPr lang="en-US" sz="4000" dirty="0" err="1" smtClean="0"/>
              <a:t>Velleman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err="1" smtClean="0">
                <a:solidFill>
                  <a:srgbClr val="0000FF"/>
                </a:solidFill>
              </a:rPr>
              <a:t>Velleman</a:t>
            </a:r>
            <a:r>
              <a:rPr lang="en-US" dirty="0" smtClean="0">
                <a:solidFill>
                  <a:srgbClr val="0000FF"/>
                </a:solidFill>
              </a:rPr>
              <a:t>: If people must choose between continuing to live and VAE/PAS, they will have to </a:t>
            </a:r>
            <a:r>
              <a:rPr lang="en-US" i="1" dirty="0" smtClean="0">
                <a:solidFill>
                  <a:srgbClr val="0000FF"/>
                </a:solidFill>
              </a:rPr>
              <a:t>justify </a:t>
            </a:r>
            <a:r>
              <a:rPr lang="en-US" dirty="0" smtClean="0">
                <a:solidFill>
                  <a:srgbClr val="0000FF"/>
                </a:solidFill>
              </a:rPr>
              <a:t>their choice to those around them.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00FF"/>
                </a:solidFill>
              </a:rPr>
              <a:t>It may become apparent to a patient that her family does not consider her life worth living.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00FF"/>
                </a:solidFill>
              </a:rPr>
              <a:t> In such a case, the patient could feel subtle pressure to request VAE/PAS.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A choice made under such pressure would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0000FF"/>
                </a:solidFill>
              </a:rPr>
              <a:t> be autonomous, and so the best policy would be not to offer the choice of VAE/PAS.</a:t>
            </a:r>
          </a:p>
        </p:txBody>
      </p:sp>
    </p:spTree>
    <p:extLst>
      <p:ext uri="{BB962C8B-B14F-4D97-AF65-F5344CB8AC3E}">
        <p14:creationId xmlns:p14="http://schemas.microsoft.com/office/powerpoint/2010/main" val="325008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491" y="685741"/>
            <a:ext cx="8305800" cy="8302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800">
                <a:solidFill>
                  <a:srgbClr val="0000FF"/>
                </a:solidFill>
                <a:ea typeface="ＭＳ Ｐゴシック" pitchFamily="-107" charset="-128"/>
              </a:rPr>
              <a:t>Three end-of-life practices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8709" y="1847721"/>
            <a:ext cx="8686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Constantia" pitchFamily="-107" charset="0"/>
              </a:rPr>
              <a:t>Passive euthanasia</a:t>
            </a:r>
            <a:r>
              <a:rPr lang="en-US" sz="3200" dirty="0">
                <a:solidFill>
                  <a:srgbClr val="0000FF"/>
                </a:solidFill>
                <a:latin typeface="Constantia" pitchFamily="-107" charset="0"/>
              </a:rPr>
              <a:t>: withdrawing or withholding life-sustaining </a:t>
            </a:r>
            <a:r>
              <a:rPr lang="en-US" sz="3200" dirty="0" smtClean="0">
                <a:solidFill>
                  <a:srgbClr val="0000FF"/>
                </a:solidFill>
                <a:latin typeface="Constantia" pitchFamily="-107" charset="0"/>
              </a:rPr>
              <a:t>treatment (medicine, hydration, nutrition).</a:t>
            </a:r>
            <a:endParaRPr lang="en-US" sz="3200" i="1" dirty="0">
              <a:solidFill>
                <a:srgbClr val="0000FF"/>
              </a:solidFill>
              <a:latin typeface="Constantia" pitchFamily="-107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9491" y="3749098"/>
            <a:ext cx="830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Constantia" pitchFamily="-107" charset="0"/>
              </a:rPr>
              <a:t>Active euthanasia</a:t>
            </a:r>
            <a:r>
              <a:rPr lang="en-US" sz="3200" dirty="0">
                <a:solidFill>
                  <a:srgbClr val="0000FF"/>
                </a:solidFill>
                <a:latin typeface="Constantia" pitchFamily="-107" charset="0"/>
              </a:rPr>
              <a:t>: intentional administration of a lethal substance to bring about death.</a:t>
            </a:r>
            <a:endParaRPr lang="en-US" sz="3200" i="1" dirty="0">
              <a:solidFill>
                <a:srgbClr val="0000FF"/>
              </a:solidFill>
              <a:latin typeface="Constantia" pitchFamily="-107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8531" y="5556595"/>
            <a:ext cx="8458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Constantia" pitchFamily="-107" charset="0"/>
              </a:rPr>
              <a:t>Physician-assisted suicide</a:t>
            </a:r>
            <a:r>
              <a:rPr lang="en-US" sz="3200" dirty="0">
                <a:solidFill>
                  <a:srgbClr val="0000FF"/>
                </a:solidFill>
                <a:latin typeface="Constantia" pitchFamily="-107" charset="0"/>
              </a:rPr>
              <a:t>: suicide by ingesting a substance provided by a physician.</a:t>
            </a:r>
            <a:endParaRPr lang="en-US" sz="3200" i="1" dirty="0">
              <a:solidFill>
                <a:srgbClr val="0000FF"/>
              </a:solidFill>
              <a:latin typeface="Constantia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18450"/>
              </p:ext>
            </p:extLst>
          </p:nvPr>
        </p:nvGraphicFramePr>
        <p:xfrm>
          <a:off x="76200" y="810490"/>
          <a:ext cx="8991600" cy="574271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95600"/>
                <a:gridCol w="3276600"/>
                <a:gridCol w="2819400"/>
              </a:tblGrid>
              <a:tr h="11801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Passive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Active</a:t>
                      </a:r>
                      <a:endParaRPr lang="en-US" sz="2000" dirty="0"/>
                    </a:p>
                  </a:txBody>
                  <a:tcPr anchor="ctr"/>
                </a:tc>
              </a:tr>
              <a:tr h="1736478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rgbClr val="FFFF00"/>
                          </a:solidFill>
                        </a:rPr>
                        <a:t>Voluntary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: Patient is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competent &amp; willing.</a:t>
                      </a:r>
                      <a:endParaRPr lang="en-US" sz="2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</a:tr>
              <a:tr h="1638370"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1187664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600436"/>
              </p:ext>
            </p:extLst>
          </p:nvPr>
        </p:nvGraphicFramePr>
        <p:xfrm>
          <a:off x="76200" y="810490"/>
          <a:ext cx="8991600" cy="574271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95600"/>
                <a:gridCol w="3276600"/>
                <a:gridCol w="2819400"/>
              </a:tblGrid>
              <a:tr h="11801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Passive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Active</a:t>
                      </a:r>
                      <a:endParaRPr lang="en-US" sz="2000" dirty="0"/>
                    </a:p>
                  </a:txBody>
                  <a:tcPr anchor="ctr"/>
                </a:tc>
              </a:tr>
              <a:tr h="1736478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rgbClr val="FFFF00"/>
                          </a:solidFill>
                        </a:rPr>
                        <a:t>Voluntary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: Patient is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competent &amp; willing.</a:t>
                      </a:r>
                      <a:endParaRPr lang="en-US" sz="2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00"/>
                          </a:solidFill>
                        </a:rPr>
                        <a:t>VPE</a:t>
                      </a:r>
                      <a:r>
                        <a:rPr lang="en-US" sz="2200" b="0" dirty="0" smtClean="0">
                          <a:solidFill>
                            <a:srgbClr val="FFFF00"/>
                          </a:solidFill>
                        </a:rPr>
                        <a:t>: Widely practiced  &amp; legal in U.S. (under the right to refuse treatment).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</a:tr>
              <a:tr h="1638370"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b="1" dirty="0"/>
                    </a:p>
                  </a:txBody>
                  <a:tcPr anchor="ctr"/>
                </a:tc>
              </a:tr>
              <a:tr h="1187664">
                <a:tc>
                  <a:txBody>
                    <a:bodyPr/>
                    <a:lstStyle/>
                    <a:p>
                      <a:pPr algn="ctr"/>
                      <a:endParaRPr lang="en-US" sz="22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410291"/>
              </p:ext>
            </p:extLst>
          </p:nvPr>
        </p:nvGraphicFramePr>
        <p:xfrm>
          <a:off x="76200" y="810490"/>
          <a:ext cx="8991600" cy="574271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95600"/>
                <a:gridCol w="3276600"/>
                <a:gridCol w="2819400"/>
              </a:tblGrid>
              <a:tr h="11801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Passive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Active</a:t>
                      </a:r>
                      <a:endParaRPr lang="en-US" sz="2000" dirty="0"/>
                    </a:p>
                  </a:txBody>
                  <a:tcPr anchor="ctr"/>
                </a:tc>
              </a:tr>
              <a:tr h="1736478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rgbClr val="FFFF00"/>
                          </a:solidFill>
                        </a:rPr>
                        <a:t>Voluntary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: Patient is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competent &amp; willing.</a:t>
                      </a:r>
                      <a:endParaRPr lang="en-US" sz="2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00"/>
                          </a:solidFill>
                        </a:rPr>
                        <a:t>VPE</a:t>
                      </a:r>
                      <a:r>
                        <a:rPr lang="en-US" sz="2200" b="0" dirty="0" smtClean="0">
                          <a:solidFill>
                            <a:srgbClr val="FFFF00"/>
                          </a:solidFill>
                        </a:rPr>
                        <a:t>: Widely practiced  &amp; legal in U.S. (under the right to refuse treatment).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VAE</a:t>
                      </a:r>
                      <a:r>
                        <a:rPr lang="en-US" sz="2400" b="0" dirty="0" smtClean="0">
                          <a:solidFill>
                            <a:srgbClr val="FFFF00"/>
                          </a:solidFill>
                        </a:rPr>
                        <a:t>: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</a:rPr>
                        <a:t> Illegal in the U.S.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</a:rPr>
                        <a:t>Practiced? Yes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</a:rPr>
                        <a:t>Emmanuel et al. 1998.</a:t>
                      </a:r>
                      <a:endParaRPr lang="en-US" sz="1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</a:tr>
              <a:tr h="1638370">
                <a:tc>
                  <a:txBody>
                    <a:bodyPr/>
                    <a:lstStyle/>
                    <a:p>
                      <a:pPr algn="ctr"/>
                      <a:endParaRPr lang="en-US" sz="23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b="1" dirty="0"/>
                    </a:p>
                  </a:txBody>
                  <a:tcPr anchor="ctr"/>
                </a:tc>
              </a:tr>
              <a:tr h="1187664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804404"/>
              </p:ext>
            </p:extLst>
          </p:nvPr>
        </p:nvGraphicFramePr>
        <p:xfrm>
          <a:off x="76200" y="810490"/>
          <a:ext cx="8991600" cy="574271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95600"/>
                <a:gridCol w="3276600"/>
                <a:gridCol w="2819400"/>
              </a:tblGrid>
              <a:tr h="11801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Passive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Active</a:t>
                      </a:r>
                      <a:endParaRPr lang="en-US" sz="2000" dirty="0"/>
                    </a:p>
                  </a:txBody>
                  <a:tcPr anchor="ctr"/>
                </a:tc>
              </a:tr>
              <a:tr h="1736478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rgbClr val="FFFF00"/>
                          </a:solidFill>
                        </a:rPr>
                        <a:t>Voluntary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: Patient is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competent &amp; willing.</a:t>
                      </a:r>
                      <a:endParaRPr lang="en-US" sz="2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00"/>
                          </a:solidFill>
                        </a:rPr>
                        <a:t>VPE</a:t>
                      </a:r>
                      <a:r>
                        <a:rPr lang="en-US" sz="2200" b="0" dirty="0" smtClean="0">
                          <a:solidFill>
                            <a:srgbClr val="FFFF00"/>
                          </a:solidFill>
                        </a:rPr>
                        <a:t>: Widely practiced  &amp; legal in U.S. (under the right to refuse treatment).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VAE</a:t>
                      </a:r>
                      <a:r>
                        <a:rPr lang="en-US" sz="2400" b="0" dirty="0" smtClean="0">
                          <a:solidFill>
                            <a:srgbClr val="FFFF00"/>
                          </a:solidFill>
                        </a:rPr>
                        <a:t>: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</a:rPr>
                        <a:t> Illegal in the U.S.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</a:rPr>
                        <a:t>Practiced? Yes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</a:rPr>
                        <a:t>Emmanuel et al. 1998.</a:t>
                      </a:r>
                      <a:endParaRPr lang="en-US" sz="1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</a:tr>
              <a:tr h="1638370">
                <a:tc>
                  <a:txBody>
                    <a:bodyPr/>
                    <a:lstStyle/>
                    <a:p>
                      <a:pPr algn="ctr"/>
                      <a:r>
                        <a:rPr lang="en-US" sz="2300" i="0" u="sng" dirty="0" smtClean="0"/>
                        <a:t>Non-voluntary</a:t>
                      </a:r>
                      <a:r>
                        <a:rPr lang="en-US" sz="2300" dirty="0" smtClean="0"/>
                        <a:t>: Patient is incompetent &amp; cannot will at all.</a:t>
                      </a:r>
                      <a:endParaRPr lang="en-US" sz="23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b="1" dirty="0"/>
                    </a:p>
                  </a:txBody>
                  <a:tcPr anchor="ctr"/>
                </a:tc>
              </a:tr>
              <a:tr h="1187664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811764"/>
              </p:ext>
            </p:extLst>
          </p:nvPr>
        </p:nvGraphicFramePr>
        <p:xfrm>
          <a:off x="76200" y="810490"/>
          <a:ext cx="8991600" cy="574271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95600"/>
                <a:gridCol w="3276600"/>
                <a:gridCol w="2819400"/>
              </a:tblGrid>
              <a:tr h="11801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Passive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Active</a:t>
                      </a:r>
                      <a:endParaRPr lang="en-US" sz="2000" dirty="0"/>
                    </a:p>
                  </a:txBody>
                  <a:tcPr anchor="ctr"/>
                </a:tc>
              </a:tr>
              <a:tr h="1736478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rgbClr val="FFFF00"/>
                          </a:solidFill>
                        </a:rPr>
                        <a:t>Voluntary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: Patient is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competent &amp; willing.</a:t>
                      </a:r>
                      <a:endParaRPr lang="en-US" sz="2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00"/>
                          </a:solidFill>
                        </a:rPr>
                        <a:t>VPE</a:t>
                      </a:r>
                      <a:r>
                        <a:rPr lang="en-US" sz="2200" b="0" dirty="0" smtClean="0">
                          <a:solidFill>
                            <a:srgbClr val="FFFF00"/>
                          </a:solidFill>
                        </a:rPr>
                        <a:t>: Widely practiced  &amp; legal in U.S. (under the right to refuse treatment).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VAE</a:t>
                      </a:r>
                      <a:r>
                        <a:rPr lang="en-US" sz="2400" b="0" dirty="0" smtClean="0">
                          <a:solidFill>
                            <a:srgbClr val="FFFF00"/>
                          </a:solidFill>
                        </a:rPr>
                        <a:t>: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</a:rPr>
                        <a:t> Illegal in the U.S.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</a:rPr>
                        <a:t>Practiced? Yes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</a:rPr>
                        <a:t>Emmanuel et al. 1998.</a:t>
                      </a:r>
                      <a:endParaRPr lang="en-US" sz="1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</a:tr>
              <a:tr h="1638370">
                <a:tc>
                  <a:txBody>
                    <a:bodyPr/>
                    <a:lstStyle/>
                    <a:p>
                      <a:pPr algn="ctr"/>
                      <a:r>
                        <a:rPr lang="en-US" sz="2300" i="0" u="sng" dirty="0" smtClean="0"/>
                        <a:t>Non-voluntary</a:t>
                      </a:r>
                      <a:r>
                        <a:rPr lang="en-US" sz="2300" dirty="0" smtClean="0"/>
                        <a:t>: Patient is incompetent &amp; cannot will at all.</a:t>
                      </a:r>
                      <a:endParaRPr lang="en-US" sz="23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NPE</a:t>
                      </a:r>
                      <a:r>
                        <a:rPr lang="en-US" b="0" dirty="0" smtClean="0"/>
                        <a:t>:</a:t>
                      </a:r>
                      <a:r>
                        <a:rPr lang="en-US" sz="2000" b="0" dirty="0" smtClean="0"/>
                        <a:t> Legal in the U.S. &amp; practiced (advance directives,</a:t>
                      </a:r>
                      <a:r>
                        <a:rPr lang="en-US" sz="2000" b="0" baseline="0" dirty="0" smtClean="0"/>
                        <a:t> surrogate decision-makers).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b="1" dirty="0"/>
                    </a:p>
                  </a:txBody>
                  <a:tcPr anchor="ctr"/>
                </a:tc>
              </a:tr>
              <a:tr h="1187664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752078"/>
              </p:ext>
            </p:extLst>
          </p:nvPr>
        </p:nvGraphicFramePr>
        <p:xfrm>
          <a:off x="76200" y="810490"/>
          <a:ext cx="8991600" cy="574271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95600"/>
                <a:gridCol w="3276600"/>
                <a:gridCol w="2819400"/>
              </a:tblGrid>
              <a:tr h="11801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Passive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Active</a:t>
                      </a:r>
                      <a:endParaRPr lang="en-US" sz="2000" dirty="0"/>
                    </a:p>
                  </a:txBody>
                  <a:tcPr anchor="ctr"/>
                </a:tc>
              </a:tr>
              <a:tr h="1736478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rgbClr val="FFFF00"/>
                          </a:solidFill>
                        </a:rPr>
                        <a:t>Voluntary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: Patient is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competent &amp; willing.</a:t>
                      </a:r>
                      <a:endParaRPr lang="en-US" sz="2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00"/>
                          </a:solidFill>
                        </a:rPr>
                        <a:t>VPE</a:t>
                      </a:r>
                      <a:r>
                        <a:rPr lang="en-US" sz="2200" b="0" dirty="0" smtClean="0">
                          <a:solidFill>
                            <a:srgbClr val="FFFF00"/>
                          </a:solidFill>
                        </a:rPr>
                        <a:t>: Widely practiced  &amp; legal in U.S. (under the right to refuse treatment).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VAE</a:t>
                      </a:r>
                      <a:r>
                        <a:rPr lang="en-US" sz="2400" b="0" dirty="0" smtClean="0">
                          <a:solidFill>
                            <a:srgbClr val="FFFF00"/>
                          </a:solidFill>
                        </a:rPr>
                        <a:t>: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</a:rPr>
                        <a:t> Illegal in the U.S.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</a:rPr>
                        <a:t>Practiced? Yes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</a:rPr>
                        <a:t>Emmanuel et al. 1998.</a:t>
                      </a:r>
                      <a:endParaRPr lang="en-US" sz="1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</a:tr>
              <a:tr h="1638370">
                <a:tc>
                  <a:txBody>
                    <a:bodyPr/>
                    <a:lstStyle/>
                    <a:p>
                      <a:pPr algn="ctr"/>
                      <a:r>
                        <a:rPr lang="en-US" sz="2300" i="0" u="sng" dirty="0" smtClean="0"/>
                        <a:t>Non-voluntary</a:t>
                      </a:r>
                      <a:r>
                        <a:rPr lang="en-US" sz="2300" dirty="0" smtClean="0"/>
                        <a:t>: Patient is incompetent &amp; cannot will at all.</a:t>
                      </a:r>
                      <a:endParaRPr lang="en-US" sz="23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NPE</a:t>
                      </a:r>
                      <a:r>
                        <a:rPr lang="en-US" b="0" dirty="0" smtClean="0"/>
                        <a:t>:</a:t>
                      </a:r>
                      <a:r>
                        <a:rPr lang="en-US" sz="2000" b="0" dirty="0" smtClean="0"/>
                        <a:t> Legal in the U.S. &amp; practiced (advance directives,</a:t>
                      </a:r>
                      <a:r>
                        <a:rPr lang="en-US" sz="2000" b="0" baseline="0" dirty="0" smtClean="0"/>
                        <a:t> surrogate decision-makers).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NAE</a:t>
                      </a:r>
                      <a:r>
                        <a:rPr lang="en-US" sz="2100" b="0" dirty="0" smtClean="0"/>
                        <a:t>: Illegal in the U.S.</a:t>
                      </a:r>
                    </a:p>
                    <a:p>
                      <a:pPr algn="ctr"/>
                      <a:r>
                        <a:rPr lang="en-US" sz="2100" b="0" dirty="0" smtClean="0"/>
                        <a:t>Practiced? Don’t know.</a:t>
                      </a:r>
                      <a:endParaRPr lang="en-US" sz="2100" b="1" dirty="0"/>
                    </a:p>
                  </a:txBody>
                  <a:tcPr anchor="ctr"/>
                </a:tc>
              </a:tr>
              <a:tr h="1187664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885148"/>
              </p:ext>
            </p:extLst>
          </p:nvPr>
        </p:nvGraphicFramePr>
        <p:xfrm>
          <a:off x="76200" y="810490"/>
          <a:ext cx="8991600" cy="574271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95600"/>
                <a:gridCol w="3276600"/>
                <a:gridCol w="2819400"/>
              </a:tblGrid>
              <a:tr h="11801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Passive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Active</a:t>
                      </a:r>
                      <a:endParaRPr lang="en-US" sz="2000" dirty="0"/>
                    </a:p>
                  </a:txBody>
                  <a:tcPr anchor="ctr"/>
                </a:tc>
              </a:tr>
              <a:tr h="1736478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rgbClr val="FFFF00"/>
                          </a:solidFill>
                        </a:rPr>
                        <a:t>Voluntary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: Patient is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competent &amp; willing.</a:t>
                      </a:r>
                      <a:endParaRPr lang="en-US" sz="2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00"/>
                          </a:solidFill>
                        </a:rPr>
                        <a:t>VPE</a:t>
                      </a:r>
                      <a:r>
                        <a:rPr lang="en-US" sz="2200" b="0" dirty="0" smtClean="0">
                          <a:solidFill>
                            <a:srgbClr val="FFFF00"/>
                          </a:solidFill>
                        </a:rPr>
                        <a:t>: Widely practiced  &amp; legal in U.S. (under the right to refuse treatment).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VAE</a:t>
                      </a:r>
                      <a:r>
                        <a:rPr lang="en-US" sz="2400" b="0" dirty="0" smtClean="0">
                          <a:solidFill>
                            <a:srgbClr val="FFFF00"/>
                          </a:solidFill>
                        </a:rPr>
                        <a:t>: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</a:rPr>
                        <a:t> Illegal in the U.S.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</a:rPr>
                        <a:t>Practiced? Yes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</a:rPr>
                        <a:t>Emmanuel et al. 1998.</a:t>
                      </a:r>
                      <a:endParaRPr lang="en-US" sz="1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</a:tr>
              <a:tr h="1638370">
                <a:tc>
                  <a:txBody>
                    <a:bodyPr/>
                    <a:lstStyle/>
                    <a:p>
                      <a:pPr algn="ctr"/>
                      <a:r>
                        <a:rPr lang="en-US" sz="2300" i="0" u="sng" dirty="0" smtClean="0"/>
                        <a:t>Non-voluntary</a:t>
                      </a:r>
                      <a:r>
                        <a:rPr lang="en-US" sz="2300" dirty="0" smtClean="0"/>
                        <a:t>: Patient is incompetent &amp; cannot will at all.</a:t>
                      </a:r>
                      <a:endParaRPr lang="en-US" sz="23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NPE</a:t>
                      </a:r>
                      <a:r>
                        <a:rPr lang="en-US" b="0" dirty="0" smtClean="0"/>
                        <a:t>:</a:t>
                      </a:r>
                      <a:r>
                        <a:rPr lang="en-US" sz="2000" b="0" dirty="0" smtClean="0"/>
                        <a:t> Legal in the U.S. &amp; practiced (advance directives,</a:t>
                      </a:r>
                      <a:r>
                        <a:rPr lang="en-US" sz="2000" b="0" baseline="0" dirty="0" smtClean="0"/>
                        <a:t> surrogate decision-makers).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NAE</a:t>
                      </a:r>
                      <a:r>
                        <a:rPr lang="en-US" sz="2100" b="0" dirty="0" smtClean="0"/>
                        <a:t>: Illegal in the U.S.</a:t>
                      </a:r>
                    </a:p>
                    <a:p>
                      <a:pPr algn="ctr"/>
                      <a:r>
                        <a:rPr lang="en-US" sz="2100" b="0" dirty="0" smtClean="0"/>
                        <a:t>Practiced? Don’t know.</a:t>
                      </a:r>
                      <a:endParaRPr lang="en-US" sz="2100" b="1" dirty="0"/>
                    </a:p>
                  </a:txBody>
                  <a:tcPr anchor="ctr"/>
                </a:tc>
              </a:tr>
              <a:tr h="1187664">
                <a:tc>
                  <a:txBody>
                    <a:bodyPr/>
                    <a:lstStyle/>
                    <a:p>
                      <a:pPr algn="ctr"/>
                      <a:r>
                        <a:rPr lang="en-US" sz="2200" u="sng" dirty="0" smtClean="0">
                          <a:solidFill>
                            <a:srgbClr val="C00000"/>
                          </a:solidFill>
                        </a:rPr>
                        <a:t>Involuntary</a:t>
                      </a:r>
                      <a:r>
                        <a:rPr lang="en-US" sz="2200" dirty="0" smtClean="0">
                          <a:solidFill>
                            <a:srgbClr val="C00000"/>
                          </a:solidFill>
                        </a:rPr>
                        <a:t>: 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rgbClr val="C00000"/>
                          </a:solidFill>
                        </a:rPr>
                        <a:t>Patient is competent &amp; unwilling.</a:t>
                      </a:r>
                      <a:endParaRPr lang="en-US" sz="22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248200"/>
              </p:ext>
            </p:extLst>
          </p:nvPr>
        </p:nvGraphicFramePr>
        <p:xfrm>
          <a:off x="76200" y="810490"/>
          <a:ext cx="8991600" cy="574271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95600"/>
                <a:gridCol w="3276600"/>
                <a:gridCol w="2819400"/>
              </a:tblGrid>
              <a:tr h="11801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Passive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Active</a:t>
                      </a:r>
                      <a:endParaRPr lang="en-US" sz="2000" dirty="0"/>
                    </a:p>
                  </a:txBody>
                  <a:tcPr anchor="ctr"/>
                </a:tc>
              </a:tr>
              <a:tr h="1736478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solidFill>
                            <a:srgbClr val="FFFF00"/>
                          </a:solidFill>
                        </a:rPr>
                        <a:t>Voluntary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: Patient is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competent &amp; willing.</a:t>
                      </a:r>
                      <a:endParaRPr lang="en-US" sz="2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FFFF00"/>
                          </a:solidFill>
                        </a:rPr>
                        <a:t>VPE</a:t>
                      </a:r>
                      <a:r>
                        <a:rPr lang="en-US" sz="2200" b="0" dirty="0" smtClean="0">
                          <a:solidFill>
                            <a:srgbClr val="FFFF00"/>
                          </a:solidFill>
                        </a:rPr>
                        <a:t>: Widely practiced  &amp; legal in U.S. (under the right to refuse treatment).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VAE</a:t>
                      </a:r>
                      <a:r>
                        <a:rPr lang="en-US" sz="2400" b="0" dirty="0" smtClean="0">
                          <a:solidFill>
                            <a:srgbClr val="FFFF00"/>
                          </a:solidFill>
                        </a:rPr>
                        <a:t>: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</a:rPr>
                        <a:t> Illegal in the U.S.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</a:rPr>
                        <a:t>Practiced? Yes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</a:rPr>
                        <a:t>Emmanuel et al. 1998.</a:t>
                      </a:r>
                      <a:endParaRPr lang="en-US" sz="1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</a:tr>
              <a:tr h="1638370">
                <a:tc>
                  <a:txBody>
                    <a:bodyPr/>
                    <a:lstStyle/>
                    <a:p>
                      <a:pPr algn="ctr"/>
                      <a:r>
                        <a:rPr lang="en-US" sz="2300" i="0" u="sng" dirty="0" smtClean="0"/>
                        <a:t>Non-voluntary</a:t>
                      </a:r>
                      <a:r>
                        <a:rPr lang="en-US" sz="2300" dirty="0" smtClean="0"/>
                        <a:t>: Patient is incompetent &amp; cannot will at all.</a:t>
                      </a:r>
                      <a:endParaRPr lang="en-US" sz="23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NPE</a:t>
                      </a:r>
                      <a:r>
                        <a:rPr lang="en-US" b="0" dirty="0" smtClean="0"/>
                        <a:t>:</a:t>
                      </a:r>
                      <a:r>
                        <a:rPr lang="en-US" sz="2000" b="0" dirty="0" smtClean="0"/>
                        <a:t> Legal in the U.S. &amp; practiced (advance directives,</a:t>
                      </a:r>
                      <a:r>
                        <a:rPr lang="en-US" sz="2000" b="0" baseline="0" dirty="0" smtClean="0"/>
                        <a:t> surrogate decision-makers).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NAE</a:t>
                      </a:r>
                      <a:r>
                        <a:rPr lang="en-US" sz="2100" b="0" dirty="0" smtClean="0"/>
                        <a:t>: Illegal in the U.S.</a:t>
                      </a:r>
                    </a:p>
                    <a:p>
                      <a:pPr algn="ctr"/>
                      <a:r>
                        <a:rPr lang="en-US" sz="2100" b="0" dirty="0" smtClean="0"/>
                        <a:t>Practiced? Don’t know.</a:t>
                      </a:r>
                      <a:endParaRPr lang="en-US" sz="2100" b="1" dirty="0"/>
                    </a:p>
                  </a:txBody>
                  <a:tcPr anchor="ctr"/>
                </a:tc>
              </a:tr>
              <a:tr h="1187664">
                <a:tc>
                  <a:txBody>
                    <a:bodyPr/>
                    <a:lstStyle/>
                    <a:p>
                      <a:pPr algn="ctr"/>
                      <a:r>
                        <a:rPr lang="en-US" sz="2200" u="sng" dirty="0" smtClean="0">
                          <a:solidFill>
                            <a:srgbClr val="C00000"/>
                          </a:solidFill>
                        </a:rPr>
                        <a:t>Involuntary</a:t>
                      </a:r>
                      <a:r>
                        <a:rPr lang="en-US" sz="2200" dirty="0" smtClean="0">
                          <a:solidFill>
                            <a:srgbClr val="C00000"/>
                          </a:solidFill>
                        </a:rPr>
                        <a:t>: 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rgbClr val="C00000"/>
                          </a:solidFill>
                        </a:rPr>
                        <a:t>Patient is competent &amp; unwilling.</a:t>
                      </a:r>
                      <a:endParaRPr lang="en-US" sz="22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IPE</a:t>
                      </a:r>
                      <a:r>
                        <a:rPr lang="en-US" sz="2000" b="0" dirty="0" smtClean="0">
                          <a:solidFill>
                            <a:srgbClr val="C00000"/>
                          </a:solidFill>
                        </a:rPr>
                        <a:t>: Illegal &amp; morally wrong.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93345"/>
              </p:ext>
            </p:extLst>
          </p:nvPr>
        </p:nvGraphicFramePr>
        <p:xfrm>
          <a:off x="76200" y="810490"/>
          <a:ext cx="8991600" cy="599787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429000"/>
                <a:gridCol w="2667000"/>
                <a:gridCol w="2895600"/>
              </a:tblGrid>
              <a:tr h="8872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Passive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Active</a:t>
                      </a:r>
                      <a:endParaRPr lang="en-US" sz="2000" dirty="0"/>
                    </a:p>
                  </a:txBody>
                  <a:tcPr anchor="ctr"/>
                </a:tc>
              </a:tr>
              <a:tr h="1807431">
                <a:tc>
                  <a:txBody>
                    <a:bodyPr/>
                    <a:lstStyle/>
                    <a:p>
                      <a:pPr algn="ctr"/>
                      <a:r>
                        <a:rPr lang="en-US" sz="3600" b="1" u="none" dirty="0" smtClean="0">
                          <a:solidFill>
                            <a:srgbClr val="FFFF21"/>
                          </a:solidFill>
                        </a:rPr>
                        <a:t>Voluntary</a:t>
                      </a:r>
                      <a:r>
                        <a:rPr lang="en-US" sz="2400" dirty="0" smtClean="0">
                          <a:solidFill>
                            <a:srgbClr val="FFFF21"/>
                          </a:solidFill>
                        </a:rPr>
                        <a:t>: </a:t>
                      </a:r>
                      <a:endParaRPr lang="en-US" sz="2400" dirty="0" smtClean="0">
                        <a:solidFill>
                          <a:srgbClr val="FFFF2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FFFF21"/>
                          </a:solidFill>
                        </a:rPr>
                        <a:t>Patient </a:t>
                      </a:r>
                      <a:r>
                        <a:rPr lang="en-US" sz="2400" dirty="0" smtClean="0">
                          <a:solidFill>
                            <a:srgbClr val="FFFF21"/>
                          </a:solidFill>
                        </a:rPr>
                        <a:t>is</a:t>
                      </a:r>
                      <a:r>
                        <a:rPr lang="en-US" sz="2400" baseline="0" dirty="0" smtClean="0">
                          <a:solidFill>
                            <a:srgbClr val="FFFF21"/>
                          </a:solidFill>
                        </a:rPr>
                        <a:t> competent &amp; willing.</a:t>
                      </a:r>
                      <a:endParaRPr lang="en-US" sz="2400" dirty="0" smtClean="0">
                        <a:solidFill>
                          <a:srgbClr val="FFFF21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FF21"/>
                          </a:solidFill>
                        </a:rPr>
                        <a:t>VPE</a:t>
                      </a:r>
                      <a:r>
                        <a:rPr lang="en-US" sz="2200" b="0" dirty="0" smtClean="0">
                          <a:solidFill>
                            <a:srgbClr val="FFFF21"/>
                          </a:solidFill>
                        </a:rPr>
                        <a:t>: Widely practiced </a:t>
                      </a:r>
                      <a:r>
                        <a:rPr lang="en-US" sz="2200" b="0" dirty="0" smtClean="0">
                          <a:solidFill>
                            <a:srgbClr val="FFFF21"/>
                          </a:solidFill>
                        </a:rPr>
                        <a:t>&amp; </a:t>
                      </a:r>
                      <a:r>
                        <a:rPr lang="en-US" sz="2200" b="0" dirty="0" smtClean="0">
                          <a:solidFill>
                            <a:srgbClr val="FFFF21"/>
                          </a:solidFill>
                        </a:rPr>
                        <a:t>legal in U.S. </a:t>
                      </a:r>
                      <a:r>
                        <a:rPr lang="en-US" sz="2200" b="0" dirty="0" smtClean="0">
                          <a:solidFill>
                            <a:srgbClr val="FFFF21"/>
                          </a:solidFill>
                        </a:rPr>
                        <a:t>(right </a:t>
                      </a:r>
                      <a:r>
                        <a:rPr lang="en-US" sz="2200" b="0" dirty="0" smtClean="0">
                          <a:solidFill>
                            <a:srgbClr val="FFFF21"/>
                          </a:solidFill>
                        </a:rPr>
                        <a:t>to refuse treatment).</a:t>
                      </a:r>
                      <a:endParaRPr lang="en-US" sz="2200" b="1" dirty="0">
                        <a:solidFill>
                          <a:srgbClr val="FFFF2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FF21"/>
                          </a:solidFill>
                        </a:rPr>
                        <a:t>VAE</a:t>
                      </a:r>
                      <a:r>
                        <a:rPr lang="en-US" sz="2400" b="0" dirty="0" smtClean="0">
                          <a:solidFill>
                            <a:srgbClr val="FFFF21"/>
                          </a:solidFill>
                        </a:rPr>
                        <a:t>:</a:t>
                      </a:r>
                      <a:r>
                        <a:rPr lang="en-US" sz="2400" b="0" baseline="0" dirty="0" smtClean="0">
                          <a:solidFill>
                            <a:srgbClr val="FFFF21"/>
                          </a:solidFill>
                        </a:rPr>
                        <a:t> Illegal in the U.S.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solidFill>
                            <a:srgbClr val="FFFF21"/>
                          </a:solidFill>
                        </a:rPr>
                        <a:t>Practiced? Yes</a:t>
                      </a:r>
                    </a:p>
                    <a:p>
                      <a:pPr marL="0" indent="0" algn="ctr">
                        <a:lnSpc>
                          <a:spcPct val="50000"/>
                        </a:lnSpc>
                        <a:buFont typeface="Arial" pitchFamily="34" charset="0"/>
                        <a:buNone/>
                      </a:pPr>
                      <a:endParaRPr lang="en-US" sz="1400" b="0" baseline="0" dirty="0" smtClean="0">
                        <a:solidFill>
                          <a:srgbClr val="FFFF21"/>
                        </a:solidFill>
                      </a:endParaRPr>
                    </a:p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rgbClr val="FFFF21"/>
                          </a:solidFill>
                        </a:rPr>
                        <a:t>Emmanuel </a:t>
                      </a:r>
                      <a:r>
                        <a:rPr lang="en-US" sz="1400" b="0" baseline="0" dirty="0" smtClean="0">
                          <a:solidFill>
                            <a:srgbClr val="FFFF21"/>
                          </a:solidFill>
                        </a:rPr>
                        <a:t>et al. 1998.</a:t>
                      </a:r>
                      <a:endParaRPr lang="en-US" sz="1400" b="1" dirty="0">
                        <a:solidFill>
                          <a:srgbClr val="FFFF21"/>
                        </a:solidFill>
                      </a:endParaRPr>
                    </a:p>
                  </a:txBody>
                  <a:tcPr anchor="ctr"/>
                </a:tc>
              </a:tr>
              <a:tr h="1907733"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u="none" dirty="0" smtClean="0"/>
                        <a:t>Non-voluntary</a:t>
                      </a:r>
                      <a:r>
                        <a:rPr lang="en-US" sz="2300" dirty="0" smtClean="0"/>
                        <a:t>: Patient is incompetent &amp; cannot will at all.</a:t>
                      </a:r>
                      <a:endParaRPr lang="en-US" sz="23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NPE</a:t>
                      </a:r>
                      <a:r>
                        <a:rPr lang="en-US" sz="3600" b="0" dirty="0" smtClean="0"/>
                        <a:t>:</a:t>
                      </a:r>
                      <a:r>
                        <a:rPr lang="en-US" sz="2000" b="0" dirty="0" smtClean="0"/>
                        <a:t> Legal in the U.S. &amp; practiced (advance directives,</a:t>
                      </a:r>
                      <a:r>
                        <a:rPr lang="en-US" sz="2000" b="0" baseline="0" dirty="0" smtClean="0"/>
                        <a:t> surrogate decision-makers).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NAE</a:t>
                      </a:r>
                      <a:r>
                        <a:rPr lang="en-US" sz="3600" b="0" dirty="0" smtClean="0"/>
                        <a:t>: </a:t>
                      </a:r>
                      <a:r>
                        <a:rPr lang="en-US" sz="2100" b="0" dirty="0" smtClean="0"/>
                        <a:t>Illegal in </a:t>
                      </a:r>
                      <a:r>
                        <a:rPr lang="en-US" sz="2100" b="0" dirty="0" smtClean="0"/>
                        <a:t>U.S.</a:t>
                      </a:r>
                    </a:p>
                    <a:p>
                      <a:pPr algn="ctr"/>
                      <a:endParaRPr lang="en-US" sz="2100" b="0" dirty="0" smtClean="0"/>
                    </a:p>
                    <a:p>
                      <a:pPr algn="ctr"/>
                      <a:r>
                        <a:rPr lang="en-US" sz="2100" b="0" dirty="0" smtClean="0"/>
                        <a:t>Practiced? Don’t know</a:t>
                      </a:r>
                      <a:r>
                        <a:rPr lang="en-US" sz="2100" b="0" dirty="0" smtClean="0"/>
                        <a:t>.</a:t>
                      </a:r>
                    </a:p>
                    <a:p>
                      <a:pPr algn="ctr"/>
                      <a:endParaRPr lang="en-US" sz="2100" b="0" dirty="0" smtClean="0"/>
                    </a:p>
                    <a:p>
                      <a:pPr algn="ctr"/>
                      <a:endParaRPr lang="en-US" sz="2100" b="1" dirty="0"/>
                    </a:p>
                  </a:txBody>
                  <a:tcPr anchor="ctr"/>
                </a:tc>
              </a:tr>
              <a:tr h="1382927">
                <a:tc>
                  <a:txBody>
                    <a:bodyPr/>
                    <a:lstStyle/>
                    <a:p>
                      <a:pPr algn="ctr"/>
                      <a:r>
                        <a:rPr lang="en-US" sz="3600" b="1" u="none" dirty="0" smtClean="0">
                          <a:solidFill>
                            <a:srgbClr val="C00000"/>
                          </a:solidFill>
                        </a:rPr>
                        <a:t>Involuntary</a:t>
                      </a:r>
                      <a:r>
                        <a:rPr lang="en-US" sz="2200" dirty="0" smtClean="0">
                          <a:solidFill>
                            <a:srgbClr val="C00000"/>
                          </a:solidFill>
                        </a:rPr>
                        <a:t>: </a:t>
                      </a:r>
                    </a:p>
                    <a:p>
                      <a:pPr algn="ctr"/>
                      <a:r>
                        <a:rPr lang="en-US" sz="2200" dirty="0" smtClean="0">
                          <a:solidFill>
                            <a:srgbClr val="C00000"/>
                          </a:solidFill>
                        </a:rPr>
                        <a:t>Patient is competent &amp; unwilling.</a:t>
                      </a:r>
                      <a:endParaRPr lang="en-US" sz="22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IPE</a:t>
                      </a:r>
                      <a:r>
                        <a:rPr lang="en-US" sz="3600" b="0" dirty="0" smtClean="0">
                          <a:solidFill>
                            <a:srgbClr val="C00000"/>
                          </a:solidFill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C00000"/>
                          </a:solidFill>
                        </a:rPr>
                        <a:t>Illegal &amp; morally wrong.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IAE</a:t>
                      </a:r>
                      <a:r>
                        <a:rPr lang="en-US" sz="3600" b="0" dirty="0" smtClean="0">
                          <a:solidFill>
                            <a:srgbClr val="C00000"/>
                          </a:solidFill>
                        </a:rPr>
                        <a:t>: </a:t>
                      </a:r>
                      <a:r>
                        <a:rPr lang="en-US" b="0" dirty="0" smtClean="0">
                          <a:solidFill>
                            <a:srgbClr val="C00000"/>
                          </a:solidFill>
                        </a:rPr>
                        <a:t>Illegal</a:t>
                      </a:r>
                      <a:r>
                        <a:rPr lang="en-US" b="0" baseline="0" dirty="0" smtClean="0">
                          <a:solidFill>
                            <a:srgbClr val="C00000"/>
                          </a:solidFill>
                        </a:rPr>
                        <a:t> &amp; morally wrong.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-15240"/>
            <a:ext cx="91440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200" dirty="0" smtClean="0">
                <a:latin typeface="+mn-lt"/>
              </a:rPr>
              <a:t>Types of Euthanasia</a:t>
            </a:r>
            <a:endParaRPr lang="en-US" sz="4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304800"/>
            <a:ext cx="8305800" cy="11430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Law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1447800"/>
            <a:ext cx="8229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Constantia" pitchFamily="-107" charset="0"/>
              </a:rPr>
              <a:t>Oregon Death With Dignity Act (1997)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0520" y="2128837"/>
            <a:ext cx="845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Passed into law after a referendum (60% to 40% in favor).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2743200"/>
            <a:ext cx="84582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>
              <a:spcAft>
                <a:spcPts val="1200"/>
              </a:spcAft>
              <a:buFontTx/>
              <a:buAutoNum type="arabicPeriod"/>
            </a:pP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Patient must be </a:t>
            </a:r>
            <a:r>
              <a:rPr lang="en-US" sz="2400" b="1" dirty="0">
                <a:solidFill>
                  <a:srgbClr val="FF0000"/>
                </a:solidFill>
                <a:latin typeface="Constantia" pitchFamily="-107" charset="0"/>
              </a:rPr>
              <a:t>18 or older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; an Oregon resident; diagnosed with a </a:t>
            </a:r>
            <a:r>
              <a:rPr lang="en-US" sz="2400" b="1" dirty="0">
                <a:solidFill>
                  <a:srgbClr val="FF0000"/>
                </a:solidFill>
                <a:latin typeface="Constantia" pitchFamily="-107" charset="0"/>
              </a:rPr>
              <a:t>terminal illness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 that will lead to death </a:t>
            </a:r>
            <a:r>
              <a:rPr lang="en-US" sz="2400" b="1" dirty="0">
                <a:solidFill>
                  <a:srgbClr val="FF0000"/>
                </a:solidFill>
                <a:latin typeface="Constantia" pitchFamily="-107" charset="0"/>
              </a:rPr>
              <a:t>within 6 months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.</a:t>
            </a:r>
            <a:endParaRPr lang="en-US" sz="2400" dirty="0">
              <a:solidFill>
                <a:srgbClr val="0000FF"/>
              </a:solidFill>
              <a:latin typeface="Constantia" pitchFamily="-107" charset="0"/>
            </a:endParaRPr>
          </a:p>
          <a:p>
            <a:pPr eaLnBrk="1" hangingPunct="1">
              <a:spcAft>
                <a:spcPts val="1200"/>
              </a:spcAft>
              <a:buFontTx/>
              <a:buAutoNum type="arabicPeriod"/>
            </a:pP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Patient must make 2 oral and 1 written (witnessed) request(s).</a:t>
            </a:r>
          </a:p>
          <a:p>
            <a:pPr eaLnBrk="1" hangingPunct="1">
              <a:spcAft>
                <a:spcPts val="1200"/>
              </a:spcAft>
              <a:buFontTx/>
              <a:buAutoNum type="arabicPeriod"/>
            </a:pP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Prescribing physician and consulting physician must agree that the </a:t>
            </a:r>
            <a:r>
              <a:rPr lang="en-US" sz="2400" b="1" dirty="0">
                <a:solidFill>
                  <a:srgbClr val="FF0000"/>
                </a:solidFill>
                <a:latin typeface="Constantia" pitchFamily="-107" charset="0"/>
              </a:rPr>
              <a:t>patient is competent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.</a:t>
            </a:r>
          </a:p>
          <a:p>
            <a:pPr eaLnBrk="1" hangingPunct="1">
              <a:spcAft>
                <a:spcPts val="1200"/>
              </a:spcAft>
              <a:buFontTx/>
              <a:buAutoNum type="arabicPeriod"/>
            </a:pP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Patient must be </a:t>
            </a:r>
            <a:r>
              <a:rPr lang="en-US" sz="2400" b="1" dirty="0">
                <a:solidFill>
                  <a:srgbClr val="FF0000"/>
                </a:solidFill>
                <a:latin typeface="Constantia" pitchFamily="-107" charset="0"/>
              </a:rPr>
              <a:t>informed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 of alternatives.</a:t>
            </a:r>
          </a:p>
          <a:p>
            <a:pPr eaLnBrk="1" hangingPunct="1"/>
            <a:endParaRPr lang="en-US" sz="2400" dirty="0">
              <a:solidFill>
                <a:srgbClr val="0000FF"/>
              </a:solidFill>
              <a:latin typeface="Constantia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Law, cont.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1752600"/>
            <a:ext cx="8305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Washington Death with Dignity 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Act (2008):</a:t>
            </a:r>
            <a:endParaRPr lang="en-US" sz="2400" b="1" dirty="0">
              <a:solidFill>
                <a:srgbClr val="0000FF"/>
              </a:solidFill>
              <a:latin typeface="Constantia" pitchFamily="-107" charset="0"/>
            </a:endParaRPr>
          </a:p>
          <a:p>
            <a:pPr lvl="1" eaLnBrk="1" hangingPunct="1"/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Also the outcome of a public initiative; voters supported the measure by approx. 60% to 40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%.</a:t>
            </a:r>
            <a:endParaRPr lang="en-US" sz="2400" dirty="0" smtClean="0">
              <a:solidFill>
                <a:srgbClr val="0000FF"/>
              </a:solidFill>
              <a:latin typeface="Constantia" pitchFamily="-107" charset="0"/>
            </a:endParaRPr>
          </a:p>
          <a:p>
            <a:pPr eaLnBrk="1" hangingPunct="1"/>
            <a:endParaRPr lang="en-US" sz="2400" dirty="0">
              <a:solidFill>
                <a:srgbClr val="0000FF"/>
              </a:solidFill>
              <a:latin typeface="Constantia" pitchFamily="-107" charset="0"/>
            </a:endParaRPr>
          </a:p>
          <a:p>
            <a:pPr eaLnBrk="1" hangingPunct="1"/>
            <a:r>
              <a:rPr lang="en-US" sz="2400" i="1" dirty="0" smtClean="0">
                <a:solidFill>
                  <a:srgbClr val="0000FF"/>
                </a:solidFill>
                <a:latin typeface="Constantia" pitchFamily="-107" charset="0"/>
              </a:rPr>
              <a:t>Baxter v. Montana 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(Dec. 2009) established that no Montana law prohibits Physician-Assisted Suicide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.</a:t>
            </a:r>
          </a:p>
          <a:p>
            <a:pPr eaLnBrk="1" hangingPunct="1"/>
            <a:endParaRPr lang="en-US" sz="2400" i="1" dirty="0">
              <a:solidFill>
                <a:srgbClr val="0000FF"/>
              </a:solidFill>
              <a:latin typeface="Constantia" pitchFamily="-107" charset="0"/>
            </a:endParaRP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Vermont End of Life Choices Act (2013)</a:t>
            </a:r>
          </a:p>
          <a:p>
            <a:pPr lvl="1" eaLnBrk="1" hangingPunct="1"/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First assisted-dying law passed by state legislature.</a:t>
            </a:r>
            <a:endParaRPr lang="en-US" sz="2400" dirty="0">
              <a:solidFill>
                <a:srgbClr val="0000FF"/>
              </a:solidFill>
              <a:latin typeface="Constantia" pitchFamily="-107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5749131"/>
            <a:ext cx="7924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rgbClr val="FF0000"/>
                </a:solidFill>
                <a:latin typeface="Constantia" pitchFamily="-107" charset="0"/>
              </a:rPr>
              <a:t>All U.S. laws </a:t>
            </a:r>
            <a:r>
              <a:rPr lang="en-US" sz="2400" dirty="0">
                <a:solidFill>
                  <a:srgbClr val="FF0000"/>
                </a:solidFill>
                <a:latin typeface="Constantia" pitchFamily="-107" charset="0"/>
              </a:rPr>
              <a:t>concern </a:t>
            </a:r>
            <a:r>
              <a:rPr lang="en-US" sz="2400" b="1" dirty="0">
                <a:solidFill>
                  <a:srgbClr val="FF0000"/>
                </a:solidFill>
                <a:latin typeface="Constantia" pitchFamily="-107" charset="0"/>
              </a:rPr>
              <a:t>physician-assisted suicide</a:t>
            </a:r>
            <a:r>
              <a:rPr lang="en-US" sz="2400" dirty="0">
                <a:solidFill>
                  <a:srgbClr val="FF0000"/>
                </a:solidFill>
                <a:latin typeface="Constantia" pitchFamily="-107" charset="0"/>
              </a:rPr>
              <a:t> NOT active euthanasia.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Law, cont.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2286000"/>
            <a:ext cx="8610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2400">
                <a:solidFill>
                  <a:srgbClr val="0000FF"/>
                </a:solidFill>
                <a:latin typeface="Constantia" pitchFamily="-107" charset="0"/>
              </a:rPr>
              <a:t>The U.S. Supreme Court addressed bans on Physician-Assisted Suicide (PAS) in two cases:</a:t>
            </a:r>
          </a:p>
          <a:p>
            <a:pPr eaLnBrk="1" hangingPunct="1"/>
            <a:endParaRPr lang="en-US" sz="2400">
              <a:solidFill>
                <a:srgbClr val="0000FF"/>
              </a:solidFill>
              <a:latin typeface="Constantia" pitchFamily="-107" charset="0"/>
            </a:endParaRPr>
          </a:p>
          <a:p>
            <a:pPr eaLnBrk="1" hangingPunct="1"/>
            <a:r>
              <a:rPr lang="en-US" sz="2400" i="1">
                <a:solidFill>
                  <a:srgbClr val="0000FF"/>
                </a:solidFill>
                <a:latin typeface="Constantia" pitchFamily="-107" charset="0"/>
              </a:rPr>
              <a:t>Washington v. Glucksberg</a:t>
            </a:r>
            <a:r>
              <a:rPr lang="en-US" sz="2400">
                <a:solidFill>
                  <a:srgbClr val="0000FF"/>
                </a:solidFill>
                <a:latin typeface="Constantia" pitchFamily="-107" charset="0"/>
              </a:rPr>
              <a:t>, 521 U.S. 702, 1997</a:t>
            </a:r>
          </a:p>
          <a:p>
            <a:pPr eaLnBrk="1" hangingPunct="1"/>
            <a:r>
              <a:rPr lang="en-US" sz="2400" i="1">
                <a:solidFill>
                  <a:srgbClr val="0000FF"/>
                </a:solidFill>
                <a:latin typeface="Constantia" pitchFamily="-107" charset="0"/>
              </a:rPr>
              <a:t>Vacco v. Quill</a:t>
            </a:r>
            <a:r>
              <a:rPr lang="en-US" sz="2400">
                <a:solidFill>
                  <a:srgbClr val="0000FF"/>
                </a:solidFill>
                <a:latin typeface="Constantia" pitchFamily="-107" charset="0"/>
              </a:rPr>
              <a:t>, 521 U.S. 793, 1997</a:t>
            </a:r>
            <a:endParaRPr lang="en-US" sz="2400" i="1">
              <a:solidFill>
                <a:srgbClr val="0000FF"/>
              </a:solidFill>
              <a:latin typeface="Constantia" pitchFamily="-107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4724400"/>
            <a:ext cx="84582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Court rules 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that:</a:t>
            </a:r>
          </a:p>
          <a:p>
            <a:pPr marL="342900" indent="-342900" eaLnBrk="1" hangingPunct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T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here 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is no constitutional 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“right 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to 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die.”</a:t>
            </a:r>
          </a:p>
          <a:p>
            <a:pPr marL="342900" indent="-342900" eaLnBrk="1" hangingPunct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State-level bans on PAS do not violate any constitutionally-protected right.</a:t>
            </a:r>
            <a:endParaRPr lang="en-US" sz="2400" dirty="0">
              <a:solidFill>
                <a:srgbClr val="0000FF"/>
              </a:solidFill>
              <a:latin typeface="Constantia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500" dirty="0" smtClean="0"/>
              <a:t>American opinion about euthanasia &amp; PAS (Gallup 2007)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0000FF"/>
                </a:solidFill>
              </a:rPr>
              <a:t>When a person has a disease that cannot be cured and is living in severe pain, do you think that doctors should be allowed by law to </a:t>
            </a:r>
            <a:r>
              <a:rPr lang="en-US" sz="2400" b="1" dirty="0" smtClean="0">
                <a:solidFill>
                  <a:srgbClr val="FF0000"/>
                </a:solidFill>
              </a:rPr>
              <a:t>end the patient’s life by some painless means if the patient and his family request it?</a:t>
            </a:r>
          </a:p>
          <a:p>
            <a:pPr eaLnBrk="1" hangingPunct="1"/>
            <a:r>
              <a:rPr lang="en-US" sz="2400" b="1" dirty="0" smtClean="0">
                <a:solidFill>
                  <a:srgbClr val="0000FF"/>
                </a:solidFill>
              </a:rPr>
              <a:t>Yes = </a:t>
            </a:r>
            <a:r>
              <a:rPr lang="en-US" sz="2400" b="1" dirty="0" smtClean="0">
                <a:solidFill>
                  <a:srgbClr val="FF0000"/>
                </a:solidFill>
              </a:rPr>
              <a:t>71%  </a:t>
            </a:r>
            <a:r>
              <a:rPr lang="en-US" sz="2400" b="1" dirty="0" smtClean="0">
                <a:solidFill>
                  <a:srgbClr val="0000FF"/>
                </a:solidFill>
              </a:rPr>
              <a:t>No = </a:t>
            </a:r>
            <a:r>
              <a:rPr lang="en-US" sz="2400" b="1" dirty="0" smtClean="0">
                <a:solidFill>
                  <a:srgbClr val="FF0000"/>
                </a:solidFill>
              </a:rPr>
              <a:t>27%</a:t>
            </a:r>
            <a:endParaRPr lang="en-US" sz="2400" b="1" dirty="0" smtClean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008000"/>
                </a:solidFill>
              </a:rPr>
              <a:t>When a person has a disease that cannot be cured and is living in severe pain, do you think that doctors should or should not be allowed by law to </a:t>
            </a:r>
            <a:r>
              <a:rPr lang="en-US" sz="2400" b="1" dirty="0" smtClean="0">
                <a:solidFill>
                  <a:srgbClr val="FF0000"/>
                </a:solidFill>
              </a:rPr>
              <a:t>assist the patient to commit suicide if the patient requests it?</a:t>
            </a:r>
          </a:p>
          <a:p>
            <a:pPr eaLnBrk="1" hangingPunct="1"/>
            <a:r>
              <a:rPr lang="en-US" sz="2400" b="1" dirty="0" smtClean="0">
                <a:solidFill>
                  <a:srgbClr val="008000"/>
                </a:solidFill>
              </a:rPr>
              <a:t>Yes = </a:t>
            </a:r>
            <a:r>
              <a:rPr lang="en-US" sz="2400" b="1" dirty="0" smtClean="0">
                <a:solidFill>
                  <a:srgbClr val="FF0000"/>
                </a:solidFill>
              </a:rPr>
              <a:t>56%   </a:t>
            </a:r>
            <a:r>
              <a:rPr lang="en-US" sz="2400" b="1" dirty="0" smtClean="0">
                <a:solidFill>
                  <a:srgbClr val="008000"/>
                </a:solidFill>
              </a:rPr>
              <a:t>No = </a:t>
            </a:r>
            <a:r>
              <a:rPr lang="en-US" sz="2400" b="1" dirty="0" smtClean="0">
                <a:solidFill>
                  <a:srgbClr val="FF0000"/>
                </a:solidFill>
              </a:rPr>
              <a:t>38%</a:t>
            </a:r>
            <a:endParaRPr lang="en-US" sz="2400" b="1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932688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1572828"/>
            <a:ext cx="8534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marL="457200" indent="-457200" eaLnBrk="1" hangingPunct="1">
              <a:buAutoNum type="arabicPeriod"/>
            </a:pP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What 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is the moral significance of the distinction between </a:t>
            </a:r>
            <a:r>
              <a:rPr lang="en-US" sz="2400" b="1" dirty="0">
                <a:solidFill>
                  <a:srgbClr val="C00000"/>
                </a:solidFill>
                <a:latin typeface="Constantia" pitchFamily="-107" charset="0"/>
              </a:rPr>
              <a:t>killing</a:t>
            </a:r>
            <a:r>
              <a:rPr lang="en-US" sz="2400" dirty="0">
                <a:solidFill>
                  <a:srgbClr val="C00000"/>
                </a:solidFill>
                <a:latin typeface="Constantia" pitchFamily="-107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and </a:t>
            </a:r>
            <a:r>
              <a:rPr lang="en-US" sz="2400" b="1" dirty="0">
                <a:solidFill>
                  <a:srgbClr val="C00000"/>
                </a:solidFill>
                <a:latin typeface="Constantia" pitchFamily="-107" charset="0"/>
              </a:rPr>
              <a:t>letting-die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? </a:t>
            </a:r>
            <a:endParaRPr lang="en-US" sz="2400" dirty="0" smtClean="0">
              <a:solidFill>
                <a:srgbClr val="0000FF"/>
              </a:solidFill>
              <a:latin typeface="Constantia" pitchFamily="-107" charset="0"/>
            </a:endParaRPr>
          </a:p>
          <a:p>
            <a:pPr marL="1200150" lvl="1" indent="-457200" eaLnBrk="1" hangingPunct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Does 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the distinction warrant treating 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Voluntary </a:t>
            </a:r>
            <a:r>
              <a:rPr lang="en-US" sz="2400" b="1" dirty="0" smtClean="0">
                <a:solidFill>
                  <a:srgbClr val="C00000"/>
                </a:solidFill>
                <a:latin typeface="Constantia" pitchFamily="-107" charset="0"/>
              </a:rPr>
              <a:t>Passive</a:t>
            </a:r>
            <a:r>
              <a:rPr lang="en-US" sz="2400" dirty="0" smtClean="0">
                <a:solidFill>
                  <a:srgbClr val="C00000"/>
                </a:solidFill>
                <a:latin typeface="Constantia" pitchFamily="-107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Euthanasia 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and 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Voluntary </a:t>
            </a:r>
            <a:r>
              <a:rPr lang="en-US" sz="2400" b="1" dirty="0" smtClean="0">
                <a:solidFill>
                  <a:srgbClr val="C00000"/>
                </a:solidFill>
                <a:latin typeface="Constantia" pitchFamily="-107" charset="0"/>
              </a:rPr>
              <a:t>Active</a:t>
            </a:r>
            <a:r>
              <a:rPr lang="en-US" sz="2400" dirty="0" smtClean="0">
                <a:solidFill>
                  <a:srgbClr val="C00000"/>
                </a:solidFill>
                <a:latin typeface="Constantia" pitchFamily="-107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Euthanasia 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differently?)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3810000"/>
            <a:ext cx="891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2. What is the moral significance of </a:t>
            </a:r>
            <a:r>
              <a:rPr lang="en-US" sz="2400" b="1" dirty="0">
                <a:solidFill>
                  <a:srgbClr val="FF0000"/>
                </a:solidFill>
                <a:latin typeface="Constantia" pitchFamily="-107" charset="0"/>
              </a:rPr>
              <a:t>self-determination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 or </a:t>
            </a:r>
            <a:r>
              <a:rPr lang="en-US" sz="2400" b="1" dirty="0">
                <a:solidFill>
                  <a:srgbClr val="FF0000"/>
                </a:solidFill>
                <a:latin typeface="Constantia" pitchFamily="-107" charset="0"/>
              </a:rPr>
              <a:t>autonomy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?  (Does autonomy entail a right to die?)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480060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3. Evaluate the </a:t>
            </a:r>
            <a:r>
              <a:rPr lang="en-US" sz="2400" b="1" dirty="0">
                <a:solidFill>
                  <a:srgbClr val="FF0000"/>
                </a:solidFill>
                <a:latin typeface="Constantia" pitchFamily="-107" charset="0"/>
              </a:rPr>
              <a:t>consequences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 of legalizing PAS and V</a:t>
            </a:r>
            <a:r>
              <a:rPr lang="en-US" sz="2800" dirty="0">
                <a:solidFill>
                  <a:srgbClr val="C00000"/>
                </a:solidFill>
                <a:latin typeface="Constantia" pitchFamily="-107" charset="0"/>
              </a:rPr>
              <a:t>A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E.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5638800"/>
            <a:ext cx="853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4. Examine the compatibility of a range of end-of-life practices with the </a:t>
            </a:r>
            <a:r>
              <a:rPr lang="en-US" sz="2400" b="1" dirty="0">
                <a:solidFill>
                  <a:srgbClr val="FF0000"/>
                </a:solidFill>
                <a:latin typeface="Constantia" pitchFamily="-107" charset="0"/>
              </a:rPr>
              <a:t>aims of medicine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 argument against VAE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2209800"/>
            <a:ext cx="800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Constantia" pitchFamily="-107" charset="0"/>
              </a:rPr>
              <a:t>P1.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Voluntary </a:t>
            </a:r>
            <a:r>
              <a:rPr lang="en-US" sz="2400" b="1" dirty="0" smtClean="0">
                <a:solidFill>
                  <a:srgbClr val="FF0000"/>
                </a:solidFill>
                <a:latin typeface="Constantia" pitchFamily="-107" charset="0"/>
              </a:rPr>
              <a:t>Passiv</a:t>
            </a:r>
            <a:r>
              <a:rPr lang="en-US" sz="2400" dirty="0" smtClean="0">
                <a:solidFill>
                  <a:srgbClr val="C00000"/>
                </a:solidFill>
                <a:latin typeface="Constantia" pitchFamily="-107" charset="0"/>
              </a:rPr>
              <a:t>e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 Euthanasia 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is a case of </a:t>
            </a:r>
            <a:r>
              <a:rPr lang="en-US" sz="2400" b="1" dirty="0">
                <a:solidFill>
                  <a:srgbClr val="FF0000"/>
                </a:solidFill>
                <a:latin typeface="Constantia" pitchFamily="-107" charset="0"/>
              </a:rPr>
              <a:t>letting-die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.</a:t>
            </a:r>
            <a:endParaRPr lang="en-US" sz="2400" b="1" dirty="0">
              <a:solidFill>
                <a:srgbClr val="0000FF"/>
              </a:solidFill>
              <a:latin typeface="Constantia" pitchFamily="-107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2971800"/>
            <a:ext cx="815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Constantia" pitchFamily="-107" charset="0"/>
              </a:rPr>
              <a:t>P2.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Voluntary </a:t>
            </a:r>
            <a:r>
              <a:rPr lang="en-US" sz="2400" b="1" dirty="0" smtClean="0">
                <a:solidFill>
                  <a:srgbClr val="C00000"/>
                </a:solidFill>
                <a:latin typeface="Constantia" pitchFamily="-107" charset="0"/>
              </a:rPr>
              <a:t>Active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 Euthanasia 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is a case of </a:t>
            </a:r>
            <a:r>
              <a:rPr lang="en-US" sz="2400" b="1" dirty="0">
                <a:solidFill>
                  <a:srgbClr val="FF0000"/>
                </a:solidFill>
                <a:latin typeface="Constantia" pitchFamily="-107" charset="0"/>
              </a:rPr>
              <a:t>killing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.</a:t>
            </a:r>
            <a:endParaRPr lang="en-US" sz="2400" b="1" dirty="0">
              <a:solidFill>
                <a:srgbClr val="0000FF"/>
              </a:solidFill>
              <a:latin typeface="Constantia" pitchFamily="-107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3886200"/>
            <a:ext cx="815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Constantia" pitchFamily="-107" charset="0"/>
              </a:rPr>
              <a:t>P3.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 Killing is </a:t>
            </a:r>
            <a:r>
              <a:rPr lang="en-US" sz="2400" b="1" dirty="0">
                <a:solidFill>
                  <a:srgbClr val="FF0000"/>
                </a:solidFill>
                <a:latin typeface="Constantia" pitchFamily="-107" charset="0"/>
              </a:rPr>
              <a:t>morally worse</a:t>
            </a:r>
            <a:r>
              <a:rPr lang="en-US" sz="2400" i="1" dirty="0">
                <a:solidFill>
                  <a:srgbClr val="0000FF"/>
                </a:solidFill>
                <a:latin typeface="Constantia" pitchFamily="-107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than letting-die.</a:t>
            </a:r>
            <a:endParaRPr lang="en-US" sz="2400" b="1" dirty="0">
              <a:solidFill>
                <a:srgbClr val="0000FF"/>
              </a:solidFill>
              <a:latin typeface="Constantia" pitchFamily="-107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4876800"/>
            <a:ext cx="815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Constantia" pitchFamily="-107" charset="0"/>
              </a:rPr>
              <a:t>C.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 Therefore, 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Voluntary </a:t>
            </a:r>
            <a:r>
              <a:rPr lang="en-US" sz="2400" b="1" dirty="0" smtClean="0">
                <a:solidFill>
                  <a:srgbClr val="FF0000"/>
                </a:solidFill>
                <a:latin typeface="Constantia" pitchFamily="-107" charset="0"/>
              </a:rPr>
              <a:t>Active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 Euthanasia </a:t>
            </a:r>
            <a:r>
              <a:rPr lang="en-US" sz="2400" dirty="0">
                <a:solidFill>
                  <a:srgbClr val="0000FF"/>
                </a:solidFill>
                <a:latin typeface="Constantia" pitchFamily="-107" charset="0"/>
              </a:rPr>
              <a:t>is morally worse than 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Voluntary </a:t>
            </a:r>
            <a:r>
              <a:rPr lang="en-US" sz="2400" b="1" dirty="0" smtClean="0">
                <a:solidFill>
                  <a:srgbClr val="FF0000"/>
                </a:solidFill>
                <a:latin typeface="Constantia" pitchFamily="-107" charset="0"/>
              </a:rPr>
              <a:t>Passive</a:t>
            </a:r>
            <a:r>
              <a:rPr lang="en-US" sz="2400" dirty="0" smtClean="0">
                <a:solidFill>
                  <a:srgbClr val="0000FF"/>
                </a:solidFill>
                <a:latin typeface="Constantia" pitchFamily="-107" charset="0"/>
              </a:rPr>
              <a:t> Euthanasia.</a:t>
            </a:r>
            <a:endParaRPr lang="en-US" sz="2400" b="1" dirty="0">
              <a:solidFill>
                <a:srgbClr val="0000FF"/>
              </a:solidFill>
              <a:latin typeface="Constantia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98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 eaLnBrk="1" hangingPunct="1">
          <a:defRPr sz="2400" dirty="0" smtClean="0">
            <a:solidFill>
              <a:srgbClr val="0000FF"/>
            </a:solidFill>
            <a:latin typeface="Constantia" pitchFamily="-107" charset="0"/>
          </a:defRPr>
        </a:defPPr>
      </a:lstStyle>
    </a:txDef>
  </a:objectDefaults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2301</TotalTime>
  <Words>1704</Words>
  <Application>Microsoft Office PowerPoint</Application>
  <PresentationFormat>On-screen Show (4:3)</PresentationFormat>
  <Paragraphs>196</Paragraphs>
  <Slides>18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EUTHANASIA &amp; PHYSICIAN-ASSISTED SUICIDE</vt:lpstr>
      <vt:lpstr>PowerPoint Presentation</vt:lpstr>
      <vt:lpstr>PowerPoint Presentation</vt:lpstr>
      <vt:lpstr>Law</vt:lpstr>
      <vt:lpstr>Law, cont.</vt:lpstr>
      <vt:lpstr>Law, cont.</vt:lpstr>
      <vt:lpstr>American opinion about euthanasia &amp; PAS (Gallup 2007)</vt:lpstr>
      <vt:lpstr>Our approach</vt:lpstr>
      <vt:lpstr>An argument against VAE</vt:lpstr>
      <vt:lpstr>Rachels</vt:lpstr>
      <vt:lpstr>Rachels</vt:lpstr>
      <vt:lpstr>Killing vs. Letting Die: Why does it matter?</vt:lpstr>
      <vt:lpstr>Killing vs. Letting Die: Why does it matter?</vt:lpstr>
      <vt:lpstr>Brock</vt:lpstr>
      <vt:lpstr>Self-determination/autonomy</vt:lpstr>
      <vt:lpstr>Argument from Autonomy</vt:lpstr>
      <vt:lpstr>Autonomy: Counterargument (Velleman)</vt:lpstr>
      <vt:lpstr>Autonomy: Counterargument (Velleman)</vt:lpstr>
    </vt:vector>
  </TitlesOfParts>
  <Company>University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EUTHANASIA &amp; PHYSICIAN-ASSISTED SUICIDE</dc:title>
  <dc:creator>Susan Dwyer</dc:creator>
  <cp:lastModifiedBy>Mark</cp:lastModifiedBy>
  <cp:revision>111</cp:revision>
  <dcterms:created xsi:type="dcterms:W3CDTF">2009-04-16T13:08:27Z</dcterms:created>
  <dcterms:modified xsi:type="dcterms:W3CDTF">2014-04-01T16:25:37Z</dcterms:modified>
</cp:coreProperties>
</file>