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80" r:id="rId3"/>
    <p:sldId id="281" r:id="rId4"/>
    <p:sldId id="282" r:id="rId5"/>
    <p:sldId id="283" r:id="rId6"/>
    <p:sldId id="284" r:id="rId7"/>
    <p:sldId id="265" r:id="rId8"/>
    <p:sldId id="276" r:id="rId9"/>
    <p:sldId id="267" r:id="rId10"/>
    <p:sldId id="268" r:id="rId11"/>
    <p:sldId id="269" r:id="rId12"/>
    <p:sldId id="274" r:id="rId13"/>
    <p:sldId id="273" r:id="rId14"/>
    <p:sldId id="277" r:id="rId15"/>
    <p:sldId id="275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1DF6E-45C2-4243-B9FA-C563D10A85B9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01BFE-CC88-42CB-B384-6A956AF7C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11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C9131-EB81-4A9A-B6B4-0DA0F065649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14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CF293-2264-441E-BA5A-C5D45C13136E}" type="datetimeFigureOut">
              <a:rPr lang="en-US"/>
              <a:pPr>
                <a:defRPr/>
              </a:pPr>
              <a:t>4/3/2014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3B334-7100-4B92-ADB8-06504F86A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7462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76E7C-64F3-4F6B-BA99-0D09D69DCE56}" type="datetimeFigureOut">
              <a:rPr lang="en-US"/>
              <a:pPr>
                <a:defRPr/>
              </a:pPr>
              <a:t>4/3/2014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50760-BD6B-47FE-AC2E-5F50D8988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ECDA4-F982-4096-9150-58B199A50ACD}" type="datetimeFigureOut">
              <a:rPr lang="en-US"/>
              <a:pPr>
                <a:defRPr/>
              </a:pPr>
              <a:t>4/3/2014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564D4-7B8A-4BFE-B8D1-575E14A3D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9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7A6D-9447-419E-9098-983D95E52BFA}" type="datetimeFigureOut">
              <a:rPr lang="en-US"/>
              <a:pPr>
                <a:defRPr/>
              </a:pPr>
              <a:t>4/3/2014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166B1-E372-4F6E-95F5-A4BBC920B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21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29BC7-944B-470C-9B45-930293654762}" type="datetimeFigureOut">
              <a:rPr lang="en-US"/>
              <a:pPr>
                <a:defRPr/>
              </a:pPr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3E064-ABFC-46F0-9230-4936F268F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28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D7C8B-F016-46DD-A5B0-79A988C31BE3}" type="datetimeFigureOut">
              <a:rPr lang="en-US"/>
              <a:pPr>
                <a:defRPr/>
              </a:pPr>
              <a:t>4/3/2014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2AAEA-4234-4A77-874F-BA8346550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5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1707C-ADBD-4917-A0DC-BD52CC1A5A38}" type="datetimeFigureOut">
              <a:rPr lang="en-US"/>
              <a:pPr>
                <a:defRPr/>
              </a:pPr>
              <a:t>4/3/2014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23FEA-6DE7-4509-82C6-5CEE5DCA9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0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84802-785F-4C56-B3D1-A4AD5F0FE740}" type="datetimeFigureOut">
              <a:rPr lang="en-US"/>
              <a:pPr>
                <a:defRPr/>
              </a:pPr>
              <a:t>4/3/2014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77D72-F893-48F2-B80E-2B5F048F8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4861C-816C-442B-8F69-65EDF2311F77}" type="datetimeFigureOut">
              <a:rPr lang="en-US"/>
              <a:pPr>
                <a:defRPr/>
              </a:pPr>
              <a:t>4/3/2014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06B51-82B9-45AB-AD42-A7DC2F680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8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B07F9-4AC0-49CD-BDEC-48E66926A64F}" type="datetimeFigureOut">
              <a:rPr lang="en-US"/>
              <a:pPr>
                <a:defRPr/>
              </a:pPr>
              <a:t>4/3/2014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F2201-8D6F-4A4D-96E5-E2C4333CA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8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B95E-4A8F-4C60-BD38-986E5B7ABF90}" type="datetimeFigureOut">
              <a:rPr lang="en-US"/>
              <a:pPr>
                <a:defRPr/>
              </a:pPr>
              <a:t>4/3/2014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10C28-9E85-4127-850D-33653B666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7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746E21-AB6C-4815-A96B-820C0576E2C5}" type="datetimeFigureOut">
              <a:rPr lang="en-US"/>
              <a:pPr>
                <a:defRPr/>
              </a:pPr>
              <a:t>4/3/2014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4BBB99-5253-4CB6-BF10-2F704CB27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7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7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7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7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7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7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7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7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-107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-107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-107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-107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-107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Active Euthanasia: Objections</a:t>
            </a:r>
            <a:endParaRPr lang="en-US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9400" y="2209800"/>
            <a:ext cx="8382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-107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-107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-107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-107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-107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9pPr>
          </a:lstStyle>
          <a:p>
            <a:r>
              <a:rPr lang="en-US" sz="2400" b="1" dirty="0"/>
              <a:t>P3.</a:t>
            </a:r>
            <a:r>
              <a:rPr lang="en-US" sz="2400" dirty="0"/>
              <a:t> Moreover, “it is a </a:t>
            </a:r>
            <a:r>
              <a:rPr lang="en-US" sz="2400" b="1" dirty="0">
                <a:solidFill>
                  <a:srgbClr val="0070C0"/>
                </a:solidFill>
              </a:rPr>
              <a:t>fundamental moral wrong</a:t>
            </a:r>
            <a:r>
              <a:rPr lang="en-US" sz="2400" dirty="0"/>
              <a:t> for one person to give over his life and fate to another, whatever the good consequences, and no less a wrong for another person to have that kind of total, final power [over another] (630)”.</a:t>
            </a:r>
            <a:endParaRPr lang="en-US" sz="24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1300" y="5793431"/>
            <a:ext cx="838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-107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-107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-107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-107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-107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9pPr>
          </a:lstStyle>
          <a:p>
            <a:r>
              <a:rPr lang="en-US" sz="2400" b="1" dirty="0"/>
              <a:t>C2.</a:t>
            </a:r>
            <a:r>
              <a:rPr lang="en-US" sz="2400" dirty="0"/>
              <a:t> Therefore</a:t>
            </a:r>
            <a:r>
              <a:rPr lang="en-US" sz="2400" dirty="0" smtClean="0"/>
              <a:t>, VAE </a:t>
            </a:r>
            <a:r>
              <a:rPr lang="en-US" sz="2400" dirty="0"/>
              <a:t>is </a:t>
            </a:r>
            <a:r>
              <a:rPr lang="en-US" sz="2400" b="1" dirty="0">
                <a:solidFill>
                  <a:srgbClr val="0070C0"/>
                </a:solidFill>
              </a:rPr>
              <a:t>morally wrong</a:t>
            </a:r>
            <a:r>
              <a:rPr lang="en-US" sz="2400" dirty="0"/>
              <a:t>.</a:t>
            </a:r>
            <a:endParaRPr lang="en-US" sz="24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838200"/>
            <a:ext cx="8305800" cy="114300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-107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-107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-107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-107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-107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-107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-107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-107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Callahan’s autonomy argument (cont.)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4000" y="4419600"/>
            <a:ext cx="820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P4.</a:t>
            </a:r>
            <a:r>
              <a:rPr lang="en-US" sz="2400" dirty="0" smtClean="0">
                <a:latin typeface="+mn-lt"/>
              </a:rPr>
              <a:t> VAE requires waiving one’s right to life, and/or VAE amounts to one person having total and final power over another.</a:t>
            </a:r>
            <a:endParaRPr lang="en-US" sz="2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779838"/>
            <a:ext cx="406252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>
                <a:latin typeface="+mn-lt"/>
              </a:rPr>
              <a:t>Consider </a:t>
            </a:r>
            <a:r>
              <a:rPr lang="en-US" sz="2300" b="1" dirty="0" smtClean="0">
                <a:solidFill>
                  <a:srgbClr val="0070C0"/>
                </a:solidFill>
                <a:latin typeface="+mn-lt"/>
              </a:rPr>
              <a:t>consensual slavery</a:t>
            </a:r>
            <a:r>
              <a:rPr lang="en-US" sz="2300" dirty="0" smtClean="0">
                <a:latin typeface="+mn-lt"/>
              </a:rPr>
              <a:t>.</a:t>
            </a:r>
            <a:endParaRPr lang="en-US" sz="23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Evaluating Callahan’s argument</a:t>
            </a:r>
            <a:endParaRPr lang="en-US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92100" y="1600200"/>
            <a:ext cx="84709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-107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-107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-107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-107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-107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9pPr>
          </a:lstStyle>
          <a:p>
            <a:r>
              <a:rPr lang="en-US" sz="2400" dirty="0"/>
              <a:t>Callahan is correct </a:t>
            </a:r>
            <a:r>
              <a:rPr lang="en-US" sz="2400" dirty="0" smtClean="0"/>
              <a:t>that: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VAE </a:t>
            </a:r>
            <a:r>
              <a:rPr lang="en-US" sz="2400" dirty="0"/>
              <a:t>involves (at least) 2 persons, and 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right to self-determination is not the right that others assist one in one’s projects.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4038600"/>
            <a:ext cx="830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-107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-107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-107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-107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-107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9pPr>
          </a:lstStyle>
          <a:p>
            <a:r>
              <a:rPr lang="en-US" sz="2400" b="1" dirty="0"/>
              <a:t>1.</a:t>
            </a:r>
            <a:r>
              <a:rPr lang="en-US" sz="2400" dirty="0"/>
              <a:t> Is it a fundamental moral wrong for </a:t>
            </a:r>
            <a:r>
              <a:rPr lang="en-US" sz="2400" b="1" dirty="0"/>
              <a:t>A</a:t>
            </a:r>
            <a:r>
              <a:rPr lang="en-US" sz="2400" dirty="0"/>
              <a:t> to give </a:t>
            </a:r>
            <a:r>
              <a:rPr lang="en-US" sz="2400" b="1" dirty="0"/>
              <a:t>B</a:t>
            </a:r>
            <a:r>
              <a:rPr lang="en-US" sz="2400" dirty="0"/>
              <a:t> permission to kill her (</a:t>
            </a:r>
            <a:r>
              <a:rPr lang="en-US" sz="2400" b="1" dirty="0"/>
              <a:t>A</a:t>
            </a:r>
            <a:r>
              <a:rPr lang="en-US" sz="2400" dirty="0"/>
              <a:t>) – </a:t>
            </a:r>
            <a:r>
              <a:rPr lang="en-US" sz="2400" b="1" dirty="0">
                <a:solidFill>
                  <a:srgbClr val="0070C0"/>
                </a:solidFill>
              </a:rPr>
              <a:t>no matter what the consequences</a:t>
            </a:r>
            <a:r>
              <a:rPr lang="en-US" sz="2400" dirty="0"/>
              <a:t>?</a:t>
            </a:r>
            <a:endParaRPr lang="en-US" sz="2400" b="1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79400" y="5334000"/>
            <a:ext cx="830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-107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-107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-107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-107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-107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9pPr>
          </a:lstStyle>
          <a:p>
            <a:r>
              <a:rPr lang="en-US" sz="2400" dirty="0"/>
              <a:t>Consider a case in which a gunman will kill 2o persons unless you consent to him shooting you dead.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7399" y="3276600"/>
            <a:ext cx="1149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BUT. . .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1143000"/>
          </a:xfrm>
        </p:spPr>
        <p:txBody>
          <a:bodyPr/>
          <a:lstStyle/>
          <a:p>
            <a:r>
              <a:rPr lang="en-US" dirty="0" smtClean="0"/>
              <a:t>Callahan: Killing vs. Letting Die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/>
          </a:bodyPr>
          <a:lstStyle/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600" dirty="0" smtClean="0"/>
              <a:t>In passive euthanasia, the doctor’s action is not a </a:t>
            </a:r>
            <a:r>
              <a:rPr lang="en-US" sz="2600" b="1" dirty="0" smtClean="0">
                <a:solidFill>
                  <a:srgbClr val="0070C0"/>
                </a:solidFill>
              </a:rPr>
              <a:t>direct physical cause </a:t>
            </a:r>
            <a:r>
              <a:rPr lang="en-US" sz="2600" dirty="0" smtClean="0"/>
              <a:t>of death.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Therefore, passive euthanasia—voluntary or otherwise—should not be called “killing.”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Thus, there is a distinction between killing and letting die.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Therefore, arguments (</a:t>
            </a:r>
            <a:r>
              <a:rPr lang="en-US" dirty="0" err="1" smtClean="0"/>
              <a:t>Rachels</a:t>
            </a:r>
            <a:r>
              <a:rPr lang="en-US" dirty="0" smtClean="0"/>
              <a:t>, Brock) that deny a difference between killing and letting die are mistaken.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VAE can be wrong </a:t>
            </a:r>
            <a:r>
              <a:rPr lang="en-US" b="1" dirty="0" smtClean="0">
                <a:solidFill>
                  <a:srgbClr val="0070C0"/>
                </a:solidFill>
              </a:rPr>
              <a:t>even if VPE isn’t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mtClean="0"/>
              <a:t>Causality vs. Culpability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800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Basic distinction: “</a:t>
            </a:r>
            <a:r>
              <a:rPr lang="en-US" b="1" dirty="0" smtClean="0">
                <a:solidFill>
                  <a:srgbClr val="0070C0"/>
                </a:solidFill>
              </a:rPr>
              <a:t>Responsible</a:t>
            </a:r>
            <a:r>
              <a:rPr lang="en-US" dirty="0" smtClean="0"/>
              <a:t>” is used in two very different ways: </a:t>
            </a:r>
          </a:p>
          <a:p>
            <a:pPr lvl="1">
              <a:spcAft>
                <a:spcPts val="600"/>
              </a:spcAft>
            </a:pPr>
            <a:r>
              <a:rPr lang="en-US" b="1" i="1" dirty="0" smtClean="0">
                <a:solidFill>
                  <a:srgbClr val="0070C0"/>
                </a:solidFill>
              </a:rPr>
              <a:t>Causal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responsibility: 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“The earthquake was </a:t>
            </a:r>
            <a:r>
              <a:rPr lang="en-US" b="1" dirty="0" smtClean="0">
                <a:solidFill>
                  <a:srgbClr val="0070C0"/>
                </a:solidFill>
              </a:rPr>
              <a:t>responsible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for the destruction of the arena.”</a:t>
            </a:r>
          </a:p>
          <a:p>
            <a:pPr lvl="1">
              <a:spcAft>
                <a:spcPts val="600"/>
              </a:spcAft>
            </a:pPr>
            <a:r>
              <a:rPr lang="en-US" b="1" i="1" dirty="0" smtClean="0">
                <a:solidFill>
                  <a:srgbClr val="0070C0"/>
                </a:solidFill>
              </a:rPr>
              <a:t>Moral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responsibility (aka culpability, aka blameworthiness): </a:t>
            </a:r>
          </a:p>
          <a:p>
            <a:pPr lvl="2">
              <a:spcAft>
                <a:spcPts val="0"/>
              </a:spcAft>
            </a:pPr>
            <a:r>
              <a:rPr lang="en-US" dirty="0" smtClean="0"/>
              <a:t>“Stalin was </a:t>
            </a:r>
            <a:r>
              <a:rPr lang="en-US" b="1" dirty="0" smtClean="0">
                <a:solidFill>
                  <a:srgbClr val="0070C0"/>
                </a:solidFill>
              </a:rPr>
              <a:t>responsible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for the deaths of millions of Soviet citizens.”</a:t>
            </a:r>
          </a:p>
          <a:p>
            <a:pPr marL="668337" lvl="2" indent="0">
              <a:spcAft>
                <a:spcPts val="1800"/>
              </a:spcAft>
              <a:buNone/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Causal responsibility and moral responsibility </a:t>
            </a:r>
            <a:r>
              <a:rPr lang="en-US" b="1" dirty="0" smtClean="0">
                <a:solidFill>
                  <a:srgbClr val="0070C0"/>
                </a:solidFill>
              </a:rPr>
              <a:t>come apart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1143000"/>
          </a:xfrm>
        </p:spPr>
        <p:txBody>
          <a:bodyPr/>
          <a:lstStyle/>
          <a:p>
            <a:r>
              <a:rPr lang="en-US" dirty="0" smtClean="0"/>
              <a:t>Callahan: Killing vs. Letting Die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/>
          </a:bodyPr>
          <a:lstStyle/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600" dirty="0" smtClean="0"/>
              <a:t>In passive euthanasia, the doctor’s action is not a </a:t>
            </a:r>
            <a:r>
              <a:rPr lang="en-US" sz="2600" b="1" dirty="0" smtClean="0">
                <a:solidFill>
                  <a:srgbClr val="0070C0"/>
                </a:solidFill>
              </a:rPr>
              <a:t>direct physical cause </a:t>
            </a:r>
            <a:r>
              <a:rPr lang="en-US" sz="2600" dirty="0" smtClean="0"/>
              <a:t>of death.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Therefore, passive euthanasia—voluntary or otherwise—should not be called “killing.”</a:t>
            </a:r>
          </a:p>
          <a:p>
            <a:pPr marL="667829" lvl="2" indent="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Thus, there is a distinction between killing and letting die.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Therefore, arguments (</a:t>
            </a:r>
            <a:r>
              <a:rPr lang="en-US" dirty="0" err="1" smtClean="0"/>
              <a:t>Rachels</a:t>
            </a:r>
            <a:r>
              <a:rPr lang="en-US" dirty="0" smtClean="0"/>
              <a:t>, Brock) that deny a difference between killing and letting die are mistaken.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VAE can be wrong </a:t>
            </a:r>
            <a:r>
              <a:rPr lang="en-US" b="1" dirty="0" smtClean="0">
                <a:solidFill>
                  <a:srgbClr val="0070C0"/>
                </a:solidFill>
              </a:rPr>
              <a:t>even if VPE isn’t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0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839200" cy="1143000"/>
          </a:xfrm>
        </p:spPr>
        <p:txBody>
          <a:bodyPr/>
          <a:lstStyle/>
          <a:p>
            <a:r>
              <a:rPr lang="en-US" sz="4200" dirty="0" smtClean="0"/>
              <a:t>Evaluating Callahan: Killing/Letting Die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4694238"/>
          </a:xfrm>
        </p:spPr>
        <p:txBody>
          <a:bodyPr/>
          <a:lstStyle/>
          <a:p>
            <a:r>
              <a:rPr lang="en-US" dirty="0" smtClean="0"/>
              <a:t>But we’ve already seen that causal responsibility and moral responsibility aren’t the same thing.</a:t>
            </a:r>
          </a:p>
          <a:p>
            <a:pPr lvl="1"/>
            <a:r>
              <a:rPr lang="en-US" dirty="0" smtClean="0"/>
              <a:t>In other words, the </a:t>
            </a:r>
            <a:r>
              <a:rPr lang="en-US" b="1" dirty="0" smtClean="0">
                <a:solidFill>
                  <a:srgbClr val="0070C0"/>
                </a:solidFill>
              </a:rPr>
              <a:t>causal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status of an event and its </a:t>
            </a:r>
            <a:r>
              <a:rPr lang="en-US" b="1" i="1" dirty="0" smtClean="0">
                <a:solidFill>
                  <a:srgbClr val="0070C0"/>
                </a:solidFill>
              </a:rPr>
              <a:t>moral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status must be evaluated differently.</a:t>
            </a:r>
          </a:p>
          <a:p>
            <a:pPr lvl="1">
              <a:buFont typeface="Wingdings 2" pitchFamily="-107" charset="2"/>
              <a:buNone/>
            </a:pPr>
            <a:endParaRPr lang="en-US" dirty="0" smtClean="0"/>
          </a:p>
          <a:p>
            <a:r>
              <a:rPr lang="en-US" dirty="0" err="1" smtClean="0"/>
              <a:t>Rachels</a:t>
            </a:r>
            <a:r>
              <a:rPr lang="en-US" dirty="0" smtClean="0"/>
              <a:t>, for one, doesn’t deny the </a:t>
            </a:r>
            <a:r>
              <a:rPr lang="en-US" i="1" dirty="0" smtClean="0"/>
              <a:t>causal </a:t>
            </a:r>
            <a:r>
              <a:rPr lang="en-US" dirty="0" smtClean="0"/>
              <a:t>difference between active and passive euthanasia, so saying that there’s a causal difference between the two doesn’t put him in any trouble.</a:t>
            </a:r>
          </a:p>
          <a:p>
            <a:pPr lvl="1"/>
            <a:r>
              <a:rPr lang="en-US" dirty="0" smtClean="0"/>
              <a:t>He can (and does) continue to insist that there’s no </a:t>
            </a:r>
            <a:r>
              <a:rPr lang="en-US" i="1" dirty="0" smtClean="0"/>
              <a:t>moral </a:t>
            </a:r>
            <a:r>
              <a:rPr lang="en-US" dirty="0" smtClean="0"/>
              <a:t>difference between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8229600" cy="1143000"/>
          </a:xfrm>
        </p:spPr>
        <p:txBody>
          <a:bodyPr/>
          <a:lstStyle/>
          <a:p>
            <a:r>
              <a:rPr lang="en-US" dirty="0" smtClean="0"/>
              <a:t>Living and dying with RCALS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7" y="1447800"/>
            <a:ext cx="8915400" cy="5257800"/>
          </a:xfrm>
        </p:spPr>
        <p:txBody>
          <a:bodyPr/>
          <a:lstStyle/>
          <a:p>
            <a:r>
              <a:rPr lang="en-US" sz="3600" u="sng" dirty="0" smtClean="0"/>
              <a:t>Alex</a:t>
            </a:r>
            <a:r>
              <a:rPr lang="en-US" sz="3600" dirty="0" smtClean="0"/>
              <a:t>:</a:t>
            </a:r>
          </a:p>
          <a:p>
            <a:pPr marL="365760" lvl="1"/>
            <a:r>
              <a:rPr lang="en-US" sz="2800" b="1" dirty="0" smtClean="0">
                <a:solidFill>
                  <a:srgbClr val="0070C0"/>
                </a:solidFill>
              </a:rPr>
              <a:t>65</a:t>
            </a:r>
            <a:r>
              <a:rPr lang="en-US" sz="2800" dirty="0" smtClean="0"/>
              <a:t> years old</a:t>
            </a:r>
          </a:p>
          <a:p>
            <a:pPr marL="365760" lvl="1"/>
            <a:r>
              <a:rPr lang="en-US" sz="2800" dirty="0" smtClean="0"/>
              <a:t>Has lived w/ RCALS for 10 </a:t>
            </a:r>
            <a:r>
              <a:rPr lang="en-US" sz="2800" dirty="0" err="1" smtClean="0"/>
              <a:t>yrs</a:t>
            </a:r>
            <a:endParaRPr lang="en-US" sz="2800" dirty="0" smtClean="0"/>
          </a:p>
          <a:p>
            <a:pPr marL="365760" lvl="1"/>
            <a:r>
              <a:rPr lang="en-US" sz="2800" dirty="0" smtClean="0"/>
              <a:t>Confined to a wheelchair</a:t>
            </a:r>
          </a:p>
          <a:p>
            <a:pPr marL="365760" lvl="1"/>
            <a:r>
              <a:rPr lang="en-US" sz="2800" dirty="0" smtClean="0"/>
              <a:t>Constantly in </a:t>
            </a:r>
            <a:r>
              <a:rPr lang="en-US" sz="2800" b="1" dirty="0" smtClean="0">
                <a:solidFill>
                  <a:srgbClr val="0070C0"/>
                </a:solidFill>
              </a:rPr>
              <a:t>extreme pain</a:t>
            </a:r>
          </a:p>
          <a:p>
            <a:pPr marL="365760" lvl="1"/>
            <a:r>
              <a:rPr lang="en-US" sz="2800" dirty="0" smtClean="0"/>
              <a:t>Doctors expect she will be dead in </a:t>
            </a:r>
            <a:r>
              <a:rPr lang="en-US" sz="2800" b="1" dirty="0" smtClean="0">
                <a:solidFill>
                  <a:srgbClr val="0070C0"/>
                </a:solidFill>
              </a:rPr>
              <a:t>3 months</a:t>
            </a:r>
          </a:p>
          <a:p>
            <a:pPr marL="365760" lvl="1"/>
            <a:r>
              <a:rPr lang="en-US" sz="2800" dirty="0" smtClean="0"/>
              <a:t>Has </a:t>
            </a:r>
            <a:r>
              <a:rPr lang="en-US" sz="2800" b="1" dirty="0" smtClean="0">
                <a:solidFill>
                  <a:srgbClr val="0070C0"/>
                </a:solidFill>
              </a:rPr>
              <a:t>thought </a:t>
            </a:r>
            <a:r>
              <a:rPr lang="en-US" sz="2800" dirty="0" smtClean="0"/>
              <a:t>long &amp; hard, </a:t>
            </a:r>
            <a:r>
              <a:rPr lang="en-US" sz="2800" b="1" dirty="0" smtClean="0">
                <a:solidFill>
                  <a:srgbClr val="0070C0"/>
                </a:solidFill>
              </a:rPr>
              <a:t>consulted </a:t>
            </a:r>
            <a:r>
              <a:rPr lang="en-US" sz="2800" dirty="0" smtClean="0"/>
              <a:t>with doctors, family, &amp; friends. </a:t>
            </a:r>
            <a:r>
              <a:rPr lang="en-US" sz="2800" b="1" dirty="0" smtClean="0">
                <a:solidFill>
                  <a:srgbClr val="0070C0"/>
                </a:solidFill>
              </a:rPr>
              <a:t>Decides </a:t>
            </a:r>
            <a:r>
              <a:rPr lang="en-US" sz="2800" dirty="0" smtClean="0"/>
              <a:t>she would like to end her life.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907260" y="1524000"/>
            <a:ext cx="3033587" cy="707886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+mn-lt"/>
              </a:rPr>
              <a:t>Condition S</a:t>
            </a:r>
            <a:endParaRPr lang="en-US" sz="40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117551" y="1676400"/>
            <a:ext cx="789711" cy="9906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2"/>
          </p:cNvCxnSpPr>
          <p:nvPr/>
        </p:nvCxnSpPr>
        <p:spPr>
          <a:xfrm flipH="1">
            <a:off x="4876800" y="2231886"/>
            <a:ext cx="547254" cy="157811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907262" y="2272471"/>
            <a:ext cx="207538" cy="103546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62600" y="6019800"/>
            <a:ext cx="3097964" cy="707886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+mn-lt"/>
              </a:rPr>
              <a:t>Condition A</a:t>
            </a:r>
            <a:endParaRPr lang="en-US" sz="40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5150427" y="5181600"/>
            <a:ext cx="1174173" cy="838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51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8229600" cy="1143000"/>
          </a:xfrm>
        </p:spPr>
        <p:txBody>
          <a:bodyPr/>
          <a:lstStyle/>
          <a:p>
            <a:r>
              <a:rPr lang="en-US" dirty="0" smtClean="0"/>
              <a:t>Living and dying with RCALS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7" y="1447800"/>
            <a:ext cx="8915400" cy="5257800"/>
          </a:xfrm>
        </p:spPr>
        <p:txBody>
          <a:bodyPr/>
          <a:lstStyle/>
          <a:p>
            <a:r>
              <a:rPr lang="en-US" sz="3600" u="sng" dirty="0" smtClean="0"/>
              <a:t>Ben</a:t>
            </a:r>
            <a:r>
              <a:rPr lang="en-US" sz="3600" dirty="0" smtClean="0"/>
              <a:t>:</a:t>
            </a:r>
          </a:p>
          <a:p>
            <a:pPr marL="365760" lvl="1"/>
            <a:r>
              <a:rPr lang="en-US" sz="2800" b="1" dirty="0" smtClean="0">
                <a:solidFill>
                  <a:srgbClr val="0070C0"/>
                </a:solidFill>
              </a:rPr>
              <a:t>65</a:t>
            </a:r>
            <a:r>
              <a:rPr lang="en-US" sz="2800" dirty="0" smtClean="0"/>
              <a:t> years old</a:t>
            </a:r>
          </a:p>
          <a:p>
            <a:pPr marL="365760" lvl="1"/>
            <a:r>
              <a:rPr lang="en-US" sz="2800" dirty="0" smtClean="0"/>
              <a:t>Has lived w/ RCALS for 10 </a:t>
            </a:r>
            <a:r>
              <a:rPr lang="en-US" sz="2800" dirty="0" err="1" smtClean="0"/>
              <a:t>yrs</a:t>
            </a:r>
            <a:endParaRPr lang="en-US" sz="2800" dirty="0" smtClean="0"/>
          </a:p>
          <a:p>
            <a:pPr marL="365760" lvl="1"/>
            <a:r>
              <a:rPr lang="en-US" sz="2800" dirty="0" smtClean="0"/>
              <a:t>Confined to a wheelchair</a:t>
            </a:r>
          </a:p>
          <a:p>
            <a:pPr marL="365760" lvl="1"/>
            <a:r>
              <a:rPr lang="en-US" sz="2800" dirty="0" smtClean="0"/>
              <a:t>Constantly in </a:t>
            </a:r>
            <a:r>
              <a:rPr lang="en-US" sz="2800" b="1" dirty="0" smtClean="0">
                <a:solidFill>
                  <a:srgbClr val="0070C0"/>
                </a:solidFill>
              </a:rPr>
              <a:t>extreme pain</a:t>
            </a:r>
          </a:p>
          <a:p>
            <a:pPr marL="365760" lvl="1"/>
            <a:r>
              <a:rPr lang="en-US" sz="2800" dirty="0" smtClean="0"/>
              <a:t>Doctors expect he will be dead in </a:t>
            </a:r>
            <a:r>
              <a:rPr lang="en-US" sz="2800" b="1" dirty="0" smtClean="0">
                <a:solidFill>
                  <a:srgbClr val="0070C0"/>
                </a:solidFill>
              </a:rPr>
              <a:t>3 months</a:t>
            </a:r>
          </a:p>
          <a:p>
            <a:pPr marL="365760" lvl="1"/>
            <a:r>
              <a:rPr lang="en-US" sz="2800" dirty="0" smtClean="0"/>
              <a:t>Has </a:t>
            </a:r>
            <a:r>
              <a:rPr lang="en-US" sz="2800" b="1" dirty="0" smtClean="0">
                <a:solidFill>
                  <a:srgbClr val="0070C0"/>
                </a:solidFill>
              </a:rPr>
              <a:t>thought </a:t>
            </a:r>
            <a:r>
              <a:rPr lang="en-US" sz="2800" dirty="0" smtClean="0"/>
              <a:t>long &amp; hard, </a:t>
            </a:r>
            <a:r>
              <a:rPr lang="en-US" sz="2800" b="1" dirty="0" smtClean="0">
                <a:solidFill>
                  <a:srgbClr val="0070C0"/>
                </a:solidFill>
              </a:rPr>
              <a:t>consulted </a:t>
            </a:r>
            <a:r>
              <a:rPr lang="en-US" sz="2800" dirty="0" smtClean="0"/>
              <a:t>with doctors, family, &amp; friends. </a:t>
            </a:r>
            <a:r>
              <a:rPr lang="en-US" sz="2800" b="1" dirty="0" smtClean="0">
                <a:solidFill>
                  <a:srgbClr val="0070C0"/>
                </a:solidFill>
              </a:rPr>
              <a:t>Decides </a:t>
            </a:r>
            <a:r>
              <a:rPr lang="en-US" sz="2800" dirty="0" smtClean="0"/>
              <a:t>he would like to end his life.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907260" y="1524000"/>
            <a:ext cx="3033587" cy="707886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+mn-lt"/>
              </a:rPr>
              <a:t>Condition S</a:t>
            </a:r>
            <a:endParaRPr lang="en-US" sz="40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117551" y="1676400"/>
            <a:ext cx="789711" cy="9906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2"/>
          </p:cNvCxnSpPr>
          <p:nvPr/>
        </p:nvCxnSpPr>
        <p:spPr>
          <a:xfrm flipH="1">
            <a:off x="4876800" y="2231886"/>
            <a:ext cx="547254" cy="157811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907262" y="2272471"/>
            <a:ext cx="207538" cy="103546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62600" y="6019800"/>
            <a:ext cx="3097964" cy="707886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+mn-lt"/>
              </a:rPr>
              <a:t>Condition A</a:t>
            </a:r>
            <a:endParaRPr lang="en-US" sz="40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5150427" y="5181600"/>
            <a:ext cx="1174173" cy="838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2011680"/>
            <a:ext cx="2322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65760" lvl="1" indent="-246063" eaLnBrk="0" hangingPunct="0">
              <a:spcBef>
                <a:spcPct val="20000"/>
              </a:spcBef>
              <a:buClr>
                <a:srgbClr val="0F6FC6"/>
              </a:buClr>
              <a:buSzPct val="85000"/>
              <a:buFont typeface="Wingdings 2" pitchFamily="-107" charset="2"/>
              <a:buChar char=""/>
            </a:pPr>
            <a:r>
              <a:rPr lang="en-US" sz="2800" b="1" dirty="0">
                <a:solidFill>
                  <a:srgbClr val="0070C0"/>
                </a:solidFill>
                <a:latin typeface="Constantia"/>
              </a:rPr>
              <a:t>33</a:t>
            </a:r>
            <a:r>
              <a:rPr lang="en-US" sz="2800" dirty="0">
                <a:solidFill>
                  <a:prstClr val="black"/>
                </a:solidFill>
                <a:latin typeface="Constantia"/>
              </a:rPr>
              <a:t> years old</a:t>
            </a:r>
          </a:p>
        </p:txBody>
      </p:sp>
    </p:spTree>
    <p:extLst>
      <p:ext uri="{BB962C8B-B14F-4D97-AF65-F5344CB8AC3E}">
        <p14:creationId xmlns:p14="http://schemas.microsoft.com/office/powerpoint/2010/main" val="295415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 animBg="1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8229600" cy="1143000"/>
          </a:xfrm>
        </p:spPr>
        <p:txBody>
          <a:bodyPr/>
          <a:lstStyle/>
          <a:p>
            <a:r>
              <a:rPr lang="en-US" dirty="0" smtClean="0"/>
              <a:t>Living and dying with RCALS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7" y="1447800"/>
            <a:ext cx="8915400" cy="5257800"/>
          </a:xfrm>
        </p:spPr>
        <p:txBody>
          <a:bodyPr/>
          <a:lstStyle/>
          <a:p>
            <a:r>
              <a:rPr lang="en-US" sz="3600" u="sng" dirty="0" smtClean="0"/>
              <a:t>Christine</a:t>
            </a:r>
            <a:r>
              <a:rPr lang="en-US" sz="3600" dirty="0" smtClean="0"/>
              <a:t>:</a:t>
            </a:r>
          </a:p>
          <a:p>
            <a:pPr marL="365760" lvl="1"/>
            <a:r>
              <a:rPr lang="en-US" sz="2800" b="1" dirty="0" smtClean="0">
                <a:solidFill>
                  <a:srgbClr val="0070C0"/>
                </a:solidFill>
              </a:rPr>
              <a:t>3</a:t>
            </a:r>
            <a:r>
              <a:rPr lang="en-US" sz="2800" b="1" dirty="0">
                <a:solidFill>
                  <a:srgbClr val="0070C0"/>
                </a:solidFill>
              </a:rPr>
              <a:t>3</a:t>
            </a:r>
            <a:r>
              <a:rPr lang="en-US" sz="2800" dirty="0" smtClean="0"/>
              <a:t> years old</a:t>
            </a:r>
          </a:p>
          <a:p>
            <a:pPr marL="365760" lvl="1"/>
            <a:r>
              <a:rPr lang="en-US" sz="2800" dirty="0" smtClean="0"/>
              <a:t>Has lived w/ RCALS for 10 </a:t>
            </a:r>
            <a:r>
              <a:rPr lang="en-US" sz="2800" dirty="0" err="1" smtClean="0"/>
              <a:t>yrs</a:t>
            </a:r>
            <a:endParaRPr lang="en-US" sz="2800" dirty="0" smtClean="0"/>
          </a:p>
          <a:p>
            <a:pPr marL="365760" lvl="1"/>
            <a:r>
              <a:rPr lang="en-US" sz="2800" dirty="0" smtClean="0"/>
              <a:t>Confined to a wheelchair</a:t>
            </a:r>
          </a:p>
          <a:p>
            <a:pPr marL="365760" lvl="1"/>
            <a:r>
              <a:rPr lang="en-US" sz="2800" dirty="0" smtClean="0"/>
              <a:t>Constantly in </a:t>
            </a:r>
            <a:r>
              <a:rPr lang="en-US" sz="2800" b="1" dirty="0" smtClean="0">
                <a:solidFill>
                  <a:srgbClr val="0070C0"/>
                </a:solidFill>
              </a:rPr>
              <a:t>extreme pain</a:t>
            </a:r>
          </a:p>
          <a:p>
            <a:pPr marL="365760" lvl="1"/>
            <a:r>
              <a:rPr lang="en-US" sz="2800" dirty="0" smtClean="0"/>
              <a:t>Doctors expect she will be dead in </a:t>
            </a:r>
            <a:r>
              <a:rPr lang="en-US" sz="2800" b="1" dirty="0" smtClean="0">
                <a:solidFill>
                  <a:srgbClr val="0070C0"/>
                </a:solidFill>
              </a:rPr>
              <a:t>3 months</a:t>
            </a:r>
          </a:p>
          <a:p>
            <a:pPr marL="365760" lvl="1"/>
            <a:r>
              <a:rPr lang="en-US" sz="2800" dirty="0" smtClean="0"/>
              <a:t>Has </a:t>
            </a:r>
            <a:r>
              <a:rPr lang="en-US" sz="2800" b="1" dirty="0" smtClean="0">
                <a:solidFill>
                  <a:srgbClr val="0070C0"/>
                </a:solidFill>
              </a:rPr>
              <a:t>thought </a:t>
            </a:r>
            <a:r>
              <a:rPr lang="en-US" sz="2800" dirty="0" smtClean="0"/>
              <a:t>long &amp; hard, </a:t>
            </a:r>
            <a:r>
              <a:rPr lang="en-US" sz="2800" b="1" dirty="0" smtClean="0">
                <a:solidFill>
                  <a:srgbClr val="0070C0"/>
                </a:solidFill>
              </a:rPr>
              <a:t>consulted </a:t>
            </a:r>
            <a:r>
              <a:rPr lang="en-US" sz="2800" dirty="0" smtClean="0"/>
              <a:t>with doctors, family, &amp; friends. </a:t>
            </a:r>
            <a:r>
              <a:rPr lang="en-US" sz="2800" b="1" dirty="0" smtClean="0">
                <a:solidFill>
                  <a:srgbClr val="0070C0"/>
                </a:solidFill>
              </a:rPr>
              <a:t>Decides </a:t>
            </a:r>
            <a:r>
              <a:rPr lang="en-US" sz="2800" dirty="0" smtClean="0"/>
              <a:t>he would like to end his life.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907260" y="1524000"/>
            <a:ext cx="3033587" cy="707886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+mn-lt"/>
              </a:rPr>
              <a:t>Condition S</a:t>
            </a:r>
            <a:endParaRPr lang="en-US" sz="40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117551" y="1676400"/>
            <a:ext cx="789711" cy="9906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2"/>
          </p:cNvCxnSpPr>
          <p:nvPr/>
        </p:nvCxnSpPr>
        <p:spPr>
          <a:xfrm flipH="1">
            <a:off x="4876800" y="2231886"/>
            <a:ext cx="547254" cy="157811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907262" y="2272471"/>
            <a:ext cx="207538" cy="103546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62600" y="6019800"/>
            <a:ext cx="3097964" cy="707886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+mn-lt"/>
              </a:rPr>
              <a:t>Condition A</a:t>
            </a:r>
            <a:endParaRPr lang="en-US" sz="40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5150427" y="5181600"/>
            <a:ext cx="1174173" cy="838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4114800"/>
            <a:ext cx="7848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65760" lvl="1" indent="-246063" eaLnBrk="0" hangingPunct="0">
              <a:spcBef>
                <a:spcPct val="20000"/>
              </a:spcBef>
              <a:buClr>
                <a:srgbClr val="0F6FC6"/>
              </a:buClr>
              <a:buSzPct val="85000"/>
              <a:buFont typeface="Wingdings 2" pitchFamily="-107" charset="2"/>
              <a:buChar char=""/>
            </a:pPr>
            <a:r>
              <a:rPr lang="en-US" sz="2800" dirty="0">
                <a:solidFill>
                  <a:prstClr val="black"/>
                </a:solidFill>
                <a:latin typeface="Constantia"/>
              </a:rPr>
              <a:t>Doctors expect she will </a:t>
            </a:r>
            <a:r>
              <a:rPr lang="en-US" sz="2800" dirty="0" smtClean="0">
                <a:solidFill>
                  <a:prstClr val="black"/>
                </a:solidFill>
                <a:latin typeface="Constantia"/>
              </a:rPr>
              <a:t>live another </a:t>
            </a:r>
            <a:r>
              <a:rPr lang="en-US" sz="2800" b="1" dirty="0" smtClean="0">
                <a:solidFill>
                  <a:srgbClr val="0070C0"/>
                </a:solidFill>
                <a:latin typeface="Constantia"/>
              </a:rPr>
              <a:t>20-30 years</a:t>
            </a:r>
            <a:endParaRPr lang="en-US" sz="2800" b="1" dirty="0">
              <a:solidFill>
                <a:srgbClr val="0070C0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61450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8229600" cy="1143000"/>
          </a:xfrm>
        </p:spPr>
        <p:txBody>
          <a:bodyPr/>
          <a:lstStyle/>
          <a:p>
            <a:r>
              <a:rPr lang="en-US" dirty="0" smtClean="0"/>
              <a:t>How about.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7" y="1447800"/>
            <a:ext cx="8915400" cy="5257800"/>
          </a:xfrm>
        </p:spPr>
        <p:txBody>
          <a:bodyPr/>
          <a:lstStyle/>
          <a:p>
            <a:r>
              <a:rPr lang="en-US" sz="3600" u="sng" dirty="0" smtClean="0"/>
              <a:t>Dennis</a:t>
            </a:r>
            <a:r>
              <a:rPr lang="en-US" sz="3600" dirty="0" smtClean="0"/>
              <a:t>:</a:t>
            </a:r>
          </a:p>
          <a:p>
            <a:pPr marL="365760" lvl="1"/>
            <a:r>
              <a:rPr lang="en-US" sz="2800" b="1" dirty="0" smtClean="0">
                <a:solidFill>
                  <a:srgbClr val="0070C0"/>
                </a:solidFill>
              </a:rPr>
              <a:t>40</a:t>
            </a:r>
            <a:r>
              <a:rPr lang="en-US" sz="2800" dirty="0" smtClean="0"/>
              <a:t> years old</a:t>
            </a:r>
          </a:p>
          <a:p>
            <a:pPr marL="365760" lvl="1"/>
            <a:r>
              <a:rPr lang="en-US" sz="2800" dirty="0" smtClean="0"/>
              <a:t>Loves windsurfing &amp; rock climbing</a:t>
            </a:r>
          </a:p>
          <a:p>
            <a:pPr marL="365760" lvl="1"/>
            <a:r>
              <a:rPr lang="en-US" sz="2800" dirty="0" smtClean="0"/>
              <a:t>Quadriplegic for last 10 years after a spinal injury</a:t>
            </a:r>
          </a:p>
          <a:p>
            <a:pPr marL="365760" lvl="1"/>
            <a:r>
              <a:rPr lang="en-US" sz="2800" dirty="0" smtClean="0"/>
              <a:t>No physical</a:t>
            </a:r>
            <a:r>
              <a:rPr lang="en-US" sz="2800" b="1" dirty="0" smtClean="0">
                <a:solidFill>
                  <a:srgbClr val="0070C0"/>
                </a:solidFill>
              </a:rPr>
              <a:t> pain, </a:t>
            </a:r>
            <a:r>
              <a:rPr lang="en-US" sz="2800" dirty="0" smtClean="0"/>
              <a:t>but finds life </a:t>
            </a:r>
            <a:r>
              <a:rPr lang="en-US" sz="2800" b="1" dirty="0" smtClean="0">
                <a:solidFill>
                  <a:srgbClr val="0070C0"/>
                </a:solidFill>
              </a:rPr>
              <a:t>meaningless</a:t>
            </a:r>
          </a:p>
          <a:p>
            <a:pPr marL="365760" lvl="1"/>
            <a:r>
              <a:rPr lang="en-US" sz="2800" dirty="0" smtClean="0"/>
              <a:t>Doctors expect he will live another </a:t>
            </a:r>
            <a:r>
              <a:rPr lang="en-US" sz="2800" b="1" dirty="0" smtClean="0">
                <a:solidFill>
                  <a:srgbClr val="0070C0"/>
                </a:solidFill>
              </a:rPr>
              <a:t>30-40 years</a:t>
            </a:r>
          </a:p>
          <a:p>
            <a:pPr marL="365760" lvl="1"/>
            <a:r>
              <a:rPr lang="en-US" sz="2800" dirty="0" smtClean="0"/>
              <a:t>Has </a:t>
            </a:r>
            <a:r>
              <a:rPr lang="en-US" sz="2800" b="1" dirty="0" smtClean="0">
                <a:solidFill>
                  <a:srgbClr val="0070C0"/>
                </a:solidFill>
              </a:rPr>
              <a:t>thought </a:t>
            </a:r>
            <a:r>
              <a:rPr lang="en-US" sz="2800" dirty="0" smtClean="0"/>
              <a:t>long &amp; hard, </a:t>
            </a:r>
            <a:r>
              <a:rPr lang="en-US" sz="2800" b="1" dirty="0" smtClean="0">
                <a:solidFill>
                  <a:srgbClr val="0070C0"/>
                </a:solidFill>
              </a:rPr>
              <a:t>consulted </a:t>
            </a:r>
            <a:r>
              <a:rPr lang="en-US" sz="2800" dirty="0" smtClean="0"/>
              <a:t>with doctors, family, &amp; friends. </a:t>
            </a:r>
            <a:r>
              <a:rPr lang="en-US" sz="2800" b="1" dirty="0" smtClean="0">
                <a:solidFill>
                  <a:srgbClr val="0070C0"/>
                </a:solidFill>
              </a:rPr>
              <a:t>Decides </a:t>
            </a:r>
            <a:r>
              <a:rPr lang="en-US" sz="2800" dirty="0" smtClean="0"/>
              <a:t>he would like to end his life.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907260" y="1524000"/>
            <a:ext cx="3033587" cy="707886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+mn-lt"/>
              </a:rPr>
              <a:t>Condition S</a:t>
            </a:r>
            <a:endParaRPr lang="en-US" sz="40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0" name="Straight Arrow Connector 9"/>
          <p:cNvCxnSpPr>
            <a:stCxn id="4" idx="2"/>
          </p:cNvCxnSpPr>
          <p:nvPr/>
        </p:nvCxnSpPr>
        <p:spPr>
          <a:xfrm flipH="1">
            <a:off x="4876800" y="2231886"/>
            <a:ext cx="547254" cy="157811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907262" y="2272471"/>
            <a:ext cx="207538" cy="103546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62600" y="6019800"/>
            <a:ext cx="3097964" cy="707886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+mn-lt"/>
              </a:rPr>
              <a:t>Condition A</a:t>
            </a:r>
            <a:endParaRPr lang="en-US" sz="40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5150427" y="5181600"/>
            <a:ext cx="1174173" cy="838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75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5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4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Brock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1816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00FF"/>
                </a:solidFill>
              </a:rPr>
              <a:t>No killing/letting die distinction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0000FF"/>
                </a:solidFill>
              </a:rPr>
              <a:t>VAE is (at least) no worse than VPE.</a:t>
            </a:r>
          </a:p>
          <a:p>
            <a:pPr marL="274320" indent="-274320" fontAlgn="auto">
              <a:lnSpc>
                <a:spcPts val="12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>
              <a:solidFill>
                <a:srgbClr val="0000FF"/>
              </a:solidFill>
            </a:endParaRPr>
          </a:p>
          <a:p>
            <a:pPr marL="274320" indent="-274320" fontAlgn="auto">
              <a:spcAft>
                <a:spcPts val="120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00FF"/>
                </a:solidFill>
              </a:rPr>
              <a:t>Good consequences of allowing VAE:</a:t>
            </a:r>
          </a:p>
          <a:p>
            <a:pPr marL="850392" lvl="1" indent="-457200" fontAlgn="auto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</a:rPr>
              <a:t>Self-determination/autonomy</a:t>
            </a:r>
          </a:p>
          <a:p>
            <a:pPr marL="850392" lvl="1" indent="-457200" fontAlgn="auto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</a:rPr>
              <a:t>Insurance against a slow, painful death (helpful even if it’s never used)</a:t>
            </a:r>
          </a:p>
          <a:p>
            <a:pPr marL="850392" lvl="1" indent="-457200" fontAlgn="auto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</a:rPr>
              <a:t>Reduced duration of suffering for dying patients who are in severe pain (physical or psychological)</a:t>
            </a:r>
          </a:p>
          <a:p>
            <a:pPr marL="850392" lvl="1" indent="-457200" fontAlgn="auto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</a:rPr>
              <a:t>We care about how we die, VAE allows some people to die with greater  dignity.</a:t>
            </a:r>
          </a:p>
          <a:p>
            <a:pPr marL="850392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85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8229600" cy="1143000"/>
          </a:xfrm>
        </p:spPr>
        <p:txBody>
          <a:bodyPr/>
          <a:lstStyle/>
          <a:p>
            <a:r>
              <a:rPr lang="en-US" dirty="0" smtClean="0"/>
              <a:t>How about.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6" y="1447800"/>
            <a:ext cx="8984673" cy="5257800"/>
          </a:xfrm>
        </p:spPr>
        <p:txBody>
          <a:bodyPr/>
          <a:lstStyle/>
          <a:p>
            <a:r>
              <a:rPr lang="en-US" sz="3600" u="sng" dirty="0" smtClean="0"/>
              <a:t>Elise</a:t>
            </a:r>
            <a:r>
              <a:rPr lang="en-US" sz="3600" dirty="0" smtClean="0"/>
              <a:t>:</a:t>
            </a:r>
          </a:p>
          <a:p>
            <a:pPr marL="365760" lvl="1"/>
            <a:r>
              <a:rPr lang="en-US" sz="2800" b="1" dirty="0" smtClean="0">
                <a:solidFill>
                  <a:srgbClr val="0070C0"/>
                </a:solidFill>
              </a:rPr>
              <a:t>40</a:t>
            </a:r>
            <a:r>
              <a:rPr lang="en-US" sz="2800" dirty="0" smtClean="0"/>
              <a:t> years old</a:t>
            </a:r>
          </a:p>
          <a:p>
            <a:pPr marL="365760" lvl="1"/>
            <a:r>
              <a:rPr lang="en-US" sz="2800" dirty="0" smtClean="0"/>
              <a:t>Physically healthy</a:t>
            </a:r>
          </a:p>
          <a:p>
            <a:pPr marL="365760" lvl="1"/>
            <a:r>
              <a:rPr lang="en-US" sz="2800" dirty="0" smtClean="0"/>
              <a:t>Severely </a:t>
            </a:r>
            <a:r>
              <a:rPr lang="en-US" sz="2800" b="1" dirty="0" smtClean="0">
                <a:solidFill>
                  <a:srgbClr val="0070C0"/>
                </a:solidFill>
              </a:rPr>
              <a:t>depressed</a:t>
            </a:r>
            <a:r>
              <a:rPr lang="en-US" sz="2800" dirty="0" smtClean="0"/>
              <a:t> for last </a:t>
            </a:r>
            <a:r>
              <a:rPr lang="en-US" sz="2800" b="1" dirty="0" smtClean="0">
                <a:solidFill>
                  <a:srgbClr val="0070C0"/>
                </a:solidFill>
              </a:rPr>
              <a:t>15 years</a:t>
            </a:r>
          </a:p>
          <a:p>
            <a:pPr marL="365760" lvl="1"/>
            <a:r>
              <a:rPr lang="en-US" sz="2800" dirty="0" smtClean="0"/>
              <a:t>Constant </a:t>
            </a:r>
            <a:r>
              <a:rPr lang="en-US" sz="2800" b="1" dirty="0" smtClean="0">
                <a:solidFill>
                  <a:srgbClr val="0070C0"/>
                </a:solidFill>
              </a:rPr>
              <a:t>mental anguish</a:t>
            </a:r>
          </a:p>
          <a:p>
            <a:pPr marL="365760" lvl="1"/>
            <a:r>
              <a:rPr lang="en-US" sz="2750" dirty="0" smtClean="0"/>
              <a:t>Drs. </a:t>
            </a:r>
            <a:r>
              <a:rPr lang="en-US" sz="2750" dirty="0"/>
              <a:t>d</a:t>
            </a:r>
            <a:r>
              <a:rPr lang="en-US" sz="2750" dirty="0" smtClean="0"/>
              <a:t>on’t think her condition can be cured/ameliorated</a:t>
            </a:r>
            <a:endParaRPr lang="en-US" sz="2750" b="1" dirty="0" smtClean="0">
              <a:solidFill>
                <a:srgbClr val="0070C0"/>
              </a:solidFill>
            </a:endParaRPr>
          </a:p>
          <a:p>
            <a:pPr marL="365760" lvl="1"/>
            <a:r>
              <a:rPr lang="en-US" sz="2800" dirty="0" smtClean="0"/>
              <a:t>Has </a:t>
            </a:r>
            <a:r>
              <a:rPr lang="en-US" sz="2800" b="1" dirty="0" smtClean="0">
                <a:solidFill>
                  <a:srgbClr val="0070C0"/>
                </a:solidFill>
              </a:rPr>
              <a:t>thought </a:t>
            </a:r>
            <a:r>
              <a:rPr lang="en-US" sz="2800" dirty="0" smtClean="0"/>
              <a:t>long &amp; hard, </a:t>
            </a:r>
            <a:r>
              <a:rPr lang="en-US" sz="2800" b="1" dirty="0" smtClean="0">
                <a:solidFill>
                  <a:srgbClr val="0070C0"/>
                </a:solidFill>
              </a:rPr>
              <a:t>consulted </a:t>
            </a:r>
            <a:r>
              <a:rPr lang="en-US" sz="2800" dirty="0" smtClean="0"/>
              <a:t>with doctors, family, &amp; friends. </a:t>
            </a:r>
            <a:r>
              <a:rPr lang="en-US" sz="2800" b="1" dirty="0" smtClean="0">
                <a:solidFill>
                  <a:srgbClr val="0070C0"/>
                </a:solidFill>
              </a:rPr>
              <a:t>Decides </a:t>
            </a:r>
            <a:r>
              <a:rPr lang="en-US" sz="2800" dirty="0" smtClean="0"/>
              <a:t>she would like to end her life.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907260" y="1524000"/>
            <a:ext cx="3033587" cy="707886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+mn-lt"/>
              </a:rPr>
              <a:t>Condition S</a:t>
            </a:r>
            <a:endParaRPr lang="en-US" sz="40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0" name="Straight Arrow Connector 9"/>
          <p:cNvCxnSpPr>
            <a:stCxn id="4" idx="2"/>
          </p:cNvCxnSpPr>
          <p:nvPr/>
        </p:nvCxnSpPr>
        <p:spPr>
          <a:xfrm flipH="1">
            <a:off x="4495800" y="2231886"/>
            <a:ext cx="928254" cy="157811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907262" y="2272471"/>
            <a:ext cx="207538" cy="103546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62600" y="6019800"/>
            <a:ext cx="3097964" cy="707886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+mn-lt"/>
              </a:rPr>
              <a:t>Condition A</a:t>
            </a:r>
            <a:endParaRPr lang="en-US" sz="40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5150427" y="5181600"/>
            <a:ext cx="1174173" cy="838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70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5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4" grpId="0" animBg="1"/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8229600" cy="1143000"/>
          </a:xfrm>
        </p:spPr>
        <p:txBody>
          <a:bodyPr/>
          <a:lstStyle/>
          <a:p>
            <a:r>
              <a:rPr lang="en-US" dirty="0" smtClean="0"/>
              <a:t>How about.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7" y="1447800"/>
            <a:ext cx="8915400" cy="5257800"/>
          </a:xfrm>
        </p:spPr>
        <p:txBody>
          <a:bodyPr/>
          <a:lstStyle/>
          <a:p>
            <a:r>
              <a:rPr lang="en-US" sz="3600" u="sng" dirty="0" smtClean="0"/>
              <a:t>Skye</a:t>
            </a:r>
            <a:r>
              <a:rPr lang="en-US" sz="3600" dirty="0" smtClean="0"/>
              <a:t>:</a:t>
            </a:r>
          </a:p>
          <a:p>
            <a:pPr marL="365760" lvl="1"/>
            <a:r>
              <a:rPr lang="en-US" sz="2800" b="1" dirty="0" smtClean="0">
                <a:solidFill>
                  <a:srgbClr val="0070C0"/>
                </a:solidFill>
              </a:rPr>
              <a:t>22</a:t>
            </a:r>
            <a:r>
              <a:rPr lang="en-US" sz="2800" dirty="0" smtClean="0"/>
              <a:t> years old</a:t>
            </a:r>
          </a:p>
          <a:p>
            <a:pPr marL="365760" lvl="1"/>
            <a:r>
              <a:rPr lang="en-US" sz="2800" dirty="0" smtClean="0"/>
              <a:t>Sad </a:t>
            </a:r>
            <a:r>
              <a:rPr lang="en-US" sz="2800" dirty="0" err="1" smtClean="0"/>
              <a:t>emo</a:t>
            </a:r>
            <a:r>
              <a:rPr lang="en-US" sz="2800" dirty="0" smtClean="0"/>
              <a:t> boy</a:t>
            </a:r>
          </a:p>
          <a:p>
            <a:pPr marL="365760" lvl="1"/>
            <a:r>
              <a:rPr lang="en-US" sz="2800" dirty="0" smtClean="0"/>
              <a:t>Reads Camus &amp; Sartre, convinced life is </a:t>
            </a:r>
            <a:r>
              <a:rPr lang="en-US" sz="2800" b="1" dirty="0" smtClean="0">
                <a:solidFill>
                  <a:srgbClr val="0070C0"/>
                </a:solidFill>
              </a:rPr>
              <a:t>meaningless</a:t>
            </a:r>
            <a:endParaRPr lang="en-US" sz="2800" dirty="0" smtClean="0"/>
          </a:p>
          <a:p>
            <a:pPr marL="365760" lvl="1"/>
            <a:r>
              <a:rPr lang="en-US" sz="2800" dirty="0" smtClean="0"/>
              <a:t>No physical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pain/mental anguish,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</a:p>
          <a:p>
            <a:pPr marL="365760" lvl="1"/>
            <a:r>
              <a:rPr lang="en-US" sz="2800" dirty="0"/>
              <a:t>B</a:t>
            </a:r>
            <a:r>
              <a:rPr lang="en-US" sz="2800" dirty="0" smtClean="0"/>
              <a:t>ut dull </a:t>
            </a:r>
            <a:r>
              <a:rPr lang="en-US" sz="2800" b="1" dirty="0" smtClean="0">
                <a:solidFill>
                  <a:srgbClr val="0070C0"/>
                </a:solidFill>
              </a:rPr>
              <a:t>existential ache</a:t>
            </a:r>
          </a:p>
          <a:p>
            <a:pPr marL="365760" lvl="1"/>
            <a:r>
              <a:rPr lang="en-US" sz="2800" dirty="0" smtClean="0"/>
              <a:t>Has </a:t>
            </a:r>
            <a:r>
              <a:rPr lang="en-US" sz="2800" b="1" dirty="0" smtClean="0">
                <a:solidFill>
                  <a:srgbClr val="0070C0"/>
                </a:solidFill>
              </a:rPr>
              <a:t>thought </a:t>
            </a:r>
            <a:r>
              <a:rPr lang="en-US" sz="2800" dirty="0" smtClean="0"/>
              <a:t>long &amp; hard, </a:t>
            </a:r>
            <a:r>
              <a:rPr lang="en-US" sz="2800" b="1" dirty="0" smtClean="0">
                <a:solidFill>
                  <a:srgbClr val="0070C0"/>
                </a:solidFill>
              </a:rPr>
              <a:t>consulted </a:t>
            </a:r>
            <a:r>
              <a:rPr lang="en-US" sz="2800" dirty="0" smtClean="0"/>
              <a:t>with doctors, family, &amp; friends. </a:t>
            </a:r>
            <a:r>
              <a:rPr lang="en-US" sz="2800" b="1" dirty="0" smtClean="0">
                <a:solidFill>
                  <a:srgbClr val="0070C0"/>
                </a:solidFill>
              </a:rPr>
              <a:t>Decides </a:t>
            </a:r>
            <a:r>
              <a:rPr lang="en-US" sz="2800" dirty="0" smtClean="0"/>
              <a:t>he would like to end his life.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807806" y="1551709"/>
            <a:ext cx="3033587" cy="707886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+mn-lt"/>
              </a:rPr>
              <a:t>Condition S</a:t>
            </a:r>
            <a:endParaRPr lang="en-US" sz="40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0" name="Straight Arrow Connector 9"/>
          <p:cNvCxnSpPr>
            <a:stCxn id="4" idx="2"/>
          </p:cNvCxnSpPr>
          <p:nvPr/>
        </p:nvCxnSpPr>
        <p:spPr>
          <a:xfrm flipH="1">
            <a:off x="4343400" y="2259595"/>
            <a:ext cx="1981200" cy="2007605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807806" y="2274754"/>
            <a:ext cx="533957" cy="100184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62600" y="6019800"/>
            <a:ext cx="3097964" cy="707886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+mn-lt"/>
              </a:rPr>
              <a:t>Condition A</a:t>
            </a:r>
            <a:endParaRPr lang="en-US" sz="40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5150427" y="5181600"/>
            <a:ext cx="1174173" cy="838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672164"/>
            <a:ext cx="184785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909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5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4" grpId="0" animBg="1"/>
      <p:bldP spid="2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Callahan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“There is, in short, no reasonable or </a:t>
            </a:r>
            <a:r>
              <a:rPr lang="en-US" sz="4000" b="1" dirty="0" smtClean="0">
                <a:solidFill>
                  <a:srgbClr val="0070C0"/>
                </a:solidFill>
              </a:rPr>
              <a:t>logical stopping point </a:t>
            </a:r>
            <a:r>
              <a:rPr lang="en-US" sz="4000" dirty="0" smtClean="0"/>
              <a:t>once the turn has been made down the road to euthanasia, which could soon turn into a convenient and commodious expressway.”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-Pg. 138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6308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learned?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067800" cy="49530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3050" dirty="0" smtClean="0"/>
              <a:t>Conditions </a:t>
            </a:r>
            <a:r>
              <a:rPr lang="en-US" sz="3050" b="1" dirty="0" smtClean="0">
                <a:solidFill>
                  <a:srgbClr val="0070C0"/>
                </a:solidFill>
              </a:rPr>
              <a:t>S</a:t>
            </a:r>
            <a:r>
              <a:rPr lang="en-US" sz="3050" dirty="0" smtClean="0"/>
              <a:t> and </a:t>
            </a:r>
            <a:r>
              <a:rPr lang="en-US" sz="3050" b="1" dirty="0" smtClean="0">
                <a:solidFill>
                  <a:srgbClr val="0070C0"/>
                </a:solidFill>
              </a:rPr>
              <a:t>A</a:t>
            </a:r>
            <a:r>
              <a:rPr lang="en-US" sz="3050" dirty="0" smtClean="0"/>
              <a:t> are not the only considerations.</a:t>
            </a:r>
          </a:p>
          <a:p>
            <a:pPr>
              <a:spcAft>
                <a:spcPts val="600"/>
              </a:spcAft>
            </a:pPr>
            <a:r>
              <a:rPr lang="en-US" sz="3050" dirty="0" smtClean="0"/>
              <a:t>But if </a:t>
            </a:r>
            <a:r>
              <a:rPr lang="en-US" sz="3050" b="1" dirty="0" smtClean="0">
                <a:solidFill>
                  <a:srgbClr val="0070C0"/>
                </a:solidFill>
              </a:rPr>
              <a:t>S</a:t>
            </a:r>
            <a:r>
              <a:rPr lang="en-US" sz="3050" dirty="0" smtClean="0"/>
              <a:t> and </a:t>
            </a:r>
            <a:r>
              <a:rPr lang="en-US" sz="3050" b="1" dirty="0" smtClean="0">
                <a:solidFill>
                  <a:srgbClr val="0070C0"/>
                </a:solidFill>
              </a:rPr>
              <a:t>A</a:t>
            </a:r>
            <a:r>
              <a:rPr lang="en-US" sz="3050" dirty="0" smtClean="0"/>
              <a:t> aren’t </a:t>
            </a:r>
            <a:r>
              <a:rPr lang="en-US" sz="3050" i="1" dirty="0" smtClean="0"/>
              <a:t>really</a:t>
            </a:r>
            <a:r>
              <a:rPr lang="en-US" sz="3050" dirty="0" smtClean="0"/>
              <a:t> the criteria we want to use for determining who can choose to die, what could they be?</a:t>
            </a:r>
          </a:p>
          <a:p>
            <a:pPr lvl="1">
              <a:spcAft>
                <a:spcPts val="600"/>
              </a:spcAft>
            </a:pPr>
            <a:r>
              <a:rPr lang="en-US" sz="2900" dirty="0" smtClean="0"/>
              <a:t>Can we </a:t>
            </a:r>
            <a:r>
              <a:rPr lang="en-US" sz="2900" b="1" dirty="0" smtClean="0">
                <a:solidFill>
                  <a:srgbClr val="0070C0"/>
                </a:solidFill>
              </a:rPr>
              <a:t>consistently</a:t>
            </a:r>
            <a:r>
              <a:rPr lang="en-US" sz="2900" dirty="0" smtClean="0"/>
              <a:t> grant VAE/PAS to some of our test cases, but not others?</a:t>
            </a:r>
          </a:p>
          <a:p>
            <a:pPr lvl="1">
              <a:spcAft>
                <a:spcPts val="600"/>
              </a:spcAft>
            </a:pPr>
            <a:r>
              <a:rPr lang="en-US" sz="2900" dirty="0" smtClean="0"/>
              <a:t>Can we afford for our decisions about who can die to be </a:t>
            </a:r>
            <a:r>
              <a:rPr lang="en-US" sz="2900" b="1" dirty="0" smtClean="0">
                <a:solidFill>
                  <a:srgbClr val="0070C0"/>
                </a:solidFill>
              </a:rPr>
              <a:t>arbitrary</a:t>
            </a:r>
            <a:r>
              <a:rPr lang="en-US" sz="2900" dirty="0" smtClean="0"/>
              <a:t>?</a:t>
            </a:r>
          </a:p>
          <a:p>
            <a:pPr>
              <a:spcAft>
                <a:spcPts val="1200"/>
              </a:spcAft>
            </a:pPr>
            <a:endParaRPr lang="en-US" sz="3200" dirty="0" smtClean="0"/>
          </a:p>
          <a:p>
            <a:pPr lvl="1"/>
            <a:endParaRPr lang="en-US" sz="2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27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learned?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8991600" cy="4724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200" dirty="0" smtClean="0"/>
              <a:t>We need an answer to the question: How much suffering is </a:t>
            </a:r>
            <a:r>
              <a:rPr lang="en-US" sz="3200" b="1" i="1" dirty="0" smtClean="0">
                <a:solidFill>
                  <a:srgbClr val="0070C0"/>
                </a:solidFill>
              </a:rPr>
              <a:t>too much</a:t>
            </a:r>
            <a:r>
              <a:rPr lang="en-US" sz="3200" dirty="0" smtClean="0"/>
              <a:t>?</a:t>
            </a:r>
          </a:p>
          <a:p>
            <a:pPr lvl="1">
              <a:spcAft>
                <a:spcPts val="1200"/>
              </a:spcAft>
            </a:pPr>
            <a:r>
              <a:rPr lang="en-US" sz="2600" dirty="0" smtClean="0"/>
              <a:t>But </a:t>
            </a:r>
            <a:r>
              <a:rPr lang="en-US" sz="2600" b="1" i="1" dirty="0" smtClean="0">
                <a:solidFill>
                  <a:srgbClr val="0070C0"/>
                </a:solidFill>
              </a:rPr>
              <a:t>suffering </a:t>
            </a:r>
            <a:r>
              <a:rPr lang="en-US" sz="2600" dirty="0" smtClean="0"/>
              <a:t>is not an objectively-measurable category.</a:t>
            </a:r>
          </a:p>
          <a:p>
            <a:pPr lvl="1"/>
            <a:r>
              <a:rPr lang="en-US" sz="2600" dirty="0" smtClean="0"/>
              <a:t>We will have to make choices (</a:t>
            </a:r>
            <a:r>
              <a:rPr lang="en-US" sz="2600" b="1" dirty="0" smtClean="0">
                <a:solidFill>
                  <a:srgbClr val="0070C0"/>
                </a:solidFill>
              </a:rPr>
              <a:t>value judgments</a:t>
            </a:r>
            <a:r>
              <a:rPr lang="en-US" sz="2600" dirty="0" smtClean="0"/>
              <a:t>) about which conditions are “really bad,” or when people can </a:t>
            </a:r>
            <a:r>
              <a:rPr lang="en-US" sz="2600" b="1" dirty="0" smtClean="0">
                <a:solidFill>
                  <a:srgbClr val="0070C0"/>
                </a:solidFill>
              </a:rPr>
              <a:t>“legitimately”</a:t>
            </a:r>
            <a:r>
              <a:rPr lang="en-US" sz="2600" dirty="0" smtClean="0"/>
              <a:t> end their lives.</a:t>
            </a:r>
          </a:p>
          <a:p>
            <a:pPr marL="393700" lvl="1" indent="0">
              <a:buNone/>
            </a:pPr>
            <a:r>
              <a:rPr lang="en-US" sz="2600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50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198" y="381000"/>
            <a:ext cx="8229600" cy="1143000"/>
          </a:xfrm>
        </p:spPr>
        <p:txBody>
          <a:bodyPr/>
          <a:lstStyle/>
          <a:p>
            <a:r>
              <a:rPr lang="en-US" dirty="0" smtClean="0"/>
              <a:t>What have we learned?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4724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650" dirty="0" smtClean="0"/>
              <a:t>We will have to make choices (</a:t>
            </a:r>
            <a:r>
              <a:rPr lang="en-US" sz="2650" b="1" dirty="0" smtClean="0">
                <a:solidFill>
                  <a:srgbClr val="0070C0"/>
                </a:solidFill>
              </a:rPr>
              <a:t>value judgments</a:t>
            </a:r>
            <a:r>
              <a:rPr lang="en-US" sz="2650" dirty="0" smtClean="0"/>
              <a:t>) about which conditions are “really bad,” or when people can </a:t>
            </a:r>
            <a:r>
              <a:rPr lang="en-US" sz="2650" b="1" dirty="0" smtClean="0">
                <a:solidFill>
                  <a:srgbClr val="0070C0"/>
                </a:solidFill>
              </a:rPr>
              <a:t>“legitimately”</a:t>
            </a:r>
            <a:r>
              <a:rPr lang="en-US" sz="2650" dirty="0" smtClean="0"/>
              <a:t> end their lives.</a:t>
            </a:r>
          </a:p>
          <a:p>
            <a:pPr marL="548640" lvl="1">
              <a:spcAft>
                <a:spcPts val="600"/>
              </a:spcAft>
            </a:pPr>
            <a:r>
              <a:rPr lang="en-US" dirty="0" smtClean="0"/>
              <a:t>Won’t these be judgments about which lives are—and aren’t—worth living?</a:t>
            </a:r>
          </a:p>
          <a:p>
            <a:pPr marL="548640" lvl="1">
              <a:spcAft>
                <a:spcPts val="600"/>
              </a:spcAft>
            </a:pPr>
            <a:r>
              <a:rPr lang="en-US" dirty="0" smtClean="0"/>
              <a:t>Consider the </a:t>
            </a:r>
            <a:r>
              <a:rPr lang="en-US" b="1" dirty="0" smtClean="0">
                <a:solidFill>
                  <a:srgbClr val="0070C0"/>
                </a:solidFill>
              </a:rPr>
              <a:t>message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we are sending to Alex, Ben, etc.</a:t>
            </a:r>
          </a:p>
          <a:p>
            <a:pPr marL="548640" lvl="1">
              <a:spcAft>
                <a:spcPts val="600"/>
              </a:spcAft>
            </a:pPr>
            <a:r>
              <a:rPr lang="en-US" dirty="0" smtClean="0"/>
              <a:t>Would </a:t>
            </a:r>
            <a:r>
              <a:rPr lang="en-US" i="1" dirty="0" smtClean="0"/>
              <a:t>you </a:t>
            </a:r>
            <a:r>
              <a:rPr lang="en-US" dirty="0" smtClean="0"/>
              <a:t>want to tell Stephen Hawking that perhaps his life isn’t worth living?</a:t>
            </a:r>
          </a:p>
          <a:p>
            <a:pPr lvl="1">
              <a:spcAft>
                <a:spcPts val="600"/>
              </a:spcAft>
            </a:pPr>
            <a:endParaRPr lang="en-US" dirty="0" smtClean="0"/>
          </a:p>
          <a:p>
            <a:pPr marL="393700" lvl="1" indent="0">
              <a:spcAft>
                <a:spcPts val="600"/>
              </a:spcAft>
              <a:buNone/>
            </a:pPr>
            <a:r>
              <a:rPr lang="en-US" sz="2600" dirty="0" smtClean="0"/>
              <a:t> 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724400"/>
            <a:ext cx="2600325" cy="2119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977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Question	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52400" y="1935163"/>
            <a:ext cx="8839200" cy="4389437"/>
          </a:xfrm>
        </p:spPr>
        <p:txBody>
          <a:bodyPr/>
          <a:lstStyle/>
          <a:p>
            <a:pPr>
              <a:buFont typeface="Wingdings 2" pitchFamily="-107" charset="2"/>
              <a:buNone/>
            </a:pPr>
            <a:endParaRPr lang="en-US" dirty="0" smtClean="0"/>
          </a:p>
          <a:p>
            <a:pPr>
              <a:buFont typeface="Wingdings 2" pitchFamily="-107" charset="2"/>
              <a:buNone/>
            </a:pPr>
            <a:endParaRPr lang="en-US" dirty="0" smtClean="0"/>
          </a:p>
          <a:p>
            <a:r>
              <a:rPr lang="en-US" sz="3200" dirty="0" smtClean="0"/>
              <a:t>If we aren’t willing to offer VAE/PAS to </a:t>
            </a:r>
            <a:r>
              <a:rPr lang="en-US" sz="3200" i="1" dirty="0" smtClean="0"/>
              <a:t>everyone </a:t>
            </a:r>
            <a:r>
              <a:rPr lang="en-US" sz="3200" dirty="0" smtClean="0"/>
              <a:t>who wants it (meeting conditions of </a:t>
            </a:r>
            <a:r>
              <a:rPr lang="en-US" sz="3200" b="1" dirty="0" smtClean="0">
                <a:solidFill>
                  <a:srgbClr val="0070C0"/>
                </a:solidFill>
              </a:rPr>
              <a:t>autonomy </a:t>
            </a:r>
            <a:r>
              <a:rPr lang="en-US" sz="3200" dirty="0" smtClean="0"/>
              <a:t>and </a:t>
            </a:r>
            <a:r>
              <a:rPr lang="en-US" sz="3200" b="1" dirty="0" smtClean="0">
                <a:solidFill>
                  <a:srgbClr val="0070C0"/>
                </a:solidFill>
              </a:rPr>
              <a:t>suffering</a:t>
            </a:r>
            <a:r>
              <a:rPr lang="en-US" sz="3200" dirty="0" smtClean="0"/>
              <a:t>), can we be justified in offering it to </a:t>
            </a:r>
            <a:r>
              <a:rPr lang="en-US" sz="3200" i="1" dirty="0" smtClean="0"/>
              <a:t>anyone</a:t>
            </a:r>
            <a:r>
              <a:rPr lang="en-US" sz="32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5090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Self-determination/autonomy</a:t>
            </a:r>
            <a:endParaRPr lang="en-US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7200" y="2209800"/>
            <a:ext cx="815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-107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-107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-107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-107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-107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9pPr>
          </a:lstStyle>
          <a:p>
            <a:r>
              <a:rPr lang="en-US" sz="2400">
                <a:solidFill>
                  <a:srgbClr val="0000FF"/>
                </a:solidFill>
              </a:rPr>
              <a:t>What is self-determination/autonomy?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66800" y="2671763"/>
            <a:ext cx="7543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-107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-107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-107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-107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-107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9pPr>
          </a:lstStyle>
          <a:p>
            <a:r>
              <a:rPr lang="en-US" sz="2400" dirty="0">
                <a:solidFill>
                  <a:srgbClr val="C00000"/>
                </a:solidFill>
              </a:rPr>
              <a:t>Very roughly, it is the </a:t>
            </a:r>
            <a:r>
              <a:rPr lang="en-US" sz="2400" i="1" dirty="0">
                <a:solidFill>
                  <a:srgbClr val="C00000"/>
                </a:solidFill>
              </a:rPr>
              <a:t>capacity</a:t>
            </a:r>
            <a:r>
              <a:rPr lang="en-US" sz="2400" dirty="0">
                <a:solidFill>
                  <a:srgbClr val="C00000"/>
                </a:solidFill>
              </a:rPr>
              <a:t> to be able to recognize and choose among courses of action; the </a:t>
            </a:r>
            <a:r>
              <a:rPr lang="en-US" sz="2400" i="1" dirty="0">
                <a:solidFill>
                  <a:srgbClr val="C00000"/>
                </a:solidFill>
              </a:rPr>
              <a:t>capacity</a:t>
            </a:r>
            <a:r>
              <a:rPr lang="en-US" sz="2400" dirty="0">
                <a:solidFill>
                  <a:srgbClr val="C00000"/>
                </a:solidFill>
              </a:rPr>
              <a:t> to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make decisions about how one’s life goes.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4038600"/>
            <a:ext cx="830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-107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-107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-107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-107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-107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9pPr>
          </a:lstStyle>
          <a:p>
            <a:r>
              <a:rPr lang="en-US" sz="2400">
                <a:solidFill>
                  <a:srgbClr val="0000FF"/>
                </a:solidFill>
              </a:rPr>
              <a:t>Why is self-determination/autonomy valuable?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66800" y="4724400"/>
            <a:ext cx="7543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-107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-107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-107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-107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-107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9pPr>
          </a:lstStyle>
          <a:p>
            <a:r>
              <a:rPr lang="en-US" sz="2400" dirty="0">
                <a:solidFill>
                  <a:srgbClr val="C00000"/>
                </a:solidFill>
              </a:rPr>
              <a:t>Very roughly, there is an ancient (Aristotelian) idea that </a:t>
            </a:r>
            <a:r>
              <a:rPr lang="en-US" sz="2400" dirty="0" smtClean="0">
                <a:solidFill>
                  <a:srgbClr val="C00000"/>
                </a:solidFill>
              </a:rPr>
              <a:t>people’s lives go </a:t>
            </a:r>
            <a:r>
              <a:rPr lang="en-US" sz="2400" dirty="0">
                <a:solidFill>
                  <a:srgbClr val="C00000"/>
                </a:solidFill>
              </a:rPr>
              <a:t>best when </a:t>
            </a:r>
            <a:r>
              <a:rPr lang="en-US" sz="2400" dirty="0" smtClean="0">
                <a:solidFill>
                  <a:srgbClr val="C00000"/>
                </a:solidFill>
              </a:rPr>
              <a:t>they are </a:t>
            </a:r>
            <a:r>
              <a:rPr lang="en-US" sz="2400" dirty="0">
                <a:solidFill>
                  <a:srgbClr val="C00000"/>
                </a:solidFill>
              </a:rPr>
              <a:t>able to exercise </a:t>
            </a:r>
            <a:r>
              <a:rPr lang="en-US" sz="2400" dirty="0" smtClean="0">
                <a:solidFill>
                  <a:srgbClr val="C00000"/>
                </a:solidFill>
              </a:rPr>
              <a:t>their </a:t>
            </a:r>
            <a:r>
              <a:rPr lang="en-US" sz="2400" dirty="0">
                <a:solidFill>
                  <a:srgbClr val="C00000"/>
                </a:solidFill>
              </a:rPr>
              <a:t>distinctive capacities. </a:t>
            </a:r>
          </a:p>
        </p:txBody>
      </p:sp>
    </p:spTree>
    <p:extLst>
      <p:ext uri="{BB962C8B-B14F-4D97-AF65-F5344CB8AC3E}">
        <p14:creationId xmlns:p14="http://schemas.microsoft.com/office/powerpoint/2010/main" val="107620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058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Argument from Autonomy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905000"/>
            <a:ext cx="88392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 b="1" dirty="0">
                <a:solidFill>
                  <a:srgbClr val="0000FF"/>
                </a:solidFill>
                <a:latin typeface="Constantia" pitchFamily="-107" charset="0"/>
              </a:rPr>
              <a:t>P1.</a:t>
            </a:r>
            <a:r>
              <a:rPr lang="en-US" sz="2200" dirty="0">
                <a:solidFill>
                  <a:srgbClr val="0000FF"/>
                </a:solidFill>
                <a:latin typeface="Constantia" pitchFamily="-107" charset="0"/>
              </a:rPr>
              <a:t> Given the value of being able to make important decisions about one’s </a:t>
            </a:r>
            <a:r>
              <a:rPr lang="en-US" sz="2200" dirty="0" smtClean="0">
                <a:solidFill>
                  <a:srgbClr val="0000FF"/>
                </a:solidFill>
                <a:latin typeface="Constantia" pitchFamily="-107" charset="0"/>
              </a:rPr>
              <a:t>life in accordance with one’s own values, individuals </a:t>
            </a:r>
            <a:r>
              <a:rPr lang="en-US" sz="2200" dirty="0">
                <a:solidFill>
                  <a:srgbClr val="0000FF"/>
                </a:solidFill>
                <a:latin typeface="Constantia" pitchFamily="-107" charset="0"/>
              </a:rPr>
              <a:t>have a moral right to make such decisions for themselves. </a:t>
            </a:r>
            <a:endParaRPr lang="en-US" sz="2200" b="1" dirty="0">
              <a:solidFill>
                <a:srgbClr val="0000FF"/>
              </a:solidFill>
              <a:latin typeface="Constantia" pitchFamily="-107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2400" y="3351213"/>
            <a:ext cx="8839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-107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-107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-107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-107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-107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9pPr>
          </a:lstStyle>
          <a:p>
            <a:r>
              <a:rPr lang="en-US" sz="2200" b="1" dirty="0">
                <a:solidFill>
                  <a:srgbClr val="0000FF"/>
                </a:solidFill>
              </a:rPr>
              <a:t>P2.</a:t>
            </a:r>
            <a:r>
              <a:rPr lang="en-US" sz="2200" dirty="0">
                <a:solidFill>
                  <a:srgbClr val="0000FF"/>
                </a:solidFill>
              </a:rPr>
              <a:t> A decision about how and when to die is an important decision that </a:t>
            </a:r>
            <a:r>
              <a:rPr lang="en-US" sz="2200" dirty="0" smtClean="0">
                <a:solidFill>
                  <a:srgbClr val="0000FF"/>
                </a:solidFill>
              </a:rPr>
              <a:t>reflects </a:t>
            </a:r>
            <a:r>
              <a:rPr lang="en-US" sz="2200" dirty="0">
                <a:solidFill>
                  <a:srgbClr val="0000FF"/>
                </a:solidFill>
              </a:rPr>
              <a:t>a person’s deepest </a:t>
            </a:r>
            <a:r>
              <a:rPr lang="en-US" sz="2200" dirty="0" smtClean="0">
                <a:solidFill>
                  <a:srgbClr val="0000FF"/>
                </a:solidFill>
              </a:rPr>
              <a:t>values.</a:t>
            </a:r>
            <a:endParaRPr lang="en-US" sz="22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4648200"/>
            <a:ext cx="8534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-107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-107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-107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-107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-107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9pPr>
          </a:lstStyle>
          <a:p>
            <a:r>
              <a:rPr lang="en-US" sz="2200" b="1" dirty="0">
                <a:solidFill>
                  <a:srgbClr val="0000FF"/>
                </a:solidFill>
              </a:rPr>
              <a:t>P3.</a:t>
            </a:r>
            <a:r>
              <a:rPr lang="en-US" sz="2200" dirty="0">
                <a:solidFill>
                  <a:srgbClr val="0000FF"/>
                </a:solidFill>
              </a:rPr>
              <a:t> Therefore, individuals </a:t>
            </a:r>
            <a:r>
              <a:rPr lang="en-US" sz="2200" dirty="0" smtClean="0">
                <a:solidFill>
                  <a:srgbClr val="0000FF"/>
                </a:solidFill>
              </a:rPr>
              <a:t>have </a:t>
            </a:r>
            <a:r>
              <a:rPr lang="en-US" sz="2200" dirty="0">
                <a:solidFill>
                  <a:srgbClr val="0000FF"/>
                </a:solidFill>
              </a:rPr>
              <a:t>a moral right to make decisions about the time and manner of their death.</a:t>
            </a:r>
            <a:endParaRPr lang="en-US" sz="22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" y="5635625"/>
            <a:ext cx="838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-107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-107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-107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-107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-107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</a:rPr>
              <a:t>C.</a:t>
            </a:r>
            <a:r>
              <a:rPr lang="en-US" sz="2400" dirty="0">
                <a:solidFill>
                  <a:srgbClr val="FF0000"/>
                </a:solidFill>
              </a:rPr>
              <a:t> Therefore, PAS and VAE are morally permissible.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11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8392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Autonomy: Counterargument (</a:t>
            </a:r>
            <a:r>
              <a:rPr lang="en-US" sz="4000" dirty="0" err="1" smtClean="0"/>
              <a:t>Velleman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534400" cy="4724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00FF"/>
                </a:solidFill>
              </a:rPr>
              <a:t>If autonomy is the ability to choose among options, does that mean more options always equals more autonomy?</a:t>
            </a:r>
          </a:p>
          <a:p>
            <a:pPr lvl="1">
              <a:spcAft>
                <a:spcPts val="2400"/>
              </a:spcAft>
            </a:pPr>
            <a:r>
              <a:rPr lang="en-US" dirty="0" smtClean="0">
                <a:solidFill>
                  <a:srgbClr val="0000FF"/>
                </a:solidFill>
              </a:rPr>
              <a:t>Not necessarily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00FF"/>
                </a:solidFill>
              </a:rPr>
              <a:t>In any case, psychological research shows that the more options people have, the less satisfied they are with their choice.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More choice sometimes leaves people worse off! </a:t>
            </a:r>
          </a:p>
        </p:txBody>
      </p:sp>
    </p:spTree>
    <p:extLst>
      <p:ext uri="{BB962C8B-B14F-4D97-AF65-F5344CB8AC3E}">
        <p14:creationId xmlns:p14="http://schemas.microsoft.com/office/powerpoint/2010/main" val="134622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10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Autonomy: Counterargument</a:t>
            </a:r>
            <a:r>
              <a:rPr lang="en-US" sz="4000" dirty="0"/>
              <a:t> </a:t>
            </a:r>
            <a:r>
              <a:rPr lang="en-US" sz="4000" dirty="0" smtClean="0"/>
              <a:t>(</a:t>
            </a:r>
            <a:r>
              <a:rPr lang="en-US" sz="4000" dirty="0" err="1" smtClean="0"/>
              <a:t>Velleman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err="1" smtClean="0">
                <a:solidFill>
                  <a:srgbClr val="0000FF"/>
                </a:solidFill>
              </a:rPr>
              <a:t>Velleman</a:t>
            </a:r>
            <a:r>
              <a:rPr lang="en-US" dirty="0" smtClean="0">
                <a:solidFill>
                  <a:srgbClr val="0000FF"/>
                </a:solidFill>
              </a:rPr>
              <a:t>: If people must choose between continuing to live and VAE/PAS, they will have to </a:t>
            </a:r>
            <a:r>
              <a:rPr lang="en-US" i="1" dirty="0" smtClean="0">
                <a:solidFill>
                  <a:srgbClr val="0000FF"/>
                </a:solidFill>
              </a:rPr>
              <a:t>justify </a:t>
            </a:r>
            <a:r>
              <a:rPr lang="en-US" dirty="0" smtClean="0">
                <a:solidFill>
                  <a:srgbClr val="0000FF"/>
                </a:solidFill>
              </a:rPr>
              <a:t>their choice to those around them.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0000FF"/>
                </a:solidFill>
              </a:rPr>
              <a:t>It may become apparent to a patient that her family does not consider her life worth living.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0000FF"/>
                </a:solidFill>
              </a:rPr>
              <a:t> In such a case, the patient could feel subtle pressure to request VAE/PAS.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A choice made under such pressure would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0000FF"/>
                </a:solidFill>
              </a:rPr>
              <a:t> be autonomous, and so the best policy would be not to offer the choice of VAE/PAS.</a:t>
            </a:r>
          </a:p>
        </p:txBody>
      </p:sp>
    </p:spTree>
    <p:extLst>
      <p:ext uri="{BB962C8B-B14F-4D97-AF65-F5344CB8AC3E}">
        <p14:creationId xmlns:p14="http://schemas.microsoft.com/office/powerpoint/2010/main" val="110905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Callahan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10600" cy="4724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600" dirty="0" smtClean="0"/>
              <a:t>Arguments for VAE:</a:t>
            </a:r>
          </a:p>
          <a:p>
            <a:pPr marL="906463" lvl="1" indent="-514350">
              <a:spcAft>
                <a:spcPts val="600"/>
              </a:spcAft>
            </a:pPr>
            <a:r>
              <a:rPr lang="en-US" sz="2800" dirty="0" smtClean="0"/>
              <a:t>Choosing VAE is an expression of </a:t>
            </a:r>
            <a:r>
              <a:rPr lang="en-US" sz="2800" b="1" dirty="0" smtClean="0">
                <a:solidFill>
                  <a:srgbClr val="0070C0"/>
                </a:solidFill>
              </a:rPr>
              <a:t>autonomy</a:t>
            </a:r>
            <a:r>
              <a:rPr lang="en-US" sz="2800" dirty="0" smtClean="0"/>
              <a:t>.</a:t>
            </a:r>
          </a:p>
          <a:p>
            <a:pPr marL="1123950" lvl="2" indent="-457200"/>
            <a:r>
              <a:rPr lang="en-US" sz="2400" dirty="0" smtClean="0"/>
              <a:t>Callahan: Autonomy doesn’t justify VAE.</a:t>
            </a:r>
          </a:p>
          <a:p>
            <a:pPr marL="1123950" lvl="2" indent="-457200"/>
            <a:endParaRPr lang="en-US" sz="2400" dirty="0"/>
          </a:p>
          <a:p>
            <a:pPr marL="25400" indent="0">
              <a:buNone/>
            </a:pPr>
            <a:endParaRPr lang="en-US" dirty="0"/>
          </a:p>
          <a:p>
            <a:pPr marL="392113" lvl="1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8915400" cy="4800600"/>
          </a:xfrm>
        </p:spPr>
        <p:txBody>
          <a:bodyPr/>
          <a:lstStyle/>
          <a:p>
            <a:pPr marL="482600" indent="-457200"/>
            <a:r>
              <a:rPr lang="en-US" b="1" dirty="0" smtClean="0">
                <a:solidFill>
                  <a:srgbClr val="0070C0"/>
                </a:solidFill>
              </a:rPr>
              <a:t>Objections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to VAE:</a:t>
            </a:r>
          </a:p>
          <a:p>
            <a:pPr marL="849313" lvl="1" indent="-457200">
              <a:buFont typeface="Calibri" pitchFamily="-107" charset="0"/>
              <a:buAutoNum type="arabicPeriod"/>
            </a:pPr>
            <a:r>
              <a:rPr lang="en-US" dirty="0" smtClean="0"/>
              <a:t>Killing (VAE) is different from letting-die (VPE).</a:t>
            </a:r>
          </a:p>
          <a:p>
            <a:pPr marL="1123950" lvl="2" indent="-457200"/>
            <a:r>
              <a:rPr lang="en-US" dirty="0" smtClean="0"/>
              <a:t>VAE Proponents: No it isn’t</a:t>
            </a:r>
          </a:p>
          <a:p>
            <a:pPr marL="1123950" lvl="2" indent="-457200"/>
            <a:r>
              <a:rPr lang="en-US" b="1" dirty="0" smtClean="0">
                <a:solidFill>
                  <a:srgbClr val="FF0000"/>
                </a:solidFill>
              </a:rPr>
              <a:t>Callahan: Yes it is.</a:t>
            </a:r>
          </a:p>
          <a:p>
            <a:pPr marL="849313" lvl="1" indent="-457200">
              <a:buFont typeface="Calibri" pitchFamily="-107" charset="0"/>
              <a:buAutoNum type="arabicPeriod"/>
            </a:pPr>
            <a:r>
              <a:rPr lang="en-US" dirty="0" smtClean="0"/>
              <a:t>Allowing VAE will have negative consequences.</a:t>
            </a:r>
          </a:p>
          <a:p>
            <a:pPr marL="1123950" lvl="2" indent="-457200"/>
            <a:r>
              <a:rPr lang="en-US" dirty="0" smtClean="0"/>
              <a:t>VAE Proponents: No evidence for this</a:t>
            </a:r>
          </a:p>
          <a:p>
            <a:pPr marL="1123950" lvl="2" indent="-457200"/>
            <a:r>
              <a:rPr lang="en-US" b="1" dirty="0" smtClean="0">
                <a:solidFill>
                  <a:srgbClr val="FF0000"/>
                </a:solidFill>
              </a:rPr>
              <a:t>Callahan: Yes there is. </a:t>
            </a:r>
          </a:p>
          <a:p>
            <a:pPr marL="849313" lvl="1" indent="-457200">
              <a:buFont typeface="Calibri" pitchFamily="-107" charset="0"/>
              <a:buAutoNum type="arabicPeriod"/>
            </a:pPr>
            <a:r>
              <a:rPr lang="en-US" dirty="0" smtClean="0"/>
              <a:t>VAE inherently conflicts with the aims of the medical profession.</a:t>
            </a:r>
          </a:p>
          <a:p>
            <a:pPr marL="1123950" lvl="2" indent="-457200"/>
            <a:r>
              <a:rPr lang="en-US" dirty="0" smtClean="0"/>
              <a:t>VAE Proponents: No it doesn’t.</a:t>
            </a:r>
          </a:p>
          <a:p>
            <a:pPr marL="1123950" lvl="2" indent="-457200"/>
            <a:r>
              <a:rPr lang="en-US" b="1" dirty="0" smtClean="0">
                <a:solidFill>
                  <a:srgbClr val="FF0000"/>
                </a:solidFill>
              </a:rPr>
              <a:t>Callahan: Yes it does.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7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Callahan’s autonomy argument</a:t>
            </a:r>
            <a:endParaRPr lang="en-US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7200" y="2209800"/>
            <a:ext cx="8153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-107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-107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-107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-107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-107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9pPr>
          </a:lstStyle>
          <a:p>
            <a:r>
              <a:rPr lang="en-US" sz="2400" b="1" dirty="0"/>
              <a:t>P1.</a:t>
            </a:r>
            <a:r>
              <a:rPr lang="en-US" sz="2400" dirty="0"/>
              <a:t> VAE is a matter of “mutual, social decision between </a:t>
            </a:r>
            <a:r>
              <a:rPr lang="en-US" sz="2400" b="1" dirty="0">
                <a:solidFill>
                  <a:srgbClr val="0070C0"/>
                </a:solidFill>
              </a:rPr>
              <a:t>two people</a:t>
            </a:r>
            <a:r>
              <a:rPr lang="en-US" sz="2400" dirty="0"/>
              <a:t>, the one to be killed and the other to do the killing” (630).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3657600"/>
            <a:ext cx="8305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-107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-107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-107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-107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-107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9pPr>
          </a:lstStyle>
          <a:p>
            <a:r>
              <a:rPr lang="en-US" sz="2400" b="1" dirty="0"/>
              <a:t>P2.</a:t>
            </a:r>
            <a:r>
              <a:rPr lang="en-US" sz="2400" dirty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right to self-determination is limited to </a:t>
            </a:r>
            <a:r>
              <a:rPr lang="en-US" sz="2400" dirty="0" smtClean="0"/>
              <a:t>one’s </a:t>
            </a:r>
            <a:r>
              <a:rPr lang="en-US" sz="2400" b="1" dirty="0" smtClean="0">
                <a:solidFill>
                  <a:srgbClr val="0070C0"/>
                </a:solidFill>
              </a:rPr>
              <a:t>own</a:t>
            </a:r>
            <a:r>
              <a:rPr lang="en-US" sz="2400" dirty="0" smtClean="0"/>
              <a:t> </a:t>
            </a:r>
            <a:r>
              <a:rPr lang="en-US" sz="2400" dirty="0"/>
              <a:t>actions and decisions.</a:t>
            </a:r>
            <a:endParaRPr lang="en-US" sz="24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76300" y="4648200"/>
            <a:ext cx="7467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-107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-107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-107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-107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-107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9pPr>
          </a:lstStyle>
          <a:p>
            <a:r>
              <a:rPr lang="en-US" sz="2400" dirty="0"/>
              <a:t>The right to self-determination is </a:t>
            </a:r>
            <a:r>
              <a:rPr lang="en-US" sz="2400" b="1" i="1" dirty="0"/>
              <a:t>not</a:t>
            </a:r>
            <a:r>
              <a:rPr lang="en-US" sz="2400" dirty="0"/>
              <a:t> the right that others assist </a:t>
            </a:r>
            <a:r>
              <a:rPr lang="en-US" sz="2400" dirty="0" smtClean="0"/>
              <a:t>you in carrying out your projects.</a:t>
            </a:r>
            <a:endParaRPr lang="en-US" sz="24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2900" y="5791199"/>
            <a:ext cx="838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-107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-107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-107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-107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-107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9pPr>
          </a:lstStyle>
          <a:p>
            <a:r>
              <a:rPr lang="en-US" sz="2400" b="1" dirty="0"/>
              <a:t>C1.</a:t>
            </a:r>
            <a:r>
              <a:rPr lang="en-US" sz="2400" dirty="0"/>
              <a:t> Therefore, considerations of self-determination are </a:t>
            </a:r>
            <a:r>
              <a:rPr lang="en-US" sz="2400" b="1" dirty="0">
                <a:solidFill>
                  <a:srgbClr val="0070C0"/>
                </a:solidFill>
              </a:rPr>
              <a:t>not sufficient </a:t>
            </a:r>
            <a:r>
              <a:rPr lang="en-US" sz="2400" dirty="0"/>
              <a:t>to justify VAE.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271</TotalTime>
  <Words>1701</Words>
  <Application>Microsoft Office PowerPoint</Application>
  <PresentationFormat>On-screen Show (4:3)</PresentationFormat>
  <Paragraphs>180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Active Euthanasia: Objections</vt:lpstr>
      <vt:lpstr>Brock</vt:lpstr>
      <vt:lpstr>Self-determination/autonomy</vt:lpstr>
      <vt:lpstr>Argument from Autonomy</vt:lpstr>
      <vt:lpstr>Autonomy: Counterargument (Velleman)</vt:lpstr>
      <vt:lpstr>Autonomy: Counterargument (Velleman)</vt:lpstr>
      <vt:lpstr>Callahan</vt:lpstr>
      <vt:lpstr>Callahan</vt:lpstr>
      <vt:lpstr>Callahan’s autonomy argument</vt:lpstr>
      <vt:lpstr>PowerPoint Presentation</vt:lpstr>
      <vt:lpstr>Evaluating Callahan’s argument</vt:lpstr>
      <vt:lpstr>Callahan: Killing vs. Letting Die</vt:lpstr>
      <vt:lpstr>Causality vs. Culpability</vt:lpstr>
      <vt:lpstr>Callahan: Killing vs. Letting Die</vt:lpstr>
      <vt:lpstr>Evaluating Callahan: Killing/Letting Die</vt:lpstr>
      <vt:lpstr>Living and dying with RCALS</vt:lpstr>
      <vt:lpstr>Living and dying with RCALS</vt:lpstr>
      <vt:lpstr>Living and dying with RCALS</vt:lpstr>
      <vt:lpstr>How about. . .</vt:lpstr>
      <vt:lpstr>How about. . .</vt:lpstr>
      <vt:lpstr>How about. . .</vt:lpstr>
      <vt:lpstr>Callahan Again</vt:lpstr>
      <vt:lpstr>What have we learned?</vt:lpstr>
      <vt:lpstr>What have we learned?</vt:lpstr>
      <vt:lpstr>What have we learned?</vt:lpstr>
      <vt:lpstr>Final Question </vt:lpstr>
    </vt:vector>
  </TitlesOfParts>
  <Company>University of Maryland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of Autonomy, cont.</dc:title>
  <dc:creator>Philosophy</dc:creator>
  <cp:lastModifiedBy>Mark</cp:lastModifiedBy>
  <cp:revision>32</cp:revision>
  <dcterms:created xsi:type="dcterms:W3CDTF">2010-11-03T05:15:31Z</dcterms:created>
  <dcterms:modified xsi:type="dcterms:W3CDTF">2014-04-03T16:25:38Z</dcterms:modified>
</cp:coreProperties>
</file>