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AF83D-A7CC-42D3-854A-BD937A6A6B9D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4/9/2014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922E1C4-6241-46F8-BB18-3ED480485B0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17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8E8AB-85E5-4CD5-98B0-11CEC2B9E97F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4/9/2014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A41EE-16F0-42AE-B4FC-A4447AA8E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757BD-607F-45D7-AEB2-72B511030949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4/9/2014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B0F42-B2AB-4E4E-AAB4-893D569CB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4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FBF9F-3A98-4A26-B741-34172AAE03A6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4/9/2014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8585C-3346-4BBB-AD72-3D2890FD5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3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24DD0-05F3-4F46-B5D9-19A389CADD03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4/9/2014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8C902-811C-464D-8FA5-F73CE6DCD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7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C838D-99E4-4353-8C1E-92D92D264D61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4/9/2014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A3EB8-D6EC-47D9-8184-E56881788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2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BC6CBF-ABED-402A-BDA0-93439501D7BD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4/9/2014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4CEA77-A6F1-40D9-A7AD-52675BC9C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0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5B6E1-229F-4A8D-959F-29B2A2EC7C6A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4/9/2014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5E208-0F24-4023-AED5-47E758375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3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5AC32-7E66-4A7F-A742-E89850DC77A3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4/9/2014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1C44C-9839-4E59-A974-818C4A694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8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57DDA-8CBC-485F-A0DD-4E749365CEDF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4/9/2014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89C4C-87E4-49EC-926F-C6D4D0B54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8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66F72-F9DD-4C2A-A32E-5CE4E6DE9972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4/9/2014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0A2EB-F4C2-4A3D-BB93-F340C54D4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5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F65028-0875-40DF-8CCE-660DB04F3BA8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4/9/2014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B3BDAE-725E-49B5-9F32-15B01AC93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8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6096000"/>
          </a:xfrm>
        </p:spPr>
        <p:txBody>
          <a:bodyPr/>
          <a:lstStyle/>
          <a:p>
            <a:pPr marL="109537" indent="0">
              <a:spcAft>
                <a:spcPts val="2400"/>
              </a:spcAft>
              <a:buNone/>
            </a:pPr>
            <a:r>
              <a:rPr lang="en-US" sz="4000" dirty="0" smtClean="0"/>
              <a:t>Tim and Angela are college juniors. They’ve been going out for 2½  years. </a:t>
            </a:r>
            <a:endParaRPr lang="en-US" sz="4000" dirty="0"/>
          </a:p>
          <a:p>
            <a:pPr marL="109537" indent="0">
              <a:buNone/>
            </a:pPr>
            <a:r>
              <a:rPr lang="en-US" sz="4000" dirty="0" smtClean="0"/>
              <a:t>One Saturday night, Angela stays in because she’s not feeling well.  Tim gets mildly intoxicated at a party and ends up sleeping with a friend visiting from out of town.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902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conclusion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lnSpc>
                <a:spcPct val="130000"/>
              </a:lnSpc>
              <a:buNone/>
            </a:pPr>
            <a:r>
              <a:rPr lang="en-US" sz="4000" dirty="0" smtClean="0"/>
              <a:t>It means that when we </a:t>
            </a:r>
            <a:r>
              <a:rPr lang="en-US" sz="4000" b="1" dirty="0" smtClean="0">
                <a:solidFill>
                  <a:srgbClr val="CC6600"/>
                </a:solidFill>
              </a:rPr>
              <a:t>fail to give </a:t>
            </a:r>
            <a:r>
              <a:rPr lang="en-US" sz="4000" dirty="0" smtClean="0"/>
              <a:t>(or when we fail to give </a:t>
            </a:r>
            <a:r>
              <a:rPr lang="en-US" sz="4000" b="1" dirty="0" smtClean="0">
                <a:solidFill>
                  <a:srgbClr val="CC6600"/>
                </a:solidFill>
              </a:rPr>
              <a:t>enough</a:t>
            </a:r>
            <a:r>
              <a:rPr lang="en-US" sz="4000" dirty="0" smtClean="0"/>
              <a:t>), we are </a:t>
            </a:r>
            <a:r>
              <a:rPr lang="en-US" sz="4000" b="1" dirty="0" smtClean="0">
                <a:solidFill>
                  <a:srgbClr val="CC6600"/>
                </a:solidFill>
              </a:rPr>
              <a:t>doing something wrong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179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Singer’s Key Analogy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28" y="1543334"/>
            <a:ext cx="8935872" cy="5314666"/>
          </a:xfrm>
        </p:spPr>
        <p:txBody>
          <a:bodyPr/>
          <a:lstStyle/>
          <a:p>
            <a:pPr marL="109537" indent="0" eaLnBrk="1" hangingPunct="1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dirty="0" smtClean="0"/>
              <a:t>You come across a young child drowning in a shallow pond.  No one else is around.  You can save the child by wading into the water, even though this will ruin your favorite shoes.  </a:t>
            </a:r>
            <a:r>
              <a:rPr lang="en-US" dirty="0" smtClean="0">
                <a:solidFill>
                  <a:srgbClr val="CC6600"/>
                </a:solidFill>
              </a:rPr>
              <a:t>Do you not have a moral obligation to save the child?</a:t>
            </a:r>
            <a:endParaRPr lang="en-US" dirty="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110000"/>
              </a:lnSpc>
              <a:spcAft>
                <a:spcPts val="1200"/>
              </a:spcAft>
            </a:pPr>
            <a:r>
              <a:rPr lang="en-US" dirty="0" smtClean="0">
                <a:solidFill>
                  <a:srgbClr val="002060"/>
                </a:solidFill>
              </a:rPr>
              <a:t>Singer uses this case to derive a </a:t>
            </a:r>
            <a:r>
              <a:rPr lang="en-US" b="1" dirty="0" smtClean="0">
                <a:solidFill>
                  <a:srgbClr val="CC6600"/>
                </a:solidFill>
              </a:rPr>
              <a:t>general moral principle</a:t>
            </a:r>
            <a:r>
              <a:rPr lang="en-US" dirty="0" smtClean="0">
                <a:solidFill>
                  <a:srgbClr val="002060"/>
                </a:solidFill>
              </a:rPr>
              <a:t> (Premise 2 of his argument).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solidFill>
                  <a:srgbClr val="002060"/>
                </a:solidFill>
              </a:rPr>
              <a:t>If we wish to avoid Singer’s conclusion, the challenge is to find a </a:t>
            </a:r>
            <a:r>
              <a:rPr lang="en-US" b="1" dirty="0" smtClean="0">
                <a:solidFill>
                  <a:srgbClr val="CC6600"/>
                </a:solidFill>
              </a:rPr>
              <a:t>morally relevant </a:t>
            </a:r>
            <a:r>
              <a:rPr lang="en-US" dirty="0" smtClean="0">
                <a:solidFill>
                  <a:srgbClr val="002060"/>
                </a:solidFill>
              </a:rPr>
              <a:t>difference between this case and global poverty.     </a:t>
            </a:r>
          </a:p>
        </p:txBody>
      </p:sp>
    </p:spTree>
    <p:extLst>
      <p:ext uri="{BB962C8B-B14F-4D97-AF65-F5344CB8AC3E}">
        <p14:creationId xmlns:p14="http://schemas.microsoft.com/office/powerpoint/2010/main" val="361603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What is Singer saying?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638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That the distribution of wealth worldwide should be completely equal?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No.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That </a:t>
            </a:r>
            <a:r>
              <a:rPr lang="en-US" sz="2400" i="1" dirty="0" smtClean="0"/>
              <a:t>every </a:t>
            </a:r>
            <a:r>
              <a:rPr lang="en-US" sz="2400" dirty="0" smtClean="0"/>
              <a:t>citizen of wealthy nations has an obligation give substantial portions of her or his own income?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No.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That among those obligated to give, everyone must contribute some determinate percentage of her or his income?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No.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That the obligation to relieve desperate poverty falls entirely on individuals rather than governments?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200" dirty="0" smtClean="0">
                <a:solidFill>
                  <a:srgbClr val="002060"/>
                </a:solidFill>
              </a:rPr>
              <a:t>No.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419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What is Singer saying?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300" dirty="0" smtClean="0"/>
              <a:t>That when you spend money on luxuries instead of using that money to prevent suffering, you violate your moral obligations?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300" dirty="0" smtClean="0">
                <a:solidFill>
                  <a:srgbClr val="002060"/>
                </a:solidFill>
              </a:rPr>
              <a:t>Yes.</a:t>
            </a:r>
          </a:p>
          <a:p>
            <a:pPr eaLnBrk="1" hangingPunct="1">
              <a:lnSpc>
                <a:spcPct val="110000"/>
              </a:lnSpc>
            </a:pPr>
            <a:r>
              <a:rPr lang="en-US" sz="2300" dirty="0" smtClean="0"/>
              <a:t>That the world would be a better place if wealthy people gave more in direct aid to people in developing countries?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300" dirty="0" smtClean="0">
                <a:solidFill>
                  <a:srgbClr val="002060"/>
                </a:solidFill>
              </a:rPr>
              <a:t>Yes.</a:t>
            </a:r>
          </a:p>
          <a:p>
            <a:pPr eaLnBrk="1" hangingPunct="1">
              <a:lnSpc>
                <a:spcPct val="110000"/>
              </a:lnSpc>
            </a:pPr>
            <a:r>
              <a:rPr lang="en-US" sz="2300" dirty="0" smtClean="0"/>
              <a:t>That even if you fail in the full extent of your moral duties, you can make the world a better place by doing </a:t>
            </a:r>
            <a:r>
              <a:rPr lang="en-US" sz="2300" i="1" dirty="0" smtClean="0"/>
              <a:t>something </a:t>
            </a:r>
            <a:r>
              <a:rPr lang="en-US" sz="2300" dirty="0" smtClean="0"/>
              <a:t>rather than </a:t>
            </a:r>
            <a:r>
              <a:rPr lang="en-US" sz="2300" i="1" dirty="0" smtClean="0"/>
              <a:t>nothing</a:t>
            </a:r>
            <a:r>
              <a:rPr lang="en-US" sz="2300" dirty="0" smtClean="0"/>
              <a:t>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300" dirty="0" smtClean="0">
                <a:solidFill>
                  <a:srgbClr val="002060"/>
                </a:solidFill>
              </a:rPr>
              <a:t>Yes. </a:t>
            </a:r>
          </a:p>
          <a:p>
            <a:pPr eaLnBrk="1" hangingPunct="1">
              <a:lnSpc>
                <a:spcPct val="110000"/>
              </a:lnSpc>
            </a:pPr>
            <a:r>
              <a:rPr lang="en-US" sz="2300" dirty="0" smtClean="0"/>
              <a:t>That individual donations can sometimes be more effective than pushing for government action?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300" dirty="0" smtClean="0">
                <a:solidFill>
                  <a:srgbClr val="002060"/>
                </a:solidFill>
              </a:rPr>
              <a:t>Yes.</a:t>
            </a:r>
          </a:p>
        </p:txBody>
      </p:sp>
    </p:spTree>
    <p:extLst>
      <p:ext uri="{BB962C8B-B14F-4D97-AF65-F5344CB8AC3E}">
        <p14:creationId xmlns:p14="http://schemas.microsoft.com/office/powerpoint/2010/main" val="337004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8915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Global Poverty &amp; International Aid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en-US" dirty="0" smtClean="0"/>
              <a:t>PHIL140</a:t>
            </a:r>
          </a:p>
        </p:txBody>
      </p:sp>
    </p:spTree>
    <p:extLst>
      <p:ext uri="{BB962C8B-B14F-4D97-AF65-F5344CB8AC3E}">
        <p14:creationId xmlns:p14="http://schemas.microsoft.com/office/powerpoint/2010/main" val="19580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Question: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2400" y="2438400"/>
            <a:ext cx="8839200" cy="39068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endParaRPr lang="en-US" dirty="0" smtClean="0"/>
          </a:p>
          <a:p>
            <a:pPr eaLnBrk="1" hangingPunct="1">
              <a:lnSpc>
                <a:spcPct val="125000"/>
              </a:lnSpc>
              <a:buFont typeface="Georgia" pitchFamily="18" charset="0"/>
              <a:buNone/>
            </a:pPr>
            <a:r>
              <a:rPr lang="en-US" sz="3600" dirty="0" smtClean="0"/>
              <a:t>  What obligations do individual citizens of wealthy nations (for example, you and me) have to people suffering from poverty in faraway countries?</a:t>
            </a:r>
          </a:p>
        </p:txBody>
      </p:sp>
    </p:spTree>
    <p:extLst>
      <p:ext uri="{BB962C8B-B14F-4D97-AF65-F5344CB8AC3E}">
        <p14:creationId xmlns:p14="http://schemas.microsoft.com/office/powerpoint/2010/main" val="115040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Some numbers: Global Poverty</a:t>
            </a:r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219200"/>
            <a:ext cx="7772400" cy="5486400"/>
          </a:xfrm>
        </p:spPr>
      </p:pic>
    </p:spTree>
    <p:extLst>
      <p:ext uri="{BB962C8B-B14F-4D97-AF65-F5344CB8AC3E}">
        <p14:creationId xmlns:p14="http://schemas.microsoft.com/office/powerpoint/2010/main" val="197949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Some Numbers: Global Poverty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Every year more than </a:t>
            </a:r>
            <a:r>
              <a:rPr lang="en-US" sz="2000" b="1" dirty="0" smtClean="0"/>
              <a:t>6 million </a:t>
            </a:r>
            <a:r>
              <a:rPr lang="en-US" sz="2000" dirty="0" smtClean="0"/>
              <a:t>children under the age of five die from preventable causes (malaria, diarrhea, pneumonia).</a:t>
            </a:r>
          </a:p>
          <a:p>
            <a:pPr eaLnBrk="1" hangingPunct="1">
              <a:lnSpc>
                <a:spcPts val="1200"/>
              </a:lnSpc>
              <a:buFont typeface="Georgia" pitchFamily="18" charset="0"/>
              <a:buNone/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More than </a:t>
            </a:r>
            <a:r>
              <a:rPr lang="en-US" sz="2000" b="1" dirty="0" smtClean="0"/>
              <a:t>50%</a:t>
            </a:r>
            <a:r>
              <a:rPr lang="en-US" sz="2000" dirty="0" smtClean="0"/>
              <a:t> of Africans suffer from water-related diseases (cholera, infant diarrhea).</a:t>
            </a:r>
          </a:p>
          <a:p>
            <a:pPr eaLnBrk="1" hangingPunct="1">
              <a:lnSpc>
                <a:spcPts val="1200"/>
              </a:lnSpc>
              <a:buFont typeface="Georgia" pitchFamily="18" charset="0"/>
              <a:buNone/>
            </a:pPr>
            <a:endParaRPr lang="en-US" sz="2000" dirty="0" smtClean="0"/>
          </a:p>
          <a:p>
            <a:pPr eaLnBrk="1" hangingPunct="1"/>
            <a:r>
              <a:rPr lang="en-US" sz="2000" b="1" dirty="0" smtClean="0"/>
              <a:t>3 Million </a:t>
            </a:r>
            <a:r>
              <a:rPr lang="en-US" sz="2000" dirty="0" smtClean="0"/>
              <a:t>people per year die from malaria.</a:t>
            </a:r>
          </a:p>
          <a:p>
            <a:pPr eaLnBrk="1" hangingPunct="1">
              <a:lnSpc>
                <a:spcPts val="1200"/>
              </a:lnSpc>
              <a:buFont typeface="Georgia" pitchFamily="18" charset="0"/>
              <a:buNone/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Of the </a:t>
            </a:r>
            <a:r>
              <a:rPr lang="en-US" sz="2000" b="1" dirty="0" smtClean="0"/>
              <a:t>300 million </a:t>
            </a:r>
            <a:r>
              <a:rPr lang="en-US" sz="2000" dirty="0" smtClean="0"/>
              <a:t>children who go to bed hungry each night, more than </a:t>
            </a:r>
            <a:r>
              <a:rPr lang="en-US" sz="2000" b="1" dirty="0" smtClean="0"/>
              <a:t>90%</a:t>
            </a:r>
            <a:r>
              <a:rPr lang="en-US" sz="2000" dirty="0" smtClean="0"/>
              <a:t> are suffering long-term malnutrition.</a:t>
            </a:r>
          </a:p>
          <a:p>
            <a:pPr eaLnBrk="1" hangingPunct="1">
              <a:lnSpc>
                <a:spcPts val="1200"/>
              </a:lnSpc>
              <a:buFont typeface="Georgia" pitchFamily="18" charset="0"/>
              <a:buNone/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More than </a:t>
            </a:r>
            <a:r>
              <a:rPr lang="en-US" sz="2000" b="1" dirty="0" smtClean="0"/>
              <a:t>2.6 billion </a:t>
            </a:r>
            <a:r>
              <a:rPr lang="en-US" sz="2000" dirty="0" smtClean="0"/>
              <a:t>do not have basic water sanitation; more than </a:t>
            </a:r>
            <a:r>
              <a:rPr lang="en-US" sz="2000" b="1" dirty="0" smtClean="0"/>
              <a:t>1 billion </a:t>
            </a:r>
            <a:r>
              <a:rPr lang="en-US" sz="2000" dirty="0" smtClean="0"/>
              <a:t>use unsafe drinking water sources.</a:t>
            </a:r>
          </a:p>
          <a:p>
            <a:pPr eaLnBrk="1" hangingPunct="1">
              <a:lnSpc>
                <a:spcPts val="1200"/>
              </a:lnSpc>
              <a:buFont typeface="Georgia" pitchFamily="18" charset="0"/>
              <a:buNone/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Women in Africa have a </a:t>
            </a:r>
            <a:r>
              <a:rPr lang="en-US" sz="2000" b="1" dirty="0" smtClean="0"/>
              <a:t>1 in 16 </a:t>
            </a:r>
            <a:r>
              <a:rPr lang="en-US" sz="2000" dirty="0" smtClean="0"/>
              <a:t>chance of dying in pregnancy or childbirth. (</a:t>
            </a:r>
            <a:r>
              <a:rPr lang="en-US" sz="2000" b="1" dirty="0" smtClean="0"/>
              <a:t>1 in 3,700 </a:t>
            </a:r>
            <a:r>
              <a:rPr lang="en-US" sz="2000" dirty="0" smtClean="0"/>
              <a:t>in North America).</a:t>
            </a:r>
          </a:p>
          <a:p>
            <a:pPr eaLnBrk="1" hangingPunct="1"/>
            <a:endParaRPr lang="en-US" sz="2000" dirty="0" smtClean="0"/>
          </a:p>
          <a:p>
            <a:pPr lvl="1" eaLnBrk="1" hangingPunct="1"/>
            <a:r>
              <a:rPr lang="en-US" sz="1800" dirty="0" smtClean="0"/>
              <a:t>Source: United Nations Millennium Project</a:t>
            </a:r>
          </a:p>
          <a:p>
            <a:pPr lvl="4" eaLnBrk="1" hangingPunct="1"/>
            <a:endParaRPr lang="en-US" sz="1200" dirty="0" smtClean="0"/>
          </a:p>
          <a:p>
            <a:pPr eaLnBrk="1" hangingPunct="1">
              <a:buFont typeface="Georgia" pitchFamily="18" charset="0"/>
              <a:buNone/>
            </a:pPr>
            <a:endParaRPr lang="en-US" sz="2000" dirty="0" smtClean="0"/>
          </a:p>
          <a:p>
            <a:pPr eaLnBrk="1" hangingPunct="1">
              <a:buFont typeface="Georgia" pitchFamily="18" charset="0"/>
              <a:buNone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7987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Peter Singer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6324600" cy="432435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Author of: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“Famine, Affluence, and Morality” (1972)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 </a:t>
            </a:r>
            <a:r>
              <a:rPr lang="en-US" i="1" dirty="0" smtClean="0"/>
              <a:t>The Life You Can Save </a:t>
            </a:r>
            <a:r>
              <a:rPr lang="en-US" dirty="0" smtClean="0"/>
              <a:t>(2009)</a:t>
            </a:r>
            <a:endParaRPr lang="en-US" dirty="0"/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762000"/>
            <a:ext cx="28194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90800"/>
            <a:ext cx="24384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022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Singer’s Argument: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562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ts val="2400"/>
              </a:spcAft>
              <a:defRPr/>
            </a:pPr>
            <a:r>
              <a:rPr lang="en-US" sz="2400" dirty="0" smtClean="0"/>
              <a:t>P1: Suffering and death from lack of food, shelter, and medical care are bad.</a:t>
            </a:r>
          </a:p>
          <a:p>
            <a:pPr eaLnBrk="1" hangingPunct="1">
              <a:lnSpc>
                <a:spcPct val="110000"/>
              </a:lnSpc>
              <a:spcAft>
                <a:spcPts val="2400"/>
              </a:spcAft>
              <a:defRPr/>
            </a:pPr>
            <a:r>
              <a:rPr lang="en-US" sz="2400" dirty="0" smtClean="0"/>
              <a:t>P2: If it is in your power to prevent something bad from happening, without thereby sacrificing anything </a:t>
            </a:r>
            <a:r>
              <a:rPr lang="en-US" sz="2400" dirty="0" smtClean="0">
                <a:solidFill>
                  <a:srgbClr val="CC6600"/>
                </a:solidFill>
              </a:rPr>
              <a:t>nearly as important</a:t>
            </a:r>
            <a:r>
              <a:rPr lang="en-US" sz="2400" dirty="0" smtClean="0"/>
              <a:t>, it is wrong not to do so.</a:t>
            </a:r>
          </a:p>
          <a:p>
            <a:pPr eaLnBrk="1" hangingPunct="1">
              <a:lnSpc>
                <a:spcPct val="110000"/>
              </a:lnSpc>
              <a:spcAft>
                <a:spcPts val="2400"/>
              </a:spcAft>
              <a:defRPr/>
            </a:pPr>
            <a:r>
              <a:rPr lang="en-US" sz="2400" dirty="0" smtClean="0"/>
              <a:t>P3: By donating to aid agencies, you can prevent suffering and death from lack of food, shelter, and medical care, without sacrificing anything nearly as important.</a:t>
            </a:r>
          </a:p>
          <a:p>
            <a:pPr eaLnBrk="1" hangingPunct="1">
              <a:lnSpc>
                <a:spcPct val="110000"/>
              </a:lnSpc>
              <a:spcAft>
                <a:spcPts val="2400"/>
              </a:spcAft>
              <a:defRPr/>
            </a:pPr>
            <a:r>
              <a:rPr lang="en-US" sz="2400" dirty="0" smtClean="0"/>
              <a:t>C: Therefore, if you do not donate to aid agencies, you are doing something wrong.</a:t>
            </a:r>
          </a:p>
        </p:txBody>
      </p:sp>
    </p:spTree>
    <p:extLst>
      <p:ext uri="{BB962C8B-B14F-4D97-AF65-F5344CB8AC3E}">
        <p14:creationId xmlns:p14="http://schemas.microsoft.com/office/powerpoint/2010/main" val="282963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Singer’s Argument: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562600"/>
          </a:xfrm>
        </p:spPr>
        <p:txBody>
          <a:bodyPr/>
          <a:lstStyle/>
          <a:p>
            <a:pPr eaLnBrk="1" hangingPunct="1">
              <a:spcAft>
                <a:spcPts val="240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P1: Suffering and death from lack of food, shelter, and medical care are bad.</a:t>
            </a:r>
            <a:endParaRPr lang="en-US" sz="2400" dirty="0" smtClean="0"/>
          </a:p>
          <a:p>
            <a:pPr eaLnBrk="1" hangingPunct="1">
              <a:spcAft>
                <a:spcPts val="240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P2: If it is in your power to prevent something bad from happening, without thereby sacrificing anything nearly as important, it is wrong not to do so.</a:t>
            </a:r>
            <a:endParaRPr lang="en-US" sz="2400" dirty="0" smtClean="0"/>
          </a:p>
          <a:p>
            <a:pPr eaLnBrk="1" hangingPunct="1">
              <a:spcAft>
                <a:spcPts val="2400"/>
              </a:spcAft>
              <a:defRPr/>
            </a:pPr>
            <a:r>
              <a:rPr lang="en-US" sz="2400" dirty="0" smtClean="0">
                <a:solidFill>
                  <a:srgbClr val="009C50"/>
                </a:solidFill>
              </a:rPr>
              <a:t>P3: By donating to aid agencies, you can prevent suffering and death from lack of food, shelter, and medical care, without sacrificing anything nearly as important.</a:t>
            </a:r>
          </a:p>
          <a:p>
            <a:pPr eaLnBrk="1" hangingPunct="1">
              <a:spcAft>
                <a:spcPts val="240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C: Therefore, if you do not donate to aid agencies, you are doing something wrong.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8400" y="224135"/>
            <a:ext cx="2667000" cy="111569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            = Empirical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            = Normative</a:t>
            </a:r>
          </a:p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8771"/>
            <a:ext cx="384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480175" y="835795"/>
            <a:ext cx="381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17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Singer’s Conclusion: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763000" cy="457200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endParaRPr lang="en-US" dirty="0" smtClean="0"/>
          </a:p>
          <a:p>
            <a:pPr eaLnBrk="1" hangingPunct="1">
              <a:buFont typeface="Georgia" pitchFamily="18" charset="0"/>
              <a:buNone/>
            </a:pPr>
            <a:r>
              <a:rPr lang="en-US" sz="4000" dirty="0" smtClean="0"/>
              <a:t>  We have a </a:t>
            </a:r>
            <a:r>
              <a:rPr lang="en-US" sz="4000" b="1" i="1" dirty="0" smtClean="0">
                <a:solidFill>
                  <a:srgbClr val="CC6600"/>
                </a:solidFill>
              </a:rPr>
              <a:t>moral duty</a:t>
            </a:r>
            <a:r>
              <a:rPr lang="en-US" sz="4000" dirty="0" smtClean="0"/>
              <a:t> to prevent suffering and death, even if it requires sacrificing “luxuries” for ourselves that we could afford to enjoy.</a:t>
            </a:r>
          </a:p>
        </p:txBody>
      </p:sp>
    </p:spTree>
    <p:extLst>
      <p:ext uri="{BB962C8B-B14F-4D97-AF65-F5344CB8AC3E}">
        <p14:creationId xmlns:p14="http://schemas.microsoft.com/office/powerpoint/2010/main" val="140477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785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PowerPoint Presentation</vt:lpstr>
      <vt:lpstr>Global Poverty &amp; International Aid</vt:lpstr>
      <vt:lpstr>The Question:</vt:lpstr>
      <vt:lpstr>Some numbers: Global Poverty</vt:lpstr>
      <vt:lpstr>Some Numbers: Global Poverty</vt:lpstr>
      <vt:lpstr>Peter Singer</vt:lpstr>
      <vt:lpstr>Singer’s Argument:</vt:lpstr>
      <vt:lpstr>Singer’s Argument:</vt:lpstr>
      <vt:lpstr>Singer’s Conclusion:</vt:lpstr>
      <vt:lpstr>What does this conclusion mean?</vt:lpstr>
      <vt:lpstr>Singer’s Key Analogy</vt:lpstr>
      <vt:lpstr>What is Singer saying?</vt:lpstr>
      <vt:lpstr>What is Singer saying?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Poverty &amp; International Aid</dc:title>
  <dc:creator>Mark</dc:creator>
  <cp:lastModifiedBy>Mark</cp:lastModifiedBy>
  <cp:revision>14</cp:revision>
  <dcterms:created xsi:type="dcterms:W3CDTF">2012-10-10T13:17:10Z</dcterms:created>
  <dcterms:modified xsi:type="dcterms:W3CDTF">2014-04-09T20:37:10Z</dcterms:modified>
</cp:coreProperties>
</file>