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8" r:id="rId3"/>
    <p:sldId id="269" r:id="rId4"/>
    <p:sldId id="264" r:id="rId5"/>
    <p:sldId id="273" r:id="rId6"/>
    <p:sldId id="265" r:id="rId7"/>
    <p:sldId id="266" r:id="rId8"/>
    <p:sldId id="287" r:id="rId9"/>
    <p:sldId id="274" r:id="rId10"/>
    <p:sldId id="284" r:id="rId11"/>
    <p:sldId id="286" r:id="rId12"/>
    <p:sldId id="275" r:id="rId13"/>
    <p:sldId id="276" r:id="rId14"/>
    <p:sldId id="277" r:id="rId15"/>
    <p:sldId id="278" r:id="rId16"/>
    <p:sldId id="282" r:id="rId17"/>
    <p:sldId id="283" r:id="rId18"/>
    <p:sldId id="279" r:id="rId19"/>
    <p:sldId id="281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AF83D-A7CC-42D3-854A-BD937A6A6B9D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22E1C4-6241-46F8-BB18-3ED480485B0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7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8E8AB-85E5-4CD5-98B0-11CEC2B9E97F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A41EE-16F0-42AE-B4FC-A4447AA8E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57BD-607F-45D7-AEB2-72B511030949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0F42-B2AB-4E4E-AAB4-893D569CB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BF9F-3A98-4A26-B741-34172AAE03A6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8585C-3346-4BBB-AD72-3D2890FD5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3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24DD0-05F3-4F46-B5D9-19A389CADD03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8C902-811C-464D-8FA5-F73CE6DC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C838D-99E4-4353-8C1E-92D92D264D61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A3EB8-D6EC-47D9-8184-E5688178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2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5BC6CBF-ABED-402A-BDA0-93439501D7BD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4CEA77-A6F1-40D9-A7AD-52675BC9C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0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5B6E1-229F-4A8D-959F-29B2A2EC7C6A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E208-0F24-4023-AED5-47E758375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3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5AC32-7E66-4A7F-A742-E89850DC77A3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C44C-9839-4E59-A974-818C4A694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57DDA-8CBC-485F-A0DD-4E749365CEDF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89C4C-87E4-49EC-926F-C6D4D0B54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8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66F72-F9DD-4C2A-A32E-5CE4E6DE9972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A2EB-F4C2-4A3D-BB93-F340C54D4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5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F65028-0875-40DF-8CCE-660DB04F3BA8}" type="datetimeFigureOut">
              <a:rPr lang="en-US">
                <a:solidFill>
                  <a:srgbClr val="438086"/>
                </a:solidFill>
              </a:rPr>
              <a:pPr>
                <a:defRPr/>
              </a:pPr>
              <a:t>4/14/2014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B3BDAE-725E-49B5-9F32-15B01AC93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8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ifeyoucansave.org/" TargetMode="External"/><Relationship Id="rId2" Type="http://schemas.openxmlformats.org/officeDocument/2006/relationships/hyperlink" Target="http://www.givewell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 smtClean="0"/>
              <a:t>Singer’s Argument: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562600"/>
          </a:xfrm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P1: Suffering and death from lack of food, shelter, and medical care are bad.</a:t>
            </a:r>
            <a:endParaRPr lang="en-US" sz="2400" dirty="0" smtClean="0"/>
          </a:p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P2: If it is in your power to prevent something bad from happening, without thereby sacrificing anything nearly as important, it is wrong not to do so.</a:t>
            </a:r>
            <a:endParaRPr lang="en-US" sz="2400" dirty="0" smtClean="0"/>
          </a:p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009C50"/>
                </a:solidFill>
              </a:rPr>
              <a:t>P3: By donating to aid agencies, you can prevent suffering and death from lack of food, shelter, and medical care, without sacrificing anything nearly as important.</a:t>
            </a:r>
          </a:p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C: Therefore, if you do not donate to aid agencies, you are doing something wrong.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224135"/>
            <a:ext cx="2667000" cy="111569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      = Empirical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      = Normative</a:t>
            </a:r>
          </a:p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8771"/>
            <a:ext cx="384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80175" y="835795"/>
            <a:ext cx="3810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943600"/>
          </a:xfrm>
        </p:spPr>
        <p:txBody>
          <a:bodyPr/>
          <a:lstStyle/>
          <a:p>
            <a:pPr marL="109537" indent="0">
              <a:spcAft>
                <a:spcPts val="2400"/>
              </a:spcAft>
              <a:buNone/>
            </a:pPr>
            <a:r>
              <a:rPr lang="en-US" sz="4800" dirty="0" smtClean="0"/>
              <a:t>How can I know that my donation will help? </a:t>
            </a:r>
            <a:endParaRPr lang="en-US" sz="4000" dirty="0"/>
          </a:p>
          <a:p>
            <a:pPr marL="109537" indent="0">
              <a:buNone/>
            </a:pPr>
            <a:r>
              <a:rPr lang="en-US" sz="4000" dirty="0" smtClean="0"/>
              <a:t>What if the charity wastes the money?</a:t>
            </a:r>
          </a:p>
          <a:p>
            <a:pPr lvl="1"/>
            <a:r>
              <a:rPr lang="en-US" sz="3800" dirty="0" smtClean="0"/>
              <a:t>Incompetence</a:t>
            </a:r>
          </a:p>
          <a:p>
            <a:pPr lvl="1">
              <a:spcAft>
                <a:spcPts val="2400"/>
              </a:spcAft>
            </a:pPr>
            <a:r>
              <a:rPr lang="en-US" sz="3800" dirty="0" smtClean="0"/>
              <a:t>Corruption</a:t>
            </a:r>
            <a:endParaRPr lang="en-US" sz="4000" dirty="0"/>
          </a:p>
          <a:p>
            <a:pPr marL="119062" indent="0">
              <a:buNone/>
            </a:pPr>
            <a:r>
              <a:rPr lang="en-US" sz="4000" dirty="0" smtClean="0"/>
              <a:t>Couldn’t there be unforeseen consequences?</a:t>
            </a:r>
          </a:p>
          <a:p>
            <a:pPr marL="109537" indent="0">
              <a:buNone/>
            </a:pPr>
            <a:endParaRPr lang="en-US" sz="4000" dirty="0"/>
          </a:p>
          <a:p>
            <a:pPr marL="109537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415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1066800"/>
          </a:xfrm>
        </p:spPr>
        <p:txBody>
          <a:bodyPr/>
          <a:lstStyle/>
          <a:p>
            <a:r>
              <a:rPr lang="en-US" dirty="0" smtClean="0"/>
              <a:t>Resources </a:t>
            </a:r>
            <a:r>
              <a:rPr lang="en-US" dirty="0" smtClean="0"/>
              <a:t>for finding effective </a:t>
            </a:r>
            <a:r>
              <a:rPr lang="en-US" dirty="0" smtClean="0"/>
              <a:t>charities: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www.givewell.org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Oxford Center for Effective Altruism</a:t>
            </a:r>
          </a:p>
          <a:p>
            <a:endParaRPr lang="en-US" dirty="0"/>
          </a:p>
          <a:p>
            <a:r>
              <a:rPr lang="en-US" i="1" dirty="0" smtClean="0"/>
              <a:t>The Life You Can Save </a:t>
            </a:r>
            <a:r>
              <a:rPr lang="en-US" dirty="0" smtClean="0"/>
              <a:t>(the website):</a:t>
            </a:r>
          </a:p>
          <a:p>
            <a:pPr lvl="1"/>
            <a:r>
              <a:rPr lang="en-US" i="1" dirty="0" smtClean="0">
                <a:hlinkClick r:id="rId3"/>
              </a:rPr>
              <a:t>www.thelifeyoucansave.org</a:t>
            </a:r>
            <a:endParaRPr lang="en-US" i="1" dirty="0" smtClean="0"/>
          </a:p>
          <a:p>
            <a:pPr marL="411162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6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4343400"/>
          </a:xfrm>
        </p:spPr>
        <p:txBody>
          <a:bodyPr/>
          <a:lstStyle/>
          <a:p>
            <a:pPr marL="109537" indent="0">
              <a:buNone/>
            </a:pPr>
            <a:r>
              <a:rPr lang="en-US" sz="4000" dirty="0" smtClean="0"/>
              <a:t>Isn’t giving people money just treating their </a:t>
            </a:r>
            <a:r>
              <a:rPr lang="en-US" sz="4000" b="1" dirty="0" smtClean="0">
                <a:solidFill>
                  <a:srgbClr val="CC6600"/>
                </a:solidFill>
              </a:rPr>
              <a:t>“symptoms”</a:t>
            </a:r>
            <a:r>
              <a:rPr lang="en-US" sz="4000" dirty="0" smtClean="0"/>
              <a:t>? </a:t>
            </a:r>
          </a:p>
          <a:p>
            <a:pPr marL="109537" indent="0">
              <a:buNone/>
            </a:pPr>
            <a:endParaRPr lang="en-US" sz="4000" dirty="0"/>
          </a:p>
          <a:p>
            <a:pPr marL="109537" indent="0">
              <a:buNone/>
            </a:pPr>
            <a:r>
              <a:rPr lang="en-US" sz="4000" dirty="0" smtClean="0"/>
              <a:t>Don’t we need fundamental, lasting change (“treat the </a:t>
            </a:r>
            <a:r>
              <a:rPr lang="en-US" sz="4000" b="1" dirty="0" smtClean="0">
                <a:solidFill>
                  <a:srgbClr val="CC6600"/>
                </a:solidFill>
              </a:rPr>
              <a:t>disease</a:t>
            </a:r>
            <a:r>
              <a:rPr lang="en-US" sz="4000" dirty="0" smtClean="0"/>
              <a:t>”)?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833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1066800"/>
          </a:xfrm>
        </p:spPr>
        <p:txBody>
          <a:bodyPr/>
          <a:lstStyle/>
          <a:p>
            <a:r>
              <a:rPr lang="en-US" dirty="0" smtClean="0"/>
              <a:t>Response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548640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Consider the following. . 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 smtClean="0"/>
              <a:t>Should we give pain medication to bone cancer patients?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b="1" dirty="0" smtClean="0">
                <a:solidFill>
                  <a:srgbClr val="CC6600"/>
                </a:solidFill>
              </a:rPr>
              <a:t>No.</a:t>
            </a:r>
            <a:r>
              <a:rPr lang="en-US" dirty="0" smtClean="0">
                <a:solidFill>
                  <a:srgbClr val="002060"/>
                </a:solidFill>
              </a:rPr>
              <a:t> Treating patients’ pain only treats the symptoms. We need to treat the disease.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If you are a doctor with a bone cancer patient in terrible pain, it is better not to give them pain medication.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solidFill>
                  <a:srgbClr val="002060"/>
                </a:solidFill>
              </a:rPr>
              <a:t>What will really help this person is if you sell the medication and donate the proceeds to bone cancer research.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/>
          <a:lstStyle/>
          <a:p>
            <a:r>
              <a:rPr lang="en-US" dirty="0" smtClean="0"/>
              <a:t>Response 2: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72440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dirty="0" smtClean="0"/>
              <a:t>Lasting change might </a:t>
            </a:r>
            <a:r>
              <a:rPr lang="en-US" b="1" dirty="0" smtClean="0">
                <a:solidFill>
                  <a:srgbClr val="CC6600"/>
                </a:solidFill>
              </a:rPr>
              <a:t>require</a:t>
            </a:r>
            <a:r>
              <a:rPr lang="en-US" dirty="0" smtClean="0"/>
              <a:t> direct aid (temporarily).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Sachs: “It </a:t>
            </a:r>
            <a:r>
              <a:rPr lang="en-US" dirty="0"/>
              <a:t>is no good to </a:t>
            </a:r>
            <a:r>
              <a:rPr lang="en-US" b="1" dirty="0">
                <a:solidFill>
                  <a:srgbClr val="CC6600"/>
                </a:solidFill>
              </a:rPr>
              <a:t>lecture the dying</a:t>
            </a:r>
            <a:r>
              <a:rPr lang="en-US" dirty="0"/>
              <a:t> that they should have </a:t>
            </a:r>
            <a:r>
              <a:rPr lang="en-US" dirty="0" smtClean="0"/>
              <a:t>done better </a:t>
            </a:r>
            <a:r>
              <a:rPr lang="en-US" dirty="0"/>
              <a:t>with their lot in life. Rather, it is our task to </a:t>
            </a:r>
            <a:r>
              <a:rPr lang="en-US" b="1" dirty="0">
                <a:solidFill>
                  <a:srgbClr val="CC6600"/>
                </a:solidFill>
              </a:rPr>
              <a:t>help them onto </a:t>
            </a:r>
            <a:r>
              <a:rPr lang="en-US" b="1" dirty="0" smtClean="0">
                <a:solidFill>
                  <a:srgbClr val="CC6600"/>
                </a:solidFill>
              </a:rPr>
              <a:t>the ladder</a:t>
            </a:r>
            <a:r>
              <a:rPr lang="en-US" dirty="0" smtClean="0"/>
              <a:t> </a:t>
            </a:r>
            <a:r>
              <a:rPr lang="en-US" dirty="0"/>
              <a:t>of development, at least to gain a foothold on the bottom </a:t>
            </a:r>
            <a:r>
              <a:rPr lang="en-US" dirty="0" smtClean="0"/>
              <a:t>rung, from </a:t>
            </a:r>
            <a:r>
              <a:rPr lang="en-US" dirty="0"/>
              <a:t>which they can then proceed to </a:t>
            </a:r>
            <a:r>
              <a:rPr lang="en-US" b="1" dirty="0">
                <a:solidFill>
                  <a:srgbClr val="CC6600"/>
                </a:solidFill>
              </a:rPr>
              <a:t>climb on their own</a:t>
            </a:r>
            <a:r>
              <a:rPr lang="en-US" dirty="0" smtClean="0"/>
              <a:t>.”</a:t>
            </a:r>
          </a:p>
          <a:p>
            <a:pPr lvl="1">
              <a:lnSpc>
                <a:spcPct val="110000"/>
              </a:lnSpc>
            </a:pPr>
            <a:r>
              <a:rPr lang="en-US" i="1" dirty="0" smtClean="0"/>
              <a:t>The End of Poverty </a:t>
            </a:r>
            <a:r>
              <a:rPr lang="en-US" dirty="0" smtClean="0"/>
              <a:t>(2005), p. 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0290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486400"/>
          </a:xfrm>
        </p:spPr>
        <p:txBody>
          <a:bodyPr/>
          <a:lstStyle/>
          <a:p>
            <a:pPr marL="109537" indent="0">
              <a:buNone/>
            </a:pPr>
            <a:r>
              <a:rPr lang="en-US" sz="4000" dirty="0" smtClean="0"/>
              <a:t>Isn’t </a:t>
            </a:r>
            <a:r>
              <a:rPr lang="en-US" sz="4000" b="1" dirty="0" smtClean="0">
                <a:solidFill>
                  <a:srgbClr val="CC6600"/>
                </a:solidFill>
              </a:rPr>
              <a:t>overpopulation</a:t>
            </a:r>
            <a:r>
              <a:rPr lang="en-US" sz="4000" dirty="0" smtClean="0"/>
              <a:t> rampant in developing countries? </a:t>
            </a:r>
          </a:p>
          <a:p>
            <a:pPr marL="109537" indent="0">
              <a:buNone/>
            </a:pPr>
            <a:endParaRPr lang="en-US" sz="4000" dirty="0" smtClean="0"/>
          </a:p>
          <a:p>
            <a:pPr marL="109537" indent="0">
              <a:buNone/>
            </a:pPr>
            <a:r>
              <a:rPr lang="en-US" sz="4000" dirty="0" smtClean="0"/>
              <a:t>Won’t saving lives just lead to </a:t>
            </a:r>
            <a:r>
              <a:rPr lang="en-US" sz="4000" b="1" dirty="0" smtClean="0">
                <a:solidFill>
                  <a:srgbClr val="CC6600"/>
                </a:solidFill>
              </a:rPr>
              <a:t>more population growth</a:t>
            </a:r>
            <a:r>
              <a:rPr lang="en-US" sz="4000" dirty="0" smtClean="0"/>
              <a:t>? </a:t>
            </a:r>
          </a:p>
          <a:p>
            <a:pPr marL="109537" indent="0">
              <a:buNone/>
            </a:pPr>
            <a:endParaRPr lang="en-US" sz="4000" dirty="0"/>
          </a:p>
          <a:p>
            <a:pPr marL="109537" indent="0">
              <a:buNone/>
            </a:pPr>
            <a:r>
              <a:rPr lang="en-US" sz="4000" dirty="0" smtClean="0"/>
              <a:t>That will make it </a:t>
            </a:r>
            <a:r>
              <a:rPr lang="en-US" sz="4000" b="1" dirty="0" smtClean="0">
                <a:solidFill>
                  <a:srgbClr val="CC6600"/>
                </a:solidFill>
              </a:rPr>
              <a:t>even harder to feed everyone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2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512" y="2263775"/>
            <a:ext cx="39909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5" name="Will saving poor children lead to overpopulation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663" y="2249488"/>
            <a:ext cx="7688262" cy="4324350"/>
          </a:xfrm>
        </p:spPr>
      </p:pic>
    </p:spTree>
    <p:extLst>
      <p:ext uri="{BB962C8B-B14F-4D97-AF65-F5344CB8AC3E}">
        <p14:creationId xmlns:p14="http://schemas.microsoft.com/office/powerpoint/2010/main" val="7774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1066800"/>
          </a:xfrm>
        </p:spPr>
        <p:txBody>
          <a:bodyPr/>
          <a:lstStyle/>
          <a:p>
            <a:r>
              <a:rPr lang="en-US" dirty="0" smtClean="0"/>
              <a:t>Girls’ education &amp; fertility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229600" cy="4572000"/>
          </a:xfrm>
        </p:spPr>
      </p:pic>
    </p:spTree>
    <p:extLst>
      <p:ext uri="{BB962C8B-B14F-4D97-AF65-F5344CB8AC3E}">
        <p14:creationId xmlns:p14="http://schemas.microsoft.com/office/powerpoint/2010/main" val="244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434" y="914400"/>
            <a:ext cx="9172433" cy="5562600"/>
          </a:xfrm>
        </p:spPr>
        <p:txBody>
          <a:bodyPr/>
          <a:lstStyle/>
          <a:p>
            <a:pPr marL="109537" indent="0">
              <a:buNone/>
            </a:pPr>
            <a:r>
              <a:rPr lang="en-US" sz="4000" dirty="0" smtClean="0"/>
              <a:t>Wait, what if </a:t>
            </a:r>
            <a:r>
              <a:rPr lang="en-US" sz="4000" b="1" dirty="0" smtClean="0">
                <a:solidFill>
                  <a:srgbClr val="CC6600"/>
                </a:solidFill>
              </a:rPr>
              <a:t>everyone</a:t>
            </a:r>
            <a:r>
              <a:rPr lang="en-US" sz="4000" dirty="0" smtClean="0"/>
              <a:t> with disposable income gave </a:t>
            </a:r>
            <a:r>
              <a:rPr lang="en-US" sz="4000" b="1" dirty="0" smtClean="0">
                <a:solidFill>
                  <a:srgbClr val="CC6600"/>
                </a:solidFill>
              </a:rPr>
              <a:t>as much as they could</a:t>
            </a:r>
            <a:r>
              <a:rPr lang="en-US" sz="4000" dirty="0" smtClean="0">
                <a:solidFill>
                  <a:srgbClr val="CC6600"/>
                </a:solidFill>
              </a:rPr>
              <a:t> </a:t>
            </a:r>
            <a:r>
              <a:rPr lang="en-US" sz="4000" dirty="0" smtClean="0"/>
              <a:t>to poverty relief? </a:t>
            </a:r>
          </a:p>
          <a:p>
            <a:pPr marL="109537" indent="0">
              <a:buNone/>
            </a:pPr>
            <a:endParaRPr lang="en-US" sz="4000" dirty="0"/>
          </a:p>
          <a:p>
            <a:pPr marL="109537" indent="0">
              <a:buNone/>
            </a:pPr>
            <a:r>
              <a:rPr lang="en-US" sz="4000" dirty="0" smtClean="0"/>
              <a:t>Wouldn’t that </a:t>
            </a:r>
            <a:r>
              <a:rPr lang="en-US" sz="4000" b="1" dirty="0" smtClean="0">
                <a:solidFill>
                  <a:srgbClr val="CC6600"/>
                </a:solidFill>
              </a:rPr>
              <a:t>collapse the economy </a:t>
            </a:r>
            <a:r>
              <a:rPr lang="en-US" sz="4000" dirty="0" smtClean="0"/>
              <a:t>and make everyone worse off?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956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 smtClean="0"/>
              <a:t>What is Singer saying?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638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 smtClean="0"/>
              <a:t>That the distribution of wealth worldwide should be completely equal?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No.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 smtClean="0"/>
              <a:t>That </a:t>
            </a:r>
            <a:r>
              <a:rPr lang="en-US" sz="2400" i="1" dirty="0" smtClean="0"/>
              <a:t>every </a:t>
            </a:r>
            <a:r>
              <a:rPr lang="en-US" sz="2400" dirty="0" smtClean="0"/>
              <a:t>citizen of wealthy nations has an obligation to give substantial portions of her or his own income?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No.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 smtClean="0"/>
              <a:t>That among those obligated to give, everyone must contribute some determinate percentage of her or his income?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No.</a:t>
            </a:r>
          </a:p>
          <a:p>
            <a:pPr eaLnBrk="1" hangingPunct="1">
              <a:lnSpc>
                <a:spcPct val="110000"/>
              </a:lnSpc>
            </a:pPr>
            <a:r>
              <a:rPr lang="en-US" sz="2400" dirty="0" smtClean="0"/>
              <a:t>That the obligation to relieve desperate poverty falls entirely on individuals rather than governments?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200" dirty="0" smtClean="0">
                <a:solidFill>
                  <a:srgbClr val="002060"/>
                </a:solidFill>
              </a:rPr>
              <a:t>No.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41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229600" cy="1066800"/>
          </a:xfrm>
        </p:spPr>
        <p:txBody>
          <a:bodyPr/>
          <a:lstStyle/>
          <a:p>
            <a:r>
              <a:rPr lang="en-US" dirty="0" smtClean="0"/>
              <a:t>Response: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76731" cy="51054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400" dirty="0" smtClean="0"/>
              <a:t>Short answer: Yes. But. . .</a:t>
            </a:r>
          </a:p>
          <a:p>
            <a:r>
              <a:rPr lang="en-US" sz="3400" dirty="0" smtClean="0"/>
              <a:t>If you </a:t>
            </a:r>
            <a:r>
              <a:rPr lang="en-US" sz="3400" b="1" dirty="0" smtClean="0">
                <a:solidFill>
                  <a:srgbClr val="CC6600"/>
                </a:solidFill>
              </a:rPr>
              <a:t>know</a:t>
            </a:r>
            <a:r>
              <a:rPr lang="en-US" sz="3400" dirty="0" smtClean="0"/>
              <a:t> (with virtual certainty) that everyone will </a:t>
            </a:r>
            <a:r>
              <a:rPr lang="en-US" sz="3400" b="1" dirty="0" smtClean="0">
                <a:solidFill>
                  <a:srgbClr val="CC6600"/>
                </a:solidFill>
              </a:rPr>
              <a:t>not </a:t>
            </a:r>
            <a:r>
              <a:rPr lang="en-US" sz="3400" dirty="0" smtClean="0"/>
              <a:t>give away most of their income at once, then this isn’t a genuine concern.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24282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 smtClean="0"/>
              <a:t>What is Singer saying?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300" dirty="0" smtClean="0"/>
              <a:t>That when you spend money on luxuries instead of using that money to prevent suffering, you violate your moral obligations?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300" dirty="0" smtClean="0">
                <a:solidFill>
                  <a:srgbClr val="002060"/>
                </a:solidFill>
              </a:rPr>
              <a:t>Yes.</a:t>
            </a:r>
          </a:p>
          <a:p>
            <a:pPr eaLnBrk="1" hangingPunct="1">
              <a:lnSpc>
                <a:spcPct val="110000"/>
              </a:lnSpc>
            </a:pPr>
            <a:r>
              <a:rPr lang="en-US" sz="2300" dirty="0" smtClean="0"/>
              <a:t>That the world would be a better place if wealthy people gave more in direct aid to people in developing countries?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300" dirty="0" smtClean="0">
                <a:solidFill>
                  <a:srgbClr val="002060"/>
                </a:solidFill>
              </a:rPr>
              <a:t>Yes.</a:t>
            </a:r>
          </a:p>
          <a:p>
            <a:pPr eaLnBrk="1" hangingPunct="1">
              <a:lnSpc>
                <a:spcPct val="110000"/>
              </a:lnSpc>
            </a:pPr>
            <a:r>
              <a:rPr lang="en-US" sz="2300" dirty="0" smtClean="0"/>
              <a:t>That even if you fail in the full extent of your moral duties, you can make the world a better place by doing </a:t>
            </a:r>
            <a:r>
              <a:rPr lang="en-US" sz="2300" i="1" dirty="0" smtClean="0"/>
              <a:t>something </a:t>
            </a:r>
            <a:r>
              <a:rPr lang="en-US" sz="2300" dirty="0" smtClean="0"/>
              <a:t>rather than </a:t>
            </a:r>
            <a:r>
              <a:rPr lang="en-US" sz="2300" i="1" dirty="0" smtClean="0"/>
              <a:t>nothing</a:t>
            </a:r>
            <a:r>
              <a:rPr lang="en-US" sz="2300" dirty="0" smtClean="0"/>
              <a:t>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300" dirty="0" smtClean="0">
                <a:solidFill>
                  <a:srgbClr val="002060"/>
                </a:solidFill>
              </a:rPr>
              <a:t>Yes. </a:t>
            </a:r>
          </a:p>
          <a:p>
            <a:pPr eaLnBrk="1" hangingPunct="1">
              <a:lnSpc>
                <a:spcPct val="110000"/>
              </a:lnSpc>
            </a:pPr>
            <a:r>
              <a:rPr lang="en-US" sz="2300" dirty="0" smtClean="0"/>
              <a:t>That individual donations can sometimes be more effective than pushing for government action?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300" dirty="0" smtClean="0">
                <a:solidFill>
                  <a:srgbClr val="002060"/>
                </a:solidFill>
              </a:rPr>
              <a:t>Yes.</a:t>
            </a:r>
          </a:p>
        </p:txBody>
      </p:sp>
    </p:spTree>
    <p:extLst>
      <p:ext uri="{BB962C8B-B14F-4D97-AF65-F5344CB8AC3E}">
        <p14:creationId xmlns:p14="http://schemas.microsoft.com/office/powerpoint/2010/main" val="33700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Singer’s Conclusion: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763000" cy="4572000"/>
          </a:xfrm>
        </p:spPr>
        <p:txBody>
          <a:bodyPr/>
          <a:lstStyle/>
          <a:p>
            <a:pPr eaLnBrk="1" hangingPunct="1">
              <a:buFont typeface="Georgia" pitchFamily="18" charset="0"/>
              <a:buNone/>
            </a:pPr>
            <a:endParaRPr lang="en-US" dirty="0" smtClean="0"/>
          </a:p>
          <a:p>
            <a:pPr eaLnBrk="1" hangingPunct="1">
              <a:buFont typeface="Georgia" pitchFamily="18" charset="0"/>
              <a:buNone/>
            </a:pPr>
            <a:r>
              <a:rPr lang="en-US" sz="4000" dirty="0" smtClean="0"/>
              <a:t>  We have a </a:t>
            </a:r>
            <a:r>
              <a:rPr lang="en-US" sz="4000" b="1" i="1" dirty="0" smtClean="0">
                <a:solidFill>
                  <a:srgbClr val="CC6600"/>
                </a:solidFill>
              </a:rPr>
              <a:t>moral duty</a:t>
            </a:r>
            <a:r>
              <a:rPr lang="en-US" sz="4000" dirty="0" smtClean="0"/>
              <a:t> to prevent suffering and death, even if it requires sacrificing “luxuries” for ourselves that we could afford to enjoy.</a:t>
            </a:r>
          </a:p>
        </p:txBody>
      </p:sp>
    </p:spTree>
    <p:extLst>
      <p:ext uri="{BB962C8B-B14F-4D97-AF65-F5344CB8AC3E}">
        <p14:creationId xmlns:p14="http://schemas.microsoft.com/office/powerpoint/2010/main" val="14047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conclusion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lnSpc>
                <a:spcPct val="130000"/>
              </a:lnSpc>
              <a:buNone/>
            </a:pPr>
            <a:r>
              <a:rPr lang="en-US" sz="4000" dirty="0" smtClean="0"/>
              <a:t>It means that when we </a:t>
            </a:r>
            <a:r>
              <a:rPr lang="en-US" sz="4000" b="1" dirty="0" smtClean="0">
                <a:solidFill>
                  <a:srgbClr val="CC6600"/>
                </a:solidFill>
              </a:rPr>
              <a:t>fail to give </a:t>
            </a:r>
            <a:r>
              <a:rPr lang="en-US" sz="4000" dirty="0" smtClean="0"/>
              <a:t>(or when we fail to give </a:t>
            </a:r>
            <a:r>
              <a:rPr lang="en-US" sz="4000" b="1" dirty="0" smtClean="0">
                <a:solidFill>
                  <a:srgbClr val="CC6600"/>
                </a:solidFill>
              </a:rPr>
              <a:t>enough</a:t>
            </a:r>
            <a:r>
              <a:rPr lang="en-US" sz="4000" dirty="0" smtClean="0"/>
              <a:t>), we are </a:t>
            </a:r>
            <a:r>
              <a:rPr lang="en-US" sz="4000" b="1" dirty="0" smtClean="0">
                <a:solidFill>
                  <a:srgbClr val="CC6600"/>
                </a:solidFill>
              </a:rPr>
              <a:t>doing something wrong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79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ouis CK - My Life is Really Evi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614613"/>
            <a:ext cx="8229600" cy="3594100"/>
          </a:xfrm>
        </p:spPr>
      </p:pic>
    </p:spTree>
    <p:extLst>
      <p:ext uri="{BB962C8B-B14F-4D97-AF65-F5344CB8AC3E}">
        <p14:creationId xmlns:p14="http://schemas.microsoft.com/office/powerpoint/2010/main" val="32373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 smtClean="0"/>
              <a:t>Singer’s Key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28" y="1543334"/>
            <a:ext cx="8935872" cy="5314666"/>
          </a:xfrm>
        </p:spPr>
        <p:txBody>
          <a:bodyPr/>
          <a:lstStyle/>
          <a:p>
            <a:pPr marL="109537" indent="0" eaLnBrk="1" hangingPunct="1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dirty="0" smtClean="0"/>
              <a:t>You come across a young child drowning in a shallow pond.  No one else is around.  You can save the child by wading into the water, even though this will ruin your favorite shoes.  </a:t>
            </a:r>
            <a:r>
              <a:rPr lang="en-US" dirty="0" smtClean="0">
                <a:solidFill>
                  <a:srgbClr val="CC6600"/>
                </a:solidFill>
              </a:rPr>
              <a:t>Do you not have a moral obligation to save the child?</a:t>
            </a:r>
            <a:endParaRPr lang="en-US" dirty="0" smtClean="0">
              <a:solidFill>
                <a:srgbClr val="C00000"/>
              </a:solidFill>
            </a:endParaRPr>
          </a:p>
          <a:p>
            <a:pPr lvl="1" eaLnBrk="1" hangingPunct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002060"/>
                </a:solidFill>
              </a:rPr>
              <a:t>Singer uses this case to derive a </a:t>
            </a:r>
            <a:r>
              <a:rPr lang="en-US" b="1" dirty="0" smtClean="0">
                <a:solidFill>
                  <a:srgbClr val="CC6600"/>
                </a:solidFill>
              </a:rPr>
              <a:t>general moral principle</a:t>
            </a:r>
            <a:r>
              <a:rPr lang="en-US" dirty="0" smtClean="0">
                <a:solidFill>
                  <a:srgbClr val="002060"/>
                </a:solidFill>
              </a:rPr>
              <a:t> (Premise 2 of his argument).</a:t>
            </a:r>
          </a:p>
          <a:p>
            <a:pPr lvl="1" eaLnBrk="1" hangingPunct="1">
              <a:lnSpc>
                <a:spcPct val="110000"/>
              </a:lnSpc>
            </a:pPr>
            <a:r>
              <a:rPr lang="en-US" dirty="0" smtClean="0">
                <a:solidFill>
                  <a:srgbClr val="002060"/>
                </a:solidFill>
              </a:rPr>
              <a:t>If we wish to avoid Singer’s conclusion, the challenge is to find a </a:t>
            </a:r>
            <a:r>
              <a:rPr lang="en-US" b="1" dirty="0" smtClean="0">
                <a:solidFill>
                  <a:srgbClr val="CC6600"/>
                </a:solidFill>
              </a:rPr>
              <a:t>morally relevant </a:t>
            </a:r>
            <a:r>
              <a:rPr lang="en-US" dirty="0" smtClean="0">
                <a:solidFill>
                  <a:srgbClr val="002060"/>
                </a:solidFill>
              </a:rPr>
              <a:t>difference between this case and global poverty.     </a:t>
            </a:r>
          </a:p>
        </p:txBody>
      </p:sp>
    </p:spTree>
    <p:extLst>
      <p:ext uri="{BB962C8B-B14F-4D97-AF65-F5344CB8AC3E}">
        <p14:creationId xmlns:p14="http://schemas.microsoft.com/office/powerpoint/2010/main" val="36160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 smtClean="0"/>
              <a:t>Singer’s Argument: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562600"/>
          </a:xfrm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P1: Suffering and death from lack of food, shelter, and medical care are bad.</a:t>
            </a:r>
            <a:endParaRPr lang="en-US" sz="2400" dirty="0" smtClean="0"/>
          </a:p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P2: If it is in your power to prevent something bad from happening, without thereby sacrificing anything nearly as important, it is wrong not to do so.</a:t>
            </a:r>
            <a:endParaRPr lang="en-US" sz="2400" dirty="0" smtClean="0"/>
          </a:p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009C50"/>
                </a:solidFill>
              </a:rPr>
              <a:t>P3: By donating to aid agencies, you can prevent suffering and death from lack of food, shelter, and medical care, without sacrificing anything nearly as important.</a:t>
            </a:r>
          </a:p>
          <a:p>
            <a:pPr eaLnBrk="1" hangingPunct="1">
              <a:spcAft>
                <a:spcPts val="240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C: Therefore, if you do not donate to aid agencies, you are doing something wrong.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224135"/>
            <a:ext cx="2667000" cy="111569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      = Empirical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      = Normative</a:t>
            </a:r>
          </a:p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8771"/>
            <a:ext cx="384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80175" y="835795"/>
            <a:ext cx="3810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Reservations - Empirical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891</Words>
  <Application>Microsoft Office PowerPoint</Application>
  <PresentationFormat>On-screen Show (4:3)</PresentationFormat>
  <Paragraphs>83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Georgia</vt:lpstr>
      <vt:lpstr>Trebuchet MS</vt:lpstr>
      <vt:lpstr>Wingdings 2</vt:lpstr>
      <vt:lpstr>Urban</vt:lpstr>
      <vt:lpstr>Singer’s Argument:</vt:lpstr>
      <vt:lpstr>What is Singer saying?</vt:lpstr>
      <vt:lpstr>What is Singer saying?</vt:lpstr>
      <vt:lpstr>Singer’s Conclusion:</vt:lpstr>
      <vt:lpstr>What does this conclusion mean?</vt:lpstr>
      <vt:lpstr>PowerPoint Presentation</vt:lpstr>
      <vt:lpstr>Singer’s Key Analogy</vt:lpstr>
      <vt:lpstr>Singer’s Argument:</vt:lpstr>
      <vt:lpstr>Reservations - Empirical</vt:lpstr>
      <vt:lpstr>PowerPoint Presentation</vt:lpstr>
      <vt:lpstr>Resources for finding effective charities:</vt:lpstr>
      <vt:lpstr>PowerPoint Presentation</vt:lpstr>
      <vt:lpstr>Response 1:</vt:lpstr>
      <vt:lpstr>Response 2:</vt:lpstr>
      <vt:lpstr>PowerPoint Presentation</vt:lpstr>
      <vt:lpstr>Response</vt:lpstr>
      <vt:lpstr>Response</vt:lpstr>
      <vt:lpstr>Girls’ education &amp; fertility</vt:lpstr>
      <vt:lpstr>PowerPoint Presentation</vt:lpstr>
      <vt:lpstr>Response: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Poverty &amp; International Aid</dc:title>
  <dc:creator>Mark</dc:creator>
  <cp:lastModifiedBy>M E</cp:lastModifiedBy>
  <cp:revision>25</cp:revision>
  <dcterms:created xsi:type="dcterms:W3CDTF">2012-10-10T13:17:10Z</dcterms:created>
  <dcterms:modified xsi:type="dcterms:W3CDTF">2014-04-14T19:22:30Z</dcterms:modified>
</cp:coreProperties>
</file>