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74" r:id="rId3"/>
    <p:sldId id="264" r:id="rId4"/>
    <p:sldId id="265" r:id="rId5"/>
    <p:sldId id="275" r:id="rId6"/>
    <p:sldId id="276" r:id="rId7"/>
    <p:sldId id="287" r:id="rId8"/>
    <p:sldId id="277" r:id="rId9"/>
    <p:sldId id="278" r:id="rId10"/>
    <p:sldId id="279" r:id="rId11"/>
    <p:sldId id="28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AF83D-A7CC-42D3-854A-BD937A6A6B9D}" type="datetimeFigureOut">
              <a:rPr lang="en-US">
                <a:solidFill>
                  <a:srgbClr val="438086"/>
                </a:solidFill>
              </a:rPr>
              <a:pPr>
                <a:defRPr/>
              </a:pPr>
              <a:t>4/22/2014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38086"/>
              </a:solidFill>
            </a:endParaRPr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922E1C4-6241-46F8-BB18-3ED480485B0F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176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8E8AB-85E5-4CD5-98B0-11CEC2B9E97F}" type="datetimeFigureOut">
              <a:rPr lang="en-US">
                <a:solidFill>
                  <a:srgbClr val="438086"/>
                </a:solidFill>
              </a:rPr>
              <a:pPr>
                <a:defRPr/>
              </a:pPr>
              <a:t>4/22/2014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A41EE-16F0-42AE-B4FC-A4447AA8EC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695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757BD-607F-45D7-AEB2-72B511030949}" type="datetimeFigureOut">
              <a:rPr lang="en-US">
                <a:solidFill>
                  <a:srgbClr val="438086"/>
                </a:solidFill>
              </a:rPr>
              <a:pPr>
                <a:defRPr/>
              </a:pPr>
              <a:t>4/22/2014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B0F42-B2AB-4E4E-AAB4-893D569CB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39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FBF9F-3A98-4A26-B741-34172AAE03A6}" type="datetimeFigureOut">
              <a:rPr lang="en-US">
                <a:solidFill>
                  <a:srgbClr val="438086"/>
                </a:solidFill>
              </a:rPr>
              <a:pPr>
                <a:defRPr/>
              </a:pPr>
              <a:t>4/22/2014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8585C-3346-4BBB-AD72-3D2890FD5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45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24DD0-05F3-4F46-B5D9-19A389CADD03}" type="datetimeFigureOut">
              <a:rPr lang="en-US">
                <a:solidFill>
                  <a:srgbClr val="438086"/>
                </a:solidFill>
              </a:rPr>
              <a:pPr>
                <a:defRPr/>
              </a:pPr>
              <a:t>4/22/2014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8C902-811C-464D-8FA5-F73CE6DCD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05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C838D-99E4-4353-8C1E-92D92D264D61}" type="datetimeFigureOut">
              <a:rPr lang="en-US">
                <a:solidFill>
                  <a:srgbClr val="438086"/>
                </a:solidFill>
              </a:rPr>
              <a:pPr>
                <a:defRPr/>
              </a:pPr>
              <a:t>4/22/2014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38086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A3EB8-D6EC-47D9-8184-E56881788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17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5BC6CBF-ABED-402A-BDA0-93439501D7BD}" type="datetimeFigureOut">
              <a:rPr lang="en-US">
                <a:solidFill>
                  <a:srgbClr val="438086"/>
                </a:solidFill>
              </a:rPr>
              <a:pPr>
                <a:defRPr/>
              </a:pPr>
              <a:t>4/22/2014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F4CEA77-A6F1-40D9-A7AD-52675BC9C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380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089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5B6E1-229F-4A8D-959F-29B2A2EC7C6A}" type="datetimeFigureOut">
              <a:rPr lang="en-US">
                <a:solidFill>
                  <a:srgbClr val="438086"/>
                </a:solidFill>
              </a:rPr>
              <a:pPr>
                <a:defRPr/>
              </a:pPr>
              <a:t>4/22/2014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3808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5E208-0F24-4023-AED5-47E758375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85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5AC32-7E66-4A7F-A742-E89850DC77A3}" type="datetimeFigureOut">
              <a:rPr lang="en-US">
                <a:solidFill>
                  <a:srgbClr val="438086"/>
                </a:solidFill>
              </a:rPr>
              <a:pPr>
                <a:defRPr/>
              </a:pPr>
              <a:t>4/22/2014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38086"/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1C44C-9839-4E59-A974-818C4A694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00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57DDA-8CBC-485F-A0DD-4E749365CEDF}" type="datetimeFigureOut">
              <a:rPr lang="en-US">
                <a:solidFill>
                  <a:srgbClr val="438086"/>
                </a:solidFill>
              </a:rPr>
              <a:pPr>
                <a:defRPr/>
              </a:pPr>
              <a:t>4/22/2014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38086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89C4C-87E4-49EC-926F-C6D4D0B54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8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66F72-F9DD-4C2A-A32E-5CE4E6DE9972}" type="datetimeFigureOut">
              <a:rPr lang="en-US">
                <a:solidFill>
                  <a:srgbClr val="438086"/>
                </a:solidFill>
              </a:rPr>
              <a:pPr>
                <a:defRPr/>
              </a:pPr>
              <a:t>4/22/2014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38086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0A2EB-F4C2-4A3D-BB93-F340C54D4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86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F65028-0875-40DF-8CCE-660DB04F3BA8}" type="datetimeFigureOut">
              <a:rPr lang="en-US">
                <a:solidFill>
                  <a:srgbClr val="438086"/>
                </a:solidFill>
              </a:rPr>
              <a:pPr>
                <a:defRPr/>
              </a:pPr>
              <a:t>4/22/2014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438086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B3BDAE-725E-49B5-9F32-15B01AC933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8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0" y="2438400"/>
            <a:ext cx="8915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Global Poverty &amp; International Aid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63500" eaLnBrk="1" hangingPunct="1"/>
            <a:r>
              <a:rPr lang="en-US" dirty="0" smtClean="0"/>
              <a:t>PHIL140</a:t>
            </a:r>
          </a:p>
        </p:txBody>
      </p:sp>
    </p:spTree>
    <p:extLst>
      <p:ext uri="{BB962C8B-B14F-4D97-AF65-F5344CB8AC3E}">
        <p14:creationId xmlns:p14="http://schemas.microsoft.com/office/powerpoint/2010/main" val="200597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Separate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</a:t>
            </a:r>
            <a:r>
              <a:rPr lang="en-US" dirty="0" smtClean="0">
                <a:solidFill>
                  <a:srgbClr val="CC6600"/>
                </a:solidFill>
              </a:rPr>
              <a:t>wrong not to donate </a:t>
            </a:r>
            <a:r>
              <a:rPr lang="en-US" dirty="0" smtClean="0"/>
              <a:t>your kidney to a stranger?</a:t>
            </a:r>
          </a:p>
          <a:p>
            <a:endParaRPr lang="en-US" dirty="0"/>
          </a:p>
          <a:p>
            <a:pPr>
              <a:spcAft>
                <a:spcPts val="1200"/>
              </a:spcAft>
            </a:pPr>
            <a:r>
              <a:rPr lang="en-US" dirty="0" smtClean="0"/>
              <a:t>Is it </a:t>
            </a:r>
            <a:r>
              <a:rPr lang="en-US" dirty="0" smtClean="0">
                <a:solidFill>
                  <a:srgbClr val="CC6600"/>
                </a:solidFill>
              </a:rPr>
              <a:t>good to donate</a:t>
            </a:r>
            <a:r>
              <a:rPr lang="en-US" dirty="0" smtClean="0"/>
              <a:t> your kidney to a stranger? </a:t>
            </a:r>
          </a:p>
          <a:p>
            <a:pPr marL="109537" indent="0">
              <a:buNone/>
            </a:pPr>
            <a:r>
              <a:rPr lang="en-US" dirty="0" smtClean="0"/>
              <a:t>   Might it be </a:t>
            </a:r>
            <a:r>
              <a:rPr lang="en-US" dirty="0" smtClean="0">
                <a:solidFill>
                  <a:srgbClr val="CC6600"/>
                </a:solidFill>
              </a:rPr>
              <a:t>bad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Categories: prohibited, permitted {obligatory, neutral, supererogatory}.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91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229600" cy="1066800"/>
          </a:xfrm>
        </p:spPr>
        <p:txBody>
          <a:bodyPr/>
          <a:lstStyle/>
          <a:p>
            <a:r>
              <a:rPr lang="en-US" dirty="0" smtClean="0"/>
              <a:t>Arthur: Closing Thought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763000" cy="2743200"/>
          </a:xfrm>
        </p:spPr>
        <p:txBody>
          <a:bodyPr/>
          <a:lstStyle/>
          <a:p>
            <a:pPr marL="0">
              <a:buNone/>
            </a:pPr>
            <a:r>
              <a:rPr lang="en-US" dirty="0"/>
              <a:t>“It </a:t>
            </a:r>
            <a:r>
              <a:rPr lang="en-US" dirty="0" smtClean="0"/>
              <a:t>seems…that </a:t>
            </a:r>
            <a:r>
              <a:rPr lang="en-US" dirty="0"/>
              <a:t>a reasonable code would require people to help when there is no </a:t>
            </a:r>
            <a:r>
              <a:rPr lang="en-US" dirty="0">
                <a:solidFill>
                  <a:srgbClr val="CC6600"/>
                </a:solidFill>
              </a:rPr>
              <a:t>substantial</a:t>
            </a:r>
            <a:r>
              <a:rPr lang="en-US" dirty="0"/>
              <a:t> cost to </a:t>
            </a:r>
            <a:r>
              <a:rPr lang="en-US" dirty="0" smtClean="0"/>
              <a:t>themselves…when </a:t>
            </a:r>
            <a:r>
              <a:rPr lang="en-US" dirty="0"/>
              <a:t>what they are sacrificing would not mean </a:t>
            </a:r>
            <a:r>
              <a:rPr lang="en-US" dirty="0">
                <a:solidFill>
                  <a:srgbClr val="CC6600"/>
                </a:solidFill>
              </a:rPr>
              <a:t>significant </a:t>
            </a:r>
            <a:r>
              <a:rPr lang="en-US" dirty="0"/>
              <a:t>reduction in their own or their families’ level of happiness.”</a:t>
            </a:r>
          </a:p>
          <a:p>
            <a:pPr lvl="4">
              <a:buNone/>
            </a:pPr>
            <a:r>
              <a:rPr lang="en-US" dirty="0"/>
              <a:t>					</a:t>
            </a:r>
            <a:r>
              <a:rPr lang="en-US" dirty="0" smtClean="0"/>
              <a:t>Arthur -pg</a:t>
            </a:r>
            <a:r>
              <a:rPr lang="en-US" dirty="0"/>
              <a:t>. </a:t>
            </a:r>
            <a:r>
              <a:rPr lang="en-US" dirty="0" smtClean="0"/>
              <a:t>145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4593227"/>
            <a:ext cx="8610600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  <a:defRPr/>
            </a:pPr>
            <a:r>
              <a:rPr lang="en-US" sz="2800" dirty="0" smtClean="0"/>
              <a:t>“If </a:t>
            </a:r>
            <a:r>
              <a:rPr lang="en-US" sz="2800" dirty="0"/>
              <a:t>it is in your power to prevent something bad from happening, without thereby sacrificing anything </a:t>
            </a:r>
            <a:r>
              <a:rPr lang="en-US" sz="2800" dirty="0">
                <a:solidFill>
                  <a:srgbClr val="CC6600"/>
                </a:solidFill>
              </a:rPr>
              <a:t>nearly as important</a:t>
            </a:r>
            <a:r>
              <a:rPr lang="en-US" sz="2800" dirty="0"/>
              <a:t>, it is wrong not to do so</a:t>
            </a:r>
            <a:r>
              <a:rPr lang="en-US" sz="2800" dirty="0" smtClean="0"/>
              <a:t>.”</a:t>
            </a:r>
          </a:p>
          <a:p>
            <a:pPr marL="0" lvl="4">
              <a:spcAft>
                <a:spcPts val="2400"/>
              </a:spcAft>
              <a:defRPr/>
            </a:pPr>
            <a:r>
              <a:rPr lang="en-US" dirty="0"/>
              <a:t>					</a:t>
            </a:r>
            <a:r>
              <a:rPr lang="en-US" dirty="0" smtClean="0">
                <a:solidFill>
                  <a:schemeClr val="accent3"/>
                </a:solidFill>
              </a:rPr>
              <a:t>Singer </a:t>
            </a:r>
            <a:r>
              <a:rPr lang="en-US" dirty="0">
                <a:solidFill>
                  <a:schemeClr val="accent3"/>
                </a:solidFill>
              </a:rPr>
              <a:t>-pg. </a:t>
            </a:r>
            <a:r>
              <a:rPr lang="en-US" dirty="0" smtClean="0">
                <a:solidFill>
                  <a:schemeClr val="accent3"/>
                </a:solidFill>
              </a:rPr>
              <a:t>15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3941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Arthur – Equality and Entitlement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Singer’s arguments focus on </a:t>
            </a:r>
            <a:r>
              <a:rPr lang="en-US" i="1" dirty="0" smtClean="0"/>
              <a:t>equality</a:t>
            </a:r>
            <a:r>
              <a:rPr lang="en-US" dirty="0" smtClean="0"/>
              <a:t>.  But that’s only one side of the moral coin.  </a:t>
            </a:r>
          </a:p>
          <a:p>
            <a:pPr>
              <a:lnSpc>
                <a:spcPts val="1500"/>
              </a:lnSpc>
              <a:buFont typeface="Georgia" pitchFamily="18" charset="0"/>
              <a:buNone/>
            </a:pPr>
            <a:endParaRPr lang="en-US" dirty="0" smtClean="0"/>
          </a:p>
          <a:p>
            <a:r>
              <a:rPr lang="en-US" dirty="0" smtClean="0"/>
              <a:t>There’s also </a:t>
            </a:r>
            <a:r>
              <a:rPr lang="en-US" i="1" dirty="0" smtClean="0"/>
              <a:t>entitlement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Rights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Desert</a:t>
            </a:r>
          </a:p>
        </p:txBody>
      </p:sp>
    </p:spTree>
    <p:extLst>
      <p:ext uri="{BB962C8B-B14F-4D97-AF65-F5344CB8AC3E}">
        <p14:creationId xmlns:p14="http://schemas.microsoft.com/office/powerpoint/2010/main" val="306436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2296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Theoretical Interlude 2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-228600" y="1421642"/>
            <a:ext cx="9372600" cy="5436358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sz="3600" dirty="0" smtClean="0"/>
              <a:t>3 main kinds of ethical theory</a:t>
            </a:r>
            <a:r>
              <a:rPr lang="en-US" dirty="0" smtClean="0"/>
              <a:t>:</a:t>
            </a:r>
          </a:p>
          <a:p>
            <a:pPr lvl="1" eaLnBrk="1" hangingPunct="1"/>
            <a:r>
              <a:rPr lang="en-US" b="1" dirty="0" smtClean="0">
                <a:solidFill>
                  <a:srgbClr val="CC6600"/>
                </a:solidFill>
              </a:rPr>
              <a:t>Consequentialism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002060"/>
                </a:solidFill>
              </a:rPr>
              <a:t>Acts are right or wrong depending on their </a:t>
            </a:r>
            <a:r>
              <a:rPr lang="en-US" b="1" dirty="0" smtClean="0">
                <a:solidFill>
                  <a:srgbClr val="CC6600"/>
                </a:solidFill>
              </a:rPr>
              <a:t>consequences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 lvl="2" eaLnBrk="1" hangingPunct="1">
              <a:spcAft>
                <a:spcPts val="2400"/>
              </a:spcAft>
            </a:pPr>
            <a:r>
              <a:rPr lang="en-US" dirty="0" smtClean="0"/>
              <a:t>Utilitarianism (Bentham, Mill, Singer)</a:t>
            </a:r>
          </a:p>
          <a:p>
            <a:pPr lvl="1" eaLnBrk="1" hangingPunct="1">
              <a:spcAft>
                <a:spcPts val="2400"/>
              </a:spcAft>
            </a:pPr>
            <a:r>
              <a:rPr lang="en-US" b="1" dirty="0" smtClean="0">
                <a:solidFill>
                  <a:srgbClr val="CC6600"/>
                </a:solidFill>
              </a:rPr>
              <a:t>Kantianism/Deontology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002060"/>
                </a:solidFill>
              </a:rPr>
              <a:t>Acts are right or wrong depending on whether they respect moral </a:t>
            </a:r>
            <a:r>
              <a:rPr lang="en-US" b="1" dirty="0" smtClean="0">
                <a:solidFill>
                  <a:srgbClr val="CC6600"/>
                </a:solidFill>
              </a:rPr>
              <a:t>rules</a:t>
            </a:r>
            <a:r>
              <a:rPr lang="en-US" dirty="0" smtClean="0">
                <a:solidFill>
                  <a:srgbClr val="002060"/>
                </a:solidFill>
              </a:rPr>
              <a:t>. (Kant, Arthur, Carruthers)</a:t>
            </a:r>
            <a:endParaRPr lang="en-US" dirty="0" smtClean="0"/>
          </a:p>
          <a:p>
            <a:pPr lvl="1" eaLnBrk="1" hangingPunct="1"/>
            <a:r>
              <a:rPr lang="en-US" b="1" dirty="0" smtClean="0">
                <a:solidFill>
                  <a:srgbClr val="CC6600"/>
                </a:solidFill>
              </a:rPr>
              <a:t>Virtue Ethics </a:t>
            </a:r>
            <a:r>
              <a:rPr lang="en-US" dirty="0" smtClean="0"/>
              <a:t>– </a:t>
            </a:r>
            <a:r>
              <a:rPr lang="en-US" dirty="0" smtClean="0">
                <a:solidFill>
                  <a:srgbClr val="002060"/>
                </a:solidFill>
              </a:rPr>
              <a:t>The basis of morality is moral character or moral virtue; we should evaluate moral </a:t>
            </a:r>
            <a:r>
              <a:rPr lang="en-US" b="1" dirty="0" smtClean="0">
                <a:solidFill>
                  <a:srgbClr val="CC6600"/>
                </a:solidFill>
              </a:rPr>
              <a:t>agents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rather than moral </a:t>
            </a:r>
            <a:r>
              <a:rPr lang="en-US" i="1" dirty="0" smtClean="0">
                <a:solidFill>
                  <a:srgbClr val="002060"/>
                </a:solidFill>
              </a:rPr>
              <a:t>actions. </a:t>
            </a:r>
            <a:r>
              <a:rPr lang="en-US" dirty="0" smtClean="0">
                <a:solidFill>
                  <a:srgbClr val="002060"/>
                </a:solidFill>
              </a:rPr>
              <a:t>(Aristotle, </a:t>
            </a:r>
            <a:r>
              <a:rPr lang="en-US" dirty="0" err="1" smtClean="0">
                <a:solidFill>
                  <a:srgbClr val="002060"/>
                </a:solidFill>
              </a:rPr>
              <a:t>Slote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 lvl="1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432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Theory and Application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7438"/>
          </a:xfrm>
        </p:spPr>
        <p:txBody>
          <a:bodyPr/>
          <a:lstStyle/>
          <a:p>
            <a:pPr eaLnBrk="1" hangingPunct="1"/>
            <a:r>
              <a:rPr lang="en-US" dirty="0" smtClean="0"/>
              <a:t>Singer’s arguments are broadly </a:t>
            </a:r>
            <a:r>
              <a:rPr lang="en-US" i="1" dirty="0" smtClean="0"/>
              <a:t>utilitarian</a:t>
            </a:r>
            <a:r>
              <a:rPr lang="en-US" dirty="0" smtClean="0"/>
              <a:t> — they aim to increase the total well-being and decrease the total suffering of all the world’s people.</a:t>
            </a:r>
          </a:p>
          <a:p>
            <a:pPr lvl="1" eaLnBrk="1" hangingPunct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Everyone’s interests matter equally, considerations like distance and interpersonal relationships are not taken into account.</a:t>
            </a:r>
          </a:p>
          <a:p>
            <a:pPr eaLnBrk="1" hangingPunct="1">
              <a:lnSpc>
                <a:spcPts val="1500"/>
              </a:lnSpc>
              <a:buFont typeface="Georgia" pitchFamily="18" charset="0"/>
              <a:buNone/>
            </a:pPr>
            <a:endParaRPr lang="en-US" dirty="0" smtClean="0"/>
          </a:p>
          <a:p>
            <a:pPr eaLnBrk="1" hangingPunct="1">
              <a:lnSpc>
                <a:spcPts val="1500"/>
              </a:lnSpc>
              <a:buFont typeface="Georgia" pitchFamily="18" charset="0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Is a utilitarian framework </a:t>
            </a:r>
            <a:r>
              <a:rPr lang="en-US" i="1" dirty="0" smtClean="0"/>
              <a:t>necessary</a:t>
            </a:r>
            <a:r>
              <a:rPr lang="en-US" dirty="0" smtClean="0"/>
              <a:t> to derive Singer’s conclusions?</a:t>
            </a:r>
          </a:p>
          <a:p>
            <a:pPr lvl="1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562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smtClean="0"/>
              <a:t>Arthur: Our rights vs. their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dirty="0" smtClean="0"/>
              <a:t>Our rights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Do we have a right to our bodies?  Do we have the same right to our money?  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How did we come by these things?</a:t>
            </a:r>
          </a:p>
          <a:p>
            <a:pPr>
              <a:lnSpc>
                <a:spcPts val="1800"/>
              </a:lnSpc>
              <a:buFont typeface="Georgia" pitchFamily="18" charset="0"/>
              <a:buNone/>
            </a:pPr>
            <a:endParaRPr lang="en-US" dirty="0" smtClean="0"/>
          </a:p>
          <a:p>
            <a:r>
              <a:rPr lang="en-US" dirty="0" smtClean="0"/>
              <a:t>Their rights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“The right to life. . .is a right </a:t>
            </a:r>
            <a:r>
              <a:rPr lang="en-US" i="1" dirty="0" smtClean="0">
                <a:solidFill>
                  <a:srgbClr val="002060"/>
                </a:solidFill>
              </a:rPr>
              <a:t>not to be killed</a:t>
            </a:r>
            <a:r>
              <a:rPr lang="en-US" dirty="0" smtClean="0">
                <a:solidFill>
                  <a:srgbClr val="002060"/>
                </a:solidFill>
              </a:rPr>
              <a:t>.”</a:t>
            </a:r>
          </a:p>
          <a:p>
            <a:pPr lvl="4">
              <a:buFont typeface="Georgia" pitchFamily="18" charset="0"/>
              <a:buNone/>
            </a:pPr>
            <a:r>
              <a:rPr lang="en-US" dirty="0" smtClean="0"/>
              <a:t>					-pg. 144</a:t>
            </a:r>
          </a:p>
          <a:p>
            <a:pPr lvl="2">
              <a:lnSpc>
                <a:spcPts val="1800"/>
              </a:lnSpc>
              <a:buFont typeface="Wingdings 2" pitchFamily="18" charset="2"/>
              <a:buNone/>
            </a:pP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(Affirms killing/letting die distinction.)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So we do not </a:t>
            </a:r>
            <a:r>
              <a:rPr lang="en-US" i="1" dirty="0" smtClean="0">
                <a:solidFill>
                  <a:srgbClr val="CC6600"/>
                </a:solidFill>
              </a:rPr>
              <a:t>violate anyone’s rights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by failing to give money to save distant strangers.</a:t>
            </a:r>
          </a:p>
          <a:p>
            <a:pPr>
              <a:buFont typeface="Georgia" pitchFamily="18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842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1373" y="304800"/>
            <a:ext cx="8229600" cy="1066800"/>
          </a:xfrm>
        </p:spPr>
        <p:txBody>
          <a:bodyPr/>
          <a:lstStyle/>
          <a:p>
            <a:r>
              <a:rPr lang="en-US" dirty="0" smtClean="0"/>
              <a:t>Arthur: Who deserves what?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4675" y="1371600"/>
            <a:ext cx="9296400" cy="5334000"/>
          </a:xfrm>
        </p:spPr>
        <p:txBody>
          <a:bodyPr/>
          <a:lstStyle/>
          <a:p>
            <a:pPr>
              <a:spcAft>
                <a:spcPts val="3000"/>
              </a:spcAft>
            </a:pPr>
            <a:r>
              <a:rPr lang="en-US" b="1" dirty="0" smtClean="0">
                <a:solidFill>
                  <a:srgbClr val="CC6600"/>
                </a:solidFill>
              </a:rPr>
              <a:t>Desert</a:t>
            </a:r>
            <a:r>
              <a:rPr lang="en-US" dirty="0" smtClean="0"/>
              <a:t> often conflicts with equality</a:t>
            </a:r>
            <a:r>
              <a:rPr lang="en-US" dirty="0"/>
              <a:t>.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C6600"/>
                </a:solidFill>
              </a:rPr>
              <a:t>Unequal distributions of goods are justified </a:t>
            </a:r>
            <a:r>
              <a:rPr lang="en-US" dirty="0" smtClean="0"/>
              <a:t>when there are differing levels of desert.</a:t>
            </a:r>
          </a:p>
          <a:p>
            <a:pPr>
              <a:spcAft>
                <a:spcPts val="1200"/>
              </a:spcAft>
            </a:pPr>
            <a:r>
              <a:rPr lang="en-US" sz="3600" dirty="0" smtClean="0"/>
              <a:t>Arthur’s example:</a:t>
            </a:r>
          </a:p>
          <a:p>
            <a:pPr marL="401637" lvl="1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“Suppose, for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example, an industrious farmer manages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through hard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work to produce a surplus of food for the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winter while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 lazy neighbor spends his summer fishing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.”</a:t>
            </a:r>
          </a:p>
          <a:p>
            <a:pPr marL="401637" lvl="1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			-p. 144</a:t>
            </a:r>
          </a:p>
        </p:txBody>
      </p:sp>
    </p:spTree>
    <p:extLst>
      <p:ext uri="{BB962C8B-B14F-4D97-AF65-F5344CB8AC3E}">
        <p14:creationId xmlns:p14="http://schemas.microsoft.com/office/powerpoint/2010/main" val="328288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15000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dirty="0"/>
              <a:t>Most people in rich countries </a:t>
            </a:r>
            <a:r>
              <a:rPr lang="en-US" b="1" dirty="0">
                <a:solidFill>
                  <a:srgbClr val="CC6600"/>
                </a:solidFill>
              </a:rPr>
              <a:t>earn</a:t>
            </a:r>
            <a:r>
              <a:rPr lang="en-US" i="1" dirty="0"/>
              <a:t> </a:t>
            </a:r>
            <a:r>
              <a:rPr lang="en-US" dirty="0"/>
              <a:t>their money. This should count for something. But. . </a:t>
            </a:r>
            <a:r>
              <a:rPr lang="en-US" dirty="0" smtClean="0"/>
              <a:t>.</a:t>
            </a:r>
          </a:p>
          <a:p>
            <a:pPr>
              <a:spcAft>
                <a:spcPts val="1800"/>
              </a:spcAft>
            </a:pPr>
            <a:endParaRPr lang="en-US" dirty="0"/>
          </a:p>
          <a:p>
            <a:pPr>
              <a:spcAft>
                <a:spcPts val="1800"/>
              </a:spcAft>
            </a:pPr>
            <a:r>
              <a:rPr lang="en-US" dirty="0" smtClean="0"/>
              <a:t>Do </a:t>
            </a:r>
            <a:r>
              <a:rPr lang="en-US" dirty="0"/>
              <a:t>I deserve a new pair of shoes more than </a:t>
            </a:r>
            <a:r>
              <a:rPr lang="en-US" dirty="0" smtClean="0"/>
              <a:t>a family in Uganda deserves clean </a:t>
            </a:r>
            <a:r>
              <a:rPr lang="en-US" dirty="0"/>
              <a:t>water?</a:t>
            </a:r>
          </a:p>
          <a:p>
            <a:pPr lvl="1">
              <a:spcAft>
                <a:spcPts val="1800"/>
              </a:spcAft>
            </a:pPr>
            <a:r>
              <a:rPr lang="en-US" dirty="0">
                <a:solidFill>
                  <a:srgbClr val="002060"/>
                </a:solidFill>
              </a:rPr>
              <a:t>If that’s the case, one of two things must be true:</a:t>
            </a:r>
          </a:p>
          <a:p>
            <a:pPr lvl="2">
              <a:spcAft>
                <a:spcPts val="1800"/>
              </a:spcAft>
            </a:pPr>
            <a:r>
              <a:rPr lang="en-US" dirty="0"/>
              <a:t>I have done something very good that she has failed to do.</a:t>
            </a:r>
          </a:p>
          <a:p>
            <a:pPr lvl="2"/>
            <a:r>
              <a:rPr lang="en-US" dirty="0"/>
              <a:t>She has done something very bad that I have not done.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95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524000"/>
            <a:ext cx="13716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2657" y="587829"/>
            <a:ext cx="8229600" cy="1066800"/>
          </a:xfrm>
        </p:spPr>
        <p:txBody>
          <a:bodyPr/>
          <a:lstStyle/>
          <a:p>
            <a:r>
              <a:rPr lang="en-US" dirty="0" smtClean="0"/>
              <a:t>“Brother, can you spare a kidney?”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76200" y="1676400"/>
            <a:ext cx="9067800" cy="451485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/>
              <a:t>Singer’s principle: 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If I can prevent something bad from happening </a:t>
            </a:r>
            <a:r>
              <a:rPr lang="en-US" dirty="0" smtClean="0">
                <a:solidFill>
                  <a:srgbClr val="0070C0"/>
                </a:solidFill>
              </a:rPr>
              <a:t>[someone’s death from kidney failure]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without sacrificing something nearly as important </a:t>
            </a:r>
            <a:r>
              <a:rPr lang="en-US" dirty="0" smtClean="0">
                <a:solidFill>
                  <a:srgbClr val="0070C0"/>
                </a:solidFill>
              </a:rPr>
              <a:t>[I live with one kidney]</a:t>
            </a:r>
            <a:r>
              <a:rPr lang="en-US" dirty="0" smtClean="0"/>
              <a:t>, it is wrong not to do so.</a:t>
            </a:r>
            <a:endParaRPr lang="en-US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42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229600" cy="1066800"/>
          </a:xfrm>
        </p:spPr>
        <p:txBody>
          <a:bodyPr/>
          <a:lstStyle/>
          <a:p>
            <a:r>
              <a:rPr lang="en-US" dirty="0" smtClean="0"/>
              <a:t>Singer’s 3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852" y="1905000"/>
            <a:ext cx="8669547" cy="4800600"/>
          </a:xfrm>
        </p:spPr>
        <p:txBody>
          <a:bodyPr/>
          <a:lstStyle/>
          <a:p>
            <a:pPr marL="622300" indent="-514350">
              <a:buFont typeface="Trebuchet MS" pitchFamily="34" charset="0"/>
              <a:buAutoNum type="arabicPeriod"/>
            </a:pPr>
            <a:r>
              <a:rPr lang="en-US" dirty="0" smtClean="0"/>
              <a:t>Bite the bullet – Concede that yes, by applying a sound moral principle, we are morally obligated to give our kidneys to strangers.</a:t>
            </a:r>
          </a:p>
          <a:p>
            <a:pPr marL="622300" indent="-514350">
              <a:buFont typeface="Trebuchet MS" pitchFamily="34" charset="0"/>
              <a:buAutoNum type="arabicPeriod"/>
            </a:pPr>
            <a:endParaRPr lang="en-US" dirty="0" smtClean="0"/>
          </a:p>
          <a:p>
            <a:pPr marL="622300" indent="-514350">
              <a:buFont typeface="Trebuchet MS" pitchFamily="34" charset="0"/>
              <a:buAutoNum type="arabicPeriod"/>
            </a:pPr>
            <a:r>
              <a:rPr lang="en-US" dirty="0" smtClean="0"/>
              <a:t>Endorse a weaker version of the general moral principle.</a:t>
            </a:r>
          </a:p>
          <a:p>
            <a:pPr marL="622300" indent="-514350">
              <a:buFont typeface="Trebuchet MS" pitchFamily="34" charset="0"/>
              <a:buAutoNum type="arabicPeriod"/>
            </a:pPr>
            <a:endParaRPr lang="en-US" dirty="0" smtClean="0"/>
          </a:p>
          <a:p>
            <a:pPr marL="622300" indent="-514350">
              <a:buFont typeface="Trebuchet MS" pitchFamily="34" charset="0"/>
              <a:buAutoNum type="arabicPeriod"/>
            </a:pPr>
            <a:r>
              <a:rPr lang="en-US" dirty="0" smtClean="0"/>
              <a:t>Find some other morally relevant difference between the cases.</a:t>
            </a:r>
          </a:p>
        </p:txBody>
      </p:sp>
    </p:spTree>
    <p:extLst>
      <p:ext uri="{BB962C8B-B14F-4D97-AF65-F5344CB8AC3E}">
        <p14:creationId xmlns:p14="http://schemas.microsoft.com/office/powerpoint/2010/main" val="90957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2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3F6E8C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</TotalTime>
  <Words>572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Global Poverty &amp; International Aid</vt:lpstr>
      <vt:lpstr>Arthur – Equality and Entitlement</vt:lpstr>
      <vt:lpstr>Theoretical Interlude 2</vt:lpstr>
      <vt:lpstr>Theory and Application</vt:lpstr>
      <vt:lpstr>Arthur: Our rights vs. their rights</vt:lpstr>
      <vt:lpstr>Arthur: Who deserves what?</vt:lpstr>
      <vt:lpstr>PowerPoint Presentation</vt:lpstr>
      <vt:lpstr>“Brother, can you spare a kidney?”</vt:lpstr>
      <vt:lpstr>Singer’s 3 Options</vt:lpstr>
      <vt:lpstr>2 Separate Questions</vt:lpstr>
      <vt:lpstr>Arthur: Closing Thought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Singer’s Key Analogy</dc:title>
  <dc:creator>Mark</dc:creator>
  <cp:lastModifiedBy>Mark</cp:lastModifiedBy>
  <cp:revision>20</cp:revision>
  <dcterms:created xsi:type="dcterms:W3CDTF">2012-10-10T13:21:23Z</dcterms:created>
  <dcterms:modified xsi:type="dcterms:W3CDTF">2014-04-22T15:21:17Z</dcterms:modified>
</cp:coreProperties>
</file>