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3" r:id="rId3"/>
    <p:sldId id="279" r:id="rId4"/>
    <p:sldId id="280" r:id="rId5"/>
    <p:sldId id="281" r:id="rId6"/>
    <p:sldId id="282" r:id="rId7"/>
    <p:sldId id="278" r:id="rId8"/>
    <p:sldId id="258" r:id="rId9"/>
    <p:sldId id="259" r:id="rId10"/>
    <p:sldId id="260" r:id="rId11"/>
    <p:sldId id="261" r:id="rId12"/>
    <p:sldId id="263" r:id="rId13"/>
    <p:sldId id="277" r:id="rId14"/>
    <p:sldId id="264" r:id="rId15"/>
    <p:sldId id="265" r:id="rId16"/>
    <p:sldId id="266" r:id="rId17"/>
    <p:sldId id="267" r:id="rId18"/>
    <p:sldId id="268" r:id="rId19"/>
    <p:sldId id="270" r:id="rId20"/>
    <p:sldId id="271" r:id="rId21"/>
    <p:sldId id="272" r:id="rId22"/>
    <p:sldId id="273" r:id="rId23"/>
    <p:sldId id="274" r:id="rId24"/>
    <p:sldId id="27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20" y="-5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fld id="{8E7AF83D-A7CC-42D3-854A-BD937A6A6B9D}" type="datetimeFigureOut">
              <a:rPr lang="en-US">
                <a:solidFill>
                  <a:srgbClr val="438086"/>
                </a:solidFill>
              </a:rPr>
              <a:pPr>
                <a:defRPr/>
              </a:pPr>
              <a:t>4/22/2014</a:t>
            </a:fld>
            <a:endParaRPr lang="en-US">
              <a:solidFill>
                <a:srgbClr val="438086"/>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endParaRPr lang="en-US">
              <a:solidFill>
                <a:srgbClr val="438086"/>
              </a:solidFill>
            </a:endParaRPr>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4922E1C4-6241-46F8-BB18-3ED480485B0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114917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CE8E8AB-85E5-4CD5-98B0-11CEC2B9E97F}" type="datetimeFigureOut">
              <a:rPr lang="en-US">
                <a:solidFill>
                  <a:srgbClr val="438086"/>
                </a:solidFill>
              </a:rPr>
              <a:pPr>
                <a:defRPr/>
              </a:pPr>
              <a:t>4/22/2014</a:t>
            </a:fld>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6" name="Slide Number Placeholder 22"/>
          <p:cNvSpPr>
            <a:spLocks noGrp="1"/>
          </p:cNvSpPr>
          <p:nvPr>
            <p:ph type="sldNum" sz="quarter" idx="12"/>
          </p:nvPr>
        </p:nvSpPr>
        <p:spPr/>
        <p:txBody>
          <a:bodyPr/>
          <a:lstStyle>
            <a:lvl1pPr>
              <a:defRPr/>
            </a:lvl1pPr>
          </a:lstStyle>
          <a:p>
            <a:pPr>
              <a:defRPr/>
            </a:pPr>
            <a:fld id="{A4AA41EE-16F0-42AE-B4FC-A4447AA8EC27}" type="slidenum">
              <a:rPr lang="en-US"/>
              <a:pPr>
                <a:defRPr/>
              </a:pPr>
              <a:t>‹#›</a:t>
            </a:fld>
            <a:endParaRPr lang="en-US"/>
          </a:p>
        </p:txBody>
      </p:sp>
    </p:spTree>
    <p:extLst>
      <p:ext uri="{BB962C8B-B14F-4D97-AF65-F5344CB8AC3E}">
        <p14:creationId xmlns:p14="http://schemas.microsoft.com/office/powerpoint/2010/main" val="634338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445757BD-607F-45D7-AEB2-72B511030949}" type="datetimeFigureOut">
              <a:rPr lang="en-US">
                <a:solidFill>
                  <a:srgbClr val="438086"/>
                </a:solidFill>
              </a:rPr>
              <a:pPr>
                <a:defRPr/>
              </a:pPr>
              <a:t>4/22/2014</a:t>
            </a:fld>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6" name="Slide Number Placeholder 22"/>
          <p:cNvSpPr>
            <a:spLocks noGrp="1"/>
          </p:cNvSpPr>
          <p:nvPr>
            <p:ph type="sldNum" sz="quarter" idx="12"/>
          </p:nvPr>
        </p:nvSpPr>
        <p:spPr/>
        <p:txBody>
          <a:bodyPr/>
          <a:lstStyle>
            <a:lvl1pPr>
              <a:defRPr/>
            </a:lvl1pPr>
          </a:lstStyle>
          <a:p>
            <a:pPr>
              <a:defRPr/>
            </a:pPr>
            <a:fld id="{0C1B0F42-B2AB-4E4E-AAB4-893D569CBDF3}" type="slidenum">
              <a:rPr lang="en-US"/>
              <a:pPr>
                <a:defRPr/>
              </a:pPr>
              <a:t>‹#›</a:t>
            </a:fld>
            <a:endParaRPr lang="en-US"/>
          </a:p>
        </p:txBody>
      </p:sp>
    </p:spTree>
    <p:extLst>
      <p:ext uri="{BB962C8B-B14F-4D97-AF65-F5344CB8AC3E}">
        <p14:creationId xmlns:p14="http://schemas.microsoft.com/office/powerpoint/2010/main" val="4222739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fld id="{8E7AF83D-A7CC-42D3-854A-BD937A6A6B9D}" type="datetimeFigureOut">
              <a:rPr lang="en-US">
                <a:solidFill>
                  <a:srgbClr val="438086"/>
                </a:solidFill>
              </a:rPr>
              <a:pPr>
                <a:defRPr/>
              </a:pPr>
              <a:t>4/22/2014</a:t>
            </a:fld>
            <a:endParaRPr lang="en-US">
              <a:solidFill>
                <a:srgbClr val="438086"/>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endParaRPr lang="en-US">
              <a:solidFill>
                <a:srgbClr val="438086"/>
              </a:solidFill>
            </a:endParaRPr>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4922E1C4-6241-46F8-BB18-3ED480485B0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522468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0CFBF9F-3A98-4A26-B741-34172AAE03A6}" type="datetimeFigureOut">
              <a:rPr lang="en-US">
                <a:solidFill>
                  <a:srgbClr val="438086"/>
                </a:solidFill>
              </a:rPr>
              <a:pPr>
                <a:defRPr/>
              </a:pPr>
              <a:t>4/22/2014</a:t>
            </a:fld>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6" name="Slide Number Placeholder 22"/>
          <p:cNvSpPr>
            <a:spLocks noGrp="1"/>
          </p:cNvSpPr>
          <p:nvPr>
            <p:ph type="sldNum" sz="quarter" idx="12"/>
          </p:nvPr>
        </p:nvSpPr>
        <p:spPr/>
        <p:txBody>
          <a:bodyPr/>
          <a:lstStyle>
            <a:lvl1pPr>
              <a:defRPr/>
            </a:lvl1pPr>
          </a:lstStyle>
          <a:p>
            <a:pPr>
              <a:defRPr/>
            </a:pPr>
            <a:fld id="{3348585C-3346-4BBB-AD72-3D2890FD5806}" type="slidenum">
              <a:rPr lang="en-US"/>
              <a:pPr>
                <a:defRPr/>
              </a:pPr>
              <a:t>‹#›</a:t>
            </a:fld>
            <a:endParaRPr lang="en-US"/>
          </a:p>
        </p:txBody>
      </p:sp>
    </p:spTree>
    <p:extLst>
      <p:ext uri="{BB962C8B-B14F-4D97-AF65-F5344CB8AC3E}">
        <p14:creationId xmlns:p14="http://schemas.microsoft.com/office/powerpoint/2010/main" val="2825085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fld id="{C3024DD0-05F3-4F46-B5D9-19A389CADD03}" type="datetimeFigureOut">
              <a:rPr lang="en-US">
                <a:solidFill>
                  <a:srgbClr val="438086"/>
                </a:solidFill>
              </a:rPr>
              <a:pPr>
                <a:defRPr/>
              </a:pPr>
              <a:t>4/22/2014</a:t>
            </a:fld>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6" name="Slide Number Placeholder 22"/>
          <p:cNvSpPr>
            <a:spLocks noGrp="1"/>
          </p:cNvSpPr>
          <p:nvPr>
            <p:ph type="sldNum" sz="quarter" idx="12"/>
          </p:nvPr>
        </p:nvSpPr>
        <p:spPr/>
        <p:txBody>
          <a:bodyPr/>
          <a:lstStyle>
            <a:lvl1pPr>
              <a:defRPr/>
            </a:lvl1pPr>
          </a:lstStyle>
          <a:p>
            <a:pPr>
              <a:defRPr/>
            </a:pPr>
            <a:fld id="{6448C902-811C-464D-8FA5-F73CE6DCDE2C}" type="slidenum">
              <a:rPr lang="en-US"/>
              <a:pPr>
                <a:defRPr/>
              </a:pPr>
              <a:t>‹#›</a:t>
            </a:fld>
            <a:endParaRPr lang="en-US"/>
          </a:p>
        </p:txBody>
      </p:sp>
    </p:spTree>
    <p:extLst>
      <p:ext uri="{BB962C8B-B14F-4D97-AF65-F5344CB8AC3E}">
        <p14:creationId xmlns:p14="http://schemas.microsoft.com/office/powerpoint/2010/main" val="3145911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F67C838D-99E4-4353-8C1E-92D92D264D61}" type="datetimeFigureOut">
              <a:rPr lang="en-US">
                <a:solidFill>
                  <a:srgbClr val="438086"/>
                </a:solidFill>
              </a:rPr>
              <a:pPr>
                <a:defRPr/>
              </a:pPr>
              <a:t>4/22/2014</a:t>
            </a:fld>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7" name="Slide Number Placeholder 22"/>
          <p:cNvSpPr>
            <a:spLocks noGrp="1"/>
          </p:cNvSpPr>
          <p:nvPr>
            <p:ph type="sldNum" sz="quarter" idx="12"/>
          </p:nvPr>
        </p:nvSpPr>
        <p:spPr/>
        <p:txBody>
          <a:bodyPr/>
          <a:lstStyle>
            <a:lvl1pPr>
              <a:defRPr/>
            </a:lvl1pPr>
          </a:lstStyle>
          <a:p>
            <a:pPr>
              <a:defRPr/>
            </a:pPr>
            <a:fld id="{F37A3EB8-D6EC-47D9-8184-E5688178868D}" type="slidenum">
              <a:rPr lang="en-US"/>
              <a:pPr>
                <a:defRPr/>
              </a:pPr>
              <a:t>‹#›</a:t>
            </a:fld>
            <a:endParaRPr lang="en-US"/>
          </a:p>
        </p:txBody>
      </p:sp>
    </p:spTree>
    <p:extLst>
      <p:ext uri="{BB962C8B-B14F-4D97-AF65-F5344CB8AC3E}">
        <p14:creationId xmlns:p14="http://schemas.microsoft.com/office/powerpoint/2010/main" val="643488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5"/>
          <p:cNvSpPr>
            <a:spLocks noGrp="1"/>
          </p:cNvSpPr>
          <p:nvPr>
            <p:ph type="dt" sz="half" idx="10"/>
          </p:nvPr>
        </p:nvSpPr>
        <p:spPr/>
        <p:txBody>
          <a:bodyPr rtlCol="0"/>
          <a:lstStyle>
            <a:lvl1pPr>
              <a:defRPr/>
            </a:lvl1pPr>
          </a:lstStyle>
          <a:p>
            <a:pPr>
              <a:defRPr/>
            </a:pPr>
            <a:fld id="{25BC6CBF-ABED-402A-BDA0-93439501D7BD}" type="datetimeFigureOut">
              <a:rPr lang="en-US">
                <a:solidFill>
                  <a:srgbClr val="438086"/>
                </a:solidFill>
              </a:rPr>
              <a:pPr>
                <a:defRPr/>
              </a:pPr>
              <a:t>4/22/2014</a:t>
            </a:fld>
            <a:endParaRPr lang="en-US">
              <a:solidFill>
                <a:srgbClr val="438086"/>
              </a:solidFill>
            </a:endParaRPr>
          </a:p>
        </p:txBody>
      </p:sp>
      <p:sp>
        <p:nvSpPr>
          <p:cNvPr id="8" name="Slide Number Placeholder 26"/>
          <p:cNvSpPr>
            <a:spLocks noGrp="1"/>
          </p:cNvSpPr>
          <p:nvPr>
            <p:ph type="sldNum" sz="quarter" idx="11"/>
          </p:nvPr>
        </p:nvSpPr>
        <p:spPr/>
        <p:txBody>
          <a:bodyPr rtlCol="0"/>
          <a:lstStyle>
            <a:lvl1pPr>
              <a:defRPr/>
            </a:lvl1pPr>
          </a:lstStyle>
          <a:p>
            <a:pPr>
              <a:defRPr/>
            </a:pPr>
            <a:fld id="{9F4CEA77-A6F1-40D9-A7AD-52675BC9C8F6}"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a:lvl1pPr>
          </a:lstStyle>
          <a:p>
            <a:pPr>
              <a:defRPr/>
            </a:pPr>
            <a:endParaRPr lang="en-US">
              <a:solidFill>
                <a:srgbClr val="438086"/>
              </a:solidFill>
            </a:endParaRPr>
          </a:p>
        </p:txBody>
      </p:sp>
    </p:spTree>
    <p:extLst>
      <p:ext uri="{BB962C8B-B14F-4D97-AF65-F5344CB8AC3E}">
        <p14:creationId xmlns:p14="http://schemas.microsoft.com/office/powerpoint/2010/main" val="524944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smtClean="0"/>
              <a:t>Click to edit Master title style</a:t>
            </a:r>
            <a:endParaRPr lang="en-US"/>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fld id="{A535B6E1-229F-4A8D-959F-29B2A2EC7C6A}" type="datetimeFigureOut">
              <a:rPr lang="en-US">
                <a:solidFill>
                  <a:srgbClr val="438086"/>
                </a:solidFill>
              </a:rPr>
              <a:pPr>
                <a:defRPr/>
              </a:pPr>
              <a:t>4/22/2014</a:t>
            </a:fld>
            <a:endParaRPr lang="en-US">
              <a:solidFill>
                <a:srgbClr val="438086"/>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5" name="Slide Number Placeholder 4"/>
          <p:cNvSpPr>
            <a:spLocks noGrp="1"/>
          </p:cNvSpPr>
          <p:nvPr>
            <p:ph type="sldNum" sz="quarter" idx="12"/>
          </p:nvPr>
        </p:nvSpPr>
        <p:spPr/>
        <p:txBody>
          <a:bodyPr/>
          <a:lstStyle>
            <a:lvl1pPr>
              <a:defRPr/>
            </a:lvl1pPr>
          </a:lstStyle>
          <a:p>
            <a:pPr>
              <a:defRPr/>
            </a:pPr>
            <a:fld id="{BAB5E208-0F24-4023-AED5-47E758375769}" type="slidenum">
              <a:rPr lang="en-US"/>
              <a:pPr>
                <a:defRPr/>
              </a:pPr>
              <a:t>‹#›</a:t>
            </a:fld>
            <a:endParaRPr lang="en-US"/>
          </a:p>
        </p:txBody>
      </p:sp>
    </p:spTree>
    <p:extLst>
      <p:ext uri="{BB962C8B-B14F-4D97-AF65-F5344CB8AC3E}">
        <p14:creationId xmlns:p14="http://schemas.microsoft.com/office/powerpoint/2010/main" val="2241307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9385AC32-7E66-4A7F-A742-E89850DC77A3}" type="datetimeFigureOut">
              <a:rPr lang="en-US">
                <a:solidFill>
                  <a:srgbClr val="438086"/>
                </a:solidFill>
              </a:rPr>
              <a:pPr>
                <a:defRPr/>
              </a:pPr>
              <a:t>4/22/2014</a:t>
            </a:fld>
            <a:endParaRPr lang="en-US">
              <a:solidFill>
                <a:srgbClr val="438086"/>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4" name="Slide Number Placeholder 22"/>
          <p:cNvSpPr>
            <a:spLocks noGrp="1"/>
          </p:cNvSpPr>
          <p:nvPr>
            <p:ph type="sldNum" sz="quarter" idx="12"/>
          </p:nvPr>
        </p:nvSpPr>
        <p:spPr/>
        <p:txBody>
          <a:bodyPr/>
          <a:lstStyle>
            <a:lvl1pPr>
              <a:defRPr/>
            </a:lvl1pPr>
          </a:lstStyle>
          <a:p>
            <a:pPr>
              <a:defRPr/>
            </a:pPr>
            <a:fld id="{7A21C44C-9839-4E59-A974-818C4A694D0E}" type="slidenum">
              <a:rPr lang="en-US"/>
              <a:pPr>
                <a:defRPr/>
              </a:pPr>
              <a:t>‹#›</a:t>
            </a:fld>
            <a:endParaRPr lang="en-US"/>
          </a:p>
        </p:txBody>
      </p:sp>
    </p:spTree>
    <p:extLst>
      <p:ext uri="{BB962C8B-B14F-4D97-AF65-F5344CB8AC3E}">
        <p14:creationId xmlns:p14="http://schemas.microsoft.com/office/powerpoint/2010/main" val="628877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smtClean="0"/>
              <a:t>Click to edit Master title style</a:t>
            </a:r>
            <a:endParaRPr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43657DDA-8CBC-485F-A0DD-4E749365CEDF}" type="datetimeFigureOut">
              <a:rPr lang="en-US">
                <a:solidFill>
                  <a:srgbClr val="438086"/>
                </a:solidFill>
              </a:rPr>
              <a:pPr>
                <a:defRPr/>
              </a:pPr>
              <a:t>4/22/2014</a:t>
            </a:fld>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7" name="Slide Number Placeholder 22"/>
          <p:cNvSpPr>
            <a:spLocks noGrp="1"/>
          </p:cNvSpPr>
          <p:nvPr>
            <p:ph type="sldNum" sz="quarter" idx="12"/>
          </p:nvPr>
        </p:nvSpPr>
        <p:spPr/>
        <p:txBody>
          <a:bodyPr/>
          <a:lstStyle>
            <a:lvl1pPr>
              <a:defRPr/>
            </a:lvl1pPr>
          </a:lstStyle>
          <a:p>
            <a:pPr>
              <a:defRPr/>
            </a:pPr>
            <a:fld id="{DEE89C4C-87E4-49EC-926F-C6D4D0B54E5F}" type="slidenum">
              <a:rPr lang="en-US"/>
              <a:pPr>
                <a:defRPr/>
              </a:pPr>
              <a:t>‹#›</a:t>
            </a:fld>
            <a:endParaRPr lang="en-US"/>
          </a:p>
        </p:txBody>
      </p:sp>
    </p:spTree>
    <p:extLst>
      <p:ext uri="{BB962C8B-B14F-4D97-AF65-F5344CB8AC3E}">
        <p14:creationId xmlns:p14="http://schemas.microsoft.com/office/powerpoint/2010/main" val="4263156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0CFBF9F-3A98-4A26-B741-34172AAE03A6}" type="datetimeFigureOut">
              <a:rPr lang="en-US">
                <a:solidFill>
                  <a:srgbClr val="438086"/>
                </a:solidFill>
              </a:rPr>
              <a:pPr>
                <a:defRPr/>
              </a:pPr>
              <a:t>4/22/2014</a:t>
            </a:fld>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6" name="Slide Number Placeholder 22"/>
          <p:cNvSpPr>
            <a:spLocks noGrp="1"/>
          </p:cNvSpPr>
          <p:nvPr>
            <p:ph type="sldNum" sz="quarter" idx="12"/>
          </p:nvPr>
        </p:nvSpPr>
        <p:spPr/>
        <p:txBody>
          <a:bodyPr/>
          <a:lstStyle>
            <a:lvl1pPr>
              <a:defRPr/>
            </a:lvl1pPr>
          </a:lstStyle>
          <a:p>
            <a:pPr>
              <a:defRPr/>
            </a:pPr>
            <a:fld id="{3348585C-3346-4BBB-AD72-3D2890FD5806}" type="slidenum">
              <a:rPr lang="en-US"/>
              <a:pPr>
                <a:defRPr/>
              </a:pPr>
              <a:t>‹#›</a:t>
            </a:fld>
            <a:endParaRPr lang="en-US"/>
          </a:p>
        </p:txBody>
      </p:sp>
    </p:spTree>
    <p:extLst>
      <p:ext uri="{BB962C8B-B14F-4D97-AF65-F5344CB8AC3E}">
        <p14:creationId xmlns:p14="http://schemas.microsoft.com/office/powerpoint/2010/main" val="147006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FE866F72-F9DD-4C2A-A32E-5CE4E6DE9972}" type="datetimeFigureOut">
              <a:rPr lang="en-US">
                <a:solidFill>
                  <a:srgbClr val="438086"/>
                </a:solidFill>
              </a:rPr>
              <a:pPr>
                <a:defRPr/>
              </a:pPr>
              <a:t>4/22/2014</a:t>
            </a:fld>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7" name="Slide Number Placeholder 22"/>
          <p:cNvSpPr>
            <a:spLocks noGrp="1"/>
          </p:cNvSpPr>
          <p:nvPr>
            <p:ph type="sldNum" sz="quarter" idx="12"/>
          </p:nvPr>
        </p:nvSpPr>
        <p:spPr/>
        <p:txBody>
          <a:bodyPr/>
          <a:lstStyle>
            <a:lvl1pPr>
              <a:defRPr/>
            </a:lvl1pPr>
          </a:lstStyle>
          <a:p>
            <a:pPr>
              <a:defRPr/>
            </a:pPr>
            <a:fld id="{4320A2EB-F4C2-4A3D-BB93-F340C54D4832}" type="slidenum">
              <a:rPr lang="en-US"/>
              <a:pPr>
                <a:defRPr/>
              </a:pPr>
              <a:t>‹#›</a:t>
            </a:fld>
            <a:endParaRPr lang="en-US"/>
          </a:p>
        </p:txBody>
      </p:sp>
    </p:spTree>
    <p:extLst>
      <p:ext uri="{BB962C8B-B14F-4D97-AF65-F5344CB8AC3E}">
        <p14:creationId xmlns:p14="http://schemas.microsoft.com/office/powerpoint/2010/main" val="1886858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CE8E8AB-85E5-4CD5-98B0-11CEC2B9E97F}" type="datetimeFigureOut">
              <a:rPr lang="en-US">
                <a:solidFill>
                  <a:srgbClr val="438086"/>
                </a:solidFill>
              </a:rPr>
              <a:pPr>
                <a:defRPr/>
              </a:pPr>
              <a:t>4/22/2014</a:t>
            </a:fld>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6" name="Slide Number Placeholder 22"/>
          <p:cNvSpPr>
            <a:spLocks noGrp="1"/>
          </p:cNvSpPr>
          <p:nvPr>
            <p:ph type="sldNum" sz="quarter" idx="12"/>
          </p:nvPr>
        </p:nvSpPr>
        <p:spPr/>
        <p:txBody>
          <a:bodyPr/>
          <a:lstStyle>
            <a:lvl1pPr>
              <a:defRPr/>
            </a:lvl1pPr>
          </a:lstStyle>
          <a:p>
            <a:pPr>
              <a:defRPr/>
            </a:pPr>
            <a:fld id="{A4AA41EE-16F0-42AE-B4FC-A4447AA8EC27}" type="slidenum">
              <a:rPr lang="en-US"/>
              <a:pPr>
                <a:defRPr/>
              </a:pPr>
              <a:t>‹#›</a:t>
            </a:fld>
            <a:endParaRPr lang="en-US"/>
          </a:p>
        </p:txBody>
      </p:sp>
    </p:spTree>
    <p:extLst>
      <p:ext uri="{BB962C8B-B14F-4D97-AF65-F5344CB8AC3E}">
        <p14:creationId xmlns:p14="http://schemas.microsoft.com/office/powerpoint/2010/main" val="1445835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445757BD-607F-45D7-AEB2-72B511030949}" type="datetimeFigureOut">
              <a:rPr lang="en-US">
                <a:solidFill>
                  <a:srgbClr val="438086"/>
                </a:solidFill>
              </a:rPr>
              <a:pPr>
                <a:defRPr/>
              </a:pPr>
              <a:t>4/22/2014</a:t>
            </a:fld>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6" name="Slide Number Placeholder 22"/>
          <p:cNvSpPr>
            <a:spLocks noGrp="1"/>
          </p:cNvSpPr>
          <p:nvPr>
            <p:ph type="sldNum" sz="quarter" idx="12"/>
          </p:nvPr>
        </p:nvSpPr>
        <p:spPr/>
        <p:txBody>
          <a:bodyPr/>
          <a:lstStyle>
            <a:lvl1pPr>
              <a:defRPr/>
            </a:lvl1pPr>
          </a:lstStyle>
          <a:p>
            <a:pPr>
              <a:defRPr/>
            </a:pPr>
            <a:fld id="{0C1B0F42-B2AB-4E4E-AAB4-893D569CBDF3}" type="slidenum">
              <a:rPr lang="en-US"/>
              <a:pPr>
                <a:defRPr/>
              </a:pPr>
              <a:t>‹#›</a:t>
            </a:fld>
            <a:endParaRPr lang="en-US"/>
          </a:p>
        </p:txBody>
      </p:sp>
    </p:spTree>
    <p:extLst>
      <p:ext uri="{BB962C8B-B14F-4D97-AF65-F5344CB8AC3E}">
        <p14:creationId xmlns:p14="http://schemas.microsoft.com/office/powerpoint/2010/main" val="2378960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fld id="{C3024DD0-05F3-4F46-B5D9-19A389CADD03}" type="datetimeFigureOut">
              <a:rPr lang="en-US">
                <a:solidFill>
                  <a:srgbClr val="438086"/>
                </a:solidFill>
              </a:rPr>
              <a:pPr>
                <a:defRPr/>
              </a:pPr>
              <a:t>4/22/2014</a:t>
            </a:fld>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6" name="Slide Number Placeholder 22"/>
          <p:cNvSpPr>
            <a:spLocks noGrp="1"/>
          </p:cNvSpPr>
          <p:nvPr>
            <p:ph type="sldNum" sz="quarter" idx="12"/>
          </p:nvPr>
        </p:nvSpPr>
        <p:spPr/>
        <p:txBody>
          <a:bodyPr/>
          <a:lstStyle>
            <a:lvl1pPr>
              <a:defRPr/>
            </a:lvl1pPr>
          </a:lstStyle>
          <a:p>
            <a:pPr>
              <a:defRPr/>
            </a:pPr>
            <a:fld id="{6448C902-811C-464D-8FA5-F73CE6DCDE2C}" type="slidenum">
              <a:rPr lang="en-US"/>
              <a:pPr>
                <a:defRPr/>
              </a:pPr>
              <a:t>‹#›</a:t>
            </a:fld>
            <a:endParaRPr lang="en-US"/>
          </a:p>
        </p:txBody>
      </p:sp>
    </p:spTree>
    <p:extLst>
      <p:ext uri="{BB962C8B-B14F-4D97-AF65-F5344CB8AC3E}">
        <p14:creationId xmlns:p14="http://schemas.microsoft.com/office/powerpoint/2010/main" val="867522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F67C838D-99E4-4353-8C1E-92D92D264D61}" type="datetimeFigureOut">
              <a:rPr lang="en-US">
                <a:solidFill>
                  <a:srgbClr val="438086"/>
                </a:solidFill>
              </a:rPr>
              <a:pPr>
                <a:defRPr/>
              </a:pPr>
              <a:t>4/22/2014</a:t>
            </a:fld>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7" name="Slide Number Placeholder 22"/>
          <p:cNvSpPr>
            <a:spLocks noGrp="1"/>
          </p:cNvSpPr>
          <p:nvPr>
            <p:ph type="sldNum" sz="quarter" idx="12"/>
          </p:nvPr>
        </p:nvSpPr>
        <p:spPr/>
        <p:txBody>
          <a:bodyPr/>
          <a:lstStyle>
            <a:lvl1pPr>
              <a:defRPr/>
            </a:lvl1pPr>
          </a:lstStyle>
          <a:p>
            <a:pPr>
              <a:defRPr/>
            </a:pPr>
            <a:fld id="{F37A3EB8-D6EC-47D9-8184-E5688178868D}" type="slidenum">
              <a:rPr lang="en-US"/>
              <a:pPr>
                <a:defRPr/>
              </a:pPr>
              <a:t>‹#›</a:t>
            </a:fld>
            <a:endParaRPr lang="en-US"/>
          </a:p>
        </p:txBody>
      </p:sp>
    </p:spTree>
    <p:extLst>
      <p:ext uri="{BB962C8B-B14F-4D97-AF65-F5344CB8AC3E}">
        <p14:creationId xmlns:p14="http://schemas.microsoft.com/office/powerpoint/2010/main" val="27663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5"/>
          <p:cNvSpPr>
            <a:spLocks noGrp="1"/>
          </p:cNvSpPr>
          <p:nvPr>
            <p:ph type="dt" sz="half" idx="10"/>
          </p:nvPr>
        </p:nvSpPr>
        <p:spPr/>
        <p:txBody>
          <a:bodyPr rtlCol="0"/>
          <a:lstStyle>
            <a:lvl1pPr>
              <a:defRPr/>
            </a:lvl1pPr>
          </a:lstStyle>
          <a:p>
            <a:pPr>
              <a:defRPr/>
            </a:pPr>
            <a:fld id="{25BC6CBF-ABED-402A-BDA0-93439501D7BD}" type="datetimeFigureOut">
              <a:rPr lang="en-US">
                <a:solidFill>
                  <a:srgbClr val="438086"/>
                </a:solidFill>
              </a:rPr>
              <a:pPr>
                <a:defRPr/>
              </a:pPr>
              <a:t>4/22/2014</a:t>
            </a:fld>
            <a:endParaRPr lang="en-US">
              <a:solidFill>
                <a:srgbClr val="438086"/>
              </a:solidFill>
            </a:endParaRPr>
          </a:p>
        </p:txBody>
      </p:sp>
      <p:sp>
        <p:nvSpPr>
          <p:cNvPr id="8" name="Slide Number Placeholder 26"/>
          <p:cNvSpPr>
            <a:spLocks noGrp="1"/>
          </p:cNvSpPr>
          <p:nvPr>
            <p:ph type="sldNum" sz="quarter" idx="11"/>
          </p:nvPr>
        </p:nvSpPr>
        <p:spPr/>
        <p:txBody>
          <a:bodyPr rtlCol="0"/>
          <a:lstStyle>
            <a:lvl1pPr>
              <a:defRPr/>
            </a:lvl1pPr>
          </a:lstStyle>
          <a:p>
            <a:pPr>
              <a:defRPr/>
            </a:pPr>
            <a:fld id="{9F4CEA77-A6F1-40D9-A7AD-52675BC9C8F6}"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a:lvl1pPr>
          </a:lstStyle>
          <a:p>
            <a:pPr>
              <a:defRPr/>
            </a:pPr>
            <a:endParaRPr lang="en-US">
              <a:solidFill>
                <a:srgbClr val="438086"/>
              </a:solidFill>
            </a:endParaRPr>
          </a:p>
        </p:txBody>
      </p:sp>
    </p:spTree>
    <p:extLst>
      <p:ext uri="{BB962C8B-B14F-4D97-AF65-F5344CB8AC3E}">
        <p14:creationId xmlns:p14="http://schemas.microsoft.com/office/powerpoint/2010/main" val="3828258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smtClean="0"/>
              <a:t>Click to edit Master title style</a:t>
            </a:r>
            <a:endParaRPr lang="en-US"/>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fld id="{A535B6E1-229F-4A8D-959F-29B2A2EC7C6A}" type="datetimeFigureOut">
              <a:rPr lang="en-US">
                <a:solidFill>
                  <a:srgbClr val="438086"/>
                </a:solidFill>
              </a:rPr>
              <a:pPr>
                <a:defRPr/>
              </a:pPr>
              <a:t>4/22/2014</a:t>
            </a:fld>
            <a:endParaRPr lang="en-US">
              <a:solidFill>
                <a:srgbClr val="438086"/>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5" name="Slide Number Placeholder 4"/>
          <p:cNvSpPr>
            <a:spLocks noGrp="1"/>
          </p:cNvSpPr>
          <p:nvPr>
            <p:ph type="sldNum" sz="quarter" idx="12"/>
          </p:nvPr>
        </p:nvSpPr>
        <p:spPr/>
        <p:txBody>
          <a:bodyPr/>
          <a:lstStyle>
            <a:lvl1pPr>
              <a:defRPr/>
            </a:lvl1pPr>
          </a:lstStyle>
          <a:p>
            <a:pPr>
              <a:defRPr/>
            </a:pPr>
            <a:fld id="{BAB5E208-0F24-4023-AED5-47E758375769}" type="slidenum">
              <a:rPr lang="en-US"/>
              <a:pPr>
                <a:defRPr/>
              </a:pPr>
              <a:t>‹#›</a:t>
            </a:fld>
            <a:endParaRPr lang="en-US"/>
          </a:p>
        </p:txBody>
      </p:sp>
    </p:spTree>
    <p:extLst>
      <p:ext uri="{BB962C8B-B14F-4D97-AF65-F5344CB8AC3E}">
        <p14:creationId xmlns:p14="http://schemas.microsoft.com/office/powerpoint/2010/main" val="1443393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9385AC32-7E66-4A7F-A742-E89850DC77A3}" type="datetimeFigureOut">
              <a:rPr lang="en-US">
                <a:solidFill>
                  <a:srgbClr val="438086"/>
                </a:solidFill>
              </a:rPr>
              <a:pPr>
                <a:defRPr/>
              </a:pPr>
              <a:t>4/22/2014</a:t>
            </a:fld>
            <a:endParaRPr lang="en-US">
              <a:solidFill>
                <a:srgbClr val="438086"/>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4" name="Slide Number Placeholder 22"/>
          <p:cNvSpPr>
            <a:spLocks noGrp="1"/>
          </p:cNvSpPr>
          <p:nvPr>
            <p:ph type="sldNum" sz="quarter" idx="12"/>
          </p:nvPr>
        </p:nvSpPr>
        <p:spPr/>
        <p:txBody>
          <a:bodyPr/>
          <a:lstStyle>
            <a:lvl1pPr>
              <a:defRPr/>
            </a:lvl1pPr>
          </a:lstStyle>
          <a:p>
            <a:pPr>
              <a:defRPr/>
            </a:pPr>
            <a:fld id="{7A21C44C-9839-4E59-A974-818C4A694D0E}" type="slidenum">
              <a:rPr lang="en-US"/>
              <a:pPr>
                <a:defRPr/>
              </a:pPr>
              <a:t>‹#›</a:t>
            </a:fld>
            <a:endParaRPr lang="en-US"/>
          </a:p>
        </p:txBody>
      </p:sp>
    </p:spTree>
    <p:extLst>
      <p:ext uri="{BB962C8B-B14F-4D97-AF65-F5344CB8AC3E}">
        <p14:creationId xmlns:p14="http://schemas.microsoft.com/office/powerpoint/2010/main" val="1607075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smtClean="0"/>
              <a:t>Click to edit Master title style</a:t>
            </a:r>
            <a:endParaRPr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43657DDA-8CBC-485F-A0DD-4E749365CEDF}" type="datetimeFigureOut">
              <a:rPr lang="en-US">
                <a:solidFill>
                  <a:srgbClr val="438086"/>
                </a:solidFill>
              </a:rPr>
              <a:pPr>
                <a:defRPr/>
              </a:pPr>
              <a:t>4/22/2014</a:t>
            </a:fld>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7" name="Slide Number Placeholder 22"/>
          <p:cNvSpPr>
            <a:spLocks noGrp="1"/>
          </p:cNvSpPr>
          <p:nvPr>
            <p:ph type="sldNum" sz="quarter" idx="12"/>
          </p:nvPr>
        </p:nvSpPr>
        <p:spPr/>
        <p:txBody>
          <a:bodyPr/>
          <a:lstStyle>
            <a:lvl1pPr>
              <a:defRPr/>
            </a:lvl1pPr>
          </a:lstStyle>
          <a:p>
            <a:pPr>
              <a:defRPr/>
            </a:pPr>
            <a:fld id="{DEE89C4C-87E4-49EC-926F-C6D4D0B54E5F}" type="slidenum">
              <a:rPr lang="en-US"/>
              <a:pPr>
                <a:defRPr/>
              </a:pPr>
              <a:t>‹#›</a:t>
            </a:fld>
            <a:endParaRPr lang="en-US"/>
          </a:p>
        </p:txBody>
      </p:sp>
    </p:spTree>
    <p:extLst>
      <p:ext uri="{BB962C8B-B14F-4D97-AF65-F5344CB8AC3E}">
        <p14:creationId xmlns:p14="http://schemas.microsoft.com/office/powerpoint/2010/main" val="441622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FE866F72-F9DD-4C2A-A32E-5CE4E6DE9972}" type="datetimeFigureOut">
              <a:rPr lang="en-US">
                <a:solidFill>
                  <a:srgbClr val="438086"/>
                </a:solidFill>
              </a:rPr>
              <a:pPr>
                <a:defRPr/>
              </a:pPr>
              <a:t>4/22/2014</a:t>
            </a:fld>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438086"/>
              </a:solidFill>
            </a:endParaRPr>
          </a:p>
        </p:txBody>
      </p:sp>
      <p:sp>
        <p:nvSpPr>
          <p:cNvPr id="7" name="Slide Number Placeholder 22"/>
          <p:cNvSpPr>
            <a:spLocks noGrp="1"/>
          </p:cNvSpPr>
          <p:nvPr>
            <p:ph type="sldNum" sz="quarter" idx="12"/>
          </p:nvPr>
        </p:nvSpPr>
        <p:spPr/>
        <p:txBody>
          <a:bodyPr/>
          <a:lstStyle>
            <a:lvl1pPr>
              <a:defRPr/>
            </a:lvl1pPr>
          </a:lstStyle>
          <a:p>
            <a:pPr>
              <a:defRPr/>
            </a:pPr>
            <a:fld id="{4320A2EB-F4C2-4A3D-BB93-F340C54D4832}" type="slidenum">
              <a:rPr lang="en-US"/>
              <a:pPr>
                <a:defRPr/>
              </a:pPr>
              <a:t>‹#›</a:t>
            </a:fld>
            <a:endParaRPr lang="en-US"/>
          </a:p>
        </p:txBody>
      </p:sp>
    </p:spTree>
    <p:extLst>
      <p:ext uri="{BB962C8B-B14F-4D97-AF65-F5344CB8AC3E}">
        <p14:creationId xmlns:p14="http://schemas.microsoft.com/office/powerpoint/2010/main" val="3671568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cs typeface="+mn-cs"/>
              </a:defRPr>
            </a:lvl1pPr>
          </a:lstStyle>
          <a:p>
            <a:pPr>
              <a:defRPr/>
            </a:pPr>
            <a:fld id="{05F65028-0875-40DF-8CCE-660DB04F3BA8}" type="datetimeFigureOut">
              <a:rPr lang="en-US">
                <a:solidFill>
                  <a:srgbClr val="438086"/>
                </a:solidFill>
              </a:rPr>
              <a:pPr>
                <a:defRPr/>
              </a:pPr>
              <a:t>4/22/2014</a:t>
            </a:fld>
            <a:endParaRPr lang="en-US">
              <a:solidFill>
                <a:srgbClr val="438086"/>
              </a:solidFill>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en-US">
              <a:solidFill>
                <a:srgbClr val="438086"/>
              </a:solidFill>
            </a:endParaRP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B4B3BDAE-725E-49B5-9F32-15B01AC933DD}" type="slidenum">
              <a:rPr lang="en-US"/>
              <a:pPr>
                <a:defRPr/>
              </a:pPr>
              <a:t>‹#›</a:t>
            </a:fld>
            <a:endParaRPr lang="en-US"/>
          </a:p>
        </p:txBody>
      </p:sp>
    </p:spTree>
    <p:extLst>
      <p:ext uri="{BB962C8B-B14F-4D97-AF65-F5344CB8AC3E}">
        <p14:creationId xmlns:p14="http://schemas.microsoft.com/office/powerpoint/2010/main" val="1864220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cs typeface="+mn-cs"/>
              </a:defRPr>
            </a:lvl1pPr>
          </a:lstStyle>
          <a:p>
            <a:pPr>
              <a:defRPr/>
            </a:pPr>
            <a:fld id="{05F65028-0875-40DF-8CCE-660DB04F3BA8}" type="datetimeFigureOut">
              <a:rPr lang="en-US">
                <a:solidFill>
                  <a:srgbClr val="438086"/>
                </a:solidFill>
              </a:rPr>
              <a:pPr>
                <a:defRPr/>
              </a:pPr>
              <a:t>4/22/2014</a:t>
            </a:fld>
            <a:endParaRPr lang="en-US">
              <a:solidFill>
                <a:srgbClr val="438086"/>
              </a:solidFill>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cs typeface="+mn-cs"/>
              </a:defRPr>
            </a:lvl1pPr>
          </a:lstStyle>
          <a:p>
            <a:pPr>
              <a:defRPr/>
            </a:pPr>
            <a:endParaRPr lang="en-US">
              <a:solidFill>
                <a:srgbClr val="438086"/>
              </a:solidFill>
            </a:endParaRP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B4B3BDAE-725E-49B5-9F32-15B01AC933DD}" type="slidenum">
              <a:rPr lang="en-US"/>
              <a:pPr>
                <a:defRPr/>
              </a:pPr>
              <a:t>‹#›</a:t>
            </a:fld>
            <a:endParaRPr lang="en-US"/>
          </a:p>
        </p:txBody>
      </p:sp>
    </p:spTree>
    <p:extLst>
      <p:ext uri="{BB962C8B-B14F-4D97-AF65-F5344CB8AC3E}">
        <p14:creationId xmlns:p14="http://schemas.microsoft.com/office/powerpoint/2010/main" val="30764845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0" y="2438400"/>
            <a:ext cx="8915400" cy="1470025"/>
          </a:xfrm>
        </p:spPr>
        <p:txBody>
          <a:bodyPr/>
          <a:lstStyle/>
          <a:p>
            <a:pPr eaLnBrk="1" hangingPunct="1"/>
            <a:r>
              <a:rPr lang="en-US" dirty="0" smtClean="0"/>
              <a:t>Global Poverty &amp; International Aid</a:t>
            </a:r>
          </a:p>
        </p:txBody>
      </p:sp>
      <p:sp>
        <p:nvSpPr>
          <p:cNvPr id="5123" name="Subtitle 2"/>
          <p:cNvSpPr>
            <a:spLocks noGrp="1"/>
          </p:cNvSpPr>
          <p:nvPr>
            <p:ph type="subTitle" idx="1"/>
          </p:nvPr>
        </p:nvSpPr>
        <p:spPr/>
        <p:txBody>
          <a:bodyPr/>
          <a:lstStyle/>
          <a:p>
            <a:pPr marL="63500" eaLnBrk="1" hangingPunct="1"/>
            <a:r>
              <a:rPr lang="en-US" dirty="0" smtClean="0"/>
              <a:t>PHIL140</a:t>
            </a:r>
          </a:p>
        </p:txBody>
      </p:sp>
    </p:spTree>
    <p:extLst>
      <p:ext uri="{BB962C8B-B14F-4D97-AF65-F5344CB8AC3E}">
        <p14:creationId xmlns:p14="http://schemas.microsoft.com/office/powerpoint/2010/main" val="2338479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Slote: Outstanding Questions</a:t>
            </a:r>
          </a:p>
        </p:txBody>
      </p:sp>
      <p:sp>
        <p:nvSpPr>
          <p:cNvPr id="3" name="Content Placeholder 2"/>
          <p:cNvSpPr>
            <a:spLocks noGrp="1"/>
          </p:cNvSpPr>
          <p:nvPr>
            <p:ph idx="1"/>
          </p:nvPr>
        </p:nvSpPr>
        <p:spPr/>
        <p:txBody>
          <a:bodyPr/>
          <a:lstStyle/>
          <a:p>
            <a:r>
              <a:rPr lang="en-US" dirty="0"/>
              <a:t>How far can an act stray from exhibiting </a:t>
            </a:r>
            <a:r>
              <a:rPr lang="en-US" i="1" dirty="0"/>
              <a:t>normal </a:t>
            </a:r>
            <a:r>
              <a:rPr lang="en-US" dirty="0"/>
              <a:t>human empathy before it becomes </a:t>
            </a:r>
            <a:r>
              <a:rPr lang="en-US" i="1" dirty="0"/>
              <a:t>wrong</a:t>
            </a:r>
            <a:r>
              <a:rPr lang="en-US" dirty="0"/>
              <a:t>?</a:t>
            </a:r>
          </a:p>
          <a:p>
            <a:endParaRPr lang="en-US" dirty="0" smtClean="0"/>
          </a:p>
          <a:p>
            <a:r>
              <a:rPr lang="en-US" dirty="0" smtClean="0"/>
              <a:t>What is “</a:t>
            </a:r>
            <a:r>
              <a:rPr lang="en-US" i="1" dirty="0" smtClean="0"/>
              <a:t>normal </a:t>
            </a:r>
            <a:r>
              <a:rPr lang="en-US" dirty="0" smtClean="0"/>
              <a:t>human empathy?”</a:t>
            </a:r>
          </a:p>
          <a:p>
            <a:pPr marL="109537" indent="0">
              <a:buNone/>
            </a:pPr>
            <a:endParaRPr lang="en-US" dirty="0" smtClean="0"/>
          </a:p>
          <a:p>
            <a:r>
              <a:rPr lang="en-US" dirty="0" smtClean="0"/>
              <a:t>How much empathy is it possible for a human to exhibit?  How do situation and upbringing influence one’s level of empathy?</a:t>
            </a:r>
          </a:p>
          <a:p>
            <a:pPr lvl="1"/>
            <a:r>
              <a:rPr lang="en-US" dirty="0" smtClean="0">
                <a:solidFill>
                  <a:srgbClr val="002060"/>
                </a:solidFill>
              </a:rPr>
              <a:t>These are </a:t>
            </a:r>
            <a:r>
              <a:rPr lang="en-US" i="1" dirty="0" smtClean="0">
                <a:solidFill>
                  <a:srgbClr val="002060"/>
                </a:solidFill>
              </a:rPr>
              <a:t>empirical </a:t>
            </a:r>
            <a:r>
              <a:rPr lang="en-US" dirty="0" smtClean="0">
                <a:solidFill>
                  <a:srgbClr val="002060"/>
                </a:solidFill>
              </a:rPr>
              <a:t>questions.</a:t>
            </a:r>
          </a:p>
          <a:p>
            <a:pPr lvl="1"/>
            <a:endParaRPr lang="en-US" dirty="0" smtClean="0"/>
          </a:p>
          <a:p>
            <a:endParaRPr lang="en-US" dirty="0" smtClean="0"/>
          </a:p>
        </p:txBody>
      </p:sp>
    </p:spTree>
    <p:extLst>
      <p:ext uri="{BB962C8B-B14F-4D97-AF65-F5344CB8AC3E}">
        <p14:creationId xmlns:p14="http://schemas.microsoft.com/office/powerpoint/2010/main" val="30315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t>Theoretical Interlude</a:t>
            </a:r>
          </a:p>
        </p:txBody>
      </p:sp>
      <p:sp>
        <p:nvSpPr>
          <p:cNvPr id="21507" name="Content Placeholder 2"/>
          <p:cNvSpPr>
            <a:spLocks noGrp="1"/>
          </p:cNvSpPr>
          <p:nvPr>
            <p:ph idx="1"/>
          </p:nvPr>
        </p:nvSpPr>
        <p:spPr>
          <a:xfrm>
            <a:off x="0" y="2286000"/>
            <a:ext cx="9144000" cy="4324350"/>
          </a:xfrm>
        </p:spPr>
        <p:txBody>
          <a:bodyPr/>
          <a:lstStyle/>
          <a:p>
            <a:r>
              <a:rPr lang="en-US" smtClean="0"/>
              <a:t>How </a:t>
            </a:r>
            <a:r>
              <a:rPr lang="en-US" i="1" smtClean="0"/>
              <a:t>demanding </a:t>
            </a:r>
            <a:r>
              <a:rPr lang="en-US" smtClean="0"/>
              <a:t>should our moral theory be?  How hard should it be to do the right thing?</a:t>
            </a:r>
          </a:p>
          <a:p>
            <a:pPr>
              <a:buFont typeface="Georgia" pitchFamily="18" charset="0"/>
              <a:buNone/>
            </a:pPr>
            <a:endParaRPr lang="en-US" smtClean="0"/>
          </a:p>
          <a:p>
            <a:r>
              <a:rPr lang="en-US" smtClean="0"/>
              <a:t>In what way should our moral theory take account of how humans actually tend to act?  Of how they’re </a:t>
            </a:r>
            <a:r>
              <a:rPr lang="en-US" i="1" smtClean="0"/>
              <a:t>capable </a:t>
            </a:r>
            <a:r>
              <a:rPr lang="en-US" smtClean="0"/>
              <a:t>of acting?</a:t>
            </a:r>
          </a:p>
          <a:p>
            <a:pPr lvl="2"/>
            <a:r>
              <a:rPr lang="en-US" smtClean="0"/>
              <a:t>Immanuel Kant: “Ought implies can.”</a:t>
            </a:r>
          </a:p>
        </p:txBody>
      </p:sp>
    </p:spTree>
    <p:extLst>
      <p:ext uri="{BB962C8B-B14F-4D97-AF65-F5344CB8AC3E}">
        <p14:creationId xmlns:p14="http://schemas.microsoft.com/office/powerpoint/2010/main" val="3164485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1507">
                                            <p:txEl>
                                              <p:pRg st="3" end="3"/>
                                            </p:txEl>
                                          </p:spTgt>
                                        </p:tgtEl>
                                        <p:attrNameLst>
                                          <p:attrName>style.visibility</p:attrName>
                                        </p:attrNameLst>
                                      </p:cBhvr>
                                      <p:to>
                                        <p:strVal val="visible"/>
                                      </p:to>
                                    </p:set>
                                    <p:animEffect transition="in" filter="wipe(up)">
                                      <p:cBhvr>
                                        <p:cTn id="7" dur="5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229600" cy="1066800"/>
          </a:xfrm>
        </p:spPr>
        <p:txBody>
          <a:bodyPr/>
          <a:lstStyle/>
          <a:p>
            <a:r>
              <a:rPr lang="en-US" dirty="0" smtClean="0"/>
              <a:t>Human Nature</a:t>
            </a:r>
            <a:endParaRPr lang="en-US" dirty="0"/>
          </a:p>
        </p:txBody>
      </p:sp>
      <p:pic>
        <p:nvPicPr>
          <p:cNvPr id="5" name="Bloom - Greed or Empath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0" y="1905000"/>
            <a:ext cx="7688263" cy="4324350"/>
          </a:xfrm>
        </p:spPr>
      </p:pic>
    </p:spTree>
    <p:extLst>
      <p:ext uri="{BB962C8B-B14F-4D97-AF65-F5344CB8AC3E}">
        <p14:creationId xmlns:p14="http://schemas.microsoft.com/office/powerpoint/2010/main" val="32630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3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28600" y="2286000"/>
            <a:ext cx="1295400" cy="477838"/>
          </a:xfrm>
          <a:prstGeom prst="rect">
            <a:avLst/>
          </a:prstGeom>
          <a:noFill/>
        </p:spPr>
        <p:txBody>
          <a:bodyPr>
            <a:spAutoFit/>
          </a:bodyPr>
          <a:lstStyle/>
          <a:p>
            <a:pPr algn="ctr">
              <a:lnSpc>
                <a:spcPts val="1500"/>
              </a:lnSpc>
              <a:defRPr/>
            </a:pPr>
            <a:r>
              <a:rPr lang="en-US" sz="1600" dirty="0">
                <a:latin typeface="+mn-lt"/>
              </a:rPr>
              <a:t>Less </a:t>
            </a:r>
          </a:p>
          <a:p>
            <a:pPr algn="ctr">
              <a:lnSpc>
                <a:spcPts val="1500"/>
              </a:lnSpc>
              <a:defRPr/>
            </a:pPr>
            <a:r>
              <a:rPr lang="en-US" sz="1600" dirty="0">
                <a:latin typeface="+mn-lt"/>
              </a:rPr>
              <a:t>Demanding</a:t>
            </a:r>
          </a:p>
        </p:txBody>
      </p:sp>
      <p:sp>
        <p:nvSpPr>
          <p:cNvPr id="11" name="Freeform 10"/>
          <p:cNvSpPr/>
          <p:nvPr/>
        </p:nvSpPr>
        <p:spPr>
          <a:xfrm>
            <a:off x="1295400" y="2362200"/>
            <a:ext cx="6172200" cy="128588"/>
          </a:xfrm>
          <a:custGeom>
            <a:avLst/>
            <a:gdLst>
              <a:gd name="connsiteX0" fmla="*/ 0 w 4617720"/>
              <a:gd name="connsiteY0" fmla="*/ 9144 h 128016"/>
              <a:gd name="connsiteX1" fmla="*/ 0 w 4617720"/>
              <a:gd name="connsiteY1" fmla="*/ 128016 h 128016"/>
              <a:gd name="connsiteX2" fmla="*/ 0 w 4617720"/>
              <a:gd name="connsiteY2" fmla="*/ 64008 h 128016"/>
              <a:gd name="connsiteX3" fmla="*/ 4617720 w 4617720"/>
              <a:gd name="connsiteY3" fmla="*/ 73152 h 128016"/>
              <a:gd name="connsiteX4" fmla="*/ 4617720 w 4617720"/>
              <a:gd name="connsiteY4" fmla="*/ 0 h 128016"/>
              <a:gd name="connsiteX5" fmla="*/ 4617720 w 4617720"/>
              <a:gd name="connsiteY5" fmla="*/ 128016 h 128016"/>
              <a:gd name="connsiteX6" fmla="*/ 4608576 w 4617720"/>
              <a:gd name="connsiteY6" fmla="*/ 128016 h 12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7720" h="128016">
                <a:moveTo>
                  <a:pt x="0" y="9144"/>
                </a:moveTo>
                <a:lnTo>
                  <a:pt x="0" y="128016"/>
                </a:lnTo>
                <a:lnTo>
                  <a:pt x="0" y="64008"/>
                </a:lnTo>
                <a:lnTo>
                  <a:pt x="4617720" y="73152"/>
                </a:lnTo>
                <a:lnTo>
                  <a:pt x="4617720" y="0"/>
                </a:lnTo>
                <a:lnTo>
                  <a:pt x="4617720" y="128016"/>
                </a:lnTo>
                <a:lnTo>
                  <a:pt x="4608576" y="128016"/>
                </a:lnTo>
              </a:path>
            </a:pathLst>
          </a:custGeom>
          <a:ln w="63500" cap="sq">
            <a:beve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TextBox 11"/>
          <p:cNvSpPr txBox="1"/>
          <p:nvPr/>
        </p:nvSpPr>
        <p:spPr>
          <a:xfrm>
            <a:off x="7239000" y="2362200"/>
            <a:ext cx="1295400" cy="477838"/>
          </a:xfrm>
          <a:prstGeom prst="rect">
            <a:avLst/>
          </a:prstGeom>
          <a:noFill/>
        </p:spPr>
        <p:txBody>
          <a:bodyPr>
            <a:spAutoFit/>
          </a:bodyPr>
          <a:lstStyle/>
          <a:p>
            <a:pPr algn="ctr">
              <a:lnSpc>
                <a:spcPts val="1500"/>
              </a:lnSpc>
              <a:defRPr/>
            </a:pPr>
            <a:r>
              <a:rPr lang="en-US" sz="1600" dirty="0">
                <a:latin typeface="+mn-lt"/>
              </a:rPr>
              <a:t>More</a:t>
            </a:r>
          </a:p>
          <a:p>
            <a:pPr algn="ctr">
              <a:lnSpc>
                <a:spcPts val="1500"/>
              </a:lnSpc>
              <a:defRPr/>
            </a:pPr>
            <a:r>
              <a:rPr lang="en-US" sz="1600" dirty="0">
                <a:latin typeface="+mn-lt"/>
              </a:rPr>
              <a:t>Demanding</a:t>
            </a:r>
          </a:p>
        </p:txBody>
      </p:sp>
      <p:sp>
        <p:nvSpPr>
          <p:cNvPr id="14" name="Freeform 13"/>
          <p:cNvSpPr/>
          <p:nvPr/>
        </p:nvSpPr>
        <p:spPr>
          <a:xfrm>
            <a:off x="1295400" y="3886200"/>
            <a:ext cx="6172200" cy="128588"/>
          </a:xfrm>
          <a:custGeom>
            <a:avLst/>
            <a:gdLst>
              <a:gd name="connsiteX0" fmla="*/ 0 w 4617720"/>
              <a:gd name="connsiteY0" fmla="*/ 9144 h 128016"/>
              <a:gd name="connsiteX1" fmla="*/ 0 w 4617720"/>
              <a:gd name="connsiteY1" fmla="*/ 128016 h 128016"/>
              <a:gd name="connsiteX2" fmla="*/ 0 w 4617720"/>
              <a:gd name="connsiteY2" fmla="*/ 64008 h 128016"/>
              <a:gd name="connsiteX3" fmla="*/ 4617720 w 4617720"/>
              <a:gd name="connsiteY3" fmla="*/ 73152 h 128016"/>
              <a:gd name="connsiteX4" fmla="*/ 4617720 w 4617720"/>
              <a:gd name="connsiteY4" fmla="*/ 0 h 128016"/>
              <a:gd name="connsiteX5" fmla="*/ 4617720 w 4617720"/>
              <a:gd name="connsiteY5" fmla="*/ 128016 h 128016"/>
              <a:gd name="connsiteX6" fmla="*/ 4608576 w 4617720"/>
              <a:gd name="connsiteY6" fmla="*/ 128016 h 12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7720" h="128016">
                <a:moveTo>
                  <a:pt x="0" y="9144"/>
                </a:moveTo>
                <a:lnTo>
                  <a:pt x="0" y="128016"/>
                </a:lnTo>
                <a:lnTo>
                  <a:pt x="0" y="64008"/>
                </a:lnTo>
                <a:lnTo>
                  <a:pt x="4617720" y="73152"/>
                </a:lnTo>
                <a:lnTo>
                  <a:pt x="4617720" y="0"/>
                </a:lnTo>
                <a:lnTo>
                  <a:pt x="4617720" y="128016"/>
                </a:lnTo>
                <a:lnTo>
                  <a:pt x="4608576" y="128016"/>
                </a:lnTo>
              </a:path>
            </a:pathLst>
          </a:custGeom>
          <a:ln w="63500" cap="sq">
            <a:beve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TextBox 14"/>
          <p:cNvSpPr txBox="1"/>
          <p:nvPr/>
        </p:nvSpPr>
        <p:spPr>
          <a:xfrm>
            <a:off x="0" y="3810000"/>
            <a:ext cx="1295400" cy="284163"/>
          </a:xfrm>
          <a:prstGeom prst="rect">
            <a:avLst/>
          </a:prstGeom>
          <a:noFill/>
        </p:spPr>
        <p:txBody>
          <a:bodyPr>
            <a:spAutoFit/>
          </a:bodyPr>
          <a:lstStyle/>
          <a:p>
            <a:pPr algn="ctr">
              <a:lnSpc>
                <a:spcPts val="1500"/>
              </a:lnSpc>
              <a:defRPr/>
            </a:pPr>
            <a:r>
              <a:rPr lang="en-US" sz="1600" dirty="0">
                <a:latin typeface="+mn-lt"/>
              </a:rPr>
              <a:t>Obligatory</a:t>
            </a:r>
          </a:p>
        </p:txBody>
      </p:sp>
      <p:sp>
        <p:nvSpPr>
          <p:cNvPr id="16" name="TextBox 15"/>
          <p:cNvSpPr txBox="1"/>
          <p:nvPr/>
        </p:nvSpPr>
        <p:spPr>
          <a:xfrm>
            <a:off x="7467600" y="3810000"/>
            <a:ext cx="1676400" cy="284163"/>
          </a:xfrm>
          <a:prstGeom prst="rect">
            <a:avLst/>
          </a:prstGeom>
          <a:noFill/>
        </p:spPr>
        <p:txBody>
          <a:bodyPr>
            <a:spAutoFit/>
          </a:bodyPr>
          <a:lstStyle/>
          <a:p>
            <a:pPr algn="ctr">
              <a:lnSpc>
                <a:spcPts val="1500"/>
              </a:lnSpc>
              <a:defRPr/>
            </a:pPr>
            <a:r>
              <a:rPr lang="en-US" sz="1600" dirty="0">
                <a:latin typeface="+mn-lt"/>
              </a:rPr>
              <a:t>Supererogatory</a:t>
            </a:r>
          </a:p>
        </p:txBody>
      </p:sp>
      <p:sp>
        <p:nvSpPr>
          <p:cNvPr id="41992" name="Title 1"/>
          <p:cNvSpPr>
            <a:spLocks noGrp="1"/>
          </p:cNvSpPr>
          <p:nvPr>
            <p:ph type="title"/>
          </p:nvPr>
        </p:nvSpPr>
        <p:spPr>
          <a:xfrm>
            <a:off x="457200" y="838200"/>
            <a:ext cx="8229600" cy="1066800"/>
          </a:xfrm>
        </p:spPr>
        <p:txBody>
          <a:bodyPr/>
          <a:lstStyle/>
          <a:p>
            <a:r>
              <a:rPr lang="en-US" dirty="0" smtClean="0"/>
              <a:t>Theoretical Interlude</a:t>
            </a:r>
          </a:p>
        </p:txBody>
      </p:sp>
      <p:cxnSp>
        <p:nvCxnSpPr>
          <p:cNvPr id="25" name="Straight Connector 24"/>
          <p:cNvCxnSpPr/>
          <p:nvPr/>
        </p:nvCxnSpPr>
        <p:spPr>
          <a:xfrm rot="5400000">
            <a:off x="6934200" y="3962400"/>
            <a:ext cx="457200" cy="0"/>
          </a:xfrm>
          <a:prstGeom prst="line">
            <a:avLst/>
          </a:prstGeom>
          <a:ln w="25400">
            <a:solidFill>
              <a:srgbClr val="FFA4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flipH="1" flipV="1">
            <a:off x="6667500" y="3162300"/>
            <a:ext cx="990600" cy="0"/>
          </a:xfrm>
          <a:prstGeom prst="line">
            <a:avLst/>
          </a:prstGeom>
          <a:ln w="12700" cmpd="tri">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6934200" y="2438400"/>
            <a:ext cx="457200" cy="0"/>
          </a:xfrm>
          <a:prstGeom prst="line">
            <a:avLst/>
          </a:prstGeom>
          <a:ln w="25400">
            <a:solidFill>
              <a:srgbClr val="FFA4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781800" y="4267200"/>
            <a:ext cx="838200" cy="381000"/>
          </a:xfrm>
          <a:prstGeom prst="rect">
            <a:avLst/>
          </a:prstGeom>
          <a:noFill/>
        </p:spPr>
        <p:txBody>
          <a:bodyPr>
            <a:spAutoFit/>
          </a:bodyPr>
          <a:lstStyle/>
          <a:p>
            <a:pPr>
              <a:defRPr/>
            </a:pPr>
            <a:r>
              <a:rPr lang="en-US" dirty="0">
                <a:latin typeface="+mn-lt"/>
              </a:rPr>
              <a:t>Singer</a:t>
            </a:r>
          </a:p>
        </p:txBody>
      </p:sp>
    </p:spTree>
    <p:extLst>
      <p:ext uri="{BB962C8B-B14F-4D97-AF65-F5344CB8AC3E}">
        <p14:creationId xmlns:p14="http://schemas.microsoft.com/office/powerpoint/2010/main" val="3383736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childTnLst>
                          </p:cTn>
                        </p:par>
                        <p:par>
                          <p:cTn id="27" fill="hold" nodeType="afterGroup">
                            <p:stCondLst>
                              <p:cond delay="500"/>
                            </p:stCondLst>
                            <p:childTnLst>
                              <p:par>
                                <p:cTn id="28" presetID="10" presetClass="entr" presetSubtype="0"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t>Theoretical Interlude</a:t>
            </a:r>
          </a:p>
        </p:txBody>
      </p:sp>
      <p:sp>
        <p:nvSpPr>
          <p:cNvPr id="3" name="Content Placeholder 2"/>
          <p:cNvSpPr>
            <a:spLocks noGrp="1"/>
          </p:cNvSpPr>
          <p:nvPr>
            <p:ph idx="1"/>
          </p:nvPr>
        </p:nvSpPr>
        <p:spPr/>
        <p:txBody>
          <a:bodyPr/>
          <a:lstStyle/>
          <a:p>
            <a:r>
              <a:rPr lang="en-US" dirty="0" smtClean="0"/>
              <a:t>Why would we want a </a:t>
            </a:r>
            <a:r>
              <a:rPr lang="en-US" b="1" dirty="0" smtClean="0">
                <a:solidFill>
                  <a:srgbClr val="CC6600"/>
                </a:solidFill>
              </a:rPr>
              <a:t>less demanding</a:t>
            </a:r>
            <a:r>
              <a:rPr lang="en-US" dirty="0" smtClean="0"/>
              <a:t> moral theory?  What happens if our theory is too demanding?</a:t>
            </a:r>
          </a:p>
          <a:p>
            <a:pPr lvl="1"/>
            <a:r>
              <a:rPr lang="en-US" dirty="0" smtClean="0">
                <a:solidFill>
                  <a:srgbClr val="002060"/>
                </a:solidFill>
              </a:rPr>
              <a:t>People may stop caring about morality altogether.</a:t>
            </a:r>
          </a:p>
          <a:p>
            <a:pPr lvl="1"/>
            <a:r>
              <a:rPr lang="en-US" dirty="0" smtClean="0">
                <a:solidFill>
                  <a:srgbClr val="002060"/>
                </a:solidFill>
              </a:rPr>
              <a:t>We may lose important distinctions among moral agents.</a:t>
            </a:r>
          </a:p>
        </p:txBody>
      </p:sp>
      <p:sp>
        <p:nvSpPr>
          <p:cNvPr id="4" name="Freeform 3"/>
          <p:cNvSpPr/>
          <p:nvPr/>
        </p:nvSpPr>
        <p:spPr>
          <a:xfrm>
            <a:off x="1447800" y="5638800"/>
            <a:ext cx="6172200" cy="128588"/>
          </a:xfrm>
          <a:custGeom>
            <a:avLst/>
            <a:gdLst>
              <a:gd name="connsiteX0" fmla="*/ 0 w 4617720"/>
              <a:gd name="connsiteY0" fmla="*/ 9144 h 128016"/>
              <a:gd name="connsiteX1" fmla="*/ 0 w 4617720"/>
              <a:gd name="connsiteY1" fmla="*/ 128016 h 128016"/>
              <a:gd name="connsiteX2" fmla="*/ 0 w 4617720"/>
              <a:gd name="connsiteY2" fmla="*/ 64008 h 128016"/>
              <a:gd name="connsiteX3" fmla="*/ 4617720 w 4617720"/>
              <a:gd name="connsiteY3" fmla="*/ 73152 h 128016"/>
              <a:gd name="connsiteX4" fmla="*/ 4617720 w 4617720"/>
              <a:gd name="connsiteY4" fmla="*/ 0 h 128016"/>
              <a:gd name="connsiteX5" fmla="*/ 4617720 w 4617720"/>
              <a:gd name="connsiteY5" fmla="*/ 128016 h 128016"/>
              <a:gd name="connsiteX6" fmla="*/ 4608576 w 4617720"/>
              <a:gd name="connsiteY6" fmla="*/ 128016 h 12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7720" h="128016">
                <a:moveTo>
                  <a:pt x="0" y="9144"/>
                </a:moveTo>
                <a:lnTo>
                  <a:pt x="0" y="128016"/>
                </a:lnTo>
                <a:lnTo>
                  <a:pt x="0" y="64008"/>
                </a:lnTo>
                <a:lnTo>
                  <a:pt x="4617720" y="73152"/>
                </a:lnTo>
                <a:lnTo>
                  <a:pt x="4617720" y="0"/>
                </a:lnTo>
                <a:lnTo>
                  <a:pt x="4617720" y="128016"/>
                </a:lnTo>
                <a:lnTo>
                  <a:pt x="4608576" y="128016"/>
                </a:lnTo>
              </a:path>
            </a:pathLst>
          </a:custGeom>
          <a:ln w="63500" cap="sq">
            <a:beve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 name="TextBox 5"/>
          <p:cNvSpPr txBox="1"/>
          <p:nvPr/>
        </p:nvSpPr>
        <p:spPr>
          <a:xfrm>
            <a:off x="228600" y="5486400"/>
            <a:ext cx="1295400" cy="477838"/>
          </a:xfrm>
          <a:prstGeom prst="rect">
            <a:avLst/>
          </a:prstGeom>
          <a:noFill/>
        </p:spPr>
        <p:txBody>
          <a:bodyPr>
            <a:spAutoFit/>
          </a:bodyPr>
          <a:lstStyle/>
          <a:p>
            <a:pPr algn="ctr">
              <a:lnSpc>
                <a:spcPts val="1500"/>
              </a:lnSpc>
              <a:defRPr/>
            </a:pPr>
            <a:r>
              <a:rPr lang="en-US" sz="1600" dirty="0">
                <a:latin typeface="+mn-lt"/>
              </a:rPr>
              <a:t>Depraved Sociopaths</a:t>
            </a:r>
          </a:p>
        </p:txBody>
      </p:sp>
      <p:sp>
        <p:nvSpPr>
          <p:cNvPr id="7" name="TextBox 6"/>
          <p:cNvSpPr txBox="1"/>
          <p:nvPr/>
        </p:nvSpPr>
        <p:spPr>
          <a:xfrm>
            <a:off x="7315200" y="5562600"/>
            <a:ext cx="1295400" cy="477838"/>
          </a:xfrm>
          <a:prstGeom prst="rect">
            <a:avLst/>
          </a:prstGeom>
          <a:noFill/>
        </p:spPr>
        <p:txBody>
          <a:bodyPr>
            <a:spAutoFit/>
          </a:bodyPr>
          <a:lstStyle/>
          <a:p>
            <a:pPr algn="ctr">
              <a:lnSpc>
                <a:spcPts val="1500"/>
              </a:lnSpc>
              <a:defRPr/>
            </a:pPr>
            <a:r>
              <a:rPr lang="en-US" sz="1600" dirty="0">
                <a:latin typeface="+mn-lt"/>
              </a:rPr>
              <a:t>Moral Saints</a:t>
            </a:r>
          </a:p>
        </p:txBody>
      </p:sp>
    </p:spTree>
    <p:extLst>
      <p:ext uri="{BB962C8B-B14F-4D97-AF65-F5344CB8AC3E}">
        <p14:creationId xmlns:p14="http://schemas.microsoft.com/office/powerpoint/2010/main" val="4228565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smtClean="0"/>
              <a:t>Theoretical Interlude</a:t>
            </a:r>
          </a:p>
        </p:txBody>
      </p:sp>
      <p:sp>
        <p:nvSpPr>
          <p:cNvPr id="3" name="Content Placeholder 2"/>
          <p:cNvSpPr>
            <a:spLocks noGrp="1"/>
          </p:cNvSpPr>
          <p:nvPr>
            <p:ph idx="1"/>
          </p:nvPr>
        </p:nvSpPr>
        <p:spPr/>
        <p:txBody>
          <a:bodyPr/>
          <a:lstStyle/>
          <a:p>
            <a:pPr>
              <a:spcAft>
                <a:spcPts val="1200"/>
              </a:spcAft>
            </a:pPr>
            <a:r>
              <a:rPr lang="en-US" dirty="0" smtClean="0"/>
              <a:t>Why would we want a moral theory that’s </a:t>
            </a:r>
            <a:r>
              <a:rPr lang="en-US" i="1" dirty="0" smtClean="0"/>
              <a:t>more </a:t>
            </a:r>
            <a:r>
              <a:rPr lang="en-US" dirty="0" smtClean="0"/>
              <a:t>demanding?  What happens if our moral theory is too weak?</a:t>
            </a:r>
          </a:p>
          <a:p>
            <a:pPr lvl="1">
              <a:spcAft>
                <a:spcPts val="1200"/>
              </a:spcAft>
            </a:pPr>
            <a:r>
              <a:rPr lang="en-US" dirty="0" smtClean="0">
                <a:solidFill>
                  <a:srgbClr val="002060"/>
                </a:solidFill>
              </a:rPr>
              <a:t>Well, if </a:t>
            </a:r>
            <a:r>
              <a:rPr lang="en-US" dirty="0" smtClean="0">
                <a:solidFill>
                  <a:srgbClr val="002060"/>
                </a:solidFill>
              </a:rPr>
              <a:t>the best arguments support a demanding moral theory. . .</a:t>
            </a:r>
          </a:p>
          <a:p>
            <a:pPr lvl="1"/>
            <a:r>
              <a:rPr lang="en-US" dirty="0" smtClean="0">
                <a:solidFill>
                  <a:srgbClr val="002060"/>
                </a:solidFill>
              </a:rPr>
              <a:t>People tend to rise (and fall) to the expectations that are set for them.</a:t>
            </a:r>
          </a:p>
          <a:p>
            <a:pPr lvl="1">
              <a:buFont typeface="Georgia" pitchFamily="18" charset="0"/>
              <a:buNone/>
            </a:pPr>
            <a:endParaRPr lang="en-US" dirty="0" smtClean="0"/>
          </a:p>
        </p:txBody>
      </p:sp>
    </p:spTree>
    <p:extLst>
      <p:ext uri="{BB962C8B-B14F-4D97-AF65-F5344CB8AC3E}">
        <p14:creationId xmlns:p14="http://schemas.microsoft.com/office/powerpoint/2010/main" val="2020926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440" y="2236300"/>
            <a:ext cx="1729740" cy="477054"/>
          </a:xfrm>
          <a:prstGeom prst="rect">
            <a:avLst/>
          </a:prstGeom>
          <a:noFill/>
        </p:spPr>
        <p:txBody>
          <a:bodyPr wrap="square">
            <a:spAutoFit/>
          </a:bodyPr>
          <a:lstStyle/>
          <a:p>
            <a:pPr algn="ctr">
              <a:lnSpc>
                <a:spcPts val="1500"/>
              </a:lnSpc>
              <a:defRPr/>
            </a:pPr>
            <a:r>
              <a:rPr lang="en-US" sz="2000" dirty="0">
                <a:latin typeface="+mn-lt"/>
              </a:rPr>
              <a:t>Less </a:t>
            </a:r>
          </a:p>
          <a:p>
            <a:pPr algn="ctr">
              <a:lnSpc>
                <a:spcPts val="1500"/>
              </a:lnSpc>
              <a:defRPr/>
            </a:pPr>
            <a:r>
              <a:rPr lang="en-US" sz="2000" dirty="0">
                <a:latin typeface="+mn-lt"/>
              </a:rPr>
              <a:t>Demanding</a:t>
            </a:r>
          </a:p>
        </p:txBody>
      </p:sp>
      <p:sp>
        <p:nvSpPr>
          <p:cNvPr id="11" name="Freeform 10"/>
          <p:cNvSpPr/>
          <p:nvPr/>
        </p:nvSpPr>
        <p:spPr>
          <a:xfrm>
            <a:off x="1920240" y="2373004"/>
            <a:ext cx="5212080" cy="173131"/>
          </a:xfrm>
          <a:custGeom>
            <a:avLst/>
            <a:gdLst>
              <a:gd name="connsiteX0" fmla="*/ 0 w 4617720"/>
              <a:gd name="connsiteY0" fmla="*/ 9144 h 128016"/>
              <a:gd name="connsiteX1" fmla="*/ 0 w 4617720"/>
              <a:gd name="connsiteY1" fmla="*/ 128016 h 128016"/>
              <a:gd name="connsiteX2" fmla="*/ 0 w 4617720"/>
              <a:gd name="connsiteY2" fmla="*/ 64008 h 128016"/>
              <a:gd name="connsiteX3" fmla="*/ 4617720 w 4617720"/>
              <a:gd name="connsiteY3" fmla="*/ 73152 h 128016"/>
              <a:gd name="connsiteX4" fmla="*/ 4617720 w 4617720"/>
              <a:gd name="connsiteY4" fmla="*/ 0 h 128016"/>
              <a:gd name="connsiteX5" fmla="*/ 4617720 w 4617720"/>
              <a:gd name="connsiteY5" fmla="*/ 128016 h 128016"/>
              <a:gd name="connsiteX6" fmla="*/ 4608576 w 4617720"/>
              <a:gd name="connsiteY6" fmla="*/ 128016 h 12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7720" h="128016">
                <a:moveTo>
                  <a:pt x="0" y="9144"/>
                </a:moveTo>
                <a:lnTo>
                  <a:pt x="0" y="128016"/>
                </a:lnTo>
                <a:lnTo>
                  <a:pt x="0" y="64008"/>
                </a:lnTo>
                <a:lnTo>
                  <a:pt x="4617720" y="73152"/>
                </a:lnTo>
                <a:lnTo>
                  <a:pt x="4617720" y="0"/>
                </a:lnTo>
                <a:lnTo>
                  <a:pt x="4617720" y="128016"/>
                </a:lnTo>
                <a:lnTo>
                  <a:pt x="4608576" y="128016"/>
                </a:lnTo>
              </a:path>
            </a:pathLst>
          </a:custGeom>
          <a:ln w="63500" cap="sq">
            <a:beve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2" name="TextBox 11"/>
          <p:cNvSpPr txBox="1"/>
          <p:nvPr/>
        </p:nvSpPr>
        <p:spPr>
          <a:xfrm>
            <a:off x="7193280" y="2134477"/>
            <a:ext cx="1645920" cy="477054"/>
          </a:xfrm>
          <a:prstGeom prst="rect">
            <a:avLst/>
          </a:prstGeom>
          <a:noFill/>
        </p:spPr>
        <p:txBody>
          <a:bodyPr wrap="square">
            <a:spAutoFit/>
          </a:bodyPr>
          <a:lstStyle/>
          <a:p>
            <a:pPr algn="ctr">
              <a:lnSpc>
                <a:spcPts val="1500"/>
              </a:lnSpc>
              <a:defRPr/>
            </a:pPr>
            <a:r>
              <a:rPr lang="en-US" sz="2000" dirty="0">
                <a:latin typeface="+mn-lt"/>
              </a:rPr>
              <a:t>More</a:t>
            </a:r>
          </a:p>
          <a:p>
            <a:pPr algn="ctr">
              <a:lnSpc>
                <a:spcPts val="1500"/>
              </a:lnSpc>
              <a:defRPr/>
            </a:pPr>
            <a:r>
              <a:rPr lang="en-US" sz="2000" dirty="0">
                <a:latin typeface="+mn-lt"/>
              </a:rPr>
              <a:t>Demanding</a:t>
            </a:r>
          </a:p>
        </p:txBody>
      </p:sp>
      <p:sp>
        <p:nvSpPr>
          <p:cNvPr id="14" name="Freeform 13"/>
          <p:cNvSpPr/>
          <p:nvPr/>
        </p:nvSpPr>
        <p:spPr>
          <a:xfrm>
            <a:off x="1950720" y="3916679"/>
            <a:ext cx="5212080" cy="178014"/>
          </a:xfrm>
          <a:custGeom>
            <a:avLst/>
            <a:gdLst>
              <a:gd name="connsiteX0" fmla="*/ 0 w 4617720"/>
              <a:gd name="connsiteY0" fmla="*/ 9144 h 128016"/>
              <a:gd name="connsiteX1" fmla="*/ 0 w 4617720"/>
              <a:gd name="connsiteY1" fmla="*/ 128016 h 128016"/>
              <a:gd name="connsiteX2" fmla="*/ 0 w 4617720"/>
              <a:gd name="connsiteY2" fmla="*/ 64008 h 128016"/>
              <a:gd name="connsiteX3" fmla="*/ 4617720 w 4617720"/>
              <a:gd name="connsiteY3" fmla="*/ 73152 h 128016"/>
              <a:gd name="connsiteX4" fmla="*/ 4617720 w 4617720"/>
              <a:gd name="connsiteY4" fmla="*/ 0 h 128016"/>
              <a:gd name="connsiteX5" fmla="*/ 4617720 w 4617720"/>
              <a:gd name="connsiteY5" fmla="*/ 128016 h 128016"/>
              <a:gd name="connsiteX6" fmla="*/ 4608576 w 4617720"/>
              <a:gd name="connsiteY6" fmla="*/ 128016 h 12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7720" h="128016">
                <a:moveTo>
                  <a:pt x="0" y="9144"/>
                </a:moveTo>
                <a:lnTo>
                  <a:pt x="0" y="128016"/>
                </a:lnTo>
                <a:lnTo>
                  <a:pt x="0" y="64008"/>
                </a:lnTo>
                <a:lnTo>
                  <a:pt x="4617720" y="73152"/>
                </a:lnTo>
                <a:lnTo>
                  <a:pt x="4617720" y="0"/>
                </a:lnTo>
                <a:lnTo>
                  <a:pt x="4617720" y="128016"/>
                </a:lnTo>
                <a:lnTo>
                  <a:pt x="4608576" y="128016"/>
                </a:lnTo>
              </a:path>
            </a:pathLst>
          </a:custGeom>
          <a:ln w="63500" cap="sq">
            <a:beve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TextBox 14"/>
          <p:cNvSpPr txBox="1"/>
          <p:nvPr/>
        </p:nvSpPr>
        <p:spPr>
          <a:xfrm>
            <a:off x="144780" y="3863339"/>
            <a:ext cx="1676400" cy="284693"/>
          </a:xfrm>
          <a:prstGeom prst="rect">
            <a:avLst/>
          </a:prstGeom>
          <a:noFill/>
        </p:spPr>
        <p:txBody>
          <a:bodyPr wrap="square">
            <a:spAutoFit/>
          </a:bodyPr>
          <a:lstStyle/>
          <a:p>
            <a:pPr algn="ctr">
              <a:lnSpc>
                <a:spcPts val="1500"/>
              </a:lnSpc>
              <a:defRPr/>
            </a:pPr>
            <a:r>
              <a:rPr lang="en-US" sz="2000" dirty="0">
                <a:latin typeface="+mn-lt"/>
              </a:rPr>
              <a:t>Obligatory</a:t>
            </a:r>
          </a:p>
        </p:txBody>
      </p:sp>
      <p:sp>
        <p:nvSpPr>
          <p:cNvPr id="16" name="TextBox 15"/>
          <p:cNvSpPr txBox="1"/>
          <p:nvPr/>
        </p:nvSpPr>
        <p:spPr>
          <a:xfrm>
            <a:off x="7162800" y="3863339"/>
            <a:ext cx="1981200" cy="284693"/>
          </a:xfrm>
          <a:prstGeom prst="rect">
            <a:avLst/>
          </a:prstGeom>
          <a:noFill/>
        </p:spPr>
        <p:txBody>
          <a:bodyPr wrap="square">
            <a:spAutoFit/>
          </a:bodyPr>
          <a:lstStyle/>
          <a:p>
            <a:pPr algn="ctr">
              <a:lnSpc>
                <a:spcPts val="1500"/>
              </a:lnSpc>
              <a:defRPr/>
            </a:pPr>
            <a:r>
              <a:rPr lang="en-US" sz="2000" dirty="0">
                <a:latin typeface="+mn-lt"/>
              </a:rPr>
              <a:t>Supererogatory</a:t>
            </a:r>
          </a:p>
        </p:txBody>
      </p:sp>
      <p:sp>
        <p:nvSpPr>
          <p:cNvPr id="20" name="Freeform 19"/>
          <p:cNvSpPr/>
          <p:nvPr/>
        </p:nvSpPr>
        <p:spPr>
          <a:xfrm>
            <a:off x="2078736" y="5528394"/>
            <a:ext cx="5114544" cy="211570"/>
          </a:xfrm>
          <a:custGeom>
            <a:avLst/>
            <a:gdLst>
              <a:gd name="connsiteX0" fmla="*/ 0 w 4617720"/>
              <a:gd name="connsiteY0" fmla="*/ 9144 h 128016"/>
              <a:gd name="connsiteX1" fmla="*/ 0 w 4617720"/>
              <a:gd name="connsiteY1" fmla="*/ 128016 h 128016"/>
              <a:gd name="connsiteX2" fmla="*/ 0 w 4617720"/>
              <a:gd name="connsiteY2" fmla="*/ 64008 h 128016"/>
              <a:gd name="connsiteX3" fmla="*/ 4617720 w 4617720"/>
              <a:gd name="connsiteY3" fmla="*/ 73152 h 128016"/>
              <a:gd name="connsiteX4" fmla="*/ 4617720 w 4617720"/>
              <a:gd name="connsiteY4" fmla="*/ 0 h 128016"/>
              <a:gd name="connsiteX5" fmla="*/ 4617720 w 4617720"/>
              <a:gd name="connsiteY5" fmla="*/ 128016 h 128016"/>
              <a:gd name="connsiteX6" fmla="*/ 4608576 w 4617720"/>
              <a:gd name="connsiteY6" fmla="*/ 128016 h 12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7720" h="128016">
                <a:moveTo>
                  <a:pt x="0" y="9144"/>
                </a:moveTo>
                <a:lnTo>
                  <a:pt x="0" y="128016"/>
                </a:lnTo>
                <a:lnTo>
                  <a:pt x="0" y="64008"/>
                </a:lnTo>
                <a:lnTo>
                  <a:pt x="4617720" y="73152"/>
                </a:lnTo>
                <a:lnTo>
                  <a:pt x="4617720" y="0"/>
                </a:lnTo>
                <a:lnTo>
                  <a:pt x="4617720" y="128016"/>
                </a:lnTo>
                <a:lnTo>
                  <a:pt x="4608576" y="128016"/>
                </a:lnTo>
              </a:path>
            </a:pathLst>
          </a:custGeom>
          <a:ln w="63500" cap="sq">
            <a:beve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2" name="TextBox 21"/>
          <p:cNvSpPr txBox="1"/>
          <p:nvPr/>
        </p:nvSpPr>
        <p:spPr>
          <a:xfrm>
            <a:off x="0" y="5528394"/>
            <a:ext cx="2286000" cy="477054"/>
          </a:xfrm>
          <a:prstGeom prst="rect">
            <a:avLst/>
          </a:prstGeom>
          <a:noFill/>
        </p:spPr>
        <p:txBody>
          <a:bodyPr wrap="square">
            <a:spAutoFit/>
          </a:bodyPr>
          <a:lstStyle/>
          <a:p>
            <a:pPr algn="ctr">
              <a:lnSpc>
                <a:spcPts val="1500"/>
              </a:lnSpc>
              <a:defRPr/>
            </a:pPr>
            <a:r>
              <a:rPr lang="en-US" sz="2000" dirty="0">
                <a:latin typeface="+mn-lt"/>
              </a:rPr>
              <a:t>Spineless Accommodation</a:t>
            </a:r>
          </a:p>
        </p:txBody>
      </p:sp>
      <p:sp>
        <p:nvSpPr>
          <p:cNvPr id="45066" name="Title 1"/>
          <p:cNvSpPr>
            <a:spLocks noGrp="1"/>
          </p:cNvSpPr>
          <p:nvPr>
            <p:ph type="title"/>
          </p:nvPr>
        </p:nvSpPr>
        <p:spPr>
          <a:xfrm>
            <a:off x="457200" y="838200"/>
            <a:ext cx="8229600" cy="1066800"/>
          </a:xfrm>
        </p:spPr>
        <p:txBody>
          <a:bodyPr/>
          <a:lstStyle/>
          <a:p>
            <a:r>
              <a:rPr lang="en-US" dirty="0" smtClean="0"/>
              <a:t>Theoretical Interlude</a:t>
            </a:r>
          </a:p>
        </p:txBody>
      </p:sp>
      <p:cxnSp>
        <p:nvCxnSpPr>
          <p:cNvPr id="25" name="Straight Connector 24"/>
          <p:cNvCxnSpPr/>
          <p:nvPr/>
        </p:nvCxnSpPr>
        <p:spPr>
          <a:xfrm rot="5400000">
            <a:off x="6324600" y="4038600"/>
            <a:ext cx="457200" cy="0"/>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flipH="1" flipV="1">
            <a:off x="6057900" y="3208654"/>
            <a:ext cx="990600" cy="0"/>
          </a:xfrm>
          <a:prstGeom prst="line">
            <a:avLst/>
          </a:prstGeom>
          <a:ln w="31750" cmpd="tri">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6324600" y="2425270"/>
            <a:ext cx="457200" cy="0"/>
          </a:xfrm>
          <a:prstGeom prst="line">
            <a:avLst/>
          </a:prstGeom>
          <a:ln w="44450">
            <a:solidFill>
              <a:srgbClr val="CC66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134100" y="4457700"/>
            <a:ext cx="838200" cy="381000"/>
          </a:xfrm>
          <a:prstGeom prst="rect">
            <a:avLst/>
          </a:prstGeom>
          <a:noFill/>
        </p:spPr>
        <p:txBody>
          <a:bodyPr>
            <a:spAutoFit/>
          </a:bodyPr>
          <a:lstStyle/>
          <a:p>
            <a:pPr>
              <a:defRPr/>
            </a:pPr>
            <a:r>
              <a:rPr lang="en-US" dirty="0">
                <a:latin typeface="+mn-lt"/>
              </a:rPr>
              <a:t>Singer</a:t>
            </a:r>
          </a:p>
        </p:txBody>
      </p:sp>
      <p:sp>
        <p:nvSpPr>
          <p:cNvPr id="37" name="TextBox 36"/>
          <p:cNvSpPr txBox="1"/>
          <p:nvPr/>
        </p:nvSpPr>
        <p:spPr>
          <a:xfrm>
            <a:off x="7245858" y="5280236"/>
            <a:ext cx="1815084" cy="707886"/>
          </a:xfrm>
          <a:prstGeom prst="rect">
            <a:avLst/>
          </a:prstGeom>
          <a:noFill/>
        </p:spPr>
        <p:txBody>
          <a:bodyPr wrap="square">
            <a:spAutoFit/>
          </a:bodyPr>
          <a:lstStyle/>
          <a:p>
            <a:pPr>
              <a:defRPr/>
            </a:pPr>
            <a:r>
              <a:rPr lang="en-US" sz="2000" dirty="0">
                <a:latin typeface="+mn-lt"/>
              </a:rPr>
              <a:t>Kant spins in his grave</a:t>
            </a:r>
          </a:p>
        </p:txBody>
      </p:sp>
    </p:spTree>
    <p:extLst>
      <p:ext uri="{BB962C8B-B14F-4D97-AF65-F5344CB8AC3E}">
        <p14:creationId xmlns:p14="http://schemas.microsoft.com/office/powerpoint/2010/main" val="2347919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609600"/>
            <a:ext cx="8229600" cy="1066800"/>
          </a:xfrm>
        </p:spPr>
        <p:txBody>
          <a:bodyPr/>
          <a:lstStyle/>
          <a:p>
            <a:r>
              <a:rPr lang="en-US" smtClean="0"/>
              <a:t>Back to Slote</a:t>
            </a:r>
          </a:p>
        </p:txBody>
      </p:sp>
      <p:sp>
        <p:nvSpPr>
          <p:cNvPr id="3" name="Content Placeholder 2"/>
          <p:cNvSpPr>
            <a:spLocks noGrp="1"/>
          </p:cNvSpPr>
          <p:nvPr>
            <p:ph idx="1"/>
          </p:nvPr>
        </p:nvSpPr>
        <p:spPr>
          <a:xfrm>
            <a:off x="152400" y="1600200"/>
            <a:ext cx="8839200" cy="4953000"/>
          </a:xfrm>
        </p:spPr>
        <p:txBody>
          <a:bodyPr/>
          <a:lstStyle/>
          <a:p>
            <a:pPr>
              <a:spcAft>
                <a:spcPts val="1200"/>
              </a:spcAft>
            </a:pPr>
            <a:r>
              <a:rPr lang="en-US" dirty="0" smtClean="0"/>
              <a:t>Is it risky to tie our moral obligations to facts about how empathetic most humans </a:t>
            </a:r>
            <a:r>
              <a:rPr lang="en-US" i="1" dirty="0" smtClean="0">
                <a:solidFill>
                  <a:srgbClr val="CC6600"/>
                </a:solidFill>
              </a:rPr>
              <a:t>happen </a:t>
            </a:r>
            <a:r>
              <a:rPr lang="en-US" dirty="0" smtClean="0">
                <a:solidFill>
                  <a:srgbClr val="CC6600"/>
                </a:solidFill>
              </a:rPr>
              <a:t>to be?</a:t>
            </a:r>
          </a:p>
          <a:p>
            <a:pPr lvl="1"/>
            <a:r>
              <a:rPr lang="en-US" dirty="0" smtClean="0">
                <a:solidFill>
                  <a:srgbClr val="002060"/>
                </a:solidFill>
              </a:rPr>
              <a:t>Isn’t being a good person supposed to be </a:t>
            </a:r>
            <a:r>
              <a:rPr lang="en-US" i="1" dirty="0" smtClean="0">
                <a:solidFill>
                  <a:srgbClr val="CC6600"/>
                </a:solidFill>
              </a:rPr>
              <a:t>hard</a:t>
            </a:r>
            <a:r>
              <a:rPr lang="en-US" dirty="0" smtClean="0">
                <a:solidFill>
                  <a:srgbClr val="CC6600"/>
                </a:solidFill>
              </a:rPr>
              <a:t>?</a:t>
            </a:r>
          </a:p>
          <a:p>
            <a:pPr lvl="1">
              <a:buFont typeface="Georgia" pitchFamily="18" charset="0"/>
              <a:buNone/>
            </a:pPr>
            <a:endParaRPr lang="en-US" dirty="0" smtClean="0"/>
          </a:p>
          <a:p>
            <a:pPr>
              <a:spcAft>
                <a:spcPts val="1200"/>
              </a:spcAft>
            </a:pPr>
            <a:r>
              <a:rPr lang="en-US" dirty="0" smtClean="0"/>
              <a:t>Possible response (</a:t>
            </a:r>
            <a:r>
              <a:rPr lang="en-US" dirty="0" err="1" smtClean="0"/>
              <a:t>Slote</a:t>
            </a:r>
            <a:r>
              <a:rPr lang="en-US" dirty="0" smtClean="0"/>
              <a:t> pg. 153): Standard of measurement = How much empathy most people </a:t>
            </a:r>
            <a:r>
              <a:rPr lang="en-US" i="1" dirty="0" smtClean="0">
                <a:solidFill>
                  <a:srgbClr val="CC6600"/>
                </a:solidFill>
              </a:rPr>
              <a:t>can develop</a:t>
            </a:r>
            <a:r>
              <a:rPr lang="en-US" dirty="0" smtClean="0"/>
              <a:t>, not just how much they have.</a:t>
            </a:r>
          </a:p>
          <a:p>
            <a:pPr lvl="1"/>
            <a:r>
              <a:rPr lang="en-US" dirty="0" smtClean="0">
                <a:solidFill>
                  <a:srgbClr val="002060"/>
                </a:solidFill>
              </a:rPr>
              <a:t>This seems to lead back towards Singer’s position (i.e. we should all be giving a lot more than we currently do).</a:t>
            </a:r>
          </a:p>
        </p:txBody>
      </p:sp>
    </p:spTree>
    <p:extLst>
      <p:ext uri="{BB962C8B-B14F-4D97-AF65-F5344CB8AC3E}">
        <p14:creationId xmlns:p14="http://schemas.microsoft.com/office/powerpoint/2010/main" val="939173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p:txBody>
          <a:bodyPr/>
          <a:lstStyle/>
          <a:p>
            <a:pPr>
              <a:buFont typeface="Georgia" pitchFamily="18" charset="0"/>
              <a:buNone/>
            </a:pPr>
            <a:endParaRPr lang="en-US" dirty="0" smtClean="0"/>
          </a:p>
          <a:p>
            <a:pPr>
              <a:spcAft>
                <a:spcPts val="1200"/>
              </a:spcAft>
            </a:pPr>
            <a:r>
              <a:rPr lang="en-US" dirty="0" smtClean="0"/>
              <a:t>Is a utilitarian framework </a:t>
            </a:r>
            <a:r>
              <a:rPr lang="en-US" i="1" dirty="0" smtClean="0"/>
              <a:t>necessary</a:t>
            </a:r>
            <a:r>
              <a:rPr lang="en-US" dirty="0" smtClean="0"/>
              <a:t> to derive Singer’s conclusions?</a:t>
            </a:r>
          </a:p>
          <a:p>
            <a:pPr lvl="1"/>
            <a:r>
              <a:rPr lang="en-US" dirty="0" smtClean="0">
                <a:solidFill>
                  <a:srgbClr val="002060"/>
                </a:solidFill>
              </a:rPr>
              <a:t>(Let’s set aside Singer’s strongest conclusions, and focus on the modest conclusion that you should be giving more to international relief than you currently are—let’s say $10/month.)</a:t>
            </a:r>
          </a:p>
          <a:p>
            <a:pPr>
              <a:buFont typeface="Georgia" pitchFamily="18" charset="0"/>
              <a:buNone/>
            </a:pPr>
            <a:endParaRPr lang="en-US" dirty="0" smtClean="0"/>
          </a:p>
          <a:p>
            <a:pPr>
              <a:buFont typeface="Georgia" pitchFamily="18" charset="0"/>
              <a:buNone/>
            </a:pPr>
            <a:endParaRPr lang="en-US" dirty="0" smtClean="0"/>
          </a:p>
        </p:txBody>
      </p:sp>
    </p:spTree>
    <p:extLst>
      <p:ext uri="{BB962C8B-B14F-4D97-AF65-F5344CB8AC3E}">
        <p14:creationId xmlns:p14="http://schemas.microsoft.com/office/powerpoint/2010/main" val="2129166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229600" cy="5181600"/>
          </a:xfrm>
        </p:spPr>
        <p:txBody>
          <a:bodyPr/>
          <a:lstStyle/>
          <a:p>
            <a:pPr>
              <a:buFont typeface="Georgia" pitchFamily="18" charset="0"/>
              <a:buNone/>
            </a:pPr>
            <a:endParaRPr lang="en-US" dirty="0" smtClean="0"/>
          </a:p>
          <a:p>
            <a:pPr>
              <a:lnSpc>
                <a:spcPct val="114000"/>
              </a:lnSpc>
              <a:buFont typeface="Georgia" pitchFamily="18" charset="0"/>
              <a:buNone/>
            </a:pPr>
            <a:r>
              <a:rPr lang="en-US" sz="3200" dirty="0" smtClean="0"/>
              <a:t> “It seems to me, then, that a reasonable code would require people to help when there is no substantial cost to themselves, that is, when what they are sacrificing would not mean significant reduction in their own or their families’ level of happiness.”</a:t>
            </a:r>
          </a:p>
          <a:p>
            <a:pPr lvl="4">
              <a:buFont typeface="Georgia" pitchFamily="18" charset="0"/>
              <a:buNone/>
            </a:pPr>
            <a:r>
              <a:rPr lang="en-US" dirty="0" smtClean="0"/>
              <a:t>				</a:t>
            </a:r>
            <a:r>
              <a:rPr lang="en-US" sz="2700" dirty="0" smtClean="0"/>
              <a:t>-John Arthur, pg. 145</a:t>
            </a:r>
          </a:p>
        </p:txBody>
      </p:sp>
    </p:spTree>
    <p:extLst>
      <p:ext uri="{BB962C8B-B14F-4D97-AF65-F5344CB8AC3E}">
        <p14:creationId xmlns:p14="http://schemas.microsoft.com/office/powerpoint/2010/main" val="654170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524000"/>
            <a:ext cx="13716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2" name="Title 1"/>
          <p:cNvSpPr>
            <a:spLocks noGrp="1"/>
          </p:cNvSpPr>
          <p:nvPr>
            <p:ph type="title"/>
          </p:nvPr>
        </p:nvSpPr>
        <p:spPr>
          <a:xfrm>
            <a:off x="32657" y="587829"/>
            <a:ext cx="8229600" cy="1066800"/>
          </a:xfrm>
        </p:spPr>
        <p:txBody>
          <a:bodyPr/>
          <a:lstStyle/>
          <a:p>
            <a:r>
              <a:rPr lang="en-US" dirty="0" smtClean="0"/>
              <a:t>“Brother, can you spare a kidney?”</a:t>
            </a:r>
          </a:p>
        </p:txBody>
      </p:sp>
      <p:sp>
        <p:nvSpPr>
          <p:cNvPr id="25603" name="Content Placeholder 2"/>
          <p:cNvSpPr>
            <a:spLocks noGrp="1"/>
          </p:cNvSpPr>
          <p:nvPr>
            <p:ph idx="1"/>
          </p:nvPr>
        </p:nvSpPr>
        <p:spPr>
          <a:xfrm>
            <a:off x="76200" y="1676400"/>
            <a:ext cx="9067800" cy="4514850"/>
          </a:xfrm>
        </p:spPr>
        <p:txBody>
          <a:bodyPr/>
          <a:lstStyle/>
          <a:p>
            <a:pPr>
              <a:lnSpc>
                <a:spcPct val="120000"/>
              </a:lnSpc>
            </a:pPr>
            <a:r>
              <a:rPr lang="en-US" dirty="0" smtClean="0"/>
              <a:t>Singer’s principle: </a:t>
            </a:r>
          </a:p>
          <a:p>
            <a:pPr>
              <a:lnSpc>
                <a:spcPct val="120000"/>
              </a:lnSpc>
            </a:pPr>
            <a:endParaRPr lang="en-US" dirty="0"/>
          </a:p>
          <a:p>
            <a:pPr>
              <a:lnSpc>
                <a:spcPct val="120000"/>
              </a:lnSpc>
            </a:pPr>
            <a:endParaRPr lang="en-US" dirty="0" smtClean="0"/>
          </a:p>
          <a:p>
            <a:pPr>
              <a:lnSpc>
                <a:spcPct val="120000"/>
              </a:lnSpc>
            </a:pPr>
            <a:r>
              <a:rPr lang="en-US" dirty="0" smtClean="0"/>
              <a:t>If I can prevent something bad from happening </a:t>
            </a:r>
            <a:r>
              <a:rPr lang="en-US" dirty="0" smtClean="0">
                <a:solidFill>
                  <a:srgbClr val="0070C0"/>
                </a:solidFill>
              </a:rPr>
              <a:t>[someone’s death from kidney failure]</a:t>
            </a:r>
            <a:r>
              <a:rPr lang="en-US" dirty="0" smtClean="0">
                <a:solidFill>
                  <a:srgbClr val="00B0F0"/>
                </a:solidFill>
              </a:rPr>
              <a:t> </a:t>
            </a:r>
            <a:r>
              <a:rPr lang="en-US" dirty="0" smtClean="0"/>
              <a:t>without sacrificing something nearly as important </a:t>
            </a:r>
            <a:r>
              <a:rPr lang="en-US" dirty="0" smtClean="0">
                <a:solidFill>
                  <a:srgbClr val="0070C0"/>
                </a:solidFill>
              </a:rPr>
              <a:t>[I live with one kidney]</a:t>
            </a:r>
            <a:r>
              <a:rPr lang="en-US" dirty="0" smtClean="0"/>
              <a:t>, it is wrong not to do so.</a:t>
            </a:r>
            <a:endParaRPr lang="en-US" dirty="0" smtClean="0">
              <a:solidFill>
                <a:srgbClr val="00B0F0"/>
              </a:solidFill>
            </a:endParaRPr>
          </a:p>
        </p:txBody>
      </p:sp>
    </p:spTree>
    <p:extLst>
      <p:ext uri="{BB962C8B-B14F-4D97-AF65-F5344CB8AC3E}">
        <p14:creationId xmlns:p14="http://schemas.microsoft.com/office/powerpoint/2010/main" val="304068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3">
                                            <p:txEl>
                                              <p:pRg st="3" end="3"/>
                                            </p:txEl>
                                          </p:spTgt>
                                        </p:tgtEl>
                                        <p:attrNameLst>
                                          <p:attrName>style.visibility</p:attrName>
                                        </p:attrNameLst>
                                      </p:cBhvr>
                                      <p:to>
                                        <p:strVal val="visible"/>
                                      </p:to>
                                    </p:set>
                                    <p:animEffect transition="in" filter="fade">
                                      <p:cBhvr>
                                        <p:cTn id="12" dur="500"/>
                                        <p:tgtEl>
                                          <p:spTgt spid="25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229600" cy="4724400"/>
          </a:xfrm>
        </p:spPr>
        <p:txBody>
          <a:bodyPr/>
          <a:lstStyle/>
          <a:p>
            <a:endParaRPr lang="en-US" dirty="0" smtClean="0"/>
          </a:p>
          <a:p>
            <a:pPr>
              <a:lnSpc>
                <a:spcPct val="114000"/>
              </a:lnSpc>
              <a:buFont typeface="Georgia" pitchFamily="18" charset="0"/>
              <a:buNone/>
            </a:pPr>
            <a:r>
              <a:rPr lang="en-US" sz="3200" dirty="0" smtClean="0"/>
              <a:t>“At the very least, then, even if Singer exaggerates what morality demands of us, it may nonetheless be true that many of us should give a good deal more for the relief of famine or disease around the world than we actually do.”</a:t>
            </a:r>
          </a:p>
          <a:p>
            <a:pPr marL="365125" lvl="4" indent="-255588">
              <a:buFont typeface="Georgia" pitchFamily="18" charset="0"/>
              <a:buNone/>
            </a:pPr>
            <a:r>
              <a:rPr lang="en-US" dirty="0" smtClean="0"/>
              <a:t>				</a:t>
            </a:r>
            <a:r>
              <a:rPr lang="en-US" sz="2700" dirty="0" smtClean="0"/>
              <a:t>-Michael </a:t>
            </a:r>
            <a:r>
              <a:rPr lang="en-US" sz="2700" dirty="0" err="1" smtClean="0"/>
              <a:t>Slote</a:t>
            </a:r>
            <a:r>
              <a:rPr lang="en-US" sz="2700" dirty="0" smtClean="0"/>
              <a:t>, pg. 153</a:t>
            </a:r>
          </a:p>
          <a:p>
            <a:pPr>
              <a:buFont typeface="Georgia" pitchFamily="18" charset="0"/>
              <a:buNone/>
            </a:pPr>
            <a:endParaRPr lang="en-US" dirty="0" smtClean="0"/>
          </a:p>
          <a:p>
            <a:pPr>
              <a:buFont typeface="Georgia" pitchFamily="18" charset="0"/>
              <a:buNone/>
            </a:pPr>
            <a:endParaRPr lang="en-US" dirty="0" smtClean="0"/>
          </a:p>
        </p:txBody>
      </p:sp>
    </p:spTree>
    <p:extLst>
      <p:ext uri="{BB962C8B-B14F-4D97-AF65-F5344CB8AC3E}">
        <p14:creationId xmlns:p14="http://schemas.microsoft.com/office/powerpoint/2010/main" val="2361819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019800"/>
          </a:xfrm>
        </p:spPr>
        <p:txBody>
          <a:bodyPr/>
          <a:lstStyle/>
          <a:p>
            <a:pPr>
              <a:buFont typeface="Georgia" pitchFamily="18" charset="0"/>
              <a:buNone/>
              <a:defRPr/>
            </a:pPr>
            <a:r>
              <a:rPr lang="en-US" sz="2400" dirty="0" smtClean="0"/>
              <a:t>“At the very least, then, even if Singer exaggerates what morality demands of us, it may nonetheless be true that many of us should give a good deal more for the relief of famine or disease around the world than we actually do.”</a:t>
            </a:r>
          </a:p>
          <a:p>
            <a:pPr lvl="1">
              <a:buFont typeface="Georgia" pitchFamily="18" charset="0"/>
              <a:buNone/>
              <a:defRPr/>
            </a:pPr>
            <a:r>
              <a:rPr lang="en-US" sz="2400" dirty="0" smtClean="0"/>
              <a:t>					</a:t>
            </a:r>
            <a:r>
              <a:rPr lang="en-US" sz="2200" dirty="0" smtClean="0">
                <a:solidFill>
                  <a:schemeClr val="accent3"/>
                </a:solidFill>
              </a:rPr>
              <a:t>-Michael </a:t>
            </a:r>
            <a:r>
              <a:rPr lang="en-US" sz="2200" dirty="0" err="1" smtClean="0">
                <a:solidFill>
                  <a:schemeClr val="accent3"/>
                </a:solidFill>
              </a:rPr>
              <a:t>Slote</a:t>
            </a:r>
            <a:r>
              <a:rPr lang="en-US" sz="2200" dirty="0" smtClean="0">
                <a:solidFill>
                  <a:schemeClr val="accent3"/>
                </a:solidFill>
              </a:rPr>
              <a:t>, pg. 153</a:t>
            </a:r>
          </a:p>
          <a:p>
            <a:pPr lvl="1">
              <a:lnSpc>
                <a:spcPts val="1500"/>
              </a:lnSpc>
              <a:buFont typeface="Georgia" pitchFamily="18" charset="0"/>
              <a:buNone/>
              <a:defRPr/>
            </a:pPr>
            <a:endParaRPr lang="en-US" sz="2800" dirty="0" smtClean="0"/>
          </a:p>
          <a:p>
            <a:pPr lvl="1">
              <a:spcAft>
                <a:spcPts val="1200"/>
              </a:spcAft>
              <a:defRPr/>
            </a:pPr>
            <a:r>
              <a:rPr lang="en-US" sz="2700" dirty="0" smtClean="0">
                <a:solidFill>
                  <a:srgbClr val="002060"/>
                </a:solidFill>
              </a:rPr>
              <a:t>It would be wrong not to give when giving would exhibit normal human empathy (or an amount of empathy most people could be led to develop).</a:t>
            </a:r>
          </a:p>
          <a:p>
            <a:pPr lvl="1">
              <a:lnSpc>
                <a:spcPts val="1000"/>
              </a:lnSpc>
              <a:buFont typeface="Georgia" pitchFamily="18" charset="0"/>
              <a:buNone/>
              <a:defRPr/>
            </a:pPr>
            <a:endParaRPr lang="en-US" sz="2700" dirty="0" smtClean="0">
              <a:solidFill>
                <a:srgbClr val="002060"/>
              </a:solidFill>
            </a:endParaRPr>
          </a:p>
          <a:p>
            <a:pPr lvl="1">
              <a:spcAft>
                <a:spcPts val="1200"/>
              </a:spcAft>
              <a:defRPr/>
            </a:pPr>
            <a:r>
              <a:rPr lang="en-US" sz="2700" dirty="0" smtClean="0">
                <a:solidFill>
                  <a:srgbClr val="002060"/>
                </a:solidFill>
              </a:rPr>
              <a:t>You </a:t>
            </a:r>
            <a:r>
              <a:rPr lang="en-US" sz="2700" dirty="0" smtClean="0">
                <a:solidFill>
                  <a:srgbClr val="002060"/>
                </a:solidFill>
              </a:rPr>
              <a:t>could probably develop sufficient empathy to donate $10/month to feed starving children.</a:t>
            </a:r>
          </a:p>
          <a:p>
            <a:pPr lvl="2">
              <a:defRPr/>
            </a:pPr>
            <a:r>
              <a:rPr lang="en-US" dirty="0" smtClean="0">
                <a:solidFill>
                  <a:srgbClr val="0070C0"/>
                </a:solidFill>
              </a:rPr>
              <a:t>Assumption: Giving $10/month is not onerous given your current standard of living.</a:t>
            </a:r>
          </a:p>
          <a:p>
            <a:pPr lvl="1">
              <a:defRPr/>
            </a:pPr>
            <a:endParaRPr lang="en-US" sz="3000" dirty="0" smtClean="0"/>
          </a:p>
          <a:p>
            <a:pPr>
              <a:buFont typeface="Georgia" pitchFamily="18" charset="0"/>
              <a:buNone/>
              <a:defRPr/>
            </a:pPr>
            <a:endParaRPr lang="en-US" dirty="0"/>
          </a:p>
        </p:txBody>
      </p:sp>
    </p:spTree>
    <p:extLst>
      <p:ext uri="{BB962C8B-B14F-4D97-AF65-F5344CB8AC3E}">
        <p14:creationId xmlns:p14="http://schemas.microsoft.com/office/powerpoint/2010/main" val="2180298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a:xfrm>
            <a:off x="152400" y="685800"/>
            <a:ext cx="8839200" cy="5867400"/>
          </a:xfrm>
        </p:spPr>
        <p:txBody>
          <a:bodyPr/>
          <a:lstStyle/>
          <a:p>
            <a:pPr>
              <a:buFont typeface="Georgia" pitchFamily="18" charset="0"/>
              <a:buNone/>
            </a:pPr>
            <a:r>
              <a:rPr lang="en-US" dirty="0" smtClean="0"/>
              <a:t> “It seems to me, then, that a reasonable code would require people to help when there is no </a:t>
            </a:r>
            <a:r>
              <a:rPr lang="en-US" dirty="0" smtClean="0">
                <a:solidFill>
                  <a:srgbClr val="FF0000"/>
                </a:solidFill>
              </a:rPr>
              <a:t>substantial</a:t>
            </a:r>
            <a:r>
              <a:rPr lang="en-US" dirty="0" smtClean="0"/>
              <a:t> cost to themselves, that is, when what they are sacrificing would not mean </a:t>
            </a:r>
            <a:r>
              <a:rPr lang="en-US" dirty="0" smtClean="0">
                <a:solidFill>
                  <a:srgbClr val="FF0000"/>
                </a:solidFill>
              </a:rPr>
              <a:t>significant</a:t>
            </a:r>
            <a:r>
              <a:rPr lang="en-US" dirty="0" smtClean="0"/>
              <a:t> reduction in their own or their families’ level of happiness.”</a:t>
            </a:r>
          </a:p>
          <a:p>
            <a:pPr lvl="4">
              <a:buFont typeface="Georgia" pitchFamily="18" charset="0"/>
              <a:buNone/>
            </a:pPr>
            <a:r>
              <a:rPr lang="en-US" dirty="0" smtClean="0"/>
              <a:t>				</a:t>
            </a:r>
            <a:r>
              <a:rPr lang="en-US" sz="2400" dirty="0" smtClean="0"/>
              <a:t>-John Arthur, pg. 145</a:t>
            </a:r>
          </a:p>
          <a:p>
            <a:pPr lvl="4">
              <a:buFont typeface="Georgia" pitchFamily="18" charset="0"/>
              <a:buNone/>
            </a:pPr>
            <a:endParaRPr lang="en-US" sz="2400" dirty="0" smtClean="0"/>
          </a:p>
          <a:p>
            <a:pPr lvl="1"/>
            <a:r>
              <a:rPr lang="en-US" sz="3600" dirty="0" smtClean="0">
                <a:solidFill>
                  <a:srgbClr val="002060"/>
                </a:solidFill>
              </a:rPr>
              <a:t>Giving $10/month would probably not result in a significant reduction of your or your family’s level of happiness.</a:t>
            </a:r>
          </a:p>
          <a:p>
            <a:pPr>
              <a:buFont typeface="Georgia" pitchFamily="18" charset="0"/>
              <a:buNone/>
            </a:pPr>
            <a:endParaRPr lang="en-US" sz="3200" dirty="0" smtClean="0"/>
          </a:p>
        </p:txBody>
      </p:sp>
    </p:spTree>
    <p:extLst>
      <p:ext uri="{BB962C8B-B14F-4D97-AF65-F5344CB8AC3E}">
        <p14:creationId xmlns:p14="http://schemas.microsoft.com/office/powerpoint/2010/main" val="4879272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algn="ctr"/>
            <a:r>
              <a:rPr lang="en-US" dirty="0" smtClean="0"/>
              <a:t>THE CHALLENGE</a:t>
            </a:r>
          </a:p>
        </p:txBody>
      </p:sp>
      <p:sp>
        <p:nvSpPr>
          <p:cNvPr id="54275" name="Content Placeholder 2"/>
          <p:cNvSpPr>
            <a:spLocks noGrp="1"/>
          </p:cNvSpPr>
          <p:nvPr>
            <p:ph idx="1"/>
          </p:nvPr>
        </p:nvSpPr>
        <p:spPr/>
        <p:txBody>
          <a:bodyPr/>
          <a:lstStyle/>
          <a:p>
            <a:endParaRPr lang="en-US" smtClean="0"/>
          </a:p>
          <a:p>
            <a:r>
              <a:rPr lang="en-US" smtClean="0"/>
              <a:t>Why shouldn’t you give $10/month to an international aid organization?</a:t>
            </a:r>
          </a:p>
        </p:txBody>
      </p:sp>
    </p:spTree>
    <p:extLst>
      <p:ext uri="{BB962C8B-B14F-4D97-AF65-F5344CB8AC3E}">
        <p14:creationId xmlns:p14="http://schemas.microsoft.com/office/powerpoint/2010/main" val="36810642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28600" y="609600"/>
            <a:ext cx="8229600" cy="1066800"/>
          </a:xfrm>
        </p:spPr>
        <p:txBody>
          <a:bodyPr/>
          <a:lstStyle/>
          <a:p>
            <a:r>
              <a:rPr lang="en-US" dirty="0" smtClean="0"/>
              <a:t>Singer’s 3 Options</a:t>
            </a:r>
          </a:p>
        </p:txBody>
      </p:sp>
      <p:sp>
        <p:nvSpPr>
          <p:cNvPr id="3" name="Content Placeholder 2"/>
          <p:cNvSpPr>
            <a:spLocks noGrp="1"/>
          </p:cNvSpPr>
          <p:nvPr>
            <p:ph idx="1"/>
          </p:nvPr>
        </p:nvSpPr>
        <p:spPr>
          <a:xfrm>
            <a:off x="245852" y="1905000"/>
            <a:ext cx="8669547" cy="4800600"/>
          </a:xfrm>
        </p:spPr>
        <p:txBody>
          <a:bodyPr/>
          <a:lstStyle/>
          <a:p>
            <a:pPr marL="622300" indent="-514350">
              <a:buFont typeface="Trebuchet MS" pitchFamily="34" charset="0"/>
              <a:buAutoNum type="arabicPeriod"/>
            </a:pPr>
            <a:r>
              <a:rPr lang="en-US" b="1" dirty="0" smtClean="0">
                <a:solidFill>
                  <a:srgbClr val="CC6600"/>
                </a:solidFill>
              </a:rPr>
              <a:t>Bite the bullet </a:t>
            </a:r>
            <a:r>
              <a:rPr lang="en-US" dirty="0" smtClean="0"/>
              <a:t>– Concede that yes, by applying a sound moral principle, we are </a:t>
            </a:r>
            <a:r>
              <a:rPr lang="en-US" b="1" dirty="0" smtClean="0">
                <a:solidFill>
                  <a:srgbClr val="CC6600"/>
                </a:solidFill>
              </a:rPr>
              <a:t>morally obligated</a:t>
            </a:r>
            <a:r>
              <a:rPr lang="en-US" dirty="0" smtClean="0"/>
              <a:t> to give our kidneys to strangers.</a:t>
            </a:r>
          </a:p>
          <a:p>
            <a:pPr marL="622300" indent="-514350">
              <a:buFont typeface="Trebuchet MS" pitchFamily="34" charset="0"/>
              <a:buAutoNum type="arabicPeriod"/>
            </a:pPr>
            <a:endParaRPr lang="en-US" dirty="0" smtClean="0"/>
          </a:p>
          <a:p>
            <a:pPr marL="622300" indent="-514350">
              <a:buFont typeface="Trebuchet MS" pitchFamily="34" charset="0"/>
              <a:buAutoNum type="arabicPeriod"/>
            </a:pPr>
            <a:r>
              <a:rPr lang="en-US" dirty="0" smtClean="0"/>
              <a:t>Endorse a </a:t>
            </a:r>
            <a:r>
              <a:rPr lang="en-US" b="1" dirty="0" smtClean="0">
                <a:solidFill>
                  <a:srgbClr val="CC6600"/>
                </a:solidFill>
              </a:rPr>
              <a:t>weaker version</a:t>
            </a:r>
            <a:r>
              <a:rPr lang="en-US" b="1" dirty="0" smtClean="0"/>
              <a:t> </a:t>
            </a:r>
            <a:r>
              <a:rPr lang="en-US" dirty="0" smtClean="0"/>
              <a:t>of the general moral principle.</a:t>
            </a:r>
          </a:p>
          <a:p>
            <a:pPr marL="622300" indent="-514350">
              <a:buFont typeface="Trebuchet MS" pitchFamily="34" charset="0"/>
              <a:buAutoNum type="arabicPeriod"/>
            </a:pPr>
            <a:endParaRPr lang="en-US" dirty="0" smtClean="0"/>
          </a:p>
          <a:p>
            <a:pPr marL="622300" indent="-514350">
              <a:buFont typeface="Trebuchet MS" pitchFamily="34" charset="0"/>
              <a:buAutoNum type="arabicPeriod"/>
            </a:pPr>
            <a:r>
              <a:rPr lang="en-US" dirty="0" smtClean="0"/>
              <a:t>Find some other </a:t>
            </a:r>
            <a:r>
              <a:rPr lang="en-US" b="1" dirty="0" smtClean="0">
                <a:solidFill>
                  <a:srgbClr val="CC6600"/>
                </a:solidFill>
              </a:rPr>
              <a:t>morally relevant difference</a:t>
            </a:r>
            <a:r>
              <a:rPr lang="en-US" dirty="0" smtClean="0"/>
              <a:t> between the cases.</a:t>
            </a:r>
          </a:p>
        </p:txBody>
      </p:sp>
    </p:spTree>
    <p:extLst>
      <p:ext uri="{BB962C8B-B14F-4D97-AF65-F5344CB8AC3E}">
        <p14:creationId xmlns:p14="http://schemas.microsoft.com/office/powerpoint/2010/main" val="1420008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Separate Questions</a:t>
            </a:r>
            <a:endParaRPr lang="en-US" dirty="0"/>
          </a:p>
        </p:txBody>
      </p:sp>
      <p:sp>
        <p:nvSpPr>
          <p:cNvPr id="3" name="Content Placeholder 2"/>
          <p:cNvSpPr>
            <a:spLocks noGrp="1"/>
          </p:cNvSpPr>
          <p:nvPr>
            <p:ph idx="1"/>
          </p:nvPr>
        </p:nvSpPr>
        <p:spPr/>
        <p:txBody>
          <a:bodyPr/>
          <a:lstStyle/>
          <a:p>
            <a:r>
              <a:rPr lang="en-US" dirty="0" smtClean="0"/>
              <a:t>Is it </a:t>
            </a:r>
            <a:r>
              <a:rPr lang="en-US" b="1" dirty="0" smtClean="0">
                <a:solidFill>
                  <a:srgbClr val="CC6600"/>
                </a:solidFill>
              </a:rPr>
              <a:t>wrong not to donate</a:t>
            </a:r>
            <a:r>
              <a:rPr lang="en-US" dirty="0" smtClean="0">
                <a:solidFill>
                  <a:srgbClr val="CC6600"/>
                </a:solidFill>
              </a:rPr>
              <a:t> </a:t>
            </a:r>
            <a:r>
              <a:rPr lang="en-US" dirty="0" smtClean="0"/>
              <a:t>your kidney to a stranger?</a:t>
            </a:r>
          </a:p>
          <a:p>
            <a:endParaRPr lang="en-US" dirty="0"/>
          </a:p>
          <a:p>
            <a:pPr>
              <a:spcAft>
                <a:spcPts val="1200"/>
              </a:spcAft>
            </a:pPr>
            <a:r>
              <a:rPr lang="en-US" dirty="0" smtClean="0"/>
              <a:t>Is it </a:t>
            </a:r>
            <a:r>
              <a:rPr lang="en-US" b="1" dirty="0" smtClean="0">
                <a:solidFill>
                  <a:srgbClr val="CC6600"/>
                </a:solidFill>
              </a:rPr>
              <a:t>good to donate</a:t>
            </a:r>
            <a:r>
              <a:rPr lang="en-US" dirty="0" smtClean="0"/>
              <a:t> your kidney to a stranger? </a:t>
            </a:r>
          </a:p>
          <a:p>
            <a:pPr marL="109537" indent="0">
              <a:buNone/>
            </a:pPr>
            <a:r>
              <a:rPr lang="en-US" dirty="0" smtClean="0"/>
              <a:t>   Might it be </a:t>
            </a:r>
            <a:r>
              <a:rPr lang="en-US" b="1" dirty="0" smtClean="0">
                <a:solidFill>
                  <a:srgbClr val="CC6600"/>
                </a:solidFill>
              </a:rPr>
              <a:t>bad</a:t>
            </a:r>
            <a:r>
              <a:rPr lang="en-US" dirty="0" smtClean="0"/>
              <a:t>?</a:t>
            </a:r>
          </a:p>
          <a:p>
            <a:endParaRPr lang="en-US" dirty="0"/>
          </a:p>
          <a:p>
            <a:r>
              <a:rPr lang="en-US" dirty="0" smtClean="0"/>
              <a:t>Categories: prohibited, permitted {obligatory, neutral, supererogatory}.</a:t>
            </a:r>
            <a:endParaRPr lang="en-US" dirty="0"/>
          </a:p>
        </p:txBody>
      </p:sp>
    </p:spTree>
    <p:extLst>
      <p:ext uri="{BB962C8B-B14F-4D97-AF65-F5344CB8AC3E}">
        <p14:creationId xmlns:p14="http://schemas.microsoft.com/office/powerpoint/2010/main" val="273109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609600"/>
            <a:ext cx="8229600" cy="1066800"/>
          </a:xfrm>
        </p:spPr>
        <p:txBody>
          <a:bodyPr/>
          <a:lstStyle/>
          <a:p>
            <a:r>
              <a:rPr lang="en-US" dirty="0" smtClean="0"/>
              <a:t>Arthur: Closing Thought</a:t>
            </a:r>
          </a:p>
        </p:txBody>
      </p:sp>
      <p:sp>
        <p:nvSpPr>
          <p:cNvPr id="3" name="Content Placeholder 2"/>
          <p:cNvSpPr>
            <a:spLocks noGrp="1"/>
          </p:cNvSpPr>
          <p:nvPr>
            <p:ph idx="1"/>
          </p:nvPr>
        </p:nvSpPr>
        <p:spPr>
          <a:xfrm>
            <a:off x="152400" y="1676400"/>
            <a:ext cx="8763000" cy="2743200"/>
          </a:xfrm>
        </p:spPr>
        <p:txBody>
          <a:bodyPr/>
          <a:lstStyle/>
          <a:p>
            <a:pPr marL="0">
              <a:buNone/>
            </a:pPr>
            <a:r>
              <a:rPr lang="en-US" dirty="0"/>
              <a:t>“It </a:t>
            </a:r>
            <a:r>
              <a:rPr lang="en-US" dirty="0" smtClean="0"/>
              <a:t>seems…that </a:t>
            </a:r>
            <a:r>
              <a:rPr lang="en-US" dirty="0"/>
              <a:t>a reasonable code would require people to help when there is no </a:t>
            </a:r>
            <a:r>
              <a:rPr lang="en-US" dirty="0">
                <a:solidFill>
                  <a:srgbClr val="CC6600"/>
                </a:solidFill>
              </a:rPr>
              <a:t>substantial</a:t>
            </a:r>
            <a:r>
              <a:rPr lang="en-US" dirty="0"/>
              <a:t> cost to </a:t>
            </a:r>
            <a:r>
              <a:rPr lang="en-US" dirty="0" smtClean="0"/>
              <a:t>themselves…when </a:t>
            </a:r>
            <a:r>
              <a:rPr lang="en-US" dirty="0"/>
              <a:t>what they are sacrificing would not mean </a:t>
            </a:r>
            <a:r>
              <a:rPr lang="en-US" dirty="0">
                <a:solidFill>
                  <a:srgbClr val="CC6600"/>
                </a:solidFill>
              </a:rPr>
              <a:t>significant </a:t>
            </a:r>
            <a:r>
              <a:rPr lang="en-US" dirty="0"/>
              <a:t>reduction in their own or their families’ level of happiness.”</a:t>
            </a:r>
          </a:p>
          <a:p>
            <a:pPr lvl="4">
              <a:buNone/>
            </a:pPr>
            <a:r>
              <a:rPr lang="en-US" dirty="0"/>
              <a:t>					</a:t>
            </a:r>
            <a:r>
              <a:rPr lang="en-US" dirty="0" smtClean="0"/>
              <a:t>Arthur -pg</a:t>
            </a:r>
            <a:r>
              <a:rPr lang="en-US" dirty="0"/>
              <a:t>. </a:t>
            </a:r>
            <a:r>
              <a:rPr lang="en-US" dirty="0" smtClean="0"/>
              <a:t>145</a:t>
            </a:r>
            <a:endParaRPr lang="en-US" dirty="0"/>
          </a:p>
        </p:txBody>
      </p:sp>
      <p:sp>
        <p:nvSpPr>
          <p:cNvPr id="4" name="Rectangle 3"/>
          <p:cNvSpPr/>
          <p:nvPr/>
        </p:nvSpPr>
        <p:spPr>
          <a:xfrm>
            <a:off x="228600" y="4593227"/>
            <a:ext cx="8610600" cy="2000548"/>
          </a:xfrm>
          <a:prstGeom prst="rect">
            <a:avLst/>
          </a:prstGeom>
        </p:spPr>
        <p:txBody>
          <a:bodyPr wrap="square">
            <a:spAutoFit/>
          </a:bodyPr>
          <a:lstStyle/>
          <a:p>
            <a:pPr>
              <a:spcAft>
                <a:spcPts val="2400"/>
              </a:spcAft>
              <a:defRPr/>
            </a:pPr>
            <a:r>
              <a:rPr lang="en-US" sz="2800" dirty="0" smtClean="0">
                <a:solidFill>
                  <a:prstClr val="black"/>
                </a:solidFill>
              </a:rPr>
              <a:t>“If </a:t>
            </a:r>
            <a:r>
              <a:rPr lang="en-US" sz="2800" dirty="0">
                <a:solidFill>
                  <a:prstClr val="black"/>
                </a:solidFill>
              </a:rPr>
              <a:t>it is in your power to prevent something bad from happening, without thereby sacrificing anything </a:t>
            </a:r>
            <a:r>
              <a:rPr lang="en-US" sz="2800" dirty="0">
                <a:solidFill>
                  <a:srgbClr val="CC6600"/>
                </a:solidFill>
              </a:rPr>
              <a:t>nearly as important</a:t>
            </a:r>
            <a:r>
              <a:rPr lang="en-US" sz="2800" dirty="0">
                <a:solidFill>
                  <a:prstClr val="black"/>
                </a:solidFill>
              </a:rPr>
              <a:t>, it is wrong not to do so</a:t>
            </a:r>
            <a:r>
              <a:rPr lang="en-US" sz="2800" dirty="0" smtClean="0">
                <a:solidFill>
                  <a:prstClr val="black"/>
                </a:solidFill>
              </a:rPr>
              <a:t>.”</a:t>
            </a:r>
          </a:p>
          <a:p>
            <a:pPr marL="0" lvl="4">
              <a:spcAft>
                <a:spcPts val="2400"/>
              </a:spcAft>
              <a:defRPr/>
            </a:pPr>
            <a:r>
              <a:rPr lang="en-US" sz="2000" dirty="0">
                <a:solidFill>
                  <a:prstClr val="black"/>
                </a:solidFill>
              </a:rPr>
              <a:t>					</a:t>
            </a:r>
            <a:r>
              <a:rPr lang="en-US" sz="2000" dirty="0" smtClean="0">
                <a:solidFill>
                  <a:srgbClr val="A04DA3"/>
                </a:solidFill>
              </a:rPr>
              <a:t>Singer </a:t>
            </a:r>
            <a:r>
              <a:rPr lang="en-US" sz="2000" dirty="0">
                <a:solidFill>
                  <a:srgbClr val="A04DA3"/>
                </a:solidFill>
              </a:rPr>
              <a:t>-pg. </a:t>
            </a:r>
            <a:r>
              <a:rPr lang="en-US" sz="2000" dirty="0" smtClean="0">
                <a:solidFill>
                  <a:srgbClr val="A04DA3"/>
                </a:solidFill>
              </a:rPr>
              <a:t>15</a:t>
            </a:r>
            <a:endParaRPr lang="en-US" sz="2000" dirty="0" smtClean="0">
              <a:solidFill>
                <a:prstClr val="black"/>
              </a:solidFill>
            </a:endParaRPr>
          </a:p>
        </p:txBody>
      </p:sp>
    </p:spTree>
    <p:extLst>
      <p:ext uri="{BB962C8B-B14F-4D97-AF65-F5344CB8AC3E}">
        <p14:creationId xmlns:p14="http://schemas.microsoft.com/office/powerpoint/2010/main" val="1753173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Michael Slote: Caring and Empathy</a:t>
            </a:r>
          </a:p>
        </p:txBody>
      </p:sp>
      <p:sp>
        <p:nvSpPr>
          <p:cNvPr id="35843" name="Content Placeholder 2"/>
          <p:cNvSpPr>
            <a:spLocks noGrp="1"/>
          </p:cNvSpPr>
          <p:nvPr>
            <p:ph idx="1"/>
          </p:nvPr>
        </p:nvSpPr>
        <p:spPr>
          <a:xfrm>
            <a:off x="0" y="2249488"/>
            <a:ext cx="7010400" cy="4324350"/>
          </a:xfrm>
        </p:spPr>
        <p:txBody>
          <a:bodyPr/>
          <a:lstStyle/>
          <a:p>
            <a:r>
              <a:rPr lang="en-US" dirty="0" smtClean="0"/>
              <a:t>Responds to Singer with an alternative moral theory.</a:t>
            </a:r>
            <a:r>
              <a:rPr lang="en-US" i="1" dirty="0" smtClean="0"/>
              <a:t> </a:t>
            </a:r>
          </a:p>
          <a:p>
            <a:pPr>
              <a:buFont typeface="Georgia" pitchFamily="18" charset="0"/>
              <a:buNone/>
            </a:pPr>
            <a:endParaRPr lang="en-US" i="1" dirty="0" smtClean="0"/>
          </a:p>
          <a:p>
            <a:r>
              <a:rPr lang="en-US" dirty="0" smtClean="0"/>
              <a:t>This theory revolves around empathy, and specifically </a:t>
            </a:r>
            <a:r>
              <a:rPr lang="en-US" b="1" dirty="0" smtClean="0">
                <a:solidFill>
                  <a:srgbClr val="CC6600"/>
                </a:solidFill>
              </a:rPr>
              <a:t>normal human empathy</a:t>
            </a:r>
            <a:r>
              <a:rPr lang="en-US" dirty="0" smtClean="0"/>
              <a:t>. </a:t>
            </a:r>
          </a:p>
        </p:txBody>
      </p:sp>
      <p:pic>
        <p:nvPicPr>
          <p:cNvPr id="3584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2057400"/>
            <a:ext cx="1509713"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9467" y="4800600"/>
            <a:ext cx="338666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21118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609600"/>
            <a:ext cx="8229600" cy="1066800"/>
          </a:xfrm>
        </p:spPr>
        <p:txBody>
          <a:bodyPr/>
          <a:lstStyle/>
          <a:p>
            <a:r>
              <a:rPr lang="en-US" smtClean="0"/>
              <a:t>Slote’s virtue ethics</a:t>
            </a:r>
          </a:p>
        </p:txBody>
      </p:sp>
      <p:sp>
        <p:nvSpPr>
          <p:cNvPr id="3" name="Content Placeholder 2"/>
          <p:cNvSpPr>
            <a:spLocks noGrp="1"/>
          </p:cNvSpPr>
          <p:nvPr>
            <p:ph idx="1"/>
          </p:nvPr>
        </p:nvSpPr>
        <p:spPr>
          <a:xfrm>
            <a:off x="457200" y="1676400"/>
            <a:ext cx="8229600" cy="5181600"/>
          </a:xfrm>
        </p:spPr>
        <p:txBody>
          <a:bodyPr/>
          <a:lstStyle/>
          <a:p>
            <a:r>
              <a:rPr lang="en-US" dirty="0" smtClean="0"/>
              <a:t>Central moral question: To what extent does an act reflect a virtuous, empathetic character?</a:t>
            </a:r>
          </a:p>
          <a:p>
            <a:pPr lvl="1"/>
            <a:r>
              <a:rPr lang="en-US" dirty="0" smtClean="0">
                <a:solidFill>
                  <a:schemeClr val="accent2">
                    <a:lumMod val="75000"/>
                  </a:schemeClr>
                </a:solidFill>
              </a:rPr>
              <a:t>Does this act exhibit a </a:t>
            </a:r>
            <a:r>
              <a:rPr lang="en-US" dirty="0" smtClean="0">
                <a:solidFill>
                  <a:srgbClr val="CC6600"/>
                </a:solidFill>
              </a:rPr>
              <a:t>deficiency</a:t>
            </a:r>
            <a:r>
              <a:rPr lang="en-US" dirty="0" smtClean="0">
                <a:solidFill>
                  <a:schemeClr val="accent2">
                    <a:lumMod val="75000"/>
                  </a:schemeClr>
                </a:solidFill>
              </a:rPr>
              <a:t> of normal human </a:t>
            </a:r>
            <a:r>
              <a:rPr lang="en-US" dirty="0" smtClean="0">
                <a:solidFill>
                  <a:srgbClr val="CC6600"/>
                </a:solidFill>
              </a:rPr>
              <a:t>empathy?</a:t>
            </a:r>
          </a:p>
          <a:p>
            <a:pPr lvl="1"/>
            <a:endParaRPr lang="en-US" dirty="0" smtClean="0"/>
          </a:p>
          <a:p>
            <a:r>
              <a:rPr lang="en-US" i="1" dirty="0" smtClean="0"/>
              <a:t>Compare</a:t>
            </a:r>
            <a:r>
              <a:rPr lang="en-US" dirty="0" smtClean="0"/>
              <a:t>:</a:t>
            </a:r>
          </a:p>
          <a:p>
            <a:pPr lvl="1"/>
            <a:r>
              <a:rPr lang="en-US" u="sng" dirty="0" smtClean="0">
                <a:solidFill>
                  <a:schemeClr val="accent2">
                    <a:lumMod val="75000"/>
                  </a:schemeClr>
                </a:solidFill>
              </a:rPr>
              <a:t>Consequentialist/Utilitarian</a:t>
            </a:r>
            <a:r>
              <a:rPr lang="en-US" dirty="0" smtClean="0">
                <a:solidFill>
                  <a:schemeClr val="accent2">
                    <a:lumMod val="75000"/>
                  </a:schemeClr>
                </a:solidFill>
              </a:rPr>
              <a:t>: Does this act produce the </a:t>
            </a:r>
            <a:r>
              <a:rPr lang="en-US" dirty="0" smtClean="0">
                <a:solidFill>
                  <a:srgbClr val="CC6600"/>
                </a:solidFill>
              </a:rPr>
              <a:t>best all-around</a:t>
            </a:r>
            <a:r>
              <a:rPr lang="en-US" dirty="0" smtClean="0">
                <a:solidFill>
                  <a:schemeClr val="accent2">
                    <a:lumMod val="75000"/>
                  </a:schemeClr>
                </a:solidFill>
              </a:rPr>
              <a:t> state of affairs?</a:t>
            </a:r>
          </a:p>
          <a:p>
            <a:pPr lvl="1">
              <a:buFont typeface="Georgia" pitchFamily="18" charset="0"/>
              <a:buNone/>
            </a:pPr>
            <a:endParaRPr lang="en-US" dirty="0" smtClean="0">
              <a:solidFill>
                <a:schemeClr val="accent2">
                  <a:lumMod val="75000"/>
                </a:schemeClr>
              </a:solidFill>
            </a:endParaRPr>
          </a:p>
          <a:p>
            <a:pPr lvl="1"/>
            <a:r>
              <a:rPr lang="en-US" u="sng" dirty="0" smtClean="0">
                <a:solidFill>
                  <a:schemeClr val="accent2">
                    <a:lumMod val="75000"/>
                  </a:schemeClr>
                </a:solidFill>
              </a:rPr>
              <a:t>Deontologist</a:t>
            </a:r>
            <a:r>
              <a:rPr lang="en-US" dirty="0" smtClean="0">
                <a:solidFill>
                  <a:schemeClr val="accent2">
                    <a:lumMod val="75000"/>
                  </a:schemeClr>
                </a:solidFill>
              </a:rPr>
              <a:t>: Does this act conform to </a:t>
            </a:r>
            <a:r>
              <a:rPr lang="en-US" dirty="0" smtClean="0">
                <a:solidFill>
                  <a:srgbClr val="CC6600"/>
                </a:solidFill>
              </a:rPr>
              <a:t>moral rules?</a:t>
            </a:r>
          </a:p>
          <a:p>
            <a:endParaRPr lang="en-US" dirty="0" smtClean="0"/>
          </a:p>
        </p:txBody>
      </p:sp>
    </p:spTree>
    <p:extLst>
      <p:ext uri="{BB962C8B-B14F-4D97-AF65-F5344CB8AC3E}">
        <p14:creationId xmlns:p14="http://schemas.microsoft.com/office/powerpoint/2010/main" val="3471481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52400" y="533400"/>
            <a:ext cx="8229600" cy="1066800"/>
          </a:xfrm>
        </p:spPr>
        <p:txBody>
          <a:bodyPr/>
          <a:lstStyle/>
          <a:p>
            <a:r>
              <a:rPr lang="en-US" dirty="0" smtClean="0"/>
              <a:t>Slote</a:t>
            </a:r>
          </a:p>
        </p:txBody>
      </p:sp>
      <p:sp>
        <p:nvSpPr>
          <p:cNvPr id="3" name="Content Placeholder 2"/>
          <p:cNvSpPr>
            <a:spLocks noGrp="1"/>
          </p:cNvSpPr>
          <p:nvPr>
            <p:ph idx="1"/>
          </p:nvPr>
        </p:nvSpPr>
        <p:spPr>
          <a:xfrm>
            <a:off x="152400" y="1600200"/>
            <a:ext cx="8991600" cy="5257800"/>
          </a:xfrm>
        </p:spPr>
        <p:txBody>
          <a:bodyPr/>
          <a:lstStyle/>
          <a:p>
            <a:r>
              <a:rPr lang="en-US" dirty="0" smtClean="0"/>
              <a:t>Central moral question: How well does this act reflect a virtuous, empathetic character?</a:t>
            </a:r>
          </a:p>
          <a:p>
            <a:pPr lvl="1">
              <a:spcAft>
                <a:spcPts val="600"/>
              </a:spcAft>
            </a:pPr>
            <a:r>
              <a:rPr lang="en-US" dirty="0" smtClean="0">
                <a:solidFill>
                  <a:schemeClr val="accent2">
                    <a:lumMod val="75000"/>
                  </a:schemeClr>
                </a:solidFill>
              </a:rPr>
              <a:t>Does this act exhibit a deficiency of normal human empathy?</a:t>
            </a:r>
          </a:p>
          <a:p>
            <a:pPr lvl="2">
              <a:spcAft>
                <a:spcPts val="600"/>
              </a:spcAft>
            </a:pPr>
            <a:r>
              <a:rPr lang="en-US" dirty="0" smtClean="0"/>
              <a:t>Failing to save the drowning child:  </a:t>
            </a:r>
            <a:r>
              <a:rPr lang="en-US" i="1" dirty="0" smtClean="0"/>
              <a:t>YES</a:t>
            </a:r>
            <a:endParaRPr lang="en-US" dirty="0" smtClean="0"/>
          </a:p>
          <a:p>
            <a:pPr lvl="2">
              <a:spcAft>
                <a:spcPts val="600"/>
              </a:spcAft>
            </a:pPr>
            <a:r>
              <a:rPr lang="en-US" dirty="0" smtClean="0"/>
              <a:t>Failing to save a starving child in India:  </a:t>
            </a:r>
            <a:r>
              <a:rPr lang="en-US" i="1" dirty="0" smtClean="0"/>
              <a:t>NO</a:t>
            </a:r>
          </a:p>
          <a:p>
            <a:pPr lvl="3"/>
            <a:r>
              <a:rPr lang="en-US" i="1" dirty="0" smtClean="0"/>
              <a:t>Or at least. . .PROBABLY NOT</a:t>
            </a:r>
          </a:p>
          <a:p>
            <a:pPr lvl="2"/>
            <a:endParaRPr lang="en-US" i="1" dirty="0" smtClean="0"/>
          </a:p>
          <a:p>
            <a:r>
              <a:rPr lang="en-US" dirty="0" smtClean="0"/>
              <a:t>This is why it’s </a:t>
            </a:r>
            <a:r>
              <a:rPr lang="en-US" i="1" dirty="0" smtClean="0"/>
              <a:t>wrong </a:t>
            </a:r>
            <a:r>
              <a:rPr lang="en-US" dirty="0" smtClean="0"/>
              <a:t>not to save the drowning child, but it </a:t>
            </a:r>
            <a:r>
              <a:rPr lang="en-US" i="1" dirty="0" smtClean="0"/>
              <a:t>isn’t </a:t>
            </a:r>
            <a:r>
              <a:rPr lang="en-US" dirty="0" smtClean="0"/>
              <a:t>wrong not to save a starving </a:t>
            </a:r>
            <a:r>
              <a:rPr lang="en-US" i="1" dirty="0" smtClean="0"/>
              <a:t>distant</a:t>
            </a:r>
            <a:r>
              <a:rPr lang="en-US" dirty="0" smtClean="0"/>
              <a:t> child.</a:t>
            </a:r>
          </a:p>
          <a:p>
            <a:pPr>
              <a:buFont typeface="Georgia" pitchFamily="18" charset="0"/>
              <a:buNone/>
            </a:pPr>
            <a:endParaRPr lang="en-US" dirty="0" smtClean="0"/>
          </a:p>
        </p:txBody>
      </p:sp>
    </p:spTree>
    <p:extLst>
      <p:ext uri="{BB962C8B-B14F-4D97-AF65-F5344CB8AC3E}">
        <p14:creationId xmlns:p14="http://schemas.microsoft.com/office/powerpoint/2010/main" val="1940991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Slote</a:t>
            </a:r>
          </a:p>
        </p:txBody>
      </p:sp>
      <p:sp>
        <p:nvSpPr>
          <p:cNvPr id="38915" name="Content Placeholder 2"/>
          <p:cNvSpPr>
            <a:spLocks noGrp="1"/>
          </p:cNvSpPr>
          <p:nvPr>
            <p:ph idx="1"/>
          </p:nvPr>
        </p:nvSpPr>
        <p:spPr/>
        <p:txBody>
          <a:bodyPr/>
          <a:lstStyle/>
          <a:p>
            <a:r>
              <a:rPr lang="en-US" dirty="0" smtClean="0"/>
              <a:t>“An ethics of caring will hold that it is virtuous to be more concerned about near and dear than about strangers.” </a:t>
            </a:r>
          </a:p>
          <a:p>
            <a:pPr lvl="4">
              <a:buFont typeface="Georgia" pitchFamily="18" charset="0"/>
              <a:buNone/>
            </a:pPr>
            <a:r>
              <a:rPr lang="en-US" dirty="0" smtClean="0"/>
              <a:t>				-Pg. 146</a:t>
            </a:r>
          </a:p>
          <a:p>
            <a:pPr lvl="4">
              <a:buFont typeface="Georgia" pitchFamily="18" charset="0"/>
              <a:buNone/>
            </a:pPr>
            <a:endParaRPr lang="en-US" dirty="0" smtClean="0"/>
          </a:p>
          <a:p>
            <a:r>
              <a:rPr lang="en-US" dirty="0" smtClean="0"/>
              <a:t>Not only are we </a:t>
            </a:r>
            <a:r>
              <a:rPr lang="en-US" dirty="0" smtClean="0">
                <a:solidFill>
                  <a:srgbClr val="CC6600"/>
                </a:solidFill>
              </a:rPr>
              <a:t>allowed</a:t>
            </a:r>
            <a:r>
              <a:rPr lang="en-US" i="1" dirty="0" smtClean="0">
                <a:solidFill>
                  <a:srgbClr val="CC6600"/>
                </a:solidFill>
              </a:rPr>
              <a:t> </a:t>
            </a:r>
            <a:r>
              <a:rPr lang="en-US" dirty="0" smtClean="0"/>
              <a:t>to care more for those near and dear to us, but we </a:t>
            </a:r>
            <a:r>
              <a:rPr lang="en-US" dirty="0" smtClean="0">
                <a:solidFill>
                  <a:srgbClr val="CC6600"/>
                </a:solidFill>
              </a:rPr>
              <a:t>should</a:t>
            </a:r>
            <a:r>
              <a:rPr lang="en-US" dirty="0" smtClean="0"/>
              <a:t> do so (better expression of empathy).</a:t>
            </a:r>
          </a:p>
        </p:txBody>
      </p:sp>
    </p:spTree>
    <p:extLst>
      <p:ext uri="{BB962C8B-B14F-4D97-AF65-F5344CB8AC3E}">
        <p14:creationId xmlns:p14="http://schemas.microsoft.com/office/powerpoint/2010/main" val="417512279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1_Urban">
  <a:themeElements>
    <a:clrScheme name="Custom 2">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3F6E8C"/>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972</Words>
  <Application>Microsoft Office PowerPoint</Application>
  <PresentationFormat>On-screen Show (4:3)</PresentationFormat>
  <Paragraphs>120</Paragraphs>
  <Slides>23</Slides>
  <Notes>0</Notes>
  <HiddenSlides>0</HiddenSlides>
  <MMClips>1</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Urban</vt:lpstr>
      <vt:lpstr>1_Urban</vt:lpstr>
      <vt:lpstr>Global Poverty &amp; International Aid</vt:lpstr>
      <vt:lpstr>“Brother, can you spare a kidney?”</vt:lpstr>
      <vt:lpstr>Singer’s 3 Options</vt:lpstr>
      <vt:lpstr>2 Separate Questions</vt:lpstr>
      <vt:lpstr>Arthur: Closing Thought</vt:lpstr>
      <vt:lpstr>Michael Slote: Caring and Empathy</vt:lpstr>
      <vt:lpstr>Slote’s virtue ethics</vt:lpstr>
      <vt:lpstr>Slote</vt:lpstr>
      <vt:lpstr>Slote</vt:lpstr>
      <vt:lpstr>Slote: Outstanding Questions</vt:lpstr>
      <vt:lpstr>Theoretical Interlude</vt:lpstr>
      <vt:lpstr>Human Nature</vt:lpstr>
      <vt:lpstr>Theoretical Interlude</vt:lpstr>
      <vt:lpstr>Theoretical Interlude</vt:lpstr>
      <vt:lpstr>Theoretical Interlude</vt:lpstr>
      <vt:lpstr>Theoretical Interlude</vt:lpstr>
      <vt:lpstr>Back to Slote</vt:lpstr>
      <vt:lpstr>PowerPoint Presentation</vt:lpstr>
      <vt:lpstr>PowerPoint Presentation</vt:lpstr>
      <vt:lpstr>PowerPoint Presentation</vt:lpstr>
      <vt:lpstr>PowerPoint Presentation</vt:lpstr>
      <vt:lpstr>PowerPoint Presentation</vt:lpstr>
      <vt:lpstr>THE CHALLENGE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Michael Slote: Caring and Empathy</dc:title>
  <dc:creator>Mark</dc:creator>
  <cp:lastModifiedBy>Mark</cp:lastModifiedBy>
  <cp:revision>15</cp:revision>
  <dcterms:created xsi:type="dcterms:W3CDTF">2012-10-16T00:37:42Z</dcterms:created>
  <dcterms:modified xsi:type="dcterms:W3CDTF">2014-04-22T15:45:41Z</dcterms:modified>
</cp:coreProperties>
</file>