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85" r:id="rId2"/>
    <p:sldId id="286" r:id="rId3"/>
    <p:sldId id="287" r:id="rId4"/>
    <p:sldId id="257" r:id="rId5"/>
    <p:sldId id="258" r:id="rId6"/>
    <p:sldId id="288" r:id="rId7"/>
    <p:sldId id="259" r:id="rId8"/>
    <p:sldId id="260" r:id="rId9"/>
    <p:sldId id="28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 E" initials="ME" lastIdx="1" clrIdx="0">
    <p:extLst>
      <p:ext uri="{19B8F6BF-5375-455C-9EA6-DF929625EA0E}">
        <p15:presenceInfo xmlns:p15="http://schemas.microsoft.com/office/powerpoint/2012/main" userId="829f411e21d2cce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8000"/>
    <a:srgbClr val="800080"/>
    <a:srgbClr val="00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24BC5-CC2F-4C4D-9BB1-00DA796E0E0D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318F7-FE5A-44E3-B0EF-775B913DF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3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7977C-662A-1745-BBB8-DD0D83653B81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84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318F7-FE5A-44E3-B0EF-775B913DF3F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BC41667-7291-42E8-B00B-345BA584089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2227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98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84250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5956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28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8338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69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93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9402" y="609600"/>
            <a:ext cx="609600" cy="365125"/>
          </a:xfrm>
        </p:spPr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7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99619C8-A375-448C-891B-9999C6BE8E64}" type="slidenum">
              <a:rPr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3309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8A2C5D6-B2E2-594E-9140-05090E2800E5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0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6113930" cy="886968"/>
          </a:xfrm>
        </p:spPr>
        <p:txBody>
          <a:bodyPr lIns="45720"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352" y="1600200"/>
            <a:ext cx="8672287" cy="4525963"/>
          </a:xfrm>
        </p:spPr>
        <p:txBody>
          <a:bodyPr l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2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950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673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98A2C5D6-B2E2-594E-9140-05090E2800E5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7" name="TextBox 6"/>
          <p:cNvSpPr txBox="1"/>
          <p:nvPr userDrawn="1"/>
        </p:nvSpPr>
        <p:spPr>
          <a:xfrm>
            <a:off x="685800" y="1752600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Font typeface="Arial" pitchFamily="34" charset="0"/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marL="457200" indent="-457200" defTabSz="457200"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457200" indent="-457200" defTabSz="457200"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457200" indent="-457200" defTabSz="457200"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457200" indent="-457200" defTabSz="457200"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457200" indent="-457200" defTabSz="457200"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457200" indent="-457200" defTabSz="457200"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457200" indent="-457200" defTabSz="457200"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09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n-US" smtClean="0">
                <a:solidFill>
                  <a:srgbClr val="749805"/>
                </a:solidFill>
              </a:rPr>
              <a:pPr/>
              <a:t>‹#›</a:t>
            </a:fld>
            <a:endParaRPr lang="en-US">
              <a:solidFill>
                <a:srgbClr val="749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DDDD">
                <a:lumMod val="100000"/>
              </a:srgbClr>
            </a:gs>
            <a:gs pos="39000">
              <a:schemeClr val="bg1">
                <a:tint val="45000"/>
                <a:shade val="99000"/>
                <a:satMod val="350000"/>
                <a:lumMod val="27000"/>
                <a:lumOff val="73000"/>
              </a:schemeClr>
            </a:gs>
            <a:gs pos="100000">
              <a:schemeClr val="bg1">
                <a:shade val="20000"/>
                <a:satMod val="255000"/>
                <a:alpha val="50000"/>
                <a:lumMod val="75000"/>
                <a:lumOff val="2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fld id="{B07A8433-9886-D14B-A5C5-FAC49AEBC36F}" type="datetimeFigureOut">
              <a:rPr lang="en-US" smtClean="0">
                <a:solidFill>
                  <a:prstClr val="white">
                    <a:lumMod val="75000"/>
                  </a:prstClr>
                </a:solidFill>
              </a:rPr>
              <a:pPr defTabSz="457200"/>
              <a:t>4/29/2014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pPr defTabSz="457200"/>
            <a:fld id="{98A2C5D6-B2E2-594E-9140-05090E2800E5}" type="slidenum">
              <a:rPr lang="en-US" smtClean="0">
                <a:solidFill>
                  <a:srgbClr val="749805"/>
                </a:solidFill>
              </a:rPr>
              <a:pPr defTabSz="457200"/>
              <a:t>‹#›</a:t>
            </a:fld>
            <a:endParaRPr lang="en-US">
              <a:solidFill>
                <a:srgbClr val="749805"/>
              </a:solidFill>
            </a:endParaRPr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912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Abortion, Pt. </a:t>
            </a:r>
            <a:r>
              <a:rPr lang="en-US" smtClean="0"/>
              <a:t>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Our approach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008000"/>
                </a:solidFill>
              </a:rPr>
              <a:t>When, if ever, is abortion morally permissible?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008000"/>
                </a:solidFill>
              </a:rPr>
              <a:t>We will examine pro and con arguments from two different perspectives: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34290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1. Those that focus on the </a:t>
            </a:r>
            <a:r>
              <a:rPr lang="en-US" sz="2800" b="1" dirty="0">
                <a:solidFill>
                  <a:srgbClr val="008000"/>
                </a:solidFill>
              </a:rPr>
              <a:t>moral status of the fetus</a:t>
            </a:r>
            <a:r>
              <a:rPr lang="en-US" sz="2800" b="1" dirty="0">
                <a:solidFill>
                  <a:srgbClr val="009900"/>
                </a:solidFill>
              </a:rPr>
              <a:t> </a:t>
            </a:r>
            <a:r>
              <a:rPr lang="en-US" sz="2800" dirty="0">
                <a:solidFill>
                  <a:srgbClr val="660066"/>
                </a:solidFill>
              </a:rPr>
              <a:t>(Marquis; Warren).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6482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2. Those that attempt to </a:t>
            </a:r>
            <a:r>
              <a:rPr lang="en-US" sz="2800" b="1" dirty="0">
                <a:solidFill>
                  <a:srgbClr val="008000"/>
                </a:solidFill>
              </a:rPr>
              <a:t>resolve the conflict </a:t>
            </a:r>
            <a:r>
              <a:rPr lang="en-US" sz="2800" b="1" dirty="0">
                <a:solidFill>
                  <a:srgbClr val="660066"/>
                </a:solidFill>
              </a:rPr>
              <a:t>between the fetus and the pregnant woman </a:t>
            </a:r>
            <a:r>
              <a:rPr lang="en-US" sz="2800" dirty="0">
                <a:solidFill>
                  <a:srgbClr val="660066"/>
                </a:solidFill>
              </a:rPr>
              <a:t>(Thomson; Warren)</a:t>
            </a:r>
          </a:p>
        </p:txBody>
      </p:sp>
    </p:spTree>
    <p:extLst>
      <p:ext uri="{BB962C8B-B14F-4D97-AF65-F5344CB8AC3E}">
        <p14:creationId xmlns:p14="http://schemas.microsoft.com/office/powerpoint/2010/main" val="290992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Typical Opponent’s Argument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Fetuses are human beings.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If something is a human being, it is morally wrong to kill it.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810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P3:</a:t>
            </a:r>
            <a:r>
              <a:rPr lang="en-US" sz="2800" dirty="0">
                <a:solidFill>
                  <a:srgbClr val="0000FF"/>
                </a:solidFill>
              </a:rPr>
              <a:t> Abortion is the killing of a fetus.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8000"/>
                </a:solidFill>
              </a:rPr>
              <a:t>C: Therefore, abortion is morally wrong.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5715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Call this the “argument from humanity”</a:t>
            </a:r>
          </a:p>
        </p:txBody>
      </p:sp>
    </p:spTree>
    <p:extLst>
      <p:ext uri="{BB962C8B-B14F-4D97-AF65-F5344CB8AC3E}">
        <p14:creationId xmlns:p14="http://schemas.microsoft.com/office/powerpoint/2010/main" val="100084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Evaluating the argument from humanity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“is a human being” has at least 2 senses/meanings: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200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Biological sense</a:t>
            </a:r>
            <a:r>
              <a:rPr lang="en-US" sz="2800" dirty="0">
                <a:solidFill>
                  <a:srgbClr val="660066"/>
                </a:solidFill>
              </a:rPr>
              <a:t>: has human DNA; is a member of the species </a:t>
            </a:r>
            <a:r>
              <a:rPr lang="en-US" sz="2800" i="1" dirty="0">
                <a:solidFill>
                  <a:srgbClr val="660066"/>
                </a:solidFill>
              </a:rPr>
              <a:t>Homo sapiens sapiens.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6482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Moral sense</a:t>
            </a:r>
            <a:r>
              <a:rPr lang="en-US" sz="2800" dirty="0">
                <a:solidFill>
                  <a:srgbClr val="660066"/>
                </a:solidFill>
              </a:rPr>
              <a:t>: is the kind of creature it is morally wrong to kill.</a:t>
            </a:r>
            <a:endParaRPr lang="en-US" sz="28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5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Using the </a:t>
            </a:r>
            <a:r>
              <a:rPr lang="en-US" sz="3600" b="1" dirty="0">
                <a:solidFill>
                  <a:srgbClr val="800000"/>
                </a:solidFill>
              </a:rPr>
              <a:t>biological sense</a:t>
            </a:r>
            <a:endParaRPr lang="en-US" sz="3600" b="1" dirty="0">
              <a:solidFill>
                <a:srgbClr val="749805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The fetus is a human being.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630507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Trivially true! Human fetuses are not cats!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962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Being a human being is a sufficient condition for the moral wrongness of killing.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1816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Very hard to defend. What is so </a:t>
            </a:r>
            <a:r>
              <a:rPr lang="en-US" sz="2800" dirty="0">
                <a:solidFill>
                  <a:srgbClr val="008000"/>
                </a:solidFill>
              </a:rPr>
              <a:t>morally special</a:t>
            </a:r>
            <a:r>
              <a:rPr lang="en-US" sz="2800" dirty="0">
                <a:solidFill>
                  <a:srgbClr val="FF0000"/>
                </a:solidFill>
              </a:rPr>
              <a:t> about being a member of this species rather than another?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6764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 </a:t>
            </a:r>
            <a:r>
              <a:rPr lang="en-US" sz="2800" dirty="0">
                <a:solidFill>
                  <a:srgbClr val="0000FF"/>
                </a:solidFill>
              </a:rPr>
              <a:t>The fetus is a member of the species </a:t>
            </a:r>
            <a:r>
              <a:rPr lang="en-US" sz="2800" i="1" dirty="0">
                <a:solidFill>
                  <a:srgbClr val="0000FF"/>
                </a:solidFill>
              </a:rPr>
              <a:t>Homo sapiens sapiens.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1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Using the </a:t>
            </a:r>
            <a:r>
              <a:rPr lang="en-US" sz="3600" b="1" dirty="0">
                <a:solidFill>
                  <a:srgbClr val="800000"/>
                </a:solidFill>
              </a:rPr>
              <a:t>moral sense</a:t>
            </a:r>
            <a:endParaRPr lang="en-US" sz="3600" b="1" dirty="0">
              <a:solidFill>
                <a:srgbClr val="749805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128195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If something is a human being, it is wrong to kill it.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947" y="4128195"/>
            <a:ext cx="8839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0000FF"/>
                </a:solidFill>
              </a:rPr>
              <a:t>P2: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If something is the kind of thing it is wrong to kill, it is wrong to kill it.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410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Trivially true!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The fetus is human being.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The fetus is the kind of creature it is morally wrong to kill.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7432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P1 Now </a:t>
            </a:r>
            <a:r>
              <a:rPr lang="en-US" sz="2800" dirty="0" smtClean="0">
                <a:solidFill>
                  <a:srgbClr val="FF0000"/>
                </a:solidFill>
              </a:rPr>
              <a:t>“begs </a:t>
            </a:r>
            <a:r>
              <a:rPr lang="en-US" sz="2800" dirty="0">
                <a:solidFill>
                  <a:srgbClr val="FF0000"/>
                </a:solidFill>
              </a:rPr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question”; </a:t>
            </a:r>
            <a:r>
              <a:rPr lang="en-US" sz="2800" dirty="0">
                <a:solidFill>
                  <a:srgbClr val="FF0000"/>
                </a:solidFill>
              </a:rPr>
              <a:t>it assumes what </a:t>
            </a:r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>
                <a:solidFill>
                  <a:srgbClr val="FF0000"/>
                </a:solidFill>
              </a:rPr>
              <a:t>argument is supposed to establish.</a:t>
            </a:r>
          </a:p>
        </p:txBody>
      </p:sp>
    </p:spTree>
    <p:extLst>
      <p:ext uri="{BB962C8B-B14F-4D97-AF65-F5344CB8AC3E}">
        <p14:creationId xmlns:p14="http://schemas.microsoft.com/office/powerpoint/2010/main" val="27736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  <p:bldP spid="6" grpId="0"/>
      <p:bldP spid="6" grpId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" y="139385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Typical opponent’s argument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042436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Fetuses have some property (call it </a:t>
            </a:r>
            <a:r>
              <a:rPr lang="en-US" sz="2800" b="1" dirty="0">
                <a:solidFill>
                  <a:srgbClr val="0000FF"/>
                </a:solidFill>
              </a:rPr>
              <a:t>P</a:t>
            </a:r>
            <a:r>
              <a:rPr lang="en-US" sz="2800" dirty="0">
                <a:solidFill>
                  <a:srgbClr val="0000FF"/>
                </a:solidFill>
              </a:rPr>
              <a:t>).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395723"/>
            <a:ext cx="8991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Having </a:t>
            </a:r>
            <a:r>
              <a:rPr lang="en-US" sz="2800" b="1" dirty="0">
                <a:solidFill>
                  <a:srgbClr val="0000FF"/>
                </a:solidFill>
              </a:rPr>
              <a:t>P</a:t>
            </a:r>
            <a:r>
              <a:rPr lang="en-US" sz="2800" dirty="0">
                <a:solidFill>
                  <a:srgbClr val="0000FF"/>
                </a:solidFill>
              </a:rPr>
              <a:t> is a sufficient condition for the moral wrongness of killing. 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 defTabSz="457200"/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n-US" sz="2400" dirty="0">
                <a:solidFill>
                  <a:srgbClr val="0000FF"/>
                </a:solidFill>
              </a:rPr>
              <a:t>I.e., it is morally wrong to kill any creatures with </a:t>
            </a:r>
            <a:r>
              <a:rPr lang="en-US" sz="2400" b="1" dirty="0">
                <a:solidFill>
                  <a:srgbClr val="0000FF"/>
                </a:solidFill>
              </a:rPr>
              <a:t>P</a:t>
            </a:r>
            <a:r>
              <a:rPr lang="en-US" sz="2400" dirty="0">
                <a:solidFill>
                  <a:srgbClr val="0000FF"/>
                </a:solidFill>
              </a:rPr>
              <a:t>; having </a:t>
            </a:r>
            <a:r>
              <a:rPr lang="en-US" sz="2400" b="1" dirty="0">
                <a:solidFill>
                  <a:srgbClr val="0000FF"/>
                </a:solidFill>
              </a:rPr>
              <a:t>P </a:t>
            </a:r>
            <a:r>
              <a:rPr lang="en-US" sz="2400" dirty="0">
                <a:solidFill>
                  <a:srgbClr val="0000FF"/>
                </a:solidFill>
              </a:rPr>
              <a:t>is all it takes to make killing morally wrong.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537398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0000FF"/>
                </a:solidFill>
              </a:rPr>
              <a:t>P3:</a:t>
            </a:r>
            <a:r>
              <a:rPr lang="en-US" sz="2400" dirty="0">
                <a:solidFill>
                  <a:srgbClr val="0000FF"/>
                </a:solidFill>
              </a:rPr>
              <a:t> Abortion is the killing of the fetus.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80358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008000"/>
                </a:solidFill>
              </a:rPr>
              <a:t>C:</a:t>
            </a:r>
            <a:r>
              <a:rPr lang="en-US" sz="2400" dirty="0">
                <a:solidFill>
                  <a:srgbClr val="008000"/>
                </a:solidFill>
              </a:rPr>
              <a:t> Therefore, abortion is morally wrong.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695278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rgbClr val="FF0000"/>
                </a:solidFill>
              </a:rPr>
              <a:t>e.g., </a:t>
            </a:r>
            <a:r>
              <a:rPr lang="en-US" sz="2400" dirty="0">
                <a:solidFill>
                  <a:srgbClr val="FF0000"/>
                </a:solidFill>
              </a:rPr>
              <a:t>P means “is a human being”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327274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This premise is either (a) hard to defend, or (b) question-begging.</a:t>
            </a:r>
          </a:p>
        </p:txBody>
      </p:sp>
    </p:spTree>
    <p:extLst>
      <p:ext uri="{BB962C8B-B14F-4D97-AF65-F5344CB8AC3E}">
        <p14:creationId xmlns:p14="http://schemas.microsoft.com/office/powerpoint/2010/main" val="94812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Typical defender’s argument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8288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Fetuses lack some property, call it </a:t>
            </a:r>
            <a:r>
              <a:rPr lang="en-US" sz="2800" b="1" dirty="0">
                <a:solidFill>
                  <a:srgbClr val="0000FF"/>
                </a:solidFill>
              </a:rPr>
              <a:t>Q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743200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Having </a:t>
            </a:r>
            <a:r>
              <a:rPr lang="en-US" sz="2800" b="1" dirty="0">
                <a:solidFill>
                  <a:srgbClr val="0000FF"/>
                </a:solidFill>
              </a:rPr>
              <a:t>Q</a:t>
            </a:r>
            <a:r>
              <a:rPr lang="en-US" sz="2800" dirty="0">
                <a:solidFill>
                  <a:srgbClr val="0000FF"/>
                </a:solidFill>
              </a:rPr>
              <a:t> is a necessary condition for the moral wrongness of killing. 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 defTabSz="457200"/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dirty="0">
                <a:solidFill>
                  <a:srgbClr val="0000FF"/>
                </a:solidFill>
              </a:rPr>
              <a:t>I.e., if a creature lacks </a:t>
            </a:r>
            <a:r>
              <a:rPr lang="en-US" sz="2800" b="1" dirty="0">
                <a:solidFill>
                  <a:srgbClr val="0000FF"/>
                </a:solidFill>
              </a:rPr>
              <a:t>Q</a:t>
            </a:r>
            <a:r>
              <a:rPr lang="en-US" sz="2800" dirty="0">
                <a:solidFill>
                  <a:srgbClr val="0000FF"/>
                </a:solidFill>
              </a:rPr>
              <a:t>, then it is not morally wrong to kill it.)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799231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P3:</a:t>
            </a:r>
            <a:r>
              <a:rPr lang="en-US" sz="2800" dirty="0">
                <a:solidFill>
                  <a:srgbClr val="0000FF"/>
                </a:solidFill>
              </a:rPr>
              <a:t> Abortion is the killing of a fetus.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5626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8000"/>
                </a:solidFill>
              </a:rPr>
              <a:t>C: Therefore, abortion is not morally wrong.</a:t>
            </a:r>
          </a:p>
        </p:txBody>
      </p:sp>
    </p:spTree>
    <p:extLst>
      <p:ext uri="{BB962C8B-B14F-4D97-AF65-F5344CB8AC3E}">
        <p14:creationId xmlns:p14="http://schemas.microsoft.com/office/powerpoint/2010/main" val="73013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Let Q be “is a person”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397365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Fetuses are not persons.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338351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Being a person is a necessary condition for the moral wrongness of killing. (I.e., if a creature is not a person, then it is not morally wrong to kill it.)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154233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P3:</a:t>
            </a:r>
            <a:r>
              <a:rPr lang="en-US" sz="2800" dirty="0">
                <a:solidFill>
                  <a:srgbClr val="0000FF"/>
                </a:solidFill>
              </a:rPr>
              <a:t> Abortion is the killing of a fetus.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12576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8000"/>
                </a:solidFill>
              </a:rPr>
              <a:t>C: Therefore, abortion is not morally wrong.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6035082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Call this the “argument from personhood”.</a:t>
            </a:r>
          </a:p>
        </p:txBody>
      </p:sp>
    </p:spTree>
    <p:extLst>
      <p:ext uri="{BB962C8B-B14F-4D97-AF65-F5344CB8AC3E}">
        <p14:creationId xmlns:p14="http://schemas.microsoft.com/office/powerpoint/2010/main" val="127782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b="1" dirty="0">
                <a:solidFill>
                  <a:srgbClr val="749805">
                    <a:lumMod val="50000"/>
                  </a:srgbClr>
                </a:solidFill>
              </a:rPr>
              <a:t>Evaluating the argument from personhood.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>
                <a:solidFill>
                  <a:srgbClr val="7411D0">
                    <a:lumMod val="75000"/>
                  </a:srgbClr>
                </a:solidFill>
              </a:rPr>
              <a:t>“is a person” has at least 2 senses/meanings: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0480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660066"/>
                </a:solidFill>
              </a:rPr>
              <a:t>Psychological sense:</a:t>
            </a:r>
            <a:r>
              <a:rPr lang="en-US" sz="2800" dirty="0">
                <a:solidFill>
                  <a:srgbClr val="660066"/>
                </a:solidFill>
              </a:rPr>
              <a:t> has certain psychological capacities (</a:t>
            </a:r>
            <a:r>
              <a:rPr lang="en-US" sz="2800" i="1" dirty="0">
                <a:solidFill>
                  <a:srgbClr val="660066"/>
                </a:solidFill>
              </a:rPr>
              <a:t>e.g.,</a:t>
            </a:r>
            <a:r>
              <a:rPr lang="en-US" sz="2800" dirty="0">
                <a:solidFill>
                  <a:srgbClr val="660066"/>
                </a:solidFill>
              </a:rPr>
              <a:t> reason, capacity for deliberation and intention.)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8006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660066"/>
                </a:solidFill>
              </a:rPr>
              <a:t>Moral sense:</a:t>
            </a:r>
            <a:r>
              <a:rPr lang="en-US" sz="2800" dirty="0">
                <a:solidFill>
                  <a:srgbClr val="660066"/>
                </a:solidFill>
              </a:rPr>
              <a:t> has rights, in particular, has the right to life.</a:t>
            </a:r>
            <a:endParaRPr lang="en-US" sz="28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7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Using</a:t>
            </a:r>
            <a:r>
              <a:rPr lang="en-US" sz="2800" b="1" dirty="0">
                <a:solidFill>
                  <a:srgbClr val="749805">
                    <a:lumMod val="50000"/>
                  </a:srgbClr>
                </a:solidFill>
              </a:rPr>
              <a:t> </a:t>
            </a:r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the </a:t>
            </a:r>
            <a:r>
              <a:rPr lang="en-US" sz="3600" b="1" dirty="0">
                <a:solidFill>
                  <a:srgbClr val="800000"/>
                </a:solidFill>
              </a:rPr>
              <a:t>psychological sense</a:t>
            </a:r>
            <a:endParaRPr lang="en-US" sz="3600" b="1" dirty="0">
              <a:solidFill>
                <a:srgbClr val="749805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Fetuses are not persons.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 </a:t>
            </a:r>
            <a:r>
              <a:rPr lang="en-US" sz="2800" dirty="0">
                <a:solidFill>
                  <a:srgbClr val="0000FF"/>
                </a:solidFill>
              </a:rPr>
              <a:t>Fetuses cannot reason &amp; lack the capacity for deliberation and intention.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038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Being a person is a necessary condition for the moral wrongness of killing.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38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819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Obviously true.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181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What, precisely, is morally significant about these psychological capacities?</a:t>
            </a:r>
          </a:p>
        </p:txBody>
      </p:sp>
    </p:spTree>
    <p:extLst>
      <p:ext uri="{BB962C8B-B14F-4D97-AF65-F5344CB8AC3E}">
        <p14:creationId xmlns:p14="http://schemas.microsoft.com/office/powerpoint/2010/main" val="40543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2" y="459644"/>
            <a:ext cx="7370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Two popular—but </a:t>
            </a:r>
            <a:r>
              <a:rPr lang="en-US" sz="3600" b="1" i="1" dirty="0" smtClean="0">
                <a:solidFill>
                  <a:schemeClr val="accent1"/>
                </a:solidFill>
              </a:rPr>
              <a:t>invalid</a:t>
            </a:r>
            <a:r>
              <a:rPr lang="en-US" sz="3600" b="1" dirty="0" smtClean="0">
                <a:solidFill>
                  <a:schemeClr val="accent1"/>
                </a:solidFill>
              </a:rPr>
              <a:t>– arguments 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182" y="27432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P1: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All human fetuses are human beings.</a:t>
            </a:r>
          </a:p>
          <a:p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P2: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Every human being has a right to life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C: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Therefore, abortion is always morally impermissible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64427" y="1286562"/>
            <a:ext cx="6976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Oval 2"/>
          <p:cNvSpPr/>
          <p:nvPr/>
        </p:nvSpPr>
        <p:spPr>
          <a:xfrm>
            <a:off x="3904193" y="1391426"/>
            <a:ext cx="818093" cy="9906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Using the </a:t>
            </a:r>
            <a:r>
              <a:rPr lang="en-US" sz="3600" b="1" dirty="0">
                <a:solidFill>
                  <a:srgbClr val="800000"/>
                </a:solidFill>
              </a:rPr>
              <a:t>moral sense</a:t>
            </a:r>
            <a:endParaRPr lang="en-US" sz="3600" b="1" dirty="0">
              <a:solidFill>
                <a:srgbClr val="749805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The fetus is not a person.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The fetus is not the kind of creature it is morally wrong to kill.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8956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FF0000"/>
                </a:solidFill>
              </a:rPr>
              <a:t>This premise now </a:t>
            </a:r>
            <a:r>
              <a:rPr lang="en-US" sz="2800" dirty="0" smtClean="0">
                <a:solidFill>
                  <a:srgbClr val="FF0000"/>
                </a:solidFill>
              </a:rPr>
              <a:t>“begs </a:t>
            </a:r>
            <a:r>
              <a:rPr lang="en-US" sz="2800" dirty="0">
                <a:solidFill>
                  <a:srgbClr val="FF0000"/>
                </a:solidFill>
              </a:rPr>
              <a:t>the question</a:t>
            </a:r>
            <a:r>
              <a:rPr lang="en-US" sz="2800" dirty="0" smtClean="0">
                <a:solidFill>
                  <a:srgbClr val="FF0000"/>
                </a:solidFill>
              </a:rPr>
              <a:t>.” </a:t>
            </a:r>
            <a:r>
              <a:rPr lang="en-US" sz="2800" dirty="0">
                <a:solidFill>
                  <a:srgbClr val="FF0000"/>
                </a:solidFill>
              </a:rPr>
              <a:t>For, it assumes from the outset what the argument is supposed to establish – namely that it is morally permissible to kill a fetus.</a:t>
            </a:r>
          </a:p>
        </p:txBody>
      </p:sp>
    </p:spTree>
    <p:extLst>
      <p:ext uri="{BB962C8B-B14F-4D97-AF65-F5344CB8AC3E}">
        <p14:creationId xmlns:p14="http://schemas.microsoft.com/office/powerpoint/2010/main" val="311392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Upshot. . .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Standard arguments – from </a:t>
            </a:r>
            <a:r>
              <a:rPr lang="en-US" sz="2800" dirty="0" smtClean="0">
                <a:solidFill>
                  <a:srgbClr val="FF0000"/>
                </a:solidFill>
              </a:rPr>
              <a:t>humanity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and from </a:t>
            </a:r>
            <a:r>
              <a:rPr lang="en-US" sz="2800" dirty="0" smtClean="0">
                <a:solidFill>
                  <a:srgbClr val="FF0000"/>
                </a:solidFill>
              </a:rPr>
              <a:t>personhood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– fail. We shall make no philosophical progress if we rely on these arguments.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3558237"/>
            <a:ext cx="3703320" cy="204708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Hence, Marquis looks for a new strategy . . . .</a:t>
            </a:r>
          </a:p>
        </p:txBody>
      </p:sp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738" y="3568700"/>
            <a:ext cx="2303462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572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b="1" dirty="0">
                <a:solidFill>
                  <a:srgbClr val="749805">
                    <a:lumMod val="50000"/>
                  </a:srgbClr>
                </a:solidFill>
              </a:rPr>
              <a:t>Marquis’ strategy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7411D0">
                    <a:lumMod val="75000"/>
                  </a:srgbClr>
                </a:solidFill>
              </a:rPr>
              <a:t>1. </a:t>
            </a:r>
            <a:r>
              <a:rPr lang="en-US" sz="2800" dirty="0">
                <a:solidFill>
                  <a:srgbClr val="FF0000"/>
                </a:solidFill>
              </a:rPr>
              <a:t>Identify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 what makes killing adult human beings morally wrong.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9718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7411D0">
                    <a:lumMod val="75000"/>
                  </a:srgbClr>
                </a:solidFill>
              </a:rPr>
              <a:t>2.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 Argue that the </a:t>
            </a:r>
            <a:r>
              <a:rPr lang="en-US" sz="2800" dirty="0">
                <a:solidFill>
                  <a:srgbClr val="FF0000"/>
                </a:solidFill>
              </a:rPr>
              <a:t>same reason applies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 to the killing of fetuses.</a:t>
            </a:r>
            <a:endParaRPr lang="en-US" sz="2800" b="1" dirty="0">
              <a:solidFill>
                <a:srgbClr val="7411D0">
                  <a:lumMod val="75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278573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7411D0">
                    <a:lumMod val="75000"/>
                  </a:srgbClr>
                </a:solidFill>
              </a:rPr>
              <a:t>Guiding assumption: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 If the possession of some property, </a:t>
            </a:r>
            <a:r>
              <a:rPr lang="en-US" sz="2800" b="1" dirty="0">
                <a:solidFill>
                  <a:srgbClr val="7411D0">
                    <a:lumMod val="75000"/>
                  </a:srgbClr>
                </a:solidFill>
              </a:rPr>
              <a:t>F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, explains why it is morally wrong to kill adult human beings, AND fetuses have property </a:t>
            </a:r>
            <a:r>
              <a:rPr lang="en-US" sz="2800" b="1" dirty="0">
                <a:solidFill>
                  <a:srgbClr val="7411D0">
                    <a:lumMod val="75000"/>
                  </a:srgbClr>
                </a:solidFill>
              </a:rPr>
              <a:t>F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, then it is morally wrong to kill fetuses.</a:t>
            </a:r>
            <a:endParaRPr lang="en-US" sz="2800" b="1" dirty="0">
              <a:solidFill>
                <a:srgbClr val="7411D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3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828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What makes killing adult human beings morally wrong?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1242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7411D0">
                    <a:lumMod val="75000"/>
                  </a:srgbClr>
                </a:solidFill>
              </a:rPr>
              <a:t>1.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 Adult human beings have a certain kind of future – a </a:t>
            </a:r>
            <a:r>
              <a:rPr lang="en-US" sz="2800" dirty="0">
                <a:solidFill>
                  <a:srgbClr val="FF0000"/>
                </a:solidFill>
              </a:rPr>
              <a:t>future of </a:t>
            </a:r>
            <a:r>
              <a:rPr lang="en-US" sz="2800" dirty="0" smtClean="0">
                <a:solidFill>
                  <a:srgbClr val="FF0000"/>
                </a:solidFill>
              </a:rPr>
              <a:t>value</a:t>
            </a:r>
            <a:r>
              <a:rPr lang="en-US" sz="2800" dirty="0" smtClean="0">
                <a:solidFill>
                  <a:srgbClr val="7411D0">
                    <a:lumMod val="75000"/>
                  </a:srgbClr>
                </a:solidFill>
              </a:rPr>
              <a:t> or a </a:t>
            </a:r>
            <a:r>
              <a:rPr lang="en-US" sz="2800" dirty="0">
                <a:solidFill>
                  <a:srgbClr val="FF0000"/>
                </a:solidFill>
              </a:rPr>
              <a:t>“future-like-ours” (FLO)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.</a:t>
            </a:r>
            <a:endParaRPr lang="en-US" sz="2800" b="1" dirty="0">
              <a:solidFill>
                <a:srgbClr val="7411D0">
                  <a:lumMod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9530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7411D0">
                    <a:lumMod val="75000"/>
                  </a:srgbClr>
                </a:solidFill>
              </a:rPr>
              <a:t>2.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 Robbing a creature of that kind of future is to impose (perhaps) the </a:t>
            </a:r>
            <a:r>
              <a:rPr lang="en-US" sz="2800" dirty="0">
                <a:solidFill>
                  <a:srgbClr val="FF0000"/>
                </a:solidFill>
              </a:rPr>
              <a:t>greatest loss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 one can </a:t>
            </a:r>
            <a:r>
              <a:rPr lang="en-US" sz="2800" dirty="0" smtClean="0">
                <a:solidFill>
                  <a:srgbClr val="7411D0">
                    <a:lumMod val="75000"/>
                  </a:srgbClr>
                </a:solidFill>
              </a:rPr>
              <a:t>impose.</a:t>
            </a:r>
            <a:endParaRPr lang="en-US" sz="2800" b="1" dirty="0">
              <a:solidFill>
                <a:srgbClr val="7411D0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572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b="1" dirty="0" smtClean="0">
                <a:solidFill>
                  <a:srgbClr val="749805">
                    <a:lumMod val="50000"/>
                  </a:srgbClr>
                </a:solidFill>
              </a:rPr>
              <a:t>Marquis</a:t>
            </a:r>
            <a:endParaRPr lang="en-US" sz="4800" b="1" dirty="0">
              <a:solidFill>
                <a:srgbClr val="74980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7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245" y="3048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b="1" dirty="0">
                <a:solidFill>
                  <a:srgbClr val="749805">
                    <a:lumMod val="50000"/>
                  </a:srgbClr>
                </a:solidFill>
              </a:rPr>
              <a:t>A future-like-ours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527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en-US" sz="2800" dirty="0">
                <a:solidFill>
                  <a:srgbClr val="800080"/>
                </a:solidFill>
              </a:rPr>
              <a:t>Right now, each of you has a future that consists of:</a:t>
            </a:r>
          </a:p>
          <a:p>
            <a:pPr marL="457200" indent="-457200" defTabSz="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800080"/>
                </a:solidFill>
              </a:rPr>
              <a:t> experiences, activities, projects, and enjoyments which are either:</a:t>
            </a:r>
          </a:p>
          <a:p>
            <a:pPr marL="914400" lvl="1" indent="-457200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00080"/>
                </a:solidFill>
              </a:rPr>
              <a:t>valuable in themselves </a:t>
            </a:r>
            <a:r>
              <a:rPr lang="en-US" sz="2800" dirty="0" smtClean="0">
                <a:solidFill>
                  <a:srgbClr val="80008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intrinsically valuable</a:t>
            </a:r>
            <a:r>
              <a:rPr lang="en-US" sz="2800" i="1" dirty="0" smtClean="0">
                <a:solidFill>
                  <a:srgbClr val="800080"/>
                </a:solidFill>
              </a:rPr>
              <a:t>) </a:t>
            </a:r>
          </a:p>
          <a:p>
            <a:pPr marL="1371600" lvl="2" indent="-274320" defTabSz="457200">
              <a:spcAft>
                <a:spcPts val="100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800" i="1" dirty="0" smtClean="0">
                <a:solidFill>
                  <a:srgbClr val="800080"/>
                </a:solidFill>
              </a:rPr>
              <a:t>e.g</a:t>
            </a:r>
            <a:r>
              <a:rPr lang="en-US" sz="2800" i="1" dirty="0">
                <a:solidFill>
                  <a:srgbClr val="800080"/>
                </a:solidFill>
              </a:rPr>
              <a:t>., </a:t>
            </a:r>
            <a:r>
              <a:rPr lang="en-US" sz="2800" dirty="0">
                <a:solidFill>
                  <a:srgbClr val="800080"/>
                </a:solidFill>
              </a:rPr>
              <a:t>falling in </a:t>
            </a:r>
            <a:r>
              <a:rPr lang="en-US" sz="2800" dirty="0" smtClean="0">
                <a:solidFill>
                  <a:srgbClr val="800080"/>
                </a:solidFill>
              </a:rPr>
              <a:t>love </a:t>
            </a:r>
          </a:p>
          <a:p>
            <a:pPr lvl="8" defTabSz="457200">
              <a:spcAft>
                <a:spcPts val="1000"/>
              </a:spcAft>
            </a:pPr>
            <a:r>
              <a:rPr lang="en-US" sz="2800" dirty="0" smtClean="0">
                <a:solidFill>
                  <a:srgbClr val="800080"/>
                </a:solidFill>
              </a:rPr>
              <a:t>or </a:t>
            </a:r>
            <a:endParaRPr lang="en-US" sz="2800" dirty="0">
              <a:solidFill>
                <a:srgbClr val="800080"/>
              </a:solidFill>
            </a:endParaRPr>
          </a:p>
          <a:p>
            <a:pPr marL="914400" lvl="1" indent="-457200" defTabSz="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800080"/>
                </a:solidFill>
              </a:rPr>
              <a:t>valuable as a means to something that is valuable in itself (</a:t>
            </a:r>
            <a:r>
              <a:rPr lang="en-US" sz="2800" i="1" dirty="0">
                <a:solidFill>
                  <a:srgbClr val="FF0000"/>
                </a:solidFill>
              </a:rPr>
              <a:t>instrumentally </a:t>
            </a:r>
            <a:r>
              <a:rPr lang="en-US" sz="2800" i="1" dirty="0" smtClean="0">
                <a:solidFill>
                  <a:srgbClr val="FF0000"/>
                </a:solidFill>
              </a:rPr>
              <a:t>valuable</a:t>
            </a:r>
            <a:r>
              <a:rPr lang="en-US" sz="2800" i="1" dirty="0" smtClean="0">
                <a:solidFill>
                  <a:srgbClr val="800080"/>
                </a:solidFill>
              </a:rPr>
              <a:t>)  </a:t>
            </a:r>
          </a:p>
          <a:p>
            <a:pPr marL="1371600" lvl="2" indent="-274320" defTabSz="457200">
              <a:spcAft>
                <a:spcPts val="120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US" sz="2800" i="1" dirty="0" smtClean="0">
                <a:solidFill>
                  <a:srgbClr val="800080"/>
                </a:solidFill>
              </a:rPr>
              <a:t>e.g</a:t>
            </a:r>
            <a:r>
              <a:rPr lang="en-US" sz="2800" i="1" dirty="0">
                <a:solidFill>
                  <a:srgbClr val="800080"/>
                </a:solidFill>
              </a:rPr>
              <a:t>., </a:t>
            </a:r>
            <a:r>
              <a:rPr lang="en-US" sz="2800" dirty="0">
                <a:solidFill>
                  <a:srgbClr val="800080"/>
                </a:solidFill>
              </a:rPr>
              <a:t>getting a good education increases your chances of being financially secure.)</a:t>
            </a:r>
          </a:p>
        </p:txBody>
      </p:sp>
    </p:spTree>
    <p:extLst>
      <p:ext uri="{BB962C8B-B14F-4D97-AF65-F5344CB8AC3E}">
        <p14:creationId xmlns:p14="http://schemas.microsoft.com/office/powerpoint/2010/main" val="400660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752600"/>
            <a:ext cx="8458200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Robbing you of your future is to </a:t>
            </a:r>
            <a:r>
              <a:rPr lang="en-US" sz="2800" dirty="0">
                <a:solidFill>
                  <a:srgbClr val="FF0000"/>
                </a:solidFill>
              </a:rPr>
              <a:t>destroy all this value</a:t>
            </a:r>
            <a:r>
              <a:rPr lang="en-US" sz="2800" dirty="0">
                <a:solidFill>
                  <a:srgbClr val="7411D0">
                    <a:lumMod val="75000"/>
                  </a:srgbClr>
                </a:solidFill>
              </a:rPr>
              <a:t>. Hence, robbing you of your future is to impose on you (perhaps) the greatest loss it is possible to impose on you.</a:t>
            </a:r>
          </a:p>
        </p:txBody>
      </p:sp>
    </p:spTree>
    <p:extLst>
      <p:ext uri="{BB962C8B-B14F-4D97-AF65-F5344CB8AC3E}">
        <p14:creationId xmlns:p14="http://schemas.microsoft.com/office/powerpoint/2010/main" val="2674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Marquis’ argument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0875" y="1219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P1:</a:t>
            </a:r>
            <a:r>
              <a:rPr lang="en-US" sz="2800" dirty="0">
                <a:solidFill>
                  <a:srgbClr val="0000FF"/>
                </a:solidFill>
              </a:rPr>
              <a:t> Killing adult human beings (creatures like us) is </a:t>
            </a:r>
            <a:r>
              <a:rPr lang="en-US" sz="2800" i="1" dirty="0" smtClean="0">
                <a:solidFill>
                  <a:srgbClr val="0000FF"/>
                </a:solidFill>
              </a:rPr>
              <a:t>prima facie </a:t>
            </a:r>
            <a:r>
              <a:rPr lang="en-US" sz="2800" dirty="0" smtClean="0">
                <a:solidFill>
                  <a:srgbClr val="0000FF"/>
                </a:solidFill>
              </a:rPr>
              <a:t>seriously </a:t>
            </a:r>
            <a:r>
              <a:rPr lang="en-US" sz="2800" dirty="0">
                <a:solidFill>
                  <a:srgbClr val="0000FF"/>
                </a:solidFill>
              </a:rPr>
              <a:t>morally wrong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  <a:r>
              <a:rPr lang="en-US" sz="3600" dirty="0" smtClean="0">
                <a:solidFill>
                  <a:srgbClr val="FF0000"/>
                </a:solidFill>
              </a:rPr>
              <a:t>*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442" y="2489138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P2:</a:t>
            </a:r>
            <a:r>
              <a:rPr lang="en-US" sz="2800" dirty="0">
                <a:solidFill>
                  <a:srgbClr val="0000FF"/>
                </a:solidFill>
              </a:rPr>
              <a:t> What makes killing creatures like us </a:t>
            </a:r>
            <a:r>
              <a:rPr lang="en-US" sz="2800" dirty="0" smtClean="0">
                <a:solidFill>
                  <a:srgbClr val="0000FF"/>
                </a:solidFill>
              </a:rPr>
              <a:t>seriously </a:t>
            </a:r>
            <a:r>
              <a:rPr lang="en-US" sz="2800" dirty="0">
                <a:solidFill>
                  <a:srgbClr val="0000FF"/>
                </a:solidFill>
              </a:rPr>
              <a:t>morally wrong is that we have </a:t>
            </a:r>
            <a:r>
              <a:rPr lang="en-US" sz="2800" dirty="0">
                <a:solidFill>
                  <a:srgbClr val="FF0000"/>
                </a:solidFill>
              </a:rPr>
              <a:t>a certain kind of </a:t>
            </a:r>
            <a:r>
              <a:rPr lang="en-US" sz="2800" dirty="0" smtClean="0">
                <a:solidFill>
                  <a:srgbClr val="FF0000"/>
                </a:solidFill>
              </a:rPr>
              <a:t>valuable future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932" y="4296816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P3:</a:t>
            </a:r>
            <a:r>
              <a:rPr lang="en-US" sz="2800" dirty="0">
                <a:solidFill>
                  <a:srgbClr val="0000FF"/>
                </a:solidFill>
              </a:rPr>
              <a:t> All standard fetuses have </a:t>
            </a:r>
            <a:r>
              <a:rPr lang="en-US" sz="2800" dirty="0" smtClean="0">
                <a:solidFill>
                  <a:srgbClr val="0000FF"/>
                </a:solidFill>
              </a:rPr>
              <a:t>this </a:t>
            </a:r>
            <a:r>
              <a:rPr lang="en-US" sz="2800" dirty="0" smtClean="0">
                <a:solidFill>
                  <a:srgbClr val="FF0000"/>
                </a:solidFill>
              </a:rPr>
              <a:t>same kind of future</a:t>
            </a:r>
            <a:r>
              <a:rPr lang="en-US" sz="2800" dirty="0" smtClean="0">
                <a:solidFill>
                  <a:srgbClr val="0000FF"/>
                </a:solidFill>
              </a:rPr>
              <a:t> (a </a:t>
            </a:r>
            <a:r>
              <a:rPr lang="en-US" sz="2800" dirty="0" smtClean="0">
                <a:solidFill>
                  <a:srgbClr val="0000FF"/>
                </a:solidFill>
              </a:rPr>
              <a:t>future-like-ours).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32102"/>
            <a:ext cx="8917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srgbClr val="FF0000"/>
                </a:solidFill>
              </a:rPr>
              <a:t>*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500" dirty="0" smtClean="0">
                <a:solidFill>
                  <a:srgbClr val="0000FF"/>
                </a:solidFill>
              </a:rPr>
              <a:t>“</a:t>
            </a:r>
            <a:r>
              <a:rPr lang="en-US" sz="2500" i="1" dirty="0" smtClean="0">
                <a:solidFill>
                  <a:srgbClr val="0000FF"/>
                </a:solidFill>
              </a:rPr>
              <a:t>prima facie” </a:t>
            </a:r>
            <a:r>
              <a:rPr lang="en-US" sz="2500" dirty="0" smtClean="0">
                <a:solidFill>
                  <a:srgbClr val="0000FF"/>
                </a:solidFill>
              </a:rPr>
              <a:t>morally wrong = wrong unless there are powerful overriding reasons in favor of the action</a:t>
            </a:r>
            <a:r>
              <a:rPr lang="en-US" sz="2500" i="1" dirty="0" smtClean="0">
                <a:solidFill>
                  <a:srgbClr val="0000FF"/>
                </a:solidFill>
              </a:rPr>
              <a:t> </a:t>
            </a:r>
            <a:r>
              <a:rPr lang="en-US" sz="2500" dirty="0" smtClean="0">
                <a:solidFill>
                  <a:srgbClr val="0000FF"/>
                </a:solidFill>
              </a:rPr>
              <a:t>(e.g., rape, woman’s life/health).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6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81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00FF"/>
                </a:solidFill>
              </a:rPr>
              <a:t>P4:</a:t>
            </a:r>
            <a:r>
              <a:rPr lang="en-US" sz="2800" dirty="0">
                <a:solidFill>
                  <a:srgbClr val="0000FF"/>
                </a:solidFill>
              </a:rPr>
              <a:t> Abortion is the killing of a fetus.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2766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008000"/>
                </a:solidFill>
              </a:rPr>
              <a:t>C: Therefore, abortion (of standard fetuses) is </a:t>
            </a:r>
            <a:r>
              <a:rPr lang="en-US" sz="2800" b="1" dirty="0" smtClean="0">
                <a:solidFill>
                  <a:srgbClr val="008000"/>
                </a:solidFill>
              </a:rPr>
              <a:t>seriously </a:t>
            </a:r>
            <a:r>
              <a:rPr lang="en-US" sz="2800" b="1" dirty="0">
                <a:solidFill>
                  <a:srgbClr val="008000"/>
                </a:solidFill>
              </a:rPr>
              <a:t>morally wrong.</a:t>
            </a:r>
          </a:p>
        </p:txBody>
      </p:sp>
    </p:spTree>
    <p:extLst>
      <p:ext uri="{BB962C8B-B14F-4D97-AF65-F5344CB8AC3E}">
        <p14:creationId xmlns:p14="http://schemas.microsoft.com/office/powerpoint/2010/main" val="23091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49805">
                    <a:lumMod val="50000"/>
                  </a:srgbClr>
                </a:solidFill>
              </a:rPr>
              <a:t>Evaluating Marquis’ argument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828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800000"/>
                </a:solidFill>
              </a:rPr>
              <a:t>Two main points: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" y="2590800"/>
            <a:ext cx="7924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defTabSz="457200">
              <a:spcAft>
                <a:spcPts val="2400"/>
              </a:spcAft>
              <a:buFontTx/>
              <a:buAutoNum type="arabicPeriod"/>
            </a:pPr>
            <a:r>
              <a:rPr lang="en-US" sz="2800" dirty="0">
                <a:solidFill>
                  <a:srgbClr val="800000"/>
                </a:solidFill>
              </a:rPr>
              <a:t>Marquis’ argument is NOT a potentiality argument – e.g.,</a:t>
            </a:r>
          </a:p>
          <a:p>
            <a:pPr marL="514350" indent="-514350" defTabSz="457200">
              <a:spcAft>
                <a:spcPts val="1200"/>
              </a:spcAft>
            </a:pPr>
            <a:r>
              <a:rPr lang="en-US" sz="2800" dirty="0">
                <a:solidFill>
                  <a:srgbClr val="800000"/>
                </a:solidFill>
              </a:rPr>
              <a:t>P1: It is morally wrong to kill X’s because they have property G.</a:t>
            </a:r>
          </a:p>
          <a:p>
            <a:pPr marL="514350" indent="-514350" defTabSz="457200">
              <a:spcAft>
                <a:spcPts val="1200"/>
              </a:spcAft>
            </a:pPr>
            <a:r>
              <a:rPr lang="en-US" sz="2800" dirty="0">
                <a:solidFill>
                  <a:srgbClr val="800000"/>
                </a:solidFill>
              </a:rPr>
              <a:t>P2: Y’s are potential X’s. (Y’s will have property G one day.</a:t>
            </a:r>
          </a:p>
          <a:p>
            <a:pPr marL="514350" indent="-514350" defTabSz="457200">
              <a:spcAft>
                <a:spcPts val="1200"/>
              </a:spcAft>
            </a:pPr>
            <a:r>
              <a:rPr lang="en-US" sz="2800" dirty="0">
                <a:solidFill>
                  <a:srgbClr val="800000"/>
                </a:solidFill>
              </a:rPr>
              <a:t>C: Therefore, it is morally wrong to kill Y’s.</a:t>
            </a:r>
          </a:p>
        </p:txBody>
      </p:sp>
    </p:spTree>
    <p:extLst>
      <p:ext uri="{BB962C8B-B14F-4D97-AF65-F5344CB8AC3E}">
        <p14:creationId xmlns:p14="http://schemas.microsoft.com/office/powerpoint/2010/main" val="9620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800000"/>
                </a:solidFill>
              </a:rPr>
              <a:t>2.</a:t>
            </a:r>
            <a:r>
              <a:rPr lang="en-US" sz="2800" dirty="0">
                <a:solidFill>
                  <a:srgbClr val="800000"/>
                </a:solidFill>
              </a:rPr>
              <a:t> Marquis’ argument depends crucially on the claim that the standard fetus has a future-like-ours AT ITS TIME – i.e., when it is in utero.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749805">
                    <a:lumMod val="75000"/>
                  </a:srgbClr>
                </a:solidFill>
              </a:rPr>
              <a:t>“The future of a standard fetus includes a set of experiences, projects and activities, and such which are </a:t>
            </a:r>
            <a:r>
              <a:rPr lang="en-US" sz="2800" b="1" i="1" dirty="0">
                <a:solidFill>
                  <a:srgbClr val="749805">
                    <a:lumMod val="75000"/>
                  </a:srgbClr>
                </a:solidFill>
              </a:rPr>
              <a:t>identical</a:t>
            </a:r>
            <a:r>
              <a:rPr lang="en-US" sz="2800" dirty="0">
                <a:solidFill>
                  <a:srgbClr val="749805">
                    <a:lumMod val="75000"/>
                  </a:srgbClr>
                </a:solidFill>
              </a:rPr>
              <a:t> with the futures of adult human beings and are identical with futures of young children (31, my emphasis).”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8674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800000"/>
                </a:solidFill>
              </a:rPr>
              <a:t>Is this true?</a:t>
            </a:r>
          </a:p>
        </p:txBody>
      </p:sp>
    </p:spTree>
    <p:extLst>
      <p:ext uri="{BB962C8B-B14F-4D97-AF65-F5344CB8AC3E}">
        <p14:creationId xmlns:p14="http://schemas.microsoft.com/office/powerpoint/2010/main" val="14834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72707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P1: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Women’s equality depends upon their having access to legal abortion.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549243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C: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Therefore, abortion is always morally permissible.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9071" y="1246020"/>
            <a:ext cx="773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200" b="1" dirty="0" smtClean="0">
                <a:ln w="10541" cmpd="sng">
                  <a:solidFill>
                    <a:srgbClr val="749805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49805">
                        <a:tint val="40000"/>
                        <a:satMod val="250000"/>
                      </a:srgbClr>
                    </a:gs>
                    <a:gs pos="9000">
                      <a:srgbClr val="749805">
                        <a:tint val="52000"/>
                        <a:satMod val="300000"/>
                      </a:srgbClr>
                    </a:gs>
                    <a:gs pos="50000">
                      <a:srgbClr val="749805">
                        <a:shade val="20000"/>
                        <a:satMod val="300000"/>
                      </a:srgbClr>
                    </a:gs>
                    <a:gs pos="79000">
                      <a:srgbClr val="749805">
                        <a:tint val="52000"/>
                        <a:satMod val="300000"/>
                      </a:srgbClr>
                    </a:gs>
                    <a:gs pos="100000">
                      <a:srgbClr val="749805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</a:t>
            </a:r>
            <a:endParaRPr lang="en-US" sz="7200" b="1" dirty="0">
              <a:ln w="10541" cmpd="sng">
                <a:solidFill>
                  <a:srgbClr val="749805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749805">
                      <a:tint val="40000"/>
                      <a:satMod val="250000"/>
                    </a:srgbClr>
                  </a:gs>
                  <a:gs pos="9000">
                    <a:srgbClr val="749805">
                      <a:tint val="52000"/>
                      <a:satMod val="300000"/>
                    </a:srgbClr>
                  </a:gs>
                  <a:gs pos="50000">
                    <a:srgbClr val="749805">
                      <a:shade val="20000"/>
                      <a:satMod val="300000"/>
                    </a:srgbClr>
                  </a:gs>
                  <a:gs pos="79000">
                    <a:srgbClr val="749805">
                      <a:tint val="52000"/>
                      <a:satMod val="300000"/>
                    </a:srgbClr>
                  </a:gs>
                  <a:gs pos="100000">
                    <a:srgbClr val="749805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810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Two popular—but </a:t>
            </a:r>
            <a:r>
              <a:rPr lang="en-US" sz="3600" b="1" i="1" dirty="0" smtClean="0">
                <a:solidFill>
                  <a:schemeClr val="accent1"/>
                </a:solidFill>
              </a:rPr>
              <a:t>invalid</a:t>
            </a:r>
            <a:r>
              <a:rPr lang="en-US" sz="3600" b="1" dirty="0" smtClean="0">
                <a:solidFill>
                  <a:schemeClr val="accent1"/>
                </a:solidFill>
              </a:rPr>
              <a:t>– arguments 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195" y="1318810"/>
            <a:ext cx="89058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08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81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800000"/>
                </a:solidFill>
              </a:rPr>
              <a:t>Marquis is right to point to the moral significance of the fact that we have temporal existence. The fact that we each have a past, present, and future is a morally relevant fact.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43434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800000"/>
                </a:solidFill>
              </a:rPr>
              <a:t>But, what makes it so? After all, buildings exist in time too.</a:t>
            </a:r>
          </a:p>
        </p:txBody>
      </p:sp>
    </p:spTree>
    <p:extLst>
      <p:ext uri="{BB962C8B-B14F-4D97-AF65-F5344CB8AC3E}">
        <p14:creationId xmlns:p14="http://schemas.microsoft.com/office/powerpoint/2010/main" val="49049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331" y="228600"/>
            <a:ext cx="4800600" cy="88696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48761"/>
            <a:ext cx="3657600" cy="27432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" y="2021456"/>
            <a:ext cx="3703320" cy="410629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What makes our temporal existence morally significant is that we bear morally significant relations to the past and to the future.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548761"/>
            <a:ext cx="3657600" cy="274320"/>
          </a:xfrm>
        </p:spPr>
        <p:txBody>
          <a:bodyPr>
            <a:normAutofit fontScale="70000" lnSpcReduction="2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6340" y="2019869"/>
            <a:ext cx="3703320" cy="410629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Memory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Intention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 action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Making promises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sym typeface="Wingdings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Learning from exp.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Character development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Digesting emotional experiences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4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2954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It is implausible that the fetus – AT ITS TIME – bears any of these relations to its past or future.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31242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Hence, we might question whether a standard fetus genuinely does have a future-like-ours.</a:t>
            </a:r>
          </a:p>
        </p:txBody>
      </p:sp>
    </p:spTree>
    <p:extLst>
      <p:ext uri="{BB962C8B-B14F-4D97-AF65-F5344CB8AC3E}">
        <p14:creationId xmlns:p14="http://schemas.microsoft.com/office/powerpoint/2010/main" val="23113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5660136" cy="886968"/>
          </a:xfrm>
        </p:spPr>
        <p:txBody>
          <a:bodyPr/>
          <a:lstStyle/>
          <a:p>
            <a:r>
              <a:rPr lang="en-US" sz="3600" b="1" dirty="0" smtClean="0"/>
              <a:t>Embryonic development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3820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0-48 hours – fertilization occurs (or doesn’t).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610600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2-5 days – cell division; zygote begins dividing; twinning possible.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191000"/>
            <a:ext cx="86106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5-14 days – implantation in the uterine wall.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334000"/>
            <a:ext cx="8763000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Day 14 – primitive streak appears; determines the embryo’s main body axes. Twinning no longer possible.</a:t>
            </a:r>
          </a:p>
        </p:txBody>
      </p:sp>
    </p:spTree>
    <p:extLst>
      <p:ext uri="{BB962C8B-B14F-4D97-AF65-F5344CB8AC3E}">
        <p14:creationId xmlns:p14="http://schemas.microsoft.com/office/powerpoint/2010/main" val="426142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06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14-56 </a:t>
            </a:r>
            <a:r>
              <a:rPr lang="en-US" sz="2800" dirty="0" smtClean="0">
                <a:solidFill>
                  <a:srgbClr val="660066"/>
                </a:solidFill>
              </a:rPr>
              <a:t>days (~2 mos.) </a:t>
            </a:r>
            <a:r>
              <a:rPr lang="en-US" sz="2800" dirty="0">
                <a:solidFill>
                  <a:srgbClr val="660066"/>
                </a:solidFill>
              </a:rPr>
              <a:t>– entity is called the </a:t>
            </a:r>
            <a:r>
              <a:rPr lang="en-US" sz="2800" i="1" dirty="0">
                <a:solidFill>
                  <a:srgbClr val="660066"/>
                </a:solidFill>
              </a:rPr>
              <a:t>embryo</a:t>
            </a:r>
            <a:r>
              <a:rPr lang="en-US" sz="28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610600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14-22 days – heart &amp; brain regions become apparent; precursors to vertebral column &amp; muscles develop.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495800"/>
            <a:ext cx="8610600" cy="22467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660066"/>
                </a:solidFill>
              </a:rPr>
              <a:t>23-56 days – embryo bends into C shape; heart divides into 2 chambers; arms &amp; legs appear as buds; eyelids appear (44); parts of arms &amp; legs identifiable (53). At Day 56 = ½ inch long. Now called the fetus.</a:t>
            </a:r>
          </a:p>
        </p:txBody>
      </p:sp>
    </p:spTree>
    <p:extLst>
      <p:ext uri="{BB962C8B-B14F-4D97-AF65-F5344CB8AC3E}">
        <p14:creationId xmlns:p14="http://schemas.microsoft.com/office/powerpoint/2010/main" val="30395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693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When do abortions occur?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&lt; 9 weeks		</a:t>
            </a:r>
            <a:r>
              <a:rPr lang="en-US" sz="2800" dirty="0" smtClean="0">
                <a:solidFill>
                  <a:srgbClr val="FF0000"/>
                </a:solidFill>
              </a:rPr>
              <a:t>61.3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48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9 – 12 weeks	</a:t>
            </a:r>
            <a:r>
              <a:rPr lang="en-US" sz="2800" dirty="0" smtClean="0">
                <a:solidFill>
                  <a:srgbClr val="FF0000"/>
                </a:solidFill>
              </a:rPr>
              <a:t>27.4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038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13 – 20 weeks	 </a:t>
            </a:r>
            <a:r>
              <a:rPr lang="en-US" sz="2800" dirty="0" smtClean="0">
                <a:solidFill>
                  <a:srgbClr val="FF0000"/>
                </a:solidFill>
              </a:rPr>
              <a:t>10.2%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&gt; 21 weeks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1.1</a:t>
            </a:r>
            <a:r>
              <a:rPr lang="en-US" sz="2800" dirty="0" smtClean="0">
                <a:solidFill>
                  <a:srgbClr val="FF0000"/>
                </a:solidFill>
              </a:rPr>
              <a:t>%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5900" y="3641972"/>
            <a:ext cx="3733800" cy="310854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Trimesters:</a:t>
            </a:r>
          </a:p>
          <a:p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dirty="0" smtClean="0">
                <a:solidFill>
                  <a:srgbClr val="FF0000"/>
                </a:solidFill>
              </a:rPr>
              <a:t> = 0 to 12 wks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dirty="0" smtClean="0">
                <a:solidFill>
                  <a:srgbClr val="FF0000"/>
                </a:solidFill>
              </a:rPr>
              <a:t> = 13 to 23 wks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= 23 wks to birth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6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0" y="436418"/>
            <a:ext cx="8714509" cy="886968"/>
          </a:xfrm>
        </p:spPr>
        <p:txBody>
          <a:bodyPr/>
          <a:lstStyle/>
          <a:p>
            <a:r>
              <a:rPr lang="en-US" sz="3600" b="1" dirty="0" smtClean="0"/>
              <a:t>Potentially morally relevant milestones 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905000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i="1" dirty="0">
                <a:solidFill>
                  <a:srgbClr val="002060"/>
                </a:solidFill>
              </a:rPr>
              <a:t>Quickening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: </a:t>
            </a:r>
            <a:r>
              <a:rPr lang="en-US" sz="2800" dirty="0" smtClean="0">
                <a:solidFill>
                  <a:srgbClr val="749805">
                    <a:lumMod val="50000"/>
                  </a:srgbClr>
                </a:solidFill>
              </a:rPr>
              <a:t>16-18 weeks (4-5 mos.) Woman 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first feels fetus move. Once thought to be the moment of “</a:t>
            </a:r>
            <a:r>
              <a:rPr lang="en-US" sz="2800" dirty="0" err="1">
                <a:solidFill>
                  <a:srgbClr val="749805">
                    <a:lumMod val="50000"/>
                  </a:srgbClr>
                </a:solidFill>
              </a:rPr>
              <a:t>ensoulment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”.</a:t>
            </a:r>
            <a:endParaRPr lang="en-US" sz="2800" i="1" dirty="0">
              <a:solidFill>
                <a:srgbClr val="749805">
                  <a:lumMod val="50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038600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i="1" dirty="0">
                <a:solidFill>
                  <a:srgbClr val="002060"/>
                </a:solidFill>
              </a:rPr>
              <a:t>Viability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: 22-24 </a:t>
            </a:r>
            <a:r>
              <a:rPr lang="en-US" sz="2800" dirty="0" smtClean="0">
                <a:solidFill>
                  <a:srgbClr val="749805">
                    <a:lumMod val="50000"/>
                  </a:srgbClr>
                </a:solidFill>
              </a:rPr>
              <a:t>weeks (5.5-6 mos.) 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The point at which the fetus can survive outside the body of its biological mother.</a:t>
            </a:r>
            <a:endParaRPr lang="en-US" sz="2800" i="1" dirty="0">
              <a:solidFill>
                <a:srgbClr val="74980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4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8288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i="1" dirty="0">
                <a:solidFill>
                  <a:srgbClr val="002060"/>
                </a:solidFill>
              </a:rPr>
              <a:t>Pain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: At about 28-30 </a:t>
            </a:r>
            <a:r>
              <a:rPr lang="en-US" sz="2800" dirty="0" smtClean="0">
                <a:solidFill>
                  <a:srgbClr val="749805">
                    <a:lumMod val="50000"/>
                  </a:srgbClr>
                </a:solidFill>
              </a:rPr>
              <a:t>weeks (7-7.5 mos.), 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neuronal connections from peripheral </a:t>
            </a:r>
            <a:r>
              <a:rPr lang="en-US" sz="2800" dirty="0" err="1">
                <a:solidFill>
                  <a:srgbClr val="749805">
                    <a:lumMod val="50000"/>
                  </a:srgbClr>
                </a:solidFill>
              </a:rPr>
              <a:t>nocioceptors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 to the cerebral cortex are in place. Probable that the fetus can “perceive” pain from external noxious stimuli.</a:t>
            </a:r>
            <a:endParaRPr lang="en-US" sz="2800" i="1" dirty="0">
              <a:solidFill>
                <a:srgbClr val="749805">
                  <a:lumMod val="50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1910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i="1" dirty="0">
                <a:solidFill>
                  <a:srgbClr val="002060"/>
                </a:solidFill>
              </a:rPr>
              <a:t>Consciousness</a:t>
            </a:r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: Sleep/wake patterns are discernible at 30 weeks. </a:t>
            </a:r>
          </a:p>
          <a:p>
            <a:pPr lvl="1" defTabSz="457200"/>
            <a:r>
              <a:rPr lang="en-US" sz="2800" dirty="0">
                <a:solidFill>
                  <a:srgbClr val="749805">
                    <a:lumMod val="50000"/>
                  </a:srgbClr>
                </a:solidFill>
              </a:rPr>
              <a:t>However, this is NOT consciousness. (Compare PVS patients.)</a:t>
            </a:r>
            <a:endParaRPr lang="en-US" sz="2800" i="1" dirty="0">
              <a:solidFill>
                <a:srgbClr val="749805">
                  <a:lumMod val="50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0890" y="436418"/>
            <a:ext cx="8714509" cy="886968"/>
          </a:xfrm>
          <a:prstGeom prst="rect">
            <a:avLst/>
          </a:prstGeo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49805"/>
                </a:solidFill>
              </a:rPr>
              <a:t>Potentially morally relevant milestones </a:t>
            </a:r>
            <a:endParaRPr lang="en-US" sz="3600" b="1" dirty="0">
              <a:solidFill>
                <a:srgbClr val="7498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0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18" y="228600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Emergency contraception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04455"/>
            <a:ext cx="891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“Morning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after”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pill/“Plan B”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Method of 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contraception, not abortion.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Prevents ovulation or prevents sperm from fertilizing egg.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May be used within 72 hours of unprotected intercourse.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RU486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(“The Abortion Pill”)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Terminates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established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pregnancy,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Often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used as an alternative to surgical abortion.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defTabSz="457200">
          <a:defRPr sz="2800" b="1" dirty="0">
            <a:solidFill>
              <a:srgbClr val="0000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1810</Words>
  <Application>Microsoft Office PowerPoint</Application>
  <PresentationFormat>On-screen Show (4:3)</PresentationFormat>
  <Paragraphs>160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News Gothic MT</vt:lpstr>
      <vt:lpstr>Wingdings</vt:lpstr>
      <vt:lpstr>Inspiration</vt:lpstr>
      <vt:lpstr>Abortion, Pt. 2</vt:lpstr>
      <vt:lpstr>PowerPoint Presentation</vt:lpstr>
      <vt:lpstr>PowerPoint Presentation</vt:lpstr>
      <vt:lpstr>Embryonic development</vt:lpstr>
      <vt:lpstr>PowerPoint Presentation</vt:lpstr>
      <vt:lpstr>PowerPoint Presentation</vt:lpstr>
      <vt:lpstr>Potentially morally relevant milestones </vt:lpstr>
      <vt:lpstr>PowerPoint Presentation</vt:lpstr>
      <vt:lpstr>PowerPoint Presentation</vt:lpstr>
      <vt:lpstr>Our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Upshot.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Abortion, Pt. 2</dc:title>
  <dc:creator>Mark</dc:creator>
  <cp:lastModifiedBy>M E</cp:lastModifiedBy>
  <cp:revision>12</cp:revision>
  <dcterms:created xsi:type="dcterms:W3CDTF">2012-11-24T19:36:46Z</dcterms:created>
  <dcterms:modified xsi:type="dcterms:W3CDTF">2014-04-29T14:38:36Z</dcterms:modified>
</cp:coreProperties>
</file>