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6" r:id="rId1"/>
  </p:sldMasterIdLst>
  <p:notesMasterIdLst>
    <p:notesMasterId r:id="rId23"/>
  </p:notesMasterIdLst>
  <p:handoutMasterIdLst>
    <p:handoutMasterId r:id="rId24"/>
  </p:handoutMasterIdLst>
  <p:sldIdLst>
    <p:sldId id="310" r:id="rId2"/>
    <p:sldId id="311" r:id="rId3"/>
    <p:sldId id="312" r:id="rId4"/>
    <p:sldId id="318" r:id="rId5"/>
    <p:sldId id="313" r:id="rId6"/>
    <p:sldId id="314" r:id="rId7"/>
    <p:sldId id="315" r:id="rId8"/>
    <p:sldId id="316" r:id="rId9"/>
    <p:sldId id="317" r:id="rId10"/>
    <p:sldId id="323" r:id="rId11"/>
    <p:sldId id="324" r:id="rId12"/>
    <p:sldId id="320" r:id="rId13"/>
    <p:sldId id="321" r:id="rId14"/>
    <p:sldId id="325" r:id="rId15"/>
    <p:sldId id="336" r:id="rId16"/>
    <p:sldId id="322" r:id="rId17"/>
    <p:sldId id="327" r:id="rId18"/>
    <p:sldId id="329" r:id="rId19"/>
    <p:sldId id="330" r:id="rId20"/>
    <p:sldId id="332" r:id="rId21"/>
    <p:sldId id="335" r:id="rId22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DDDDD"/>
    <a:srgbClr val="C0C0C0"/>
    <a:srgbClr val="FEFEFE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83B1A-F8B5-4699-B055-8A98114F9298}" type="datetimeFigureOut">
              <a:rPr lang="en-US" smtClean="0"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37108-A3CC-4DFC-A101-618567B0D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35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D11268F-870C-FD43-B72C-0362525C4E12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947977C-662A-1745-BBB8-DD0D83653B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07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467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99402" y="609600"/>
            <a:ext cx="609600" cy="365125"/>
          </a:xfrm>
        </p:spPr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99619C8-A375-448C-891B-9999C6BE8E64}" type="slidenum">
              <a:rPr/>
              <a:pPr/>
              <a:t>‹#›</a:t>
            </a:fld>
            <a:endParaRPr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6113930" cy="886968"/>
          </a:xfrm>
        </p:spPr>
        <p:txBody>
          <a:bodyPr lIns="45720"/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352" y="1600200"/>
            <a:ext cx="8672287" cy="4525963"/>
          </a:xfrm>
        </p:spPr>
        <p:txBody>
          <a:bodyPr lIns="4572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7" name="TextBox 6"/>
          <p:cNvSpPr txBox="1"/>
          <p:nvPr userDrawn="1"/>
        </p:nvSpPr>
        <p:spPr>
          <a:xfrm>
            <a:off x="685800" y="1752600"/>
            <a:ext cx="79248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pitchFamily="34" charset="0"/>
              <a:buNone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93A9-DE17-42E8-A366-46C30944BF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DDDD">
                <a:lumMod val="100000"/>
              </a:srgbClr>
            </a:gs>
            <a:gs pos="39000">
              <a:schemeClr val="bg1">
                <a:tint val="45000"/>
                <a:shade val="99000"/>
                <a:satMod val="350000"/>
                <a:lumMod val="27000"/>
                <a:lumOff val="73000"/>
              </a:schemeClr>
            </a:gs>
            <a:gs pos="100000">
              <a:schemeClr val="bg1">
                <a:shade val="20000"/>
                <a:satMod val="255000"/>
                <a:alpha val="50000"/>
                <a:lumMod val="75000"/>
                <a:lumOff val="2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B07A8433-9886-D14B-A5C5-FAC49AEBC36F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98A2C5D6-B2E2-594E-9140-05090E2800E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4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1680881"/>
            <a:ext cx="3733800" cy="1640541"/>
          </a:xfrm>
        </p:spPr>
        <p:txBody>
          <a:bodyPr/>
          <a:lstStyle/>
          <a:p>
            <a:r>
              <a:rPr lang="en-US" sz="4000" b="1" dirty="0" smtClean="0"/>
              <a:t>Violinists and People Seeds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Thomson on Abortion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15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686" y="2057400"/>
            <a:ext cx="394563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43" y="630237"/>
            <a:ext cx="3481387" cy="569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8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48" y="224118"/>
            <a:ext cx="6915451" cy="886968"/>
          </a:xfrm>
        </p:spPr>
        <p:txBody>
          <a:bodyPr/>
          <a:lstStyle/>
          <a:p>
            <a:r>
              <a:rPr lang="en-US" dirty="0" smtClean="0"/>
              <a:t>The Responsibility Objection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8763000" cy="548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000" dirty="0" smtClean="0"/>
              <a:t> </a:t>
            </a:r>
            <a:r>
              <a:rPr lang="en-US" sz="3000" dirty="0"/>
              <a:t> But women who have engaged in voluntary intercourse: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 </a:t>
            </a:r>
            <a:r>
              <a:rPr lang="en-US" sz="2750" dirty="0" smtClean="0"/>
              <a:t>Have </a:t>
            </a:r>
            <a:r>
              <a:rPr lang="en-US" sz="2750" b="1" dirty="0">
                <a:solidFill>
                  <a:srgbClr val="FF0000"/>
                </a:solidFill>
              </a:rPr>
              <a:t>tacitly consented</a:t>
            </a:r>
            <a:r>
              <a:rPr lang="en-US" sz="2750" dirty="0"/>
              <a:t> to allowing the fetus the use of their bodies</a:t>
            </a:r>
          </a:p>
          <a:p>
            <a:pPr lvl="1">
              <a:spcAft>
                <a:spcPts val="1200"/>
              </a:spcAft>
            </a:pPr>
            <a:r>
              <a:rPr lang="en-US" sz="2750" dirty="0"/>
              <a:t> Are (causally) </a:t>
            </a:r>
            <a:r>
              <a:rPr lang="en-US" sz="2750" b="1" dirty="0">
                <a:solidFill>
                  <a:srgbClr val="FF0000"/>
                </a:solidFill>
              </a:rPr>
              <a:t>responsible </a:t>
            </a:r>
            <a:r>
              <a:rPr lang="en-US" sz="2750" dirty="0"/>
              <a:t>for the existence of the fetus, and so (morally) responsible for its well-being.</a:t>
            </a:r>
          </a:p>
          <a:p>
            <a:pPr lvl="1">
              <a:spcAft>
                <a:spcPts val="1200"/>
              </a:spcAft>
            </a:pPr>
            <a:r>
              <a:rPr lang="en-US" sz="2750" dirty="0"/>
              <a:t> Have been </a:t>
            </a:r>
            <a:r>
              <a:rPr lang="en-US" sz="2750" b="1" dirty="0">
                <a:solidFill>
                  <a:srgbClr val="FF0000"/>
                </a:solidFill>
              </a:rPr>
              <a:t>negligent </a:t>
            </a:r>
            <a:r>
              <a:rPr lang="en-US" sz="2750" dirty="0" smtClean="0"/>
              <a:t>in permitting a state of affairs in which a person is dependent upon them; they have failed to exercise </a:t>
            </a:r>
            <a:r>
              <a:rPr lang="en-US" sz="2750" b="1" dirty="0" smtClean="0">
                <a:solidFill>
                  <a:srgbClr val="FF0000"/>
                </a:solidFill>
              </a:rPr>
              <a:t>due caution</a:t>
            </a:r>
            <a:r>
              <a:rPr lang="en-US" sz="2750" dirty="0" smtClean="0"/>
              <a:t> in preventing this state of affairs.</a:t>
            </a:r>
            <a:endParaRPr lang="en-US" sz="275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92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48" y="224118"/>
            <a:ext cx="6915451" cy="886968"/>
          </a:xfrm>
        </p:spPr>
        <p:txBody>
          <a:bodyPr/>
          <a:lstStyle/>
          <a:p>
            <a:r>
              <a:rPr lang="en-US" dirty="0" smtClean="0"/>
              <a:t>The Responsibility Objection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8763000" cy="54864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 How should we interpret </a:t>
            </a:r>
            <a:r>
              <a:rPr lang="en-US" b="1" dirty="0" smtClean="0">
                <a:solidFill>
                  <a:srgbClr val="FF0000"/>
                </a:solidFill>
              </a:rPr>
              <a:t>due caution</a:t>
            </a:r>
            <a:r>
              <a:rPr lang="en-US" dirty="0" smtClean="0"/>
              <a:t>? 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General strategy: “</a:t>
            </a:r>
            <a:r>
              <a:rPr lang="en-US" i="1" dirty="0" smtClean="0"/>
              <a:t>But she could have. . .</a:t>
            </a:r>
            <a:r>
              <a:rPr lang="en-US" dirty="0" smtClean="0"/>
              <a:t>”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Example: “She used contraception, </a:t>
            </a:r>
            <a:r>
              <a:rPr lang="en-US" i="1" dirty="0" smtClean="0">
                <a:solidFill>
                  <a:srgbClr val="FF0000"/>
                </a:solidFill>
              </a:rPr>
              <a:t>but she could have abstained</a:t>
            </a:r>
            <a:r>
              <a:rPr lang="en-US" i="1" dirty="0" smtClean="0"/>
              <a:t>”</a:t>
            </a:r>
            <a:endParaRPr lang="en-US" dirty="0" smtClean="0"/>
          </a:p>
          <a:p>
            <a:pPr lvl="2">
              <a:spcAft>
                <a:spcPts val="1800"/>
              </a:spcAft>
            </a:pPr>
            <a:r>
              <a:rPr lang="en-US" sz="2600" dirty="0" smtClean="0"/>
              <a:t>Implication: She </a:t>
            </a:r>
            <a:r>
              <a:rPr lang="en-US" sz="2600" dirty="0"/>
              <a:t>is still responsible for the current state of affairs, and so bears responsibility for providing the fetus with what it needs to survive.</a:t>
            </a:r>
          </a:p>
          <a:p>
            <a:pPr lvl="2">
              <a:spcAft>
                <a:spcPts val="18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1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48" y="224118"/>
            <a:ext cx="6915451" cy="886968"/>
          </a:xfrm>
        </p:spPr>
        <p:txBody>
          <a:bodyPr/>
          <a:lstStyle/>
          <a:p>
            <a:r>
              <a:rPr lang="en-US" dirty="0" smtClean="0"/>
              <a:t>The Responsibility Objection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8763000" cy="5486400"/>
          </a:xfrm>
        </p:spPr>
        <p:txBody>
          <a:bodyPr>
            <a:normAutofit/>
          </a:bodyPr>
          <a:lstStyle/>
          <a:p>
            <a:r>
              <a:rPr lang="en-US" sz="2900" dirty="0" smtClean="0"/>
              <a:t> Less plausible example: </a:t>
            </a:r>
          </a:p>
          <a:p>
            <a:pPr lvl="1">
              <a:spcAft>
                <a:spcPts val="1200"/>
              </a:spcAft>
            </a:pPr>
            <a:r>
              <a:rPr lang="en-US" sz="2700" dirty="0" smtClean="0"/>
              <a:t>“The woman was raped, </a:t>
            </a:r>
            <a:r>
              <a:rPr lang="en-US" sz="2700" i="1" dirty="0" smtClean="0">
                <a:solidFill>
                  <a:srgbClr val="FF0000"/>
                </a:solidFill>
              </a:rPr>
              <a:t>but she could have had her uterus removed</a:t>
            </a:r>
            <a:r>
              <a:rPr lang="en-US" sz="2700" dirty="0" smtClean="0"/>
              <a:t>.</a:t>
            </a:r>
          </a:p>
          <a:p>
            <a:pPr marL="228600" lvl="1">
              <a:spcBef>
                <a:spcPts val="1800"/>
              </a:spcBef>
              <a:spcAft>
                <a:spcPts val="900"/>
              </a:spcAft>
              <a:buClr>
                <a:schemeClr val="accent1"/>
              </a:buClr>
            </a:pPr>
            <a:r>
              <a:rPr lang="en-US" dirty="0" smtClean="0"/>
              <a:t>So </a:t>
            </a:r>
            <a:r>
              <a:rPr lang="en-US" dirty="0"/>
              <a:t>the question we must ask is </a:t>
            </a:r>
            <a:r>
              <a:rPr lang="en-US" b="1" dirty="0">
                <a:solidFill>
                  <a:srgbClr val="FF0000"/>
                </a:solidFill>
              </a:rPr>
              <a:t>not</a:t>
            </a:r>
            <a:r>
              <a:rPr lang="en-US" dirty="0"/>
              <a:t> </a:t>
            </a:r>
            <a:endParaRPr lang="en-US" dirty="0" smtClean="0"/>
          </a:p>
          <a:p>
            <a:pPr marL="457200" lvl="2">
              <a:spcBef>
                <a:spcPts val="1800"/>
              </a:spcBef>
              <a:spcAft>
                <a:spcPts val="900"/>
              </a:spcAft>
            </a:pPr>
            <a:r>
              <a:rPr lang="en-US" dirty="0" smtClean="0"/>
              <a:t>“</a:t>
            </a:r>
            <a:r>
              <a:rPr lang="en-US" dirty="0"/>
              <a:t>Is there </a:t>
            </a:r>
            <a:r>
              <a:rPr lang="en-US" b="1" i="1" dirty="0">
                <a:solidFill>
                  <a:srgbClr val="FF0000"/>
                </a:solidFill>
              </a:rPr>
              <a:t>anything</a:t>
            </a:r>
            <a:r>
              <a:rPr lang="en-US" dirty="0"/>
              <a:t> the woman could have done to prevent pregnancy?” (the answer will always be </a:t>
            </a:r>
            <a:r>
              <a:rPr lang="en-US" i="1" dirty="0"/>
              <a:t>yes</a:t>
            </a:r>
            <a:r>
              <a:rPr lang="en-US" dirty="0"/>
              <a:t>) </a:t>
            </a:r>
            <a:endParaRPr lang="en-US" dirty="0" smtClean="0"/>
          </a:p>
          <a:p>
            <a:pPr marL="228600" lvl="2" indent="0">
              <a:spcBef>
                <a:spcPts val="1800"/>
              </a:spcBef>
              <a:spcAft>
                <a:spcPts val="900"/>
              </a:spcAft>
              <a:buNone/>
            </a:pPr>
            <a:r>
              <a:rPr lang="en-US" dirty="0" smtClean="0"/>
              <a:t>			But rather</a:t>
            </a:r>
          </a:p>
          <a:p>
            <a:pPr marL="228600" lvl="2" indent="0">
              <a:spcBef>
                <a:spcPts val="1800"/>
              </a:spcBef>
              <a:spcAft>
                <a:spcPts val="900"/>
              </a:spcAft>
              <a:buNone/>
            </a:pPr>
            <a:r>
              <a:rPr lang="en-US" dirty="0" smtClean="0"/>
              <a:t>“Is </a:t>
            </a:r>
            <a:r>
              <a:rPr lang="en-US" dirty="0"/>
              <a:t>there anything the woman could have </a:t>
            </a:r>
            <a:r>
              <a:rPr lang="en-US" i="1" dirty="0">
                <a:solidFill>
                  <a:srgbClr val="FF0000"/>
                </a:solidFill>
              </a:rPr>
              <a:t>reasonably</a:t>
            </a:r>
            <a:r>
              <a:rPr lang="en-US" i="1" dirty="0"/>
              <a:t> </a:t>
            </a:r>
            <a:r>
              <a:rPr lang="en-US" dirty="0"/>
              <a:t>done to prevent pregnancy?”</a:t>
            </a:r>
          </a:p>
          <a:p>
            <a:pPr>
              <a:spcAft>
                <a:spcPts val="1800"/>
              </a:spcAft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577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Abortion is permissible </a:t>
            </a:r>
            <a:r>
              <a:rPr lang="en-US" i="1" dirty="0" smtClean="0"/>
              <a:t>except </a:t>
            </a:r>
            <a:r>
              <a:rPr lang="en-US" dirty="0" smtClean="0"/>
              <a:t>when the woman engages in voluntary intercourse.</a:t>
            </a:r>
          </a:p>
          <a:p>
            <a:pPr marL="228600" lvl="1" indent="0">
              <a:buNone/>
            </a:pPr>
            <a:endParaRPr lang="en-US" dirty="0"/>
          </a:p>
          <a:p>
            <a:pPr lvl="1">
              <a:spcAft>
                <a:spcPts val="1200"/>
              </a:spcAft>
            </a:pPr>
            <a:r>
              <a:rPr lang="en-US" sz="2900" dirty="0" smtClean="0"/>
              <a:t> But what if she uses 3 contraceptive methods in conjunction and restricts sex to “safe” days? </a:t>
            </a:r>
          </a:p>
          <a:p>
            <a:pPr lvl="2"/>
            <a:r>
              <a:rPr lang="en-US" sz="2700" dirty="0"/>
              <a:t> </a:t>
            </a:r>
            <a:r>
              <a:rPr lang="en-US" sz="2700" dirty="0" smtClean="0"/>
              <a:t>Is it reasonable to insist that she has </a:t>
            </a:r>
            <a:r>
              <a:rPr lang="en-US" sz="2700" i="1" dirty="0" smtClean="0">
                <a:solidFill>
                  <a:srgbClr val="FF0000"/>
                </a:solidFill>
              </a:rPr>
              <a:t>tacitly consented</a:t>
            </a:r>
            <a:r>
              <a:rPr lang="en-US" sz="2700" dirty="0" smtClean="0"/>
              <a:t>, or that she has been </a:t>
            </a:r>
            <a:r>
              <a:rPr lang="en-US" sz="2700" i="1" dirty="0" smtClean="0">
                <a:solidFill>
                  <a:srgbClr val="FF0000"/>
                </a:solidFill>
              </a:rPr>
              <a:t>negligent</a:t>
            </a:r>
            <a:r>
              <a:rPr lang="en-US" sz="2700" dirty="0" smtClean="0"/>
              <a:t>?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38091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this.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57" y="1371600"/>
            <a:ext cx="8958943" cy="5410200"/>
          </a:xfrm>
        </p:spPr>
        <p:txBody>
          <a:bodyPr/>
          <a:lstStyle/>
          <a:p>
            <a:r>
              <a:rPr lang="en-US" dirty="0" smtClean="0"/>
              <a:t> A person is driving on a busy road in an urban area. </a:t>
            </a:r>
          </a:p>
          <a:p>
            <a:r>
              <a:rPr lang="en-US" dirty="0" smtClean="0"/>
              <a:t> A child runs into the street to pick up a quarter lying on the ground, and the car hits the child.</a:t>
            </a:r>
          </a:p>
          <a:p>
            <a:r>
              <a:rPr lang="en-US" dirty="0" smtClean="0"/>
              <a:t> The child survives, but suffers severe injuries and has a large hospital bill.</a:t>
            </a:r>
          </a:p>
          <a:p>
            <a:r>
              <a:rPr lang="en-US" dirty="0"/>
              <a:t> </a:t>
            </a:r>
            <a:r>
              <a:rPr lang="en-US" dirty="0" smtClean="0"/>
              <a:t>Should the driver be responsible for paying the hospital bill?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0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371600"/>
            <a:ext cx="8991600" cy="5410200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300"/>
              </a:spcAft>
              <a:buFont typeface="+mj-lt"/>
              <a:buAutoNum type="arabicPeriod" startAt="2"/>
            </a:pPr>
            <a:r>
              <a:rPr lang="en-US" sz="2800" dirty="0" smtClean="0"/>
              <a:t> Abortion is permissible </a:t>
            </a:r>
            <a:r>
              <a:rPr lang="en-US" sz="2800" i="1" dirty="0" smtClean="0"/>
              <a:t>except </a:t>
            </a:r>
            <a:r>
              <a:rPr lang="en-US" sz="2800" dirty="0" smtClean="0"/>
              <a:t>when the woman:</a:t>
            </a:r>
          </a:p>
          <a:p>
            <a:pPr lvl="1">
              <a:spcAft>
                <a:spcPts val="300"/>
              </a:spcAft>
            </a:pPr>
            <a:r>
              <a:rPr lang="en-US" sz="2400" dirty="0" smtClean="0"/>
              <a:t>engages in voluntary intercourse, and </a:t>
            </a:r>
          </a:p>
          <a:p>
            <a:pPr lvl="1">
              <a:spcAft>
                <a:spcPts val="300"/>
              </a:spcAft>
            </a:pPr>
            <a:r>
              <a:rPr lang="en-US" sz="2400" dirty="0" smtClean="0"/>
              <a:t>uses a contraceptive method less effective than the most effective one available to her</a:t>
            </a:r>
            <a:r>
              <a:rPr lang="en-US" dirty="0" smtClean="0"/>
              <a:t>.</a:t>
            </a:r>
            <a:endParaRPr lang="en-US" sz="2400" dirty="0" smtClean="0"/>
          </a:p>
          <a:p>
            <a:pPr lvl="3"/>
            <a:r>
              <a:rPr lang="en-US" sz="2400" dirty="0" smtClean="0"/>
              <a:t> Withdrawal? </a:t>
            </a:r>
          </a:p>
          <a:p>
            <a:pPr lvl="3"/>
            <a:r>
              <a:rPr lang="en-US" sz="2400" dirty="0" smtClean="0"/>
              <a:t> Spermicidal foam but not condoms or pills?</a:t>
            </a:r>
          </a:p>
          <a:p>
            <a:pPr lvl="3"/>
            <a:r>
              <a:rPr lang="en-US" sz="2400" dirty="0"/>
              <a:t> </a:t>
            </a:r>
            <a:r>
              <a:rPr lang="en-US" sz="2400" dirty="0" smtClean="0"/>
              <a:t>Pills, but not pills + condoms</a:t>
            </a:r>
          </a:p>
          <a:p>
            <a:pPr lvl="3"/>
            <a:r>
              <a:rPr lang="en-US" sz="2400" dirty="0"/>
              <a:t> </a:t>
            </a:r>
            <a:r>
              <a:rPr lang="en-US" sz="2400" dirty="0" smtClean="0"/>
              <a:t>Pills + condoms, but fails to take pills at same time every day.</a:t>
            </a:r>
          </a:p>
          <a:p>
            <a:pPr>
              <a:spcAft>
                <a:spcPts val="600"/>
              </a:spcAft>
            </a:pPr>
            <a:r>
              <a:rPr lang="en-US" sz="3050" dirty="0" smtClean="0"/>
              <a:t>What if the woman has false beliefs about intercourse, contraception, and pregnancy?</a:t>
            </a:r>
          </a:p>
          <a:p>
            <a:pPr marL="0" indent="0"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0314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" y="1371600"/>
            <a:ext cx="8956964" cy="5181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050" dirty="0" smtClean="0"/>
              <a:t>Abortion is permissible </a:t>
            </a:r>
            <a:r>
              <a:rPr lang="en-US" sz="3050" i="1" dirty="0" smtClean="0"/>
              <a:t>except </a:t>
            </a:r>
            <a:r>
              <a:rPr lang="en-US" sz="3050" dirty="0" smtClean="0"/>
              <a:t>when the woman: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ngages in voluntary intercourse without adequate contraception, but through no fault of her own</a:t>
            </a:r>
          </a:p>
          <a:p>
            <a:pPr lvl="2"/>
            <a:r>
              <a:rPr lang="en-US" dirty="0"/>
              <a:t>i</a:t>
            </a:r>
            <a:r>
              <a:rPr lang="en-US" dirty="0" smtClean="0"/>
              <a:t>s ignorant of facts about intercourse and pregnancy.</a:t>
            </a:r>
          </a:p>
          <a:p>
            <a:pPr lvl="1">
              <a:spcBef>
                <a:spcPts val="1800"/>
              </a:spcBef>
            </a:pPr>
            <a:r>
              <a:rPr lang="en-US" sz="2600" dirty="0" smtClean="0"/>
              <a:t>(Differences</a:t>
            </a:r>
            <a:r>
              <a:rPr lang="en-US" dirty="0" smtClean="0"/>
              <a:t> in access to sex education)</a:t>
            </a:r>
          </a:p>
          <a:p>
            <a:r>
              <a:rPr lang="en-US" sz="2800" dirty="0"/>
              <a:t>What if she believes she cannot get pregnant. . .</a:t>
            </a:r>
          </a:p>
          <a:p>
            <a:pPr lvl="4"/>
            <a:r>
              <a:rPr lang="en-US" sz="2400" dirty="0"/>
              <a:t>During her period?</a:t>
            </a:r>
          </a:p>
          <a:p>
            <a:pPr lvl="4"/>
            <a:r>
              <a:rPr lang="en-US" sz="2400" dirty="0"/>
              <a:t>If the man withdraws prior to ejaculating?</a:t>
            </a:r>
          </a:p>
          <a:p>
            <a:pPr lvl="4"/>
            <a:r>
              <a:rPr lang="en-US" sz="2400" dirty="0"/>
              <a:t>If she does not have an orgasm?</a:t>
            </a:r>
          </a:p>
          <a:p>
            <a:pPr lvl="4"/>
            <a:r>
              <a:rPr lang="en-US" sz="2400" dirty="0"/>
              <a:t>If she has intercourse on a weeknight?</a:t>
            </a:r>
          </a:p>
          <a:p>
            <a:pPr lvl="4"/>
            <a:r>
              <a:rPr lang="en-US" sz="2400" dirty="0"/>
              <a:t>If she does not love her partner?</a:t>
            </a:r>
          </a:p>
          <a:p>
            <a:pPr marL="228600" lvl="1" indent="0">
              <a:spcBef>
                <a:spcPts val="180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50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Responsibility Objection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9067800" cy="54102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dirty="0" smtClean="0"/>
              <a:t>Insisting </a:t>
            </a:r>
            <a:r>
              <a:rPr lang="en-US" sz="2600" dirty="0"/>
              <a:t>that women are “responsible” for being pregnant so long as they choose not to have their uteruses removed is </a:t>
            </a:r>
            <a:r>
              <a:rPr lang="en-US" sz="2600" dirty="0">
                <a:solidFill>
                  <a:srgbClr val="FF0000"/>
                </a:solidFill>
              </a:rPr>
              <a:t>unreasonable</a:t>
            </a:r>
            <a:r>
              <a:rPr lang="en-US" sz="2600" dirty="0"/>
              <a:t>.  </a:t>
            </a:r>
            <a:r>
              <a:rPr lang="en-US" sz="2600" dirty="0" smtClean="0"/>
              <a:t>But</a:t>
            </a:r>
            <a:r>
              <a:rPr lang="en-US" sz="2600" dirty="0"/>
              <a:t> </a:t>
            </a:r>
            <a:r>
              <a:rPr lang="en-US" sz="2600" dirty="0" smtClean="0"/>
              <a:t>is it reasonable to insist that. . .</a:t>
            </a:r>
            <a:endParaRPr lang="en-US" sz="2600" dirty="0"/>
          </a:p>
          <a:p>
            <a:pPr lvl="2">
              <a:spcAft>
                <a:spcPts val="400"/>
              </a:spcAft>
            </a:pPr>
            <a:r>
              <a:rPr lang="en-US" sz="2300" dirty="0" smtClean="0"/>
              <a:t>Women </a:t>
            </a:r>
            <a:r>
              <a:rPr lang="en-US" sz="2300" dirty="0"/>
              <a:t>must abstain from intercourse altogether in order to avoid responsibility for a fetus?</a:t>
            </a:r>
          </a:p>
          <a:p>
            <a:pPr lvl="2">
              <a:spcAft>
                <a:spcPts val="400"/>
              </a:spcAft>
            </a:pPr>
            <a:r>
              <a:rPr lang="en-US" sz="2300" dirty="0"/>
              <a:t>W</a:t>
            </a:r>
            <a:r>
              <a:rPr lang="en-US" sz="2300" dirty="0" smtClean="0"/>
              <a:t>omen </a:t>
            </a:r>
            <a:r>
              <a:rPr lang="en-US" sz="2300" dirty="0"/>
              <a:t>must educate themselves about intercourse and pregnancy before having intercourse?</a:t>
            </a:r>
          </a:p>
          <a:p>
            <a:pPr lvl="2">
              <a:spcAft>
                <a:spcPts val="400"/>
              </a:spcAft>
            </a:pPr>
            <a:r>
              <a:rPr lang="en-US" sz="2300" dirty="0" smtClean="0"/>
              <a:t>Women </a:t>
            </a:r>
            <a:r>
              <a:rPr lang="en-US" sz="2300" dirty="0"/>
              <a:t>must use reliable contraception if they plan to have intercourse?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3993"/>
            <a:ext cx="6113930" cy="886968"/>
          </a:xfrm>
        </p:spPr>
        <p:txBody>
          <a:bodyPr/>
          <a:lstStyle/>
          <a:p>
            <a:r>
              <a:rPr lang="en-US" dirty="0" smtClean="0"/>
              <a:t>Moral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9334" y="940488"/>
            <a:ext cx="8991600" cy="57651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Intuitions </a:t>
            </a:r>
            <a:r>
              <a:rPr lang="en-US" sz="2800" dirty="0"/>
              <a:t>on these questions will surely differ</a:t>
            </a:r>
            <a:r>
              <a:rPr lang="en-US" sz="2800" dirty="0" smtClean="0"/>
              <a:t>.</a:t>
            </a:r>
          </a:p>
          <a:p>
            <a:pPr>
              <a:spcAft>
                <a:spcPts val="1800"/>
              </a:spcAft>
            </a:pPr>
            <a:r>
              <a:rPr lang="en-US" sz="2800" dirty="0" smtClean="0"/>
              <a:t>Even if we </a:t>
            </a:r>
            <a:r>
              <a:rPr lang="en-US" sz="2800" dirty="0"/>
              <a:t>think a pregnant woman’s “responsibility” for her being pregnant (and for the fetus) is </a:t>
            </a:r>
            <a:r>
              <a:rPr lang="en-US" sz="2800" dirty="0" smtClean="0"/>
              <a:t>relevant:</a:t>
            </a:r>
          </a:p>
          <a:p>
            <a:pPr lvl="1">
              <a:spcAft>
                <a:spcPts val="1200"/>
              </a:spcAft>
            </a:pPr>
            <a:r>
              <a:rPr lang="en-US" sz="2400" dirty="0"/>
              <a:t>T</a:t>
            </a:r>
            <a:r>
              <a:rPr lang="en-US" sz="2400" dirty="0" smtClean="0"/>
              <a:t>here </a:t>
            </a:r>
            <a:r>
              <a:rPr lang="en-US" sz="2400" dirty="0"/>
              <a:t>will </a:t>
            </a:r>
            <a:r>
              <a:rPr lang="en-US" sz="2400" dirty="0" smtClean="0"/>
              <a:t>be </a:t>
            </a:r>
            <a:r>
              <a:rPr lang="en-US" sz="2400" dirty="0">
                <a:solidFill>
                  <a:srgbClr val="FF0000"/>
                </a:solidFill>
              </a:rPr>
              <a:t>no quick and easy answers</a:t>
            </a:r>
            <a:r>
              <a:rPr lang="en-US" sz="2400" dirty="0"/>
              <a:t> as to whether abortion is </a:t>
            </a:r>
            <a:r>
              <a:rPr lang="en-US" sz="2400" dirty="0">
                <a:solidFill>
                  <a:srgbClr val="FF0000"/>
                </a:solidFill>
              </a:rPr>
              <a:t>generally</a:t>
            </a:r>
            <a:r>
              <a:rPr lang="en-US" sz="2400" dirty="0"/>
              <a:t> permissible or impermissible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Especially </a:t>
            </a:r>
            <a:r>
              <a:rPr lang="en-US" sz="2400" dirty="0"/>
              <a:t>when we consider inequalities in access to sex </a:t>
            </a:r>
            <a:r>
              <a:rPr lang="en-US" sz="2400" dirty="0" err="1"/>
              <a:t>ed</a:t>
            </a:r>
            <a:r>
              <a:rPr lang="en-US" sz="2400" dirty="0"/>
              <a:t> and contraception, non-rape coercive sex, etc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r>
              <a:rPr lang="en-US" sz="2800" dirty="0" smtClean="0"/>
              <a:t>Then again, responsibility might not be relevant at all (e.g., if the fetus is not a person).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254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Imagine This. . 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52" y="1614055"/>
            <a:ext cx="2570573" cy="3210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49" y="1828800"/>
            <a:ext cx="275501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reeform 4"/>
          <p:cNvSpPr/>
          <p:nvPr/>
        </p:nvSpPr>
        <p:spPr>
          <a:xfrm>
            <a:off x="1905000" y="3886200"/>
            <a:ext cx="3733800" cy="371042"/>
          </a:xfrm>
          <a:custGeom>
            <a:avLst/>
            <a:gdLst>
              <a:gd name="connsiteX0" fmla="*/ 0 w 3352800"/>
              <a:gd name="connsiteY0" fmla="*/ 388362 h 665452"/>
              <a:gd name="connsiteX1" fmla="*/ 110836 w 3352800"/>
              <a:gd name="connsiteY1" fmla="*/ 471489 h 665452"/>
              <a:gd name="connsiteX2" fmla="*/ 193964 w 3352800"/>
              <a:gd name="connsiteY2" fmla="*/ 526907 h 665452"/>
              <a:gd name="connsiteX3" fmla="*/ 235527 w 3352800"/>
              <a:gd name="connsiteY3" fmla="*/ 554616 h 665452"/>
              <a:gd name="connsiteX4" fmla="*/ 332509 w 3352800"/>
              <a:gd name="connsiteY4" fmla="*/ 582325 h 665452"/>
              <a:gd name="connsiteX5" fmla="*/ 374073 w 3352800"/>
              <a:gd name="connsiteY5" fmla="*/ 596180 h 665452"/>
              <a:gd name="connsiteX6" fmla="*/ 429491 w 3352800"/>
              <a:gd name="connsiteY6" fmla="*/ 610034 h 665452"/>
              <a:gd name="connsiteX7" fmla="*/ 512618 w 3352800"/>
              <a:gd name="connsiteY7" fmla="*/ 637743 h 665452"/>
              <a:gd name="connsiteX8" fmla="*/ 554182 w 3352800"/>
              <a:gd name="connsiteY8" fmla="*/ 651598 h 665452"/>
              <a:gd name="connsiteX9" fmla="*/ 831273 w 3352800"/>
              <a:gd name="connsiteY9" fmla="*/ 665452 h 665452"/>
              <a:gd name="connsiteX10" fmla="*/ 914400 w 3352800"/>
              <a:gd name="connsiteY10" fmla="*/ 651598 h 665452"/>
              <a:gd name="connsiteX11" fmla="*/ 1066800 w 3352800"/>
              <a:gd name="connsiteY11" fmla="*/ 637743 h 665452"/>
              <a:gd name="connsiteX12" fmla="*/ 1108364 w 3352800"/>
              <a:gd name="connsiteY12" fmla="*/ 623889 h 665452"/>
              <a:gd name="connsiteX13" fmla="*/ 1191491 w 3352800"/>
              <a:gd name="connsiteY13" fmla="*/ 610034 h 665452"/>
              <a:gd name="connsiteX14" fmla="*/ 1357745 w 3352800"/>
              <a:gd name="connsiteY14" fmla="*/ 582325 h 665452"/>
              <a:gd name="connsiteX15" fmla="*/ 1551709 w 3352800"/>
              <a:gd name="connsiteY15" fmla="*/ 526907 h 665452"/>
              <a:gd name="connsiteX16" fmla="*/ 1842655 w 3352800"/>
              <a:gd name="connsiteY16" fmla="*/ 513052 h 665452"/>
              <a:gd name="connsiteX17" fmla="*/ 1953491 w 3352800"/>
              <a:gd name="connsiteY17" fmla="*/ 499198 h 665452"/>
              <a:gd name="connsiteX18" fmla="*/ 2078182 w 3352800"/>
              <a:gd name="connsiteY18" fmla="*/ 457634 h 665452"/>
              <a:gd name="connsiteX19" fmla="*/ 2161309 w 3352800"/>
              <a:gd name="connsiteY19" fmla="*/ 429925 h 665452"/>
              <a:gd name="connsiteX20" fmla="*/ 2202873 w 3352800"/>
              <a:gd name="connsiteY20" fmla="*/ 416071 h 665452"/>
              <a:gd name="connsiteX21" fmla="*/ 2258291 w 3352800"/>
              <a:gd name="connsiteY21" fmla="*/ 402216 h 665452"/>
              <a:gd name="connsiteX22" fmla="*/ 2341418 w 3352800"/>
              <a:gd name="connsiteY22" fmla="*/ 374507 h 665452"/>
              <a:gd name="connsiteX23" fmla="*/ 2396836 w 3352800"/>
              <a:gd name="connsiteY23" fmla="*/ 360652 h 665452"/>
              <a:gd name="connsiteX24" fmla="*/ 2535382 w 3352800"/>
              <a:gd name="connsiteY24" fmla="*/ 332943 h 665452"/>
              <a:gd name="connsiteX25" fmla="*/ 2673927 w 3352800"/>
              <a:gd name="connsiteY25" fmla="*/ 291380 h 665452"/>
              <a:gd name="connsiteX26" fmla="*/ 2798618 w 3352800"/>
              <a:gd name="connsiteY26" fmla="*/ 263671 h 665452"/>
              <a:gd name="connsiteX27" fmla="*/ 2881745 w 3352800"/>
              <a:gd name="connsiteY27" fmla="*/ 235962 h 665452"/>
              <a:gd name="connsiteX28" fmla="*/ 2964873 w 3352800"/>
              <a:gd name="connsiteY28" fmla="*/ 208252 h 665452"/>
              <a:gd name="connsiteX29" fmla="*/ 3048000 w 3352800"/>
              <a:gd name="connsiteY29" fmla="*/ 180543 h 665452"/>
              <a:gd name="connsiteX30" fmla="*/ 3131127 w 3352800"/>
              <a:gd name="connsiteY30" fmla="*/ 138980 h 665452"/>
              <a:gd name="connsiteX31" fmla="*/ 3172691 w 3352800"/>
              <a:gd name="connsiteY31" fmla="*/ 111271 h 665452"/>
              <a:gd name="connsiteX32" fmla="*/ 3214255 w 3352800"/>
              <a:gd name="connsiteY32" fmla="*/ 97416 h 665452"/>
              <a:gd name="connsiteX33" fmla="*/ 3297382 w 3352800"/>
              <a:gd name="connsiteY33" fmla="*/ 41998 h 665452"/>
              <a:gd name="connsiteX34" fmla="*/ 3352800 w 3352800"/>
              <a:gd name="connsiteY34" fmla="*/ 434 h 66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3352800" h="665452">
                <a:moveTo>
                  <a:pt x="0" y="388362"/>
                </a:moveTo>
                <a:cubicBezTo>
                  <a:pt x="160703" y="549062"/>
                  <a:pt x="2023" y="411037"/>
                  <a:pt x="110836" y="471489"/>
                </a:cubicBezTo>
                <a:cubicBezTo>
                  <a:pt x="139947" y="487662"/>
                  <a:pt x="166255" y="508434"/>
                  <a:pt x="193964" y="526907"/>
                </a:cubicBezTo>
                <a:cubicBezTo>
                  <a:pt x="207818" y="536143"/>
                  <a:pt x="219731" y="549350"/>
                  <a:pt x="235527" y="554616"/>
                </a:cubicBezTo>
                <a:cubicBezTo>
                  <a:pt x="335184" y="587836"/>
                  <a:pt x="210733" y="547532"/>
                  <a:pt x="332509" y="582325"/>
                </a:cubicBezTo>
                <a:cubicBezTo>
                  <a:pt x="346551" y="586337"/>
                  <a:pt x="360031" y="592168"/>
                  <a:pt x="374073" y="596180"/>
                </a:cubicBezTo>
                <a:cubicBezTo>
                  <a:pt x="392382" y="601411"/>
                  <a:pt x="411253" y="604563"/>
                  <a:pt x="429491" y="610034"/>
                </a:cubicBezTo>
                <a:cubicBezTo>
                  <a:pt x="457467" y="618427"/>
                  <a:pt x="484909" y="628507"/>
                  <a:pt x="512618" y="637743"/>
                </a:cubicBezTo>
                <a:cubicBezTo>
                  <a:pt x="526473" y="642361"/>
                  <a:pt x="539596" y="650869"/>
                  <a:pt x="554182" y="651598"/>
                </a:cubicBezTo>
                <a:lnTo>
                  <a:pt x="831273" y="665452"/>
                </a:lnTo>
                <a:cubicBezTo>
                  <a:pt x="858982" y="660834"/>
                  <a:pt x="886501" y="654880"/>
                  <a:pt x="914400" y="651598"/>
                </a:cubicBezTo>
                <a:cubicBezTo>
                  <a:pt x="965060" y="645638"/>
                  <a:pt x="1016303" y="644957"/>
                  <a:pt x="1066800" y="637743"/>
                </a:cubicBezTo>
                <a:cubicBezTo>
                  <a:pt x="1081257" y="635678"/>
                  <a:pt x="1094108" y="627057"/>
                  <a:pt x="1108364" y="623889"/>
                </a:cubicBezTo>
                <a:cubicBezTo>
                  <a:pt x="1135786" y="617795"/>
                  <a:pt x="1163726" y="614305"/>
                  <a:pt x="1191491" y="610034"/>
                </a:cubicBezTo>
                <a:cubicBezTo>
                  <a:pt x="1236984" y="603035"/>
                  <a:pt x="1310390" y="595240"/>
                  <a:pt x="1357745" y="582325"/>
                </a:cubicBezTo>
                <a:cubicBezTo>
                  <a:pt x="1413142" y="567217"/>
                  <a:pt x="1495799" y="529569"/>
                  <a:pt x="1551709" y="526907"/>
                </a:cubicBezTo>
                <a:lnTo>
                  <a:pt x="1842655" y="513052"/>
                </a:lnTo>
                <a:cubicBezTo>
                  <a:pt x="1879600" y="508434"/>
                  <a:pt x="1917085" y="506999"/>
                  <a:pt x="1953491" y="499198"/>
                </a:cubicBezTo>
                <a:cubicBezTo>
                  <a:pt x="1953500" y="499196"/>
                  <a:pt x="2057396" y="464563"/>
                  <a:pt x="2078182" y="457634"/>
                </a:cubicBezTo>
                <a:lnTo>
                  <a:pt x="2161309" y="429925"/>
                </a:lnTo>
                <a:cubicBezTo>
                  <a:pt x="2175164" y="425307"/>
                  <a:pt x="2188705" y="419613"/>
                  <a:pt x="2202873" y="416071"/>
                </a:cubicBezTo>
                <a:cubicBezTo>
                  <a:pt x="2221346" y="411453"/>
                  <a:pt x="2240053" y="407688"/>
                  <a:pt x="2258291" y="402216"/>
                </a:cubicBezTo>
                <a:cubicBezTo>
                  <a:pt x="2286267" y="393823"/>
                  <a:pt x="2313082" y="381591"/>
                  <a:pt x="2341418" y="374507"/>
                </a:cubicBezTo>
                <a:cubicBezTo>
                  <a:pt x="2359891" y="369889"/>
                  <a:pt x="2378217" y="364642"/>
                  <a:pt x="2396836" y="360652"/>
                </a:cubicBezTo>
                <a:cubicBezTo>
                  <a:pt x="2442887" y="350784"/>
                  <a:pt x="2490702" y="347836"/>
                  <a:pt x="2535382" y="332943"/>
                </a:cubicBezTo>
                <a:cubicBezTo>
                  <a:pt x="2604464" y="309916"/>
                  <a:pt x="2611105" y="305340"/>
                  <a:pt x="2673927" y="291380"/>
                </a:cubicBezTo>
                <a:cubicBezTo>
                  <a:pt x="2724761" y="280084"/>
                  <a:pt x="2750362" y="278148"/>
                  <a:pt x="2798618" y="263671"/>
                </a:cubicBezTo>
                <a:cubicBezTo>
                  <a:pt x="2826594" y="255278"/>
                  <a:pt x="2854036" y="245198"/>
                  <a:pt x="2881745" y="235962"/>
                </a:cubicBezTo>
                <a:lnTo>
                  <a:pt x="2964873" y="208252"/>
                </a:lnTo>
                <a:cubicBezTo>
                  <a:pt x="2964877" y="208251"/>
                  <a:pt x="3047997" y="180545"/>
                  <a:pt x="3048000" y="180543"/>
                </a:cubicBezTo>
                <a:cubicBezTo>
                  <a:pt x="3101715" y="144733"/>
                  <a:pt x="3073767" y="158099"/>
                  <a:pt x="3131127" y="138980"/>
                </a:cubicBezTo>
                <a:cubicBezTo>
                  <a:pt x="3144982" y="129744"/>
                  <a:pt x="3157798" y="118718"/>
                  <a:pt x="3172691" y="111271"/>
                </a:cubicBezTo>
                <a:cubicBezTo>
                  <a:pt x="3185753" y="104740"/>
                  <a:pt x="3201489" y="104508"/>
                  <a:pt x="3214255" y="97416"/>
                </a:cubicBezTo>
                <a:cubicBezTo>
                  <a:pt x="3243366" y="81243"/>
                  <a:pt x="3297382" y="41998"/>
                  <a:pt x="3297382" y="41998"/>
                </a:cubicBezTo>
                <a:cubicBezTo>
                  <a:pt x="3330214" y="-7251"/>
                  <a:pt x="3308440" y="434"/>
                  <a:pt x="3352800" y="434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09" y="1371600"/>
            <a:ext cx="9040091" cy="5334000"/>
          </a:xfrm>
        </p:spPr>
        <p:txBody>
          <a:bodyPr/>
          <a:lstStyle/>
          <a:p>
            <a:r>
              <a:rPr lang="en-US" sz="2900" u="sng" dirty="0" smtClean="0"/>
              <a:t>Assumption</a:t>
            </a:r>
            <a:r>
              <a:rPr lang="en-US" sz="2900" dirty="0"/>
              <a:t>: Given a woman’s right to bodily integrity, if abortion is not morally impermissible, it should not be illegal</a:t>
            </a:r>
            <a:r>
              <a:rPr lang="en-US" sz="2900" dirty="0" smtClean="0"/>
              <a:t>.</a:t>
            </a:r>
          </a:p>
          <a:p>
            <a:r>
              <a:rPr lang="en-US" sz="2900" dirty="0" smtClean="0"/>
              <a:t>Suppose </a:t>
            </a:r>
            <a:r>
              <a:rPr lang="en-US" sz="2900" dirty="0"/>
              <a:t>we decide that abortion is immoral when a woman has not exercised </a:t>
            </a:r>
            <a:r>
              <a:rPr lang="en-US" sz="2900" dirty="0">
                <a:solidFill>
                  <a:srgbClr val="FF0000"/>
                </a:solidFill>
              </a:rPr>
              <a:t>due caution</a:t>
            </a:r>
            <a:r>
              <a:rPr lang="en-US" sz="2900" dirty="0" smtClean="0"/>
              <a:t>.</a:t>
            </a:r>
          </a:p>
          <a:p>
            <a:r>
              <a:rPr lang="en-US" sz="2900" dirty="0" smtClean="0"/>
              <a:t>Could </a:t>
            </a:r>
            <a:r>
              <a:rPr lang="en-US" sz="2900" dirty="0"/>
              <a:t>the legal system possibly settle the questions about </a:t>
            </a:r>
            <a:r>
              <a:rPr lang="en-US" sz="2900" dirty="0">
                <a:solidFill>
                  <a:srgbClr val="FF0000"/>
                </a:solidFill>
              </a:rPr>
              <a:t>responsibility</a:t>
            </a:r>
            <a:r>
              <a:rPr lang="en-US" sz="2900" dirty="0"/>
              <a:t> and </a:t>
            </a:r>
            <a:r>
              <a:rPr lang="en-US" sz="2900" dirty="0">
                <a:solidFill>
                  <a:srgbClr val="FF0000"/>
                </a:solidFill>
              </a:rPr>
              <a:t>reasonableness</a:t>
            </a:r>
            <a:r>
              <a:rPr lang="en-US" sz="2900" dirty="0"/>
              <a:t> we considered a few slides ago</a:t>
            </a:r>
            <a:r>
              <a:rPr lang="en-US" sz="2900" dirty="0" smtClean="0"/>
              <a:t>?</a:t>
            </a:r>
          </a:p>
          <a:p>
            <a:r>
              <a:rPr lang="en-US" sz="2900" dirty="0"/>
              <a:t> </a:t>
            </a:r>
            <a:r>
              <a:rPr lang="en-US" sz="2900" dirty="0" smtClean="0"/>
              <a:t>Would we want it to?</a:t>
            </a:r>
            <a:endParaRPr lang="en-US" sz="2900" dirty="0"/>
          </a:p>
          <a:p>
            <a:endParaRPr lang="en-US" sz="29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4118"/>
            <a:ext cx="7086600" cy="886968"/>
          </a:xfrm>
        </p:spPr>
        <p:txBody>
          <a:bodyPr/>
          <a:lstStyle/>
          <a:p>
            <a:r>
              <a:rPr lang="en-US" dirty="0" smtClean="0"/>
              <a:t>Thomson: Take Home Points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P1: The fetus is a person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C: Abortion is morally impermissible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4507" y="1343892"/>
            <a:ext cx="3265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Insert argument </a:t>
            </a:r>
          </a:p>
          <a:p>
            <a:r>
              <a:rPr lang="en-US" sz="3300" dirty="0" smtClean="0"/>
              <a:t>here </a:t>
            </a:r>
            <a:endParaRPr lang="en-US" sz="3300" dirty="0"/>
          </a:p>
        </p:txBody>
      </p:sp>
      <p:sp>
        <p:nvSpPr>
          <p:cNvPr id="5" name="Bent Arrow 4"/>
          <p:cNvSpPr/>
          <p:nvPr/>
        </p:nvSpPr>
        <p:spPr>
          <a:xfrm rot="12191586">
            <a:off x="5485309" y="2182551"/>
            <a:ext cx="813816" cy="86868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5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Thomson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799" y="1600200"/>
            <a:ext cx="5105401" cy="502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Main Points: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i="1" dirty="0" smtClean="0">
                <a:solidFill>
                  <a:schemeClr val="accent1">
                    <a:lumMod val="50000"/>
                  </a:schemeClr>
                </a:solidFill>
              </a:rPr>
              <a:t>Some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abortions are morally permissible, </a:t>
            </a:r>
            <a:r>
              <a:rPr lang="en-US" sz="2800" dirty="0" smtClean="0">
                <a:solidFill>
                  <a:srgbClr val="0000FF"/>
                </a:solidFill>
              </a:rPr>
              <a:t>even if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the fetus is a </a:t>
            </a:r>
            <a:r>
              <a:rPr lang="en-US" sz="2800" dirty="0" smtClean="0">
                <a:solidFill>
                  <a:srgbClr val="0000FF"/>
                </a:solidFill>
              </a:rPr>
              <a:t>person—with a right to life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—from the “moment” of conception.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The moral status of the fetus </a:t>
            </a:r>
            <a:r>
              <a:rPr lang="en-US" sz="2800" dirty="0" smtClean="0">
                <a:solidFill>
                  <a:srgbClr val="0000FF"/>
                </a:solidFill>
              </a:rPr>
              <a:t>does not settle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the moral issue of abortion.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00200"/>
            <a:ext cx="3259567" cy="441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8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60368"/>
            <a:ext cx="1986065" cy="148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60368"/>
            <a:ext cx="2000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80284"/>
            <a:ext cx="200025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636"/>
            <a:ext cx="200025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07" y="3886200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33773"/>
            <a:ext cx="1695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3967162"/>
            <a:ext cx="2057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0640"/>
            <a:ext cx="2000251" cy="168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93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Right to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The right not to be killed? (Arthur)</a:t>
            </a:r>
          </a:p>
          <a:p>
            <a:endParaRPr lang="en-US" dirty="0" smtClean="0"/>
          </a:p>
          <a:p>
            <a:r>
              <a:rPr lang="en-US" dirty="0" smtClean="0"/>
              <a:t> The right to be given whatever one needs to continue living?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 have no right against</a:t>
            </a:r>
          </a:p>
          <a:p>
            <a:pPr marL="228600" lvl="1" indent="0">
              <a:buNone/>
            </a:pPr>
            <a:r>
              <a:rPr lang="en-US" dirty="0"/>
              <a:t> </a:t>
            </a:r>
            <a:r>
              <a:rPr lang="en-US" dirty="0" smtClean="0"/>
              <a:t>  Johnny that he place his </a:t>
            </a:r>
          </a:p>
          <a:p>
            <a:pPr marL="228600" lvl="1" indent="0">
              <a:buNone/>
            </a:pPr>
            <a:r>
              <a:rPr lang="en-US" dirty="0"/>
              <a:t> </a:t>
            </a:r>
            <a:r>
              <a:rPr lang="en-US" dirty="0" smtClean="0"/>
              <a:t>  cool hand upon my brow.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0"/>
            <a:ext cx="3374448" cy="25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9" y="3973002"/>
            <a:ext cx="3422450" cy="25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0"/>
            <a:ext cx="2889539" cy="288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0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 Violinists are persons, so they have a </a:t>
            </a:r>
            <a:r>
              <a:rPr lang="en-US" dirty="0" smtClean="0">
                <a:solidFill>
                  <a:srgbClr val="0000FF"/>
                </a:solidFill>
              </a:rPr>
              <a:t>right to life</a:t>
            </a:r>
            <a:r>
              <a:rPr lang="en-US" dirty="0" smtClean="0"/>
              <a:t>.</a:t>
            </a:r>
          </a:p>
          <a:p>
            <a:pPr>
              <a:spcAft>
                <a:spcPts val="3000"/>
              </a:spcAft>
            </a:pPr>
            <a:r>
              <a:rPr lang="en-US" dirty="0"/>
              <a:t> </a:t>
            </a:r>
            <a:r>
              <a:rPr lang="en-US" dirty="0" smtClean="0"/>
              <a:t>But if you unhook yourself from the violinist, </a:t>
            </a:r>
            <a:r>
              <a:rPr lang="en-US" dirty="0" smtClean="0">
                <a:solidFill>
                  <a:srgbClr val="0000FF"/>
                </a:solidFill>
              </a:rPr>
              <a:t>you do not violate his right</a:t>
            </a:r>
            <a:r>
              <a:rPr lang="en-US" dirty="0" smtClean="0"/>
              <a:t> to life.</a:t>
            </a:r>
            <a:endParaRPr lang="en-US" dirty="0"/>
          </a:p>
          <a:p>
            <a:r>
              <a:rPr lang="en-US" dirty="0" smtClean="0"/>
              <a:t>The right to life is </a:t>
            </a:r>
            <a:r>
              <a:rPr lang="en-US" dirty="0" smtClean="0">
                <a:solidFill>
                  <a:srgbClr val="0000FF"/>
                </a:solidFill>
              </a:rPr>
              <a:t>not</a:t>
            </a:r>
            <a:r>
              <a:rPr lang="en-US" dirty="0" smtClean="0"/>
              <a:t> the right to be given whatever one needs to continue living.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6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Right to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47800"/>
            <a:ext cx="8672287" cy="5029200"/>
          </a:xfrm>
        </p:spPr>
        <p:txBody>
          <a:bodyPr/>
          <a:lstStyle/>
          <a:p>
            <a:r>
              <a:rPr lang="en-US" dirty="0" smtClean="0"/>
              <a:t> Therefore: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Even if</a:t>
            </a:r>
            <a:r>
              <a:rPr lang="en-US" dirty="0" smtClean="0"/>
              <a:t> a fetus is a person with a right to life, </a:t>
            </a:r>
          </a:p>
          <a:p>
            <a:pPr>
              <a:spcBef>
                <a:spcPts val="3000"/>
              </a:spcBef>
            </a:pPr>
            <a:r>
              <a:rPr lang="en-US" dirty="0" smtClean="0"/>
              <a:t>This </a:t>
            </a:r>
            <a:r>
              <a:rPr lang="en-US" dirty="0" smtClean="0">
                <a:solidFill>
                  <a:srgbClr val="0000FF"/>
                </a:solidFill>
              </a:rPr>
              <a:t>does not entail</a:t>
            </a:r>
            <a:r>
              <a:rPr lang="en-US" dirty="0" smtClean="0"/>
              <a:t> that it has </a:t>
            </a:r>
            <a:r>
              <a:rPr lang="en-US" dirty="0" smtClean="0">
                <a:solidFill>
                  <a:srgbClr val="0000FF"/>
                </a:solidFill>
              </a:rPr>
              <a:t>a right to use a woman’s body for 9 months</a:t>
            </a:r>
            <a:r>
              <a:rPr lang="en-US" dirty="0" smtClean="0"/>
              <a:t>.</a:t>
            </a:r>
          </a:p>
          <a:p>
            <a:pPr>
              <a:spcBef>
                <a:spcPts val="3000"/>
              </a:spcBef>
            </a:pPr>
            <a:r>
              <a:rPr lang="en-US" dirty="0"/>
              <a:t> </a:t>
            </a:r>
            <a:r>
              <a:rPr lang="en-US" dirty="0" smtClean="0"/>
              <a:t>Thus, it is (usually) </a:t>
            </a:r>
            <a:r>
              <a:rPr lang="en-US" dirty="0" smtClean="0">
                <a:solidFill>
                  <a:srgbClr val="0000FF"/>
                </a:solidFill>
              </a:rPr>
              <a:t>morally permissible</a:t>
            </a:r>
            <a:r>
              <a:rPr lang="en-US" dirty="0" smtClean="0"/>
              <a:t> for a woman to choose </a:t>
            </a:r>
            <a:r>
              <a:rPr lang="en-US" i="1" dirty="0" smtClean="0"/>
              <a:t>not </a:t>
            </a:r>
            <a:r>
              <a:rPr lang="en-US" dirty="0" smtClean="0"/>
              <a:t>to allow a fetus to use her body for 9 months (i.e., have an abortion).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9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48" y="224118"/>
            <a:ext cx="6915451" cy="886968"/>
          </a:xfrm>
        </p:spPr>
        <p:txBody>
          <a:bodyPr/>
          <a:lstStyle/>
          <a:p>
            <a:r>
              <a:rPr lang="en-US" dirty="0" smtClean="0"/>
              <a:t>The Responsibility Objection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8763000" cy="5486400"/>
          </a:xfrm>
        </p:spPr>
        <p:txBody>
          <a:bodyPr/>
          <a:lstStyle/>
          <a:p>
            <a:r>
              <a:rPr lang="en-US" dirty="0" smtClean="0"/>
              <a:t> What if you had joined the Society for Music </a:t>
            </a:r>
            <a:r>
              <a:rPr lang="en-US" dirty="0"/>
              <a:t>L</a:t>
            </a:r>
            <a:r>
              <a:rPr lang="en-US" dirty="0" smtClean="0"/>
              <a:t>overs, knowing that there was a possibility you would be called upon to allow the violinist use of your kidneys? </a:t>
            </a:r>
          </a:p>
          <a:p>
            <a:endParaRPr lang="en-US" dirty="0"/>
          </a:p>
          <a:p>
            <a:r>
              <a:rPr lang="en-US" dirty="0" smtClean="0"/>
              <a:t> Women who are raped (or people kidnapped by the Society for Music lovers) may kill the fetus (or violinist), but. . .</a:t>
            </a:r>
          </a:p>
        </p:txBody>
      </p:sp>
    </p:spTree>
    <p:extLst>
      <p:ext uri="{BB962C8B-B14F-4D97-AF65-F5344CB8AC3E}">
        <p14:creationId xmlns:p14="http://schemas.microsoft.com/office/powerpoint/2010/main" val="28404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48" y="224118"/>
            <a:ext cx="6915451" cy="886968"/>
          </a:xfrm>
        </p:spPr>
        <p:txBody>
          <a:bodyPr/>
          <a:lstStyle/>
          <a:p>
            <a:r>
              <a:rPr lang="en-US" dirty="0" smtClean="0"/>
              <a:t>The Responsibility Objection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8763000" cy="5486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000" dirty="0" smtClean="0"/>
              <a:t> </a:t>
            </a:r>
            <a:r>
              <a:rPr lang="en-US" sz="3000" dirty="0"/>
              <a:t> But women who have engaged in voluntary intercourse: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 </a:t>
            </a:r>
            <a:r>
              <a:rPr lang="en-US" sz="2750" dirty="0" smtClean="0"/>
              <a:t>Have </a:t>
            </a:r>
            <a:r>
              <a:rPr lang="en-US" sz="2750" b="1" dirty="0">
                <a:solidFill>
                  <a:srgbClr val="FF0000"/>
                </a:solidFill>
              </a:rPr>
              <a:t>tacitly consented</a:t>
            </a:r>
            <a:r>
              <a:rPr lang="en-US" sz="2750" dirty="0"/>
              <a:t> to allowing the fetus the use of their bodies</a:t>
            </a:r>
          </a:p>
          <a:p>
            <a:pPr lvl="1">
              <a:spcAft>
                <a:spcPts val="1200"/>
              </a:spcAft>
            </a:pPr>
            <a:r>
              <a:rPr lang="en-US" sz="2750" dirty="0"/>
              <a:t> Are (causally) </a:t>
            </a:r>
            <a:r>
              <a:rPr lang="en-US" sz="2750" b="1" dirty="0">
                <a:solidFill>
                  <a:srgbClr val="FF0000"/>
                </a:solidFill>
              </a:rPr>
              <a:t>responsible </a:t>
            </a:r>
            <a:r>
              <a:rPr lang="en-US" sz="2750" dirty="0"/>
              <a:t>for the existence of the fetus, and so (morally) responsible for its well-being.</a:t>
            </a:r>
          </a:p>
          <a:p>
            <a:pPr lvl="1">
              <a:spcAft>
                <a:spcPts val="1200"/>
              </a:spcAft>
            </a:pPr>
            <a:r>
              <a:rPr lang="en-US" sz="2750" dirty="0"/>
              <a:t> Have been </a:t>
            </a:r>
            <a:r>
              <a:rPr lang="en-US" sz="2750" b="1" dirty="0">
                <a:solidFill>
                  <a:srgbClr val="FF0000"/>
                </a:solidFill>
              </a:rPr>
              <a:t>negligent </a:t>
            </a:r>
            <a:r>
              <a:rPr lang="en-US" sz="2750" dirty="0" smtClean="0"/>
              <a:t>in permitting a state of affairs in which a person is dependent upon them; they have failed to exercise </a:t>
            </a:r>
            <a:r>
              <a:rPr lang="en-US" sz="2750" b="1" dirty="0" smtClean="0">
                <a:solidFill>
                  <a:srgbClr val="FF0000"/>
                </a:solidFill>
              </a:rPr>
              <a:t>due caution</a:t>
            </a:r>
            <a:r>
              <a:rPr lang="en-US" sz="2750" dirty="0" smtClean="0"/>
              <a:t> in preventing this state of affairs.</a:t>
            </a:r>
            <a:endParaRPr lang="en-US" sz="275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101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</a:majorFont>
      <a:minorFont>
        <a:latin typeface="News Gothic MT"/>
        <a:ea typeface=""/>
        <a:cs typeface=""/>
        <a:font script="Jpan" typeface="メイリオ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18497</TotalTime>
  <Words>1125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News Gothic MT</vt:lpstr>
      <vt:lpstr>Wingdings</vt:lpstr>
      <vt:lpstr>Inspiration</vt:lpstr>
      <vt:lpstr>Violinists and People Seeds</vt:lpstr>
      <vt:lpstr>Imagine This. . .</vt:lpstr>
      <vt:lpstr>Thomson</vt:lpstr>
      <vt:lpstr>PowerPoint Presentation</vt:lpstr>
      <vt:lpstr>What is the Right to Life?</vt:lpstr>
      <vt:lpstr>The Right to Life</vt:lpstr>
      <vt:lpstr>The Right to Life</vt:lpstr>
      <vt:lpstr>The Responsibility Objection</vt:lpstr>
      <vt:lpstr>The Responsibility Objection</vt:lpstr>
      <vt:lpstr>PowerPoint Presentation</vt:lpstr>
      <vt:lpstr>The Responsibility Objection</vt:lpstr>
      <vt:lpstr>The Responsibility Objection</vt:lpstr>
      <vt:lpstr>The Responsibility Objection</vt:lpstr>
      <vt:lpstr>Possible Views</vt:lpstr>
      <vt:lpstr>Consider this. . .</vt:lpstr>
      <vt:lpstr>Possible Views</vt:lpstr>
      <vt:lpstr>Possible Views</vt:lpstr>
      <vt:lpstr>Responsibility Objection</vt:lpstr>
      <vt:lpstr>Moral Implications</vt:lpstr>
      <vt:lpstr>Legal Implications</vt:lpstr>
      <vt:lpstr>Thomson: Take Home Points </vt:lpstr>
    </vt:vector>
  </TitlesOfParts>
  <Company>University of Maryland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ABORTION</dc:title>
  <dc:creator>marke@umd.edu</dc:creator>
  <cp:lastModifiedBy>Mark Engelbert</cp:lastModifiedBy>
  <cp:revision>233</cp:revision>
  <cp:lastPrinted>2012-12-03T19:51:10Z</cp:lastPrinted>
  <dcterms:created xsi:type="dcterms:W3CDTF">2009-04-22T21:04:02Z</dcterms:created>
  <dcterms:modified xsi:type="dcterms:W3CDTF">2014-05-08T15:55:47Z</dcterms:modified>
</cp:coreProperties>
</file>