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7"/>
  </p:notesMasterIdLst>
  <p:sldIdLst>
    <p:sldId id="256" r:id="rId2"/>
    <p:sldId id="268" r:id="rId3"/>
    <p:sldId id="269" r:id="rId4"/>
    <p:sldId id="270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273" r:id="rId15"/>
    <p:sldId id="281" r:id="rId16"/>
    <p:sldId id="282" r:id="rId17"/>
    <p:sldId id="274" r:id="rId18"/>
    <p:sldId id="275" r:id="rId19"/>
    <p:sldId id="276" r:id="rId20"/>
    <p:sldId id="277" r:id="rId21"/>
    <p:sldId id="278" r:id="rId22"/>
    <p:sldId id="279" r:id="rId23"/>
    <p:sldId id="283" r:id="rId24"/>
    <p:sldId id="291" r:id="rId25"/>
    <p:sldId id="292" r:id="rId26"/>
    <p:sldId id="303" r:id="rId27"/>
    <p:sldId id="293" r:id="rId28"/>
    <p:sldId id="294" r:id="rId29"/>
    <p:sldId id="296" r:id="rId30"/>
    <p:sldId id="299" r:id="rId31"/>
    <p:sldId id="298" r:id="rId32"/>
    <p:sldId id="300" r:id="rId33"/>
    <p:sldId id="301" r:id="rId34"/>
    <p:sldId id="313" r:id="rId35"/>
    <p:sldId id="318" r:id="rId36"/>
    <p:sldId id="295" r:id="rId37"/>
    <p:sldId id="315" r:id="rId38"/>
    <p:sldId id="316" r:id="rId39"/>
    <p:sldId id="317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331" r:id="rId51"/>
    <p:sldId id="332" r:id="rId52"/>
    <p:sldId id="333" r:id="rId53"/>
    <p:sldId id="334" r:id="rId54"/>
    <p:sldId id="335" r:id="rId55"/>
    <p:sldId id="336" r:id="rId56"/>
    <p:sldId id="337" r:id="rId57"/>
    <p:sldId id="338" r:id="rId58"/>
    <p:sldId id="339" r:id="rId59"/>
    <p:sldId id="340" r:id="rId60"/>
    <p:sldId id="341" r:id="rId61"/>
    <p:sldId id="342" r:id="rId62"/>
    <p:sldId id="343" r:id="rId63"/>
    <p:sldId id="344" r:id="rId64"/>
    <p:sldId id="356" r:id="rId65"/>
    <p:sldId id="329" r:id="rId66"/>
    <p:sldId id="345" r:id="rId67"/>
    <p:sldId id="346" r:id="rId68"/>
    <p:sldId id="347" r:id="rId69"/>
    <p:sldId id="348" r:id="rId70"/>
    <p:sldId id="330" r:id="rId71"/>
    <p:sldId id="349" r:id="rId72"/>
    <p:sldId id="350" r:id="rId73"/>
    <p:sldId id="351" r:id="rId74"/>
    <p:sldId id="352" r:id="rId75"/>
    <p:sldId id="355" r:id="rId76"/>
    <p:sldId id="353" r:id="rId77"/>
    <p:sldId id="357" r:id="rId78"/>
    <p:sldId id="358" r:id="rId79"/>
    <p:sldId id="359" r:id="rId80"/>
    <p:sldId id="360" r:id="rId81"/>
    <p:sldId id="361" r:id="rId82"/>
    <p:sldId id="362" r:id="rId83"/>
    <p:sldId id="363" r:id="rId84"/>
    <p:sldId id="364" r:id="rId85"/>
    <p:sldId id="365" r:id="rId86"/>
    <p:sldId id="366" r:id="rId87"/>
    <p:sldId id="367" r:id="rId88"/>
    <p:sldId id="368" r:id="rId89"/>
    <p:sldId id="369" r:id="rId90"/>
    <p:sldId id="370" r:id="rId91"/>
    <p:sldId id="371" r:id="rId92"/>
    <p:sldId id="372" r:id="rId93"/>
    <p:sldId id="373" r:id="rId94"/>
    <p:sldId id="374" r:id="rId95"/>
    <p:sldId id="375" r:id="rId9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D4FD8"/>
    <a:srgbClr val="000000"/>
    <a:srgbClr val="76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/>
    <p:restoredTop sz="94697"/>
  </p:normalViewPr>
  <p:slideViewPr>
    <p:cSldViewPr snapToGrid="0" snapToObjects="1">
      <p:cViewPr varScale="1">
        <p:scale>
          <a:sx n="88" d="100"/>
          <a:sy n="88" d="100"/>
        </p:scale>
        <p:origin x="200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ableStyles" Target="tableStyles.xml"/><Relationship Id="rId10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notesMaster" Target="notesMasters/notesMaster1.xml"/><Relationship Id="rId98" Type="http://schemas.openxmlformats.org/officeDocument/2006/relationships/presProps" Target="presProps.xml"/><Relationship Id="rId9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theme" Target="theme/theme1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E191D-DCDD-4B9F-813E-1157559655AB}" type="datetimeFigureOut">
              <a:rPr lang="en-US" smtClean="0"/>
              <a:t>6/2/17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EBD23-9C0B-47BA-A493-D681CFE54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EBD23-9C0B-47BA-A493-D681CFE543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16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EBD23-9C0B-47BA-A493-D681CFE5430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51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EBD23-9C0B-47BA-A493-D681CFE5430A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49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EBD23-9C0B-47BA-A493-D681CFE5430A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19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EBD23-9C0B-47BA-A493-D681CFE5430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92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EBD23-9C0B-47BA-A493-D681CFE5430A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50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EBD23-9C0B-47BA-A493-D681CFE5430A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24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EBD23-9C0B-47BA-A493-D681CFE5430A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64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EBD23-9C0B-47BA-A493-D681CFE5430A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64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EBD23-9C0B-47BA-A493-D681CFE5430A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482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EBD23-9C0B-47BA-A493-D681CFE5430A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4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EBD23-9C0B-47BA-A493-D681CFE5430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980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EBD23-9C0B-47BA-A493-D681CFE5430A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589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EBD23-9C0B-47BA-A493-D681CFE5430A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25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EBD23-9C0B-47BA-A493-D681CFE5430A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627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EBD23-9C0B-47BA-A493-D681CFE5430A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805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EBD23-9C0B-47BA-A493-D681CFE5430A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406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EBD23-9C0B-47BA-A493-D681CFE5430A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835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EBD23-9C0B-47BA-A493-D681CFE5430A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437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EBD23-9C0B-47BA-A493-D681CFE5430A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390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EBD23-9C0B-47BA-A493-D681CFE5430A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97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EBD23-9C0B-47BA-A493-D681CFE5430A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EBD23-9C0B-47BA-A493-D681CFE5430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61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EBD23-9C0B-47BA-A493-D681CFE5430A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05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EBD23-9C0B-47BA-A493-D681CFE5430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09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EBD23-9C0B-47BA-A493-D681CFE5430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43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EBD23-9C0B-47BA-A493-D681CFE5430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92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EBD23-9C0B-47BA-A493-D681CFE5430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62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EBD23-9C0B-47BA-A493-D681CFE5430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23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EBD23-9C0B-47BA-A493-D681CFE5430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41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8E0D-57E1-B143-A744-D1857BA35855}" type="datetimeFigureOut">
              <a:rPr lang="en-US" smtClean="0"/>
              <a:t>6/2/17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0F8D-577D-D043-9064-C1B2AB532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8E0D-57E1-B143-A744-D1857BA35855}" type="datetimeFigureOut">
              <a:rPr lang="en-US" smtClean="0"/>
              <a:t>6/2/17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0F8D-577D-D043-9064-C1B2AB532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1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8E0D-57E1-B143-A744-D1857BA35855}" type="datetimeFigureOut">
              <a:rPr lang="en-US" smtClean="0"/>
              <a:t>6/2/17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0F8D-577D-D043-9064-C1B2AB532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8E0D-57E1-B143-A744-D1857BA35855}" type="datetimeFigureOut">
              <a:rPr lang="en-US" smtClean="0"/>
              <a:t>6/2/17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0F8D-577D-D043-9064-C1B2AB532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54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8E0D-57E1-B143-A744-D1857BA35855}" type="datetimeFigureOut">
              <a:rPr lang="en-US" smtClean="0"/>
              <a:t>6/2/17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0F8D-577D-D043-9064-C1B2AB532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9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8E0D-57E1-B143-A744-D1857BA35855}" type="datetimeFigureOut">
              <a:rPr lang="en-US" smtClean="0"/>
              <a:t>6/2/17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0F8D-577D-D043-9064-C1B2AB532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0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8E0D-57E1-B143-A744-D1857BA35855}" type="datetimeFigureOut">
              <a:rPr lang="en-US" smtClean="0"/>
              <a:t>6/2/17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0F8D-577D-D043-9064-C1B2AB532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5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8E0D-57E1-B143-A744-D1857BA35855}" type="datetimeFigureOut">
              <a:rPr lang="en-US" smtClean="0"/>
              <a:t>6/2/17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0F8D-577D-D043-9064-C1B2AB532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05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8E0D-57E1-B143-A744-D1857BA35855}" type="datetimeFigureOut">
              <a:rPr lang="en-US" smtClean="0"/>
              <a:t>6/2/17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0F8D-577D-D043-9064-C1B2AB532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8E0D-57E1-B143-A744-D1857BA35855}" type="datetimeFigureOut">
              <a:rPr lang="en-US" smtClean="0"/>
              <a:t>6/2/17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0F8D-577D-D043-9064-C1B2AB532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6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8E0D-57E1-B143-A744-D1857BA35855}" type="datetimeFigureOut">
              <a:rPr lang="en-US" smtClean="0"/>
              <a:t>6/2/17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0F8D-577D-D043-9064-C1B2AB532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2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38E0D-57E1-B143-A744-D1857BA35855}" type="datetimeFigureOut">
              <a:rPr lang="en-US" smtClean="0"/>
              <a:t>6/2/17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50F8D-577D-D043-9064-C1B2AB532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1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9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9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jp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AVL Trees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CMSC 420</a:t>
            </a:r>
          </a:p>
        </p:txBody>
      </p:sp>
    </p:spTree>
    <p:extLst>
      <p:ext uri="{BB962C8B-B14F-4D97-AF65-F5344CB8AC3E}">
        <p14:creationId xmlns:p14="http://schemas.microsoft.com/office/powerpoint/2010/main" val="2070672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Take-home message #1: 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“As if we didn’t know this already”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same set of elements, </a:t>
            </a:r>
            <a:r>
              <a:rPr lang="en-US" dirty="0">
                <a:solidFill>
                  <a:srgbClr val="FF66FF"/>
                </a:solidFill>
              </a:rPr>
              <a:t>two different insertion orders can lead to </a:t>
            </a:r>
            <a:r>
              <a:rPr lang="en-US" dirty="0">
                <a:solidFill>
                  <a:srgbClr val="FF0000"/>
                </a:solidFill>
              </a:rPr>
              <a:t>radically different </a:t>
            </a:r>
            <a:r>
              <a:rPr lang="en-US" dirty="0">
                <a:solidFill>
                  <a:srgbClr val="FF66FF"/>
                </a:solidFill>
              </a:rPr>
              <a:t>binary search trees. </a:t>
            </a:r>
          </a:p>
        </p:txBody>
      </p:sp>
    </p:spTree>
    <p:extLst>
      <p:ext uri="{BB962C8B-B14F-4D97-AF65-F5344CB8AC3E}">
        <p14:creationId xmlns:p14="http://schemas.microsoft.com/office/powerpoint/2010/main" val="274205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Take-home message #1: 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“As if we didn’t know this already”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the same set of elements, </a:t>
                </a:r>
                <a:r>
                  <a:rPr lang="en-US" dirty="0">
                    <a:solidFill>
                      <a:srgbClr val="FF66FF"/>
                    </a:solidFill>
                  </a:rPr>
                  <a:t>two different insertion orders can lead to </a:t>
                </a:r>
                <a:r>
                  <a:rPr lang="en-US" dirty="0">
                    <a:solidFill>
                      <a:srgbClr val="FF0000"/>
                    </a:solidFill>
                  </a:rPr>
                  <a:t>radically different </a:t>
                </a:r>
                <a:r>
                  <a:rPr lang="en-US" dirty="0">
                    <a:solidFill>
                      <a:srgbClr val="FF66FF"/>
                    </a:solidFill>
                  </a:rPr>
                  <a:t>binary search trees. </a:t>
                </a:r>
              </a:p>
              <a:p>
                <a:r>
                  <a:rPr lang="en-US" dirty="0"/>
                  <a:t>How nice would it be if,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in spite of insertion order</a:t>
                </a:r>
                <a:r>
                  <a:rPr lang="en-US" dirty="0"/>
                  <a:t>, we could come up with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a nice, balanced binary tree that can guarantee us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search…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364" y="3855684"/>
            <a:ext cx="2022436" cy="151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3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Take-home message #1: 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“As if we didn’t know this already”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the same set of elements, </a:t>
                </a:r>
                <a:r>
                  <a:rPr lang="en-US" dirty="0">
                    <a:solidFill>
                      <a:srgbClr val="FF66FF"/>
                    </a:solidFill>
                  </a:rPr>
                  <a:t>two different insertion orders can lead to </a:t>
                </a:r>
                <a:r>
                  <a:rPr lang="en-US" dirty="0">
                    <a:solidFill>
                      <a:srgbClr val="FF0000"/>
                    </a:solidFill>
                  </a:rPr>
                  <a:t>radically different </a:t>
                </a:r>
                <a:r>
                  <a:rPr lang="en-US" dirty="0">
                    <a:solidFill>
                      <a:srgbClr val="FF66FF"/>
                    </a:solidFill>
                  </a:rPr>
                  <a:t>binary search trees. </a:t>
                </a:r>
              </a:p>
              <a:p>
                <a:r>
                  <a:rPr lang="en-US" dirty="0"/>
                  <a:t>How nice would it be if,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in spite of insertion order</a:t>
                </a:r>
                <a:r>
                  <a:rPr lang="en-US" dirty="0"/>
                  <a:t>, we could come up with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a nice, balanced binary tree that can guarantee us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search… </a:t>
                </a:r>
              </a:p>
              <a:p>
                <a:r>
                  <a:rPr lang="en-US" dirty="0"/>
                  <a:t>Turns out that we can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always</a:t>
                </a:r>
                <a:r>
                  <a:rPr lang="en-US" dirty="0"/>
                  <a:t> come up with such a nice tree!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2197" y="3715472"/>
            <a:ext cx="1231603" cy="98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5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Take-home message #1: 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“As if we didn’t know this already”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the same set of elements, </a:t>
                </a:r>
                <a:r>
                  <a:rPr lang="en-US" dirty="0">
                    <a:solidFill>
                      <a:srgbClr val="FF66FF"/>
                    </a:solidFill>
                  </a:rPr>
                  <a:t>two different insertion orders can lead to </a:t>
                </a:r>
                <a:r>
                  <a:rPr lang="en-US" dirty="0">
                    <a:solidFill>
                      <a:srgbClr val="FF0000"/>
                    </a:solidFill>
                  </a:rPr>
                  <a:t>radically different </a:t>
                </a:r>
                <a:r>
                  <a:rPr lang="en-US" dirty="0">
                    <a:solidFill>
                      <a:srgbClr val="FF66FF"/>
                    </a:solidFill>
                  </a:rPr>
                  <a:t>binary search trees. </a:t>
                </a:r>
              </a:p>
              <a:p>
                <a:r>
                  <a:rPr lang="en-US" dirty="0"/>
                  <a:t>How nice would it be if,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in spite of insertion order</a:t>
                </a:r>
                <a:r>
                  <a:rPr lang="en-US" dirty="0"/>
                  <a:t>, we could come up with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a nice, balanced binary tree that can guarantee us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search… </a:t>
                </a:r>
              </a:p>
              <a:p>
                <a:r>
                  <a:rPr lang="en-US" dirty="0"/>
                  <a:t>Turns out that we can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always</a:t>
                </a:r>
                <a:r>
                  <a:rPr lang="en-US" dirty="0"/>
                  <a:t> come up with such a nice tree!</a:t>
                </a:r>
              </a:p>
              <a:p>
                <a:r>
                  <a:rPr lang="en-US" dirty="0"/>
                  <a:t>But, we will have to pay</a:t>
                </a:r>
              </a:p>
              <a:p>
                <a:pPr lvl="1"/>
                <a:r>
                  <a:rPr lang="en-US" dirty="0"/>
                  <a:t>With some </a:t>
                </a:r>
                <a:r>
                  <a:rPr lang="en-US" dirty="0">
                    <a:solidFill>
                      <a:srgbClr val="7030A0"/>
                    </a:solidFill>
                  </a:rPr>
                  <a:t>space</a:t>
                </a:r>
                <a:r>
                  <a:rPr lang="en-US" dirty="0"/>
                  <a:t>… </a:t>
                </a:r>
              </a:p>
              <a:p>
                <a:pPr lvl="1"/>
                <a:r>
                  <a:rPr lang="en-US" dirty="0"/>
                  <a:t>And / or some </a:t>
                </a:r>
                <a:r>
                  <a:rPr lang="en-US" dirty="0">
                    <a:solidFill>
                      <a:schemeClr val="accent2"/>
                    </a:solidFill>
                  </a:rPr>
                  <a:t>time!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close up of a circuit board&#10;&#10;Description generated with high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69449">
            <a:off x="4264061" y="4593100"/>
            <a:ext cx="1180239" cy="1203844"/>
          </a:xfrm>
          <a:prstGeom prst="rect">
            <a:avLst/>
          </a:prstGeom>
        </p:spPr>
      </p:pic>
      <p:pic>
        <p:nvPicPr>
          <p:cNvPr id="10" name="Picture 9" descr="A picture containing clock, object, thing, time&#10;&#10;Description generated with very high confiden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012" y="5542483"/>
            <a:ext cx="990962" cy="990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352080"/>
            <a:ext cx="1225831" cy="12258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2197" y="3715472"/>
            <a:ext cx="1231603" cy="98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72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AVL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162" y="1537408"/>
            <a:ext cx="10515600" cy="4351338"/>
          </a:xfrm>
        </p:spPr>
        <p:txBody>
          <a:bodyPr/>
          <a:lstStyle/>
          <a:p>
            <a:r>
              <a:rPr lang="en-US" dirty="0"/>
              <a:t>Short for Georgy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dirty="0"/>
              <a:t>delson-</a:t>
            </a:r>
            <a:r>
              <a:rPr lang="en-US" b="1" dirty="0" err="1">
                <a:solidFill>
                  <a:srgbClr val="FF0000"/>
                </a:solidFill>
              </a:rPr>
              <a:t>V</a:t>
            </a:r>
            <a:r>
              <a:rPr lang="en-US" dirty="0" err="1"/>
              <a:t>elsky</a:t>
            </a:r>
            <a:r>
              <a:rPr lang="en-US" dirty="0"/>
              <a:t> and </a:t>
            </a:r>
            <a:r>
              <a:rPr lang="en-US" dirty="0" err="1"/>
              <a:t>Evgenii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L</a:t>
            </a:r>
            <a:r>
              <a:rPr lang="en-US" dirty="0"/>
              <a:t>andis, Soviet Mathematicians.</a:t>
            </a:r>
          </a:p>
          <a:p>
            <a:r>
              <a:rPr lang="en-US" dirty="0"/>
              <a:t>Key idea: We will allow our binary tree to be unbalanced by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at most one level!</a:t>
            </a:r>
          </a:p>
          <a:p>
            <a:r>
              <a:rPr lang="en-US" b="1" dirty="0"/>
              <a:t>Vote: </a:t>
            </a:r>
          </a:p>
          <a:p>
            <a:pPr lvl="1"/>
            <a:endParaRPr lang="en-US" dirty="0"/>
          </a:p>
        </p:txBody>
      </p:sp>
      <p:sp>
        <p:nvSpPr>
          <p:cNvPr id="552" name="Rounded Rectangle 551"/>
          <p:cNvSpPr/>
          <p:nvPr/>
        </p:nvSpPr>
        <p:spPr>
          <a:xfrm>
            <a:off x="1774225" y="3337118"/>
            <a:ext cx="700974" cy="3759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</a:t>
            </a:r>
          </a:p>
        </p:txBody>
      </p:sp>
      <p:sp>
        <p:nvSpPr>
          <p:cNvPr id="559" name="Rounded Rectangle 558"/>
          <p:cNvSpPr/>
          <p:nvPr/>
        </p:nvSpPr>
        <p:spPr>
          <a:xfrm>
            <a:off x="2802923" y="3337118"/>
            <a:ext cx="1101812" cy="37595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5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AVL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162" y="1537408"/>
            <a:ext cx="10515600" cy="4351338"/>
          </a:xfrm>
        </p:spPr>
        <p:txBody>
          <a:bodyPr/>
          <a:lstStyle/>
          <a:p>
            <a:r>
              <a:rPr lang="en-US" dirty="0"/>
              <a:t>Short for Georgy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dirty="0"/>
              <a:t>delson-</a:t>
            </a:r>
            <a:r>
              <a:rPr lang="en-US" b="1" dirty="0" err="1">
                <a:solidFill>
                  <a:srgbClr val="FF0000"/>
                </a:solidFill>
              </a:rPr>
              <a:t>V</a:t>
            </a:r>
            <a:r>
              <a:rPr lang="en-US" dirty="0" err="1"/>
              <a:t>elsky</a:t>
            </a:r>
            <a:r>
              <a:rPr lang="en-US" dirty="0"/>
              <a:t> and </a:t>
            </a:r>
            <a:r>
              <a:rPr lang="en-US" dirty="0" err="1"/>
              <a:t>Evgenii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L</a:t>
            </a:r>
            <a:r>
              <a:rPr lang="en-US" dirty="0"/>
              <a:t>andis, Soviet Mathematicians.</a:t>
            </a:r>
          </a:p>
          <a:p>
            <a:r>
              <a:rPr lang="en-US" dirty="0"/>
              <a:t>Key idea: We will allow our binary tree to be unbalanced by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at most one level!</a:t>
            </a:r>
          </a:p>
          <a:p>
            <a:r>
              <a:rPr lang="en-US" b="1" dirty="0"/>
              <a:t>Vote: </a:t>
            </a:r>
          </a:p>
          <a:p>
            <a:pPr lvl="1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21956" y="5101925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70686" y="4414066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35660" y="5063309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4162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54443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703173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526955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3"/>
            <a:endCxn id="4" idx="7"/>
          </p:cNvCxnSpPr>
          <p:nvPr/>
        </p:nvCxnSpPr>
        <p:spPr>
          <a:xfrm flipH="1">
            <a:off x="991107" y="4772669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73523" y="5483439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917344" y="5483439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4" idx="5"/>
            <a:endCxn id="8" idx="0"/>
          </p:cNvCxnSpPr>
          <p:nvPr/>
        </p:nvCxnSpPr>
        <p:spPr>
          <a:xfrm>
            <a:off x="991107" y="5460528"/>
            <a:ext cx="279580" cy="41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2475199" y="5460528"/>
            <a:ext cx="279580" cy="41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5" idx="5"/>
            <a:endCxn id="6" idx="1"/>
          </p:cNvCxnSpPr>
          <p:nvPr/>
        </p:nvCxnSpPr>
        <p:spPr>
          <a:xfrm>
            <a:off x="1639837" y="4772669"/>
            <a:ext cx="559159" cy="3521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2" name="Rounded Rectangle 551"/>
          <p:cNvSpPr/>
          <p:nvPr/>
        </p:nvSpPr>
        <p:spPr>
          <a:xfrm>
            <a:off x="1774225" y="3337118"/>
            <a:ext cx="700974" cy="3759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</a:t>
            </a:r>
          </a:p>
        </p:txBody>
      </p:sp>
      <p:sp>
        <p:nvSpPr>
          <p:cNvPr id="559" name="Rounded Rectangle 558"/>
          <p:cNvSpPr/>
          <p:nvPr/>
        </p:nvSpPr>
        <p:spPr>
          <a:xfrm>
            <a:off x="2802923" y="3337118"/>
            <a:ext cx="1101812" cy="37595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986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AVL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162" y="1537408"/>
            <a:ext cx="10515600" cy="4351338"/>
          </a:xfrm>
        </p:spPr>
        <p:txBody>
          <a:bodyPr/>
          <a:lstStyle/>
          <a:p>
            <a:r>
              <a:rPr lang="en-US" dirty="0"/>
              <a:t>Short for Georgy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dirty="0"/>
              <a:t>delson-</a:t>
            </a:r>
            <a:r>
              <a:rPr lang="en-US" b="1" dirty="0" err="1">
                <a:solidFill>
                  <a:srgbClr val="FF0000"/>
                </a:solidFill>
              </a:rPr>
              <a:t>V</a:t>
            </a:r>
            <a:r>
              <a:rPr lang="en-US" dirty="0" err="1"/>
              <a:t>elsky</a:t>
            </a:r>
            <a:r>
              <a:rPr lang="en-US" dirty="0"/>
              <a:t> and </a:t>
            </a:r>
            <a:r>
              <a:rPr lang="en-US" dirty="0" err="1"/>
              <a:t>Evgenii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L</a:t>
            </a:r>
            <a:r>
              <a:rPr lang="en-US" dirty="0"/>
              <a:t>andis, Soviet Mathematicians.</a:t>
            </a:r>
          </a:p>
          <a:p>
            <a:r>
              <a:rPr lang="en-US" dirty="0"/>
              <a:t>Key idea: We will allow our binary tree to be unbalanced by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at most one level!</a:t>
            </a:r>
          </a:p>
          <a:p>
            <a:r>
              <a:rPr lang="en-US" b="1" dirty="0"/>
              <a:t>Vote: </a:t>
            </a:r>
          </a:p>
          <a:p>
            <a:pPr lvl="1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21956" y="5101925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70686" y="4414066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35660" y="5063309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4162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54443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703173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526955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3"/>
            <a:endCxn id="4" idx="7"/>
          </p:cNvCxnSpPr>
          <p:nvPr/>
        </p:nvCxnSpPr>
        <p:spPr>
          <a:xfrm flipH="1">
            <a:off x="991107" y="4772669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73523" y="5483439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917344" y="5483439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4" idx="5"/>
            <a:endCxn id="8" idx="0"/>
          </p:cNvCxnSpPr>
          <p:nvPr/>
        </p:nvCxnSpPr>
        <p:spPr>
          <a:xfrm>
            <a:off x="991107" y="5460528"/>
            <a:ext cx="279580" cy="41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2475199" y="5460528"/>
            <a:ext cx="279580" cy="41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5" idx="5"/>
            <a:endCxn id="6" idx="1"/>
          </p:cNvCxnSpPr>
          <p:nvPr/>
        </p:nvCxnSpPr>
        <p:spPr>
          <a:xfrm>
            <a:off x="1639837" y="4772669"/>
            <a:ext cx="559159" cy="3521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2" name="Rounded Rectangle 551"/>
          <p:cNvSpPr/>
          <p:nvPr/>
        </p:nvSpPr>
        <p:spPr>
          <a:xfrm>
            <a:off x="1774225" y="3337118"/>
            <a:ext cx="700974" cy="3759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</a:t>
            </a:r>
          </a:p>
        </p:txBody>
      </p:sp>
      <p:sp>
        <p:nvSpPr>
          <p:cNvPr id="559" name="Rounded Rectangle 558"/>
          <p:cNvSpPr/>
          <p:nvPr/>
        </p:nvSpPr>
        <p:spPr>
          <a:xfrm>
            <a:off x="2802923" y="3337118"/>
            <a:ext cx="1101812" cy="37595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OK</a:t>
            </a:r>
            <a:endParaRPr lang="en-US" dirty="0"/>
          </a:p>
        </p:txBody>
      </p:sp>
      <p:sp>
        <p:nvSpPr>
          <p:cNvPr id="50" name="Rounded Rectangle 551"/>
          <p:cNvSpPr/>
          <p:nvPr/>
        </p:nvSpPr>
        <p:spPr>
          <a:xfrm>
            <a:off x="1216370" y="6447207"/>
            <a:ext cx="700974" cy="3759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0259" y="4255911"/>
            <a:ext cx="1758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Fully balanced everywhere</a:t>
            </a:r>
          </a:p>
        </p:txBody>
      </p:sp>
    </p:spTree>
    <p:extLst>
      <p:ext uri="{BB962C8B-B14F-4D97-AF65-F5344CB8AC3E}">
        <p14:creationId xmlns:p14="http://schemas.microsoft.com/office/powerpoint/2010/main" val="3733262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AVL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162" y="1537408"/>
            <a:ext cx="10515600" cy="4351338"/>
          </a:xfrm>
        </p:spPr>
        <p:txBody>
          <a:bodyPr/>
          <a:lstStyle/>
          <a:p>
            <a:r>
              <a:rPr lang="en-US" dirty="0"/>
              <a:t>Short for Georgy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dirty="0"/>
              <a:t>delson-</a:t>
            </a:r>
            <a:r>
              <a:rPr lang="en-US" b="1" dirty="0" err="1">
                <a:solidFill>
                  <a:srgbClr val="FF0000"/>
                </a:solidFill>
              </a:rPr>
              <a:t>V</a:t>
            </a:r>
            <a:r>
              <a:rPr lang="en-US" dirty="0" err="1"/>
              <a:t>elsky</a:t>
            </a:r>
            <a:r>
              <a:rPr lang="en-US" dirty="0"/>
              <a:t> and </a:t>
            </a:r>
            <a:r>
              <a:rPr lang="en-US" dirty="0" err="1"/>
              <a:t>Evgenii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L</a:t>
            </a:r>
            <a:r>
              <a:rPr lang="en-US" dirty="0"/>
              <a:t>andis, Soviet Mathematicians.</a:t>
            </a:r>
          </a:p>
          <a:p>
            <a:r>
              <a:rPr lang="en-US" dirty="0"/>
              <a:t>Key idea: We will allow our binary tree to be unbalanced by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at most one level!</a:t>
            </a:r>
          </a:p>
          <a:p>
            <a:r>
              <a:rPr lang="en-US" b="1" dirty="0"/>
              <a:t>Vote: </a:t>
            </a:r>
          </a:p>
          <a:p>
            <a:pPr lvl="1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21956" y="5101925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70686" y="4414066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35660" y="5063309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4162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54443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703173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85966" y="5101925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34696" y="4414066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95784" y="5101925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08172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18453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003596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526955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3"/>
            <a:endCxn id="4" idx="7"/>
          </p:cNvCxnSpPr>
          <p:nvPr/>
        </p:nvCxnSpPr>
        <p:spPr>
          <a:xfrm flipH="1">
            <a:off x="991107" y="4772669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73523" y="5483439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917344" y="5483439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394408" y="4733551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788246" y="5483439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196141" y="5495797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4" idx="5"/>
            <a:endCxn id="8" idx="0"/>
          </p:cNvCxnSpPr>
          <p:nvPr/>
        </p:nvCxnSpPr>
        <p:spPr>
          <a:xfrm>
            <a:off x="991107" y="5460528"/>
            <a:ext cx="279580" cy="41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2475199" y="5460528"/>
            <a:ext cx="279580" cy="41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5" idx="5"/>
            <a:endCxn id="6" idx="1"/>
          </p:cNvCxnSpPr>
          <p:nvPr/>
        </p:nvCxnSpPr>
        <p:spPr>
          <a:xfrm>
            <a:off x="1639837" y="4772669"/>
            <a:ext cx="559159" cy="3521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156" idx="5"/>
          </p:cNvCxnSpPr>
          <p:nvPr/>
        </p:nvCxnSpPr>
        <p:spPr>
          <a:xfrm>
            <a:off x="4455116" y="5475052"/>
            <a:ext cx="279580" cy="41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5103846" y="4787193"/>
            <a:ext cx="559159" cy="3521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2" name="Rounded Rectangle 551"/>
          <p:cNvSpPr/>
          <p:nvPr/>
        </p:nvSpPr>
        <p:spPr>
          <a:xfrm>
            <a:off x="1774225" y="3337118"/>
            <a:ext cx="700974" cy="3759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</a:t>
            </a:r>
          </a:p>
        </p:txBody>
      </p:sp>
      <p:sp>
        <p:nvSpPr>
          <p:cNvPr id="559" name="Rounded Rectangle 558"/>
          <p:cNvSpPr/>
          <p:nvPr/>
        </p:nvSpPr>
        <p:spPr>
          <a:xfrm>
            <a:off x="2802923" y="3337118"/>
            <a:ext cx="1101812" cy="37595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OK</a:t>
            </a:r>
            <a:endParaRPr lang="en-US" dirty="0"/>
          </a:p>
        </p:txBody>
      </p:sp>
      <p:sp>
        <p:nvSpPr>
          <p:cNvPr id="50" name="Rounded Rectangle 551"/>
          <p:cNvSpPr/>
          <p:nvPr/>
        </p:nvSpPr>
        <p:spPr>
          <a:xfrm>
            <a:off x="1216370" y="6447207"/>
            <a:ext cx="700974" cy="3759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260259" y="4255911"/>
            <a:ext cx="1758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Fully balanced everywhere</a:t>
            </a:r>
          </a:p>
        </p:txBody>
      </p:sp>
    </p:spTree>
    <p:extLst>
      <p:ext uri="{BB962C8B-B14F-4D97-AF65-F5344CB8AC3E}">
        <p14:creationId xmlns:p14="http://schemas.microsoft.com/office/powerpoint/2010/main" val="3700435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AVL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162" y="1537408"/>
            <a:ext cx="10515600" cy="4351338"/>
          </a:xfrm>
        </p:spPr>
        <p:txBody>
          <a:bodyPr/>
          <a:lstStyle/>
          <a:p>
            <a:r>
              <a:rPr lang="en-US" dirty="0"/>
              <a:t>Short for Georgy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dirty="0"/>
              <a:t>delson-</a:t>
            </a:r>
            <a:r>
              <a:rPr lang="en-US" b="1" dirty="0" err="1">
                <a:solidFill>
                  <a:srgbClr val="FF0000"/>
                </a:solidFill>
              </a:rPr>
              <a:t>V</a:t>
            </a:r>
            <a:r>
              <a:rPr lang="en-US" dirty="0" err="1"/>
              <a:t>elsky</a:t>
            </a:r>
            <a:r>
              <a:rPr lang="en-US" dirty="0"/>
              <a:t> and </a:t>
            </a:r>
            <a:r>
              <a:rPr lang="en-US" dirty="0" err="1"/>
              <a:t>Evgenii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L</a:t>
            </a:r>
            <a:r>
              <a:rPr lang="en-US" dirty="0"/>
              <a:t>andis, Soviet Mathematicians.</a:t>
            </a:r>
          </a:p>
          <a:p>
            <a:r>
              <a:rPr lang="en-US" dirty="0"/>
              <a:t>Key idea: We will allow our binary tree to be unbalanced by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at most one level!</a:t>
            </a:r>
          </a:p>
          <a:p>
            <a:r>
              <a:rPr lang="en-US" b="1" dirty="0"/>
              <a:t>Vote: </a:t>
            </a:r>
          </a:p>
          <a:p>
            <a:pPr lvl="1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21956" y="5101925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70686" y="4414066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35660" y="5063309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4162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54443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703173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85966" y="5101925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34696" y="4414066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95784" y="5101925"/>
            <a:ext cx="432487" cy="42013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08172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18453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003596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526955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3"/>
            <a:endCxn id="4" idx="7"/>
          </p:cNvCxnSpPr>
          <p:nvPr/>
        </p:nvCxnSpPr>
        <p:spPr>
          <a:xfrm flipH="1">
            <a:off x="991107" y="4772669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73523" y="5483439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917344" y="5483439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394408" y="4733551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788246" y="5483439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196141" y="5495797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4" idx="5"/>
            <a:endCxn id="8" idx="0"/>
          </p:cNvCxnSpPr>
          <p:nvPr/>
        </p:nvCxnSpPr>
        <p:spPr>
          <a:xfrm>
            <a:off x="991107" y="5460528"/>
            <a:ext cx="279580" cy="41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2475199" y="5460528"/>
            <a:ext cx="279580" cy="41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5" idx="5"/>
            <a:endCxn id="6" idx="1"/>
          </p:cNvCxnSpPr>
          <p:nvPr/>
        </p:nvCxnSpPr>
        <p:spPr>
          <a:xfrm>
            <a:off x="1639837" y="4772669"/>
            <a:ext cx="559159" cy="3521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156" idx="5"/>
          </p:cNvCxnSpPr>
          <p:nvPr/>
        </p:nvCxnSpPr>
        <p:spPr>
          <a:xfrm>
            <a:off x="4455116" y="5475052"/>
            <a:ext cx="279580" cy="41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5103846" y="4787193"/>
            <a:ext cx="559159" cy="3521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2" name="Rounded Rectangle 551"/>
          <p:cNvSpPr/>
          <p:nvPr/>
        </p:nvSpPr>
        <p:spPr>
          <a:xfrm>
            <a:off x="1774225" y="3337118"/>
            <a:ext cx="700974" cy="3759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</a:t>
            </a:r>
          </a:p>
        </p:txBody>
      </p:sp>
      <p:sp>
        <p:nvSpPr>
          <p:cNvPr id="559" name="Rounded Rectangle 558"/>
          <p:cNvSpPr/>
          <p:nvPr/>
        </p:nvSpPr>
        <p:spPr>
          <a:xfrm>
            <a:off x="2802923" y="3337118"/>
            <a:ext cx="1101812" cy="37595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OK</a:t>
            </a:r>
            <a:endParaRPr lang="en-US" dirty="0"/>
          </a:p>
        </p:txBody>
      </p:sp>
      <p:sp>
        <p:nvSpPr>
          <p:cNvPr id="50" name="Rounded Rectangle 551"/>
          <p:cNvSpPr/>
          <p:nvPr/>
        </p:nvSpPr>
        <p:spPr>
          <a:xfrm>
            <a:off x="1216370" y="6447207"/>
            <a:ext cx="700974" cy="3759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</a:t>
            </a:r>
          </a:p>
        </p:txBody>
      </p:sp>
      <p:sp>
        <p:nvSpPr>
          <p:cNvPr id="51" name="Rounded Rectangle 551"/>
          <p:cNvSpPr/>
          <p:nvPr/>
        </p:nvSpPr>
        <p:spPr>
          <a:xfrm>
            <a:off x="4466209" y="6374101"/>
            <a:ext cx="700974" cy="3759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26243" y="3951096"/>
            <a:ext cx="1403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Imbalance of </a:t>
            </a:r>
            <a:r>
              <a:rPr lang="en-US" b="1" dirty="0">
                <a:solidFill>
                  <a:srgbClr val="FF0000"/>
                </a:solidFill>
              </a:rPr>
              <a:t>one</a:t>
            </a:r>
            <a:r>
              <a:rPr lang="en-US" dirty="0">
                <a:solidFill>
                  <a:schemeClr val="accent2"/>
                </a:solidFill>
              </a:rPr>
              <a:t> level, still ok!</a:t>
            </a:r>
          </a:p>
        </p:txBody>
      </p:sp>
      <p:cxnSp>
        <p:nvCxnSpPr>
          <p:cNvPr id="39" name="Connector: Curved 38"/>
          <p:cNvCxnSpPr>
            <a:stCxn id="26" idx="2"/>
            <a:endCxn id="12" idx="7"/>
          </p:cNvCxnSpPr>
          <p:nvPr/>
        </p:nvCxnSpPr>
        <p:spPr>
          <a:xfrm rot="5400000">
            <a:off x="5801979" y="4837382"/>
            <a:ext cx="289026" cy="363114"/>
          </a:xfrm>
          <a:prstGeom prst="curvedConnector3">
            <a:avLst>
              <a:gd name="adj1" fmla="val 92964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260259" y="4255911"/>
            <a:ext cx="1758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Fully balanced everywhere</a:t>
            </a:r>
          </a:p>
        </p:txBody>
      </p:sp>
    </p:spTree>
    <p:extLst>
      <p:ext uri="{BB962C8B-B14F-4D97-AF65-F5344CB8AC3E}">
        <p14:creationId xmlns:p14="http://schemas.microsoft.com/office/powerpoint/2010/main" val="1213463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AVL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162" y="1537408"/>
            <a:ext cx="10515600" cy="4351338"/>
          </a:xfrm>
        </p:spPr>
        <p:txBody>
          <a:bodyPr/>
          <a:lstStyle/>
          <a:p>
            <a:r>
              <a:rPr lang="en-US" dirty="0"/>
              <a:t>Short for Georgy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dirty="0"/>
              <a:t>delson-</a:t>
            </a:r>
            <a:r>
              <a:rPr lang="en-US" b="1" dirty="0" err="1">
                <a:solidFill>
                  <a:srgbClr val="FF0000"/>
                </a:solidFill>
              </a:rPr>
              <a:t>V</a:t>
            </a:r>
            <a:r>
              <a:rPr lang="en-US" dirty="0" err="1"/>
              <a:t>elsky</a:t>
            </a:r>
            <a:r>
              <a:rPr lang="en-US" dirty="0"/>
              <a:t> and </a:t>
            </a:r>
            <a:r>
              <a:rPr lang="en-US" dirty="0" err="1"/>
              <a:t>Evgenii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L</a:t>
            </a:r>
            <a:r>
              <a:rPr lang="en-US" dirty="0"/>
              <a:t>andis, Soviet Mathematicians.</a:t>
            </a:r>
          </a:p>
          <a:p>
            <a:r>
              <a:rPr lang="en-US" dirty="0"/>
              <a:t>Key idea: We will allow our binary tree to be unbalanced by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at most one level!</a:t>
            </a:r>
          </a:p>
          <a:p>
            <a:r>
              <a:rPr lang="en-US" b="1" dirty="0"/>
              <a:t>Vote: </a:t>
            </a:r>
          </a:p>
          <a:p>
            <a:pPr lvl="1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21956" y="5101925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70686" y="4414066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35660" y="5063309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4162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54443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703173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85966" y="5101925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34696" y="4414066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95784" y="5101925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08172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18453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003596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526955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3"/>
            <a:endCxn id="4" idx="7"/>
          </p:cNvCxnSpPr>
          <p:nvPr/>
        </p:nvCxnSpPr>
        <p:spPr>
          <a:xfrm flipH="1">
            <a:off x="991107" y="4772669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73523" y="5483439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917344" y="5483439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394408" y="4733551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788246" y="5483439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196141" y="5495797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4" idx="5"/>
            <a:endCxn id="8" idx="0"/>
          </p:cNvCxnSpPr>
          <p:nvPr/>
        </p:nvCxnSpPr>
        <p:spPr>
          <a:xfrm>
            <a:off x="991107" y="5460528"/>
            <a:ext cx="279580" cy="41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2475199" y="5460528"/>
            <a:ext cx="279580" cy="41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5" idx="5"/>
            <a:endCxn id="6" idx="1"/>
          </p:cNvCxnSpPr>
          <p:nvPr/>
        </p:nvCxnSpPr>
        <p:spPr>
          <a:xfrm>
            <a:off x="1639837" y="4772669"/>
            <a:ext cx="559159" cy="3521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156" idx="5"/>
          </p:cNvCxnSpPr>
          <p:nvPr/>
        </p:nvCxnSpPr>
        <p:spPr>
          <a:xfrm>
            <a:off x="4455116" y="5475052"/>
            <a:ext cx="279580" cy="41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5103846" y="4787193"/>
            <a:ext cx="559159" cy="3521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2" name="Rounded Rectangle 551"/>
          <p:cNvSpPr/>
          <p:nvPr/>
        </p:nvSpPr>
        <p:spPr>
          <a:xfrm>
            <a:off x="1774225" y="3337118"/>
            <a:ext cx="700974" cy="3759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</a:t>
            </a:r>
          </a:p>
        </p:txBody>
      </p:sp>
      <p:sp>
        <p:nvSpPr>
          <p:cNvPr id="559" name="Rounded Rectangle 558"/>
          <p:cNvSpPr/>
          <p:nvPr/>
        </p:nvSpPr>
        <p:spPr>
          <a:xfrm>
            <a:off x="2802923" y="3337118"/>
            <a:ext cx="1101812" cy="37595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OK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6887934" y="5044260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536664" y="4356401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197752" y="5044260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410140" y="5816557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320421" y="5816557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7196376" y="4675886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590214" y="5425774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41" idx="5"/>
          </p:cNvCxnSpPr>
          <p:nvPr/>
        </p:nvCxnSpPr>
        <p:spPr>
          <a:xfrm>
            <a:off x="7257084" y="5417387"/>
            <a:ext cx="279580" cy="41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905814" y="4729528"/>
            <a:ext cx="559159" cy="3521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551"/>
          <p:cNvSpPr/>
          <p:nvPr/>
        </p:nvSpPr>
        <p:spPr>
          <a:xfrm>
            <a:off x="1216370" y="6447207"/>
            <a:ext cx="700974" cy="3759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</a:t>
            </a:r>
          </a:p>
        </p:txBody>
      </p:sp>
      <p:sp>
        <p:nvSpPr>
          <p:cNvPr id="51" name="Rounded Rectangle 551"/>
          <p:cNvSpPr/>
          <p:nvPr/>
        </p:nvSpPr>
        <p:spPr>
          <a:xfrm>
            <a:off x="4466209" y="6374101"/>
            <a:ext cx="700974" cy="3759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260259" y="4255911"/>
            <a:ext cx="1758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Fully balanced everywhere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426243" y="3951096"/>
            <a:ext cx="1403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Imbalance of </a:t>
            </a:r>
            <a:r>
              <a:rPr lang="en-US" b="1" dirty="0">
                <a:solidFill>
                  <a:srgbClr val="FF0000"/>
                </a:solidFill>
              </a:rPr>
              <a:t>one</a:t>
            </a:r>
            <a:r>
              <a:rPr lang="en-US" dirty="0">
                <a:solidFill>
                  <a:schemeClr val="accent2"/>
                </a:solidFill>
              </a:rPr>
              <a:t> level, still ok!</a:t>
            </a:r>
          </a:p>
        </p:txBody>
      </p:sp>
      <p:sp>
        <p:nvSpPr>
          <p:cNvPr id="56" name="Oval 55"/>
          <p:cNvSpPr/>
          <p:nvPr/>
        </p:nvSpPr>
        <p:spPr>
          <a:xfrm>
            <a:off x="5395784" y="5101925"/>
            <a:ext cx="432487" cy="42013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Connector: Curved 56"/>
          <p:cNvCxnSpPr>
            <a:endCxn id="56" idx="7"/>
          </p:cNvCxnSpPr>
          <p:nvPr/>
        </p:nvCxnSpPr>
        <p:spPr>
          <a:xfrm rot="5400000">
            <a:off x="5801979" y="4837382"/>
            <a:ext cx="289026" cy="363114"/>
          </a:xfrm>
          <a:prstGeom prst="curvedConnector3">
            <a:avLst>
              <a:gd name="adj1" fmla="val 92964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69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hated tree</a:t>
            </a:r>
          </a:p>
        </p:txBody>
      </p:sp>
      <p:sp>
        <p:nvSpPr>
          <p:cNvPr id="4" name="Oval 3"/>
          <p:cNvSpPr/>
          <p:nvPr/>
        </p:nvSpPr>
        <p:spPr>
          <a:xfrm>
            <a:off x="2304357" y="1530383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M</a:t>
            </a:r>
          </a:p>
        </p:txBody>
      </p:sp>
      <p:sp>
        <p:nvSpPr>
          <p:cNvPr id="5" name="Oval 4"/>
          <p:cNvSpPr/>
          <p:nvPr/>
        </p:nvSpPr>
        <p:spPr>
          <a:xfrm>
            <a:off x="594504" y="262523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88174" y="2690098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X</a:t>
            </a:r>
          </a:p>
        </p:txBody>
      </p:sp>
      <p:cxnSp>
        <p:nvCxnSpPr>
          <p:cNvPr id="7" name="Straight Arrow Connector 6"/>
          <p:cNvCxnSpPr>
            <a:cxnSpLocks/>
            <a:stCxn id="4" idx="3"/>
            <a:endCxn id="5" idx="7"/>
          </p:cNvCxnSpPr>
          <p:nvPr/>
        </p:nvCxnSpPr>
        <p:spPr>
          <a:xfrm flipH="1">
            <a:off x="1028109" y="1908432"/>
            <a:ext cx="1350643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stCxn id="4" idx="5"/>
            <a:endCxn id="6" idx="0"/>
          </p:cNvCxnSpPr>
          <p:nvPr/>
        </p:nvCxnSpPr>
        <p:spPr>
          <a:xfrm>
            <a:off x="2737962" y="1908432"/>
            <a:ext cx="1204212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3606159" y="3139990"/>
            <a:ext cx="199212" cy="546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86440" y="269009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A</a:t>
            </a:r>
          </a:p>
        </p:txBody>
      </p:sp>
      <p:cxnSp>
        <p:nvCxnSpPr>
          <p:cNvPr id="11" name="Straight Arrow Connector 10"/>
          <p:cNvCxnSpPr>
            <a:cxnSpLocks/>
            <a:stCxn id="6" idx="5"/>
          </p:cNvCxnSpPr>
          <p:nvPr/>
        </p:nvCxnSpPr>
        <p:spPr>
          <a:xfrm>
            <a:off x="4121779" y="3068147"/>
            <a:ext cx="494080" cy="54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  <a:stCxn id="5" idx="5"/>
            <a:endCxn id="13" idx="0"/>
          </p:cNvCxnSpPr>
          <p:nvPr/>
        </p:nvCxnSpPr>
        <p:spPr>
          <a:xfrm>
            <a:off x="1028109" y="3003284"/>
            <a:ext cx="421321" cy="54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195430" y="355106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E</a:t>
            </a:r>
          </a:p>
        </p:txBody>
      </p:sp>
      <p:cxnSp>
        <p:nvCxnSpPr>
          <p:cNvPr id="14" name="Straight Arrow Connector 13"/>
          <p:cNvCxnSpPr>
            <a:cxnSpLocks/>
            <a:stCxn id="13" idx="5"/>
          </p:cNvCxnSpPr>
          <p:nvPr/>
        </p:nvCxnSpPr>
        <p:spPr>
          <a:xfrm>
            <a:off x="1629035" y="3929114"/>
            <a:ext cx="488756" cy="553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002082" y="4483050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F</a:t>
            </a:r>
          </a:p>
        </p:txBody>
      </p:sp>
      <p:sp>
        <p:nvSpPr>
          <p:cNvPr id="16" name="Oval 15"/>
          <p:cNvSpPr/>
          <p:nvPr/>
        </p:nvSpPr>
        <p:spPr>
          <a:xfrm>
            <a:off x="2834652" y="5410569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G</a:t>
            </a:r>
          </a:p>
        </p:txBody>
      </p:sp>
      <p:cxnSp>
        <p:nvCxnSpPr>
          <p:cNvPr id="17" name="Straight Arrow Connector 16"/>
          <p:cNvCxnSpPr>
            <a:cxnSpLocks/>
            <a:endCxn id="16" idx="1"/>
          </p:cNvCxnSpPr>
          <p:nvPr/>
        </p:nvCxnSpPr>
        <p:spPr>
          <a:xfrm>
            <a:off x="2389049" y="4870059"/>
            <a:ext cx="519998" cy="605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flipH="1">
            <a:off x="360338" y="3068147"/>
            <a:ext cx="346941" cy="482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H="1">
            <a:off x="938299" y="3929923"/>
            <a:ext cx="346941" cy="482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stCxn id="15" idx="3"/>
          </p:cNvCxnSpPr>
          <p:nvPr/>
        </p:nvCxnSpPr>
        <p:spPr>
          <a:xfrm flipH="1">
            <a:off x="1873413" y="4861099"/>
            <a:ext cx="203064" cy="371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3227604" y="5853481"/>
            <a:ext cx="230649" cy="232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  <a:stCxn id="16" idx="3"/>
          </p:cNvCxnSpPr>
          <p:nvPr/>
        </p:nvCxnSpPr>
        <p:spPr>
          <a:xfrm flipH="1">
            <a:off x="2726533" y="5788618"/>
            <a:ext cx="182514" cy="344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410373" y="3686962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56802" y="3624645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4552" y="3550256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0198" y="4378884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45407" y="5250343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58357" y="6085925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97662" y="6085925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cxnSp>
        <p:nvCxnSpPr>
          <p:cNvPr id="30" name="Connector: Curved 29"/>
          <p:cNvCxnSpPr>
            <a:cxnSpLocks/>
            <a:stCxn id="16" idx="0"/>
            <a:endCxn id="15" idx="7"/>
          </p:cNvCxnSpPr>
          <p:nvPr/>
        </p:nvCxnSpPr>
        <p:spPr>
          <a:xfrm rot="16200000" flipV="1">
            <a:off x="2330842" y="4652758"/>
            <a:ext cx="862656" cy="652965"/>
          </a:xfrm>
          <a:prstGeom prst="curvedConnector3">
            <a:avLst>
              <a:gd name="adj1" fmla="val 134019"/>
            </a:avLst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/>
          <p:cNvCxnSpPr>
            <a:cxnSpLocks/>
            <a:endCxn id="13" idx="7"/>
          </p:cNvCxnSpPr>
          <p:nvPr/>
        </p:nvCxnSpPr>
        <p:spPr>
          <a:xfrm rot="16200000" flipV="1">
            <a:off x="1611300" y="3633663"/>
            <a:ext cx="845366" cy="809896"/>
          </a:xfrm>
          <a:prstGeom prst="curvedConnector3">
            <a:avLst>
              <a:gd name="adj1" fmla="val 134714"/>
            </a:avLst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/>
          <p:cNvCxnSpPr>
            <a:cxnSpLocks/>
            <a:endCxn id="5" idx="0"/>
          </p:cNvCxnSpPr>
          <p:nvPr/>
        </p:nvCxnSpPr>
        <p:spPr>
          <a:xfrm rot="16200000" flipV="1">
            <a:off x="737525" y="2736214"/>
            <a:ext cx="925830" cy="703872"/>
          </a:xfrm>
          <a:prstGeom prst="curvedConnector3">
            <a:avLst>
              <a:gd name="adj1" fmla="val 124691"/>
            </a:avLst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/>
          <p:cNvCxnSpPr>
            <a:cxnSpLocks/>
            <a:stCxn id="10" idx="0"/>
            <a:endCxn id="4" idx="1"/>
          </p:cNvCxnSpPr>
          <p:nvPr/>
        </p:nvCxnSpPr>
        <p:spPr>
          <a:xfrm rot="5400000" flipH="1" flipV="1">
            <a:off x="1066202" y="1377548"/>
            <a:ext cx="1094852" cy="1530248"/>
          </a:xfrm>
          <a:prstGeom prst="curvedConnector3">
            <a:avLst>
              <a:gd name="adj1" fmla="val 111338"/>
            </a:avLst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820356" y="1690688"/>
                <a:ext cx="6444813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Things we don’t like:</a:t>
                </a:r>
                <a:br>
                  <a:rPr lang="en-US" sz="2800" dirty="0"/>
                </a:br>
                <a:r>
                  <a:rPr lang="en-US" sz="2800" dirty="0"/>
                  <a:t/>
                </a:r>
                <a:br>
                  <a:rPr lang="en-US" sz="2800" dirty="0"/>
                </a:br>
                <a:r>
                  <a:rPr lang="en-US" sz="2800" dirty="0"/>
                  <a:t>(1) </a:t>
                </a:r>
                <a:r>
                  <a:rPr lang="en-US" sz="2800" dirty="0">
                    <a:solidFill>
                      <a:srgbClr val="7030A0"/>
                    </a:solidFill>
                  </a:rPr>
                  <a:t>Very unbalanced</a:t>
                </a:r>
                <a:r>
                  <a:rPr lang="en-US" sz="2800" dirty="0"/>
                  <a:t>, say goodbye to 	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/>
                  <a:t> search…. </a:t>
                </a:r>
                <a:r>
                  <a:rPr lang="en-US" sz="2800" dirty="0">
                    <a:sym typeface="Wingdings" panose="05000000000000000000" pitchFamily="2" charset="2"/>
                  </a:rPr>
                  <a:t></a:t>
                </a:r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(2) Wasting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8 bytes per null pointer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Wingdings" panose="05000000000000000000" pitchFamily="2" charset="2"/>
                  </a:rPr>
                  <a:t></a:t>
                </a:r>
              </a:p>
              <a:p>
                <a:endParaRPr lang="en-US" sz="2800" dirty="0">
                  <a:sym typeface="Wingdings" panose="05000000000000000000" pitchFamily="2" charset="2"/>
                </a:endParaRPr>
              </a:p>
              <a:p>
                <a:r>
                  <a:rPr lang="en-US" sz="2800" dirty="0">
                    <a:sym typeface="Wingdings" panose="05000000000000000000" pitchFamily="2" charset="2"/>
                  </a:rPr>
                  <a:t>(3) </a:t>
                </a:r>
                <a:r>
                  <a:rPr lang="en-US" sz="2800" dirty="0" err="1">
                    <a:solidFill>
                      <a:schemeClr val="accent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Inorder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 successor of ‘G’ </a:t>
                </a:r>
                <a:r>
                  <a:rPr lang="en-US" sz="2800" dirty="0">
                    <a:sym typeface="Wingdings" panose="05000000000000000000" pitchFamily="2" charset="2"/>
                  </a:rPr>
                  <a:t>will take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4 stack pops</a:t>
                </a:r>
                <a:r>
                  <a:rPr lang="en-US" sz="2800" dirty="0">
                    <a:sym typeface="Wingdings" panose="05000000000000000000" pitchFamily="2" charset="2"/>
                  </a:rPr>
                  <a:t> to reach </a:t>
                </a:r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356" y="1690688"/>
                <a:ext cx="6444813" cy="3970318"/>
              </a:xfrm>
              <a:prstGeom prst="rect">
                <a:avLst/>
              </a:prstGeom>
              <a:blipFill rotWithShape="0">
                <a:blip r:embed="rId2"/>
                <a:stretch>
                  <a:fillRect l="-1987" t="-1380" r="-2554" b="-3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4067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AVL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162" y="1537408"/>
            <a:ext cx="10515600" cy="4351338"/>
          </a:xfrm>
        </p:spPr>
        <p:txBody>
          <a:bodyPr/>
          <a:lstStyle/>
          <a:p>
            <a:r>
              <a:rPr lang="en-US" dirty="0"/>
              <a:t>Short for Georgy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dirty="0"/>
              <a:t>delson-</a:t>
            </a:r>
            <a:r>
              <a:rPr lang="en-US" b="1" dirty="0" err="1">
                <a:solidFill>
                  <a:srgbClr val="FF0000"/>
                </a:solidFill>
              </a:rPr>
              <a:t>V</a:t>
            </a:r>
            <a:r>
              <a:rPr lang="en-US" dirty="0" err="1"/>
              <a:t>elsky</a:t>
            </a:r>
            <a:r>
              <a:rPr lang="en-US" dirty="0"/>
              <a:t> and </a:t>
            </a:r>
            <a:r>
              <a:rPr lang="en-US" dirty="0" err="1"/>
              <a:t>Evgenii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L</a:t>
            </a:r>
            <a:r>
              <a:rPr lang="en-US" dirty="0"/>
              <a:t>andis, Soviet Mathematicians.</a:t>
            </a:r>
          </a:p>
          <a:p>
            <a:r>
              <a:rPr lang="en-US" dirty="0"/>
              <a:t>Key idea: We will allow our binary tree to be unbalanced by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at most one level!</a:t>
            </a:r>
          </a:p>
          <a:p>
            <a:r>
              <a:rPr lang="en-US" b="1" dirty="0"/>
              <a:t>Vote: </a:t>
            </a:r>
          </a:p>
          <a:p>
            <a:pPr lvl="1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21956" y="5101925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70686" y="4414066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35660" y="5063309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4162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54443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703173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85966" y="5101925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34696" y="4414066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95784" y="5101925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08172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18453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003596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526955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3"/>
            <a:endCxn id="4" idx="7"/>
          </p:cNvCxnSpPr>
          <p:nvPr/>
        </p:nvCxnSpPr>
        <p:spPr>
          <a:xfrm flipH="1">
            <a:off x="991107" y="4772669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73523" y="5483439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917344" y="5483439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394408" y="4733551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788246" y="5483439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196141" y="5495797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4" idx="5"/>
            <a:endCxn id="8" idx="0"/>
          </p:cNvCxnSpPr>
          <p:nvPr/>
        </p:nvCxnSpPr>
        <p:spPr>
          <a:xfrm>
            <a:off x="991107" y="5460528"/>
            <a:ext cx="279580" cy="41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2475199" y="5460528"/>
            <a:ext cx="279580" cy="41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5" idx="5"/>
            <a:endCxn id="6" idx="1"/>
          </p:cNvCxnSpPr>
          <p:nvPr/>
        </p:nvCxnSpPr>
        <p:spPr>
          <a:xfrm>
            <a:off x="1639837" y="4772669"/>
            <a:ext cx="559159" cy="3521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156" idx="5"/>
          </p:cNvCxnSpPr>
          <p:nvPr/>
        </p:nvCxnSpPr>
        <p:spPr>
          <a:xfrm>
            <a:off x="4455116" y="5475052"/>
            <a:ext cx="279580" cy="41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5103846" y="4787193"/>
            <a:ext cx="559159" cy="3521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2" name="Rounded Rectangle 551"/>
          <p:cNvSpPr/>
          <p:nvPr/>
        </p:nvSpPr>
        <p:spPr>
          <a:xfrm>
            <a:off x="1774225" y="3337118"/>
            <a:ext cx="700974" cy="3759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</a:t>
            </a:r>
          </a:p>
        </p:txBody>
      </p:sp>
      <p:sp>
        <p:nvSpPr>
          <p:cNvPr id="559" name="Rounded Rectangle 558"/>
          <p:cNvSpPr/>
          <p:nvPr/>
        </p:nvSpPr>
        <p:spPr>
          <a:xfrm>
            <a:off x="2802923" y="3337118"/>
            <a:ext cx="1101812" cy="37595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OK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6887934" y="5044260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536664" y="4356401"/>
            <a:ext cx="432487" cy="420130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197752" y="5044260"/>
            <a:ext cx="432487" cy="42013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410140" y="5816557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320421" y="5816557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7196376" y="4675886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590214" y="5425774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41" idx="5"/>
          </p:cNvCxnSpPr>
          <p:nvPr/>
        </p:nvCxnSpPr>
        <p:spPr>
          <a:xfrm>
            <a:off x="7257084" y="5417387"/>
            <a:ext cx="279580" cy="41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905814" y="4729528"/>
            <a:ext cx="559159" cy="3521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551"/>
          <p:cNvSpPr/>
          <p:nvPr/>
        </p:nvSpPr>
        <p:spPr>
          <a:xfrm>
            <a:off x="1216370" y="6447207"/>
            <a:ext cx="700974" cy="3759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</a:t>
            </a:r>
          </a:p>
        </p:txBody>
      </p:sp>
      <p:sp>
        <p:nvSpPr>
          <p:cNvPr id="51" name="Rounded Rectangle 551"/>
          <p:cNvSpPr/>
          <p:nvPr/>
        </p:nvSpPr>
        <p:spPr>
          <a:xfrm>
            <a:off x="4466209" y="6374101"/>
            <a:ext cx="700974" cy="3759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</a:t>
            </a:r>
          </a:p>
        </p:txBody>
      </p:sp>
      <p:sp>
        <p:nvSpPr>
          <p:cNvPr id="52" name="Rounded Rectangle 551"/>
          <p:cNvSpPr/>
          <p:nvPr/>
        </p:nvSpPr>
        <p:spPr>
          <a:xfrm>
            <a:off x="7051934" y="6389087"/>
            <a:ext cx="700974" cy="3759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</a:t>
            </a:r>
          </a:p>
        </p:txBody>
      </p:sp>
      <p:sp>
        <p:nvSpPr>
          <p:cNvPr id="54" name="Oval 53"/>
          <p:cNvSpPr/>
          <p:nvPr/>
        </p:nvSpPr>
        <p:spPr>
          <a:xfrm>
            <a:off x="5395784" y="5101925"/>
            <a:ext cx="432487" cy="42013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Connector: Curved 54"/>
          <p:cNvCxnSpPr>
            <a:endCxn id="54" idx="7"/>
          </p:cNvCxnSpPr>
          <p:nvPr/>
        </p:nvCxnSpPr>
        <p:spPr>
          <a:xfrm rot="5400000">
            <a:off x="5801979" y="4837382"/>
            <a:ext cx="289026" cy="363114"/>
          </a:xfrm>
          <a:prstGeom prst="curvedConnector3">
            <a:avLst>
              <a:gd name="adj1" fmla="val 92964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426243" y="3951096"/>
            <a:ext cx="1403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Imbalance of </a:t>
            </a:r>
            <a:r>
              <a:rPr lang="en-US" b="1" dirty="0">
                <a:solidFill>
                  <a:srgbClr val="FF0000"/>
                </a:solidFill>
              </a:rPr>
              <a:t>one</a:t>
            </a:r>
            <a:r>
              <a:rPr lang="en-US" dirty="0">
                <a:solidFill>
                  <a:schemeClr val="accent2"/>
                </a:solidFill>
              </a:rPr>
              <a:t> level, still ok!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260259" y="4255911"/>
            <a:ext cx="1758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Fully balanced everywhere</a:t>
            </a:r>
          </a:p>
        </p:txBody>
      </p:sp>
      <p:cxnSp>
        <p:nvCxnSpPr>
          <p:cNvPr id="58" name="Connector: Curved 57"/>
          <p:cNvCxnSpPr/>
          <p:nvPr/>
        </p:nvCxnSpPr>
        <p:spPr>
          <a:xfrm rot="5400000">
            <a:off x="8008957" y="3973971"/>
            <a:ext cx="289026" cy="363114"/>
          </a:xfrm>
          <a:prstGeom prst="curvedConnector3">
            <a:avLst>
              <a:gd name="adj1" fmla="val 92964"/>
            </a:avLst>
          </a:prstGeom>
          <a:ln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633221" y="3087685"/>
            <a:ext cx="1403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FF"/>
                </a:solidFill>
              </a:rPr>
              <a:t>Imbalance of </a:t>
            </a:r>
            <a:r>
              <a:rPr lang="en-US" b="1" dirty="0">
                <a:solidFill>
                  <a:srgbClr val="FF0000"/>
                </a:solidFill>
              </a:rPr>
              <a:t>one</a:t>
            </a:r>
            <a:r>
              <a:rPr lang="en-US" dirty="0">
                <a:solidFill>
                  <a:srgbClr val="FF66FF"/>
                </a:solidFill>
              </a:rPr>
              <a:t> level, still ok!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718208" y="3643136"/>
            <a:ext cx="1403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No </a:t>
            </a:r>
            <a:r>
              <a:rPr lang="en-US" dirty="0">
                <a:solidFill>
                  <a:srgbClr val="00B0F0"/>
                </a:solidFill>
              </a:rPr>
              <a:t>imbalance!</a:t>
            </a:r>
          </a:p>
        </p:txBody>
      </p:sp>
      <p:cxnSp>
        <p:nvCxnSpPr>
          <p:cNvPr id="24" name="Connector: Curved 23"/>
          <p:cNvCxnSpPr>
            <a:stCxn id="60" idx="2"/>
            <a:endCxn id="33" idx="6"/>
          </p:cNvCxnSpPr>
          <p:nvPr/>
        </p:nvCxnSpPr>
        <p:spPr>
          <a:xfrm rot="5400000">
            <a:off x="8542698" y="4377009"/>
            <a:ext cx="964858" cy="789775"/>
          </a:xfrm>
          <a:prstGeom prst="curvedConnector2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748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AVL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162" y="1537408"/>
            <a:ext cx="10515600" cy="4351338"/>
          </a:xfrm>
        </p:spPr>
        <p:txBody>
          <a:bodyPr/>
          <a:lstStyle/>
          <a:p>
            <a:r>
              <a:rPr lang="en-US" dirty="0"/>
              <a:t>Short for Georgy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dirty="0"/>
              <a:t>delson-</a:t>
            </a:r>
            <a:r>
              <a:rPr lang="en-US" b="1" dirty="0" err="1">
                <a:solidFill>
                  <a:srgbClr val="FF0000"/>
                </a:solidFill>
              </a:rPr>
              <a:t>V</a:t>
            </a:r>
            <a:r>
              <a:rPr lang="en-US" dirty="0" err="1"/>
              <a:t>elsky</a:t>
            </a:r>
            <a:r>
              <a:rPr lang="en-US" dirty="0"/>
              <a:t> and </a:t>
            </a:r>
            <a:r>
              <a:rPr lang="en-US" dirty="0" err="1"/>
              <a:t>Evgenii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L</a:t>
            </a:r>
            <a:r>
              <a:rPr lang="en-US" dirty="0"/>
              <a:t>andis, Soviet Mathematicians.</a:t>
            </a:r>
          </a:p>
          <a:p>
            <a:r>
              <a:rPr lang="en-US" dirty="0"/>
              <a:t>Key idea: We will allow our binary tree to be unbalanced by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at most one level!</a:t>
            </a:r>
          </a:p>
          <a:p>
            <a:r>
              <a:rPr lang="en-US" b="1" dirty="0"/>
              <a:t>Vote: </a:t>
            </a:r>
          </a:p>
          <a:p>
            <a:pPr lvl="1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21956" y="5101925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70686" y="4414066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35660" y="5063309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4162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54443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703173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85966" y="5101925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34696" y="4414066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95784" y="5101925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08172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18453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003596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526955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3"/>
            <a:endCxn id="4" idx="7"/>
          </p:cNvCxnSpPr>
          <p:nvPr/>
        </p:nvCxnSpPr>
        <p:spPr>
          <a:xfrm flipH="1">
            <a:off x="991107" y="4772669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73523" y="5483439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917344" y="5483439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394408" y="4733551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788246" y="5483439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196141" y="5495797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4" idx="5"/>
            <a:endCxn id="8" idx="0"/>
          </p:cNvCxnSpPr>
          <p:nvPr/>
        </p:nvCxnSpPr>
        <p:spPr>
          <a:xfrm>
            <a:off x="991107" y="5460528"/>
            <a:ext cx="279580" cy="41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2475199" y="5460528"/>
            <a:ext cx="279580" cy="41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5" idx="5"/>
            <a:endCxn id="6" idx="1"/>
          </p:cNvCxnSpPr>
          <p:nvPr/>
        </p:nvCxnSpPr>
        <p:spPr>
          <a:xfrm>
            <a:off x="1639837" y="4772669"/>
            <a:ext cx="559159" cy="3521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156" idx="5"/>
          </p:cNvCxnSpPr>
          <p:nvPr/>
        </p:nvCxnSpPr>
        <p:spPr>
          <a:xfrm>
            <a:off x="4455116" y="5475052"/>
            <a:ext cx="279580" cy="41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5103846" y="4787193"/>
            <a:ext cx="559159" cy="3521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2" name="Rounded Rectangle 551"/>
          <p:cNvSpPr/>
          <p:nvPr/>
        </p:nvSpPr>
        <p:spPr>
          <a:xfrm>
            <a:off x="1774225" y="3337118"/>
            <a:ext cx="700974" cy="3759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</a:t>
            </a:r>
          </a:p>
        </p:txBody>
      </p:sp>
      <p:sp>
        <p:nvSpPr>
          <p:cNvPr id="559" name="Rounded Rectangle 558"/>
          <p:cNvSpPr/>
          <p:nvPr/>
        </p:nvSpPr>
        <p:spPr>
          <a:xfrm>
            <a:off x="2802923" y="3337118"/>
            <a:ext cx="1101812" cy="37595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OK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6887934" y="5044260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536664" y="4356401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197752" y="5044260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410140" y="5816557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320421" y="5816557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7196376" y="4675886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590214" y="5425774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41" idx="5"/>
          </p:cNvCxnSpPr>
          <p:nvPr/>
        </p:nvCxnSpPr>
        <p:spPr>
          <a:xfrm>
            <a:off x="7257084" y="5417387"/>
            <a:ext cx="279580" cy="41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905814" y="4729528"/>
            <a:ext cx="559159" cy="3521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9548157" y="5196660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0196887" y="4508801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070363" y="5968957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980644" y="5968957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9856599" y="4828286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9250437" y="5578174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cxnSpLocks/>
          </p:cNvCxnSpPr>
          <p:nvPr/>
        </p:nvCxnSpPr>
        <p:spPr>
          <a:xfrm>
            <a:off x="9917307" y="5569787"/>
            <a:ext cx="279580" cy="41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551"/>
          <p:cNvSpPr/>
          <p:nvPr/>
        </p:nvSpPr>
        <p:spPr>
          <a:xfrm>
            <a:off x="1216370" y="6447207"/>
            <a:ext cx="700974" cy="3759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</a:t>
            </a:r>
          </a:p>
        </p:txBody>
      </p:sp>
      <p:sp>
        <p:nvSpPr>
          <p:cNvPr id="51" name="Rounded Rectangle 551"/>
          <p:cNvSpPr/>
          <p:nvPr/>
        </p:nvSpPr>
        <p:spPr>
          <a:xfrm>
            <a:off x="4466209" y="6374101"/>
            <a:ext cx="700974" cy="3759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</a:t>
            </a:r>
          </a:p>
        </p:txBody>
      </p:sp>
      <p:sp>
        <p:nvSpPr>
          <p:cNvPr id="52" name="Rounded Rectangle 551"/>
          <p:cNvSpPr/>
          <p:nvPr/>
        </p:nvSpPr>
        <p:spPr>
          <a:xfrm>
            <a:off x="7051934" y="6389087"/>
            <a:ext cx="700974" cy="3759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260259" y="4255911"/>
            <a:ext cx="1758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Fully balanced everywhere</a:t>
            </a:r>
          </a:p>
        </p:txBody>
      </p:sp>
      <p:sp>
        <p:nvSpPr>
          <p:cNvPr id="55" name="Oval 54"/>
          <p:cNvSpPr/>
          <p:nvPr/>
        </p:nvSpPr>
        <p:spPr>
          <a:xfrm>
            <a:off x="5395784" y="5101925"/>
            <a:ext cx="432487" cy="42013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Connector: Curved 55"/>
          <p:cNvCxnSpPr>
            <a:endCxn id="55" idx="7"/>
          </p:cNvCxnSpPr>
          <p:nvPr/>
        </p:nvCxnSpPr>
        <p:spPr>
          <a:xfrm rot="5400000">
            <a:off x="5801979" y="4837382"/>
            <a:ext cx="289026" cy="363114"/>
          </a:xfrm>
          <a:prstGeom prst="curvedConnector3">
            <a:avLst>
              <a:gd name="adj1" fmla="val 92964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426243" y="3951096"/>
            <a:ext cx="1403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Imbalance of </a:t>
            </a:r>
            <a:r>
              <a:rPr lang="en-US" b="1" dirty="0">
                <a:solidFill>
                  <a:srgbClr val="FF0000"/>
                </a:solidFill>
              </a:rPr>
              <a:t>one</a:t>
            </a:r>
            <a:r>
              <a:rPr lang="en-US" dirty="0">
                <a:solidFill>
                  <a:schemeClr val="accent2"/>
                </a:solidFill>
              </a:rPr>
              <a:t> level, still ok!</a:t>
            </a:r>
          </a:p>
        </p:txBody>
      </p:sp>
      <p:sp>
        <p:nvSpPr>
          <p:cNvPr id="58" name="Oval 57"/>
          <p:cNvSpPr/>
          <p:nvPr/>
        </p:nvSpPr>
        <p:spPr>
          <a:xfrm>
            <a:off x="7536664" y="4356401"/>
            <a:ext cx="432487" cy="420130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8197752" y="5044260"/>
            <a:ext cx="432487" cy="42013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7633221" y="3087685"/>
            <a:ext cx="1403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FF"/>
                </a:solidFill>
              </a:rPr>
              <a:t>Imbalance of </a:t>
            </a:r>
            <a:r>
              <a:rPr lang="en-US" b="1" dirty="0">
                <a:solidFill>
                  <a:srgbClr val="FF0000"/>
                </a:solidFill>
              </a:rPr>
              <a:t>one</a:t>
            </a:r>
            <a:r>
              <a:rPr lang="en-US" dirty="0">
                <a:solidFill>
                  <a:srgbClr val="FF66FF"/>
                </a:solidFill>
              </a:rPr>
              <a:t> level, still ok!</a:t>
            </a:r>
          </a:p>
        </p:txBody>
      </p:sp>
      <p:cxnSp>
        <p:nvCxnSpPr>
          <p:cNvPr id="62" name="Connector: Curved 61"/>
          <p:cNvCxnSpPr>
            <a:endCxn id="59" idx="6"/>
          </p:cNvCxnSpPr>
          <p:nvPr/>
        </p:nvCxnSpPr>
        <p:spPr>
          <a:xfrm rot="5400000">
            <a:off x="8681198" y="4515508"/>
            <a:ext cx="687859" cy="789775"/>
          </a:xfrm>
          <a:prstGeom prst="curvedConnector2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8718208" y="3643136"/>
            <a:ext cx="1403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No </a:t>
            </a:r>
            <a:r>
              <a:rPr lang="en-US" dirty="0">
                <a:solidFill>
                  <a:srgbClr val="00B0F0"/>
                </a:solidFill>
              </a:rPr>
              <a:t>imbalance!</a:t>
            </a:r>
          </a:p>
        </p:txBody>
      </p:sp>
      <p:cxnSp>
        <p:nvCxnSpPr>
          <p:cNvPr id="61" name="Connector: Curved 60"/>
          <p:cNvCxnSpPr/>
          <p:nvPr/>
        </p:nvCxnSpPr>
        <p:spPr>
          <a:xfrm rot="5400000">
            <a:off x="8008957" y="3973971"/>
            <a:ext cx="289026" cy="363114"/>
          </a:xfrm>
          <a:prstGeom prst="curvedConnector3">
            <a:avLst>
              <a:gd name="adj1" fmla="val 92964"/>
            </a:avLst>
          </a:prstGeom>
          <a:ln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460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AVL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162" y="1537408"/>
            <a:ext cx="10515600" cy="4351338"/>
          </a:xfrm>
        </p:spPr>
        <p:txBody>
          <a:bodyPr/>
          <a:lstStyle/>
          <a:p>
            <a:r>
              <a:rPr lang="en-US" dirty="0"/>
              <a:t>Short for Georgy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dirty="0"/>
              <a:t>delson-</a:t>
            </a:r>
            <a:r>
              <a:rPr lang="en-US" b="1" dirty="0" err="1">
                <a:solidFill>
                  <a:srgbClr val="FF0000"/>
                </a:solidFill>
              </a:rPr>
              <a:t>V</a:t>
            </a:r>
            <a:r>
              <a:rPr lang="en-US" dirty="0" err="1"/>
              <a:t>elsky</a:t>
            </a:r>
            <a:r>
              <a:rPr lang="en-US" dirty="0"/>
              <a:t> and </a:t>
            </a:r>
            <a:r>
              <a:rPr lang="en-US" dirty="0" err="1"/>
              <a:t>Evgenii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L</a:t>
            </a:r>
            <a:r>
              <a:rPr lang="en-US" dirty="0"/>
              <a:t>andis, Soviet Mathematicians.</a:t>
            </a:r>
          </a:p>
          <a:p>
            <a:r>
              <a:rPr lang="en-US" dirty="0"/>
              <a:t>Key idea: We will allow our binary tree to be unbalanced by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at most one level!</a:t>
            </a:r>
          </a:p>
          <a:p>
            <a:r>
              <a:rPr lang="en-US" b="1" dirty="0"/>
              <a:t>Vote: </a:t>
            </a:r>
          </a:p>
          <a:p>
            <a:pPr lvl="1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21956" y="5101925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70686" y="4414066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35660" y="5063309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4162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54443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703173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85966" y="5101925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34696" y="4414066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95784" y="5101925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08172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18453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003596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526955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3"/>
            <a:endCxn id="4" idx="7"/>
          </p:cNvCxnSpPr>
          <p:nvPr/>
        </p:nvCxnSpPr>
        <p:spPr>
          <a:xfrm flipH="1">
            <a:off x="991107" y="4772669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73523" y="5483439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917344" y="5483439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394408" y="4733551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788246" y="5483439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196141" y="5495797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4" idx="5"/>
            <a:endCxn id="8" idx="0"/>
          </p:cNvCxnSpPr>
          <p:nvPr/>
        </p:nvCxnSpPr>
        <p:spPr>
          <a:xfrm>
            <a:off x="991107" y="5460528"/>
            <a:ext cx="279580" cy="41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2475199" y="5460528"/>
            <a:ext cx="279580" cy="41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5" idx="5"/>
            <a:endCxn id="6" idx="1"/>
          </p:cNvCxnSpPr>
          <p:nvPr/>
        </p:nvCxnSpPr>
        <p:spPr>
          <a:xfrm>
            <a:off x="1639837" y="4772669"/>
            <a:ext cx="559159" cy="3521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156" idx="5"/>
          </p:cNvCxnSpPr>
          <p:nvPr/>
        </p:nvCxnSpPr>
        <p:spPr>
          <a:xfrm>
            <a:off x="4455116" y="5475052"/>
            <a:ext cx="279580" cy="41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5103846" y="4787193"/>
            <a:ext cx="559159" cy="3521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2" name="Rounded Rectangle 551"/>
          <p:cNvSpPr/>
          <p:nvPr/>
        </p:nvSpPr>
        <p:spPr>
          <a:xfrm>
            <a:off x="1774225" y="3337118"/>
            <a:ext cx="700974" cy="3759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</a:t>
            </a:r>
          </a:p>
        </p:txBody>
      </p:sp>
      <p:sp>
        <p:nvSpPr>
          <p:cNvPr id="559" name="Rounded Rectangle 558"/>
          <p:cNvSpPr/>
          <p:nvPr/>
        </p:nvSpPr>
        <p:spPr>
          <a:xfrm>
            <a:off x="2802923" y="3337118"/>
            <a:ext cx="1101812" cy="37595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OK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6887934" y="5044260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536664" y="4356401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197752" y="5044260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410140" y="5816557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320421" y="5816557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7196376" y="4675886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590214" y="5425774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41" idx="5"/>
          </p:cNvCxnSpPr>
          <p:nvPr/>
        </p:nvCxnSpPr>
        <p:spPr>
          <a:xfrm>
            <a:off x="7257084" y="5417387"/>
            <a:ext cx="279580" cy="41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905814" y="4729528"/>
            <a:ext cx="559159" cy="3521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9548157" y="5196660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0196887" y="4508801"/>
            <a:ext cx="432487" cy="42013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070363" y="5968957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980644" y="5968957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9856599" y="4828286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9250437" y="5578174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cxnSpLocks/>
          </p:cNvCxnSpPr>
          <p:nvPr/>
        </p:nvCxnSpPr>
        <p:spPr>
          <a:xfrm>
            <a:off x="9917307" y="5569787"/>
            <a:ext cx="279580" cy="41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551"/>
          <p:cNvSpPr/>
          <p:nvPr/>
        </p:nvSpPr>
        <p:spPr>
          <a:xfrm>
            <a:off x="1216370" y="6447207"/>
            <a:ext cx="700974" cy="3759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</a:t>
            </a:r>
          </a:p>
        </p:txBody>
      </p:sp>
      <p:sp>
        <p:nvSpPr>
          <p:cNvPr id="51" name="Rounded Rectangle 551"/>
          <p:cNvSpPr/>
          <p:nvPr/>
        </p:nvSpPr>
        <p:spPr>
          <a:xfrm>
            <a:off x="4466209" y="6374101"/>
            <a:ext cx="700974" cy="3759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</a:t>
            </a:r>
          </a:p>
        </p:txBody>
      </p:sp>
      <p:sp>
        <p:nvSpPr>
          <p:cNvPr id="52" name="Rounded Rectangle 551"/>
          <p:cNvSpPr/>
          <p:nvPr/>
        </p:nvSpPr>
        <p:spPr>
          <a:xfrm>
            <a:off x="7051934" y="6389087"/>
            <a:ext cx="700974" cy="3759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</a:t>
            </a:r>
          </a:p>
        </p:txBody>
      </p:sp>
      <p:sp>
        <p:nvSpPr>
          <p:cNvPr id="53" name="Rounded Rectangle 558"/>
          <p:cNvSpPr/>
          <p:nvPr/>
        </p:nvSpPr>
        <p:spPr>
          <a:xfrm>
            <a:off x="9366401" y="6447207"/>
            <a:ext cx="1101812" cy="37595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OK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260259" y="4255911"/>
            <a:ext cx="1758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Fully balanced everywhere</a:t>
            </a:r>
          </a:p>
        </p:txBody>
      </p:sp>
      <p:sp>
        <p:nvSpPr>
          <p:cNvPr id="55" name="Oval 54"/>
          <p:cNvSpPr/>
          <p:nvPr/>
        </p:nvSpPr>
        <p:spPr>
          <a:xfrm>
            <a:off x="5395784" y="5101925"/>
            <a:ext cx="432487" cy="42013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Connector: Curved 55"/>
          <p:cNvCxnSpPr>
            <a:endCxn id="55" idx="7"/>
          </p:cNvCxnSpPr>
          <p:nvPr/>
        </p:nvCxnSpPr>
        <p:spPr>
          <a:xfrm rot="5400000">
            <a:off x="5801979" y="4837382"/>
            <a:ext cx="289026" cy="363114"/>
          </a:xfrm>
          <a:prstGeom prst="curvedConnector3">
            <a:avLst>
              <a:gd name="adj1" fmla="val 92964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426243" y="3951096"/>
            <a:ext cx="1403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Imbalance of </a:t>
            </a:r>
            <a:r>
              <a:rPr lang="en-US" b="1" dirty="0">
                <a:solidFill>
                  <a:srgbClr val="FF0000"/>
                </a:solidFill>
              </a:rPr>
              <a:t>one</a:t>
            </a:r>
            <a:r>
              <a:rPr lang="en-US" dirty="0">
                <a:solidFill>
                  <a:schemeClr val="accent2"/>
                </a:solidFill>
              </a:rPr>
              <a:t> level, still ok!</a:t>
            </a:r>
          </a:p>
        </p:txBody>
      </p:sp>
      <p:sp>
        <p:nvSpPr>
          <p:cNvPr id="58" name="Oval 57"/>
          <p:cNvSpPr/>
          <p:nvPr/>
        </p:nvSpPr>
        <p:spPr>
          <a:xfrm>
            <a:off x="7536664" y="4356401"/>
            <a:ext cx="432487" cy="420130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8197752" y="5044260"/>
            <a:ext cx="432487" cy="42013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7633221" y="3087685"/>
            <a:ext cx="1403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FF"/>
                </a:solidFill>
              </a:rPr>
              <a:t>Imbalance of </a:t>
            </a:r>
            <a:r>
              <a:rPr lang="en-US" b="1" dirty="0">
                <a:solidFill>
                  <a:srgbClr val="FF0000"/>
                </a:solidFill>
              </a:rPr>
              <a:t>one</a:t>
            </a:r>
            <a:r>
              <a:rPr lang="en-US" dirty="0">
                <a:solidFill>
                  <a:srgbClr val="FF66FF"/>
                </a:solidFill>
              </a:rPr>
              <a:t> level, still ok!</a:t>
            </a:r>
          </a:p>
        </p:txBody>
      </p:sp>
      <p:cxnSp>
        <p:nvCxnSpPr>
          <p:cNvPr id="62" name="Connector: Curved 61"/>
          <p:cNvCxnSpPr>
            <a:endCxn id="59" idx="6"/>
          </p:cNvCxnSpPr>
          <p:nvPr/>
        </p:nvCxnSpPr>
        <p:spPr>
          <a:xfrm rot="5400000">
            <a:off x="8681198" y="4515508"/>
            <a:ext cx="687859" cy="789775"/>
          </a:xfrm>
          <a:prstGeom prst="curvedConnector2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0505000" y="3125508"/>
            <a:ext cx="1403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Imbalance of </a:t>
            </a:r>
            <a:r>
              <a:rPr lang="en-US" b="1" dirty="0">
                <a:solidFill>
                  <a:srgbClr val="FF0000"/>
                </a:solidFill>
              </a:rPr>
              <a:t>two</a:t>
            </a:r>
            <a:r>
              <a:rPr lang="en-US" dirty="0">
                <a:solidFill>
                  <a:srgbClr val="FF0000"/>
                </a:solidFill>
              </a:rPr>
              <a:t> levels, not ok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4" name="Connector: Curved 23"/>
          <p:cNvCxnSpPr>
            <a:stCxn id="63" idx="2"/>
            <a:endCxn id="43" idx="7"/>
          </p:cNvCxnSpPr>
          <p:nvPr/>
        </p:nvCxnSpPr>
        <p:spPr>
          <a:xfrm rot="5400000">
            <a:off x="10625677" y="3989199"/>
            <a:ext cx="521490" cy="640768"/>
          </a:xfrm>
          <a:prstGeom prst="curvedConnector3">
            <a:avLst>
              <a:gd name="adj1" fmla="val 9978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8735513" y="3798069"/>
            <a:ext cx="1403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No </a:t>
            </a:r>
            <a:r>
              <a:rPr lang="en-US" dirty="0">
                <a:solidFill>
                  <a:srgbClr val="00B0F0"/>
                </a:solidFill>
              </a:rPr>
              <a:t>imbalance!</a:t>
            </a:r>
          </a:p>
        </p:txBody>
      </p:sp>
      <p:cxnSp>
        <p:nvCxnSpPr>
          <p:cNvPr id="61" name="Connector: Curved 60"/>
          <p:cNvCxnSpPr/>
          <p:nvPr/>
        </p:nvCxnSpPr>
        <p:spPr>
          <a:xfrm rot="5400000">
            <a:off x="8008957" y="3973971"/>
            <a:ext cx="289026" cy="363114"/>
          </a:xfrm>
          <a:prstGeom prst="curvedConnector3">
            <a:avLst>
              <a:gd name="adj1" fmla="val 92964"/>
            </a:avLst>
          </a:prstGeom>
          <a:ln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085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AVL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162" y="1537408"/>
            <a:ext cx="10515600" cy="4351338"/>
          </a:xfrm>
        </p:spPr>
        <p:txBody>
          <a:bodyPr/>
          <a:lstStyle/>
          <a:p>
            <a:r>
              <a:rPr lang="en-US" dirty="0"/>
              <a:t>Short for Georgy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dirty="0"/>
              <a:t>delson-</a:t>
            </a:r>
            <a:r>
              <a:rPr lang="en-US" b="1" dirty="0" err="1">
                <a:solidFill>
                  <a:srgbClr val="FF0000"/>
                </a:solidFill>
              </a:rPr>
              <a:t>V</a:t>
            </a:r>
            <a:r>
              <a:rPr lang="en-US" dirty="0" err="1"/>
              <a:t>elsky</a:t>
            </a:r>
            <a:r>
              <a:rPr lang="en-US" dirty="0"/>
              <a:t> and </a:t>
            </a:r>
            <a:r>
              <a:rPr lang="en-US" dirty="0" err="1"/>
              <a:t>Evgenii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L</a:t>
            </a:r>
            <a:r>
              <a:rPr lang="en-US" dirty="0"/>
              <a:t>andis, Soviet Mathematicians.</a:t>
            </a:r>
          </a:p>
          <a:p>
            <a:r>
              <a:rPr lang="en-US" dirty="0"/>
              <a:t>Key idea: We will allow our binary tree to be unbalanced by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at most one level!</a:t>
            </a:r>
          </a:p>
          <a:p>
            <a:r>
              <a:rPr lang="en-US" b="1" dirty="0"/>
              <a:t>Vote: </a:t>
            </a:r>
          </a:p>
          <a:p>
            <a:pPr lvl="1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21956" y="5101925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70686" y="4414066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35660" y="5063309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4162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54443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703173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85966" y="5101925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34696" y="4414066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95784" y="5101925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08172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18453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003596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526955" y="587422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3"/>
            <a:endCxn id="4" idx="7"/>
          </p:cNvCxnSpPr>
          <p:nvPr/>
        </p:nvCxnSpPr>
        <p:spPr>
          <a:xfrm flipH="1">
            <a:off x="991107" y="4772669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73523" y="5483439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917344" y="5483439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394408" y="4733551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788246" y="5483439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196141" y="5495797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4" idx="5"/>
            <a:endCxn id="8" idx="0"/>
          </p:cNvCxnSpPr>
          <p:nvPr/>
        </p:nvCxnSpPr>
        <p:spPr>
          <a:xfrm>
            <a:off x="991107" y="5460528"/>
            <a:ext cx="279580" cy="41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2475199" y="5460528"/>
            <a:ext cx="279580" cy="41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5" idx="5"/>
            <a:endCxn id="6" idx="1"/>
          </p:cNvCxnSpPr>
          <p:nvPr/>
        </p:nvCxnSpPr>
        <p:spPr>
          <a:xfrm>
            <a:off x="1639837" y="4772669"/>
            <a:ext cx="559159" cy="3521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156" idx="5"/>
          </p:cNvCxnSpPr>
          <p:nvPr/>
        </p:nvCxnSpPr>
        <p:spPr>
          <a:xfrm>
            <a:off x="4455116" y="5475052"/>
            <a:ext cx="279580" cy="41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5103846" y="4787193"/>
            <a:ext cx="559159" cy="3521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2" name="Rounded Rectangle 551"/>
          <p:cNvSpPr/>
          <p:nvPr/>
        </p:nvSpPr>
        <p:spPr>
          <a:xfrm>
            <a:off x="1774225" y="3337118"/>
            <a:ext cx="700974" cy="3759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</a:t>
            </a:r>
          </a:p>
        </p:txBody>
      </p:sp>
      <p:sp>
        <p:nvSpPr>
          <p:cNvPr id="559" name="Rounded Rectangle 558"/>
          <p:cNvSpPr/>
          <p:nvPr/>
        </p:nvSpPr>
        <p:spPr>
          <a:xfrm>
            <a:off x="2802923" y="3337118"/>
            <a:ext cx="1101812" cy="37595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OK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6887934" y="5044260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536664" y="4356401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197752" y="5044260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410140" y="5816557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320421" y="5816557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7196376" y="4675886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590214" y="5425774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41" idx="5"/>
          </p:cNvCxnSpPr>
          <p:nvPr/>
        </p:nvCxnSpPr>
        <p:spPr>
          <a:xfrm>
            <a:off x="7257084" y="5417387"/>
            <a:ext cx="279580" cy="41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905814" y="4729528"/>
            <a:ext cx="559159" cy="3521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9548157" y="5196660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0196887" y="4508801"/>
            <a:ext cx="432487" cy="42013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070363" y="5968957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980644" y="5968957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9856599" y="4828286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9250437" y="5578174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cxnSpLocks/>
          </p:cNvCxnSpPr>
          <p:nvPr/>
        </p:nvCxnSpPr>
        <p:spPr>
          <a:xfrm>
            <a:off x="9917307" y="5569787"/>
            <a:ext cx="279580" cy="41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551"/>
          <p:cNvSpPr/>
          <p:nvPr/>
        </p:nvSpPr>
        <p:spPr>
          <a:xfrm>
            <a:off x="1216370" y="6447207"/>
            <a:ext cx="700974" cy="3759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</a:t>
            </a:r>
          </a:p>
        </p:txBody>
      </p:sp>
      <p:sp>
        <p:nvSpPr>
          <p:cNvPr id="51" name="Rounded Rectangle 551"/>
          <p:cNvSpPr/>
          <p:nvPr/>
        </p:nvSpPr>
        <p:spPr>
          <a:xfrm>
            <a:off x="4466209" y="6374101"/>
            <a:ext cx="700974" cy="3759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</a:t>
            </a:r>
          </a:p>
        </p:txBody>
      </p:sp>
      <p:sp>
        <p:nvSpPr>
          <p:cNvPr id="52" name="Rounded Rectangle 551"/>
          <p:cNvSpPr/>
          <p:nvPr/>
        </p:nvSpPr>
        <p:spPr>
          <a:xfrm>
            <a:off x="7051934" y="6389087"/>
            <a:ext cx="700974" cy="3759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</a:t>
            </a:r>
          </a:p>
        </p:txBody>
      </p:sp>
      <p:sp>
        <p:nvSpPr>
          <p:cNvPr id="53" name="Rounded Rectangle 558"/>
          <p:cNvSpPr/>
          <p:nvPr/>
        </p:nvSpPr>
        <p:spPr>
          <a:xfrm>
            <a:off x="9366401" y="6447207"/>
            <a:ext cx="1101812" cy="37595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OK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260259" y="4255911"/>
            <a:ext cx="1758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Fully balanced everywhere</a:t>
            </a:r>
          </a:p>
        </p:txBody>
      </p:sp>
      <p:sp>
        <p:nvSpPr>
          <p:cNvPr id="55" name="Oval 54"/>
          <p:cNvSpPr/>
          <p:nvPr/>
        </p:nvSpPr>
        <p:spPr>
          <a:xfrm>
            <a:off x="5395784" y="5101925"/>
            <a:ext cx="432487" cy="42013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Connector: Curved 55"/>
          <p:cNvCxnSpPr>
            <a:endCxn id="55" idx="7"/>
          </p:cNvCxnSpPr>
          <p:nvPr/>
        </p:nvCxnSpPr>
        <p:spPr>
          <a:xfrm rot="5400000">
            <a:off x="5801979" y="4837382"/>
            <a:ext cx="289026" cy="363114"/>
          </a:xfrm>
          <a:prstGeom prst="curvedConnector3">
            <a:avLst>
              <a:gd name="adj1" fmla="val 92964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426243" y="3951096"/>
            <a:ext cx="1403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Imbalance of </a:t>
            </a:r>
            <a:r>
              <a:rPr lang="en-US" b="1" dirty="0">
                <a:solidFill>
                  <a:srgbClr val="FF0000"/>
                </a:solidFill>
              </a:rPr>
              <a:t>one</a:t>
            </a:r>
            <a:r>
              <a:rPr lang="en-US" dirty="0">
                <a:solidFill>
                  <a:schemeClr val="accent2"/>
                </a:solidFill>
              </a:rPr>
              <a:t> level, still ok!</a:t>
            </a:r>
          </a:p>
        </p:txBody>
      </p:sp>
      <p:sp>
        <p:nvSpPr>
          <p:cNvPr id="58" name="Oval 57"/>
          <p:cNvSpPr/>
          <p:nvPr/>
        </p:nvSpPr>
        <p:spPr>
          <a:xfrm>
            <a:off x="7536664" y="4356401"/>
            <a:ext cx="432487" cy="420130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8197752" y="5044260"/>
            <a:ext cx="432487" cy="42013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7633221" y="3087685"/>
            <a:ext cx="1403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FF"/>
                </a:solidFill>
              </a:rPr>
              <a:t>Imbalance of </a:t>
            </a:r>
            <a:r>
              <a:rPr lang="en-US" b="1" dirty="0">
                <a:solidFill>
                  <a:srgbClr val="FF0000"/>
                </a:solidFill>
              </a:rPr>
              <a:t>one</a:t>
            </a:r>
            <a:r>
              <a:rPr lang="en-US" dirty="0">
                <a:solidFill>
                  <a:srgbClr val="FF66FF"/>
                </a:solidFill>
              </a:rPr>
              <a:t> level, still ok!</a:t>
            </a:r>
          </a:p>
        </p:txBody>
      </p:sp>
      <p:cxnSp>
        <p:nvCxnSpPr>
          <p:cNvPr id="62" name="Connector: Curved 61"/>
          <p:cNvCxnSpPr>
            <a:endCxn id="59" idx="6"/>
          </p:cNvCxnSpPr>
          <p:nvPr/>
        </p:nvCxnSpPr>
        <p:spPr>
          <a:xfrm rot="5400000">
            <a:off x="8681198" y="4515508"/>
            <a:ext cx="687859" cy="789775"/>
          </a:xfrm>
          <a:prstGeom prst="curvedConnector2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0505000" y="3125508"/>
            <a:ext cx="1403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Imbalance of </a:t>
            </a:r>
            <a:r>
              <a:rPr lang="en-US" b="1" dirty="0">
                <a:solidFill>
                  <a:srgbClr val="FF0000"/>
                </a:solidFill>
              </a:rPr>
              <a:t>two</a:t>
            </a:r>
            <a:r>
              <a:rPr lang="en-US" dirty="0">
                <a:solidFill>
                  <a:srgbClr val="FF0000"/>
                </a:solidFill>
              </a:rPr>
              <a:t> levels, not ok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4" name="Connector: Curved 23"/>
          <p:cNvCxnSpPr>
            <a:stCxn id="63" idx="2"/>
            <a:endCxn id="43" idx="7"/>
          </p:cNvCxnSpPr>
          <p:nvPr/>
        </p:nvCxnSpPr>
        <p:spPr>
          <a:xfrm rot="5400000">
            <a:off x="10625677" y="3989199"/>
            <a:ext cx="521490" cy="640768"/>
          </a:xfrm>
          <a:prstGeom prst="curvedConnector3">
            <a:avLst>
              <a:gd name="adj1" fmla="val 9978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539802" y="4928931"/>
            <a:ext cx="1539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But we can do something about it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735513" y="3798069"/>
            <a:ext cx="1403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No </a:t>
            </a:r>
            <a:r>
              <a:rPr lang="en-US" dirty="0">
                <a:solidFill>
                  <a:srgbClr val="00B0F0"/>
                </a:solidFill>
              </a:rPr>
              <a:t>imbalance!</a:t>
            </a:r>
          </a:p>
        </p:txBody>
      </p:sp>
      <p:cxnSp>
        <p:nvCxnSpPr>
          <p:cNvPr id="65" name="Connector: Curved 64"/>
          <p:cNvCxnSpPr/>
          <p:nvPr/>
        </p:nvCxnSpPr>
        <p:spPr>
          <a:xfrm rot="5400000">
            <a:off x="8008957" y="3973971"/>
            <a:ext cx="289026" cy="363114"/>
          </a:xfrm>
          <a:prstGeom prst="curvedConnector3">
            <a:avLst>
              <a:gd name="adj1" fmla="val 92964"/>
            </a:avLst>
          </a:prstGeom>
          <a:ln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896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Imbalance calculation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What’s with this “imbalance” metric?</a:t>
            </a:r>
          </a:p>
          <a:p>
            <a:pPr lvl="1"/>
            <a:r>
              <a:rPr lang="en-US" dirty="0"/>
              <a:t>Maybe we can “see” it in these examples, but we need a robust formalization so that we can write some code that detects it!</a:t>
            </a:r>
          </a:p>
          <a:p>
            <a:r>
              <a:rPr lang="en-US" dirty="0"/>
              <a:t>Definitions: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Height of empty tree = -1.</a:t>
            </a:r>
          </a:p>
          <a:p>
            <a:pPr lvl="1"/>
            <a:r>
              <a:rPr lang="en-US" dirty="0"/>
              <a:t>Height of a </a:t>
            </a:r>
            <a:r>
              <a:rPr lang="en-US" dirty="0">
                <a:solidFill>
                  <a:schemeClr val="accent4"/>
                </a:solidFill>
              </a:rPr>
              <a:t>non-empty-tree</a:t>
            </a:r>
            <a:r>
              <a:rPr lang="en-US" dirty="0"/>
              <a:t> = max {</a:t>
            </a:r>
            <a:r>
              <a:rPr lang="en-US" dirty="0">
                <a:solidFill>
                  <a:schemeClr val="accent6"/>
                </a:solidFill>
              </a:rPr>
              <a:t>Height(Left)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Height(Right)</a:t>
            </a:r>
            <a:r>
              <a:rPr lang="en-US" dirty="0"/>
              <a:t>} </a:t>
            </a:r>
            <a:r>
              <a:rPr lang="en-US" dirty="0">
                <a:solidFill>
                  <a:srgbClr val="FF0000"/>
                </a:solidFill>
              </a:rPr>
              <a:t>+ 1</a:t>
            </a:r>
          </a:p>
          <a:p>
            <a:pPr lvl="2"/>
            <a:r>
              <a:rPr lang="en-US" dirty="0"/>
              <a:t>Corollary: </a:t>
            </a:r>
            <a:r>
              <a:rPr lang="en-US" dirty="0">
                <a:solidFill>
                  <a:srgbClr val="FD4FD8"/>
                </a:solidFill>
              </a:rPr>
              <a:t>height of a stub tree = 0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Balance: The difference between the heights of the left and right subtree.</a:t>
            </a:r>
          </a:p>
          <a:p>
            <a:pPr lvl="2"/>
            <a:r>
              <a:rPr lang="en-US" dirty="0"/>
              <a:t>By convention, height(left) is the minuend and height(right) is the subtrahend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So balance(n) = height(left) </a:t>
            </a:r>
            <a:r>
              <a:rPr lang="mr-IN" dirty="0" smtClean="0"/>
              <a:t>–</a:t>
            </a:r>
            <a:r>
              <a:rPr lang="en-US" dirty="0" smtClean="0"/>
              <a:t> height(right);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061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Quizzes for you: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among the following are valid values for the balance of any given AVL tree node?</a:t>
            </a:r>
          </a:p>
        </p:txBody>
      </p:sp>
      <p:sp>
        <p:nvSpPr>
          <p:cNvPr id="7" name="Rounded Rectangle 551"/>
          <p:cNvSpPr/>
          <p:nvPr/>
        </p:nvSpPr>
        <p:spPr>
          <a:xfrm>
            <a:off x="1460500" y="3335988"/>
            <a:ext cx="1884540" cy="604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Rounded Rectangle 551"/>
          <p:cNvSpPr/>
          <p:nvPr/>
        </p:nvSpPr>
        <p:spPr>
          <a:xfrm>
            <a:off x="3746500" y="3335988"/>
            <a:ext cx="1884540" cy="60471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-1</a:t>
            </a:r>
          </a:p>
        </p:txBody>
      </p:sp>
      <p:sp>
        <p:nvSpPr>
          <p:cNvPr id="9" name="Rounded Rectangle 551"/>
          <p:cNvSpPr/>
          <p:nvPr/>
        </p:nvSpPr>
        <p:spPr>
          <a:xfrm>
            <a:off x="6057900" y="3335988"/>
            <a:ext cx="1884540" cy="60471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0" name="Rounded Rectangle 551"/>
          <p:cNvSpPr/>
          <p:nvPr/>
        </p:nvSpPr>
        <p:spPr>
          <a:xfrm>
            <a:off x="8343900" y="3335988"/>
            <a:ext cx="1884540" cy="60471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2121621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Quizzes for you: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among the following are valid values for the balance of any </a:t>
            </a:r>
            <a:r>
              <a:rPr lang="en-US"/>
              <a:t>given AVL tree node?</a:t>
            </a:r>
            <a:endParaRPr lang="en-US" dirty="0"/>
          </a:p>
        </p:txBody>
      </p:sp>
      <p:sp>
        <p:nvSpPr>
          <p:cNvPr id="7" name="Rounded Rectangle 551"/>
          <p:cNvSpPr/>
          <p:nvPr/>
        </p:nvSpPr>
        <p:spPr>
          <a:xfrm>
            <a:off x="1460500" y="3335988"/>
            <a:ext cx="1884540" cy="604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Rounded Rectangle 551"/>
          <p:cNvSpPr/>
          <p:nvPr/>
        </p:nvSpPr>
        <p:spPr>
          <a:xfrm>
            <a:off x="3746500" y="3335988"/>
            <a:ext cx="1884540" cy="60471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-1</a:t>
            </a:r>
          </a:p>
        </p:txBody>
      </p:sp>
      <p:sp>
        <p:nvSpPr>
          <p:cNvPr id="9" name="Rounded Rectangle 551"/>
          <p:cNvSpPr/>
          <p:nvPr/>
        </p:nvSpPr>
        <p:spPr>
          <a:xfrm>
            <a:off x="6057900" y="3335988"/>
            <a:ext cx="1884540" cy="60471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0" name="Rounded Rectangle 551"/>
          <p:cNvSpPr/>
          <p:nvPr/>
        </p:nvSpPr>
        <p:spPr>
          <a:xfrm>
            <a:off x="8343900" y="3335988"/>
            <a:ext cx="1884540" cy="60471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-2</a:t>
            </a:r>
          </a:p>
        </p:txBody>
      </p:sp>
      <p:sp>
        <p:nvSpPr>
          <p:cNvPr id="11" name="Oval 10"/>
          <p:cNvSpPr/>
          <p:nvPr/>
        </p:nvSpPr>
        <p:spPr>
          <a:xfrm>
            <a:off x="1049693" y="3299838"/>
            <a:ext cx="2501428" cy="8028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55742" y="3268376"/>
            <a:ext cx="2501428" cy="8028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41742" y="3236914"/>
            <a:ext cx="2501428" cy="8028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8668" y="4628444"/>
            <a:ext cx="1172915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-2 means that the </a:t>
            </a:r>
            <a:r>
              <a:rPr lang="en-US" sz="2600" dirty="0">
                <a:solidFill>
                  <a:srgbClr val="FF66FF"/>
                </a:solidFill>
              </a:rPr>
              <a:t>height of the right subtree </a:t>
            </a:r>
            <a:r>
              <a:rPr lang="en-US" sz="2600" dirty="0"/>
              <a:t>of the node </a:t>
            </a:r>
            <a:r>
              <a:rPr lang="en-US" sz="2600" dirty="0">
                <a:solidFill>
                  <a:srgbClr val="FF66FF"/>
                </a:solidFill>
              </a:rPr>
              <a:t>is height(left) + 2</a:t>
            </a:r>
            <a:r>
              <a:rPr lang="en-US" sz="2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+2 means that the </a:t>
            </a:r>
            <a:r>
              <a:rPr lang="en-US" sz="2600" dirty="0">
                <a:solidFill>
                  <a:srgbClr val="002060"/>
                </a:solidFill>
              </a:rPr>
              <a:t>height of the left subtree</a:t>
            </a:r>
            <a:r>
              <a:rPr lang="en-US" sz="2600" dirty="0"/>
              <a:t> of the node is </a:t>
            </a:r>
            <a:r>
              <a:rPr lang="en-US" sz="2600" dirty="0">
                <a:solidFill>
                  <a:srgbClr val="002060"/>
                </a:solidFill>
              </a:rPr>
              <a:t>height(right) + 2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2"/>
                </a:solidFill>
              </a:rPr>
              <a:t>Both are unacceptable from an AVL perspective.</a:t>
            </a:r>
          </a:p>
        </p:txBody>
      </p:sp>
    </p:spTree>
    <p:extLst>
      <p:ext uri="{BB962C8B-B14F-4D97-AF65-F5344CB8AC3E}">
        <p14:creationId xmlns:p14="http://schemas.microsoft.com/office/powerpoint/2010/main" val="1215349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preserve the balance conditions in an AVL tree, we will use some elementary operations called </a:t>
            </a:r>
            <a:r>
              <a:rPr lang="en-US" b="1" dirty="0">
                <a:solidFill>
                  <a:srgbClr val="FF0000"/>
                </a:solidFill>
              </a:rPr>
              <a:t>rotations</a:t>
            </a:r>
          </a:p>
          <a:p>
            <a:r>
              <a:rPr lang="en-US" dirty="0"/>
              <a:t>Those will consist of some pointer assignments and will </a:t>
            </a:r>
            <a:r>
              <a:rPr lang="en-US" dirty="0">
                <a:solidFill>
                  <a:srgbClr val="7030A0"/>
                </a:solidFill>
              </a:rPr>
              <a:t>locally change the structure of the tree such that: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binary search tree condition is satisfied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The AVL balance condition is restored where violated.</a:t>
            </a:r>
          </a:p>
          <a:p>
            <a:r>
              <a:rPr lang="en-US" dirty="0"/>
              <a:t>We will see how those </a:t>
            </a:r>
            <a:r>
              <a:rPr lang="en-US" dirty="0" smtClean="0"/>
              <a:t>work </a:t>
            </a:r>
            <a:r>
              <a:rPr lang="en-US" dirty="0"/>
              <a:t>with some examples.</a:t>
            </a:r>
          </a:p>
          <a:p>
            <a:r>
              <a:rPr lang="en-US" dirty="0"/>
              <a:t>We begin with an empty AVL Tree and begin inserting nodes.</a:t>
            </a:r>
          </a:p>
        </p:txBody>
      </p:sp>
    </p:spTree>
    <p:extLst>
      <p:ext uri="{BB962C8B-B14F-4D97-AF65-F5344CB8AC3E}">
        <p14:creationId xmlns:p14="http://schemas.microsoft.com/office/powerpoint/2010/main" val="1961629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 20 in the tree</a:t>
            </a:r>
          </a:p>
        </p:txBody>
      </p:sp>
      <p:sp>
        <p:nvSpPr>
          <p:cNvPr id="4" name="Oval 3"/>
          <p:cNvSpPr/>
          <p:nvPr/>
        </p:nvSpPr>
        <p:spPr>
          <a:xfrm>
            <a:off x="5350476" y="2458995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 flipH="1">
            <a:off x="5090984" y="2880881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042453" y="2880881"/>
            <a:ext cx="345990" cy="393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48881" y="3311309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88443" y="3276297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91500" y="2664978"/>
            <a:ext cx="1643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 imbalance yet!</a:t>
            </a:r>
          </a:p>
        </p:txBody>
      </p:sp>
    </p:spTree>
    <p:extLst>
      <p:ext uri="{BB962C8B-B14F-4D97-AF65-F5344CB8AC3E}">
        <p14:creationId xmlns:p14="http://schemas.microsoft.com/office/powerpoint/2010/main" val="853631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 10 in the tree</a:t>
            </a:r>
          </a:p>
        </p:txBody>
      </p:sp>
      <p:sp>
        <p:nvSpPr>
          <p:cNvPr id="4" name="Oval 3"/>
          <p:cNvSpPr/>
          <p:nvPr/>
        </p:nvSpPr>
        <p:spPr>
          <a:xfrm>
            <a:off x="5350476" y="2458995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 flipH="1">
            <a:off x="5090984" y="2880881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042453" y="2908338"/>
            <a:ext cx="345990" cy="393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87678" y="3239610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91500" y="2664978"/>
            <a:ext cx="1643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imbalance yet!</a:t>
            </a:r>
          </a:p>
        </p:txBody>
      </p:sp>
      <p:sp>
        <p:nvSpPr>
          <p:cNvPr id="13" name="Oval 12"/>
          <p:cNvSpPr/>
          <p:nvPr/>
        </p:nvSpPr>
        <p:spPr>
          <a:xfrm>
            <a:off x="4572001" y="3361807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385252" y="3843721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43149" y="4274149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177481" y="3843721"/>
            <a:ext cx="359744" cy="52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16526" y="4318555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729351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hated Tree</a:t>
            </a:r>
            <a:r>
              <a:rPr lang="en-US"/>
              <a:t>, v2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304357" y="1530383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M</a:t>
            </a:r>
          </a:p>
        </p:txBody>
      </p:sp>
      <p:sp>
        <p:nvSpPr>
          <p:cNvPr id="5" name="Oval 4"/>
          <p:cNvSpPr/>
          <p:nvPr/>
        </p:nvSpPr>
        <p:spPr>
          <a:xfrm>
            <a:off x="594504" y="262523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88174" y="2690098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X</a:t>
            </a:r>
          </a:p>
        </p:txBody>
      </p:sp>
      <p:cxnSp>
        <p:nvCxnSpPr>
          <p:cNvPr id="7" name="Straight Arrow Connector 6"/>
          <p:cNvCxnSpPr>
            <a:cxnSpLocks/>
            <a:stCxn id="6" idx="3"/>
            <a:endCxn id="7" idx="7"/>
          </p:cNvCxnSpPr>
          <p:nvPr/>
        </p:nvCxnSpPr>
        <p:spPr>
          <a:xfrm flipH="1">
            <a:off x="1028109" y="1908432"/>
            <a:ext cx="1350643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stCxn id="6" idx="5"/>
            <a:endCxn id="8" idx="0"/>
          </p:cNvCxnSpPr>
          <p:nvPr/>
        </p:nvCxnSpPr>
        <p:spPr>
          <a:xfrm>
            <a:off x="2737962" y="1908432"/>
            <a:ext cx="1204212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  <a:stCxn id="7" idx="5"/>
            <a:endCxn id="15" idx="0"/>
          </p:cNvCxnSpPr>
          <p:nvPr/>
        </p:nvCxnSpPr>
        <p:spPr>
          <a:xfrm>
            <a:off x="1028109" y="3003284"/>
            <a:ext cx="421321" cy="54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195430" y="355106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E</a:t>
            </a:r>
          </a:p>
        </p:txBody>
      </p:sp>
      <p:cxnSp>
        <p:nvCxnSpPr>
          <p:cNvPr id="13" name="Straight Arrow Connector 12"/>
          <p:cNvCxnSpPr>
            <a:cxnSpLocks/>
            <a:stCxn id="15" idx="5"/>
          </p:cNvCxnSpPr>
          <p:nvPr/>
        </p:nvCxnSpPr>
        <p:spPr>
          <a:xfrm>
            <a:off x="1629035" y="3929114"/>
            <a:ext cx="488756" cy="553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002082" y="4483050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F</a:t>
            </a:r>
          </a:p>
        </p:txBody>
      </p:sp>
      <p:sp>
        <p:nvSpPr>
          <p:cNvPr id="15" name="Oval 14"/>
          <p:cNvSpPr/>
          <p:nvPr/>
        </p:nvSpPr>
        <p:spPr>
          <a:xfrm>
            <a:off x="2834652" y="5410569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G</a:t>
            </a: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2389049" y="4870059"/>
            <a:ext cx="519998" cy="605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4552" y="3550256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31" name="Curved Connector 30"/>
          <p:cNvCxnSpPr>
            <a:stCxn id="12" idx="3"/>
          </p:cNvCxnSpPr>
          <p:nvPr/>
        </p:nvCxnSpPr>
        <p:spPr>
          <a:xfrm rot="5400000" flipH="1">
            <a:off x="655961" y="3315250"/>
            <a:ext cx="796104" cy="431625"/>
          </a:xfrm>
          <a:prstGeom prst="curvedConnector3">
            <a:avLst>
              <a:gd name="adj1" fmla="val -36862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rot="5400000" flipH="1">
            <a:off x="1417506" y="4312099"/>
            <a:ext cx="796104" cy="431625"/>
          </a:xfrm>
          <a:prstGeom prst="curvedConnector3">
            <a:avLst>
              <a:gd name="adj1" fmla="val -36862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 rot="5400000" flipH="1">
            <a:off x="2160274" y="5308401"/>
            <a:ext cx="796104" cy="431625"/>
          </a:xfrm>
          <a:prstGeom prst="curvedConnector3">
            <a:avLst>
              <a:gd name="adj1" fmla="val -36862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485531" y="3487503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42" name="Curved Connector 41"/>
          <p:cNvCxnSpPr>
            <a:stCxn id="6" idx="3"/>
            <a:endCxn id="4" idx="4"/>
          </p:cNvCxnSpPr>
          <p:nvPr/>
        </p:nvCxnSpPr>
        <p:spPr>
          <a:xfrm rot="5400000" flipH="1">
            <a:off x="2613037" y="1918615"/>
            <a:ext cx="1094852" cy="1204212"/>
          </a:xfrm>
          <a:prstGeom prst="curvedConnector3">
            <a:avLst>
              <a:gd name="adj1" fmla="val 24781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2274097" y="1990165"/>
            <a:ext cx="1343779" cy="4210968"/>
          </a:xfrm>
          <a:custGeom>
            <a:avLst/>
            <a:gdLst>
              <a:gd name="connsiteX0" fmla="*/ 939750 w 1343779"/>
              <a:gd name="connsiteY0" fmla="*/ 3845859 h 4210968"/>
              <a:gd name="connsiteX1" fmla="*/ 1343162 w 1343779"/>
              <a:gd name="connsiteY1" fmla="*/ 4087906 h 4210968"/>
              <a:gd name="connsiteX2" fmla="*/ 859068 w 1343779"/>
              <a:gd name="connsiteY2" fmla="*/ 2138082 h 4210968"/>
              <a:gd name="connsiteX3" fmla="*/ 52244 w 1343779"/>
              <a:gd name="connsiteY3" fmla="*/ 457200 h 4210968"/>
              <a:gd name="connsiteX4" fmla="*/ 146374 w 1343779"/>
              <a:gd name="connsiteY4" fmla="*/ 0 h 421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779" h="4210968">
                <a:moveTo>
                  <a:pt x="939750" y="3845859"/>
                </a:moveTo>
                <a:cubicBezTo>
                  <a:pt x="1148179" y="4109197"/>
                  <a:pt x="1356609" y="4372536"/>
                  <a:pt x="1343162" y="4087906"/>
                </a:cubicBezTo>
                <a:cubicBezTo>
                  <a:pt x="1329715" y="3803276"/>
                  <a:pt x="1074221" y="2743200"/>
                  <a:pt x="859068" y="2138082"/>
                </a:cubicBezTo>
                <a:cubicBezTo>
                  <a:pt x="643915" y="1532964"/>
                  <a:pt x="171026" y="813547"/>
                  <a:pt x="52244" y="457200"/>
                </a:cubicBezTo>
                <a:cubicBezTo>
                  <a:pt x="-66538" y="100853"/>
                  <a:pt x="39918" y="50426"/>
                  <a:pt x="146374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86440" y="269009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A</a:t>
            </a:r>
          </a:p>
        </p:txBody>
      </p:sp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4121779" y="3068147"/>
            <a:ext cx="494080" cy="547781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 flipH="1">
            <a:off x="360338" y="3068147"/>
            <a:ext cx="346941" cy="482109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820356" y="1690688"/>
                <a:ext cx="6444813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Things we don’t like:</a:t>
                </a:r>
                <a:br>
                  <a:rPr lang="en-US" sz="2800" dirty="0"/>
                </a:br>
                <a:r>
                  <a:rPr lang="en-US" sz="2800" dirty="0"/>
                  <a:t/>
                </a:r>
                <a:br>
                  <a:rPr lang="en-US" sz="2800" dirty="0"/>
                </a:br>
                <a:r>
                  <a:rPr lang="en-US" sz="2800" dirty="0"/>
                  <a:t>(1) </a:t>
                </a:r>
                <a:r>
                  <a:rPr lang="en-US" sz="2800" dirty="0">
                    <a:solidFill>
                      <a:srgbClr val="7030A0"/>
                    </a:solidFill>
                  </a:rPr>
                  <a:t>Very unbalanced</a:t>
                </a:r>
                <a:r>
                  <a:rPr lang="en-US" sz="2800" dirty="0"/>
                  <a:t>, say goodbye to 	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/>
                  <a:t> search…. </a:t>
                </a:r>
                <a:r>
                  <a:rPr lang="en-US" sz="2800" dirty="0">
                    <a:sym typeface="Wingdings" panose="05000000000000000000" pitchFamily="2" charset="2"/>
                  </a:rPr>
                  <a:t></a:t>
                </a:r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(2) Wasting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8 bytes per null pointer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Wingdings" panose="05000000000000000000" pitchFamily="2" charset="2"/>
                  </a:rPr>
                  <a:t></a:t>
                </a:r>
              </a:p>
              <a:p>
                <a:endParaRPr lang="en-US" sz="2800" dirty="0">
                  <a:sym typeface="Wingdings" panose="05000000000000000000" pitchFamily="2" charset="2"/>
                </a:endParaRPr>
              </a:p>
              <a:p>
                <a:r>
                  <a:rPr lang="en-US" sz="2800" dirty="0">
                    <a:sym typeface="Wingdings" panose="05000000000000000000" pitchFamily="2" charset="2"/>
                  </a:rPr>
                  <a:t>(3) </a:t>
                </a:r>
                <a:r>
                  <a:rPr lang="en-US" sz="2800" dirty="0" err="1">
                    <a:solidFill>
                      <a:schemeClr val="accent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Inorder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 successor of ‘G’ </a:t>
                </a:r>
                <a:r>
                  <a:rPr lang="en-US" sz="2800" dirty="0">
                    <a:sym typeface="Wingdings" panose="05000000000000000000" pitchFamily="2" charset="2"/>
                  </a:rPr>
                  <a:t>will take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4 stack pops</a:t>
                </a:r>
                <a:r>
                  <a:rPr lang="en-US" sz="2800" dirty="0">
                    <a:sym typeface="Wingdings" panose="05000000000000000000" pitchFamily="2" charset="2"/>
                  </a:rPr>
                  <a:t> to reach </a:t>
                </a:r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356" y="1690688"/>
                <a:ext cx="6444813" cy="3970318"/>
              </a:xfrm>
              <a:prstGeom prst="rect">
                <a:avLst/>
              </a:prstGeom>
              <a:blipFill rotWithShape="0">
                <a:blip r:embed="rId2"/>
                <a:stretch>
                  <a:fillRect l="-1987" t="-1380" r="-2554" b="-3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5350476" y="3615928"/>
            <a:ext cx="4485502" cy="18595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436973" y="3550256"/>
            <a:ext cx="4164227" cy="2110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5759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 5 in the tree</a:t>
            </a:r>
          </a:p>
        </p:txBody>
      </p:sp>
      <p:sp>
        <p:nvSpPr>
          <p:cNvPr id="4" name="Oval 3"/>
          <p:cNvSpPr/>
          <p:nvPr/>
        </p:nvSpPr>
        <p:spPr>
          <a:xfrm>
            <a:off x="5350476" y="2458995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 flipH="1">
            <a:off x="5090984" y="2880881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042453" y="2908338"/>
            <a:ext cx="345990" cy="393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87678" y="3239610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3" name="Oval 12"/>
          <p:cNvSpPr/>
          <p:nvPr/>
        </p:nvSpPr>
        <p:spPr>
          <a:xfrm>
            <a:off x="4572001" y="3361807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385252" y="3843721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177481" y="3843721"/>
            <a:ext cx="359744" cy="52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996013" y="4349214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779772" y="4854571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572001" y="4854571"/>
            <a:ext cx="359744" cy="52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80372" y="5284999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92762" y="5392306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97610" y="4323878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91500" y="2664978"/>
            <a:ext cx="1643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imbalance y… oh.</a:t>
            </a:r>
          </a:p>
        </p:txBody>
      </p:sp>
    </p:spTree>
    <p:extLst>
      <p:ext uri="{BB962C8B-B14F-4D97-AF65-F5344CB8AC3E}">
        <p14:creationId xmlns:p14="http://schemas.microsoft.com/office/powerpoint/2010/main" val="7296807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4"/>
          <p:cNvSpPr/>
          <p:nvPr/>
        </p:nvSpPr>
        <p:spPr>
          <a:xfrm>
            <a:off x="3048001" y="2888303"/>
            <a:ext cx="3817256" cy="2790658"/>
          </a:xfrm>
          <a:prstGeom prst="triangle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 15 in the tree</a:t>
            </a:r>
          </a:p>
        </p:txBody>
      </p:sp>
      <p:sp>
        <p:nvSpPr>
          <p:cNvPr id="4" name="Oval 3"/>
          <p:cNvSpPr/>
          <p:nvPr/>
        </p:nvSpPr>
        <p:spPr>
          <a:xfrm>
            <a:off x="5350476" y="2458995"/>
            <a:ext cx="778475" cy="49427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 flipH="1">
            <a:off x="5090984" y="2880881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042453" y="2908338"/>
            <a:ext cx="345990" cy="393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87678" y="3239610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55402" y="2797793"/>
            <a:ext cx="1643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Imbalance at root node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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72001" y="3361807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385252" y="3843721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177481" y="3843721"/>
            <a:ext cx="359744" cy="52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65757" y="2088543"/>
            <a:ext cx="45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balance = height(left) </a:t>
            </a:r>
            <a:r>
              <a:rPr lang="mr-IN" b="1" dirty="0">
                <a:solidFill>
                  <a:srgbClr val="7030A0"/>
                </a:solidFill>
              </a:rPr>
              <a:t>–</a:t>
            </a:r>
            <a:r>
              <a:rPr lang="en-US" b="1" dirty="0">
                <a:solidFill>
                  <a:srgbClr val="7030A0"/>
                </a:solidFill>
              </a:rPr>
              <a:t> height(right) =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1943" y="3608942"/>
            <a:ext cx="168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height = 1</a:t>
            </a:r>
          </a:p>
        </p:txBody>
      </p:sp>
      <p:sp>
        <p:nvSpPr>
          <p:cNvPr id="9" name="Triangle 8"/>
          <p:cNvSpPr/>
          <p:nvPr/>
        </p:nvSpPr>
        <p:spPr>
          <a:xfrm>
            <a:off x="6140621" y="3222876"/>
            <a:ext cx="541026" cy="402367"/>
          </a:xfrm>
          <a:prstGeom prst="triangl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27370" y="3625244"/>
            <a:ext cx="168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height = -1</a:t>
            </a:r>
          </a:p>
        </p:txBody>
      </p:sp>
      <p:sp>
        <p:nvSpPr>
          <p:cNvPr id="26" name="Oval 25"/>
          <p:cNvSpPr/>
          <p:nvPr/>
        </p:nvSpPr>
        <p:spPr>
          <a:xfrm>
            <a:off x="3996013" y="4349214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779772" y="4854571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572001" y="4854571"/>
            <a:ext cx="359744" cy="52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80372" y="5284999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97409" y="4359463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45162" y="5544706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7292494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4"/>
          <p:cNvSpPr/>
          <p:nvPr/>
        </p:nvSpPr>
        <p:spPr>
          <a:xfrm>
            <a:off x="3008309" y="2908367"/>
            <a:ext cx="3817256" cy="2790658"/>
          </a:xfrm>
          <a:prstGeom prst="triangle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 15 in the tree</a:t>
            </a:r>
          </a:p>
        </p:txBody>
      </p:sp>
      <p:sp>
        <p:nvSpPr>
          <p:cNvPr id="4" name="Oval 3"/>
          <p:cNvSpPr/>
          <p:nvPr/>
        </p:nvSpPr>
        <p:spPr>
          <a:xfrm>
            <a:off x="5350476" y="2458995"/>
            <a:ext cx="778475" cy="49427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 flipH="1">
            <a:off x="5090984" y="2880881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042453" y="2908338"/>
            <a:ext cx="345990" cy="393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87678" y="3239610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55402" y="2797793"/>
            <a:ext cx="1643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Imbalance at root node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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72001" y="3361807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385252" y="3843721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177481" y="3843721"/>
            <a:ext cx="359744" cy="52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65757" y="2088543"/>
            <a:ext cx="45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balance = height(left) </a:t>
            </a:r>
            <a:r>
              <a:rPr lang="mr-IN" b="1" dirty="0">
                <a:solidFill>
                  <a:srgbClr val="7030A0"/>
                </a:solidFill>
              </a:rPr>
              <a:t>–</a:t>
            </a:r>
            <a:r>
              <a:rPr lang="en-US" b="1" dirty="0">
                <a:solidFill>
                  <a:srgbClr val="7030A0"/>
                </a:solidFill>
              </a:rPr>
              <a:t> height(right) =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42251" y="3629006"/>
            <a:ext cx="168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height = 1</a:t>
            </a:r>
          </a:p>
        </p:txBody>
      </p:sp>
      <p:sp>
        <p:nvSpPr>
          <p:cNvPr id="9" name="Triangle 8"/>
          <p:cNvSpPr/>
          <p:nvPr/>
        </p:nvSpPr>
        <p:spPr>
          <a:xfrm>
            <a:off x="6100929" y="3242940"/>
            <a:ext cx="541026" cy="402367"/>
          </a:xfrm>
          <a:prstGeom prst="triangl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287678" y="3625244"/>
            <a:ext cx="168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height = -1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91400" y="4643481"/>
            <a:ext cx="454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your piece of paper, draw an </a:t>
            </a:r>
            <a:r>
              <a:rPr lang="en-US" b="1" dirty="0">
                <a:solidFill>
                  <a:schemeClr val="accent1"/>
                </a:solidFill>
              </a:rPr>
              <a:t>equivalent binary search tree </a:t>
            </a:r>
            <a:r>
              <a:rPr lang="en-US" dirty="0"/>
              <a:t>that: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66FF"/>
                </a:solidFill>
              </a:rPr>
              <a:t>Rectifies the imbalance at the root.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Preserves the BST condition.</a:t>
            </a:r>
          </a:p>
        </p:txBody>
      </p:sp>
      <p:sp>
        <p:nvSpPr>
          <p:cNvPr id="24" name="Oval 23"/>
          <p:cNvSpPr/>
          <p:nvPr/>
        </p:nvSpPr>
        <p:spPr>
          <a:xfrm>
            <a:off x="3996013" y="4349214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779772" y="4854571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572001" y="4854571"/>
            <a:ext cx="359744" cy="52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80372" y="5284999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81263" y="5300616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97610" y="4368284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149194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Rotations</a:t>
            </a:r>
          </a:p>
        </p:txBody>
      </p:sp>
      <p:sp>
        <p:nvSpPr>
          <p:cNvPr id="17" name="Notched Right Arrow 16"/>
          <p:cNvSpPr/>
          <p:nvPr/>
        </p:nvSpPr>
        <p:spPr>
          <a:xfrm>
            <a:off x="4555641" y="2140495"/>
            <a:ext cx="3080717" cy="1454447"/>
          </a:xfrm>
          <a:prstGeom prst="notchedRight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0000"/>
                </a:solidFill>
              </a:rPr>
              <a:t>Right rotation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about </a:t>
            </a:r>
            <a:r>
              <a:rPr lang="en-US" dirty="0">
                <a:solidFill>
                  <a:srgbClr val="00B050"/>
                </a:solidFill>
              </a:rPr>
              <a:t>left child of root</a:t>
            </a:r>
            <a:r>
              <a:rPr lang="en-US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8" name="Oval 17"/>
          <p:cNvSpPr/>
          <p:nvPr/>
        </p:nvSpPr>
        <p:spPr>
          <a:xfrm>
            <a:off x="2916217" y="1326053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19" name="Straight Arrow Connector 18"/>
          <p:cNvCxnSpPr>
            <a:stCxn id="20" idx="3"/>
          </p:cNvCxnSpPr>
          <p:nvPr/>
        </p:nvCxnSpPr>
        <p:spPr>
          <a:xfrm flipH="1">
            <a:off x="2656725" y="1747939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608194" y="1775396"/>
            <a:ext cx="345990" cy="393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53419" y="2106668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2" name="Oval 21"/>
          <p:cNvSpPr/>
          <p:nvPr/>
        </p:nvSpPr>
        <p:spPr>
          <a:xfrm>
            <a:off x="2137742" y="2228865"/>
            <a:ext cx="778475" cy="49427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950993" y="2710779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743222" y="2710779"/>
            <a:ext cx="359744" cy="52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561754" y="3216272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1345513" y="3721629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137742" y="3721629"/>
            <a:ext cx="359744" cy="52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46113" y="4152057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58503" y="4259364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1" name="Curved Down Arrow 30"/>
          <p:cNvSpPr/>
          <p:nvPr/>
        </p:nvSpPr>
        <p:spPr>
          <a:xfrm rot="19367118">
            <a:off x="1075314" y="1410177"/>
            <a:ext cx="1697926" cy="883327"/>
          </a:xfrm>
          <a:prstGeom prst="curved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0132393" y="3280713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33" name="Straight Arrow Connector 32"/>
          <p:cNvCxnSpPr>
            <a:stCxn id="34" idx="3"/>
          </p:cNvCxnSpPr>
          <p:nvPr/>
        </p:nvCxnSpPr>
        <p:spPr>
          <a:xfrm flipH="1">
            <a:off x="9872901" y="3702599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0824370" y="3730056"/>
            <a:ext cx="345990" cy="393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069595" y="4061328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8838097" y="2484356"/>
            <a:ext cx="398113" cy="5704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9786675" y="2484356"/>
            <a:ext cx="606985" cy="7846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8262109" y="3108965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8045868" y="3614322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8838097" y="3614322"/>
            <a:ext cx="359744" cy="52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846468" y="4044750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158858" y="4152057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672324" y="4155206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9" name="Oval 48"/>
          <p:cNvSpPr/>
          <p:nvPr/>
        </p:nvSpPr>
        <p:spPr>
          <a:xfrm>
            <a:off x="9124926" y="2030549"/>
            <a:ext cx="778475" cy="49427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054421" y="3235342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609097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Rotations</a:t>
            </a:r>
          </a:p>
        </p:txBody>
      </p:sp>
      <p:sp>
        <p:nvSpPr>
          <p:cNvPr id="17" name="Notched Right Arrow 16"/>
          <p:cNvSpPr/>
          <p:nvPr/>
        </p:nvSpPr>
        <p:spPr>
          <a:xfrm>
            <a:off x="4555641" y="2140495"/>
            <a:ext cx="3080717" cy="1454447"/>
          </a:xfrm>
          <a:prstGeom prst="notchedRight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0000"/>
                </a:solidFill>
              </a:rPr>
              <a:t>Right rotation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about </a:t>
            </a:r>
            <a:r>
              <a:rPr lang="en-US" dirty="0">
                <a:solidFill>
                  <a:srgbClr val="00B050"/>
                </a:solidFill>
              </a:rPr>
              <a:t>left child of root</a:t>
            </a:r>
            <a:r>
              <a:rPr lang="en-US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8" name="Oval 17"/>
          <p:cNvSpPr/>
          <p:nvPr/>
        </p:nvSpPr>
        <p:spPr>
          <a:xfrm>
            <a:off x="2916217" y="1326053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19" name="Straight Arrow Connector 18"/>
          <p:cNvCxnSpPr>
            <a:stCxn id="20" idx="3"/>
          </p:cNvCxnSpPr>
          <p:nvPr/>
        </p:nvCxnSpPr>
        <p:spPr>
          <a:xfrm flipH="1">
            <a:off x="2656725" y="1747939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608194" y="1775396"/>
            <a:ext cx="345990" cy="393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53419" y="2106668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2" name="Oval 21"/>
          <p:cNvSpPr/>
          <p:nvPr/>
        </p:nvSpPr>
        <p:spPr>
          <a:xfrm>
            <a:off x="2137742" y="2228865"/>
            <a:ext cx="778475" cy="49427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950993" y="2710779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743222" y="2710779"/>
            <a:ext cx="359744" cy="52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561754" y="3216272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1345513" y="3721629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137742" y="3721629"/>
            <a:ext cx="359744" cy="52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46113" y="4152057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58503" y="4259364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1" name="Curved Down Arrow 30"/>
          <p:cNvSpPr/>
          <p:nvPr/>
        </p:nvSpPr>
        <p:spPr>
          <a:xfrm rot="19367118">
            <a:off x="1075314" y="1410177"/>
            <a:ext cx="1697926" cy="883327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0132393" y="3280713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33" name="Straight Arrow Connector 32"/>
          <p:cNvCxnSpPr>
            <a:stCxn id="34" idx="3"/>
          </p:cNvCxnSpPr>
          <p:nvPr/>
        </p:nvCxnSpPr>
        <p:spPr>
          <a:xfrm flipH="1">
            <a:off x="9872901" y="3702599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0824370" y="3730056"/>
            <a:ext cx="345990" cy="393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069595" y="4061328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8838097" y="2484356"/>
            <a:ext cx="398113" cy="5704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9786675" y="2484356"/>
            <a:ext cx="606985" cy="7846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8262109" y="3108965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8045868" y="3614322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8838097" y="3614322"/>
            <a:ext cx="359744" cy="52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846468" y="4044750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158858" y="4152057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672324" y="4155206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9" name="Oval 48"/>
          <p:cNvSpPr/>
          <p:nvPr/>
        </p:nvSpPr>
        <p:spPr>
          <a:xfrm>
            <a:off x="9124926" y="2030549"/>
            <a:ext cx="778475" cy="49427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719" y="126131"/>
            <a:ext cx="1455293" cy="11816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88116" y="1305891"/>
            <a:ext cx="2502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2"/>
                </a:solidFill>
              </a:rPr>
              <a:t>No imbalance!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2"/>
                </a:solidFill>
              </a:rPr>
              <a:t>BST condition satisfied!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54421" y="3235342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3566312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Rotations</a:t>
            </a:r>
          </a:p>
        </p:txBody>
      </p:sp>
      <p:sp>
        <p:nvSpPr>
          <p:cNvPr id="17" name="Notched Right Arrow 16"/>
          <p:cNvSpPr/>
          <p:nvPr/>
        </p:nvSpPr>
        <p:spPr>
          <a:xfrm>
            <a:off x="4555641" y="2140495"/>
            <a:ext cx="3080717" cy="1454447"/>
          </a:xfrm>
          <a:prstGeom prst="notchedRight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0000"/>
                </a:solidFill>
              </a:rPr>
              <a:t>Right rotation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about </a:t>
            </a:r>
            <a:r>
              <a:rPr lang="en-US" dirty="0">
                <a:solidFill>
                  <a:srgbClr val="00B050"/>
                </a:solidFill>
              </a:rPr>
              <a:t>left child of root</a:t>
            </a:r>
            <a:r>
              <a:rPr lang="en-US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8" name="Oval 17"/>
          <p:cNvSpPr/>
          <p:nvPr/>
        </p:nvSpPr>
        <p:spPr>
          <a:xfrm>
            <a:off x="2916217" y="1326053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19" name="Straight Arrow Connector 18"/>
          <p:cNvCxnSpPr>
            <a:stCxn id="20" idx="3"/>
          </p:cNvCxnSpPr>
          <p:nvPr/>
        </p:nvCxnSpPr>
        <p:spPr>
          <a:xfrm flipH="1">
            <a:off x="2656725" y="1747939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608194" y="1775396"/>
            <a:ext cx="345990" cy="393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53419" y="2106668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2" name="Oval 21"/>
          <p:cNvSpPr/>
          <p:nvPr/>
        </p:nvSpPr>
        <p:spPr>
          <a:xfrm>
            <a:off x="2137742" y="2228865"/>
            <a:ext cx="778475" cy="49427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950993" y="2710779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743222" y="2710779"/>
            <a:ext cx="359744" cy="52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561754" y="3216272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1345513" y="3721629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137742" y="3721629"/>
            <a:ext cx="359744" cy="52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46113" y="4152057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58503" y="4259364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1" name="Curved Down Arrow 30"/>
          <p:cNvSpPr/>
          <p:nvPr/>
        </p:nvSpPr>
        <p:spPr>
          <a:xfrm rot="19367118">
            <a:off x="1075314" y="1410177"/>
            <a:ext cx="1697926" cy="883327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0132393" y="3280713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33" name="Straight Arrow Connector 32"/>
          <p:cNvCxnSpPr>
            <a:stCxn id="34" idx="3"/>
          </p:cNvCxnSpPr>
          <p:nvPr/>
        </p:nvCxnSpPr>
        <p:spPr>
          <a:xfrm flipH="1">
            <a:off x="9872901" y="3702599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0824370" y="3730056"/>
            <a:ext cx="345990" cy="393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069595" y="4061328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8838097" y="2484356"/>
            <a:ext cx="398113" cy="5704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9786675" y="2484356"/>
            <a:ext cx="606985" cy="7846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8262109" y="3108965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8045868" y="3614322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8838097" y="3614322"/>
            <a:ext cx="359744" cy="52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846468" y="4044750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158858" y="4152057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672324" y="4155206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9" name="Oval 48"/>
          <p:cNvSpPr/>
          <p:nvPr/>
        </p:nvSpPr>
        <p:spPr>
          <a:xfrm>
            <a:off x="9124926" y="2030549"/>
            <a:ext cx="778475" cy="49427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719" y="126131"/>
            <a:ext cx="1455293" cy="11816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305" y="4618054"/>
            <a:ext cx="980412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Process: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Left child of 20 (the previous root) becomes 10’s right child.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Right child of 10 becomes 20 (the previous root). This makes 10 the new root.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Left child of 10 remains as is (no change)</a:t>
            </a:r>
          </a:p>
          <a:p>
            <a:pPr marL="971550" lvl="1" indent="-514350">
              <a:buFont typeface="+mj-lt"/>
              <a:buAutoNum type="arabicPeriod"/>
            </a:pPr>
            <a:endParaRPr lang="en-US" sz="2600" dirty="0"/>
          </a:p>
          <a:p>
            <a:pPr marL="342900" indent="-342900">
              <a:buFont typeface="+mj-lt"/>
              <a:buAutoNum type="arabicPeriod"/>
            </a:pPr>
            <a:endParaRPr lang="en-US" sz="2600" dirty="0"/>
          </a:p>
        </p:txBody>
      </p:sp>
      <p:sp>
        <p:nvSpPr>
          <p:cNvPr id="36" name="TextBox 35"/>
          <p:cNvSpPr txBox="1"/>
          <p:nvPr/>
        </p:nvSpPr>
        <p:spPr>
          <a:xfrm>
            <a:off x="3054421" y="3235342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788116" y="1305891"/>
            <a:ext cx="2502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2"/>
                </a:solidFill>
              </a:rPr>
              <a:t>No imbalance!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2"/>
                </a:solidFill>
              </a:rPr>
              <a:t>BST condition satisfied!</a:t>
            </a:r>
          </a:p>
        </p:txBody>
      </p:sp>
    </p:spTree>
    <p:extLst>
      <p:ext uri="{BB962C8B-B14F-4D97-AF65-F5344CB8AC3E}">
        <p14:creationId xmlns:p14="http://schemas.microsoft.com/office/powerpoint/2010/main" val="5168719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151" y="1838325"/>
            <a:ext cx="10515600" cy="4351338"/>
          </a:xfrm>
        </p:spPr>
        <p:txBody>
          <a:bodyPr/>
          <a:lstStyle/>
          <a:p>
            <a:r>
              <a:rPr lang="en-US" dirty="0"/>
              <a:t>Now let’s assume that instead of 5 we had inserted 15.</a:t>
            </a:r>
          </a:p>
        </p:txBody>
      </p:sp>
      <p:sp>
        <p:nvSpPr>
          <p:cNvPr id="4" name="Oval 3"/>
          <p:cNvSpPr/>
          <p:nvPr/>
        </p:nvSpPr>
        <p:spPr>
          <a:xfrm>
            <a:off x="5350476" y="2458995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5" name="Straight Arrow Connector 4"/>
          <p:cNvCxnSpPr>
            <a:stCxn id="6" idx="3"/>
          </p:cNvCxnSpPr>
          <p:nvPr/>
        </p:nvCxnSpPr>
        <p:spPr>
          <a:xfrm flipH="1">
            <a:off x="5090984" y="2880881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042453" y="2908338"/>
            <a:ext cx="345990" cy="393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87678" y="3239610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" name="Oval 7"/>
          <p:cNvSpPr/>
          <p:nvPr/>
        </p:nvSpPr>
        <p:spPr>
          <a:xfrm>
            <a:off x="4572001" y="3361807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385252" y="3843721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77481" y="3843721"/>
            <a:ext cx="359744" cy="52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317525" y="4386025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135705" y="4880295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927934" y="4880295"/>
            <a:ext cx="359744" cy="52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36305" y="5310723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695" y="5418030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53050" y="4201359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344077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151" y="1838325"/>
            <a:ext cx="10515600" cy="4351338"/>
          </a:xfrm>
        </p:spPr>
        <p:txBody>
          <a:bodyPr/>
          <a:lstStyle/>
          <a:p>
            <a:r>
              <a:rPr lang="en-US" dirty="0"/>
              <a:t>Now let’s assume that instead of 5 we had inserted 15.</a:t>
            </a:r>
          </a:p>
        </p:txBody>
      </p:sp>
      <p:sp>
        <p:nvSpPr>
          <p:cNvPr id="4" name="Oval 3"/>
          <p:cNvSpPr/>
          <p:nvPr/>
        </p:nvSpPr>
        <p:spPr>
          <a:xfrm>
            <a:off x="5375876" y="2861296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5" name="Straight Arrow Connector 4"/>
          <p:cNvCxnSpPr>
            <a:stCxn id="6" idx="3"/>
          </p:cNvCxnSpPr>
          <p:nvPr/>
        </p:nvCxnSpPr>
        <p:spPr>
          <a:xfrm flipH="1">
            <a:off x="5116384" y="3283182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067853" y="3310639"/>
            <a:ext cx="345990" cy="393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13078" y="3641911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" name="Oval 7"/>
          <p:cNvSpPr/>
          <p:nvPr/>
        </p:nvSpPr>
        <p:spPr>
          <a:xfrm>
            <a:off x="4597401" y="3764108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410652" y="4246022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202881" y="4246022"/>
            <a:ext cx="359744" cy="52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342925" y="4788326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161105" y="5282596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953334" y="5282596"/>
            <a:ext cx="359744" cy="52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61705" y="5713024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74095" y="5820331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78450" y="4603660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98187" y="3064071"/>
            <a:ext cx="2161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Same imbalance at root node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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riangle 17"/>
          <p:cNvSpPr/>
          <p:nvPr/>
        </p:nvSpPr>
        <p:spPr>
          <a:xfrm>
            <a:off x="3033709" y="3310668"/>
            <a:ext cx="3817256" cy="2790658"/>
          </a:xfrm>
          <a:prstGeom prst="triangle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375876" y="2861296"/>
            <a:ext cx="778475" cy="49427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21633" y="2490844"/>
            <a:ext cx="45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balance = height(left) </a:t>
            </a:r>
            <a:r>
              <a:rPr lang="mr-IN" b="1" dirty="0">
                <a:solidFill>
                  <a:srgbClr val="7030A0"/>
                </a:solidFill>
              </a:rPr>
              <a:t>–</a:t>
            </a:r>
            <a:r>
              <a:rPr lang="en-US" b="1" dirty="0">
                <a:solidFill>
                  <a:srgbClr val="7030A0"/>
                </a:solidFill>
              </a:rPr>
              <a:t> height(right) = 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67651" y="4031307"/>
            <a:ext cx="168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height = 1</a:t>
            </a:r>
          </a:p>
        </p:txBody>
      </p:sp>
      <p:sp>
        <p:nvSpPr>
          <p:cNvPr id="24" name="Triangle 23"/>
          <p:cNvSpPr/>
          <p:nvPr/>
        </p:nvSpPr>
        <p:spPr>
          <a:xfrm>
            <a:off x="6126329" y="3645241"/>
            <a:ext cx="541026" cy="402367"/>
          </a:xfrm>
          <a:prstGeom prst="triangl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13078" y="4027545"/>
            <a:ext cx="168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height = -1</a:t>
            </a:r>
          </a:p>
        </p:txBody>
      </p:sp>
    </p:spTree>
    <p:extLst>
      <p:ext uri="{BB962C8B-B14F-4D97-AF65-F5344CB8AC3E}">
        <p14:creationId xmlns:p14="http://schemas.microsoft.com/office/powerpoint/2010/main" val="9055132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151" y="1838325"/>
            <a:ext cx="10515600" cy="4351338"/>
          </a:xfrm>
        </p:spPr>
        <p:txBody>
          <a:bodyPr/>
          <a:lstStyle/>
          <a:p>
            <a:r>
              <a:rPr lang="en-US" dirty="0"/>
              <a:t>Now let’s assume that instead of 5 we had inserted 15.</a:t>
            </a:r>
          </a:p>
        </p:txBody>
      </p:sp>
      <p:sp>
        <p:nvSpPr>
          <p:cNvPr id="4" name="Oval 3"/>
          <p:cNvSpPr/>
          <p:nvPr/>
        </p:nvSpPr>
        <p:spPr>
          <a:xfrm>
            <a:off x="5375876" y="2861296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5" name="Straight Arrow Connector 4"/>
          <p:cNvCxnSpPr>
            <a:stCxn id="6" idx="3"/>
          </p:cNvCxnSpPr>
          <p:nvPr/>
        </p:nvCxnSpPr>
        <p:spPr>
          <a:xfrm flipH="1">
            <a:off x="5116384" y="3283182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067853" y="3310639"/>
            <a:ext cx="345990" cy="393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13078" y="3641911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" name="Oval 7"/>
          <p:cNvSpPr/>
          <p:nvPr/>
        </p:nvSpPr>
        <p:spPr>
          <a:xfrm>
            <a:off x="4597401" y="3764108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410652" y="4246022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202881" y="4246022"/>
            <a:ext cx="359744" cy="52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342925" y="4788326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161105" y="5282596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953334" y="5282596"/>
            <a:ext cx="359744" cy="52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61705" y="5713024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74095" y="5820331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78450" y="4603660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98187" y="3064071"/>
            <a:ext cx="2161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Same imbalance at root node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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riangle 17"/>
          <p:cNvSpPr/>
          <p:nvPr/>
        </p:nvSpPr>
        <p:spPr>
          <a:xfrm>
            <a:off x="3033709" y="3310668"/>
            <a:ext cx="3817256" cy="2790658"/>
          </a:xfrm>
          <a:prstGeom prst="triangle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375876" y="2861296"/>
            <a:ext cx="778475" cy="49427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21633" y="2490844"/>
            <a:ext cx="45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balance = height(left) </a:t>
            </a:r>
            <a:r>
              <a:rPr lang="mr-IN" b="1" dirty="0">
                <a:solidFill>
                  <a:srgbClr val="7030A0"/>
                </a:solidFill>
              </a:rPr>
              <a:t>–</a:t>
            </a:r>
            <a:r>
              <a:rPr lang="en-US" b="1" dirty="0">
                <a:solidFill>
                  <a:srgbClr val="7030A0"/>
                </a:solidFill>
              </a:rPr>
              <a:t> height(right) = 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67651" y="4031307"/>
            <a:ext cx="168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height = 1</a:t>
            </a:r>
          </a:p>
        </p:txBody>
      </p:sp>
      <p:sp>
        <p:nvSpPr>
          <p:cNvPr id="24" name="Triangle 23"/>
          <p:cNvSpPr/>
          <p:nvPr/>
        </p:nvSpPr>
        <p:spPr>
          <a:xfrm>
            <a:off x="6126329" y="3645241"/>
            <a:ext cx="541026" cy="402367"/>
          </a:xfrm>
          <a:prstGeom prst="triangl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096000" y="4277470"/>
            <a:ext cx="168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height = -1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93100" y="4047608"/>
            <a:ext cx="359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Claim:</a:t>
            </a:r>
            <a:r>
              <a:rPr lang="en-US" dirty="0"/>
              <a:t> </a:t>
            </a:r>
            <a:r>
              <a:rPr lang="en-US" dirty="0">
                <a:solidFill>
                  <a:srgbClr val="FF66FF"/>
                </a:solidFill>
              </a:rPr>
              <a:t>There’s a </a:t>
            </a:r>
            <a:r>
              <a:rPr lang="en-US" b="1" dirty="0">
                <a:solidFill>
                  <a:srgbClr val="FF66FF"/>
                </a:solidFill>
              </a:rPr>
              <a:t>single right rotation </a:t>
            </a:r>
            <a:r>
              <a:rPr lang="en-US" dirty="0">
                <a:solidFill>
                  <a:srgbClr val="FF66FF"/>
                </a:solidFill>
              </a:rPr>
              <a:t>that solves this imbalance for us.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315754" y="4908569"/>
            <a:ext cx="1195036" cy="740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True</a:t>
            </a:r>
          </a:p>
          <a:p>
            <a:pPr algn="ctr"/>
            <a:r>
              <a:rPr lang="en-US" dirty="0"/>
              <a:t>(where?)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0110583" y="4897834"/>
            <a:ext cx="1243217" cy="75076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False</a:t>
            </a:r>
            <a:br>
              <a:rPr lang="en-US"/>
            </a:br>
            <a:r>
              <a:rPr lang="en-US"/>
              <a:t>(why?)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0741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406" y="1835574"/>
            <a:ext cx="10515600" cy="4351338"/>
          </a:xfrm>
        </p:spPr>
        <p:txBody>
          <a:bodyPr/>
          <a:lstStyle/>
          <a:p>
            <a:r>
              <a:rPr lang="en-US" dirty="0"/>
              <a:t>Now let’s assume that instead of 5 we had inserted 15.</a:t>
            </a:r>
          </a:p>
        </p:txBody>
      </p:sp>
      <p:sp>
        <p:nvSpPr>
          <p:cNvPr id="4" name="Oval 3"/>
          <p:cNvSpPr/>
          <p:nvPr/>
        </p:nvSpPr>
        <p:spPr>
          <a:xfrm>
            <a:off x="5375876" y="2861296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5" name="Straight Arrow Connector 4"/>
          <p:cNvCxnSpPr>
            <a:stCxn id="6" idx="3"/>
          </p:cNvCxnSpPr>
          <p:nvPr/>
        </p:nvCxnSpPr>
        <p:spPr>
          <a:xfrm flipH="1">
            <a:off x="5116384" y="3283182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067853" y="3310639"/>
            <a:ext cx="345990" cy="393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13078" y="3641911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" name="Oval 7"/>
          <p:cNvSpPr/>
          <p:nvPr/>
        </p:nvSpPr>
        <p:spPr>
          <a:xfrm>
            <a:off x="4597401" y="3764108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410652" y="4246022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202881" y="4246022"/>
            <a:ext cx="359744" cy="52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342925" y="4788326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161105" y="5282596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953334" y="5282596"/>
            <a:ext cx="359744" cy="52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61705" y="5713024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74095" y="5820331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78450" y="4603660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98187" y="3064071"/>
            <a:ext cx="2161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Same imbalance at root node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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riangle 17"/>
          <p:cNvSpPr/>
          <p:nvPr/>
        </p:nvSpPr>
        <p:spPr>
          <a:xfrm>
            <a:off x="3033709" y="3310668"/>
            <a:ext cx="3817256" cy="2790658"/>
          </a:xfrm>
          <a:prstGeom prst="triangle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375876" y="2861296"/>
            <a:ext cx="778475" cy="49427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21633" y="2490844"/>
            <a:ext cx="45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balance = height(left) </a:t>
            </a:r>
            <a:r>
              <a:rPr lang="mr-IN" b="1" dirty="0">
                <a:solidFill>
                  <a:srgbClr val="7030A0"/>
                </a:solidFill>
              </a:rPr>
              <a:t>–</a:t>
            </a:r>
            <a:r>
              <a:rPr lang="en-US" b="1" dirty="0">
                <a:solidFill>
                  <a:srgbClr val="7030A0"/>
                </a:solidFill>
              </a:rPr>
              <a:t> height(right) = 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67651" y="4031307"/>
            <a:ext cx="168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height = 1</a:t>
            </a:r>
          </a:p>
        </p:txBody>
      </p:sp>
      <p:sp>
        <p:nvSpPr>
          <p:cNvPr id="24" name="Triangle 23"/>
          <p:cNvSpPr/>
          <p:nvPr/>
        </p:nvSpPr>
        <p:spPr>
          <a:xfrm>
            <a:off x="6126329" y="3645241"/>
            <a:ext cx="541026" cy="402367"/>
          </a:xfrm>
          <a:prstGeom prst="triangl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096000" y="4277470"/>
            <a:ext cx="168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height = -1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93100" y="4047608"/>
            <a:ext cx="359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Claim:</a:t>
            </a:r>
            <a:r>
              <a:rPr lang="en-US" dirty="0"/>
              <a:t> </a:t>
            </a:r>
            <a:r>
              <a:rPr lang="en-US" dirty="0">
                <a:solidFill>
                  <a:srgbClr val="FF66FF"/>
                </a:solidFill>
              </a:rPr>
              <a:t>There’s a </a:t>
            </a:r>
            <a:r>
              <a:rPr lang="en-US" b="1" dirty="0">
                <a:solidFill>
                  <a:srgbClr val="FF66FF"/>
                </a:solidFill>
              </a:rPr>
              <a:t>single right rotation </a:t>
            </a:r>
            <a:r>
              <a:rPr lang="en-US" dirty="0">
                <a:solidFill>
                  <a:srgbClr val="FF66FF"/>
                </a:solidFill>
              </a:rPr>
              <a:t>that solves this imbalance for us.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315754" y="4908569"/>
            <a:ext cx="1195036" cy="740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True</a:t>
            </a:r>
          </a:p>
          <a:p>
            <a:pPr algn="ctr"/>
            <a:r>
              <a:rPr lang="en-US" dirty="0"/>
              <a:t>(where?)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0110583" y="4897834"/>
            <a:ext cx="1243217" cy="75076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False</a:t>
            </a:r>
            <a:br>
              <a:rPr lang="en-US"/>
            </a:br>
            <a:r>
              <a:rPr lang="en-US"/>
              <a:t>(why?)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9772495" y="4972992"/>
            <a:ext cx="1918407" cy="6833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870" y="2405805"/>
            <a:ext cx="1473200" cy="14732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926042" y="5986183"/>
            <a:ext cx="394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See next slide for short analysis</a:t>
            </a:r>
            <a:r>
              <a:rPr lang="mr-IN" dirty="0">
                <a:solidFill>
                  <a:schemeClr val="accent4">
                    <a:lumMod val="75000"/>
                  </a:schemeClr>
                </a:solidFill>
              </a:rPr>
              <a:t>…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3022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hated Tree</a:t>
            </a:r>
            <a:r>
              <a:rPr lang="en-US"/>
              <a:t>, v2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304357" y="1530383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M</a:t>
            </a:r>
          </a:p>
        </p:txBody>
      </p:sp>
      <p:sp>
        <p:nvSpPr>
          <p:cNvPr id="5" name="Oval 4"/>
          <p:cNvSpPr/>
          <p:nvPr/>
        </p:nvSpPr>
        <p:spPr>
          <a:xfrm>
            <a:off x="594504" y="262523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88174" y="2690098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X</a:t>
            </a:r>
          </a:p>
        </p:txBody>
      </p:sp>
      <p:cxnSp>
        <p:nvCxnSpPr>
          <p:cNvPr id="7" name="Straight Arrow Connector 6"/>
          <p:cNvCxnSpPr>
            <a:cxnSpLocks/>
            <a:stCxn id="6" idx="3"/>
            <a:endCxn id="7" idx="7"/>
          </p:cNvCxnSpPr>
          <p:nvPr/>
        </p:nvCxnSpPr>
        <p:spPr>
          <a:xfrm flipH="1">
            <a:off x="1028109" y="1908432"/>
            <a:ext cx="1350643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stCxn id="6" idx="5"/>
            <a:endCxn id="8" idx="0"/>
          </p:cNvCxnSpPr>
          <p:nvPr/>
        </p:nvCxnSpPr>
        <p:spPr>
          <a:xfrm>
            <a:off x="2737962" y="1908432"/>
            <a:ext cx="1204212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  <a:stCxn id="7" idx="5"/>
            <a:endCxn id="15" idx="0"/>
          </p:cNvCxnSpPr>
          <p:nvPr/>
        </p:nvCxnSpPr>
        <p:spPr>
          <a:xfrm>
            <a:off x="1028109" y="3003284"/>
            <a:ext cx="421321" cy="54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195430" y="355106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E</a:t>
            </a:r>
          </a:p>
        </p:txBody>
      </p:sp>
      <p:cxnSp>
        <p:nvCxnSpPr>
          <p:cNvPr id="13" name="Straight Arrow Connector 12"/>
          <p:cNvCxnSpPr>
            <a:cxnSpLocks/>
            <a:stCxn id="15" idx="5"/>
          </p:cNvCxnSpPr>
          <p:nvPr/>
        </p:nvCxnSpPr>
        <p:spPr>
          <a:xfrm>
            <a:off x="1629035" y="3929114"/>
            <a:ext cx="488756" cy="553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002082" y="4483050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F</a:t>
            </a:r>
          </a:p>
        </p:txBody>
      </p:sp>
      <p:sp>
        <p:nvSpPr>
          <p:cNvPr id="15" name="Oval 14"/>
          <p:cNvSpPr/>
          <p:nvPr/>
        </p:nvSpPr>
        <p:spPr>
          <a:xfrm>
            <a:off x="2834652" y="5410569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G</a:t>
            </a: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2389049" y="4870059"/>
            <a:ext cx="519998" cy="605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4552" y="3550256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31" name="Curved Connector 30"/>
          <p:cNvCxnSpPr>
            <a:stCxn id="12" idx="3"/>
          </p:cNvCxnSpPr>
          <p:nvPr/>
        </p:nvCxnSpPr>
        <p:spPr>
          <a:xfrm rot="5400000" flipH="1">
            <a:off x="655961" y="3315250"/>
            <a:ext cx="796104" cy="431625"/>
          </a:xfrm>
          <a:prstGeom prst="curvedConnector3">
            <a:avLst>
              <a:gd name="adj1" fmla="val -36862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rot="5400000" flipH="1">
            <a:off x="1417506" y="4312099"/>
            <a:ext cx="796104" cy="431625"/>
          </a:xfrm>
          <a:prstGeom prst="curvedConnector3">
            <a:avLst>
              <a:gd name="adj1" fmla="val -36862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 rot="5400000" flipH="1">
            <a:off x="2160274" y="5308401"/>
            <a:ext cx="796104" cy="431625"/>
          </a:xfrm>
          <a:prstGeom prst="curvedConnector3">
            <a:avLst>
              <a:gd name="adj1" fmla="val -36862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485531" y="3487503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42" name="Curved Connector 41"/>
          <p:cNvCxnSpPr>
            <a:stCxn id="6" idx="3"/>
            <a:endCxn id="4" idx="4"/>
          </p:cNvCxnSpPr>
          <p:nvPr/>
        </p:nvCxnSpPr>
        <p:spPr>
          <a:xfrm rot="5400000" flipH="1">
            <a:off x="2613037" y="1918615"/>
            <a:ext cx="1094852" cy="1204212"/>
          </a:xfrm>
          <a:prstGeom prst="curvedConnector3">
            <a:avLst>
              <a:gd name="adj1" fmla="val 24781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2274097" y="1990165"/>
            <a:ext cx="1343779" cy="4210968"/>
          </a:xfrm>
          <a:custGeom>
            <a:avLst/>
            <a:gdLst>
              <a:gd name="connsiteX0" fmla="*/ 939750 w 1343779"/>
              <a:gd name="connsiteY0" fmla="*/ 3845859 h 4210968"/>
              <a:gd name="connsiteX1" fmla="*/ 1343162 w 1343779"/>
              <a:gd name="connsiteY1" fmla="*/ 4087906 h 4210968"/>
              <a:gd name="connsiteX2" fmla="*/ 859068 w 1343779"/>
              <a:gd name="connsiteY2" fmla="*/ 2138082 h 4210968"/>
              <a:gd name="connsiteX3" fmla="*/ 52244 w 1343779"/>
              <a:gd name="connsiteY3" fmla="*/ 457200 h 4210968"/>
              <a:gd name="connsiteX4" fmla="*/ 146374 w 1343779"/>
              <a:gd name="connsiteY4" fmla="*/ 0 h 421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779" h="4210968">
                <a:moveTo>
                  <a:pt x="939750" y="3845859"/>
                </a:moveTo>
                <a:cubicBezTo>
                  <a:pt x="1148179" y="4109197"/>
                  <a:pt x="1356609" y="4372536"/>
                  <a:pt x="1343162" y="4087906"/>
                </a:cubicBezTo>
                <a:cubicBezTo>
                  <a:pt x="1329715" y="3803276"/>
                  <a:pt x="1074221" y="2743200"/>
                  <a:pt x="859068" y="2138082"/>
                </a:cubicBezTo>
                <a:cubicBezTo>
                  <a:pt x="643915" y="1532964"/>
                  <a:pt x="171026" y="813547"/>
                  <a:pt x="52244" y="457200"/>
                </a:cubicBezTo>
                <a:cubicBezTo>
                  <a:pt x="-66538" y="100853"/>
                  <a:pt x="39918" y="50426"/>
                  <a:pt x="146374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86440" y="269009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A</a:t>
            </a:r>
          </a:p>
        </p:txBody>
      </p:sp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4121779" y="3068147"/>
            <a:ext cx="494080" cy="547781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 flipH="1">
            <a:off x="360338" y="3068147"/>
            <a:ext cx="346941" cy="482109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820356" y="1690688"/>
                <a:ext cx="6444813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Things we don’t like:</a:t>
                </a:r>
                <a:br>
                  <a:rPr lang="en-US" sz="2800" dirty="0"/>
                </a:br>
                <a:r>
                  <a:rPr lang="en-US" sz="2800" dirty="0"/>
                  <a:t/>
                </a:r>
                <a:br>
                  <a:rPr lang="en-US" sz="2800" dirty="0"/>
                </a:br>
                <a:r>
                  <a:rPr lang="en-US" sz="2800" dirty="0"/>
                  <a:t>(1) </a:t>
                </a:r>
                <a:r>
                  <a:rPr lang="en-US" sz="2800" dirty="0">
                    <a:solidFill>
                      <a:srgbClr val="7030A0"/>
                    </a:solidFill>
                  </a:rPr>
                  <a:t>Very unbalanced</a:t>
                </a:r>
                <a:r>
                  <a:rPr lang="en-US" sz="2800" dirty="0"/>
                  <a:t>, say goodbye to 	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/>
                  <a:t> search…. </a:t>
                </a:r>
                <a:r>
                  <a:rPr lang="en-US" sz="2800" dirty="0">
                    <a:sym typeface="Wingdings" panose="05000000000000000000" pitchFamily="2" charset="2"/>
                  </a:rPr>
                  <a:t></a:t>
                </a:r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(2) Wasting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8 bytes per null pointer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Wingdings" panose="05000000000000000000" pitchFamily="2" charset="2"/>
                  </a:rPr>
                  <a:t></a:t>
                </a:r>
              </a:p>
              <a:p>
                <a:endParaRPr lang="en-US" sz="2800" dirty="0">
                  <a:sym typeface="Wingdings" panose="05000000000000000000" pitchFamily="2" charset="2"/>
                </a:endParaRPr>
              </a:p>
              <a:p>
                <a:r>
                  <a:rPr lang="en-US" sz="2800" dirty="0">
                    <a:sym typeface="Wingdings" panose="05000000000000000000" pitchFamily="2" charset="2"/>
                  </a:rPr>
                  <a:t>(3) </a:t>
                </a:r>
                <a:r>
                  <a:rPr lang="en-US" sz="2800" dirty="0" err="1">
                    <a:solidFill>
                      <a:schemeClr val="accent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Inorder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 successor of ‘G’ </a:t>
                </a:r>
                <a:r>
                  <a:rPr lang="en-US" sz="2800" dirty="0">
                    <a:sym typeface="Wingdings" panose="05000000000000000000" pitchFamily="2" charset="2"/>
                  </a:rPr>
                  <a:t>will take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4 stack pops</a:t>
                </a:r>
                <a:r>
                  <a:rPr lang="en-US" sz="2800" dirty="0">
                    <a:sym typeface="Wingdings" panose="05000000000000000000" pitchFamily="2" charset="2"/>
                  </a:rPr>
                  <a:t> to reach </a:t>
                </a:r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356" y="1690688"/>
                <a:ext cx="6444813" cy="3970318"/>
              </a:xfrm>
              <a:prstGeom prst="rect">
                <a:avLst/>
              </a:prstGeom>
              <a:blipFill rotWithShape="0">
                <a:blip r:embed="rId2"/>
                <a:stretch>
                  <a:fillRect l="-1987" t="-1380" r="-2554" b="-3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5350476" y="3615928"/>
            <a:ext cx="4485502" cy="18595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436973" y="3550256"/>
            <a:ext cx="4164227" cy="2110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4732638" y="2174789"/>
            <a:ext cx="5486400" cy="1581665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044" y="1898117"/>
            <a:ext cx="1904196" cy="275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448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950" y="3905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406" y="1835574"/>
            <a:ext cx="10515600" cy="4351338"/>
          </a:xfrm>
        </p:spPr>
        <p:txBody>
          <a:bodyPr/>
          <a:lstStyle/>
          <a:p>
            <a:r>
              <a:rPr lang="en-US" dirty="0"/>
              <a:t>The only right rotation that </a:t>
            </a:r>
            <a:r>
              <a:rPr lang="en-US" dirty="0">
                <a:solidFill>
                  <a:srgbClr val="FF0000"/>
                </a:solidFill>
              </a:rPr>
              <a:t>appears</a:t>
            </a:r>
            <a:r>
              <a:rPr lang="en-US" dirty="0"/>
              <a:t> to do what we want is one about </a:t>
            </a:r>
            <a:r>
              <a:rPr lang="en-US" dirty="0">
                <a:solidFill>
                  <a:schemeClr val="accent1"/>
                </a:solidFill>
              </a:rPr>
              <a:t>the node that holds 10</a:t>
            </a:r>
            <a:r>
              <a:rPr lang="en-US" dirty="0"/>
              <a:t>…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010376" y="2903495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31" name="Straight Arrow Connector 30"/>
          <p:cNvCxnSpPr>
            <a:stCxn id="34" idx="3"/>
          </p:cNvCxnSpPr>
          <p:nvPr/>
        </p:nvCxnSpPr>
        <p:spPr>
          <a:xfrm flipH="1">
            <a:off x="1750884" y="3325381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702353" y="3352838"/>
            <a:ext cx="345990" cy="393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947578" y="3684110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4" name="Oval 33"/>
          <p:cNvSpPr/>
          <p:nvPr/>
        </p:nvSpPr>
        <p:spPr>
          <a:xfrm>
            <a:off x="1231901" y="3806307"/>
            <a:ext cx="778475" cy="49427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1045152" y="4288221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837381" y="4288221"/>
            <a:ext cx="359744" cy="52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977425" y="4830525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1795605" y="5324795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587834" y="5324795"/>
            <a:ext cx="359744" cy="52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596205" y="5755223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08595" y="5862530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12950" y="4645859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7" name="Curved Down Arrow 30"/>
          <p:cNvSpPr/>
          <p:nvPr/>
        </p:nvSpPr>
        <p:spPr>
          <a:xfrm rot="19367118">
            <a:off x="185250" y="3002958"/>
            <a:ext cx="1697926" cy="883327"/>
          </a:xfrm>
          <a:prstGeom prst="curved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555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950" y="3905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406" y="1835574"/>
            <a:ext cx="10515600" cy="4351338"/>
          </a:xfrm>
        </p:spPr>
        <p:txBody>
          <a:bodyPr/>
          <a:lstStyle/>
          <a:p>
            <a:r>
              <a:rPr lang="en-US" dirty="0"/>
              <a:t>Unfortunately, this rotation </a:t>
            </a:r>
            <a:r>
              <a:rPr lang="en-US" b="1" dirty="0">
                <a:solidFill>
                  <a:srgbClr val="C00000"/>
                </a:solidFill>
              </a:rPr>
              <a:t>doesn’t rectify </a:t>
            </a:r>
            <a:r>
              <a:rPr lang="en-US" dirty="0"/>
              <a:t>the imbalance!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010376" y="2903495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31" name="Straight Arrow Connector 30"/>
          <p:cNvCxnSpPr>
            <a:stCxn id="34" idx="3"/>
          </p:cNvCxnSpPr>
          <p:nvPr/>
        </p:nvCxnSpPr>
        <p:spPr>
          <a:xfrm flipH="1">
            <a:off x="1750884" y="3325381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702353" y="3352838"/>
            <a:ext cx="345990" cy="393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947578" y="3684110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4" name="Oval 33"/>
          <p:cNvSpPr/>
          <p:nvPr/>
        </p:nvSpPr>
        <p:spPr>
          <a:xfrm>
            <a:off x="1231901" y="3806307"/>
            <a:ext cx="778475" cy="49427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1045152" y="4288221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837381" y="4288221"/>
            <a:ext cx="359744" cy="52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977425" y="4830525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1795605" y="5324795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587834" y="5324795"/>
            <a:ext cx="359744" cy="52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596205" y="5755223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08595" y="5862530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12950" y="4645859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7" name="Curved Down Arrow 30"/>
          <p:cNvSpPr/>
          <p:nvPr/>
        </p:nvSpPr>
        <p:spPr>
          <a:xfrm rot="19367118">
            <a:off x="185250" y="3002958"/>
            <a:ext cx="1697926" cy="883327"/>
          </a:xfrm>
          <a:prstGeom prst="curved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rrow: Notched Right 3"/>
          <p:cNvSpPr/>
          <p:nvPr/>
        </p:nvSpPr>
        <p:spPr>
          <a:xfrm>
            <a:off x="4331203" y="3884961"/>
            <a:ext cx="2912533" cy="1331081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202790" y="2913227"/>
            <a:ext cx="778475" cy="49427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870726" y="3325381"/>
            <a:ext cx="345990" cy="393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9125063" y="3650040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2" name="Oval 21"/>
          <p:cNvSpPr/>
          <p:nvPr/>
        </p:nvSpPr>
        <p:spPr>
          <a:xfrm>
            <a:off x="8429801" y="4659232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8870726" y="4160762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9798629" y="4160762"/>
            <a:ext cx="345990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110136" y="4671382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8202790" y="5272988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>
            <a:off x="9130693" y="5272988"/>
            <a:ext cx="345990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442200" y="5783608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987707" y="5755223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7869797" y="3378728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637595" y="3736366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86059" y="5095530"/>
            <a:ext cx="3663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From balance = 2 to balance = -2 </a:t>
            </a:r>
            <a:r>
              <a:rPr lang="en-US" sz="2800" dirty="0">
                <a:sym typeface="Wingdings" panose="05000000000000000000" pitchFamily="2" charset="2"/>
              </a:rPr>
              <a:t>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29932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950" y="3905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406" y="1835574"/>
            <a:ext cx="10515600" cy="4351338"/>
          </a:xfrm>
        </p:spPr>
        <p:txBody>
          <a:bodyPr/>
          <a:lstStyle/>
          <a:p>
            <a:r>
              <a:rPr lang="en-US" dirty="0"/>
              <a:t>Unfortunately, this rotation </a:t>
            </a:r>
            <a:r>
              <a:rPr lang="en-US" b="1" dirty="0">
                <a:solidFill>
                  <a:srgbClr val="C00000"/>
                </a:solidFill>
              </a:rPr>
              <a:t>doesn’t rectify </a:t>
            </a:r>
            <a:r>
              <a:rPr lang="en-US" dirty="0"/>
              <a:t>the imbalance!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010376" y="2903495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31" name="Straight Arrow Connector 30"/>
          <p:cNvCxnSpPr>
            <a:stCxn id="34" idx="3"/>
          </p:cNvCxnSpPr>
          <p:nvPr/>
        </p:nvCxnSpPr>
        <p:spPr>
          <a:xfrm flipH="1">
            <a:off x="1750884" y="3325381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702353" y="3352838"/>
            <a:ext cx="345990" cy="393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947578" y="3684110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4" name="Oval 33"/>
          <p:cNvSpPr/>
          <p:nvPr/>
        </p:nvSpPr>
        <p:spPr>
          <a:xfrm>
            <a:off x="1231901" y="3806307"/>
            <a:ext cx="778475" cy="49427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1045152" y="4288221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837381" y="4288221"/>
            <a:ext cx="359744" cy="52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977425" y="4830525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1795605" y="5324795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587834" y="5324795"/>
            <a:ext cx="359744" cy="52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596205" y="5755223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08595" y="5862530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12950" y="4645859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7" name="Curved Down Arrow 30"/>
          <p:cNvSpPr/>
          <p:nvPr/>
        </p:nvSpPr>
        <p:spPr>
          <a:xfrm rot="19367118">
            <a:off x="185250" y="3002958"/>
            <a:ext cx="1697926" cy="883327"/>
          </a:xfrm>
          <a:prstGeom prst="curved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rrow: Notched Right 3"/>
          <p:cNvSpPr/>
          <p:nvPr/>
        </p:nvSpPr>
        <p:spPr>
          <a:xfrm>
            <a:off x="4331203" y="3884961"/>
            <a:ext cx="2912533" cy="1331081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202790" y="2913227"/>
            <a:ext cx="778475" cy="49427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870726" y="3325381"/>
            <a:ext cx="345990" cy="393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9125063" y="3650040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2" name="Oval 21"/>
          <p:cNvSpPr/>
          <p:nvPr/>
        </p:nvSpPr>
        <p:spPr>
          <a:xfrm>
            <a:off x="8429801" y="4659232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8870726" y="4160762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9798629" y="4160762"/>
            <a:ext cx="345990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110136" y="4671382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8202790" y="5272988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>
            <a:off x="9130693" y="5272988"/>
            <a:ext cx="345990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442200" y="5783608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987707" y="5755223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7869797" y="3378728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637595" y="3736366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05849" y="2815336"/>
            <a:ext cx="3339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66FF"/>
                </a:solidFill>
              </a:rPr>
              <a:t>Is there anything</a:t>
            </a:r>
            <a:br>
              <a:rPr lang="en-US" sz="3200" i="1" dirty="0">
                <a:solidFill>
                  <a:srgbClr val="FF66FF"/>
                </a:solidFill>
              </a:rPr>
            </a:br>
            <a:r>
              <a:rPr lang="en-US" sz="3200" i="1" dirty="0">
                <a:solidFill>
                  <a:srgbClr val="FF66FF"/>
                </a:solidFill>
              </a:rPr>
              <a:t>we can do?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786059" y="5095530"/>
            <a:ext cx="3663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From balance = 2 to balance = -2 </a:t>
            </a:r>
            <a:r>
              <a:rPr lang="en-US" sz="2800" dirty="0">
                <a:sym typeface="Wingdings" panose="05000000000000000000" pitchFamily="2" charset="2"/>
              </a:rPr>
              <a:t>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9582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950" y="3905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“Complex”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406" y="1835574"/>
            <a:ext cx="10515600" cy="4351338"/>
          </a:xfrm>
        </p:spPr>
        <p:txBody>
          <a:bodyPr/>
          <a:lstStyle/>
          <a:p>
            <a:r>
              <a:rPr lang="en-US" dirty="0"/>
              <a:t>What if we do a </a:t>
            </a:r>
            <a:r>
              <a:rPr lang="en-US" b="1" dirty="0">
                <a:solidFill>
                  <a:srgbClr val="FFC000"/>
                </a:solidFill>
              </a:rPr>
              <a:t>left rotation</a:t>
            </a:r>
            <a:r>
              <a:rPr lang="en-US" b="1" dirty="0"/>
              <a:t> </a:t>
            </a:r>
            <a:r>
              <a:rPr lang="en-US" dirty="0"/>
              <a:t>about </a:t>
            </a:r>
            <a:r>
              <a:rPr lang="en-US" dirty="0">
                <a:solidFill>
                  <a:srgbClr val="0070C0"/>
                </a:solidFill>
              </a:rPr>
              <a:t>10</a:t>
            </a:r>
            <a:r>
              <a:rPr lang="en-US" dirty="0"/>
              <a:t>…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548063" y="3088161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31" name="Straight Arrow Connector 30"/>
          <p:cNvCxnSpPr>
            <a:stCxn id="34" idx="3"/>
          </p:cNvCxnSpPr>
          <p:nvPr/>
        </p:nvCxnSpPr>
        <p:spPr>
          <a:xfrm flipH="1">
            <a:off x="1288571" y="3510047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240040" y="3537504"/>
            <a:ext cx="345990" cy="393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485265" y="3868776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4" name="Oval 33"/>
          <p:cNvSpPr/>
          <p:nvPr/>
        </p:nvSpPr>
        <p:spPr>
          <a:xfrm>
            <a:off x="769588" y="3990973"/>
            <a:ext cx="778475" cy="49427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582839" y="4472887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375068" y="4472887"/>
            <a:ext cx="359744" cy="52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515112" y="5015191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1333292" y="5509461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125521" y="5509461"/>
            <a:ext cx="359744" cy="52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133892" y="5939889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46282" y="6047196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0637" y="4830525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7" name="Curved Down Arrow 30"/>
          <p:cNvSpPr/>
          <p:nvPr/>
        </p:nvSpPr>
        <p:spPr>
          <a:xfrm rot="19367118" flipH="1">
            <a:off x="-75384" y="3430170"/>
            <a:ext cx="996756" cy="457268"/>
          </a:xfrm>
          <a:prstGeom prst="curvedDownArrow">
            <a:avLst>
              <a:gd name="adj1" fmla="val 25000"/>
              <a:gd name="adj2" fmla="val 50000"/>
              <a:gd name="adj3" fmla="val 2642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578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950" y="3905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“Complex”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406" y="1835574"/>
            <a:ext cx="10515600" cy="4351338"/>
          </a:xfrm>
        </p:spPr>
        <p:txBody>
          <a:bodyPr/>
          <a:lstStyle/>
          <a:p>
            <a:r>
              <a:rPr lang="en-US" dirty="0"/>
              <a:t>What if we do a </a:t>
            </a:r>
            <a:r>
              <a:rPr lang="en-US" b="1" dirty="0">
                <a:solidFill>
                  <a:srgbClr val="FFC000"/>
                </a:solidFill>
              </a:rPr>
              <a:t>left rotation</a:t>
            </a:r>
            <a:r>
              <a:rPr lang="en-US" b="1" dirty="0"/>
              <a:t> </a:t>
            </a:r>
            <a:r>
              <a:rPr lang="en-US" dirty="0"/>
              <a:t>about </a:t>
            </a:r>
            <a:r>
              <a:rPr lang="en-US" dirty="0">
                <a:solidFill>
                  <a:srgbClr val="0070C0"/>
                </a:solidFill>
              </a:rPr>
              <a:t>10</a:t>
            </a:r>
            <a:r>
              <a:rPr lang="en-US" dirty="0"/>
              <a:t>…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548063" y="3088161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31" name="Straight Arrow Connector 30"/>
          <p:cNvCxnSpPr>
            <a:stCxn id="34" idx="3"/>
          </p:cNvCxnSpPr>
          <p:nvPr/>
        </p:nvCxnSpPr>
        <p:spPr>
          <a:xfrm flipH="1">
            <a:off x="1288571" y="3510047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240040" y="3537504"/>
            <a:ext cx="345990" cy="393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485265" y="3868776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4" name="Oval 33"/>
          <p:cNvSpPr/>
          <p:nvPr/>
        </p:nvSpPr>
        <p:spPr>
          <a:xfrm>
            <a:off x="769588" y="3990973"/>
            <a:ext cx="778475" cy="49427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582839" y="4472887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375068" y="4472887"/>
            <a:ext cx="359744" cy="52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515112" y="5015191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1333292" y="5509461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125521" y="5509461"/>
            <a:ext cx="359744" cy="52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133892" y="5939889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46282" y="6047196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0637" y="4830525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7" name="Curved Down Arrow 30"/>
          <p:cNvSpPr/>
          <p:nvPr/>
        </p:nvSpPr>
        <p:spPr>
          <a:xfrm rot="19367118" flipH="1">
            <a:off x="-75384" y="3430170"/>
            <a:ext cx="996756" cy="457268"/>
          </a:xfrm>
          <a:prstGeom prst="curvedDownArrow">
            <a:avLst>
              <a:gd name="adj1" fmla="val 25000"/>
              <a:gd name="adj2" fmla="val 50000"/>
              <a:gd name="adj3" fmla="val 2642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rrow: Notched Right 3"/>
          <p:cNvSpPr/>
          <p:nvPr/>
        </p:nvSpPr>
        <p:spPr>
          <a:xfrm>
            <a:off x="2878739" y="4184847"/>
            <a:ext cx="1103092" cy="421248"/>
          </a:xfrm>
          <a:prstGeom prst="notched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792970" y="4818601"/>
            <a:ext cx="778475" cy="49427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1" name="Oval 20"/>
          <p:cNvSpPr/>
          <p:nvPr/>
        </p:nvSpPr>
        <p:spPr>
          <a:xfrm>
            <a:off x="5374922" y="2766380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2" name="Oval 21"/>
          <p:cNvSpPr/>
          <p:nvPr/>
        </p:nvSpPr>
        <p:spPr>
          <a:xfrm>
            <a:off x="4679660" y="3775572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5120585" y="3277102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6048488" y="3277102"/>
            <a:ext cx="345990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359995" y="3787722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492911" y="4300001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>
            <a:off x="5244965" y="4330380"/>
            <a:ext cx="345990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92059" y="4899948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16569" y="5742144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95455" y="5705150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3774617" y="5317132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/>
          </p:cNvCxnSpPr>
          <p:nvPr/>
        </p:nvCxnSpPr>
        <p:spPr>
          <a:xfrm>
            <a:off x="4189436" y="5269865"/>
            <a:ext cx="345990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4018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950" y="3905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“Complex”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406" y="1835574"/>
            <a:ext cx="10515600" cy="4351338"/>
          </a:xfrm>
        </p:spPr>
        <p:txBody>
          <a:bodyPr/>
          <a:lstStyle/>
          <a:p>
            <a:r>
              <a:rPr lang="en-US" dirty="0"/>
              <a:t>What if we do a </a:t>
            </a:r>
            <a:r>
              <a:rPr lang="en-US" b="1" dirty="0">
                <a:solidFill>
                  <a:srgbClr val="FFC000"/>
                </a:solidFill>
              </a:rPr>
              <a:t>left rotation</a:t>
            </a:r>
            <a:r>
              <a:rPr lang="en-US" b="1" dirty="0"/>
              <a:t> </a:t>
            </a:r>
            <a:r>
              <a:rPr lang="en-US" dirty="0"/>
              <a:t>about </a:t>
            </a:r>
            <a:r>
              <a:rPr lang="en-US" dirty="0">
                <a:solidFill>
                  <a:srgbClr val="0070C0"/>
                </a:solidFill>
              </a:rPr>
              <a:t>10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Followed by a </a:t>
            </a:r>
            <a:r>
              <a:rPr lang="en-US" b="1" dirty="0">
                <a:solidFill>
                  <a:srgbClr val="7030A0"/>
                </a:solidFill>
              </a:rPr>
              <a:t>right rotation </a:t>
            </a:r>
            <a:r>
              <a:rPr lang="en-US" dirty="0"/>
              <a:t>about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15</a:t>
            </a:r>
            <a:r>
              <a:rPr lang="en-US" dirty="0"/>
              <a:t>?</a:t>
            </a:r>
          </a:p>
        </p:txBody>
      </p:sp>
      <p:sp>
        <p:nvSpPr>
          <p:cNvPr id="30" name="Oval 29"/>
          <p:cNvSpPr/>
          <p:nvPr/>
        </p:nvSpPr>
        <p:spPr>
          <a:xfrm>
            <a:off x="1548063" y="3088161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31" name="Straight Arrow Connector 30"/>
          <p:cNvCxnSpPr>
            <a:stCxn id="34" idx="3"/>
          </p:cNvCxnSpPr>
          <p:nvPr/>
        </p:nvCxnSpPr>
        <p:spPr>
          <a:xfrm flipH="1">
            <a:off x="1288571" y="3510047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240040" y="3537504"/>
            <a:ext cx="345990" cy="393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485265" y="3868776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4" name="Oval 33"/>
          <p:cNvSpPr/>
          <p:nvPr/>
        </p:nvSpPr>
        <p:spPr>
          <a:xfrm>
            <a:off x="769588" y="3990973"/>
            <a:ext cx="778475" cy="49427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582839" y="4472887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375068" y="4472887"/>
            <a:ext cx="359744" cy="52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515112" y="5015191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1333292" y="5509461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125521" y="5509461"/>
            <a:ext cx="359744" cy="52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133892" y="5939889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46282" y="6047196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0637" y="4830525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7" name="Curved Down Arrow 30"/>
          <p:cNvSpPr/>
          <p:nvPr/>
        </p:nvSpPr>
        <p:spPr>
          <a:xfrm rot="19367118" flipH="1">
            <a:off x="-75384" y="3430170"/>
            <a:ext cx="996756" cy="457268"/>
          </a:xfrm>
          <a:prstGeom prst="curvedDownArrow">
            <a:avLst>
              <a:gd name="adj1" fmla="val 25000"/>
              <a:gd name="adj2" fmla="val 50000"/>
              <a:gd name="adj3" fmla="val 2642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rrow: Notched Right 3"/>
          <p:cNvSpPr/>
          <p:nvPr/>
        </p:nvSpPr>
        <p:spPr>
          <a:xfrm>
            <a:off x="2878739" y="4184847"/>
            <a:ext cx="1103092" cy="421248"/>
          </a:xfrm>
          <a:prstGeom prst="notched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792970" y="4818601"/>
            <a:ext cx="778475" cy="49427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1" name="Oval 20"/>
          <p:cNvSpPr/>
          <p:nvPr/>
        </p:nvSpPr>
        <p:spPr>
          <a:xfrm>
            <a:off x="5374922" y="2766380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2" name="Oval 21"/>
          <p:cNvSpPr/>
          <p:nvPr/>
        </p:nvSpPr>
        <p:spPr>
          <a:xfrm>
            <a:off x="4679660" y="3775572"/>
            <a:ext cx="778475" cy="49427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5120585" y="3277102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6048488" y="3277102"/>
            <a:ext cx="345990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359995" y="3787722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492911" y="4300001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>
            <a:off x="5244965" y="4330380"/>
            <a:ext cx="345990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92059" y="4899948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16569" y="5742144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95455" y="5705150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3774617" y="5317132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/>
          </p:cNvCxnSpPr>
          <p:nvPr/>
        </p:nvCxnSpPr>
        <p:spPr>
          <a:xfrm>
            <a:off x="4189436" y="5269865"/>
            <a:ext cx="345990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rved Down Arrow 30"/>
          <p:cNvSpPr/>
          <p:nvPr/>
        </p:nvSpPr>
        <p:spPr>
          <a:xfrm rot="19367118">
            <a:off x="4039716" y="3505700"/>
            <a:ext cx="1032441" cy="457268"/>
          </a:xfrm>
          <a:prstGeom prst="curvedDownArrow">
            <a:avLst>
              <a:gd name="adj1" fmla="val 25000"/>
              <a:gd name="adj2" fmla="val 50000"/>
              <a:gd name="adj3" fmla="val 26427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A picture containing thing, object&#10;&#10;Description generated with high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592" y="2192876"/>
            <a:ext cx="618772" cy="61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580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950" y="3905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“Complex”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406" y="1835574"/>
            <a:ext cx="10515600" cy="4351338"/>
          </a:xfrm>
        </p:spPr>
        <p:txBody>
          <a:bodyPr/>
          <a:lstStyle/>
          <a:p>
            <a:r>
              <a:rPr lang="en-US" dirty="0"/>
              <a:t>What if we do a </a:t>
            </a:r>
            <a:r>
              <a:rPr lang="en-US" b="1" dirty="0">
                <a:solidFill>
                  <a:srgbClr val="FFC000"/>
                </a:solidFill>
              </a:rPr>
              <a:t>left rotation</a:t>
            </a:r>
            <a:r>
              <a:rPr lang="en-US" b="1" dirty="0"/>
              <a:t> </a:t>
            </a:r>
            <a:r>
              <a:rPr lang="en-US" dirty="0"/>
              <a:t>about </a:t>
            </a:r>
            <a:r>
              <a:rPr lang="en-US" dirty="0">
                <a:solidFill>
                  <a:srgbClr val="0070C0"/>
                </a:solidFill>
              </a:rPr>
              <a:t>10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Followed by a </a:t>
            </a:r>
            <a:r>
              <a:rPr lang="en-US" b="1" dirty="0">
                <a:solidFill>
                  <a:srgbClr val="7030A0"/>
                </a:solidFill>
              </a:rPr>
              <a:t>right rotation </a:t>
            </a:r>
            <a:r>
              <a:rPr lang="en-US" dirty="0"/>
              <a:t>about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15</a:t>
            </a:r>
            <a:r>
              <a:rPr lang="en-US" dirty="0"/>
              <a:t>?</a:t>
            </a:r>
          </a:p>
        </p:txBody>
      </p:sp>
      <p:sp>
        <p:nvSpPr>
          <p:cNvPr id="30" name="Oval 29"/>
          <p:cNvSpPr/>
          <p:nvPr/>
        </p:nvSpPr>
        <p:spPr>
          <a:xfrm>
            <a:off x="1548063" y="3088161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31" name="Straight Arrow Connector 30"/>
          <p:cNvCxnSpPr>
            <a:stCxn id="34" idx="3"/>
          </p:cNvCxnSpPr>
          <p:nvPr/>
        </p:nvCxnSpPr>
        <p:spPr>
          <a:xfrm flipH="1">
            <a:off x="1288571" y="3510047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240040" y="3537504"/>
            <a:ext cx="345990" cy="393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485265" y="3868776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4" name="Oval 33"/>
          <p:cNvSpPr/>
          <p:nvPr/>
        </p:nvSpPr>
        <p:spPr>
          <a:xfrm>
            <a:off x="769588" y="3990973"/>
            <a:ext cx="778475" cy="49427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582839" y="4472887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375068" y="4472887"/>
            <a:ext cx="359744" cy="52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515112" y="5015191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1333292" y="5509461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125521" y="5509461"/>
            <a:ext cx="359744" cy="52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133892" y="5939889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46282" y="6047196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0637" y="4830525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7" name="Curved Down Arrow 30"/>
          <p:cNvSpPr/>
          <p:nvPr/>
        </p:nvSpPr>
        <p:spPr>
          <a:xfrm rot="19367118" flipH="1">
            <a:off x="-75384" y="3430170"/>
            <a:ext cx="996756" cy="457268"/>
          </a:xfrm>
          <a:prstGeom prst="curvedDownArrow">
            <a:avLst>
              <a:gd name="adj1" fmla="val 25000"/>
              <a:gd name="adj2" fmla="val 50000"/>
              <a:gd name="adj3" fmla="val 2642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rrow: Notched Right 3"/>
          <p:cNvSpPr/>
          <p:nvPr/>
        </p:nvSpPr>
        <p:spPr>
          <a:xfrm>
            <a:off x="2878739" y="4184847"/>
            <a:ext cx="1103092" cy="421248"/>
          </a:xfrm>
          <a:prstGeom prst="notched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792970" y="4818601"/>
            <a:ext cx="778475" cy="49427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1" name="Oval 20"/>
          <p:cNvSpPr/>
          <p:nvPr/>
        </p:nvSpPr>
        <p:spPr>
          <a:xfrm>
            <a:off x="5374922" y="2766380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2" name="Oval 21"/>
          <p:cNvSpPr/>
          <p:nvPr/>
        </p:nvSpPr>
        <p:spPr>
          <a:xfrm>
            <a:off x="4679660" y="3775572"/>
            <a:ext cx="778475" cy="49427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5120585" y="3277102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6048488" y="3277102"/>
            <a:ext cx="345990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359995" y="3787722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492911" y="4300001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>
            <a:off x="5244965" y="4330380"/>
            <a:ext cx="345990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92059" y="4899948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16569" y="5742144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95455" y="5705150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3774617" y="5317132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/>
          </p:cNvCxnSpPr>
          <p:nvPr/>
        </p:nvCxnSpPr>
        <p:spPr>
          <a:xfrm>
            <a:off x="4189436" y="5269865"/>
            <a:ext cx="345990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rved Down Arrow 30"/>
          <p:cNvSpPr/>
          <p:nvPr/>
        </p:nvSpPr>
        <p:spPr>
          <a:xfrm rot="19367118">
            <a:off x="4039716" y="3505700"/>
            <a:ext cx="1032441" cy="457268"/>
          </a:xfrm>
          <a:prstGeom prst="curvedDownArrow">
            <a:avLst>
              <a:gd name="adj1" fmla="val 25000"/>
              <a:gd name="adj2" fmla="val 50000"/>
              <a:gd name="adj3" fmla="val 26427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A picture containing thing, object&#10;&#10;Description generated with high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592" y="2192876"/>
            <a:ext cx="618772" cy="618772"/>
          </a:xfrm>
          <a:prstGeom prst="rect">
            <a:avLst/>
          </a:prstGeom>
        </p:spPr>
      </p:pic>
      <p:sp>
        <p:nvSpPr>
          <p:cNvPr id="46" name="Arrow: Notched Right 45"/>
          <p:cNvSpPr/>
          <p:nvPr/>
        </p:nvSpPr>
        <p:spPr>
          <a:xfrm>
            <a:off x="6968664" y="4207653"/>
            <a:ext cx="1103092" cy="421248"/>
          </a:xfrm>
          <a:prstGeom prst="notched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0250667" y="4379401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50" name="Straight Arrow Connector 49"/>
          <p:cNvCxnSpPr>
            <a:stCxn id="51" idx="3"/>
          </p:cNvCxnSpPr>
          <p:nvPr/>
        </p:nvCxnSpPr>
        <p:spPr>
          <a:xfrm flipH="1">
            <a:off x="9991175" y="4801287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0942644" y="4828744"/>
            <a:ext cx="345990" cy="393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1187869" y="5160016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8956371" y="3583044"/>
            <a:ext cx="398113" cy="5704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9904949" y="3583044"/>
            <a:ext cx="606985" cy="7846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8164142" y="4713010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8956371" y="4713010"/>
            <a:ext cx="359744" cy="52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964742" y="5143438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277132" y="5250745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790598" y="5253894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62" name="Oval 61"/>
          <p:cNvSpPr/>
          <p:nvPr/>
        </p:nvSpPr>
        <p:spPr>
          <a:xfrm>
            <a:off x="9164460" y="3161637"/>
            <a:ext cx="778475" cy="49427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63" name="Oval 62"/>
          <p:cNvSpPr/>
          <p:nvPr/>
        </p:nvSpPr>
        <p:spPr>
          <a:xfrm>
            <a:off x="8342238" y="4157054"/>
            <a:ext cx="778475" cy="49427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7" name="Picture 6" descr="A picture containing person, man, wall, holding&#10;&#10;Description generated with very high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2935" y="1670762"/>
            <a:ext cx="1565216" cy="127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985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950" y="3905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“Complex”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406" y="1835574"/>
            <a:ext cx="10515600" cy="4351338"/>
          </a:xfrm>
        </p:spPr>
        <p:txBody>
          <a:bodyPr/>
          <a:lstStyle/>
          <a:p>
            <a:r>
              <a:rPr lang="en-US" dirty="0"/>
              <a:t>What if we do a </a:t>
            </a:r>
            <a:r>
              <a:rPr lang="en-US" b="1" dirty="0">
                <a:solidFill>
                  <a:srgbClr val="FFC000"/>
                </a:solidFill>
              </a:rPr>
              <a:t>left rotation</a:t>
            </a:r>
            <a:r>
              <a:rPr lang="en-US" b="1" dirty="0"/>
              <a:t> </a:t>
            </a:r>
            <a:r>
              <a:rPr lang="en-US" dirty="0"/>
              <a:t>about </a:t>
            </a:r>
            <a:r>
              <a:rPr lang="en-US" dirty="0">
                <a:solidFill>
                  <a:srgbClr val="0070C0"/>
                </a:solidFill>
              </a:rPr>
              <a:t>10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Followed by a </a:t>
            </a:r>
            <a:r>
              <a:rPr lang="en-US" b="1" dirty="0">
                <a:solidFill>
                  <a:srgbClr val="7030A0"/>
                </a:solidFill>
              </a:rPr>
              <a:t>right rotation </a:t>
            </a:r>
            <a:r>
              <a:rPr lang="en-US" dirty="0"/>
              <a:t>about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15</a:t>
            </a:r>
            <a:r>
              <a:rPr lang="en-US" dirty="0"/>
              <a:t>?</a:t>
            </a:r>
          </a:p>
        </p:txBody>
      </p:sp>
      <p:sp>
        <p:nvSpPr>
          <p:cNvPr id="30" name="Oval 29"/>
          <p:cNvSpPr/>
          <p:nvPr/>
        </p:nvSpPr>
        <p:spPr>
          <a:xfrm>
            <a:off x="1548063" y="3088161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31" name="Straight Arrow Connector 30"/>
          <p:cNvCxnSpPr>
            <a:stCxn id="34" idx="3"/>
          </p:cNvCxnSpPr>
          <p:nvPr/>
        </p:nvCxnSpPr>
        <p:spPr>
          <a:xfrm flipH="1">
            <a:off x="1288571" y="3510047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240040" y="3537504"/>
            <a:ext cx="345990" cy="393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485265" y="3868776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4" name="Oval 33"/>
          <p:cNvSpPr/>
          <p:nvPr/>
        </p:nvSpPr>
        <p:spPr>
          <a:xfrm>
            <a:off x="769588" y="3990973"/>
            <a:ext cx="778475" cy="49427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582839" y="4472887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375068" y="4472887"/>
            <a:ext cx="359744" cy="52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515112" y="5015191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1333292" y="5509461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125521" y="5509461"/>
            <a:ext cx="359744" cy="52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133892" y="5939889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46282" y="6047196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0637" y="4830525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7" name="Curved Down Arrow 30"/>
          <p:cNvSpPr/>
          <p:nvPr/>
        </p:nvSpPr>
        <p:spPr>
          <a:xfrm rot="19367118" flipH="1">
            <a:off x="-75384" y="3430170"/>
            <a:ext cx="996756" cy="457268"/>
          </a:xfrm>
          <a:prstGeom prst="curvedDownArrow">
            <a:avLst>
              <a:gd name="adj1" fmla="val 25000"/>
              <a:gd name="adj2" fmla="val 50000"/>
              <a:gd name="adj3" fmla="val 2642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rrow: Notched Right 3"/>
          <p:cNvSpPr/>
          <p:nvPr/>
        </p:nvSpPr>
        <p:spPr>
          <a:xfrm>
            <a:off x="2878739" y="4184847"/>
            <a:ext cx="1103092" cy="421248"/>
          </a:xfrm>
          <a:prstGeom prst="notched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792970" y="4818601"/>
            <a:ext cx="778475" cy="49427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1" name="Oval 20"/>
          <p:cNvSpPr/>
          <p:nvPr/>
        </p:nvSpPr>
        <p:spPr>
          <a:xfrm>
            <a:off x="5374922" y="2766380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2" name="Oval 21"/>
          <p:cNvSpPr/>
          <p:nvPr/>
        </p:nvSpPr>
        <p:spPr>
          <a:xfrm>
            <a:off x="4679660" y="3775572"/>
            <a:ext cx="778475" cy="49427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5120585" y="3277102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6048488" y="3277102"/>
            <a:ext cx="345990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359995" y="3787722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492911" y="4300001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>
            <a:off x="5244965" y="4330380"/>
            <a:ext cx="345990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92059" y="4899948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16569" y="5742144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95455" y="5705150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3774617" y="5317132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/>
          </p:cNvCxnSpPr>
          <p:nvPr/>
        </p:nvCxnSpPr>
        <p:spPr>
          <a:xfrm>
            <a:off x="4189436" y="5269865"/>
            <a:ext cx="345990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rved Down Arrow 30"/>
          <p:cNvSpPr/>
          <p:nvPr/>
        </p:nvSpPr>
        <p:spPr>
          <a:xfrm rot="19367118">
            <a:off x="4039716" y="3505700"/>
            <a:ext cx="1032441" cy="457268"/>
          </a:xfrm>
          <a:prstGeom prst="curvedDownArrow">
            <a:avLst>
              <a:gd name="adj1" fmla="val 25000"/>
              <a:gd name="adj2" fmla="val 50000"/>
              <a:gd name="adj3" fmla="val 26427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A picture containing thing, object&#10;&#10;Description generated with high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592" y="2192876"/>
            <a:ext cx="618772" cy="618772"/>
          </a:xfrm>
          <a:prstGeom prst="rect">
            <a:avLst/>
          </a:prstGeom>
        </p:spPr>
      </p:pic>
      <p:sp>
        <p:nvSpPr>
          <p:cNvPr id="46" name="Arrow: Notched Right 45"/>
          <p:cNvSpPr/>
          <p:nvPr/>
        </p:nvSpPr>
        <p:spPr>
          <a:xfrm>
            <a:off x="6968664" y="4207653"/>
            <a:ext cx="1103092" cy="421248"/>
          </a:xfrm>
          <a:prstGeom prst="notched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0250667" y="4379401"/>
            <a:ext cx="778475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50" name="Straight Arrow Connector 49"/>
          <p:cNvCxnSpPr>
            <a:stCxn id="51" idx="3"/>
          </p:cNvCxnSpPr>
          <p:nvPr/>
        </p:nvCxnSpPr>
        <p:spPr>
          <a:xfrm flipH="1">
            <a:off x="9991175" y="4801287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0942644" y="4828744"/>
            <a:ext cx="345990" cy="393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1187869" y="5160016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8956371" y="3583044"/>
            <a:ext cx="398113" cy="5704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9904949" y="3583044"/>
            <a:ext cx="606985" cy="7846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8164142" y="4713010"/>
            <a:ext cx="373497" cy="48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8956371" y="4713010"/>
            <a:ext cx="359744" cy="52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964742" y="5143438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277132" y="5250745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790598" y="5253894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62" name="Oval 61"/>
          <p:cNvSpPr/>
          <p:nvPr/>
        </p:nvSpPr>
        <p:spPr>
          <a:xfrm>
            <a:off x="9164460" y="3161637"/>
            <a:ext cx="778475" cy="49427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63" name="Oval 62"/>
          <p:cNvSpPr/>
          <p:nvPr/>
        </p:nvSpPr>
        <p:spPr>
          <a:xfrm>
            <a:off x="8342238" y="4157054"/>
            <a:ext cx="778475" cy="49427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7" name="Picture 6" descr="A picture containing person, man, wall, holding&#10;&#10;Description generated with very high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2935" y="1670762"/>
            <a:ext cx="1565216" cy="12709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9061" y="5937889"/>
            <a:ext cx="63145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This is known as a </a:t>
            </a:r>
            <a:r>
              <a:rPr lang="en-US" sz="2600" b="1" dirty="0">
                <a:solidFill>
                  <a:schemeClr val="accent2"/>
                </a:solidFill>
              </a:rPr>
              <a:t>Left-Right rotation (LR)!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794631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Other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Left rotations are entirely symmetrical to right ones.</a:t>
            </a:r>
          </a:p>
          <a:p>
            <a:pPr lvl="1"/>
            <a:r>
              <a:rPr lang="en-US" sz="3200" dirty="0"/>
              <a:t>We just saw one, </a:t>
            </a:r>
            <a:r>
              <a:rPr lang="en-US" sz="3200" dirty="0">
                <a:solidFill>
                  <a:schemeClr val="accent5"/>
                </a:solidFill>
              </a:rPr>
              <a:t>as a component of L-R</a:t>
            </a:r>
            <a:r>
              <a:rPr lang="en-US" sz="3200" dirty="0"/>
              <a:t>!</a:t>
            </a:r>
          </a:p>
          <a:p>
            <a:r>
              <a:rPr lang="en-US" sz="3600" dirty="0">
                <a:solidFill>
                  <a:schemeClr val="accent2"/>
                </a:solidFill>
              </a:rPr>
              <a:t>R-L</a:t>
            </a:r>
            <a:r>
              <a:rPr lang="en-US" sz="3600" dirty="0"/>
              <a:t> rotations are entirely symmetrical to L-R ones.</a:t>
            </a:r>
          </a:p>
        </p:txBody>
      </p:sp>
    </p:spTree>
    <p:extLst>
      <p:ext uri="{BB962C8B-B14F-4D97-AF65-F5344CB8AC3E}">
        <p14:creationId xmlns:p14="http://schemas.microsoft.com/office/powerpoint/2010/main" val="37974338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You! Write rotation code now!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the method </a:t>
            </a:r>
            <a:r>
              <a:rPr lang="en-US" dirty="0" err="1">
                <a:latin typeface="Consolas" panose="020B0609020204030204" pitchFamily="49" charset="0"/>
              </a:rPr>
              <a:t>rotateRight</a:t>
            </a:r>
            <a:r>
              <a:rPr lang="en-US" dirty="0"/>
              <a:t> that achieves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 right rotation about the root of this tree!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1492956" y="3475743"/>
                <a:ext cx="451555" cy="45155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956" y="3475743"/>
                <a:ext cx="451555" cy="45155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807156" y="4227072"/>
            <a:ext cx="451555" cy="4515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84857" y="5090672"/>
            <a:ext cx="451555" cy="4515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4" idx="3"/>
            <a:endCxn id="5" idx="7"/>
          </p:cNvCxnSpPr>
          <p:nvPr/>
        </p:nvCxnSpPr>
        <p:spPr>
          <a:xfrm flipH="1">
            <a:off x="1192582" y="3861170"/>
            <a:ext cx="366503" cy="432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06782" y="4658641"/>
            <a:ext cx="366503" cy="432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1839510" y="3880695"/>
            <a:ext cx="436419" cy="432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1190689" y="4668635"/>
            <a:ext cx="436419" cy="432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/>
          <p:cNvSpPr/>
          <p:nvPr/>
        </p:nvSpPr>
        <p:spPr>
          <a:xfrm>
            <a:off x="1118499" y="5249346"/>
            <a:ext cx="1017218" cy="1016617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1866707" y="4331185"/>
            <a:ext cx="1017218" cy="1016617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14864" y="2587549"/>
            <a:ext cx="33979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class 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data;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left, right;</a:t>
            </a:r>
          </a:p>
          <a:p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height; </a:t>
            </a:r>
          </a:p>
          <a:p>
            <a:r>
              <a:rPr lang="en-US" dirty="0">
                <a:latin typeface="Consolas" panose="020B0609020204030204" pitchFamily="49" charset="0"/>
              </a:rPr>
              <a:t>} </a:t>
            </a:r>
          </a:p>
        </p:txBody>
      </p:sp>
      <p:sp>
        <p:nvSpPr>
          <p:cNvPr id="17" name="Curved Down Arrow 30"/>
          <p:cNvSpPr/>
          <p:nvPr/>
        </p:nvSpPr>
        <p:spPr>
          <a:xfrm rot="19367118">
            <a:off x="913993" y="3097579"/>
            <a:ext cx="1032441" cy="457268"/>
          </a:xfrm>
          <a:prstGeom prst="curvedDownArrow">
            <a:avLst>
              <a:gd name="adj1" fmla="val 25000"/>
              <a:gd name="adj2" fmla="val 50000"/>
              <a:gd name="adj3" fmla="val 2642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05388" y="4227072"/>
            <a:ext cx="43353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rotateRight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t){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/* 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* Fill in the code!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*/</a:t>
            </a:r>
          </a:p>
          <a:p>
            <a:r>
              <a:rPr lang="en-US" dirty="0">
                <a:latin typeface="Consolas" panose="020B0609020204030204" pitchFamily="49" charset="0"/>
              </a:rPr>
              <a:t>}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37492" y="3248851"/>
            <a:ext cx="3754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Example call of this method:</a:t>
            </a:r>
            <a:br>
              <a:rPr lang="en-US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 =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rotateRight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(r);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20" name="Straight Arrow Connector 19"/>
          <p:cNvCxnSpPr>
            <a:cxnSpLocks/>
            <a:stCxn id="6" idx="4"/>
          </p:cNvCxnSpPr>
          <p:nvPr/>
        </p:nvCxnSpPr>
        <p:spPr>
          <a:xfrm flipH="1">
            <a:off x="184859" y="5542228"/>
            <a:ext cx="225776" cy="430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endCxn id="26" idx="0"/>
          </p:cNvCxnSpPr>
          <p:nvPr/>
        </p:nvCxnSpPr>
        <p:spPr>
          <a:xfrm>
            <a:off x="468297" y="5559012"/>
            <a:ext cx="245598" cy="413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24"/>
          <p:cNvSpPr/>
          <p:nvPr/>
        </p:nvSpPr>
        <p:spPr>
          <a:xfrm>
            <a:off x="-68054" y="5989078"/>
            <a:ext cx="491195" cy="524612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468297" y="5972347"/>
            <a:ext cx="491195" cy="524612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17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Binary Search Trees: Insertion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given this BST:</a:t>
            </a:r>
          </a:p>
        </p:txBody>
      </p:sp>
      <p:sp>
        <p:nvSpPr>
          <p:cNvPr id="4" name="Oval 3"/>
          <p:cNvSpPr/>
          <p:nvPr/>
        </p:nvSpPr>
        <p:spPr>
          <a:xfrm>
            <a:off x="4847909" y="3305771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156351" y="2937397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550189" y="3687285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2" idx="5"/>
          </p:cNvCxnSpPr>
          <p:nvPr/>
        </p:nvCxnSpPr>
        <p:spPr>
          <a:xfrm>
            <a:off x="5217059" y="3678898"/>
            <a:ext cx="279580" cy="41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865789" y="2991039"/>
            <a:ext cx="559159" cy="3521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388107" y="409259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4289159" y="4101305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" name="Oval 14"/>
          <p:cNvSpPr/>
          <p:nvPr/>
        </p:nvSpPr>
        <p:spPr>
          <a:xfrm>
            <a:off x="6186311" y="3355063"/>
            <a:ext cx="547893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6" name="Oval 15"/>
          <p:cNvSpPr/>
          <p:nvPr/>
        </p:nvSpPr>
        <p:spPr>
          <a:xfrm>
            <a:off x="5466284" y="2659864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748190" y="4506923"/>
            <a:ext cx="279580" cy="41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925985" y="485488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524885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You! Write rotation code now!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the method </a:t>
            </a:r>
            <a:r>
              <a:rPr lang="en-US" dirty="0" err="1">
                <a:latin typeface="Consolas" panose="020B0609020204030204" pitchFamily="49" charset="0"/>
              </a:rPr>
              <a:t>rotateRight</a:t>
            </a:r>
            <a:r>
              <a:rPr lang="en-US" dirty="0"/>
              <a:t> that achieves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 right rotation about the root of this tree!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1492956" y="3475743"/>
                <a:ext cx="451555" cy="45155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956" y="3475743"/>
                <a:ext cx="451555" cy="45155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807156" y="4227072"/>
            <a:ext cx="451555" cy="45155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84857" y="5090672"/>
            <a:ext cx="451555" cy="4515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4" idx="3"/>
            <a:endCxn id="5" idx="7"/>
          </p:cNvCxnSpPr>
          <p:nvPr/>
        </p:nvCxnSpPr>
        <p:spPr>
          <a:xfrm flipH="1">
            <a:off x="1192582" y="3861170"/>
            <a:ext cx="366503" cy="432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06782" y="4658641"/>
            <a:ext cx="366503" cy="432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1839510" y="3880695"/>
            <a:ext cx="436419" cy="432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1190689" y="4668635"/>
            <a:ext cx="436419" cy="432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/>
          <p:cNvSpPr/>
          <p:nvPr/>
        </p:nvSpPr>
        <p:spPr>
          <a:xfrm>
            <a:off x="1118499" y="5249346"/>
            <a:ext cx="1017218" cy="1016617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1866707" y="4331185"/>
            <a:ext cx="1017218" cy="1016617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14864" y="2587549"/>
            <a:ext cx="33979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class 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data;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left, right;</a:t>
            </a:r>
          </a:p>
          <a:p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height; </a:t>
            </a:r>
          </a:p>
          <a:p>
            <a:r>
              <a:rPr lang="en-US" dirty="0">
                <a:latin typeface="Consolas" panose="020B0609020204030204" pitchFamily="49" charset="0"/>
              </a:rPr>
              <a:t>}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05388" y="4227072"/>
            <a:ext cx="4335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rotateRight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t){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AVLNode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temp =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t.left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}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37492" y="3248851"/>
            <a:ext cx="3754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Example call of this method:</a:t>
            </a:r>
            <a:br>
              <a:rPr lang="en-US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 =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rotateRight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(r);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20" name="Straight Arrow Connector 19"/>
          <p:cNvCxnSpPr>
            <a:cxnSpLocks/>
            <a:stCxn id="6" idx="4"/>
          </p:cNvCxnSpPr>
          <p:nvPr/>
        </p:nvCxnSpPr>
        <p:spPr>
          <a:xfrm flipH="1">
            <a:off x="184859" y="5542228"/>
            <a:ext cx="225776" cy="430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endCxn id="26" idx="0"/>
          </p:cNvCxnSpPr>
          <p:nvPr/>
        </p:nvCxnSpPr>
        <p:spPr>
          <a:xfrm>
            <a:off x="468297" y="5559012"/>
            <a:ext cx="245598" cy="413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24"/>
          <p:cNvSpPr/>
          <p:nvPr/>
        </p:nvSpPr>
        <p:spPr>
          <a:xfrm>
            <a:off x="-68054" y="5989078"/>
            <a:ext cx="491195" cy="524612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468297" y="5972347"/>
            <a:ext cx="491195" cy="524612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794" y="3499059"/>
            <a:ext cx="77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temp</a:t>
            </a:r>
          </a:p>
        </p:txBody>
      </p:sp>
      <p:cxnSp>
        <p:nvCxnSpPr>
          <p:cNvPr id="12" name="Straight Arrow Connector 11"/>
          <p:cNvCxnSpPr>
            <a:stCxn id="7" idx="2"/>
            <a:endCxn id="5" idx="1"/>
          </p:cNvCxnSpPr>
          <p:nvPr/>
        </p:nvCxnSpPr>
        <p:spPr>
          <a:xfrm>
            <a:off x="445112" y="3868391"/>
            <a:ext cx="428173" cy="42481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9858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You! Write rotation code now!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the method </a:t>
            </a:r>
            <a:r>
              <a:rPr lang="en-US" dirty="0" err="1">
                <a:latin typeface="Consolas" panose="020B0609020204030204" pitchFamily="49" charset="0"/>
              </a:rPr>
              <a:t>rotateRight</a:t>
            </a:r>
            <a:r>
              <a:rPr lang="en-US" dirty="0"/>
              <a:t> that achieves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 right rotation about the root of this tree!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1492956" y="3475743"/>
                <a:ext cx="451555" cy="45155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956" y="3475743"/>
                <a:ext cx="451555" cy="45155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807156" y="4227072"/>
            <a:ext cx="451555" cy="45155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84857" y="5090672"/>
            <a:ext cx="451555" cy="4515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4" idx="3"/>
            <a:endCxn id="5" idx="7"/>
          </p:cNvCxnSpPr>
          <p:nvPr/>
        </p:nvCxnSpPr>
        <p:spPr>
          <a:xfrm flipH="1">
            <a:off x="1192582" y="3861170"/>
            <a:ext cx="366503" cy="43203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06782" y="4658641"/>
            <a:ext cx="366503" cy="432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1839510" y="3880695"/>
            <a:ext cx="436419" cy="432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1190689" y="4668635"/>
            <a:ext cx="436419" cy="432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/>
          <p:cNvSpPr/>
          <p:nvPr/>
        </p:nvSpPr>
        <p:spPr>
          <a:xfrm>
            <a:off x="1118499" y="5249346"/>
            <a:ext cx="1017218" cy="1016617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1866707" y="4331185"/>
            <a:ext cx="1017218" cy="1016617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14864" y="2587549"/>
            <a:ext cx="33979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class 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data;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left, right;</a:t>
            </a:r>
          </a:p>
          <a:p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height; </a:t>
            </a:r>
          </a:p>
          <a:p>
            <a:r>
              <a:rPr lang="en-US" dirty="0">
                <a:latin typeface="Consolas" panose="020B0609020204030204" pitchFamily="49" charset="0"/>
              </a:rPr>
              <a:t>}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05388" y="4227072"/>
            <a:ext cx="4335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rotateRight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t){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AVLNode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temp =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t.left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t.left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temp.right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}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37492" y="3248851"/>
            <a:ext cx="3754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Example call of this method:</a:t>
            </a:r>
            <a:br>
              <a:rPr lang="en-US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 =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rotateRight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(r);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20" name="Straight Arrow Connector 19"/>
          <p:cNvCxnSpPr>
            <a:cxnSpLocks/>
            <a:stCxn id="6" idx="4"/>
          </p:cNvCxnSpPr>
          <p:nvPr/>
        </p:nvCxnSpPr>
        <p:spPr>
          <a:xfrm flipH="1">
            <a:off x="184859" y="5542228"/>
            <a:ext cx="225776" cy="430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endCxn id="26" idx="0"/>
          </p:cNvCxnSpPr>
          <p:nvPr/>
        </p:nvCxnSpPr>
        <p:spPr>
          <a:xfrm>
            <a:off x="468297" y="5559012"/>
            <a:ext cx="245598" cy="413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24"/>
          <p:cNvSpPr/>
          <p:nvPr/>
        </p:nvSpPr>
        <p:spPr>
          <a:xfrm>
            <a:off x="-68054" y="5989078"/>
            <a:ext cx="491195" cy="524612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468297" y="5972347"/>
            <a:ext cx="491195" cy="524612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/>
          <p:cNvSpPr/>
          <p:nvPr/>
        </p:nvSpPr>
        <p:spPr>
          <a:xfrm>
            <a:off x="1344513" y="3894667"/>
            <a:ext cx="590858" cy="1399822"/>
          </a:xfrm>
          <a:custGeom>
            <a:avLst/>
            <a:gdLst>
              <a:gd name="connsiteX0" fmla="*/ 258509 w 590858"/>
              <a:gd name="connsiteY0" fmla="*/ 0 h 1399822"/>
              <a:gd name="connsiteX1" fmla="*/ 585887 w 590858"/>
              <a:gd name="connsiteY1" fmla="*/ 711200 h 1399822"/>
              <a:gd name="connsiteX2" fmla="*/ 32731 w 590858"/>
              <a:gd name="connsiteY2" fmla="*/ 1219200 h 1399822"/>
              <a:gd name="connsiteX3" fmla="*/ 111754 w 590858"/>
              <a:gd name="connsiteY3" fmla="*/ 1399822 h 139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858" h="1399822">
                <a:moveTo>
                  <a:pt x="258509" y="0"/>
                </a:moveTo>
                <a:cubicBezTo>
                  <a:pt x="441013" y="254000"/>
                  <a:pt x="623517" y="508000"/>
                  <a:pt x="585887" y="711200"/>
                </a:cubicBezTo>
                <a:cubicBezTo>
                  <a:pt x="548257" y="914400"/>
                  <a:pt x="111753" y="1104430"/>
                  <a:pt x="32731" y="1219200"/>
                </a:cubicBezTo>
                <a:cubicBezTo>
                  <a:pt x="-46291" y="1333970"/>
                  <a:pt x="32731" y="1366896"/>
                  <a:pt x="111754" y="1399822"/>
                </a:cubicBez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7794" y="3499059"/>
            <a:ext cx="77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temp</a:t>
            </a:r>
          </a:p>
        </p:txBody>
      </p:sp>
      <p:cxnSp>
        <p:nvCxnSpPr>
          <p:cNvPr id="28" name="Straight Arrow Connector 27"/>
          <p:cNvCxnSpPr>
            <a:stCxn id="27" idx="2"/>
          </p:cNvCxnSpPr>
          <p:nvPr/>
        </p:nvCxnSpPr>
        <p:spPr>
          <a:xfrm>
            <a:off x="445112" y="3868391"/>
            <a:ext cx="428173" cy="42481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7877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You! Write rotation code now!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the method </a:t>
            </a:r>
            <a:r>
              <a:rPr lang="en-US" dirty="0" err="1">
                <a:latin typeface="Consolas" panose="020B0609020204030204" pitchFamily="49" charset="0"/>
              </a:rPr>
              <a:t>rotateRight</a:t>
            </a:r>
            <a:r>
              <a:rPr lang="en-US" dirty="0"/>
              <a:t> that achieves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 right rotation about the root of this tree!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1492956" y="3475743"/>
                <a:ext cx="451555" cy="45155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956" y="3475743"/>
                <a:ext cx="451555" cy="45155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807156" y="4227072"/>
            <a:ext cx="451555" cy="45155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84857" y="5090672"/>
            <a:ext cx="451555" cy="4515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4" idx="3"/>
            <a:endCxn id="5" idx="7"/>
          </p:cNvCxnSpPr>
          <p:nvPr/>
        </p:nvCxnSpPr>
        <p:spPr>
          <a:xfrm flipH="1">
            <a:off x="1192582" y="3861170"/>
            <a:ext cx="366503" cy="43203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06782" y="4658641"/>
            <a:ext cx="366503" cy="432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1839510" y="3880695"/>
            <a:ext cx="436419" cy="432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1190689" y="4668635"/>
            <a:ext cx="436419" cy="432031"/>
          </a:xfrm>
          <a:prstGeom prst="straightConnector1">
            <a:avLst/>
          </a:prstGeom>
          <a:ln w="3175">
            <a:solidFill>
              <a:schemeClr val="bg2">
                <a:lumMod val="75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/>
          <p:cNvSpPr/>
          <p:nvPr/>
        </p:nvSpPr>
        <p:spPr>
          <a:xfrm>
            <a:off x="1118499" y="5249346"/>
            <a:ext cx="1017218" cy="1016617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1866707" y="4331185"/>
            <a:ext cx="1017218" cy="1016617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14864" y="2587549"/>
            <a:ext cx="33979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class 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data;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left, right;</a:t>
            </a:r>
          </a:p>
          <a:p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height; </a:t>
            </a:r>
          </a:p>
          <a:p>
            <a:r>
              <a:rPr lang="en-US" dirty="0">
                <a:latin typeface="Consolas" panose="020B0609020204030204" pitchFamily="49" charset="0"/>
              </a:rPr>
              <a:t>}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05388" y="4227072"/>
            <a:ext cx="43353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rotateRight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t){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AVLNode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temp =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t.left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t.left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temp.right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temp.right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= t;</a:t>
            </a:r>
          </a:p>
          <a:p>
            <a:r>
              <a:rPr lang="en-US" dirty="0">
                <a:latin typeface="Consolas" panose="020B0609020204030204" pitchFamily="49" charset="0"/>
              </a:rPr>
              <a:t>}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37492" y="3248851"/>
            <a:ext cx="3754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Example call of this method:</a:t>
            </a:r>
            <a:br>
              <a:rPr lang="en-US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 =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rotateRight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(r);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20" name="Straight Arrow Connector 19"/>
          <p:cNvCxnSpPr>
            <a:cxnSpLocks/>
            <a:stCxn id="6" idx="4"/>
          </p:cNvCxnSpPr>
          <p:nvPr/>
        </p:nvCxnSpPr>
        <p:spPr>
          <a:xfrm flipH="1">
            <a:off x="184859" y="5542228"/>
            <a:ext cx="225776" cy="430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endCxn id="26" idx="0"/>
          </p:cNvCxnSpPr>
          <p:nvPr/>
        </p:nvCxnSpPr>
        <p:spPr>
          <a:xfrm>
            <a:off x="468297" y="5559012"/>
            <a:ext cx="245598" cy="413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24"/>
          <p:cNvSpPr/>
          <p:nvPr/>
        </p:nvSpPr>
        <p:spPr>
          <a:xfrm>
            <a:off x="-68054" y="5989078"/>
            <a:ext cx="491195" cy="524612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468297" y="5972347"/>
            <a:ext cx="491195" cy="524612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/>
          <p:cNvSpPr/>
          <p:nvPr/>
        </p:nvSpPr>
        <p:spPr>
          <a:xfrm>
            <a:off x="1344513" y="3894667"/>
            <a:ext cx="590858" cy="1399822"/>
          </a:xfrm>
          <a:custGeom>
            <a:avLst/>
            <a:gdLst>
              <a:gd name="connsiteX0" fmla="*/ 258509 w 590858"/>
              <a:gd name="connsiteY0" fmla="*/ 0 h 1399822"/>
              <a:gd name="connsiteX1" fmla="*/ 585887 w 590858"/>
              <a:gd name="connsiteY1" fmla="*/ 711200 h 1399822"/>
              <a:gd name="connsiteX2" fmla="*/ 32731 w 590858"/>
              <a:gd name="connsiteY2" fmla="*/ 1219200 h 1399822"/>
              <a:gd name="connsiteX3" fmla="*/ 111754 w 590858"/>
              <a:gd name="connsiteY3" fmla="*/ 1399822 h 139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858" h="1399822">
                <a:moveTo>
                  <a:pt x="258509" y="0"/>
                </a:moveTo>
                <a:cubicBezTo>
                  <a:pt x="441013" y="254000"/>
                  <a:pt x="623517" y="508000"/>
                  <a:pt x="585887" y="711200"/>
                </a:cubicBezTo>
                <a:cubicBezTo>
                  <a:pt x="548257" y="914400"/>
                  <a:pt x="111753" y="1104430"/>
                  <a:pt x="32731" y="1219200"/>
                </a:cubicBezTo>
                <a:cubicBezTo>
                  <a:pt x="-46291" y="1333970"/>
                  <a:pt x="32731" y="1366896"/>
                  <a:pt x="111754" y="1399822"/>
                </a:cubicBez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7794" y="3499059"/>
            <a:ext cx="77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temp</a:t>
            </a:r>
          </a:p>
        </p:txBody>
      </p:sp>
      <p:cxnSp>
        <p:nvCxnSpPr>
          <p:cNvPr id="28" name="Straight Arrow Connector 27"/>
          <p:cNvCxnSpPr>
            <a:stCxn id="27" idx="2"/>
          </p:cNvCxnSpPr>
          <p:nvPr/>
        </p:nvCxnSpPr>
        <p:spPr>
          <a:xfrm>
            <a:off x="445112" y="3868391"/>
            <a:ext cx="428173" cy="42481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: Shape 6"/>
          <p:cNvSpPr/>
          <p:nvPr/>
        </p:nvSpPr>
        <p:spPr>
          <a:xfrm>
            <a:off x="1230489" y="3905956"/>
            <a:ext cx="414084" cy="530577"/>
          </a:xfrm>
          <a:custGeom>
            <a:avLst/>
            <a:gdLst>
              <a:gd name="connsiteX0" fmla="*/ 0 w 414084"/>
              <a:gd name="connsiteY0" fmla="*/ 530577 h 530577"/>
              <a:gd name="connsiteX1" fmla="*/ 383822 w 414084"/>
              <a:gd name="connsiteY1" fmla="*/ 338666 h 530577"/>
              <a:gd name="connsiteX2" fmla="*/ 361244 w 414084"/>
              <a:gd name="connsiteY2" fmla="*/ 0 h 53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084" h="530577">
                <a:moveTo>
                  <a:pt x="0" y="530577"/>
                </a:moveTo>
                <a:cubicBezTo>
                  <a:pt x="161807" y="478836"/>
                  <a:pt x="323615" y="427095"/>
                  <a:pt x="383822" y="338666"/>
                </a:cubicBezTo>
                <a:cubicBezTo>
                  <a:pt x="444029" y="250236"/>
                  <a:pt x="402636" y="125118"/>
                  <a:pt x="361244" y="0"/>
                </a:cubicBezTo>
              </a:path>
            </a:pathLst>
          </a:custGeom>
          <a:noFill/>
          <a:ln w="28575">
            <a:solidFill>
              <a:srgbClr val="FF6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400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You! Write rotation code now!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the method </a:t>
            </a:r>
            <a:r>
              <a:rPr lang="en-US" dirty="0" err="1">
                <a:latin typeface="Consolas" panose="020B0609020204030204" pitchFamily="49" charset="0"/>
              </a:rPr>
              <a:t>rotateRight</a:t>
            </a:r>
            <a:r>
              <a:rPr lang="en-US" dirty="0"/>
              <a:t> that achieves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 right rotation about the root of this tree!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1492956" y="3475743"/>
                <a:ext cx="451555" cy="45155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956" y="3475743"/>
                <a:ext cx="451555" cy="45155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807156" y="4227072"/>
            <a:ext cx="451555" cy="45155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84857" y="5090672"/>
            <a:ext cx="451555" cy="4515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4" idx="3"/>
            <a:endCxn id="5" idx="7"/>
          </p:cNvCxnSpPr>
          <p:nvPr/>
        </p:nvCxnSpPr>
        <p:spPr>
          <a:xfrm flipH="1">
            <a:off x="1192582" y="3861170"/>
            <a:ext cx="366503" cy="43203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06782" y="4658641"/>
            <a:ext cx="366503" cy="432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1839510" y="3880695"/>
            <a:ext cx="436419" cy="432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1190689" y="4668635"/>
            <a:ext cx="436419" cy="432031"/>
          </a:xfrm>
          <a:prstGeom prst="straightConnector1">
            <a:avLst/>
          </a:prstGeom>
          <a:ln w="3175">
            <a:solidFill>
              <a:schemeClr val="bg2">
                <a:lumMod val="75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/>
          <p:cNvSpPr/>
          <p:nvPr/>
        </p:nvSpPr>
        <p:spPr>
          <a:xfrm>
            <a:off x="1118499" y="5249346"/>
            <a:ext cx="1017218" cy="1016617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1866707" y="4331185"/>
            <a:ext cx="1017218" cy="1016617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14864" y="2587549"/>
            <a:ext cx="33979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class 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data;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left, right;</a:t>
            </a:r>
          </a:p>
          <a:p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height; </a:t>
            </a:r>
          </a:p>
          <a:p>
            <a:r>
              <a:rPr lang="en-US" dirty="0">
                <a:latin typeface="Consolas" panose="020B0609020204030204" pitchFamily="49" charset="0"/>
              </a:rPr>
              <a:t>}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05388" y="4227072"/>
            <a:ext cx="43353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rotateRight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t){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AVLNode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temp =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t.left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t.left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temp.right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temp.right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= t;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return temp;</a:t>
            </a:r>
          </a:p>
          <a:p>
            <a:r>
              <a:rPr lang="en-US" dirty="0">
                <a:latin typeface="Consolas" panose="020B0609020204030204" pitchFamily="49" charset="0"/>
              </a:rPr>
              <a:t>}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37492" y="3248851"/>
            <a:ext cx="3754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Example call of this method:</a:t>
            </a:r>
            <a:br>
              <a:rPr lang="en-US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 =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rotateRight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(r);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20" name="Straight Arrow Connector 19"/>
          <p:cNvCxnSpPr>
            <a:cxnSpLocks/>
            <a:stCxn id="6" idx="4"/>
          </p:cNvCxnSpPr>
          <p:nvPr/>
        </p:nvCxnSpPr>
        <p:spPr>
          <a:xfrm flipH="1">
            <a:off x="184859" y="5542228"/>
            <a:ext cx="225776" cy="430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endCxn id="26" idx="0"/>
          </p:cNvCxnSpPr>
          <p:nvPr/>
        </p:nvCxnSpPr>
        <p:spPr>
          <a:xfrm>
            <a:off x="468297" y="5559012"/>
            <a:ext cx="245598" cy="413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24"/>
          <p:cNvSpPr/>
          <p:nvPr/>
        </p:nvSpPr>
        <p:spPr>
          <a:xfrm>
            <a:off x="-68054" y="5989078"/>
            <a:ext cx="491195" cy="524612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468297" y="5972347"/>
            <a:ext cx="491195" cy="524612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/>
          <p:cNvSpPr/>
          <p:nvPr/>
        </p:nvSpPr>
        <p:spPr>
          <a:xfrm>
            <a:off x="1344513" y="3894667"/>
            <a:ext cx="590858" cy="1399822"/>
          </a:xfrm>
          <a:custGeom>
            <a:avLst/>
            <a:gdLst>
              <a:gd name="connsiteX0" fmla="*/ 258509 w 590858"/>
              <a:gd name="connsiteY0" fmla="*/ 0 h 1399822"/>
              <a:gd name="connsiteX1" fmla="*/ 585887 w 590858"/>
              <a:gd name="connsiteY1" fmla="*/ 711200 h 1399822"/>
              <a:gd name="connsiteX2" fmla="*/ 32731 w 590858"/>
              <a:gd name="connsiteY2" fmla="*/ 1219200 h 1399822"/>
              <a:gd name="connsiteX3" fmla="*/ 111754 w 590858"/>
              <a:gd name="connsiteY3" fmla="*/ 1399822 h 139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858" h="1399822">
                <a:moveTo>
                  <a:pt x="258509" y="0"/>
                </a:moveTo>
                <a:cubicBezTo>
                  <a:pt x="441013" y="254000"/>
                  <a:pt x="623517" y="508000"/>
                  <a:pt x="585887" y="711200"/>
                </a:cubicBezTo>
                <a:cubicBezTo>
                  <a:pt x="548257" y="914400"/>
                  <a:pt x="111753" y="1104430"/>
                  <a:pt x="32731" y="1219200"/>
                </a:cubicBezTo>
                <a:cubicBezTo>
                  <a:pt x="-46291" y="1333970"/>
                  <a:pt x="32731" y="1366896"/>
                  <a:pt x="111754" y="1399822"/>
                </a:cubicBez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/>
          <p:cNvSpPr/>
          <p:nvPr/>
        </p:nvSpPr>
        <p:spPr>
          <a:xfrm>
            <a:off x="1230489" y="3905956"/>
            <a:ext cx="414084" cy="530577"/>
          </a:xfrm>
          <a:custGeom>
            <a:avLst/>
            <a:gdLst>
              <a:gd name="connsiteX0" fmla="*/ 0 w 414084"/>
              <a:gd name="connsiteY0" fmla="*/ 530577 h 530577"/>
              <a:gd name="connsiteX1" fmla="*/ 383822 w 414084"/>
              <a:gd name="connsiteY1" fmla="*/ 338666 h 530577"/>
              <a:gd name="connsiteX2" fmla="*/ 361244 w 414084"/>
              <a:gd name="connsiteY2" fmla="*/ 0 h 53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084" h="530577">
                <a:moveTo>
                  <a:pt x="0" y="530577"/>
                </a:moveTo>
                <a:cubicBezTo>
                  <a:pt x="161807" y="478836"/>
                  <a:pt x="323615" y="427095"/>
                  <a:pt x="383822" y="338666"/>
                </a:cubicBezTo>
                <a:cubicBezTo>
                  <a:pt x="444029" y="250236"/>
                  <a:pt x="402636" y="125118"/>
                  <a:pt x="361244" y="0"/>
                </a:cubicBezTo>
              </a:path>
            </a:pathLst>
          </a:custGeom>
          <a:noFill/>
          <a:ln w="28575">
            <a:solidFill>
              <a:srgbClr val="FF6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looking&#10;&#10;Description generated with high confidence"/>
          <p:cNvPicPr>
            <a:picLocks noChangeAspect="1"/>
          </p:cNvPicPr>
          <p:nvPr/>
        </p:nvPicPr>
        <p:blipFill rotWithShape="1">
          <a:blip r:embed="rId4"/>
          <a:srcRect l="11875" t="7737" r="11505" b="5265"/>
          <a:stretch/>
        </p:blipFill>
        <p:spPr>
          <a:xfrm>
            <a:off x="610970" y="3999570"/>
            <a:ext cx="760090" cy="975051"/>
          </a:xfrm>
          <a:prstGeom prst="rect">
            <a:avLst/>
          </a:prstGeom>
        </p:spPr>
      </p:pic>
      <p:sp>
        <p:nvSpPr>
          <p:cNvPr id="21" name="Speech Bubble: Oval 20"/>
          <p:cNvSpPr/>
          <p:nvPr/>
        </p:nvSpPr>
        <p:spPr>
          <a:xfrm>
            <a:off x="21502" y="2788379"/>
            <a:ext cx="1323011" cy="1014765"/>
          </a:xfrm>
          <a:prstGeom prst="wedgeEllipseCallout">
            <a:avLst>
              <a:gd name="adj1" fmla="val 15005"/>
              <a:gd name="adj2" fmla="val 6695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 AM ROOT</a:t>
            </a:r>
          </a:p>
        </p:txBody>
      </p:sp>
    </p:spTree>
    <p:extLst>
      <p:ext uri="{BB962C8B-B14F-4D97-AF65-F5344CB8AC3E}">
        <p14:creationId xmlns:p14="http://schemas.microsoft.com/office/powerpoint/2010/main" val="7119434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You! Write rotation code now!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the method </a:t>
            </a:r>
            <a:r>
              <a:rPr lang="en-US" dirty="0" err="1">
                <a:latin typeface="Consolas" panose="020B0609020204030204" pitchFamily="49" charset="0"/>
              </a:rPr>
              <a:t>rotateRight</a:t>
            </a:r>
            <a:r>
              <a:rPr lang="en-US" dirty="0"/>
              <a:t> that achieves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 right rotation about the root of this tree!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2281503" y="4596014"/>
                <a:ext cx="451555" cy="45155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503" y="4596014"/>
                <a:ext cx="451555" cy="45155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166366" y="4732436"/>
            <a:ext cx="451555" cy="4515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cxnSpLocks/>
            <a:endCxn id="6" idx="7"/>
          </p:cNvCxnSpPr>
          <p:nvPr/>
        </p:nvCxnSpPr>
        <p:spPr>
          <a:xfrm flipH="1">
            <a:off x="551792" y="4410203"/>
            <a:ext cx="407702" cy="3883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2712484" y="5152480"/>
            <a:ext cx="436419" cy="432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/>
          <p:cNvSpPr/>
          <p:nvPr/>
        </p:nvSpPr>
        <p:spPr>
          <a:xfrm>
            <a:off x="1287115" y="5630415"/>
            <a:ext cx="1017218" cy="1016617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2631957" y="5630416"/>
            <a:ext cx="1017218" cy="1016617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14864" y="2587549"/>
            <a:ext cx="33979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class 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data;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left, right;</a:t>
            </a:r>
          </a:p>
          <a:p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height; </a:t>
            </a:r>
          </a:p>
          <a:p>
            <a:r>
              <a:rPr lang="en-US" dirty="0">
                <a:latin typeface="Consolas" panose="020B0609020204030204" pitchFamily="49" charset="0"/>
              </a:rPr>
              <a:t>}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05388" y="4227072"/>
            <a:ext cx="43353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rotateRight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t){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AVLNode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temp =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t.left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t.left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temp.right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temp.right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= t;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return temp;</a:t>
            </a:r>
          </a:p>
          <a:p>
            <a:r>
              <a:rPr lang="en-US" dirty="0">
                <a:latin typeface="Consolas" panose="020B0609020204030204" pitchFamily="49" charset="0"/>
              </a:rPr>
              <a:t>}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37492" y="3248851"/>
            <a:ext cx="3754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Example call of this method:</a:t>
            </a:r>
            <a:br>
              <a:rPr lang="en-US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 =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rotateRight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(r);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20" name="Straight Arrow Connector 19"/>
          <p:cNvCxnSpPr>
            <a:cxnSpLocks/>
            <a:stCxn id="6" idx="4"/>
          </p:cNvCxnSpPr>
          <p:nvPr/>
        </p:nvCxnSpPr>
        <p:spPr>
          <a:xfrm flipH="1">
            <a:off x="166368" y="5183992"/>
            <a:ext cx="225776" cy="430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492373" y="5161827"/>
            <a:ext cx="245598" cy="413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24"/>
          <p:cNvSpPr/>
          <p:nvPr/>
        </p:nvSpPr>
        <p:spPr>
          <a:xfrm>
            <a:off x="-161460" y="5743705"/>
            <a:ext cx="713252" cy="963748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492373" y="5703395"/>
            <a:ext cx="794478" cy="990734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looking&#10;&#10;Description generated with high confidence"/>
          <p:cNvPicPr>
            <a:picLocks noChangeAspect="1"/>
          </p:cNvPicPr>
          <p:nvPr/>
        </p:nvPicPr>
        <p:blipFill rotWithShape="1">
          <a:blip r:embed="rId4"/>
          <a:srcRect l="11875" t="7737" r="11505" b="5265"/>
          <a:stretch/>
        </p:blipFill>
        <p:spPr>
          <a:xfrm>
            <a:off x="1069149" y="3368472"/>
            <a:ext cx="760090" cy="975051"/>
          </a:xfrm>
          <a:prstGeom prst="rect">
            <a:avLst/>
          </a:prstGeom>
        </p:spPr>
      </p:pic>
      <p:cxnSp>
        <p:nvCxnSpPr>
          <p:cNvPr id="24" name="Straight Arrow Connector 23"/>
          <p:cNvCxnSpPr>
            <a:cxnSpLocks/>
          </p:cNvCxnSpPr>
          <p:nvPr/>
        </p:nvCxnSpPr>
        <p:spPr>
          <a:xfrm flipH="1">
            <a:off x="1806317" y="5066960"/>
            <a:ext cx="473676" cy="6030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endCxn id="4" idx="1"/>
          </p:cNvCxnSpPr>
          <p:nvPr/>
        </p:nvCxnSpPr>
        <p:spPr>
          <a:xfrm>
            <a:off x="1891847" y="4158264"/>
            <a:ext cx="455785" cy="503879"/>
          </a:xfrm>
          <a:prstGeom prst="straightConnector1">
            <a:avLst/>
          </a:prstGeom>
          <a:ln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5104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You! Write rotation code now!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the method </a:t>
            </a:r>
            <a:r>
              <a:rPr lang="en-US" dirty="0" err="1">
                <a:latin typeface="Consolas" panose="020B0609020204030204" pitchFamily="49" charset="0"/>
              </a:rPr>
              <a:t>rotateRight</a:t>
            </a:r>
            <a:r>
              <a:rPr lang="en-US" dirty="0"/>
              <a:t> that achieves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 right rotation about the root of this tree!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2281503" y="4596014"/>
                <a:ext cx="451555" cy="45155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503" y="4596014"/>
                <a:ext cx="451555" cy="45155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166366" y="4732436"/>
            <a:ext cx="451555" cy="4515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cxnSpLocks/>
            <a:endCxn id="6" idx="7"/>
          </p:cNvCxnSpPr>
          <p:nvPr/>
        </p:nvCxnSpPr>
        <p:spPr>
          <a:xfrm flipH="1">
            <a:off x="551792" y="4410203"/>
            <a:ext cx="407702" cy="3883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2712484" y="5152480"/>
            <a:ext cx="436419" cy="432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/>
          <p:cNvSpPr/>
          <p:nvPr/>
        </p:nvSpPr>
        <p:spPr>
          <a:xfrm>
            <a:off x="1287115" y="5630415"/>
            <a:ext cx="1017218" cy="1016617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2631957" y="5630416"/>
            <a:ext cx="1017218" cy="1016617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14864" y="2587549"/>
            <a:ext cx="33979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class 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data;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left, right;</a:t>
            </a:r>
          </a:p>
          <a:p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height; </a:t>
            </a:r>
          </a:p>
          <a:p>
            <a:r>
              <a:rPr lang="en-US" dirty="0">
                <a:latin typeface="Consolas" panose="020B0609020204030204" pitchFamily="49" charset="0"/>
              </a:rPr>
              <a:t>}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05388" y="4227072"/>
            <a:ext cx="43353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rotateRight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t){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AVLNode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temp =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t.left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t.left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temp.right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temp.right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= t;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return temp;</a:t>
            </a:r>
          </a:p>
          <a:p>
            <a:r>
              <a:rPr lang="en-US" dirty="0">
                <a:latin typeface="Consolas" panose="020B0609020204030204" pitchFamily="49" charset="0"/>
              </a:rPr>
              <a:t>}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37492" y="3248851"/>
            <a:ext cx="3754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Example call of this method:</a:t>
            </a:r>
            <a:br>
              <a:rPr lang="en-US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 =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rotateRight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(r);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20" name="Straight Arrow Connector 19"/>
          <p:cNvCxnSpPr>
            <a:cxnSpLocks/>
            <a:stCxn id="6" idx="4"/>
          </p:cNvCxnSpPr>
          <p:nvPr/>
        </p:nvCxnSpPr>
        <p:spPr>
          <a:xfrm flipH="1">
            <a:off x="166368" y="5183992"/>
            <a:ext cx="225776" cy="430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492373" y="5161827"/>
            <a:ext cx="245598" cy="413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24"/>
          <p:cNvSpPr/>
          <p:nvPr/>
        </p:nvSpPr>
        <p:spPr>
          <a:xfrm>
            <a:off x="-161460" y="5743705"/>
            <a:ext cx="713252" cy="963748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492373" y="5703395"/>
            <a:ext cx="794478" cy="990734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looking&#10;&#10;Description generated with high confidence"/>
          <p:cNvPicPr>
            <a:picLocks noChangeAspect="1"/>
          </p:cNvPicPr>
          <p:nvPr/>
        </p:nvPicPr>
        <p:blipFill rotWithShape="1">
          <a:blip r:embed="rId4"/>
          <a:srcRect l="11875" t="7737" r="11505" b="5265"/>
          <a:stretch/>
        </p:blipFill>
        <p:spPr>
          <a:xfrm>
            <a:off x="1069149" y="3368472"/>
            <a:ext cx="760090" cy="975051"/>
          </a:xfrm>
          <a:prstGeom prst="rect">
            <a:avLst/>
          </a:prstGeom>
        </p:spPr>
      </p:pic>
      <p:cxnSp>
        <p:nvCxnSpPr>
          <p:cNvPr id="24" name="Straight Arrow Connector 23"/>
          <p:cNvCxnSpPr>
            <a:cxnSpLocks/>
          </p:cNvCxnSpPr>
          <p:nvPr/>
        </p:nvCxnSpPr>
        <p:spPr>
          <a:xfrm flipH="1">
            <a:off x="1806317" y="5066960"/>
            <a:ext cx="473676" cy="6030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endCxn id="4" idx="1"/>
          </p:cNvCxnSpPr>
          <p:nvPr/>
        </p:nvCxnSpPr>
        <p:spPr>
          <a:xfrm>
            <a:off x="1891847" y="4158264"/>
            <a:ext cx="455785" cy="503879"/>
          </a:xfrm>
          <a:prstGeom prst="straightConnector1">
            <a:avLst/>
          </a:prstGeom>
          <a:ln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top sign&#10;&#10;Description generated with very high confiden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188" y="4798565"/>
            <a:ext cx="1941508" cy="194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486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You! Write rotation code now!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the method </a:t>
            </a:r>
            <a:r>
              <a:rPr lang="en-US" dirty="0" err="1">
                <a:latin typeface="Consolas" panose="020B0609020204030204" pitchFamily="49" charset="0"/>
              </a:rPr>
              <a:t>rotateRight</a:t>
            </a:r>
            <a:r>
              <a:rPr lang="en-US" dirty="0"/>
              <a:t> that achieves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 right rotation about the root of this tree!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2281503" y="4596014"/>
                <a:ext cx="451555" cy="45155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503" y="4596014"/>
                <a:ext cx="451555" cy="45155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166366" y="4732436"/>
            <a:ext cx="451555" cy="4515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cxnSpLocks/>
            <a:endCxn id="6" idx="7"/>
          </p:cNvCxnSpPr>
          <p:nvPr/>
        </p:nvCxnSpPr>
        <p:spPr>
          <a:xfrm flipH="1">
            <a:off x="551792" y="4410203"/>
            <a:ext cx="407702" cy="3883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2712484" y="5152480"/>
            <a:ext cx="436419" cy="432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/>
          <p:cNvSpPr/>
          <p:nvPr/>
        </p:nvSpPr>
        <p:spPr>
          <a:xfrm>
            <a:off x="1287115" y="5630415"/>
            <a:ext cx="1017218" cy="1016617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2631957" y="5630416"/>
            <a:ext cx="1017218" cy="1016617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14864" y="2587549"/>
            <a:ext cx="33979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class 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data;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left, right;</a:t>
            </a:r>
          </a:p>
          <a:p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int</a:t>
            </a:r>
            <a:r>
              <a:rPr lang="en-US" b="1" dirty="0">
                <a:solidFill>
                  <a:schemeClr val="accent2"/>
                </a:solidFill>
                <a:latin typeface="Consolas" panose="020B0609020204030204" pitchFamily="49" charset="0"/>
              </a:rPr>
              <a:t> height; </a:t>
            </a:r>
          </a:p>
          <a:p>
            <a:r>
              <a:rPr lang="en-US" dirty="0">
                <a:latin typeface="Consolas" panose="020B0609020204030204" pitchFamily="49" charset="0"/>
              </a:rPr>
              <a:t>}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05388" y="4227072"/>
            <a:ext cx="43353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rotateRight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t){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AVLNode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temp =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t.left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t.left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temp.right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temp.right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= t;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return temp;</a:t>
            </a:r>
          </a:p>
          <a:p>
            <a:r>
              <a:rPr lang="en-US" dirty="0">
                <a:latin typeface="Consolas" panose="020B0609020204030204" pitchFamily="49" charset="0"/>
              </a:rPr>
              <a:t>}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37492" y="3248851"/>
            <a:ext cx="3754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Example call of this method:</a:t>
            </a:r>
            <a:br>
              <a:rPr lang="en-US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 =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rotateRight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(r);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20" name="Straight Arrow Connector 19"/>
          <p:cNvCxnSpPr>
            <a:cxnSpLocks/>
            <a:stCxn id="6" idx="4"/>
          </p:cNvCxnSpPr>
          <p:nvPr/>
        </p:nvCxnSpPr>
        <p:spPr>
          <a:xfrm flipH="1">
            <a:off x="166368" y="5183992"/>
            <a:ext cx="225776" cy="430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492373" y="5161827"/>
            <a:ext cx="245598" cy="413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24"/>
          <p:cNvSpPr/>
          <p:nvPr/>
        </p:nvSpPr>
        <p:spPr>
          <a:xfrm>
            <a:off x="-161460" y="5743705"/>
            <a:ext cx="713252" cy="963748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492373" y="5703395"/>
            <a:ext cx="794478" cy="990734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looking&#10;&#10;Description generated with high confidence"/>
          <p:cNvPicPr>
            <a:picLocks noChangeAspect="1"/>
          </p:cNvPicPr>
          <p:nvPr/>
        </p:nvPicPr>
        <p:blipFill rotWithShape="1">
          <a:blip r:embed="rId4"/>
          <a:srcRect l="11875" t="7737" r="11505" b="5265"/>
          <a:stretch/>
        </p:blipFill>
        <p:spPr>
          <a:xfrm>
            <a:off x="1069149" y="3368472"/>
            <a:ext cx="760090" cy="975051"/>
          </a:xfrm>
          <a:prstGeom prst="rect">
            <a:avLst/>
          </a:prstGeom>
        </p:spPr>
      </p:pic>
      <p:cxnSp>
        <p:nvCxnSpPr>
          <p:cNvPr id="24" name="Straight Arrow Connector 23"/>
          <p:cNvCxnSpPr>
            <a:cxnSpLocks/>
          </p:cNvCxnSpPr>
          <p:nvPr/>
        </p:nvCxnSpPr>
        <p:spPr>
          <a:xfrm flipH="1">
            <a:off x="1806317" y="5066960"/>
            <a:ext cx="473676" cy="6030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endCxn id="4" idx="1"/>
          </p:cNvCxnSpPr>
          <p:nvPr/>
        </p:nvCxnSpPr>
        <p:spPr>
          <a:xfrm>
            <a:off x="1891847" y="4158264"/>
            <a:ext cx="455785" cy="503879"/>
          </a:xfrm>
          <a:prstGeom prst="straightConnector1">
            <a:avLst/>
          </a:prstGeom>
          <a:ln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top sign&#10;&#10;Description generated with very high confiden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188" y="4798565"/>
            <a:ext cx="1941508" cy="194150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37971" y="3093156"/>
            <a:ext cx="1452073" cy="150285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026570" y="4434485"/>
            <a:ext cx="904123" cy="774613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5097654"/>
            <a:ext cx="2470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New heights????</a:t>
            </a:r>
          </a:p>
        </p:txBody>
      </p:sp>
    </p:spTree>
    <p:extLst>
      <p:ext uri="{BB962C8B-B14F-4D97-AF65-F5344CB8AC3E}">
        <p14:creationId xmlns:p14="http://schemas.microsoft.com/office/powerpoint/2010/main" val="30059340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You! Write rotation code now!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the method </a:t>
            </a:r>
            <a:r>
              <a:rPr lang="en-US" dirty="0" err="1">
                <a:latin typeface="Consolas" panose="020B0609020204030204" pitchFamily="49" charset="0"/>
              </a:rPr>
              <a:t>rotateRight</a:t>
            </a:r>
            <a:r>
              <a:rPr lang="en-US" dirty="0"/>
              <a:t> that achieves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 right rotation about the root of this tree!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1492956" y="3475743"/>
                <a:ext cx="451555" cy="45155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956" y="3475743"/>
                <a:ext cx="451555" cy="45155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807156" y="4227072"/>
            <a:ext cx="451555" cy="45155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84857" y="5090672"/>
            <a:ext cx="451555" cy="4515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4" idx="3"/>
            <a:endCxn id="5" idx="7"/>
          </p:cNvCxnSpPr>
          <p:nvPr/>
        </p:nvCxnSpPr>
        <p:spPr>
          <a:xfrm flipH="1">
            <a:off x="1192582" y="3861170"/>
            <a:ext cx="366503" cy="43203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06782" y="4658641"/>
            <a:ext cx="366503" cy="432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1839510" y="3880695"/>
            <a:ext cx="436419" cy="432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1190689" y="4668635"/>
            <a:ext cx="436419" cy="432031"/>
          </a:xfrm>
          <a:prstGeom prst="straightConnector1">
            <a:avLst/>
          </a:prstGeom>
          <a:ln w="3175">
            <a:solidFill>
              <a:schemeClr val="bg2">
                <a:lumMod val="75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/>
          <p:cNvSpPr/>
          <p:nvPr/>
        </p:nvSpPr>
        <p:spPr>
          <a:xfrm>
            <a:off x="1118499" y="5249346"/>
            <a:ext cx="1017218" cy="1016617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1866707" y="4331185"/>
            <a:ext cx="1017218" cy="1016617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14864" y="2587549"/>
            <a:ext cx="33979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class 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data;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left, right;</a:t>
            </a:r>
          </a:p>
          <a:p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height; </a:t>
            </a:r>
          </a:p>
          <a:p>
            <a:r>
              <a:rPr lang="en-US" dirty="0">
                <a:latin typeface="Consolas" panose="020B0609020204030204" pitchFamily="49" charset="0"/>
              </a:rPr>
              <a:t>}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05388" y="4227072"/>
            <a:ext cx="43353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rotateRight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t){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AVLNode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temp =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t.left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t.left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temp.right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temp.right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= t;</a:t>
            </a:r>
            <a:b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</a:br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</a:rPr>
              <a:t>   </a:t>
            </a:r>
            <a:r>
              <a:rPr lang="en-US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temp.height</a:t>
            </a:r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</a:rPr>
              <a:t>= … ?</a:t>
            </a:r>
            <a:br>
              <a:rPr lang="en-US" b="1" dirty="0">
                <a:solidFill>
                  <a:srgbClr val="7030A0"/>
                </a:solidFill>
                <a:latin typeface="Consolas" panose="020B0609020204030204" pitchFamily="49" charset="0"/>
              </a:rPr>
            </a:br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</a:rPr>
              <a:t>   </a:t>
            </a:r>
            <a:r>
              <a:rPr lang="en-US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t.height</a:t>
            </a:r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</a:rPr>
              <a:t> = … ?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return temp;</a:t>
            </a:r>
          </a:p>
          <a:p>
            <a:r>
              <a:rPr lang="en-US" dirty="0">
                <a:latin typeface="Consolas" panose="020B0609020204030204" pitchFamily="49" charset="0"/>
              </a:rPr>
              <a:t>}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37492" y="3248851"/>
            <a:ext cx="3754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Example call of this method:</a:t>
            </a:r>
            <a:br>
              <a:rPr lang="en-US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 =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rotateRight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(r);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20" name="Straight Arrow Connector 19"/>
          <p:cNvCxnSpPr>
            <a:cxnSpLocks/>
            <a:stCxn id="6" idx="4"/>
          </p:cNvCxnSpPr>
          <p:nvPr/>
        </p:nvCxnSpPr>
        <p:spPr>
          <a:xfrm flipH="1">
            <a:off x="184859" y="5542228"/>
            <a:ext cx="225776" cy="430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endCxn id="26" idx="0"/>
          </p:cNvCxnSpPr>
          <p:nvPr/>
        </p:nvCxnSpPr>
        <p:spPr>
          <a:xfrm>
            <a:off x="468297" y="5559012"/>
            <a:ext cx="245598" cy="413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24"/>
          <p:cNvSpPr/>
          <p:nvPr/>
        </p:nvSpPr>
        <p:spPr>
          <a:xfrm>
            <a:off x="-68054" y="5989078"/>
            <a:ext cx="491195" cy="524612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468297" y="5972347"/>
            <a:ext cx="491195" cy="524612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/>
          <p:cNvSpPr/>
          <p:nvPr/>
        </p:nvSpPr>
        <p:spPr>
          <a:xfrm>
            <a:off x="1344513" y="3894667"/>
            <a:ext cx="590858" cy="1399822"/>
          </a:xfrm>
          <a:custGeom>
            <a:avLst/>
            <a:gdLst>
              <a:gd name="connsiteX0" fmla="*/ 258509 w 590858"/>
              <a:gd name="connsiteY0" fmla="*/ 0 h 1399822"/>
              <a:gd name="connsiteX1" fmla="*/ 585887 w 590858"/>
              <a:gd name="connsiteY1" fmla="*/ 711200 h 1399822"/>
              <a:gd name="connsiteX2" fmla="*/ 32731 w 590858"/>
              <a:gd name="connsiteY2" fmla="*/ 1219200 h 1399822"/>
              <a:gd name="connsiteX3" fmla="*/ 111754 w 590858"/>
              <a:gd name="connsiteY3" fmla="*/ 1399822 h 139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858" h="1399822">
                <a:moveTo>
                  <a:pt x="258509" y="0"/>
                </a:moveTo>
                <a:cubicBezTo>
                  <a:pt x="441013" y="254000"/>
                  <a:pt x="623517" y="508000"/>
                  <a:pt x="585887" y="711200"/>
                </a:cubicBezTo>
                <a:cubicBezTo>
                  <a:pt x="548257" y="914400"/>
                  <a:pt x="111753" y="1104430"/>
                  <a:pt x="32731" y="1219200"/>
                </a:cubicBezTo>
                <a:cubicBezTo>
                  <a:pt x="-46291" y="1333970"/>
                  <a:pt x="32731" y="1366896"/>
                  <a:pt x="111754" y="1399822"/>
                </a:cubicBez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/>
          <p:cNvSpPr/>
          <p:nvPr/>
        </p:nvSpPr>
        <p:spPr>
          <a:xfrm>
            <a:off x="1230489" y="3905956"/>
            <a:ext cx="414084" cy="530577"/>
          </a:xfrm>
          <a:custGeom>
            <a:avLst/>
            <a:gdLst>
              <a:gd name="connsiteX0" fmla="*/ 0 w 414084"/>
              <a:gd name="connsiteY0" fmla="*/ 530577 h 530577"/>
              <a:gd name="connsiteX1" fmla="*/ 383822 w 414084"/>
              <a:gd name="connsiteY1" fmla="*/ 338666 h 530577"/>
              <a:gd name="connsiteX2" fmla="*/ 361244 w 414084"/>
              <a:gd name="connsiteY2" fmla="*/ 0 h 53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084" h="530577">
                <a:moveTo>
                  <a:pt x="0" y="530577"/>
                </a:moveTo>
                <a:cubicBezTo>
                  <a:pt x="161807" y="478836"/>
                  <a:pt x="323615" y="427095"/>
                  <a:pt x="383822" y="338666"/>
                </a:cubicBezTo>
                <a:cubicBezTo>
                  <a:pt x="444029" y="250236"/>
                  <a:pt x="402636" y="125118"/>
                  <a:pt x="361244" y="0"/>
                </a:cubicBezTo>
              </a:path>
            </a:pathLst>
          </a:custGeom>
          <a:noFill/>
          <a:ln w="28575">
            <a:solidFill>
              <a:srgbClr val="FF6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7794" y="3499059"/>
            <a:ext cx="77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temp</a:t>
            </a:r>
          </a:p>
        </p:txBody>
      </p:sp>
      <p:cxnSp>
        <p:nvCxnSpPr>
          <p:cNvPr id="28" name="Straight Arrow Connector 27"/>
          <p:cNvCxnSpPr>
            <a:stCxn id="27" idx="2"/>
          </p:cNvCxnSpPr>
          <p:nvPr/>
        </p:nvCxnSpPr>
        <p:spPr>
          <a:xfrm>
            <a:off x="445112" y="3868391"/>
            <a:ext cx="428173" cy="42481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212819" y="4874656"/>
            <a:ext cx="1756221" cy="1628733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814864" y="5294489"/>
            <a:ext cx="2848425" cy="694589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913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You! Write rotation code now!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the method </a:t>
            </a:r>
            <a:r>
              <a:rPr lang="en-US" dirty="0" err="1">
                <a:latin typeface="Consolas" panose="020B0609020204030204" pitchFamily="49" charset="0"/>
              </a:rPr>
              <a:t>rotateRight</a:t>
            </a:r>
            <a:r>
              <a:rPr lang="en-US" dirty="0"/>
              <a:t> that achieves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 right rotation about the root of this tree!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1492956" y="3475743"/>
                <a:ext cx="451555" cy="45155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956" y="3475743"/>
                <a:ext cx="451555" cy="45155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807156" y="4227072"/>
            <a:ext cx="451555" cy="45155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84857" y="5090672"/>
            <a:ext cx="451555" cy="4515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4" idx="3"/>
            <a:endCxn id="5" idx="7"/>
          </p:cNvCxnSpPr>
          <p:nvPr/>
        </p:nvCxnSpPr>
        <p:spPr>
          <a:xfrm flipH="1">
            <a:off x="1192582" y="3861170"/>
            <a:ext cx="366503" cy="43203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06782" y="4658641"/>
            <a:ext cx="366503" cy="432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1839510" y="3880695"/>
            <a:ext cx="436419" cy="432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1190689" y="4668635"/>
            <a:ext cx="436419" cy="432031"/>
          </a:xfrm>
          <a:prstGeom prst="straightConnector1">
            <a:avLst/>
          </a:prstGeom>
          <a:ln w="3175">
            <a:solidFill>
              <a:schemeClr val="bg2">
                <a:lumMod val="75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/>
          <p:cNvSpPr/>
          <p:nvPr/>
        </p:nvSpPr>
        <p:spPr>
          <a:xfrm>
            <a:off x="1118499" y="5249346"/>
            <a:ext cx="1017218" cy="1016617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1866707" y="4331185"/>
            <a:ext cx="1017218" cy="1016617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14864" y="2587549"/>
            <a:ext cx="33979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class 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data;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left, right;</a:t>
            </a:r>
          </a:p>
          <a:p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height; </a:t>
            </a:r>
          </a:p>
          <a:p>
            <a:r>
              <a:rPr lang="en-US" dirty="0">
                <a:latin typeface="Consolas" panose="020B0609020204030204" pitchFamily="49" charset="0"/>
              </a:rPr>
              <a:t>}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05388" y="4227072"/>
            <a:ext cx="43353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rotateRight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t){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AVLNode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temp =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t.left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t.left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temp.right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temp.right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= t;</a:t>
            </a:r>
            <a:b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</a:br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</a:rPr>
              <a:t>   </a:t>
            </a:r>
            <a:r>
              <a:rPr lang="en-US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temp.height</a:t>
            </a:r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</a:rPr>
              <a:t>= </a:t>
            </a:r>
            <a:r>
              <a:rPr lang="en-US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t.height</a:t>
            </a:r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</a:rPr>
              <a:t>;</a:t>
            </a:r>
            <a:br>
              <a:rPr lang="en-US" b="1" dirty="0">
                <a:solidFill>
                  <a:srgbClr val="7030A0"/>
                </a:solidFill>
                <a:latin typeface="Consolas" panose="020B0609020204030204" pitchFamily="49" charset="0"/>
              </a:rPr>
            </a:br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</a:rPr>
              <a:t>   </a:t>
            </a:r>
            <a:r>
              <a:rPr lang="en-US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t.height</a:t>
            </a:r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</a:rPr>
              <a:t>--;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return temp;</a:t>
            </a:r>
          </a:p>
          <a:p>
            <a:r>
              <a:rPr lang="en-US" dirty="0">
                <a:latin typeface="Consolas" panose="020B0609020204030204" pitchFamily="49" charset="0"/>
              </a:rPr>
              <a:t>}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37492" y="3248851"/>
            <a:ext cx="3754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Example call of this method:</a:t>
            </a:r>
            <a:br>
              <a:rPr lang="en-US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 =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rotateRight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(r);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20" name="Straight Arrow Connector 19"/>
          <p:cNvCxnSpPr>
            <a:cxnSpLocks/>
            <a:stCxn id="6" idx="4"/>
          </p:cNvCxnSpPr>
          <p:nvPr/>
        </p:nvCxnSpPr>
        <p:spPr>
          <a:xfrm flipH="1">
            <a:off x="184859" y="5542228"/>
            <a:ext cx="225776" cy="430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endCxn id="26" idx="0"/>
          </p:cNvCxnSpPr>
          <p:nvPr/>
        </p:nvCxnSpPr>
        <p:spPr>
          <a:xfrm>
            <a:off x="468297" y="5559012"/>
            <a:ext cx="245598" cy="413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24"/>
          <p:cNvSpPr/>
          <p:nvPr/>
        </p:nvSpPr>
        <p:spPr>
          <a:xfrm>
            <a:off x="-68054" y="5989078"/>
            <a:ext cx="491195" cy="524612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468297" y="5972347"/>
            <a:ext cx="491195" cy="524612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/>
          <p:cNvSpPr/>
          <p:nvPr/>
        </p:nvSpPr>
        <p:spPr>
          <a:xfrm>
            <a:off x="1344513" y="3894667"/>
            <a:ext cx="590858" cy="1399822"/>
          </a:xfrm>
          <a:custGeom>
            <a:avLst/>
            <a:gdLst>
              <a:gd name="connsiteX0" fmla="*/ 258509 w 590858"/>
              <a:gd name="connsiteY0" fmla="*/ 0 h 1399822"/>
              <a:gd name="connsiteX1" fmla="*/ 585887 w 590858"/>
              <a:gd name="connsiteY1" fmla="*/ 711200 h 1399822"/>
              <a:gd name="connsiteX2" fmla="*/ 32731 w 590858"/>
              <a:gd name="connsiteY2" fmla="*/ 1219200 h 1399822"/>
              <a:gd name="connsiteX3" fmla="*/ 111754 w 590858"/>
              <a:gd name="connsiteY3" fmla="*/ 1399822 h 139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858" h="1399822">
                <a:moveTo>
                  <a:pt x="258509" y="0"/>
                </a:moveTo>
                <a:cubicBezTo>
                  <a:pt x="441013" y="254000"/>
                  <a:pt x="623517" y="508000"/>
                  <a:pt x="585887" y="711200"/>
                </a:cubicBezTo>
                <a:cubicBezTo>
                  <a:pt x="548257" y="914400"/>
                  <a:pt x="111753" y="1104430"/>
                  <a:pt x="32731" y="1219200"/>
                </a:cubicBezTo>
                <a:cubicBezTo>
                  <a:pt x="-46291" y="1333970"/>
                  <a:pt x="32731" y="1366896"/>
                  <a:pt x="111754" y="1399822"/>
                </a:cubicBez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/>
          <p:cNvSpPr/>
          <p:nvPr/>
        </p:nvSpPr>
        <p:spPr>
          <a:xfrm>
            <a:off x="1230489" y="3905956"/>
            <a:ext cx="414084" cy="530577"/>
          </a:xfrm>
          <a:custGeom>
            <a:avLst/>
            <a:gdLst>
              <a:gd name="connsiteX0" fmla="*/ 0 w 414084"/>
              <a:gd name="connsiteY0" fmla="*/ 530577 h 530577"/>
              <a:gd name="connsiteX1" fmla="*/ 383822 w 414084"/>
              <a:gd name="connsiteY1" fmla="*/ 338666 h 530577"/>
              <a:gd name="connsiteX2" fmla="*/ 361244 w 414084"/>
              <a:gd name="connsiteY2" fmla="*/ 0 h 53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084" h="530577">
                <a:moveTo>
                  <a:pt x="0" y="530577"/>
                </a:moveTo>
                <a:cubicBezTo>
                  <a:pt x="161807" y="478836"/>
                  <a:pt x="323615" y="427095"/>
                  <a:pt x="383822" y="338666"/>
                </a:cubicBezTo>
                <a:cubicBezTo>
                  <a:pt x="444029" y="250236"/>
                  <a:pt x="402636" y="125118"/>
                  <a:pt x="361244" y="0"/>
                </a:cubicBezTo>
              </a:path>
            </a:pathLst>
          </a:custGeom>
          <a:noFill/>
          <a:ln w="28575">
            <a:solidFill>
              <a:srgbClr val="FF6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7794" y="3499059"/>
            <a:ext cx="77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temp</a:t>
            </a:r>
          </a:p>
        </p:txBody>
      </p:sp>
      <p:cxnSp>
        <p:nvCxnSpPr>
          <p:cNvPr id="28" name="Straight Arrow Connector 27"/>
          <p:cNvCxnSpPr>
            <a:stCxn id="27" idx="2"/>
          </p:cNvCxnSpPr>
          <p:nvPr/>
        </p:nvCxnSpPr>
        <p:spPr>
          <a:xfrm>
            <a:off x="445112" y="3868391"/>
            <a:ext cx="428173" cy="42481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334334" y="5029694"/>
            <a:ext cx="1612804" cy="1326486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814864" y="5294489"/>
            <a:ext cx="3397955" cy="69459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920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You! Write rotation code now!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the method </a:t>
            </a:r>
            <a:r>
              <a:rPr lang="en-US" dirty="0" err="1">
                <a:latin typeface="Consolas" panose="020B0609020204030204" pitchFamily="49" charset="0"/>
              </a:rPr>
              <a:t>rotateLR</a:t>
            </a:r>
            <a:r>
              <a:rPr lang="en-US" dirty="0"/>
              <a:t> that achieves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 left-right rotation about the root of this tree!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72909" y="2492493"/>
            <a:ext cx="33979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class 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data;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left, right;</a:t>
            </a:r>
          </a:p>
          <a:p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height; </a:t>
            </a:r>
          </a:p>
          <a:p>
            <a:r>
              <a:rPr lang="en-US" dirty="0">
                <a:latin typeface="Consolas" panose="020B0609020204030204" pitchFamily="49" charset="0"/>
              </a:rPr>
              <a:t>}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72976" y="4175089"/>
            <a:ext cx="43353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rotateLR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t){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/* 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 * Fill in the code!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 */</a:t>
            </a:r>
            <a:endParaRPr lang="en-US" dirty="0">
              <a:solidFill>
                <a:srgbClr val="C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14969" y="2759620"/>
            <a:ext cx="46156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Example call of this method:</a:t>
            </a:r>
            <a:br>
              <a:rPr lang="en-US" sz="20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 =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rotateLR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(r);</a:t>
            </a:r>
            <a:br>
              <a:rPr lang="en-US" sz="2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en-US" sz="2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chemeClr val="accent2"/>
                </a:solidFill>
              </a:rPr>
              <a:t> Assume implemented:</a:t>
            </a:r>
            <a:r>
              <a:rPr lang="en-US" sz="2000" dirty="0">
                <a:solidFill>
                  <a:schemeClr val="accent2"/>
                </a:solidFill>
              </a:rPr>
              <a:t/>
            </a:r>
            <a:br>
              <a:rPr lang="en-US" sz="2000" dirty="0">
                <a:solidFill>
                  <a:schemeClr val="accent2"/>
                </a:solidFill>
              </a:rPr>
            </a:br>
            <a:r>
              <a:rPr lang="en-US" sz="2000" dirty="0">
                <a:solidFill>
                  <a:schemeClr val="accent2"/>
                </a:solidFill>
              </a:rPr>
              <a:t/>
            </a:r>
            <a:br>
              <a:rPr lang="en-US" sz="2000" dirty="0">
                <a:solidFill>
                  <a:schemeClr val="accent2"/>
                </a:solidFill>
              </a:rPr>
            </a:br>
            <a:r>
              <a:rPr lang="en-US" sz="2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AVLNode</a:t>
            </a: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rotateLeft</a:t>
            </a: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AVLNode</a:t>
            </a: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 n);</a:t>
            </a:r>
          </a:p>
          <a:p>
            <a:r>
              <a:rPr lang="en-US" sz="2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AVLNode</a:t>
            </a: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rotateRight</a:t>
            </a: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AVLNode</a:t>
            </a: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 n);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/>
              <p:cNvSpPr/>
              <p:nvPr/>
            </p:nvSpPr>
            <p:spPr>
              <a:xfrm>
                <a:off x="1492956" y="3475743"/>
                <a:ext cx="451555" cy="45155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Oval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956" y="3475743"/>
                <a:ext cx="451555" cy="45155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807156" y="4227072"/>
            <a:ext cx="451555" cy="451556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373130" y="5248906"/>
            <a:ext cx="451555" cy="45155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>
            <a:stCxn id="30" idx="3"/>
            <a:endCxn id="31" idx="7"/>
          </p:cNvCxnSpPr>
          <p:nvPr/>
        </p:nvCxnSpPr>
        <p:spPr>
          <a:xfrm flipH="1">
            <a:off x="1192582" y="3861170"/>
            <a:ext cx="366503" cy="432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06782" y="4658641"/>
            <a:ext cx="366503" cy="432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</p:cNvCxnSpPr>
          <p:nvPr/>
        </p:nvCxnSpPr>
        <p:spPr>
          <a:xfrm>
            <a:off x="1839510" y="3880695"/>
            <a:ext cx="436419" cy="432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</p:cNvCxnSpPr>
          <p:nvPr/>
        </p:nvCxnSpPr>
        <p:spPr>
          <a:xfrm>
            <a:off x="1190689" y="4668635"/>
            <a:ext cx="302267" cy="4220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Isosceles Triangle 36"/>
          <p:cNvSpPr/>
          <p:nvPr/>
        </p:nvSpPr>
        <p:spPr>
          <a:xfrm>
            <a:off x="-26024" y="5294489"/>
            <a:ext cx="1017218" cy="1016617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>
            <a:off x="1866707" y="4331185"/>
            <a:ext cx="1017218" cy="1016617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cxnSpLocks/>
            <a:stCxn id="32" idx="4"/>
          </p:cNvCxnSpPr>
          <p:nvPr/>
        </p:nvCxnSpPr>
        <p:spPr>
          <a:xfrm flipH="1">
            <a:off x="1373132" y="5700462"/>
            <a:ext cx="225776" cy="430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  <a:endCxn id="42" idx="0"/>
          </p:cNvCxnSpPr>
          <p:nvPr/>
        </p:nvCxnSpPr>
        <p:spPr>
          <a:xfrm>
            <a:off x="1656570" y="5717246"/>
            <a:ext cx="245598" cy="413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Isosceles Triangle 40"/>
          <p:cNvSpPr/>
          <p:nvPr/>
        </p:nvSpPr>
        <p:spPr>
          <a:xfrm>
            <a:off x="1120219" y="6147312"/>
            <a:ext cx="491195" cy="524612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/>
          <p:cNvSpPr/>
          <p:nvPr/>
        </p:nvSpPr>
        <p:spPr>
          <a:xfrm>
            <a:off x="1656570" y="6130581"/>
            <a:ext cx="491195" cy="524612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97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Binary Search Trees: Insertion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Which among the following insertion sequences is the one that produced this BST?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847909" y="3305771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156351" y="2937397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550189" y="3687285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2" idx="5"/>
          </p:cNvCxnSpPr>
          <p:nvPr/>
        </p:nvCxnSpPr>
        <p:spPr>
          <a:xfrm>
            <a:off x="5217059" y="3678898"/>
            <a:ext cx="279580" cy="41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865789" y="2991039"/>
            <a:ext cx="559159" cy="3521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388107" y="409259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4289159" y="4101305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" name="Oval 14"/>
          <p:cNvSpPr/>
          <p:nvPr/>
        </p:nvSpPr>
        <p:spPr>
          <a:xfrm>
            <a:off x="6186311" y="3355063"/>
            <a:ext cx="547893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6" name="Oval 15"/>
          <p:cNvSpPr/>
          <p:nvPr/>
        </p:nvSpPr>
        <p:spPr>
          <a:xfrm>
            <a:off x="5466284" y="2659864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748190" y="4506923"/>
            <a:ext cx="279580" cy="41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925985" y="485488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" name="Rounded Rectangle 551"/>
          <p:cNvSpPr/>
          <p:nvPr/>
        </p:nvSpPr>
        <p:spPr>
          <a:xfrm>
            <a:off x="838200" y="3132788"/>
            <a:ext cx="1884540" cy="604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11, 6, 2, 0, 4, 5</a:t>
            </a:r>
          </a:p>
        </p:txBody>
      </p:sp>
      <p:sp>
        <p:nvSpPr>
          <p:cNvPr id="23" name="Rounded Rectangle 551"/>
          <p:cNvSpPr/>
          <p:nvPr/>
        </p:nvSpPr>
        <p:spPr>
          <a:xfrm>
            <a:off x="844608" y="3939649"/>
            <a:ext cx="1884540" cy="60471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2, 6, 11, 4, 0,  5</a:t>
            </a:r>
          </a:p>
        </p:txBody>
      </p:sp>
      <p:sp>
        <p:nvSpPr>
          <p:cNvPr id="24" name="Rounded Rectangle 551"/>
          <p:cNvSpPr/>
          <p:nvPr/>
        </p:nvSpPr>
        <p:spPr>
          <a:xfrm>
            <a:off x="838200" y="4920617"/>
            <a:ext cx="1884540" cy="60471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6, 11, 2, 0, 5, 4</a:t>
            </a:r>
          </a:p>
        </p:txBody>
      </p:sp>
      <p:sp>
        <p:nvSpPr>
          <p:cNvPr id="25" name="Rounded Rectangle 551"/>
          <p:cNvSpPr/>
          <p:nvPr/>
        </p:nvSpPr>
        <p:spPr>
          <a:xfrm>
            <a:off x="838200" y="5774396"/>
            <a:ext cx="1884540" cy="60471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6, 11, 2, 0, 4, 5</a:t>
            </a:r>
          </a:p>
        </p:txBody>
      </p:sp>
    </p:spTree>
    <p:extLst>
      <p:ext uri="{BB962C8B-B14F-4D97-AF65-F5344CB8AC3E}">
        <p14:creationId xmlns:p14="http://schemas.microsoft.com/office/powerpoint/2010/main" val="19110960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You! Write rotation code now!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the method </a:t>
            </a:r>
            <a:r>
              <a:rPr lang="en-US" dirty="0" err="1">
                <a:latin typeface="Consolas" panose="020B0609020204030204" pitchFamily="49" charset="0"/>
              </a:rPr>
              <a:t>rotateLR</a:t>
            </a:r>
            <a:r>
              <a:rPr lang="en-US" dirty="0"/>
              <a:t> that achieves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 left-right rotation about the root of this tree!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72909" y="2492493"/>
            <a:ext cx="33979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class 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data;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left, right;</a:t>
            </a:r>
          </a:p>
          <a:p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height; </a:t>
            </a:r>
          </a:p>
          <a:p>
            <a:r>
              <a:rPr lang="en-US" dirty="0">
                <a:latin typeface="Consolas" panose="020B0609020204030204" pitchFamily="49" charset="0"/>
              </a:rPr>
              <a:t>}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72976" y="4175089"/>
            <a:ext cx="4335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rotate</a:t>
            </a:r>
            <a:r>
              <a:rPr lang="en-US" b="1" dirty="0" err="1">
                <a:solidFill>
                  <a:srgbClr val="FF66FF"/>
                </a:solidFill>
                <a:latin typeface="Consolas" panose="020B0609020204030204" pitchFamily="49" charset="0"/>
              </a:rPr>
              <a:t>L</a:t>
            </a:r>
            <a:r>
              <a:rPr lang="en-US" dirty="0" err="1">
                <a:latin typeface="Consolas" panose="020B0609020204030204" pitchFamily="49" charset="0"/>
              </a:rPr>
              <a:t>R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t){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b="1" dirty="0">
                <a:solidFill>
                  <a:srgbClr val="FF66FF"/>
                </a:solidFill>
                <a:latin typeface="Consolas" panose="020B0609020204030204" pitchFamily="49" charset="0"/>
              </a:rPr>
              <a:t>    </a:t>
            </a:r>
            <a:r>
              <a:rPr lang="en-US" b="1" dirty="0" err="1">
                <a:solidFill>
                  <a:srgbClr val="FF66FF"/>
                </a:solidFill>
                <a:latin typeface="Consolas" panose="020B0609020204030204" pitchFamily="49" charset="0"/>
              </a:rPr>
              <a:t>r.left</a:t>
            </a:r>
            <a:r>
              <a:rPr lang="en-US" b="1" dirty="0">
                <a:solidFill>
                  <a:srgbClr val="FF66FF"/>
                </a:solidFill>
                <a:latin typeface="Consolas" panose="020B0609020204030204" pitchFamily="49" charset="0"/>
              </a:rPr>
              <a:t> = rotate(</a:t>
            </a:r>
            <a:r>
              <a:rPr lang="en-US" b="1" dirty="0" err="1">
                <a:solidFill>
                  <a:srgbClr val="FF66FF"/>
                </a:solidFill>
                <a:latin typeface="Consolas" panose="020B0609020204030204" pitchFamily="49" charset="0"/>
              </a:rPr>
              <a:t>r.left</a:t>
            </a:r>
            <a:r>
              <a:rPr lang="en-US" b="1" dirty="0">
                <a:solidFill>
                  <a:srgbClr val="FF66FF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14969" y="2759620"/>
            <a:ext cx="46156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Example call of this method:</a:t>
            </a:r>
            <a:br>
              <a:rPr lang="en-US" sz="20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 =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rotateLR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(r);</a:t>
            </a:r>
            <a:br>
              <a:rPr lang="en-US" sz="2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en-US" sz="2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chemeClr val="accent2"/>
                </a:solidFill>
              </a:rPr>
              <a:t> Assume implemented:</a:t>
            </a:r>
            <a:r>
              <a:rPr lang="en-US" sz="2000" dirty="0">
                <a:solidFill>
                  <a:schemeClr val="accent2"/>
                </a:solidFill>
              </a:rPr>
              <a:t/>
            </a:r>
            <a:br>
              <a:rPr lang="en-US" sz="2000" dirty="0">
                <a:solidFill>
                  <a:schemeClr val="accent2"/>
                </a:solidFill>
              </a:rPr>
            </a:br>
            <a:r>
              <a:rPr lang="en-US" sz="2000" dirty="0">
                <a:solidFill>
                  <a:schemeClr val="accent2"/>
                </a:solidFill>
              </a:rPr>
              <a:t/>
            </a:r>
            <a:br>
              <a:rPr lang="en-US" sz="2000" dirty="0">
                <a:solidFill>
                  <a:schemeClr val="accent2"/>
                </a:solidFill>
              </a:rPr>
            </a:br>
            <a:r>
              <a:rPr lang="en-US" sz="2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AVLNode</a:t>
            </a: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rotateLeft</a:t>
            </a: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AVLNode</a:t>
            </a: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 n);</a:t>
            </a:r>
          </a:p>
          <a:p>
            <a:r>
              <a:rPr lang="en-US" sz="2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AVLNode</a:t>
            </a: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rotateRight</a:t>
            </a: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AVLNode</a:t>
            </a: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 n);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/>
              <p:cNvSpPr/>
              <p:nvPr/>
            </p:nvSpPr>
            <p:spPr>
              <a:xfrm>
                <a:off x="1492956" y="3475743"/>
                <a:ext cx="451555" cy="45155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Oval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956" y="3475743"/>
                <a:ext cx="451555" cy="45155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807156" y="4227072"/>
            <a:ext cx="451555" cy="451556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373130" y="5248906"/>
            <a:ext cx="451555" cy="45155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>
            <a:stCxn id="30" idx="3"/>
            <a:endCxn id="31" idx="7"/>
          </p:cNvCxnSpPr>
          <p:nvPr/>
        </p:nvCxnSpPr>
        <p:spPr>
          <a:xfrm flipH="1">
            <a:off x="1192582" y="3861170"/>
            <a:ext cx="366503" cy="432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06782" y="4658641"/>
            <a:ext cx="366503" cy="432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</p:cNvCxnSpPr>
          <p:nvPr/>
        </p:nvCxnSpPr>
        <p:spPr>
          <a:xfrm>
            <a:off x="1839510" y="3880695"/>
            <a:ext cx="436419" cy="432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</p:cNvCxnSpPr>
          <p:nvPr/>
        </p:nvCxnSpPr>
        <p:spPr>
          <a:xfrm>
            <a:off x="1190689" y="4668635"/>
            <a:ext cx="302267" cy="4220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Isosceles Triangle 36"/>
          <p:cNvSpPr/>
          <p:nvPr/>
        </p:nvSpPr>
        <p:spPr>
          <a:xfrm>
            <a:off x="-26024" y="5294489"/>
            <a:ext cx="1017218" cy="1016617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>
            <a:off x="1866707" y="4331185"/>
            <a:ext cx="1017218" cy="1016617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cxnSpLocks/>
            <a:stCxn id="32" idx="4"/>
          </p:cNvCxnSpPr>
          <p:nvPr/>
        </p:nvCxnSpPr>
        <p:spPr>
          <a:xfrm flipH="1">
            <a:off x="1373132" y="5700462"/>
            <a:ext cx="225776" cy="430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  <a:endCxn id="42" idx="0"/>
          </p:cNvCxnSpPr>
          <p:nvPr/>
        </p:nvCxnSpPr>
        <p:spPr>
          <a:xfrm>
            <a:off x="1656570" y="5717246"/>
            <a:ext cx="245598" cy="413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Isosceles Triangle 40"/>
          <p:cNvSpPr/>
          <p:nvPr/>
        </p:nvSpPr>
        <p:spPr>
          <a:xfrm>
            <a:off x="1120219" y="6147312"/>
            <a:ext cx="491195" cy="524612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/>
          <p:cNvSpPr/>
          <p:nvPr/>
        </p:nvSpPr>
        <p:spPr>
          <a:xfrm>
            <a:off x="1656570" y="6130581"/>
            <a:ext cx="491195" cy="524612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Curved Up 3"/>
          <p:cNvSpPr/>
          <p:nvPr/>
        </p:nvSpPr>
        <p:spPr>
          <a:xfrm rot="10269760">
            <a:off x="317439" y="3541068"/>
            <a:ext cx="900288" cy="645267"/>
          </a:xfrm>
          <a:prstGeom prst="curvedUpArrow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078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You! Write rotation code now!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the method </a:t>
            </a:r>
            <a:r>
              <a:rPr lang="en-US" dirty="0" err="1">
                <a:latin typeface="Consolas" panose="020B0609020204030204" pitchFamily="49" charset="0"/>
              </a:rPr>
              <a:t>rotateLR</a:t>
            </a:r>
            <a:r>
              <a:rPr lang="en-US" dirty="0"/>
              <a:t> that achieves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 left-right rotation about the root of this tree!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72909" y="2492493"/>
            <a:ext cx="33979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class 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data;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left, right;</a:t>
            </a:r>
          </a:p>
          <a:p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height; </a:t>
            </a:r>
          </a:p>
          <a:p>
            <a:r>
              <a:rPr lang="en-US" dirty="0">
                <a:latin typeface="Consolas" panose="020B0609020204030204" pitchFamily="49" charset="0"/>
              </a:rPr>
              <a:t>}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72976" y="4175089"/>
            <a:ext cx="4335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rotate</a:t>
            </a:r>
            <a:r>
              <a:rPr lang="en-US" b="1" dirty="0" err="1">
                <a:solidFill>
                  <a:srgbClr val="FF66FF"/>
                </a:solidFill>
                <a:latin typeface="Consolas" panose="020B0609020204030204" pitchFamily="49" charset="0"/>
              </a:rPr>
              <a:t>L</a:t>
            </a:r>
            <a:r>
              <a:rPr lang="en-US" dirty="0" err="1">
                <a:latin typeface="Consolas" panose="020B0609020204030204" pitchFamily="49" charset="0"/>
              </a:rPr>
              <a:t>R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t){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b="1" dirty="0">
                <a:solidFill>
                  <a:srgbClr val="FF66FF"/>
                </a:solidFill>
                <a:latin typeface="Consolas" panose="020B0609020204030204" pitchFamily="49" charset="0"/>
              </a:rPr>
              <a:t>    </a:t>
            </a:r>
            <a:r>
              <a:rPr lang="en-US" b="1" dirty="0" err="1">
                <a:solidFill>
                  <a:srgbClr val="FF66FF"/>
                </a:solidFill>
                <a:latin typeface="Consolas" panose="020B0609020204030204" pitchFamily="49" charset="0"/>
              </a:rPr>
              <a:t>r.left</a:t>
            </a:r>
            <a:r>
              <a:rPr lang="en-US" b="1" dirty="0">
                <a:solidFill>
                  <a:srgbClr val="FF66FF"/>
                </a:solidFill>
                <a:latin typeface="Consolas" panose="020B0609020204030204" pitchFamily="49" charset="0"/>
              </a:rPr>
              <a:t> = rotate(</a:t>
            </a:r>
            <a:r>
              <a:rPr lang="en-US" b="1" dirty="0" err="1">
                <a:solidFill>
                  <a:srgbClr val="FF66FF"/>
                </a:solidFill>
                <a:latin typeface="Consolas" panose="020B0609020204030204" pitchFamily="49" charset="0"/>
              </a:rPr>
              <a:t>r.left</a:t>
            </a:r>
            <a:r>
              <a:rPr lang="en-US" b="1" dirty="0">
                <a:solidFill>
                  <a:srgbClr val="FF66FF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14969" y="2759620"/>
            <a:ext cx="46156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Example call of this method:</a:t>
            </a:r>
            <a:br>
              <a:rPr lang="en-US" sz="20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 =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rotateLR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(r);</a:t>
            </a:r>
            <a:br>
              <a:rPr lang="en-US" sz="2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en-US" sz="2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chemeClr val="accent2"/>
                </a:solidFill>
              </a:rPr>
              <a:t> Assume implemented:</a:t>
            </a:r>
            <a:r>
              <a:rPr lang="en-US" sz="2000" dirty="0">
                <a:solidFill>
                  <a:schemeClr val="accent2"/>
                </a:solidFill>
              </a:rPr>
              <a:t/>
            </a:r>
            <a:br>
              <a:rPr lang="en-US" sz="2000" dirty="0">
                <a:solidFill>
                  <a:schemeClr val="accent2"/>
                </a:solidFill>
              </a:rPr>
            </a:br>
            <a:r>
              <a:rPr lang="en-US" sz="2000" dirty="0">
                <a:solidFill>
                  <a:schemeClr val="accent2"/>
                </a:solidFill>
              </a:rPr>
              <a:t/>
            </a:r>
            <a:br>
              <a:rPr lang="en-US" sz="2000" dirty="0">
                <a:solidFill>
                  <a:schemeClr val="accent2"/>
                </a:solidFill>
              </a:rPr>
            </a:br>
            <a:r>
              <a:rPr lang="en-US" sz="2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AVLNode</a:t>
            </a: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rotateLeft</a:t>
            </a: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AVLNode</a:t>
            </a: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 n);</a:t>
            </a:r>
          </a:p>
          <a:p>
            <a:r>
              <a:rPr lang="en-US" sz="2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AVLNode</a:t>
            </a: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rotateRight</a:t>
            </a: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AVLNode</a:t>
            </a: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 n);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/>
              <p:cNvSpPr/>
              <p:nvPr/>
            </p:nvSpPr>
            <p:spPr>
              <a:xfrm>
                <a:off x="1492956" y="3475743"/>
                <a:ext cx="451555" cy="45155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Oval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956" y="3475743"/>
                <a:ext cx="451555" cy="45155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302141" y="4929496"/>
            <a:ext cx="451555" cy="451556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96159" y="4097784"/>
            <a:ext cx="451555" cy="45155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>
            <a:cxnSpLocks/>
            <a:stCxn id="30" idx="3"/>
            <a:endCxn id="32" idx="7"/>
          </p:cNvCxnSpPr>
          <p:nvPr/>
        </p:nvCxnSpPr>
        <p:spPr>
          <a:xfrm flipH="1">
            <a:off x="1081585" y="3861170"/>
            <a:ext cx="477500" cy="3027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  <a:endCxn id="37" idx="0"/>
          </p:cNvCxnSpPr>
          <p:nvPr/>
        </p:nvCxnSpPr>
        <p:spPr>
          <a:xfrm flipH="1">
            <a:off x="286859" y="5347802"/>
            <a:ext cx="216492" cy="3420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</p:cNvCxnSpPr>
          <p:nvPr/>
        </p:nvCxnSpPr>
        <p:spPr>
          <a:xfrm>
            <a:off x="1839510" y="3880695"/>
            <a:ext cx="436419" cy="432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</p:cNvCxnSpPr>
          <p:nvPr/>
        </p:nvCxnSpPr>
        <p:spPr>
          <a:xfrm>
            <a:off x="645735" y="5357358"/>
            <a:ext cx="274181" cy="4136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Isosceles Triangle 36"/>
          <p:cNvSpPr/>
          <p:nvPr/>
        </p:nvSpPr>
        <p:spPr>
          <a:xfrm>
            <a:off x="-1" y="5689830"/>
            <a:ext cx="573719" cy="620659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>
            <a:off x="1866707" y="4331185"/>
            <a:ext cx="1017218" cy="1016617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cxnSpLocks/>
            <a:stCxn id="32" idx="4"/>
          </p:cNvCxnSpPr>
          <p:nvPr/>
        </p:nvCxnSpPr>
        <p:spPr>
          <a:xfrm flipH="1">
            <a:off x="696161" y="4549340"/>
            <a:ext cx="225776" cy="430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</p:cNvCxnSpPr>
          <p:nvPr/>
        </p:nvCxnSpPr>
        <p:spPr>
          <a:xfrm>
            <a:off x="1044155" y="4532318"/>
            <a:ext cx="245598" cy="413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Isosceles Triangle 41"/>
          <p:cNvSpPr/>
          <p:nvPr/>
        </p:nvSpPr>
        <p:spPr>
          <a:xfrm>
            <a:off x="1147714" y="4932065"/>
            <a:ext cx="491195" cy="524612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708406" y="5758951"/>
            <a:ext cx="592028" cy="566981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519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You! Write rotation code now!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the method </a:t>
            </a:r>
            <a:r>
              <a:rPr lang="en-US" dirty="0" err="1">
                <a:latin typeface="Consolas" panose="020B0609020204030204" pitchFamily="49" charset="0"/>
              </a:rPr>
              <a:t>rotateLR</a:t>
            </a:r>
            <a:r>
              <a:rPr lang="en-US" dirty="0"/>
              <a:t> that achieves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 left-right rotation about the root of this tree!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72909" y="2492493"/>
            <a:ext cx="33979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class 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data;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left, right;</a:t>
            </a:r>
          </a:p>
          <a:p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height; </a:t>
            </a:r>
          </a:p>
          <a:p>
            <a:r>
              <a:rPr lang="en-US" dirty="0">
                <a:latin typeface="Consolas" panose="020B0609020204030204" pitchFamily="49" charset="0"/>
              </a:rPr>
              <a:t>}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72976" y="4175089"/>
            <a:ext cx="4335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rotate</a:t>
            </a:r>
            <a:r>
              <a:rPr lang="en-US" b="1" dirty="0" err="1">
                <a:solidFill>
                  <a:srgbClr val="FF66FF"/>
                </a:solidFill>
                <a:latin typeface="Consolas" panose="020B0609020204030204" pitchFamily="49" charset="0"/>
              </a:rPr>
              <a:t>L</a:t>
            </a:r>
            <a:r>
              <a:rPr lang="en-US" dirty="0" err="1">
                <a:latin typeface="Consolas" panose="020B0609020204030204" pitchFamily="49" charset="0"/>
              </a:rPr>
              <a:t>R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t){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b="1" dirty="0">
                <a:solidFill>
                  <a:srgbClr val="FF66FF"/>
                </a:solidFill>
                <a:latin typeface="Consolas" panose="020B0609020204030204" pitchFamily="49" charset="0"/>
              </a:rPr>
              <a:t>    </a:t>
            </a:r>
            <a:r>
              <a:rPr lang="en-US" b="1" dirty="0" err="1">
                <a:solidFill>
                  <a:srgbClr val="FF66FF"/>
                </a:solidFill>
                <a:latin typeface="Consolas" panose="020B0609020204030204" pitchFamily="49" charset="0"/>
              </a:rPr>
              <a:t>r.left</a:t>
            </a:r>
            <a:r>
              <a:rPr lang="en-US" b="1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b="1" dirty="0" err="1">
                <a:solidFill>
                  <a:srgbClr val="FF66FF"/>
                </a:solidFill>
                <a:latin typeface="Consolas" panose="020B0609020204030204" pitchFamily="49" charset="0"/>
              </a:rPr>
              <a:t>rotateLeft</a:t>
            </a:r>
            <a:r>
              <a:rPr lang="en-US" b="1" dirty="0">
                <a:solidFill>
                  <a:srgbClr val="FF66FF"/>
                </a:solidFill>
                <a:latin typeface="Consolas" panose="020B0609020204030204" pitchFamily="49" charset="0"/>
              </a:rPr>
              <a:t>(</a:t>
            </a:r>
            <a:r>
              <a:rPr lang="en-US" b="1" dirty="0" err="1">
                <a:solidFill>
                  <a:srgbClr val="FF66FF"/>
                </a:solidFill>
                <a:latin typeface="Consolas" panose="020B0609020204030204" pitchFamily="49" charset="0"/>
              </a:rPr>
              <a:t>r.left</a:t>
            </a:r>
            <a:r>
              <a:rPr lang="en-US" b="1" dirty="0">
                <a:solidFill>
                  <a:srgbClr val="FF66FF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b="1" dirty="0">
                <a:solidFill>
                  <a:srgbClr val="FF66FF"/>
                </a:solidFill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 =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rotateRight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(r);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14969" y="2759620"/>
            <a:ext cx="46156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Example call of this method:</a:t>
            </a:r>
            <a:br>
              <a:rPr lang="en-US" sz="20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 =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rotateLR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(r);</a:t>
            </a:r>
            <a:br>
              <a:rPr lang="en-US" sz="2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en-US" sz="2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chemeClr val="accent2"/>
                </a:solidFill>
              </a:rPr>
              <a:t> Assume implemented:</a:t>
            </a:r>
            <a:r>
              <a:rPr lang="en-US" sz="2000" dirty="0">
                <a:solidFill>
                  <a:schemeClr val="accent2"/>
                </a:solidFill>
              </a:rPr>
              <a:t/>
            </a:r>
            <a:br>
              <a:rPr lang="en-US" sz="2000" dirty="0">
                <a:solidFill>
                  <a:schemeClr val="accent2"/>
                </a:solidFill>
              </a:rPr>
            </a:br>
            <a:r>
              <a:rPr lang="en-US" sz="2000" dirty="0">
                <a:solidFill>
                  <a:schemeClr val="accent2"/>
                </a:solidFill>
              </a:rPr>
              <a:t/>
            </a:r>
            <a:br>
              <a:rPr lang="en-US" sz="2000" dirty="0">
                <a:solidFill>
                  <a:schemeClr val="accent2"/>
                </a:solidFill>
              </a:rPr>
            </a:br>
            <a:r>
              <a:rPr lang="en-US" sz="2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AVLNode</a:t>
            </a: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rotateLeft</a:t>
            </a: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AVLNode</a:t>
            </a: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 n);</a:t>
            </a:r>
          </a:p>
          <a:p>
            <a:r>
              <a:rPr lang="en-US" sz="2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AVLNode</a:t>
            </a: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rotateRight</a:t>
            </a: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AVLNode</a:t>
            </a: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 n);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/>
              <p:cNvSpPr/>
              <p:nvPr/>
            </p:nvSpPr>
            <p:spPr>
              <a:xfrm>
                <a:off x="1492956" y="3475743"/>
                <a:ext cx="451555" cy="45155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Oval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956" y="3475743"/>
                <a:ext cx="451555" cy="45155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302141" y="4929496"/>
            <a:ext cx="451555" cy="451556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96159" y="4097784"/>
            <a:ext cx="451555" cy="45155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>
            <a:cxnSpLocks/>
            <a:stCxn id="30" idx="3"/>
            <a:endCxn id="32" idx="7"/>
          </p:cNvCxnSpPr>
          <p:nvPr/>
        </p:nvCxnSpPr>
        <p:spPr>
          <a:xfrm flipH="1">
            <a:off x="1081585" y="3861170"/>
            <a:ext cx="477500" cy="3027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  <a:endCxn id="37" idx="0"/>
          </p:cNvCxnSpPr>
          <p:nvPr/>
        </p:nvCxnSpPr>
        <p:spPr>
          <a:xfrm flipH="1">
            <a:off x="286859" y="5347802"/>
            <a:ext cx="216492" cy="3420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</p:cNvCxnSpPr>
          <p:nvPr/>
        </p:nvCxnSpPr>
        <p:spPr>
          <a:xfrm>
            <a:off x="1839510" y="3880695"/>
            <a:ext cx="436419" cy="432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</p:cNvCxnSpPr>
          <p:nvPr/>
        </p:nvCxnSpPr>
        <p:spPr>
          <a:xfrm>
            <a:off x="645735" y="5357358"/>
            <a:ext cx="274181" cy="4136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Isosceles Triangle 36"/>
          <p:cNvSpPr/>
          <p:nvPr/>
        </p:nvSpPr>
        <p:spPr>
          <a:xfrm>
            <a:off x="-1" y="5689830"/>
            <a:ext cx="573719" cy="620659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>
            <a:off x="1866707" y="4331185"/>
            <a:ext cx="1017218" cy="1016617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cxnSpLocks/>
            <a:stCxn id="32" idx="4"/>
          </p:cNvCxnSpPr>
          <p:nvPr/>
        </p:nvCxnSpPr>
        <p:spPr>
          <a:xfrm flipH="1">
            <a:off x="696161" y="4549340"/>
            <a:ext cx="225776" cy="430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</p:cNvCxnSpPr>
          <p:nvPr/>
        </p:nvCxnSpPr>
        <p:spPr>
          <a:xfrm>
            <a:off x="1044155" y="4532318"/>
            <a:ext cx="245598" cy="413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Isosceles Triangle 41"/>
          <p:cNvSpPr/>
          <p:nvPr/>
        </p:nvSpPr>
        <p:spPr>
          <a:xfrm>
            <a:off x="1147714" y="4932065"/>
            <a:ext cx="491195" cy="524612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708406" y="5758951"/>
            <a:ext cx="592028" cy="566981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Curved Down 4"/>
          <p:cNvSpPr/>
          <p:nvPr/>
        </p:nvSpPr>
        <p:spPr>
          <a:xfrm>
            <a:off x="1169618" y="2900299"/>
            <a:ext cx="1106311" cy="587022"/>
          </a:xfrm>
          <a:prstGeom prst="curved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0221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You! Write rotation code now!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the method </a:t>
            </a:r>
            <a:r>
              <a:rPr lang="en-US" dirty="0" err="1">
                <a:latin typeface="Consolas" panose="020B0609020204030204" pitchFamily="49" charset="0"/>
              </a:rPr>
              <a:t>rotateLR</a:t>
            </a:r>
            <a:r>
              <a:rPr lang="en-US" dirty="0"/>
              <a:t> that achieves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 left-right rotation about the root of this tree!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72909" y="2492493"/>
            <a:ext cx="33979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class 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data;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left, right;</a:t>
            </a:r>
          </a:p>
          <a:p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height; </a:t>
            </a:r>
          </a:p>
          <a:p>
            <a:r>
              <a:rPr lang="en-US" dirty="0">
                <a:latin typeface="Consolas" panose="020B0609020204030204" pitchFamily="49" charset="0"/>
              </a:rPr>
              <a:t>}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72976" y="4175089"/>
            <a:ext cx="4335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rotate</a:t>
            </a:r>
            <a:r>
              <a:rPr lang="en-US" b="1" dirty="0" err="1">
                <a:solidFill>
                  <a:srgbClr val="FF66FF"/>
                </a:solidFill>
                <a:latin typeface="Consolas" panose="020B0609020204030204" pitchFamily="49" charset="0"/>
              </a:rPr>
              <a:t>L</a:t>
            </a:r>
            <a:r>
              <a:rPr lang="en-US" dirty="0" err="1">
                <a:latin typeface="Consolas" panose="020B0609020204030204" pitchFamily="49" charset="0"/>
              </a:rPr>
              <a:t>R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t){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b="1" dirty="0">
                <a:solidFill>
                  <a:srgbClr val="FF66FF"/>
                </a:solidFill>
                <a:latin typeface="Consolas" panose="020B0609020204030204" pitchFamily="49" charset="0"/>
              </a:rPr>
              <a:t>    </a:t>
            </a:r>
            <a:r>
              <a:rPr lang="en-US" b="1" dirty="0" err="1">
                <a:solidFill>
                  <a:srgbClr val="FF66FF"/>
                </a:solidFill>
                <a:latin typeface="Consolas" panose="020B0609020204030204" pitchFamily="49" charset="0"/>
              </a:rPr>
              <a:t>r.left</a:t>
            </a:r>
            <a:r>
              <a:rPr lang="en-US" b="1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b="1" dirty="0" err="1">
                <a:solidFill>
                  <a:srgbClr val="FF66FF"/>
                </a:solidFill>
                <a:latin typeface="Consolas" panose="020B0609020204030204" pitchFamily="49" charset="0"/>
              </a:rPr>
              <a:t>rotateLeft</a:t>
            </a:r>
            <a:r>
              <a:rPr lang="en-US" b="1" dirty="0">
                <a:solidFill>
                  <a:srgbClr val="FF66FF"/>
                </a:solidFill>
                <a:latin typeface="Consolas" panose="020B0609020204030204" pitchFamily="49" charset="0"/>
              </a:rPr>
              <a:t>(</a:t>
            </a:r>
            <a:r>
              <a:rPr lang="en-US" b="1" dirty="0" err="1">
                <a:solidFill>
                  <a:srgbClr val="FF66FF"/>
                </a:solidFill>
                <a:latin typeface="Consolas" panose="020B0609020204030204" pitchFamily="49" charset="0"/>
              </a:rPr>
              <a:t>r.left</a:t>
            </a:r>
            <a:r>
              <a:rPr lang="en-US" b="1" dirty="0">
                <a:solidFill>
                  <a:srgbClr val="FF66FF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b="1" dirty="0">
                <a:solidFill>
                  <a:srgbClr val="FF66FF"/>
                </a:solidFill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 =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rotateRight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(r);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14969" y="2759620"/>
            <a:ext cx="46156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Example call of this method:</a:t>
            </a:r>
            <a:br>
              <a:rPr lang="en-US" sz="20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 =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rotateLR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(r);</a:t>
            </a:r>
            <a:br>
              <a:rPr lang="en-US" sz="2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en-US" sz="2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chemeClr val="accent2"/>
                </a:solidFill>
              </a:rPr>
              <a:t> Assume implemented:</a:t>
            </a:r>
            <a:r>
              <a:rPr lang="en-US" sz="2000" dirty="0">
                <a:solidFill>
                  <a:schemeClr val="accent2"/>
                </a:solidFill>
              </a:rPr>
              <a:t/>
            </a:r>
            <a:br>
              <a:rPr lang="en-US" sz="2000" dirty="0">
                <a:solidFill>
                  <a:schemeClr val="accent2"/>
                </a:solidFill>
              </a:rPr>
            </a:br>
            <a:r>
              <a:rPr lang="en-US" sz="2000" dirty="0">
                <a:solidFill>
                  <a:schemeClr val="accent2"/>
                </a:solidFill>
              </a:rPr>
              <a:t/>
            </a:r>
            <a:br>
              <a:rPr lang="en-US" sz="2000" dirty="0">
                <a:solidFill>
                  <a:schemeClr val="accent2"/>
                </a:solidFill>
              </a:rPr>
            </a:br>
            <a:r>
              <a:rPr lang="en-US" sz="2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AVLNode</a:t>
            </a: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rotateLeft</a:t>
            </a: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AVLNode</a:t>
            </a: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 n);</a:t>
            </a:r>
          </a:p>
          <a:p>
            <a:r>
              <a:rPr lang="en-US" sz="2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AVLNode</a:t>
            </a: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rotateRight</a:t>
            </a: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AVLNode</a:t>
            </a: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 n);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/>
              <p:cNvSpPr/>
              <p:nvPr/>
            </p:nvSpPr>
            <p:spPr>
              <a:xfrm>
                <a:off x="1987952" y="4874950"/>
                <a:ext cx="451555" cy="45155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Oval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952" y="4874950"/>
                <a:ext cx="451555" cy="45155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503351" y="4665620"/>
            <a:ext cx="451555" cy="451556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306619" y="3987966"/>
            <a:ext cx="451555" cy="45155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>
            <a:cxnSpLocks/>
          </p:cNvCxnSpPr>
          <p:nvPr/>
        </p:nvCxnSpPr>
        <p:spPr>
          <a:xfrm flipH="1">
            <a:off x="1997517" y="5311919"/>
            <a:ext cx="185744" cy="3244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  <a:endCxn id="37" idx="0"/>
          </p:cNvCxnSpPr>
          <p:nvPr/>
        </p:nvCxnSpPr>
        <p:spPr>
          <a:xfrm flipH="1">
            <a:off x="330911" y="4979029"/>
            <a:ext cx="204294" cy="4971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</p:cNvCxnSpPr>
          <p:nvPr/>
        </p:nvCxnSpPr>
        <p:spPr>
          <a:xfrm>
            <a:off x="2403691" y="5285421"/>
            <a:ext cx="305146" cy="3870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</p:cNvCxnSpPr>
          <p:nvPr/>
        </p:nvCxnSpPr>
        <p:spPr>
          <a:xfrm>
            <a:off x="867329" y="5110311"/>
            <a:ext cx="274181" cy="4136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Isosceles Triangle 36"/>
          <p:cNvSpPr/>
          <p:nvPr/>
        </p:nvSpPr>
        <p:spPr>
          <a:xfrm>
            <a:off x="44051" y="5476188"/>
            <a:ext cx="573719" cy="620659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>
            <a:off x="2476561" y="5581292"/>
            <a:ext cx="464552" cy="541395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cxnSpLocks/>
            <a:stCxn id="32" idx="3"/>
          </p:cNvCxnSpPr>
          <p:nvPr/>
        </p:nvCxnSpPr>
        <p:spPr>
          <a:xfrm flipH="1">
            <a:off x="866372" y="4373393"/>
            <a:ext cx="506376" cy="3150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  <a:endCxn id="30" idx="0"/>
          </p:cNvCxnSpPr>
          <p:nvPr/>
        </p:nvCxnSpPr>
        <p:spPr>
          <a:xfrm>
            <a:off x="1689838" y="4317308"/>
            <a:ext cx="523892" cy="5576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Isosceles Triangle 23"/>
          <p:cNvSpPr/>
          <p:nvPr/>
        </p:nvSpPr>
        <p:spPr>
          <a:xfrm>
            <a:off x="813971" y="5529866"/>
            <a:ext cx="592028" cy="566981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>
            <a:off x="1742354" y="5621842"/>
            <a:ext cx="491195" cy="524612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176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math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So, how does this rotation business guarantee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height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nodes?</a:t>
                </a:r>
              </a:p>
              <a:p>
                <a:r>
                  <a:rPr lang="en-US" dirty="0"/>
                  <a:t>It can be proven that the height of an AVL tree is, in fact, 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4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4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</m:fName>
                        <m:e>
                          <m:r>
                            <a:rPr lang="en-US" sz="3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3400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rgbClr val="7030A0"/>
                    </a:solidFill>
                  </a:rPr>
                  <a:t>golden ratio.</a:t>
                </a:r>
              </a:p>
              <a:p>
                <a:r>
                  <a:rPr lang="en-US" dirty="0"/>
                  <a:t>It is of course the case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fName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So we have the desired result!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48783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005" y="42174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Fill-in-the-gaps in AVL insertion routine!</a:t>
            </a:r>
          </a:p>
        </p:txBody>
      </p:sp>
      <p:cxnSp>
        <p:nvCxnSpPr>
          <p:cNvPr id="6" name="Straight Arrow Connector 5"/>
          <p:cNvCxnSpPr>
            <a:cxnSpLocks/>
            <a:stCxn id="21" idx="6"/>
            <a:endCxn id="10" idx="0"/>
          </p:cNvCxnSpPr>
          <p:nvPr/>
        </p:nvCxnSpPr>
        <p:spPr>
          <a:xfrm>
            <a:off x="3030287" y="1876586"/>
            <a:ext cx="781376" cy="6329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2237514" y="1936234"/>
            <a:ext cx="231702" cy="2198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Isosceles Triangle 9"/>
              <p:cNvSpPr/>
              <p:nvPr/>
            </p:nvSpPr>
            <p:spPr>
              <a:xfrm>
                <a:off x="3185129" y="2509507"/>
                <a:ext cx="1253068" cy="687723"/>
              </a:xfrm>
              <a:prstGeom prst="triangl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Isosceles Tri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129" y="2509507"/>
                <a:ext cx="1253068" cy="687723"/>
              </a:xfrm>
              <a:prstGeom prst="triangl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cxnSpLocks/>
            <a:endCxn id="19" idx="0"/>
          </p:cNvCxnSpPr>
          <p:nvPr/>
        </p:nvCxnSpPr>
        <p:spPr>
          <a:xfrm>
            <a:off x="2275084" y="2492562"/>
            <a:ext cx="427643" cy="3438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 flipH="1">
            <a:off x="1418499" y="2461440"/>
            <a:ext cx="576150" cy="374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Isosceles Triangle 18"/>
              <p:cNvSpPr/>
              <p:nvPr/>
            </p:nvSpPr>
            <p:spPr>
              <a:xfrm>
                <a:off x="2076193" y="2836423"/>
                <a:ext cx="1253068" cy="687723"/>
              </a:xfrm>
              <a:prstGeom prst="triangl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Isosceles Tri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193" y="2836423"/>
                <a:ext cx="1253068" cy="687723"/>
              </a:xfrm>
              <a:prstGeom prst="triangl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Isosceles Triangle 19"/>
              <p:cNvSpPr/>
              <p:nvPr/>
            </p:nvSpPr>
            <p:spPr>
              <a:xfrm>
                <a:off x="757506" y="2861940"/>
                <a:ext cx="1253068" cy="687723"/>
              </a:xfrm>
              <a:prstGeom prst="triangl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Isosceles Tri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06" y="2861940"/>
                <a:ext cx="1253068" cy="687723"/>
              </a:xfrm>
              <a:prstGeom prst="triangl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2499452" y="1702983"/>
            <a:ext cx="530835" cy="3472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35" name="Oval 34"/>
          <p:cNvSpPr/>
          <p:nvPr/>
        </p:nvSpPr>
        <p:spPr>
          <a:xfrm>
            <a:off x="1872918" y="2149038"/>
            <a:ext cx="530835" cy="3472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8" name="Isosceles Triangle 37"/>
          <p:cNvSpPr/>
          <p:nvPr/>
        </p:nvSpPr>
        <p:spPr>
          <a:xfrm>
            <a:off x="654881" y="2027072"/>
            <a:ext cx="2980267" cy="1618701"/>
          </a:xfrm>
          <a:prstGeom prst="triangle">
            <a:avLst/>
          </a:prstGeom>
          <a:solidFill>
            <a:srgbClr val="767171">
              <a:alpha val="1411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716038" y="2705609"/>
                <a:ext cx="5890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038" y="2705609"/>
                <a:ext cx="589072" cy="276999"/>
              </a:xfrm>
              <a:prstGeom prst="rect">
                <a:avLst/>
              </a:prstGeom>
              <a:blipFill>
                <a:blip r:embed="rId5"/>
                <a:stretch>
                  <a:fillRect l="-9375" r="-9375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112889" y="3928533"/>
            <a:ext cx="46961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Inserting 5 </a:t>
            </a:r>
            <a:r>
              <a:rPr lang="en-US" b="1" dirty="0"/>
              <a:t>might</a:t>
            </a:r>
            <a:r>
              <a:rPr lang="en-US" dirty="0"/>
              <a:t> make the </a:t>
            </a:r>
            <a:r>
              <a:rPr lang="en-US" b="1" dirty="0">
                <a:solidFill>
                  <a:schemeClr val="accent1"/>
                </a:solidFill>
              </a:rPr>
              <a:t>blue</a:t>
            </a:r>
            <a:r>
              <a:rPr lang="en-US" dirty="0"/>
              <a:t> tree taller, requiring a right rotation about the root!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Inserting 12 </a:t>
            </a:r>
            <a:r>
              <a:rPr lang="en-US" b="1" dirty="0"/>
              <a:t>might</a:t>
            </a:r>
            <a:r>
              <a:rPr lang="en-US" dirty="0"/>
              <a:t> make the </a:t>
            </a:r>
            <a:r>
              <a:rPr lang="en-US" b="1" dirty="0">
                <a:solidFill>
                  <a:schemeClr val="accent2"/>
                </a:solidFill>
              </a:rPr>
              <a:t>orange</a:t>
            </a:r>
            <a:r>
              <a:rPr lang="en-US" dirty="0"/>
              <a:t> tree taller, requiring a LR rotation about the root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(or, if you prefer, a left rotation about 10 and then a right rotation about the root)</a:t>
            </a:r>
            <a:r>
              <a:rPr lang="en-US" dirty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also assume this method: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263486" y="1734383"/>
            <a:ext cx="71575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insert(T element, 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>
                <a:latin typeface="Consolas" panose="020B0609020204030204" pitchFamily="49" charset="0"/>
              </a:rPr>
              <a:t>){</a:t>
            </a:r>
          </a:p>
          <a:p>
            <a:r>
              <a:rPr lang="en-US" dirty="0">
                <a:latin typeface="Consolas" panose="020B0609020204030204" pitchFamily="49" charset="0"/>
              </a:rPr>
              <a:t>    if(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>
                <a:latin typeface="Consolas" panose="020B0609020204030204" pitchFamily="49" charset="0"/>
              </a:rPr>
              <a:t> == null)</a:t>
            </a:r>
          </a:p>
          <a:p>
            <a:r>
              <a:rPr lang="en-US" dirty="0">
                <a:latin typeface="Consolas" panose="020B0609020204030204" pitchFamily="49" charset="0"/>
              </a:rPr>
              <a:t>	return new 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(element);</a:t>
            </a:r>
          </a:p>
          <a:p>
            <a:r>
              <a:rPr lang="en-US" dirty="0">
                <a:latin typeface="Consolas" panose="020B0609020204030204" pitchFamily="49" charset="0"/>
              </a:rPr>
              <a:t>    if(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/* Fill – in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 */</a:t>
            </a:r>
            <a:r>
              <a:rPr lang="en-US" dirty="0">
                <a:latin typeface="Consolas" panose="020B0609020204030204" pitchFamily="49" charset="0"/>
              </a:rPr>
              <a:t>){</a:t>
            </a:r>
          </a:p>
          <a:p>
            <a:r>
              <a:rPr lang="en-US" dirty="0">
                <a:latin typeface="Consolas" panose="020B0609020204030204" pitchFamily="49" charset="0"/>
              </a:rPr>
              <a:t>       </a:t>
            </a:r>
            <a:r>
              <a:rPr lang="en-US" dirty="0" err="1">
                <a:latin typeface="Consolas" panose="020B0609020204030204" pitchFamily="49" charset="0"/>
              </a:rPr>
              <a:t>curr.left</a:t>
            </a:r>
            <a:r>
              <a:rPr lang="en-US" dirty="0">
                <a:latin typeface="Consolas" panose="020B0609020204030204" pitchFamily="49" charset="0"/>
              </a:rPr>
              <a:t> = insert(element, </a:t>
            </a:r>
            <a:r>
              <a:rPr lang="en-US" dirty="0" err="1">
                <a:latin typeface="Consolas" panose="020B0609020204030204" pitchFamily="49" charset="0"/>
              </a:rPr>
              <a:t>curr.left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latin typeface="Consolas" panose="020B0609020204030204" pitchFamily="49" charset="0"/>
              </a:rPr>
              <a:t>       if(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/* Fill – in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 */</a:t>
            </a:r>
            <a:r>
              <a:rPr lang="en-US" dirty="0">
                <a:latin typeface="Consolas" panose="020B0609020204030204" pitchFamily="49" charset="0"/>
              </a:rPr>
              <a:t>){</a:t>
            </a:r>
          </a:p>
          <a:p>
            <a:r>
              <a:rPr lang="en-US" dirty="0">
                <a:latin typeface="Consolas" panose="020B0609020204030204" pitchFamily="49" charset="0"/>
              </a:rPr>
              <a:t>         if(</a:t>
            </a:r>
            <a:r>
              <a:rPr lang="en-US" dirty="0" err="1">
                <a:latin typeface="Consolas" panose="020B0609020204030204" pitchFamily="49" charset="0"/>
              </a:rPr>
              <a:t>element.compareTo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curr.left.data</a:t>
            </a:r>
            <a:r>
              <a:rPr lang="en-US" dirty="0">
                <a:latin typeface="Consolas" panose="020B0609020204030204" pitchFamily="49" charset="0"/>
              </a:rPr>
              <a:t>) &lt; 0)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rotateR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latin typeface="Consolas" panose="020B0609020204030204" pitchFamily="49" charset="0"/>
              </a:rPr>
              <a:t>         else     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    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/* Fill – in 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 */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/>
            </a:r>
            <a:b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      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}</a:t>
            </a:r>
            <a:b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</a:b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	</a:t>
            </a:r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  <a:latin typeface="Consolas" panose="020B0609020204030204" pitchFamily="49" charset="0"/>
              </a:rPr>
              <a:t>/* Fill – in </a:t>
            </a:r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  <a:latin typeface="Consolas" panose="020B0609020204030204" pitchFamily="49" charset="0"/>
                <a:sym typeface="Wingdings" panose="05000000000000000000" pitchFamily="2" charset="2"/>
              </a:rPr>
              <a:t> */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        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   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} else {</a:t>
            </a:r>
            <a:b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	/* This case is symmetric so we won’t really      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          care about it in this exercise… */</a:t>
            </a:r>
          </a:p>
          <a:p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    }</a:t>
            </a:r>
          </a:p>
          <a:p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    return </a:t>
            </a:r>
            <a:r>
              <a:rPr lang="en-US" dirty="0" err="1">
                <a:latin typeface="Consolas" panose="020B0609020204030204" pitchFamily="49" charset="0"/>
                <a:sym typeface="Wingdings" panose="05000000000000000000" pitchFamily="2" charset="2"/>
              </a:rPr>
              <a:t>curr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01982" y="6147315"/>
            <a:ext cx="51257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int</a:t>
            </a:r>
            <a: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</a:rPr>
              <a:t> height(</a:t>
            </a:r>
            <a:r>
              <a:rPr lang="en-US" sz="1400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AVLNode</a:t>
            </a:r>
            <a: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</a:rPr>
              <a:t> n){</a:t>
            </a:r>
          </a:p>
          <a:p>
            <a: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</a:rPr>
              <a:t>       return (n == NULL) ? -1 : </a:t>
            </a:r>
            <a:r>
              <a:rPr lang="en-US" sz="1400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n.height</a:t>
            </a:r>
            <a: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</a:rPr>
              <a:t>;</a:t>
            </a:r>
            <a:b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</a:rPr>
            </a:br>
            <a: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447048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005" y="42174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Fill-in-the-gaps in AVL insertion routine!</a:t>
            </a:r>
          </a:p>
        </p:txBody>
      </p:sp>
      <p:cxnSp>
        <p:nvCxnSpPr>
          <p:cNvPr id="6" name="Straight Arrow Connector 5"/>
          <p:cNvCxnSpPr>
            <a:cxnSpLocks/>
            <a:stCxn id="21" idx="6"/>
            <a:endCxn id="10" idx="0"/>
          </p:cNvCxnSpPr>
          <p:nvPr/>
        </p:nvCxnSpPr>
        <p:spPr>
          <a:xfrm>
            <a:off x="3030287" y="1876586"/>
            <a:ext cx="781376" cy="6329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2237514" y="1936234"/>
            <a:ext cx="231702" cy="2198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Isosceles Triangle 9"/>
              <p:cNvSpPr/>
              <p:nvPr/>
            </p:nvSpPr>
            <p:spPr>
              <a:xfrm>
                <a:off x="3185129" y="2509507"/>
                <a:ext cx="1253068" cy="687723"/>
              </a:xfrm>
              <a:prstGeom prst="triangl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Isosceles Tri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129" y="2509507"/>
                <a:ext cx="1253068" cy="687723"/>
              </a:xfrm>
              <a:prstGeom prst="triangl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cxnSpLocks/>
            <a:endCxn id="19" idx="0"/>
          </p:cNvCxnSpPr>
          <p:nvPr/>
        </p:nvCxnSpPr>
        <p:spPr>
          <a:xfrm>
            <a:off x="2275084" y="2492562"/>
            <a:ext cx="427643" cy="3438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 flipH="1">
            <a:off x="1418499" y="2461440"/>
            <a:ext cx="576150" cy="374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Isosceles Triangle 18"/>
              <p:cNvSpPr/>
              <p:nvPr/>
            </p:nvSpPr>
            <p:spPr>
              <a:xfrm>
                <a:off x="2076193" y="2836423"/>
                <a:ext cx="1253068" cy="687723"/>
              </a:xfrm>
              <a:prstGeom prst="triangl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Isosceles Tri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193" y="2836423"/>
                <a:ext cx="1253068" cy="687723"/>
              </a:xfrm>
              <a:prstGeom prst="triangl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Isosceles Triangle 19"/>
              <p:cNvSpPr/>
              <p:nvPr/>
            </p:nvSpPr>
            <p:spPr>
              <a:xfrm>
                <a:off x="757506" y="2861940"/>
                <a:ext cx="1253068" cy="687723"/>
              </a:xfrm>
              <a:prstGeom prst="triangl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Isosceles Tri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06" y="2861940"/>
                <a:ext cx="1253068" cy="687723"/>
              </a:xfrm>
              <a:prstGeom prst="triangl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2499452" y="1702983"/>
            <a:ext cx="530835" cy="3472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35" name="Oval 34"/>
          <p:cNvSpPr/>
          <p:nvPr/>
        </p:nvSpPr>
        <p:spPr>
          <a:xfrm>
            <a:off x="1872918" y="2149038"/>
            <a:ext cx="530835" cy="3472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8" name="Isosceles Triangle 37"/>
          <p:cNvSpPr/>
          <p:nvPr/>
        </p:nvSpPr>
        <p:spPr>
          <a:xfrm>
            <a:off x="654881" y="2027072"/>
            <a:ext cx="2980267" cy="1618701"/>
          </a:xfrm>
          <a:prstGeom prst="triangle">
            <a:avLst/>
          </a:prstGeom>
          <a:solidFill>
            <a:srgbClr val="767171">
              <a:alpha val="1411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716038" y="2705609"/>
                <a:ext cx="5890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038" y="2705609"/>
                <a:ext cx="589072" cy="276999"/>
              </a:xfrm>
              <a:prstGeom prst="rect">
                <a:avLst/>
              </a:prstGeom>
              <a:blipFill>
                <a:blip r:embed="rId5"/>
                <a:stretch>
                  <a:fillRect l="-9375" r="-9375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5084080" y="1702983"/>
            <a:ext cx="71575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insert(T element, 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>
                <a:latin typeface="Consolas" panose="020B0609020204030204" pitchFamily="49" charset="0"/>
              </a:rPr>
              <a:t>){</a:t>
            </a:r>
          </a:p>
          <a:p>
            <a:r>
              <a:rPr lang="en-US" dirty="0">
                <a:latin typeface="Consolas" panose="020B0609020204030204" pitchFamily="49" charset="0"/>
              </a:rPr>
              <a:t>    if(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>
                <a:latin typeface="Consolas" panose="020B0609020204030204" pitchFamily="49" charset="0"/>
              </a:rPr>
              <a:t> == null)</a:t>
            </a:r>
          </a:p>
          <a:p>
            <a:r>
              <a:rPr lang="en-US" dirty="0">
                <a:latin typeface="Consolas" panose="020B0609020204030204" pitchFamily="49" charset="0"/>
              </a:rPr>
              <a:t>	return new 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(element);</a:t>
            </a:r>
          </a:p>
          <a:p>
            <a:r>
              <a:rPr lang="en-US" dirty="0">
                <a:latin typeface="Consolas" panose="020B0609020204030204" pitchFamily="49" charset="0"/>
              </a:rPr>
              <a:t>    if(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element.compareTo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curr.data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) &lt; 0</a:t>
            </a:r>
            <a:r>
              <a:rPr lang="en-US" dirty="0">
                <a:latin typeface="Consolas" panose="020B0609020204030204" pitchFamily="49" charset="0"/>
              </a:rPr>
              <a:t>){</a:t>
            </a:r>
          </a:p>
          <a:p>
            <a:r>
              <a:rPr lang="en-US" dirty="0">
                <a:latin typeface="Consolas" panose="020B0609020204030204" pitchFamily="49" charset="0"/>
              </a:rPr>
              <a:t>      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curr.left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= insert(element,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curr.left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latin typeface="Consolas" panose="020B0609020204030204" pitchFamily="49" charset="0"/>
              </a:rPr>
              <a:t>       if(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/* Fill – in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 */</a:t>
            </a:r>
            <a:r>
              <a:rPr lang="en-US" dirty="0">
                <a:latin typeface="Consolas" panose="020B0609020204030204" pitchFamily="49" charset="0"/>
              </a:rPr>
              <a:t>){</a:t>
            </a:r>
          </a:p>
          <a:p>
            <a:r>
              <a:rPr lang="en-US" dirty="0">
                <a:latin typeface="Consolas" panose="020B0609020204030204" pitchFamily="49" charset="0"/>
              </a:rPr>
              <a:t>         if(</a:t>
            </a:r>
            <a:r>
              <a:rPr lang="en-US" dirty="0" err="1">
                <a:latin typeface="Consolas" panose="020B0609020204030204" pitchFamily="49" charset="0"/>
              </a:rPr>
              <a:t>element.compareTo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curr.left.data</a:t>
            </a:r>
            <a:r>
              <a:rPr lang="en-US" dirty="0">
                <a:latin typeface="Consolas" panose="020B0609020204030204" pitchFamily="49" charset="0"/>
              </a:rPr>
              <a:t>) &lt; 0)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rotateR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latin typeface="Consolas" panose="020B0609020204030204" pitchFamily="49" charset="0"/>
              </a:rPr>
              <a:t>         else     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    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/* Fill – in 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 */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/>
            </a:r>
            <a:b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      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}</a:t>
            </a:r>
            <a:b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</a:b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	</a:t>
            </a:r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  <a:latin typeface="Consolas" panose="020B0609020204030204" pitchFamily="49" charset="0"/>
              </a:rPr>
              <a:t>/* Fill – in </a:t>
            </a:r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  <a:latin typeface="Consolas" panose="020B0609020204030204" pitchFamily="49" charset="0"/>
                <a:sym typeface="Wingdings" panose="05000000000000000000" pitchFamily="2" charset="2"/>
              </a:rPr>
              <a:t> */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        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   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} else {</a:t>
            </a:r>
            <a:b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	/* This case is symmetric so we won’t really      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          care about it in this exercise… */</a:t>
            </a:r>
          </a:p>
          <a:p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    }</a:t>
            </a:r>
          </a:p>
          <a:p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    return </a:t>
            </a:r>
            <a:r>
              <a:rPr lang="en-US" dirty="0" err="1">
                <a:latin typeface="Consolas" panose="020B0609020204030204" pitchFamily="49" charset="0"/>
                <a:sym typeface="Wingdings" panose="05000000000000000000" pitchFamily="2" charset="2"/>
              </a:rPr>
              <a:t>curr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V="1">
            <a:off x="9776178" y="2087436"/>
            <a:ext cx="372533" cy="47040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10620968" y="2141123"/>
            <a:ext cx="152400" cy="69529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150063" y="1783530"/>
            <a:ext cx="1858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BST property!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2889" y="3928533"/>
            <a:ext cx="46961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Inserting 5 </a:t>
            </a:r>
            <a:r>
              <a:rPr lang="en-US" b="1" dirty="0"/>
              <a:t>might</a:t>
            </a:r>
            <a:r>
              <a:rPr lang="en-US" dirty="0"/>
              <a:t> make the </a:t>
            </a:r>
            <a:r>
              <a:rPr lang="en-US" b="1" dirty="0">
                <a:solidFill>
                  <a:schemeClr val="accent1"/>
                </a:solidFill>
              </a:rPr>
              <a:t>blue</a:t>
            </a:r>
            <a:r>
              <a:rPr lang="en-US" dirty="0"/>
              <a:t> tree taller, requiring a right rotation about the root!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Inserting 12 </a:t>
            </a:r>
            <a:r>
              <a:rPr lang="en-US" b="1" dirty="0"/>
              <a:t>might</a:t>
            </a:r>
            <a:r>
              <a:rPr lang="en-US" dirty="0"/>
              <a:t> make the </a:t>
            </a:r>
            <a:r>
              <a:rPr lang="en-US" b="1" dirty="0">
                <a:solidFill>
                  <a:schemeClr val="accent2"/>
                </a:solidFill>
              </a:rPr>
              <a:t>orange</a:t>
            </a:r>
            <a:r>
              <a:rPr lang="en-US" dirty="0"/>
              <a:t> tree taller, requiring a LR rotation about the root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(or, if you prefer, a left rotation about 10 and then a right rotation about the root)</a:t>
            </a:r>
            <a:r>
              <a:rPr lang="en-US" dirty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also assume this method: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1982" y="6147315"/>
            <a:ext cx="51257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int</a:t>
            </a:r>
            <a: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</a:rPr>
              <a:t> height(</a:t>
            </a:r>
            <a:r>
              <a:rPr lang="en-US" sz="1400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AVLNode</a:t>
            </a:r>
            <a: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</a:rPr>
              <a:t> n){</a:t>
            </a:r>
          </a:p>
          <a:p>
            <a: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</a:rPr>
              <a:t>       return (n == NULL) ? -1 : </a:t>
            </a:r>
            <a:r>
              <a:rPr lang="en-US" sz="1400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n.height</a:t>
            </a:r>
            <a: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</a:rPr>
              <a:t>;</a:t>
            </a:r>
            <a:b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</a:rPr>
            </a:br>
            <a: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922124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005" y="42174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Fill-in-the-gaps in AVL insertion routine!</a:t>
            </a:r>
          </a:p>
        </p:txBody>
      </p:sp>
      <p:cxnSp>
        <p:nvCxnSpPr>
          <p:cNvPr id="6" name="Straight Arrow Connector 5"/>
          <p:cNvCxnSpPr>
            <a:cxnSpLocks/>
            <a:stCxn id="21" idx="6"/>
            <a:endCxn id="10" idx="0"/>
          </p:cNvCxnSpPr>
          <p:nvPr/>
        </p:nvCxnSpPr>
        <p:spPr>
          <a:xfrm>
            <a:off x="3030287" y="1876586"/>
            <a:ext cx="781376" cy="6329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2237514" y="1936234"/>
            <a:ext cx="231702" cy="2198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Isosceles Triangle 9"/>
              <p:cNvSpPr/>
              <p:nvPr/>
            </p:nvSpPr>
            <p:spPr>
              <a:xfrm>
                <a:off x="3185129" y="2509507"/>
                <a:ext cx="1253068" cy="687723"/>
              </a:xfrm>
              <a:prstGeom prst="triangl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Isosceles Tri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129" y="2509507"/>
                <a:ext cx="1253068" cy="687723"/>
              </a:xfrm>
              <a:prstGeom prst="triangl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cxnSpLocks/>
            <a:endCxn id="19" idx="0"/>
          </p:cNvCxnSpPr>
          <p:nvPr/>
        </p:nvCxnSpPr>
        <p:spPr>
          <a:xfrm>
            <a:off x="2275084" y="2492562"/>
            <a:ext cx="427643" cy="3438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 flipH="1">
            <a:off x="1418499" y="2461440"/>
            <a:ext cx="576150" cy="374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Isosceles Triangle 18"/>
              <p:cNvSpPr/>
              <p:nvPr/>
            </p:nvSpPr>
            <p:spPr>
              <a:xfrm>
                <a:off x="2076193" y="2836423"/>
                <a:ext cx="1253068" cy="687723"/>
              </a:xfrm>
              <a:prstGeom prst="triangl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Isosceles Tri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193" y="2836423"/>
                <a:ext cx="1253068" cy="687723"/>
              </a:xfrm>
              <a:prstGeom prst="triangl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Isosceles Triangle 19"/>
              <p:cNvSpPr/>
              <p:nvPr/>
            </p:nvSpPr>
            <p:spPr>
              <a:xfrm>
                <a:off x="757506" y="2861940"/>
                <a:ext cx="1253068" cy="687723"/>
              </a:xfrm>
              <a:prstGeom prst="triangl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Isosceles Tri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06" y="2861940"/>
                <a:ext cx="1253068" cy="687723"/>
              </a:xfrm>
              <a:prstGeom prst="triangl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2499452" y="1702983"/>
            <a:ext cx="530835" cy="3472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35" name="Oval 34"/>
          <p:cNvSpPr/>
          <p:nvPr/>
        </p:nvSpPr>
        <p:spPr>
          <a:xfrm>
            <a:off x="1872918" y="2149038"/>
            <a:ext cx="530835" cy="3472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8" name="Isosceles Triangle 37"/>
          <p:cNvSpPr/>
          <p:nvPr/>
        </p:nvSpPr>
        <p:spPr>
          <a:xfrm>
            <a:off x="654881" y="2027072"/>
            <a:ext cx="2980267" cy="1618701"/>
          </a:xfrm>
          <a:prstGeom prst="triangle">
            <a:avLst/>
          </a:prstGeom>
          <a:solidFill>
            <a:srgbClr val="767171">
              <a:alpha val="1411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716038" y="2705609"/>
                <a:ext cx="5890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038" y="2705609"/>
                <a:ext cx="589072" cy="276999"/>
              </a:xfrm>
              <a:prstGeom prst="rect">
                <a:avLst/>
              </a:prstGeom>
              <a:blipFill>
                <a:blip r:embed="rId5"/>
                <a:stretch>
                  <a:fillRect l="-9375" r="-9375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4644071" y="1702983"/>
            <a:ext cx="74811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insert(T element, 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>
                <a:latin typeface="Consolas" panose="020B0609020204030204" pitchFamily="49" charset="0"/>
              </a:rPr>
              <a:t>){</a:t>
            </a:r>
          </a:p>
          <a:p>
            <a:r>
              <a:rPr lang="en-US" dirty="0">
                <a:latin typeface="Consolas" panose="020B0609020204030204" pitchFamily="49" charset="0"/>
              </a:rPr>
              <a:t>    if(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>
                <a:latin typeface="Consolas" panose="020B0609020204030204" pitchFamily="49" charset="0"/>
              </a:rPr>
              <a:t> == null)</a:t>
            </a:r>
          </a:p>
          <a:p>
            <a:r>
              <a:rPr lang="en-US" dirty="0">
                <a:latin typeface="Consolas" panose="020B0609020204030204" pitchFamily="49" charset="0"/>
              </a:rPr>
              <a:t>	return new 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(element);</a:t>
            </a:r>
          </a:p>
          <a:p>
            <a:r>
              <a:rPr lang="en-US" dirty="0">
                <a:latin typeface="Consolas" panose="020B0609020204030204" pitchFamily="49" charset="0"/>
              </a:rPr>
              <a:t>    if(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element.compareTo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curr.data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) &lt; 0</a:t>
            </a:r>
            <a:r>
              <a:rPr lang="en-US" dirty="0">
                <a:latin typeface="Consolas" panose="020B0609020204030204" pitchFamily="49" charset="0"/>
              </a:rPr>
              <a:t>){</a:t>
            </a:r>
          </a:p>
          <a:p>
            <a:r>
              <a:rPr lang="en-US" dirty="0">
                <a:latin typeface="Consolas" panose="020B0609020204030204" pitchFamily="49" charset="0"/>
              </a:rPr>
              <a:t>      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curr.left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= insert(element,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curr.left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latin typeface="Consolas" panose="020B0609020204030204" pitchFamily="49" charset="0"/>
              </a:rPr>
              <a:t>       if(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height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curr.left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) –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height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curr.right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) == 2)</a:t>
            </a:r>
            <a:r>
              <a:rPr lang="en-US" dirty="0">
                <a:latin typeface="Consolas" panose="020B0609020204030204" pitchFamily="49" charset="0"/>
              </a:rPr>
              <a:t>){</a:t>
            </a:r>
          </a:p>
          <a:p>
            <a:r>
              <a:rPr lang="en-US" dirty="0">
                <a:latin typeface="Consolas" panose="020B0609020204030204" pitchFamily="49" charset="0"/>
              </a:rPr>
              <a:t>         if(</a:t>
            </a:r>
            <a:r>
              <a:rPr lang="en-US" dirty="0" err="1">
                <a:latin typeface="Consolas" panose="020B0609020204030204" pitchFamily="49" charset="0"/>
              </a:rPr>
              <a:t>element.compareTo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curr.left.data</a:t>
            </a:r>
            <a:r>
              <a:rPr lang="en-US" dirty="0">
                <a:latin typeface="Consolas" panose="020B0609020204030204" pitchFamily="49" charset="0"/>
              </a:rPr>
              <a:t>) &lt; 0)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rotateR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latin typeface="Consolas" panose="020B0609020204030204" pitchFamily="49" charset="0"/>
              </a:rPr>
              <a:t>         else     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    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/* Fill – in 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 */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/>
            </a:r>
            <a:b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      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}</a:t>
            </a:r>
            <a:b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</a:b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	</a:t>
            </a:r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  <a:latin typeface="Consolas" panose="020B0609020204030204" pitchFamily="49" charset="0"/>
              </a:rPr>
              <a:t>/* Fill – in </a:t>
            </a:r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  <a:latin typeface="Consolas" panose="020B0609020204030204" pitchFamily="49" charset="0"/>
                <a:sym typeface="Wingdings" panose="05000000000000000000" pitchFamily="2" charset="2"/>
              </a:rPr>
              <a:t> */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        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   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} else {</a:t>
            </a:r>
            <a:b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	/* This case is symmetric so we won’t really      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          care about it in this exercise… */</a:t>
            </a:r>
          </a:p>
          <a:p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    }</a:t>
            </a:r>
          </a:p>
          <a:p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    return </a:t>
            </a:r>
            <a:r>
              <a:rPr lang="en-US" dirty="0" err="1">
                <a:latin typeface="Consolas" panose="020B0609020204030204" pitchFamily="49" charset="0"/>
                <a:sym typeface="Wingdings" panose="05000000000000000000" pitchFamily="2" charset="2"/>
              </a:rPr>
              <a:t>curr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9448800" y="2087435"/>
            <a:ext cx="699911" cy="47040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10148711" y="2239836"/>
            <a:ext cx="152400" cy="47040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150063" y="1783530"/>
            <a:ext cx="1858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BST property!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2889" y="3928533"/>
            <a:ext cx="46961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Inserting 5 </a:t>
            </a:r>
            <a:r>
              <a:rPr lang="en-US" b="1" dirty="0"/>
              <a:t>might</a:t>
            </a:r>
            <a:r>
              <a:rPr lang="en-US" dirty="0"/>
              <a:t> make the </a:t>
            </a:r>
            <a:r>
              <a:rPr lang="en-US" b="1" dirty="0">
                <a:solidFill>
                  <a:schemeClr val="accent1"/>
                </a:solidFill>
              </a:rPr>
              <a:t>blue</a:t>
            </a:r>
            <a:r>
              <a:rPr lang="en-US" dirty="0"/>
              <a:t> tree taller, requiring a right rotation about the root!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Inserting 12 </a:t>
            </a:r>
            <a:r>
              <a:rPr lang="en-US" b="1" dirty="0"/>
              <a:t>might</a:t>
            </a:r>
            <a:r>
              <a:rPr lang="en-US" dirty="0"/>
              <a:t> make the </a:t>
            </a:r>
            <a:r>
              <a:rPr lang="en-US" b="1" dirty="0">
                <a:solidFill>
                  <a:schemeClr val="accent2"/>
                </a:solidFill>
              </a:rPr>
              <a:t>orange</a:t>
            </a:r>
            <a:r>
              <a:rPr lang="en-US" dirty="0"/>
              <a:t> tree taller, requiring a LR rotation about the root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(or, if you prefer, a left rotation about 10 and then a right rotation about the root)</a:t>
            </a:r>
            <a:r>
              <a:rPr lang="en-US" dirty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also assume this method: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1982" y="6147315"/>
            <a:ext cx="51257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int</a:t>
            </a:r>
            <a: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</a:rPr>
              <a:t> height(</a:t>
            </a:r>
            <a:r>
              <a:rPr lang="en-US" sz="1400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AVLNode</a:t>
            </a:r>
            <a: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</a:rPr>
              <a:t> n){</a:t>
            </a:r>
          </a:p>
          <a:p>
            <a: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</a:rPr>
              <a:t>       return (n == NULL) ? -1 : </a:t>
            </a:r>
            <a:r>
              <a:rPr lang="en-US" sz="1400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n.height</a:t>
            </a:r>
            <a: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</a:rPr>
              <a:t>;</a:t>
            </a:r>
            <a:b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</a:rPr>
            </a:br>
            <a: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5" name="Connector: Curved 4"/>
          <p:cNvCxnSpPr>
            <a:cxnSpLocks/>
          </p:cNvCxnSpPr>
          <p:nvPr/>
        </p:nvCxnSpPr>
        <p:spPr>
          <a:xfrm rot="5400000" flipH="1" flipV="1">
            <a:off x="10782466" y="2846134"/>
            <a:ext cx="437112" cy="41768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301111" y="2509507"/>
            <a:ext cx="2029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Detect imbalance!</a:t>
            </a:r>
          </a:p>
        </p:txBody>
      </p:sp>
    </p:spTree>
    <p:extLst>
      <p:ext uri="{BB962C8B-B14F-4D97-AF65-F5344CB8AC3E}">
        <p14:creationId xmlns:p14="http://schemas.microsoft.com/office/powerpoint/2010/main" val="4264117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005" y="42174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Fill-in-the-gaps in AVL insertion routine!</a:t>
            </a:r>
          </a:p>
        </p:txBody>
      </p:sp>
      <p:cxnSp>
        <p:nvCxnSpPr>
          <p:cNvPr id="6" name="Straight Arrow Connector 5"/>
          <p:cNvCxnSpPr>
            <a:cxnSpLocks/>
            <a:stCxn id="21" idx="6"/>
            <a:endCxn id="10" idx="0"/>
          </p:cNvCxnSpPr>
          <p:nvPr/>
        </p:nvCxnSpPr>
        <p:spPr>
          <a:xfrm>
            <a:off x="3030287" y="1876586"/>
            <a:ext cx="781376" cy="6329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2237514" y="1936234"/>
            <a:ext cx="231702" cy="2198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Isosceles Triangle 9"/>
              <p:cNvSpPr/>
              <p:nvPr/>
            </p:nvSpPr>
            <p:spPr>
              <a:xfrm>
                <a:off x="3185129" y="2509507"/>
                <a:ext cx="1253068" cy="687723"/>
              </a:xfrm>
              <a:prstGeom prst="triangl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Isosceles Tri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129" y="2509507"/>
                <a:ext cx="1253068" cy="687723"/>
              </a:xfrm>
              <a:prstGeom prst="triangl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cxnSpLocks/>
            <a:endCxn id="19" idx="0"/>
          </p:cNvCxnSpPr>
          <p:nvPr/>
        </p:nvCxnSpPr>
        <p:spPr>
          <a:xfrm>
            <a:off x="2275084" y="2492562"/>
            <a:ext cx="427643" cy="3438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 flipH="1">
            <a:off x="1418499" y="2461440"/>
            <a:ext cx="576150" cy="374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Isosceles Triangle 18"/>
              <p:cNvSpPr/>
              <p:nvPr/>
            </p:nvSpPr>
            <p:spPr>
              <a:xfrm>
                <a:off x="2076193" y="2836423"/>
                <a:ext cx="1253068" cy="687723"/>
              </a:xfrm>
              <a:prstGeom prst="triangl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Isosceles Tri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193" y="2836423"/>
                <a:ext cx="1253068" cy="687723"/>
              </a:xfrm>
              <a:prstGeom prst="triangl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Isosceles Triangle 19"/>
              <p:cNvSpPr/>
              <p:nvPr/>
            </p:nvSpPr>
            <p:spPr>
              <a:xfrm>
                <a:off x="757506" y="2861940"/>
                <a:ext cx="1253068" cy="687723"/>
              </a:xfrm>
              <a:prstGeom prst="triangl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Isosceles Tri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06" y="2861940"/>
                <a:ext cx="1253068" cy="687723"/>
              </a:xfrm>
              <a:prstGeom prst="triangl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2499452" y="1702983"/>
            <a:ext cx="530835" cy="3472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35" name="Oval 34"/>
          <p:cNvSpPr/>
          <p:nvPr/>
        </p:nvSpPr>
        <p:spPr>
          <a:xfrm>
            <a:off x="1872918" y="2149038"/>
            <a:ext cx="530835" cy="3472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8" name="Isosceles Triangle 37"/>
          <p:cNvSpPr/>
          <p:nvPr/>
        </p:nvSpPr>
        <p:spPr>
          <a:xfrm>
            <a:off x="654881" y="2027072"/>
            <a:ext cx="2980267" cy="1618701"/>
          </a:xfrm>
          <a:prstGeom prst="triangle">
            <a:avLst/>
          </a:prstGeom>
          <a:solidFill>
            <a:srgbClr val="767171">
              <a:alpha val="1411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716038" y="2705609"/>
                <a:ext cx="5890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038" y="2705609"/>
                <a:ext cx="589072" cy="276999"/>
              </a:xfrm>
              <a:prstGeom prst="rect">
                <a:avLst/>
              </a:prstGeom>
              <a:blipFill>
                <a:blip r:embed="rId5"/>
                <a:stretch>
                  <a:fillRect l="-9375" r="-9375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4644071" y="1702983"/>
            <a:ext cx="74811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insert(T element, 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>
                <a:latin typeface="Consolas" panose="020B0609020204030204" pitchFamily="49" charset="0"/>
              </a:rPr>
              <a:t>){</a:t>
            </a:r>
          </a:p>
          <a:p>
            <a:r>
              <a:rPr lang="en-US" dirty="0">
                <a:latin typeface="Consolas" panose="020B0609020204030204" pitchFamily="49" charset="0"/>
              </a:rPr>
              <a:t>    if(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>
                <a:latin typeface="Consolas" panose="020B0609020204030204" pitchFamily="49" charset="0"/>
              </a:rPr>
              <a:t> == null)</a:t>
            </a:r>
          </a:p>
          <a:p>
            <a:r>
              <a:rPr lang="en-US" dirty="0">
                <a:latin typeface="Consolas" panose="020B0609020204030204" pitchFamily="49" charset="0"/>
              </a:rPr>
              <a:t>	return new 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(element);</a:t>
            </a:r>
          </a:p>
          <a:p>
            <a:r>
              <a:rPr lang="en-US" dirty="0">
                <a:latin typeface="Consolas" panose="020B0609020204030204" pitchFamily="49" charset="0"/>
              </a:rPr>
              <a:t>    if(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element.compareTo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curr.data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) &lt; 0</a:t>
            </a:r>
            <a:r>
              <a:rPr lang="en-US" dirty="0">
                <a:latin typeface="Consolas" panose="020B0609020204030204" pitchFamily="49" charset="0"/>
              </a:rPr>
              <a:t>){</a:t>
            </a:r>
          </a:p>
          <a:p>
            <a:r>
              <a:rPr lang="en-US" dirty="0">
                <a:latin typeface="Consolas" panose="020B0609020204030204" pitchFamily="49" charset="0"/>
              </a:rPr>
              <a:t>      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curr.left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= insert(element,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curr.left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latin typeface="Consolas" panose="020B0609020204030204" pitchFamily="49" charset="0"/>
              </a:rPr>
              <a:t>       if(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height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curr.left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) –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height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curr.right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) == 2)</a:t>
            </a:r>
            <a:r>
              <a:rPr lang="en-US" dirty="0">
                <a:latin typeface="Consolas" panose="020B0609020204030204" pitchFamily="49" charset="0"/>
              </a:rPr>
              <a:t>){</a:t>
            </a:r>
          </a:p>
          <a:p>
            <a:r>
              <a:rPr lang="en-US" dirty="0">
                <a:latin typeface="Consolas" panose="020B0609020204030204" pitchFamily="49" charset="0"/>
              </a:rPr>
              <a:t>         if(</a:t>
            </a:r>
            <a:r>
              <a:rPr lang="en-US" dirty="0" err="1">
                <a:latin typeface="Consolas" panose="020B0609020204030204" pitchFamily="49" charset="0"/>
              </a:rPr>
              <a:t>element.compareTo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curr.left.data</a:t>
            </a:r>
            <a:r>
              <a:rPr lang="en-US" dirty="0">
                <a:latin typeface="Consolas" panose="020B0609020204030204" pitchFamily="49" charset="0"/>
              </a:rPr>
              <a:t>) &lt; 0)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rotateR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latin typeface="Consolas" panose="020B0609020204030204" pitchFamily="49" charset="0"/>
              </a:rPr>
              <a:t>         else     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    </a:t>
            </a:r>
            <a:r>
              <a:rPr lang="en-US" dirty="0" err="1">
                <a:solidFill>
                  <a:schemeClr val="accent4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chemeClr val="accent4"/>
                </a:solidFill>
                <a:latin typeface="Consolas" panose="020B0609020204030204" pitchFamily="49" charset="0"/>
              </a:rPr>
              <a:t>rotateLR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chemeClr val="accent4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);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/>
            </a:r>
            <a:b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      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}</a:t>
            </a:r>
            <a:b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</a:b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	</a:t>
            </a:r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  <a:latin typeface="Consolas" panose="020B0609020204030204" pitchFamily="49" charset="0"/>
              </a:rPr>
              <a:t>/* Fill – in </a:t>
            </a:r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  <a:latin typeface="Consolas" panose="020B0609020204030204" pitchFamily="49" charset="0"/>
                <a:sym typeface="Wingdings" panose="05000000000000000000" pitchFamily="2" charset="2"/>
              </a:rPr>
              <a:t> */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        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   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} else {</a:t>
            </a:r>
            <a:b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	/* This case is symmetric so we won’t really      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          care about it in this exercise… */</a:t>
            </a:r>
          </a:p>
          <a:p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    }</a:t>
            </a:r>
          </a:p>
          <a:p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    return </a:t>
            </a:r>
            <a:r>
              <a:rPr lang="en-US" dirty="0" err="1">
                <a:latin typeface="Consolas" panose="020B0609020204030204" pitchFamily="49" charset="0"/>
                <a:sym typeface="Wingdings" panose="05000000000000000000" pitchFamily="2" charset="2"/>
              </a:rPr>
              <a:t>curr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9448800" y="2087435"/>
            <a:ext cx="699911" cy="47040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10148711" y="2239836"/>
            <a:ext cx="152400" cy="47040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150063" y="1783530"/>
            <a:ext cx="1858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BST property!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2889" y="3928533"/>
            <a:ext cx="46961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Inserting 5 </a:t>
            </a:r>
            <a:r>
              <a:rPr lang="en-US" b="1" dirty="0"/>
              <a:t>might</a:t>
            </a:r>
            <a:r>
              <a:rPr lang="en-US" dirty="0"/>
              <a:t> make the </a:t>
            </a:r>
            <a:r>
              <a:rPr lang="en-US" b="1" dirty="0">
                <a:solidFill>
                  <a:schemeClr val="accent1"/>
                </a:solidFill>
              </a:rPr>
              <a:t>blue</a:t>
            </a:r>
            <a:r>
              <a:rPr lang="en-US" dirty="0"/>
              <a:t> tree taller, requiring a right rotation about the root!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Inserting 12 </a:t>
            </a:r>
            <a:r>
              <a:rPr lang="en-US" b="1" dirty="0"/>
              <a:t>might</a:t>
            </a:r>
            <a:r>
              <a:rPr lang="en-US" dirty="0"/>
              <a:t> make the </a:t>
            </a:r>
            <a:r>
              <a:rPr lang="en-US" b="1" dirty="0">
                <a:solidFill>
                  <a:schemeClr val="accent2"/>
                </a:solidFill>
              </a:rPr>
              <a:t>orange</a:t>
            </a:r>
            <a:r>
              <a:rPr lang="en-US" dirty="0"/>
              <a:t> tree taller, requiring a LR rotation about the root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(or, if you prefer, a left rotation about 10 and then a right rotation about the root)</a:t>
            </a:r>
            <a:r>
              <a:rPr lang="en-US" dirty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also assume this method: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1982" y="6147315"/>
            <a:ext cx="51257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int</a:t>
            </a:r>
            <a: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</a:rPr>
              <a:t> height(</a:t>
            </a:r>
            <a:r>
              <a:rPr lang="en-US" sz="1400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AVLNode</a:t>
            </a:r>
            <a: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</a:rPr>
              <a:t> n){</a:t>
            </a:r>
          </a:p>
          <a:p>
            <a: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</a:rPr>
              <a:t>       return (n == NULL) ? -1 : </a:t>
            </a:r>
            <a:r>
              <a:rPr lang="en-US" sz="1400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n.height</a:t>
            </a:r>
            <a: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</a:rPr>
              <a:t>;</a:t>
            </a:r>
            <a:b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</a:rPr>
            </a:br>
            <a: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5" name="Connector: Curved 4"/>
          <p:cNvCxnSpPr>
            <a:cxnSpLocks/>
          </p:cNvCxnSpPr>
          <p:nvPr/>
        </p:nvCxnSpPr>
        <p:spPr>
          <a:xfrm rot="5400000" flipH="1" flipV="1">
            <a:off x="10782466" y="2846134"/>
            <a:ext cx="437112" cy="41768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301111" y="2509507"/>
            <a:ext cx="2029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Detect imbalance!</a:t>
            </a:r>
          </a:p>
        </p:txBody>
      </p:sp>
      <p:cxnSp>
        <p:nvCxnSpPr>
          <p:cNvPr id="9" name="Connector: Curved 8"/>
          <p:cNvCxnSpPr/>
          <p:nvPr/>
        </p:nvCxnSpPr>
        <p:spPr>
          <a:xfrm flipV="1">
            <a:off x="8940800" y="4199467"/>
            <a:ext cx="406400" cy="237066"/>
          </a:xfrm>
          <a:prstGeom prst="curvedConnector3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414933" y="3839079"/>
            <a:ext cx="2077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Corresponds to the </a:t>
            </a:r>
            <a:r>
              <a:rPr lang="en-US" b="1" dirty="0">
                <a:solidFill>
                  <a:schemeClr val="accent2"/>
                </a:solidFill>
              </a:rPr>
              <a:t>orange</a:t>
            </a:r>
            <a:r>
              <a:rPr lang="en-US" b="1" dirty="0">
                <a:solidFill>
                  <a:schemeClr val="accent4"/>
                </a:solidFill>
              </a:rPr>
              <a:t> case on the left!</a:t>
            </a:r>
          </a:p>
        </p:txBody>
      </p:sp>
    </p:spTree>
    <p:extLst>
      <p:ext uri="{BB962C8B-B14F-4D97-AF65-F5344CB8AC3E}">
        <p14:creationId xmlns:p14="http://schemas.microsoft.com/office/powerpoint/2010/main" val="2343043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005" y="42174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Fill-in-the-gaps in AVL insertion routine!</a:t>
            </a:r>
          </a:p>
        </p:txBody>
      </p:sp>
      <p:cxnSp>
        <p:nvCxnSpPr>
          <p:cNvPr id="6" name="Straight Arrow Connector 5"/>
          <p:cNvCxnSpPr>
            <a:cxnSpLocks/>
            <a:stCxn id="21" idx="6"/>
            <a:endCxn id="10" idx="0"/>
          </p:cNvCxnSpPr>
          <p:nvPr/>
        </p:nvCxnSpPr>
        <p:spPr>
          <a:xfrm>
            <a:off x="3030287" y="1876586"/>
            <a:ext cx="781376" cy="6329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2237514" y="1936234"/>
            <a:ext cx="231702" cy="2198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Isosceles Triangle 9"/>
              <p:cNvSpPr/>
              <p:nvPr/>
            </p:nvSpPr>
            <p:spPr>
              <a:xfrm>
                <a:off x="3185129" y="2509507"/>
                <a:ext cx="1253068" cy="687723"/>
              </a:xfrm>
              <a:prstGeom prst="triangl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Isosceles Tri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129" y="2509507"/>
                <a:ext cx="1253068" cy="687723"/>
              </a:xfrm>
              <a:prstGeom prst="triangl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cxnSpLocks/>
            <a:endCxn id="19" idx="0"/>
          </p:cNvCxnSpPr>
          <p:nvPr/>
        </p:nvCxnSpPr>
        <p:spPr>
          <a:xfrm>
            <a:off x="2275084" y="2492562"/>
            <a:ext cx="427643" cy="3438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 flipH="1">
            <a:off x="1418499" y="2461440"/>
            <a:ext cx="576150" cy="374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Isosceles Triangle 18"/>
              <p:cNvSpPr/>
              <p:nvPr/>
            </p:nvSpPr>
            <p:spPr>
              <a:xfrm>
                <a:off x="2076193" y="2836423"/>
                <a:ext cx="1253068" cy="687723"/>
              </a:xfrm>
              <a:prstGeom prst="triangl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Isosceles Tri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193" y="2836423"/>
                <a:ext cx="1253068" cy="687723"/>
              </a:xfrm>
              <a:prstGeom prst="triangl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Isosceles Triangle 19"/>
              <p:cNvSpPr/>
              <p:nvPr/>
            </p:nvSpPr>
            <p:spPr>
              <a:xfrm>
                <a:off x="757506" y="2861940"/>
                <a:ext cx="1253068" cy="687723"/>
              </a:xfrm>
              <a:prstGeom prst="triangl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Isosceles Tri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06" y="2861940"/>
                <a:ext cx="1253068" cy="687723"/>
              </a:xfrm>
              <a:prstGeom prst="triangl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2499452" y="1702983"/>
            <a:ext cx="530835" cy="3472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35" name="Oval 34"/>
          <p:cNvSpPr/>
          <p:nvPr/>
        </p:nvSpPr>
        <p:spPr>
          <a:xfrm>
            <a:off x="1872918" y="2149038"/>
            <a:ext cx="530835" cy="3472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8" name="Isosceles Triangle 37"/>
          <p:cNvSpPr/>
          <p:nvPr/>
        </p:nvSpPr>
        <p:spPr>
          <a:xfrm>
            <a:off x="654881" y="2027072"/>
            <a:ext cx="2980267" cy="1618701"/>
          </a:xfrm>
          <a:prstGeom prst="triangle">
            <a:avLst/>
          </a:prstGeom>
          <a:solidFill>
            <a:srgbClr val="767171">
              <a:alpha val="1411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716038" y="2705609"/>
                <a:ext cx="5890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038" y="2705609"/>
                <a:ext cx="589072" cy="276999"/>
              </a:xfrm>
              <a:prstGeom prst="rect">
                <a:avLst/>
              </a:prstGeom>
              <a:blipFill>
                <a:blip r:embed="rId5"/>
                <a:stretch>
                  <a:fillRect l="-9375" r="-9375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4644071" y="1265299"/>
            <a:ext cx="74811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insert(T element, 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>
                <a:latin typeface="Consolas" panose="020B0609020204030204" pitchFamily="49" charset="0"/>
              </a:rPr>
              <a:t>){</a:t>
            </a:r>
          </a:p>
          <a:p>
            <a:r>
              <a:rPr lang="en-US" dirty="0">
                <a:latin typeface="Consolas" panose="020B0609020204030204" pitchFamily="49" charset="0"/>
              </a:rPr>
              <a:t>    if(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>
                <a:latin typeface="Consolas" panose="020B0609020204030204" pitchFamily="49" charset="0"/>
              </a:rPr>
              <a:t> == null)</a:t>
            </a:r>
          </a:p>
          <a:p>
            <a:r>
              <a:rPr lang="en-US" dirty="0">
                <a:latin typeface="Consolas" panose="020B0609020204030204" pitchFamily="49" charset="0"/>
              </a:rPr>
              <a:t>	return new </a:t>
            </a:r>
            <a:r>
              <a:rPr lang="en-US" dirty="0" err="1">
                <a:latin typeface="Consolas" panose="020B0609020204030204" pitchFamily="49" charset="0"/>
              </a:rPr>
              <a:t>AVLNode</a:t>
            </a:r>
            <a:r>
              <a:rPr lang="en-US" dirty="0">
                <a:latin typeface="Consolas" panose="020B0609020204030204" pitchFamily="49" charset="0"/>
              </a:rPr>
              <a:t>(element);</a:t>
            </a:r>
          </a:p>
          <a:p>
            <a:r>
              <a:rPr lang="en-US" dirty="0">
                <a:latin typeface="Consolas" panose="020B0609020204030204" pitchFamily="49" charset="0"/>
              </a:rPr>
              <a:t>    if(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element.compareTo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curr.data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) &lt; 0</a:t>
            </a:r>
            <a:r>
              <a:rPr lang="en-US" dirty="0">
                <a:latin typeface="Consolas" panose="020B0609020204030204" pitchFamily="49" charset="0"/>
              </a:rPr>
              <a:t>){</a:t>
            </a:r>
          </a:p>
          <a:p>
            <a:r>
              <a:rPr lang="en-US" dirty="0">
                <a:latin typeface="Consolas" panose="020B0609020204030204" pitchFamily="49" charset="0"/>
              </a:rPr>
              <a:t>      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curr.left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= insert(element,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curr.left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latin typeface="Consolas" panose="020B0609020204030204" pitchFamily="49" charset="0"/>
              </a:rPr>
              <a:t>       if(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height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curr.left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) –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height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curr.right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) == 2)</a:t>
            </a:r>
            <a:r>
              <a:rPr lang="en-US" dirty="0">
                <a:latin typeface="Consolas" panose="020B0609020204030204" pitchFamily="49" charset="0"/>
              </a:rPr>
              <a:t>){</a:t>
            </a:r>
          </a:p>
          <a:p>
            <a:r>
              <a:rPr lang="en-US" dirty="0">
                <a:latin typeface="Consolas" panose="020B0609020204030204" pitchFamily="49" charset="0"/>
              </a:rPr>
              <a:t>         if(</a:t>
            </a:r>
            <a:r>
              <a:rPr lang="en-US" dirty="0" err="1">
                <a:latin typeface="Consolas" panose="020B0609020204030204" pitchFamily="49" charset="0"/>
              </a:rPr>
              <a:t>element.compareTo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curr.left.data</a:t>
            </a:r>
            <a:r>
              <a:rPr lang="en-US" dirty="0">
                <a:latin typeface="Consolas" panose="020B0609020204030204" pitchFamily="49" charset="0"/>
              </a:rPr>
              <a:t>) &lt; 0)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rotateR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latin typeface="Consolas" panose="020B0609020204030204" pitchFamily="49" charset="0"/>
              </a:rPr>
              <a:t>         else     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    </a:t>
            </a:r>
            <a:r>
              <a:rPr lang="en-US" dirty="0" err="1">
                <a:solidFill>
                  <a:schemeClr val="accent4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chemeClr val="accent4"/>
                </a:solidFill>
                <a:latin typeface="Consolas" panose="020B0609020204030204" pitchFamily="49" charset="0"/>
              </a:rPr>
              <a:t>rotateLR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chemeClr val="accent4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);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/>
            </a:r>
            <a:b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      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}</a:t>
            </a:r>
            <a:b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</a:b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	</a:t>
            </a:r>
            <a:r>
              <a:rPr lang="en-US" dirty="0" err="1">
                <a:solidFill>
                  <a:schemeClr val="bg1"/>
                </a:solidFill>
                <a:highlight>
                  <a:srgbClr val="000000"/>
                </a:highlight>
                <a:latin typeface="Consolas" panose="020B0609020204030204" pitchFamily="49" charset="0"/>
              </a:rPr>
              <a:t>curr.height</a:t>
            </a:r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  <a:latin typeface="Consolas" panose="020B0609020204030204" pitchFamily="49" charset="0"/>
              </a:rPr>
              <a:t> = (height(</a:t>
            </a:r>
            <a:r>
              <a:rPr lang="en-US" dirty="0" err="1">
                <a:solidFill>
                  <a:schemeClr val="bg1"/>
                </a:solidFill>
                <a:highlight>
                  <a:srgbClr val="000000"/>
                </a:highlight>
                <a:latin typeface="Consolas" panose="020B0609020204030204" pitchFamily="49" charset="0"/>
              </a:rPr>
              <a:t>curr.right</a:t>
            </a:r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  <a:latin typeface="Consolas" panose="020B0609020204030204" pitchFamily="49" charset="0"/>
              </a:rPr>
              <a:t>) &gt; 	height(</a:t>
            </a:r>
            <a:r>
              <a:rPr lang="en-US" dirty="0" err="1">
                <a:solidFill>
                  <a:schemeClr val="bg1"/>
                </a:solidFill>
                <a:highlight>
                  <a:srgbClr val="000000"/>
                </a:highlight>
                <a:latin typeface="Consolas" panose="020B0609020204030204" pitchFamily="49" charset="0"/>
              </a:rPr>
              <a:t>curr.left</a:t>
            </a:r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  <a:latin typeface="Consolas" panose="020B0609020204030204" pitchFamily="49" charset="0"/>
              </a:rPr>
              <a:t>) ? height(</a:t>
            </a:r>
            <a:r>
              <a:rPr lang="en-US" dirty="0" err="1">
                <a:solidFill>
                  <a:schemeClr val="bg1"/>
                </a:solidFill>
                <a:highlight>
                  <a:srgbClr val="000000"/>
                </a:highlight>
                <a:latin typeface="Consolas" panose="020B0609020204030204" pitchFamily="49" charset="0"/>
              </a:rPr>
              <a:t>curr.right</a:t>
            </a:r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  <a:latin typeface="Consolas" panose="020B0609020204030204" pitchFamily="49" charset="0"/>
              </a:rPr>
              <a:t> +1) : 	height(</a:t>
            </a:r>
            <a:r>
              <a:rPr lang="en-US" dirty="0" err="1">
                <a:solidFill>
                  <a:schemeClr val="bg1"/>
                </a:solidFill>
                <a:highlight>
                  <a:srgbClr val="000000"/>
                </a:highlight>
                <a:latin typeface="Consolas" panose="020B0609020204030204" pitchFamily="49" charset="0"/>
              </a:rPr>
              <a:t>curr.left</a:t>
            </a:r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  <a:latin typeface="Consolas" panose="020B0609020204030204" pitchFamily="49" charset="0"/>
              </a:rPr>
              <a:t> )+ 1;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        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   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} else {</a:t>
            </a:r>
            <a:b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	/* This case is symmetric so we won’t really      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          care about it in this exercise… */</a:t>
            </a:r>
          </a:p>
          <a:p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    }</a:t>
            </a:r>
          </a:p>
          <a:p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    return </a:t>
            </a:r>
            <a:r>
              <a:rPr lang="en-US" dirty="0" err="1">
                <a:latin typeface="Consolas" panose="020B0609020204030204" pitchFamily="49" charset="0"/>
                <a:sym typeface="Wingdings" panose="05000000000000000000" pitchFamily="2" charset="2"/>
              </a:rPr>
              <a:t>curr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9354142" y="1747311"/>
            <a:ext cx="699911" cy="47040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10054053" y="1899712"/>
            <a:ext cx="152400" cy="47040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061337" y="1445816"/>
            <a:ext cx="1858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BST property!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2889" y="3928533"/>
            <a:ext cx="46961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Inserting 5 </a:t>
            </a:r>
            <a:r>
              <a:rPr lang="en-US" b="1" dirty="0"/>
              <a:t>might</a:t>
            </a:r>
            <a:r>
              <a:rPr lang="en-US" dirty="0"/>
              <a:t> make the </a:t>
            </a:r>
            <a:r>
              <a:rPr lang="en-US" b="1" dirty="0">
                <a:solidFill>
                  <a:schemeClr val="accent1"/>
                </a:solidFill>
              </a:rPr>
              <a:t>blue</a:t>
            </a:r>
            <a:r>
              <a:rPr lang="en-US" dirty="0"/>
              <a:t> tree taller, requiring a right rotation about the root!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Inserting 12 </a:t>
            </a:r>
            <a:r>
              <a:rPr lang="en-US" b="1" dirty="0"/>
              <a:t>might</a:t>
            </a:r>
            <a:r>
              <a:rPr lang="en-US" dirty="0"/>
              <a:t> make the </a:t>
            </a:r>
            <a:r>
              <a:rPr lang="en-US" b="1" dirty="0">
                <a:solidFill>
                  <a:schemeClr val="accent2"/>
                </a:solidFill>
              </a:rPr>
              <a:t>orange</a:t>
            </a:r>
            <a:r>
              <a:rPr lang="en-US" dirty="0"/>
              <a:t> tree taller, requiring a LR rotation about the root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(or, if you prefer, a left rotation about 10 and then a right rotation about the root)</a:t>
            </a:r>
            <a:r>
              <a:rPr lang="en-US" dirty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also assume this method: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1982" y="6147315"/>
            <a:ext cx="51257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int</a:t>
            </a:r>
            <a: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</a:rPr>
              <a:t> height(</a:t>
            </a:r>
            <a:r>
              <a:rPr lang="en-US" sz="1400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AVLNode</a:t>
            </a:r>
            <a: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</a:rPr>
              <a:t> n){</a:t>
            </a:r>
          </a:p>
          <a:p>
            <a: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</a:rPr>
              <a:t>       return (n == NULL) ? -1 : </a:t>
            </a:r>
            <a:r>
              <a:rPr lang="en-US" sz="1400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n.height</a:t>
            </a:r>
            <a: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</a:rPr>
              <a:t>;</a:t>
            </a:r>
            <a:b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</a:rPr>
            </a:br>
            <a: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5" name="Connector: Curved 4"/>
          <p:cNvCxnSpPr>
            <a:cxnSpLocks/>
          </p:cNvCxnSpPr>
          <p:nvPr/>
        </p:nvCxnSpPr>
        <p:spPr>
          <a:xfrm rot="5400000" flipH="1" flipV="1">
            <a:off x="10904681" y="2431301"/>
            <a:ext cx="437112" cy="41768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612563" y="2042191"/>
            <a:ext cx="2029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Detect imbalance!</a:t>
            </a:r>
          </a:p>
        </p:txBody>
      </p:sp>
      <p:cxnSp>
        <p:nvCxnSpPr>
          <p:cNvPr id="9" name="Connector: Curved 8"/>
          <p:cNvCxnSpPr/>
          <p:nvPr/>
        </p:nvCxnSpPr>
        <p:spPr>
          <a:xfrm flipV="1">
            <a:off x="8844756" y="3741797"/>
            <a:ext cx="406400" cy="237066"/>
          </a:xfrm>
          <a:prstGeom prst="curvedConnector3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251156" y="3320988"/>
            <a:ext cx="2077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Corresponds to the </a:t>
            </a:r>
            <a:r>
              <a:rPr lang="en-US" b="1" dirty="0">
                <a:solidFill>
                  <a:schemeClr val="accent2"/>
                </a:solidFill>
              </a:rPr>
              <a:t>orange</a:t>
            </a:r>
            <a:r>
              <a:rPr lang="en-US" b="1" dirty="0">
                <a:solidFill>
                  <a:schemeClr val="accent4"/>
                </a:solidFill>
              </a:rPr>
              <a:t> case on the left!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44756" y="4969117"/>
            <a:ext cx="357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DON’T FORGET THE HEIGHTS!</a:t>
            </a:r>
          </a:p>
        </p:txBody>
      </p:sp>
      <p:cxnSp>
        <p:nvCxnSpPr>
          <p:cNvPr id="13" name="Connector: Curved 12"/>
          <p:cNvCxnSpPr>
            <a:cxnSpLocks/>
            <a:endCxn id="3" idx="1"/>
          </p:cNvCxnSpPr>
          <p:nvPr/>
        </p:nvCxnSpPr>
        <p:spPr>
          <a:xfrm>
            <a:off x="8384647" y="5082695"/>
            <a:ext cx="460109" cy="71088"/>
          </a:xfrm>
          <a:prstGeom prst="curved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906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Binary Search Trees: Insertion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Which among the following insertion sequences is the one that produced this BST?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847909" y="3305771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156351" y="2937397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550189" y="3687285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2" idx="5"/>
          </p:cNvCxnSpPr>
          <p:nvPr/>
        </p:nvCxnSpPr>
        <p:spPr>
          <a:xfrm>
            <a:off x="5217059" y="3678898"/>
            <a:ext cx="279580" cy="41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865789" y="2991039"/>
            <a:ext cx="559159" cy="3521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388107" y="409259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4289159" y="4101305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" name="Oval 14"/>
          <p:cNvSpPr/>
          <p:nvPr/>
        </p:nvSpPr>
        <p:spPr>
          <a:xfrm>
            <a:off x="6186311" y="3355063"/>
            <a:ext cx="547893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6" name="Oval 15"/>
          <p:cNvSpPr/>
          <p:nvPr/>
        </p:nvSpPr>
        <p:spPr>
          <a:xfrm>
            <a:off x="5466284" y="2659864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748190" y="4506923"/>
            <a:ext cx="279580" cy="41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925985" y="485488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" name="Rounded Rectangle 551"/>
          <p:cNvSpPr/>
          <p:nvPr/>
        </p:nvSpPr>
        <p:spPr>
          <a:xfrm>
            <a:off x="838200" y="3132788"/>
            <a:ext cx="1884540" cy="604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11, 6, 2, 0, 4, 5</a:t>
            </a:r>
          </a:p>
        </p:txBody>
      </p:sp>
      <p:sp>
        <p:nvSpPr>
          <p:cNvPr id="23" name="Rounded Rectangle 551"/>
          <p:cNvSpPr/>
          <p:nvPr/>
        </p:nvSpPr>
        <p:spPr>
          <a:xfrm>
            <a:off x="844608" y="3939649"/>
            <a:ext cx="1884540" cy="60471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2, 6, 11, 4, 0,  5</a:t>
            </a:r>
          </a:p>
        </p:txBody>
      </p:sp>
      <p:sp>
        <p:nvSpPr>
          <p:cNvPr id="24" name="Rounded Rectangle 551"/>
          <p:cNvSpPr/>
          <p:nvPr/>
        </p:nvSpPr>
        <p:spPr>
          <a:xfrm>
            <a:off x="838200" y="4920617"/>
            <a:ext cx="1884540" cy="60471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6, 11, 2, 0, 5, 4</a:t>
            </a:r>
          </a:p>
        </p:txBody>
      </p:sp>
      <p:sp>
        <p:nvSpPr>
          <p:cNvPr id="25" name="Rounded Rectangle 551"/>
          <p:cNvSpPr/>
          <p:nvPr/>
        </p:nvSpPr>
        <p:spPr>
          <a:xfrm>
            <a:off x="838200" y="5774396"/>
            <a:ext cx="1884540" cy="60471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6, 11, 2, 0, 4, 5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54756" y="2788356"/>
            <a:ext cx="2212622" cy="1930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flipV="1">
            <a:off x="693562" y="2586210"/>
            <a:ext cx="1908911" cy="21325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4256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Deletions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Let’s revisit deletion in classic BSTs real quick. </a:t>
            </a:r>
          </a:p>
          <a:p>
            <a:r>
              <a:rPr lang="en-US" sz="2200" dirty="0"/>
              <a:t>Describe what will happen in this BST when we remove </a:t>
            </a:r>
            <a:r>
              <a:rPr lang="en-US" sz="2200" dirty="0">
                <a:solidFill>
                  <a:schemeClr val="accent1"/>
                </a:solidFill>
              </a:rPr>
              <a:t>13</a:t>
            </a:r>
            <a:r>
              <a:rPr lang="en-US" sz="2200" dirty="0"/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5356577" y="2839156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28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flipH="1">
            <a:off x="4492978" y="3093156"/>
            <a:ext cx="863599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860799" y="3493294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104444" y="3871307"/>
            <a:ext cx="863599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45644" y="4322497"/>
            <a:ext cx="739423" cy="50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13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2394656" y="4783863"/>
            <a:ext cx="301975" cy="5322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881715" y="5291863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4481687" y="3989222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6111521" y="3200147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248400" y="3533422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24" name="Oval 23"/>
          <p:cNvSpPr/>
          <p:nvPr/>
        </p:nvSpPr>
        <p:spPr>
          <a:xfrm>
            <a:off x="4566355" y="4367256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 flipH="1">
            <a:off x="4418189" y="4877793"/>
            <a:ext cx="316087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968043" y="5316118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 flipH="1">
            <a:off x="3860799" y="5799863"/>
            <a:ext cx="316087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268128" y="6240129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92097816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Deletions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Let’s revisit deletion in classic BSTs real quick. </a:t>
            </a:r>
          </a:p>
          <a:p>
            <a:r>
              <a:rPr lang="en-US" sz="2200" dirty="0"/>
              <a:t>Describe what will happen in this BST when we remove </a:t>
            </a:r>
            <a:r>
              <a:rPr lang="en-US" sz="2200" dirty="0">
                <a:solidFill>
                  <a:schemeClr val="accent1"/>
                </a:solidFill>
              </a:rPr>
              <a:t>13</a:t>
            </a:r>
            <a:r>
              <a:rPr lang="en-US" sz="2200" dirty="0"/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5356577" y="2839156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28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flipH="1">
            <a:off x="4492978" y="3093156"/>
            <a:ext cx="863599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860799" y="3493294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9" name="Oval 8"/>
          <p:cNvSpPr/>
          <p:nvPr/>
        </p:nvSpPr>
        <p:spPr>
          <a:xfrm>
            <a:off x="2545644" y="4322497"/>
            <a:ext cx="739423" cy="50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13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2394656" y="4783863"/>
            <a:ext cx="301975" cy="5322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881715" y="5291863"/>
            <a:ext cx="739423" cy="508000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4481687" y="3989222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6111521" y="3200147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248400" y="3533422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24" name="Oval 23"/>
          <p:cNvSpPr/>
          <p:nvPr/>
        </p:nvSpPr>
        <p:spPr>
          <a:xfrm>
            <a:off x="4566355" y="4367256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 flipH="1">
            <a:off x="4418189" y="4877793"/>
            <a:ext cx="316087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968043" y="5316118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 flipH="1">
            <a:off x="3860799" y="5799863"/>
            <a:ext cx="316087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268128" y="6240129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3822" y="3093156"/>
            <a:ext cx="1817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Easy case</a:t>
            </a:r>
            <a:r>
              <a:rPr lang="en-US" dirty="0">
                <a:solidFill>
                  <a:srgbClr val="C00000"/>
                </a:solidFill>
              </a:rPr>
              <a:t>: Just replace with its only available subtree!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201333" y="4041422"/>
            <a:ext cx="1399823" cy="9482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 flipV="1">
            <a:off x="2184398" y="4116390"/>
            <a:ext cx="1399823" cy="8363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: Shape 25"/>
          <p:cNvSpPr/>
          <p:nvPr/>
        </p:nvSpPr>
        <p:spPr>
          <a:xfrm>
            <a:off x="1644615" y="3751878"/>
            <a:ext cx="2250052" cy="1644211"/>
          </a:xfrm>
          <a:custGeom>
            <a:avLst/>
            <a:gdLst>
              <a:gd name="connsiteX0" fmla="*/ 2250052 w 2250052"/>
              <a:gd name="connsiteY0" fmla="*/ 75055 h 1644211"/>
              <a:gd name="connsiteX1" fmla="*/ 850229 w 2250052"/>
              <a:gd name="connsiteY1" fmla="*/ 63766 h 1644211"/>
              <a:gd name="connsiteX2" fmla="*/ 26141 w 2250052"/>
              <a:gd name="connsiteY2" fmla="*/ 763678 h 1644211"/>
              <a:gd name="connsiteX3" fmla="*/ 285785 w 2250052"/>
              <a:gd name="connsiteY3" fmla="*/ 1644211 h 164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0052" h="1644211">
                <a:moveTo>
                  <a:pt x="2250052" y="75055"/>
                </a:moveTo>
                <a:cubicBezTo>
                  <a:pt x="1735466" y="12025"/>
                  <a:pt x="1220881" y="-51004"/>
                  <a:pt x="850229" y="63766"/>
                </a:cubicBezTo>
                <a:cubicBezTo>
                  <a:pt x="479577" y="178536"/>
                  <a:pt x="120215" y="500270"/>
                  <a:pt x="26141" y="763678"/>
                </a:cubicBezTo>
                <a:cubicBezTo>
                  <a:pt x="-67933" y="1027086"/>
                  <a:pt x="108926" y="1335648"/>
                  <a:pt x="285785" y="1644211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6404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Deletions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Let’s revisit deletion in classic BSTs real quick. </a:t>
            </a:r>
          </a:p>
          <a:p>
            <a:r>
              <a:rPr lang="en-US" sz="2200" dirty="0"/>
              <a:t>Now what happens if we want to delete </a:t>
            </a:r>
            <a:r>
              <a:rPr lang="en-US" sz="2200" dirty="0">
                <a:solidFill>
                  <a:srgbClr val="FF0000"/>
                </a:solidFill>
              </a:rPr>
              <a:t>20?</a:t>
            </a:r>
          </a:p>
        </p:txBody>
      </p:sp>
      <p:sp>
        <p:nvSpPr>
          <p:cNvPr id="4" name="Oval 3"/>
          <p:cNvSpPr/>
          <p:nvPr/>
        </p:nvSpPr>
        <p:spPr>
          <a:xfrm>
            <a:off x="5356577" y="2839156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28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flipH="1">
            <a:off x="4492978" y="3093156"/>
            <a:ext cx="863599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860799" y="3493294"/>
            <a:ext cx="739423" cy="5080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3606097" y="3861793"/>
            <a:ext cx="301975" cy="5322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093156" y="4369793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4481687" y="3989222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6111521" y="3200147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248400" y="3533422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24" name="Oval 23"/>
          <p:cNvSpPr/>
          <p:nvPr/>
        </p:nvSpPr>
        <p:spPr>
          <a:xfrm>
            <a:off x="4566355" y="4367256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 flipH="1">
            <a:off x="4418189" y="4877793"/>
            <a:ext cx="316087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968043" y="5316118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 flipH="1">
            <a:off x="3860799" y="5799863"/>
            <a:ext cx="316087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268128" y="6240129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3048105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Deletions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Let’s revisit deletion in classic BSTs real quick. </a:t>
            </a:r>
          </a:p>
          <a:p>
            <a:r>
              <a:rPr lang="en-US" sz="2200" dirty="0"/>
              <a:t>Now what happens if we want to delete </a:t>
            </a:r>
            <a:r>
              <a:rPr lang="en-US" sz="2200" dirty="0">
                <a:solidFill>
                  <a:srgbClr val="FF0000"/>
                </a:solidFill>
              </a:rPr>
              <a:t>20?</a:t>
            </a:r>
          </a:p>
        </p:txBody>
      </p:sp>
      <p:sp>
        <p:nvSpPr>
          <p:cNvPr id="4" name="Oval 3"/>
          <p:cNvSpPr/>
          <p:nvPr/>
        </p:nvSpPr>
        <p:spPr>
          <a:xfrm>
            <a:off x="5356577" y="2839156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28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flipH="1">
            <a:off x="4492978" y="3093156"/>
            <a:ext cx="863599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3606097" y="3861793"/>
            <a:ext cx="301975" cy="5322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093156" y="4369793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4481687" y="3989222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6111521" y="3200147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248400" y="3533422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24" name="Oval 23"/>
          <p:cNvSpPr/>
          <p:nvPr/>
        </p:nvSpPr>
        <p:spPr>
          <a:xfrm>
            <a:off x="4566355" y="4367256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 flipH="1">
            <a:off x="4418189" y="4877793"/>
            <a:ext cx="316087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968043" y="5316118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 flipH="1">
            <a:off x="3860799" y="5799863"/>
            <a:ext cx="316087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268128" y="6240129"/>
            <a:ext cx="739423" cy="508000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68356" y="2743200"/>
            <a:ext cx="3781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>
                <a:solidFill>
                  <a:srgbClr val="00B0F0"/>
                </a:solidFill>
              </a:rPr>
              <a:t>We have to find 20’s </a:t>
            </a:r>
            <a:r>
              <a:rPr lang="en-US" dirty="0" err="1">
                <a:solidFill>
                  <a:srgbClr val="00B0F0"/>
                </a:solidFill>
              </a:rPr>
              <a:t>inorder</a:t>
            </a:r>
            <a:r>
              <a:rPr lang="en-US" dirty="0">
                <a:solidFill>
                  <a:srgbClr val="00B0F0"/>
                </a:solidFill>
              </a:rPr>
              <a:t> successor.</a:t>
            </a:r>
          </a:p>
        </p:txBody>
      </p:sp>
      <p:sp>
        <p:nvSpPr>
          <p:cNvPr id="20" name="Oval 19"/>
          <p:cNvSpPr/>
          <p:nvPr/>
        </p:nvSpPr>
        <p:spPr>
          <a:xfrm>
            <a:off x="3860799" y="3493294"/>
            <a:ext cx="739423" cy="5080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82216711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Deletions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Let’s revisit deletion in classic BSTs real quick. </a:t>
            </a:r>
          </a:p>
          <a:p>
            <a:r>
              <a:rPr lang="en-US" sz="2200" dirty="0"/>
              <a:t>Now what happens if we want to delete </a:t>
            </a:r>
            <a:r>
              <a:rPr lang="en-US" sz="2200" dirty="0">
                <a:solidFill>
                  <a:srgbClr val="FF0000"/>
                </a:solidFill>
              </a:rPr>
              <a:t>20?</a:t>
            </a:r>
          </a:p>
        </p:txBody>
      </p:sp>
      <p:sp>
        <p:nvSpPr>
          <p:cNvPr id="4" name="Oval 3"/>
          <p:cNvSpPr/>
          <p:nvPr/>
        </p:nvSpPr>
        <p:spPr>
          <a:xfrm>
            <a:off x="5356577" y="2839156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28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flipH="1">
            <a:off x="4492978" y="3093156"/>
            <a:ext cx="863599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3606097" y="3861793"/>
            <a:ext cx="301975" cy="5322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093156" y="4369793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4481687" y="3989222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6111521" y="3200147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248400" y="3533422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24" name="Oval 23"/>
          <p:cNvSpPr/>
          <p:nvPr/>
        </p:nvSpPr>
        <p:spPr>
          <a:xfrm>
            <a:off x="4566355" y="4367256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 flipH="1">
            <a:off x="4418189" y="4877793"/>
            <a:ext cx="316087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968043" y="5316118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 flipH="1">
            <a:off x="3860799" y="5799863"/>
            <a:ext cx="316087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268128" y="6240129"/>
            <a:ext cx="739423" cy="508000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68356" y="2743200"/>
            <a:ext cx="37817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>
                <a:solidFill>
                  <a:srgbClr val="00B0F0"/>
                </a:solidFill>
              </a:rPr>
              <a:t>We have to find 20’s </a:t>
            </a:r>
            <a:r>
              <a:rPr lang="en-US" dirty="0" err="1">
                <a:solidFill>
                  <a:srgbClr val="00B0F0"/>
                </a:solidFill>
              </a:rPr>
              <a:t>inorder</a:t>
            </a:r>
            <a:r>
              <a:rPr lang="en-US" dirty="0">
                <a:solidFill>
                  <a:srgbClr val="00B0F0"/>
                </a:solidFill>
              </a:rPr>
              <a:t> successor.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chemeClr val="accent2"/>
                </a:solidFill>
              </a:rPr>
              <a:t>We copy the value of the </a:t>
            </a:r>
            <a:r>
              <a:rPr lang="en-US" dirty="0" err="1">
                <a:solidFill>
                  <a:schemeClr val="accent2"/>
                </a:solidFill>
              </a:rPr>
              <a:t>inorder</a:t>
            </a:r>
            <a:r>
              <a:rPr lang="en-US" dirty="0">
                <a:solidFill>
                  <a:schemeClr val="accent2"/>
                </a:solidFill>
              </a:rPr>
              <a:t> successor to 20.</a:t>
            </a:r>
          </a:p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860799" y="3493294"/>
            <a:ext cx="739423" cy="5080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11294994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Deletions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Let’s revisit deletion in classic BSTs real quick. </a:t>
            </a:r>
          </a:p>
          <a:p>
            <a:r>
              <a:rPr lang="en-US" sz="2200" dirty="0"/>
              <a:t>Now what happens if we want to delete </a:t>
            </a:r>
            <a:r>
              <a:rPr lang="en-US" sz="2200" dirty="0">
                <a:solidFill>
                  <a:srgbClr val="FF0000"/>
                </a:solidFill>
              </a:rPr>
              <a:t>20?</a:t>
            </a:r>
          </a:p>
        </p:txBody>
      </p:sp>
      <p:sp>
        <p:nvSpPr>
          <p:cNvPr id="4" name="Oval 3"/>
          <p:cNvSpPr/>
          <p:nvPr/>
        </p:nvSpPr>
        <p:spPr>
          <a:xfrm>
            <a:off x="5356577" y="2839156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28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flipH="1">
            <a:off x="4492978" y="3093156"/>
            <a:ext cx="863599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3606097" y="3861793"/>
            <a:ext cx="301975" cy="5322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093156" y="4369793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4481687" y="3989222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6111521" y="3200147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248400" y="3533422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24" name="Oval 23"/>
          <p:cNvSpPr/>
          <p:nvPr/>
        </p:nvSpPr>
        <p:spPr>
          <a:xfrm>
            <a:off x="4566355" y="4367256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 flipH="1">
            <a:off x="4418189" y="4877793"/>
            <a:ext cx="316087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968043" y="5316118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 flipH="1">
            <a:off x="3860799" y="5799863"/>
            <a:ext cx="316087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868356" y="2743200"/>
            <a:ext cx="37817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>
                <a:solidFill>
                  <a:srgbClr val="00B0F0"/>
                </a:solidFill>
              </a:rPr>
              <a:t>We have to find 20’s </a:t>
            </a:r>
            <a:r>
              <a:rPr lang="en-US" dirty="0" err="1">
                <a:solidFill>
                  <a:srgbClr val="00B0F0"/>
                </a:solidFill>
              </a:rPr>
              <a:t>inorder</a:t>
            </a:r>
            <a:r>
              <a:rPr lang="en-US" dirty="0">
                <a:solidFill>
                  <a:srgbClr val="00B0F0"/>
                </a:solidFill>
              </a:rPr>
              <a:t> successor.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chemeClr val="accent2"/>
                </a:solidFill>
              </a:rPr>
              <a:t>We copy the value of the </a:t>
            </a:r>
            <a:r>
              <a:rPr lang="en-US" dirty="0" err="1">
                <a:solidFill>
                  <a:schemeClr val="accent2"/>
                </a:solidFill>
              </a:rPr>
              <a:t>inorder</a:t>
            </a:r>
            <a:r>
              <a:rPr lang="en-US" dirty="0">
                <a:solidFill>
                  <a:schemeClr val="accent2"/>
                </a:solidFill>
              </a:rPr>
              <a:t> successor to 20</a:t>
            </a:r>
          </a:p>
          <a:p>
            <a:pPr marL="342900" indent="-342900">
              <a:buFontTx/>
              <a:buAutoNum type="arabicParenR"/>
            </a:pPr>
            <a:r>
              <a:rPr lang="en-US" dirty="0">
                <a:solidFill>
                  <a:schemeClr val="accent6"/>
                </a:solidFill>
              </a:rPr>
              <a:t>We recursively delete the </a:t>
            </a:r>
            <a:r>
              <a:rPr lang="en-US" dirty="0" err="1">
                <a:solidFill>
                  <a:schemeClr val="accent6"/>
                </a:solidFill>
              </a:rPr>
              <a:t>inorder</a:t>
            </a:r>
            <a:r>
              <a:rPr lang="en-US" dirty="0">
                <a:solidFill>
                  <a:schemeClr val="accent6"/>
                </a:solidFill>
              </a:rPr>
              <a:t> successor. This might trigger recursive deletions…</a:t>
            </a:r>
          </a:p>
          <a:p>
            <a:r>
              <a:rPr lang="en-US" dirty="0">
                <a:solidFill>
                  <a:schemeClr val="accent2"/>
                </a:solidFill>
              </a:rPr>
              <a:t>.</a:t>
            </a:r>
          </a:p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268128" y="6240129"/>
            <a:ext cx="739423" cy="508000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21</a:t>
            </a:r>
          </a:p>
        </p:txBody>
      </p:sp>
      <p:sp>
        <p:nvSpPr>
          <p:cNvPr id="22" name="Oval 21"/>
          <p:cNvSpPr/>
          <p:nvPr/>
        </p:nvSpPr>
        <p:spPr>
          <a:xfrm>
            <a:off x="3860799" y="3493294"/>
            <a:ext cx="739423" cy="5080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21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3172178" y="6176963"/>
            <a:ext cx="1004708" cy="57116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</p:cNvCxnSpPr>
          <p:nvPr/>
        </p:nvCxnSpPr>
        <p:spPr>
          <a:xfrm flipV="1">
            <a:off x="3093156" y="6262443"/>
            <a:ext cx="1083730" cy="37032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15573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Deletions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Let’s revisit deletion in classic BSTs real quick. </a:t>
            </a:r>
          </a:p>
          <a:p>
            <a:r>
              <a:rPr lang="en-US" sz="2200" dirty="0"/>
              <a:t>Now what happens if we want to delete </a:t>
            </a:r>
            <a:r>
              <a:rPr lang="en-US" sz="2200" dirty="0">
                <a:solidFill>
                  <a:srgbClr val="FF0000"/>
                </a:solidFill>
              </a:rPr>
              <a:t>20?</a:t>
            </a:r>
          </a:p>
        </p:txBody>
      </p:sp>
      <p:sp>
        <p:nvSpPr>
          <p:cNvPr id="4" name="Oval 3"/>
          <p:cNvSpPr/>
          <p:nvPr/>
        </p:nvSpPr>
        <p:spPr>
          <a:xfrm>
            <a:off x="5356577" y="2839156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28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flipH="1">
            <a:off x="4492978" y="3093156"/>
            <a:ext cx="863599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3606097" y="3861793"/>
            <a:ext cx="301975" cy="5322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093156" y="4369793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4481687" y="3989222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6111521" y="3200147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248400" y="3533422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24" name="Oval 23"/>
          <p:cNvSpPr/>
          <p:nvPr/>
        </p:nvSpPr>
        <p:spPr>
          <a:xfrm>
            <a:off x="4566355" y="4367256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 flipH="1">
            <a:off x="4418189" y="4877793"/>
            <a:ext cx="316087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968043" y="5316118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68356" y="2743200"/>
                <a:ext cx="3781777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en-US" dirty="0">
                    <a:solidFill>
                      <a:srgbClr val="00B0F0"/>
                    </a:solidFill>
                  </a:rPr>
                  <a:t>We have to find 20’s </a:t>
                </a:r>
                <a:r>
                  <a:rPr lang="en-US" dirty="0" err="1">
                    <a:solidFill>
                      <a:srgbClr val="00B0F0"/>
                    </a:solidFill>
                  </a:rPr>
                  <a:t>inorder</a:t>
                </a:r>
                <a:r>
                  <a:rPr lang="en-US" dirty="0">
                    <a:solidFill>
                      <a:srgbClr val="00B0F0"/>
                    </a:solidFill>
                  </a:rPr>
                  <a:t> successor.</a:t>
                </a:r>
              </a:p>
              <a:p>
                <a:pPr marL="342900" indent="-342900">
                  <a:buAutoNum type="arabicParenR"/>
                </a:pPr>
                <a:r>
                  <a:rPr lang="en-US" dirty="0">
                    <a:solidFill>
                      <a:schemeClr val="accent2"/>
                    </a:solidFill>
                  </a:rPr>
                  <a:t>We copy the value of the </a:t>
                </a:r>
                <a:r>
                  <a:rPr lang="en-US" dirty="0" err="1">
                    <a:solidFill>
                      <a:schemeClr val="accent2"/>
                    </a:solidFill>
                  </a:rPr>
                  <a:t>inorder</a:t>
                </a:r>
                <a:r>
                  <a:rPr lang="en-US" dirty="0">
                    <a:solidFill>
                      <a:schemeClr val="accent2"/>
                    </a:solidFill>
                  </a:rPr>
                  <a:t> successor to 20.</a:t>
                </a:r>
              </a:p>
              <a:p>
                <a:pPr marL="342900" indent="-342900">
                  <a:buFontTx/>
                  <a:buAutoNum type="arabicParenR"/>
                </a:pPr>
                <a:r>
                  <a:rPr lang="en-US" dirty="0">
                    <a:solidFill>
                      <a:schemeClr val="accent6"/>
                    </a:solidFill>
                  </a:rPr>
                  <a:t>We recursively delete the </a:t>
                </a:r>
                <a:r>
                  <a:rPr lang="en-US" dirty="0" err="1">
                    <a:solidFill>
                      <a:schemeClr val="accent6"/>
                    </a:solidFill>
                  </a:rPr>
                  <a:t>inorder</a:t>
                </a:r>
                <a:r>
                  <a:rPr lang="en-US" dirty="0">
                    <a:solidFill>
                      <a:schemeClr val="accent6"/>
                    </a:solidFill>
                  </a:rPr>
                  <a:t> successor. This might trigger recursive deletions…</a:t>
                </a:r>
              </a:p>
              <a:p>
                <a:pPr algn="ctr"/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2(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links traversed in the worst case! (a degenerate right-leaning tree)</a:t>
                </a:r>
                <a:br>
                  <a:rPr lang="en-US" dirty="0">
                    <a:solidFill>
                      <a:srgbClr val="7030A0"/>
                    </a:solidFill>
                  </a:rPr>
                </a:br>
                <a:endParaRPr lang="en-US" dirty="0">
                  <a:solidFill>
                    <a:srgbClr val="7030A0"/>
                  </a:solidFill>
                </a:endParaRPr>
              </a:p>
              <a:p>
                <a:pPr algn="ctr"/>
                <a:r>
                  <a:rPr lang="en-US" dirty="0"/>
                  <a:t>This is the </a:t>
                </a:r>
                <a:r>
                  <a:rPr lang="en-US" b="1" dirty="0"/>
                  <a:t>hard</a:t>
                </a:r>
                <a:r>
                  <a:rPr lang="en-US" dirty="0"/>
                  <a:t> case of deletion.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356" y="2743200"/>
                <a:ext cx="3781777" cy="3416320"/>
              </a:xfrm>
              <a:prstGeom prst="rect">
                <a:avLst/>
              </a:prstGeom>
              <a:blipFill>
                <a:blip r:embed="rId2"/>
                <a:stretch>
                  <a:fillRect l="-1452" t="-893" r="-968" b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3860799" y="3493294"/>
            <a:ext cx="739423" cy="5080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2444048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Deletions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now come back to AVL world.</a:t>
            </a:r>
          </a:p>
          <a:p>
            <a:r>
              <a:rPr lang="en-US" dirty="0"/>
              <a:t>In addition to making sure we understand the classic BST deletion cases, we must also take care of two things: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Imbalances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Height updates </a:t>
            </a:r>
            <a:r>
              <a:rPr lang="en-US" dirty="0">
                <a:solidFill>
                  <a:srgbClr val="7030A0"/>
                </a:solidFill>
              </a:rPr>
              <a:t>if re-balancing occurs</a:t>
            </a:r>
          </a:p>
          <a:p>
            <a:r>
              <a:rPr lang="en-US" dirty="0"/>
              <a:t>Let’s look at some examples</a:t>
            </a:r>
            <a:r>
              <a:rPr lang="el-GR" dirty="0"/>
              <a:t>.</a:t>
            </a:r>
            <a:endParaRPr lang="en-US" dirty="0"/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7474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Deletion Examples </a:t>
            </a:r>
          </a:p>
        </p:txBody>
      </p:sp>
      <p:sp>
        <p:nvSpPr>
          <p:cNvPr id="4" name="Oval 3"/>
          <p:cNvSpPr/>
          <p:nvPr/>
        </p:nvSpPr>
        <p:spPr>
          <a:xfrm>
            <a:off x="5281788" y="1864609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28</a:t>
            </a:r>
          </a:p>
        </p:txBody>
      </p:sp>
      <p:cxnSp>
        <p:nvCxnSpPr>
          <p:cNvPr id="5" name="Straight Arrow Connector 4"/>
          <p:cNvCxnSpPr>
            <a:stCxn id="4" idx="2"/>
          </p:cNvCxnSpPr>
          <p:nvPr/>
        </p:nvCxnSpPr>
        <p:spPr>
          <a:xfrm flipH="1">
            <a:off x="4418189" y="2118609"/>
            <a:ext cx="863599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3531308" y="2887246"/>
            <a:ext cx="301975" cy="5322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018367" y="3395246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4406898" y="3014675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6036732" y="2225600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788111" y="3307667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11" name="Oval 10"/>
          <p:cNvSpPr/>
          <p:nvPr/>
        </p:nvSpPr>
        <p:spPr>
          <a:xfrm>
            <a:off x="4491566" y="3392709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4343400" y="3903246"/>
            <a:ext cx="316087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893254" y="4341571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14" name="Oval 13"/>
          <p:cNvSpPr/>
          <p:nvPr/>
        </p:nvSpPr>
        <p:spPr>
          <a:xfrm>
            <a:off x="3786010" y="2518747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6757106" y="3053727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161616" y="2558875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34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7437257" y="3830410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499171" y="4163685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56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H="1">
            <a:off x="6759748" y="3797790"/>
            <a:ext cx="316087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814954" y="3339114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40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300604" y="4207301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l-GR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cxnSpLocks/>
            <a:endCxn id="10" idx="0"/>
          </p:cNvCxnSpPr>
          <p:nvPr/>
        </p:nvCxnSpPr>
        <p:spPr>
          <a:xfrm flipH="1">
            <a:off x="6157823" y="3079972"/>
            <a:ext cx="203821" cy="227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00789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Deletion Examples </a:t>
            </a:r>
          </a:p>
        </p:txBody>
      </p:sp>
      <p:sp>
        <p:nvSpPr>
          <p:cNvPr id="4" name="Oval 3"/>
          <p:cNvSpPr/>
          <p:nvPr/>
        </p:nvSpPr>
        <p:spPr>
          <a:xfrm>
            <a:off x="5281788" y="1864609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28</a:t>
            </a:r>
          </a:p>
        </p:txBody>
      </p:sp>
      <p:cxnSp>
        <p:nvCxnSpPr>
          <p:cNvPr id="5" name="Straight Arrow Connector 4"/>
          <p:cNvCxnSpPr>
            <a:stCxn id="4" idx="2"/>
          </p:cNvCxnSpPr>
          <p:nvPr/>
        </p:nvCxnSpPr>
        <p:spPr>
          <a:xfrm flipH="1">
            <a:off x="4418189" y="2118609"/>
            <a:ext cx="863599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3531308" y="2887246"/>
            <a:ext cx="301975" cy="5322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018367" y="3395246"/>
            <a:ext cx="739423" cy="508000"/>
          </a:xfrm>
          <a:prstGeom prst="ellipse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4406898" y="3014675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6036732" y="2225600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788111" y="3307667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11" name="Oval 10"/>
          <p:cNvSpPr/>
          <p:nvPr/>
        </p:nvSpPr>
        <p:spPr>
          <a:xfrm>
            <a:off x="4491566" y="3392709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4343400" y="3903246"/>
            <a:ext cx="316087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893254" y="4341571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14" name="Oval 13"/>
          <p:cNvSpPr/>
          <p:nvPr/>
        </p:nvSpPr>
        <p:spPr>
          <a:xfrm>
            <a:off x="3786010" y="2518747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6757106" y="3053727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161616" y="2558875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34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7437257" y="3830410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499171" y="4163685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56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H="1">
            <a:off x="6759748" y="3797790"/>
            <a:ext cx="316087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814954" y="3339114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40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300604" y="4207301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l-GR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cxnSpLocks/>
            <a:endCxn id="10" idx="0"/>
          </p:cNvCxnSpPr>
          <p:nvPr/>
        </p:nvCxnSpPr>
        <p:spPr>
          <a:xfrm flipH="1">
            <a:off x="6157823" y="3079972"/>
            <a:ext cx="203821" cy="227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7200" y="2002875"/>
            <a:ext cx="2248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FF"/>
                </a:solidFill>
              </a:rPr>
              <a:t>Let’s delete the key 7.</a:t>
            </a:r>
            <a:endParaRPr lang="en-US" dirty="0">
              <a:solidFill>
                <a:srgbClr val="FF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3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Binary Search Trees: Insertion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Which among the following insertion sequences is the one that produced this BST?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847909" y="3305771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156351" y="2937397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550189" y="3687285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2" idx="5"/>
          </p:cNvCxnSpPr>
          <p:nvPr/>
        </p:nvCxnSpPr>
        <p:spPr>
          <a:xfrm>
            <a:off x="5217059" y="3678898"/>
            <a:ext cx="279580" cy="41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865789" y="2991039"/>
            <a:ext cx="559159" cy="3521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388107" y="4092592"/>
            <a:ext cx="432487" cy="42013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4289159" y="4101305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" name="Oval 14"/>
          <p:cNvSpPr/>
          <p:nvPr/>
        </p:nvSpPr>
        <p:spPr>
          <a:xfrm>
            <a:off x="6186311" y="3355063"/>
            <a:ext cx="547893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6" name="Oval 15"/>
          <p:cNvSpPr/>
          <p:nvPr/>
        </p:nvSpPr>
        <p:spPr>
          <a:xfrm>
            <a:off x="5466284" y="2659864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9" name="Rounded Rectangle 551"/>
          <p:cNvSpPr/>
          <p:nvPr/>
        </p:nvSpPr>
        <p:spPr>
          <a:xfrm>
            <a:off x="838200" y="3132788"/>
            <a:ext cx="1884540" cy="604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11, 6, 2, 0, 4, 5</a:t>
            </a:r>
          </a:p>
        </p:txBody>
      </p:sp>
      <p:sp>
        <p:nvSpPr>
          <p:cNvPr id="23" name="Rounded Rectangle 551"/>
          <p:cNvSpPr/>
          <p:nvPr/>
        </p:nvSpPr>
        <p:spPr>
          <a:xfrm>
            <a:off x="844608" y="3939649"/>
            <a:ext cx="1884540" cy="60471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2, 6, 11, 4, 0,  5</a:t>
            </a:r>
          </a:p>
        </p:txBody>
      </p:sp>
      <p:sp>
        <p:nvSpPr>
          <p:cNvPr id="24" name="Rounded Rectangle 551"/>
          <p:cNvSpPr/>
          <p:nvPr/>
        </p:nvSpPr>
        <p:spPr>
          <a:xfrm>
            <a:off x="838200" y="4920617"/>
            <a:ext cx="1884540" cy="60471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6, 11, 2, 0, 5, 4</a:t>
            </a:r>
          </a:p>
        </p:txBody>
      </p:sp>
      <p:sp>
        <p:nvSpPr>
          <p:cNvPr id="25" name="Rounded Rectangle 551"/>
          <p:cNvSpPr/>
          <p:nvPr/>
        </p:nvSpPr>
        <p:spPr>
          <a:xfrm>
            <a:off x="838200" y="5774396"/>
            <a:ext cx="1884540" cy="60471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6, 11, 2, 0, 4, 5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54756" y="2788356"/>
            <a:ext cx="2212622" cy="1930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flipV="1">
            <a:off x="693562" y="2586210"/>
            <a:ext cx="1908911" cy="21325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415822" y="5429956"/>
            <a:ext cx="1422400" cy="74700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</p:cNvCxnSpPr>
          <p:nvPr/>
        </p:nvCxnSpPr>
        <p:spPr>
          <a:xfrm flipH="1" flipV="1">
            <a:off x="2415822" y="6176963"/>
            <a:ext cx="1574800" cy="15240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061764" y="4990044"/>
            <a:ext cx="491451" cy="51306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078375" y="5820221"/>
            <a:ext cx="491451" cy="51306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135260" y="6054711"/>
            <a:ext cx="2051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White cards win!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422160" y="5614277"/>
            <a:ext cx="2772596" cy="1001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Connector: Curved 30"/>
          <p:cNvCxnSpPr>
            <a:cxnSpLocks/>
            <a:stCxn id="24" idx="3"/>
          </p:cNvCxnSpPr>
          <p:nvPr/>
        </p:nvCxnSpPr>
        <p:spPr>
          <a:xfrm flipV="1">
            <a:off x="2722740" y="4984275"/>
            <a:ext cx="1657349" cy="238699"/>
          </a:xfrm>
          <a:prstGeom prst="curvedConnector3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086643" y="4510496"/>
            <a:ext cx="342915" cy="390783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4774423" y="4863587"/>
            <a:ext cx="432487" cy="42013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9260732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Deletion Examples </a:t>
            </a:r>
          </a:p>
        </p:txBody>
      </p:sp>
      <p:sp>
        <p:nvSpPr>
          <p:cNvPr id="4" name="Oval 3"/>
          <p:cNvSpPr/>
          <p:nvPr/>
        </p:nvSpPr>
        <p:spPr>
          <a:xfrm>
            <a:off x="5281788" y="1864609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28</a:t>
            </a:r>
          </a:p>
        </p:txBody>
      </p:sp>
      <p:cxnSp>
        <p:nvCxnSpPr>
          <p:cNvPr id="5" name="Straight Arrow Connector 4"/>
          <p:cNvCxnSpPr>
            <a:stCxn id="4" idx="2"/>
          </p:cNvCxnSpPr>
          <p:nvPr/>
        </p:nvCxnSpPr>
        <p:spPr>
          <a:xfrm flipH="1">
            <a:off x="4418189" y="2118609"/>
            <a:ext cx="863599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3531308" y="2887246"/>
            <a:ext cx="301975" cy="5322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018367" y="3395246"/>
            <a:ext cx="739423" cy="508000"/>
          </a:xfrm>
          <a:prstGeom prst="ellipse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4406898" y="3014675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6036732" y="2225600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788111" y="3307667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11" name="Oval 10"/>
          <p:cNvSpPr/>
          <p:nvPr/>
        </p:nvSpPr>
        <p:spPr>
          <a:xfrm>
            <a:off x="4491566" y="3392709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4343400" y="3903246"/>
            <a:ext cx="316087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893254" y="4341571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14" name="Oval 13"/>
          <p:cNvSpPr/>
          <p:nvPr/>
        </p:nvSpPr>
        <p:spPr>
          <a:xfrm>
            <a:off x="3786010" y="2518747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6757106" y="3053727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161616" y="2558875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34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7437257" y="3830410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499171" y="4163685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56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H="1">
            <a:off x="6759748" y="3797790"/>
            <a:ext cx="316087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814954" y="3339114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40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300604" y="4207301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l-GR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cxnSpLocks/>
            <a:endCxn id="10" idx="0"/>
          </p:cNvCxnSpPr>
          <p:nvPr/>
        </p:nvCxnSpPr>
        <p:spPr>
          <a:xfrm flipH="1">
            <a:off x="6157823" y="3079972"/>
            <a:ext cx="203821" cy="227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7200" y="2002875"/>
            <a:ext cx="2248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FF"/>
                </a:solidFill>
              </a:rPr>
              <a:t>Let’s delete the key 7.</a:t>
            </a:r>
            <a:endParaRPr lang="en-US" dirty="0">
              <a:solidFill>
                <a:srgbClr val="FF66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891481" y="3200400"/>
            <a:ext cx="941802" cy="7003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893893" y="3395246"/>
            <a:ext cx="945975" cy="4492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34804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Deletion Examples </a:t>
            </a:r>
          </a:p>
        </p:txBody>
      </p:sp>
      <p:sp>
        <p:nvSpPr>
          <p:cNvPr id="4" name="Oval 3"/>
          <p:cNvSpPr/>
          <p:nvPr/>
        </p:nvSpPr>
        <p:spPr>
          <a:xfrm>
            <a:off x="5281788" y="1864609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28</a:t>
            </a:r>
          </a:p>
        </p:txBody>
      </p:sp>
      <p:cxnSp>
        <p:nvCxnSpPr>
          <p:cNvPr id="5" name="Straight Arrow Connector 4"/>
          <p:cNvCxnSpPr>
            <a:stCxn id="4" idx="2"/>
          </p:cNvCxnSpPr>
          <p:nvPr/>
        </p:nvCxnSpPr>
        <p:spPr>
          <a:xfrm flipH="1">
            <a:off x="4418189" y="2118609"/>
            <a:ext cx="863599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3531308" y="2887246"/>
            <a:ext cx="301975" cy="5322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018367" y="3395246"/>
            <a:ext cx="739423" cy="508000"/>
          </a:xfrm>
          <a:prstGeom prst="ellipse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4406898" y="3014675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6036732" y="2225600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788111" y="3307667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11" name="Oval 10"/>
          <p:cNvSpPr/>
          <p:nvPr/>
        </p:nvSpPr>
        <p:spPr>
          <a:xfrm>
            <a:off x="4491566" y="3392709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4343400" y="3903246"/>
            <a:ext cx="316087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893254" y="4341571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14" name="Oval 13"/>
          <p:cNvSpPr/>
          <p:nvPr/>
        </p:nvSpPr>
        <p:spPr>
          <a:xfrm>
            <a:off x="3786010" y="2518747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6757106" y="3053727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161616" y="2558875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34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7437257" y="3830410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499171" y="4163685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56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H="1">
            <a:off x="6759748" y="3797790"/>
            <a:ext cx="316087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814954" y="3339114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40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300604" y="4207301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l-GR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cxnSpLocks/>
            <a:endCxn id="10" idx="0"/>
          </p:cNvCxnSpPr>
          <p:nvPr/>
        </p:nvCxnSpPr>
        <p:spPr>
          <a:xfrm flipH="1">
            <a:off x="6157823" y="3079972"/>
            <a:ext cx="203821" cy="227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7200" y="2002875"/>
            <a:ext cx="2248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FF"/>
                </a:solidFill>
              </a:rPr>
              <a:t>Let’s delete the key 7.</a:t>
            </a:r>
            <a:endParaRPr lang="en-US" dirty="0">
              <a:solidFill>
                <a:srgbClr val="FF66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891481" y="3200400"/>
            <a:ext cx="941802" cy="7003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893893" y="3395246"/>
            <a:ext cx="945975" cy="4492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333701" y="2093605"/>
            <a:ext cx="581643" cy="40013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74903" y="1311210"/>
            <a:ext cx="2068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Imbalance detected here! :O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545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Deletion Examples </a:t>
            </a:r>
          </a:p>
        </p:txBody>
      </p:sp>
      <p:sp>
        <p:nvSpPr>
          <p:cNvPr id="4" name="Oval 3"/>
          <p:cNvSpPr/>
          <p:nvPr/>
        </p:nvSpPr>
        <p:spPr>
          <a:xfrm>
            <a:off x="5281788" y="1864609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28</a:t>
            </a:r>
          </a:p>
        </p:txBody>
      </p:sp>
      <p:cxnSp>
        <p:nvCxnSpPr>
          <p:cNvPr id="5" name="Straight Arrow Connector 4"/>
          <p:cNvCxnSpPr>
            <a:stCxn id="4" idx="2"/>
          </p:cNvCxnSpPr>
          <p:nvPr/>
        </p:nvCxnSpPr>
        <p:spPr>
          <a:xfrm flipH="1">
            <a:off x="4418189" y="2118609"/>
            <a:ext cx="863599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3531308" y="2887246"/>
            <a:ext cx="301975" cy="5322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018367" y="3395246"/>
            <a:ext cx="739423" cy="508000"/>
          </a:xfrm>
          <a:prstGeom prst="ellipse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4406898" y="3014675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6036732" y="2225600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788111" y="3307667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11" name="Oval 10"/>
          <p:cNvSpPr/>
          <p:nvPr/>
        </p:nvSpPr>
        <p:spPr>
          <a:xfrm>
            <a:off x="4491566" y="3392709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4343400" y="3903246"/>
            <a:ext cx="316087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893254" y="4341571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14" name="Oval 13"/>
          <p:cNvSpPr/>
          <p:nvPr/>
        </p:nvSpPr>
        <p:spPr>
          <a:xfrm>
            <a:off x="3786010" y="2518747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6757106" y="3053727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161616" y="2558875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34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7437257" y="3830410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499171" y="4163685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56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H="1">
            <a:off x="6759748" y="3797790"/>
            <a:ext cx="316087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814954" y="3339114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40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300604" y="4207301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l-GR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cxnSpLocks/>
            <a:endCxn id="10" idx="0"/>
          </p:cNvCxnSpPr>
          <p:nvPr/>
        </p:nvCxnSpPr>
        <p:spPr>
          <a:xfrm flipH="1">
            <a:off x="6157823" y="3079972"/>
            <a:ext cx="203821" cy="227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7200" y="2002875"/>
            <a:ext cx="2248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FF"/>
                </a:solidFill>
              </a:rPr>
              <a:t>Let’s delete the key 7.</a:t>
            </a:r>
            <a:endParaRPr lang="en-US" dirty="0">
              <a:solidFill>
                <a:srgbClr val="FF66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891481" y="3200400"/>
            <a:ext cx="941802" cy="7003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893893" y="3395246"/>
            <a:ext cx="945975" cy="4492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333701" y="2093605"/>
            <a:ext cx="581643" cy="40013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74903" y="1311210"/>
            <a:ext cx="2068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Imbalance detected here! :O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5043" y="4269208"/>
            <a:ext cx="30741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To rectify this imbalance, we will need either </a:t>
            </a:r>
            <a:r>
              <a:rPr lang="en-US" dirty="0" smtClean="0">
                <a:solidFill>
                  <a:schemeClr val="accent1"/>
                </a:solidFill>
              </a:rPr>
              <a:t>a left rotation about 20,</a:t>
            </a:r>
            <a:r>
              <a:rPr lang="en-US" dirty="0" smtClean="0"/>
              <a:t> or a </a:t>
            </a:r>
            <a:r>
              <a:rPr lang="en-US" dirty="0" smtClean="0">
                <a:solidFill>
                  <a:srgbClr val="7030A0"/>
                </a:solidFill>
              </a:rPr>
              <a:t>right-left rotation about 20!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How do we determine which?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01309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riangle 29"/>
          <p:cNvSpPr/>
          <p:nvPr/>
        </p:nvSpPr>
        <p:spPr>
          <a:xfrm>
            <a:off x="4873595" y="3988349"/>
            <a:ext cx="1335525" cy="852524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iangle 28"/>
          <p:cNvSpPr/>
          <p:nvPr/>
        </p:nvSpPr>
        <p:spPr>
          <a:xfrm>
            <a:off x="3596571" y="3997047"/>
            <a:ext cx="1335525" cy="852524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Deletion Examples </a:t>
            </a:r>
          </a:p>
        </p:txBody>
      </p:sp>
      <p:sp>
        <p:nvSpPr>
          <p:cNvPr id="4" name="Oval 3"/>
          <p:cNvSpPr/>
          <p:nvPr/>
        </p:nvSpPr>
        <p:spPr>
          <a:xfrm>
            <a:off x="5281788" y="1864609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28</a:t>
            </a:r>
          </a:p>
        </p:txBody>
      </p:sp>
      <p:cxnSp>
        <p:nvCxnSpPr>
          <p:cNvPr id="5" name="Straight Arrow Connector 4"/>
          <p:cNvCxnSpPr>
            <a:stCxn id="4" idx="2"/>
          </p:cNvCxnSpPr>
          <p:nvPr/>
        </p:nvCxnSpPr>
        <p:spPr>
          <a:xfrm flipH="1">
            <a:off x="4418189" y="2118609"/>
            <a:ext cx="863599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3531308" y="2887246"/>
            <a:ext cx="301975" cy="5322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018367" y="3395246"/>
            <a:ext cx="739423" cy="508000"/>
          </a:xfrm>
          <a:prstGeom prst="ellipse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4406898" y="3014675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6036732" y="2225600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788111" y="3307667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11" name="Oval 10"/>
          <p:cNvSpPr/>
          <p:nvPr/>
        </p:nvSpPr>
        <p:spPr>
          <a:xfrm>
            <a:off x="4491566" y="3392709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4343400" y="3903246"/>
            <a:ext cx="316087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893254" y="4341571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14" name="Oval 13"/>
          <p:cNvSpPr/>
          <p:nvPr/>
        </p:nvSpPr>
        <p:spPr>
          <a:xfrm>
            <a:off x="3786010" y="2518747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6757106" y="3053727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161616" y="2558875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34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7437257" y="3830410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499171" y="4163685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56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H="1">
            <a:off x="6759748" y="3797790"/>
            <a:ext cx="316087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814954" y="3339114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40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300604" y="4207301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l-GR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cxnSpLocks/>
            <a:endCxn id="10" idx="0"/>
          </p:cNvCxnSpPr>
          <p:nvPr/>
        </p:nvCxnSpPr>
        <p:spPr>
          <a:xfrm flipH="1">
            <a:off x="6157823" y="3079972"/>
            <a:ext cx="203821" cy="227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7200" y="2002875"/>
            <a:ext cx="2248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FF"/>
                </a:solidFill>
              </a:rPr>
              <a:t>Let’s delete the key 7.</a:t>
            </a:r>
            <a:endParaRPr lang="en-US" dirty="0">
              <a:solidFill>
                <a:srgbClr val="FF66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891481" y="3200400"/>
            <a:ext cx="941802" cy="7003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893893" y="3395246"/>
            <a:ext cx="945975" cy="4492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333701" y="2093605"/>
            <a:ext cx="581643" cy="40013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74903" y="1311210"/>
            <a:ext cx="2068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Imbalance detected here! :O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5043" y="4269208"/>
            <a:ext cx="30741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To rectify this imbalance, we will need either </a:t>
            </a:r>
            <a:r>
              <a:rPr lang="en-US" dirty="0" smtClean="0">
                <a:solidFill>
                  <a:schemeClr val="accent1"/>
                </a:solidFill>
              </a:rPr>
              <a:t>a left rotation about 20,</a:t>
            </a:r>
            <a:r>
              <a:rPr lang="en-US" dirty="0" smtClean="0"/>
              <a:t> or a </a:t>
            </a:r>
            <a:r>
              <a:rPr lang="en-US" dirty="0" smtClean="0">
                <a:solidFill>
                  <a:srgbClr val="7030A0"/>
                </a:solidFill>
              </a:rPr>
              <a:t>right-left rotation about 20!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How do we determine which?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We have to check if our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right subtree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00B050"/>
                </a:solidFill>
              </a:rPr>
              <a:t>left-heavy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00B0F0"/>
                </a:solidFill>
              </a:rPr>
              <a:t>right-heavy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27" name="Triangle 26"/>
          <p:cNvSpPr/>
          <p:nvPr/>
        </p:nvSpPr>
        <p:spPr>
          <a:xfrm>
            <a:off x="3522461" y="3123191"/>
            <a:ext cx="2675102" cy="1789463"/>
          </a:xfrm>
          <a:prstGeom prst="triangle">
            <a:avLst/>
          </a:prstGeom>
          <a:solidFill>
            <a:schemeClr val="accent4">
              <a:lumMod val="75000"/>
              <a:alpha val="36863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cxnSpLocks/>
          </p:cNvCxnSpPr>
          <p:nvPr/>
        </p:nvCxnSpPr>
        <p:spPr>
          <a:xfrm>
            <a:off x="5180186" y="3874026"/>
            <a:ext cx="380478" cy="4675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406316" y="4423309"/>
            <a:ext cx="422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39236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Deletion Examples </a:t>
            </a:r>
          </a:p>
        </p:txBody>
      </p:sp>
      <p:sp>
        <p:nvSpPr>
          <p:cNvPr id="4" name="Oval 3"/>
          <p:cNvSpPr/>
          <p:nvPr/>
        </p:nvSpPr>
        <p:spPr>
          <a:xfrm>
            <a:off x="5281788" y="1864609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28</a:t>
            </a:r>
          </a:p>
        </p:txBody>
      </p:sp>
      <p:cxnSp>
        <p:nvCxnSpPr>
          <p:cNvPr id="5" name="Straight Arrow Connector 4"/>
          <p:cNvCxnSpPr>
            <a:stCxn id="4" idx="2"/>
          </p:cNvCxnSpPr>
          <p:nvPr/>
        </p:nvCxnSpPr>
        <p:spPr>
          <a:xfrm flipH="1">
            <a:off x="4418189" y="2118609"/>
            <a:ext cx="863599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4406898" y="3014675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6036732" y="2225600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788111" y="3307667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11" name="Oval 10"/>
          <p:cNvSpPr/>
          <p:nvPr/>
        </p:nvSpPr>
        <p:spPr>
          <a:xfrm>
            <a:off x="4491566" y="3392709"/>
            <a:ext cx="739423" cy="508000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4343400" y="3903246"/>
            <a:ext cx="316087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893254" y="4341571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14" name="Oval 13"/>
          <p:cNvSpPr/>
          <p:nvPr/>
        </p:nvSpPr>
        <p:spPr>
          <a:xfrm>
            <a:off x="3786010" y="2518747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6757106" y="3053727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161616" y="2558875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34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7437257" y="3830410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499171" y="4163685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56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H="1">
            <a:off x="6759748" y="3797790"/>
            <a:ext cx="316087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814954" y="3339114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40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300604" y="4207301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l-GR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cxnSpLocks/>
            <a:endCxn id="10" idx="0"/>
          </p:cNvCxnSpPr>
          <p:nvPr/>
        </p:nvCxnSpPr>
        <p:spPr>
          <a:xfrm flipH="1">
            <a:off x="6157823" y="3079972"/>
            <a:ext cx="203821" cy="227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>
            <a:off x="5180186" y="3874026"/>
            <a:ext cx="380478" cy="4675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406316" y="4423309"/>
            <a:ext cx="422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226011" y="5535827"/>
            <a:ext cx="324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First, a </a:t>
            </a:r>
            <a:r>
              <a:rPr lang="en-US" dirty="0" smtClean="0">
                <a:solidFill>
                  <a:schemeClr val="accent1"/>
                </a:solidFill>
              </a:rPr>
              <a:t>right rotation </a:t>
            </a:r>
            <a:r>
              <a:rPr lang="en-US" dirty="0" smtClean="0"/>
              <a:t>about </a:t>
            </a:r>
            <a:r>
              <a:rPr lang="en-US" dirty="0" smtClean="0">
                <a:solidFill>
                  <a:srgbClr val="FD4FD8"/>
                </a:solidFill>
              </a:rPr>
              <a:t>24</a:t>
            </a:r>
            <a:r>
              <a:rPr lang="mr-IN" dirty="0" smtClean="0"/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Curved Left Arrow 34"/>
          <p:cNvSpPr/>
          <p:nvPr/>
        </p:nvSpPr>
        <p:spPr>
          <a:xfrm rot="17195649">
            <a:off x="4640710" y="2620567"/>
            <a:ext cx="710676" cy="145457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26349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Deletion Examples </a:t>
            </a:r>
          </a:p>
        </p:txBody>
      </p:sp>
      <p:sp>
        <p:nvSpPr>
          <p:cNvPr id="4" name="Oval 3"/>
          <p:cNvSpPr/>
          <p:nvPr/>
        </p:nvSpPr>
        <p:spPr>
          <a:xfrm>
            <a:off x="5281788" y="1864609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28</a:t>
            </a:r>
          </a:p>
        </p:txBody>
      </p:sp>
      <p:cxnSp>
        <p:nvCxnSpPr>
          <p:cNvPr id="5" name="Straight Arrow Connector 4"/>
          <p:cNvCxnSpPr>
            <a:stCxn id="4" idx="2"/>
          </p:cNvCxnSpPr>
          <p:nvPr/>
        </p:nvCxnSpPr>
        <p:spPr>
          <a:xfrm flipH="1">
            <a:off x="4418189" y="2118609"/>
            <a:ext cx="863599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4406898" y="3014675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6036732" y="2225600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788111" y="3307667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11" name="Oval 10"/>
          <p:cNvSpPr/>
          <p:nvPr/>
        </p:nvSpPr>
        <p:spPr>
          <a:xfrm>
            <a:off x="4491566" y="3392709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86010" y="2518747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6757106" y="3053727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161616" y="2558875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34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7437257" y="3830410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499171" y="4163685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56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H="1">
            <a:off x="6759748" y="3797790"/>
            <a:ext cx="316087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814954" y="3339114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40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300604" y="4207301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l-GR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cxnSpLocks/>
            <a:endCxn id="10" idx="0"/>
          </p:cNvCxnSpPr>
          <p:nvPr/>
        </p:nvCxnSpPr>
        <p:spPr>
          <a:xfrm flipH="1">
            <a:off x="6157823" y="3079972"/>
            <a:ext cx="203821" cy="227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>
            <a:off x="5180186" y="3874026"/>
            <a:ext cx="380478" cy="4675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226011" y="5535827"/>
            <a:ext cx="324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First, a </a:t>
            </a:r>
            <a:r>
              <a:rPr lang="en-US" dirty="0" smtClean="0">
                <a:solidFill>
                  <a:schemeClr val="accent1"/>
                </a:solidFill>
              </a:rPr>
              <a:t>right rotation </a:t>
            </a:r>
            <a:r>
              <a:rPr lang="en-US" dirty="0" smtClean="0"/>
              <a:t>about </a:t>
            </a:r>
            <a:r>
              <a:rPr lang="en-US" dirty="0" smtClean="0">
                <a:solidFill>
                  <a:srgbClr val="FD4FD8"/>
                </a:solidFill>
              </a:rPr>
              <a:t>24</a:t>
            </a:r>
            <a:r>
              <a:rPr lang="mr-IN" dirty="0" smtClean="0"/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266266" y="4370415"/>
            <a:ext cx="754945" cy="568283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24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8448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Deletion Examples </a:t>
            </a:r>
          </a:p>
        </p:txBody>
      </p:sp>
      <p:sp>
        <p:nvSpPr>
          <p:cNvPr id="4" name="Oval 3"/>
          <p:cNvSpPr/>
          <p:nvPr/>
        </p:nvSpPr>
        <p:spPr>
          <a:xfrm>
            <a:off x="5281788" y="1864609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28</a:t>
            </a:r>
          </a:p>
        </p:txBody>
      </p:sp>
      <p:cxnSp>
        <p:nvCxnSpPr>
          <p:cNvPr id="5" name="Straight Arrow Connector 4"/>
          <p:cNvCxnSpPr>
            <a:stCxn id="4" idx="2"/>
          </p:cNvCxnSpPr>
          <p:nvPr/>
        </p:nvCxnSpPr>
        <p:spPr>
          <a:xfrm flipH="1">
            <a:off x="4418189" y="2118609"/>
            <a:ext cx="863599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4406898" y="3014675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6036732" y="2225600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788111" y="3307667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11" name="Oval 10"/>
          <p:cNvSpPr/>
          <p:nvPr/>
        </p:nvSpPr>
        <p:spPr>
          <a:xfrm>
            <a:off x="4491566" y="3392709"/>
            <a:ext cx="739423" cy="5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86010" y="2518747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6757106" y="3053727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161616" y="2558875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34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7437257" y="3830410"/>
            <a:ext cx="275167" cy="333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499171" y="4163685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56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H="1">
            <a:off x="6759748" y="3797790"/>
            <a:ext cx="316087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814954" y="3339114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40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300604" y="4207301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l-GR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cxnSpLocks/>
            <a:endCxn id="10" idx="0"/>
          </p:cNvCxnSpPr>
          <p:nvPr/>
        </p:nvCxnSpPr>
        <p:spPr>
          <a:xfrm flipH="1">
            <a:off x="6157823" y="3079972"/>
            <a:ext cx="203821" cy="227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>
            <a:off x="5180186" y="3874026"/>
            <a:ext cx="380478" cy="4675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226011" y="5535827"/>
            <a:ext cx="3249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First, a </a:t>
            </a:r>
            <a:r>
              <a:rPr lang="en-US" dirty="0" smtClean="0">
                <a:solidFill>
                  <a:schemeClr val="accent1"/>
                </a:solidFill>
              </a:rPr>
              <a:t>right rotation </a:t>
            </a:r>
            <a:r>
              <a:rPr lang="en-US" dirty="0" smtClean="0"/>
              <a:t>about </a:t>
            </a:r>
            <a:r>
              <a:rPr lang="en-US" dirty="0" smtClean="0">
                <a:solidFill>
                  <a:srgbClr val="FD4FD8"/>
                </a:solidFill>
              </a:rPr>
              <a:t>24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And then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left rotation </a:t>
            </a:r>
            <a:r>
              <a:rPr lang="en-US" dirty="0" smtClean="0"/>
              <a:t>about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23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266266" y="4370415"/>
            <a:ext cx="754945" cy="568283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24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Curved Left Arrow 20"/>
          <p:cNvSpPr/>
          <p:nvPr/>
        </p:nvSpPr>
        <p:spPr>
          <a:xfrm rot="17195649" flipV="1">
            <a:off x="4545688" y="2600951"/>
            <a:ext cx="710676" cy="1571962"/>
          </a:xfrm>
          <a:prstGeom prst="curvedLef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2966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Deletion Examples </a:t>
            </a:r>
          </a:p>
        </p:txBody>
      </p:sp>
      <p:sp>
        <p:nvSpPr>
          <p:cNvPr id="4" name="Oval 3"/>
          <p:cNvSpPr/>
          <p:nvPr/>
        </p:nvSpPr>
        <p:spPr>
          <a:xfrm>
            <a:off x="5281788" y="1864609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28</a:t>
            </a:r>
          </a:p>
        </p:txBody>
      </p:sp>
      <p:cxnSp>
        <p:nvCxnSpPr>
          <p:cNvPr id="5" name="Straight Arrow Connector 4"/>
          <p:cNvCxnSpPr>
            <a:stCxn id="4" idx="2"/>
            <a:endCxn id="11" idx="7"/>
          </p:cNvCxnSpPr>
          <p:nvPr/>
        </p:nvCxnSpPr>
        <p:spPr>
          <a:xfrm flipH="1">
            <a:off x="4633910" y="2118609"/>
            <a:ext cx="647878" cy="5823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3929397" y="3185840"/>
            <a:ext cx="235826" cy="3270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  <a:stCxn id="4" idx="6"/>
            <a:endCxn id="16" idx="0"/>
          </p:cNvCxnSpPr>
          <p:nvPr/>
        </p:nvCxnSpPr>
        <p:spPr>
          <a:xfrm>
            <a:off x="6021211" y="2118609"/>
            <a:ext cx="510117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790753" y="3480828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11" name="Oval 10"/>
          <p:cNvSpPr/>
          <p:nvPr/>
        </p:nvSpPr>
        <p:spPr>
          <a:xfrm>
            <a:off x="4002773" y="2626609"/>
            <a:ext cx="739423" cy="5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cxnSpLocks/>
            <a:stCxn id="16" idx="5"/>
          </p:cNvCxnSpPr>
          <p:nvPr/>
        </p:nvCxnSpPr>
        <p:spPr>
          <a:xfrm>
            <a:off x="6792753" y="2992480"/>
            <a:ext cx="239520" cy="3945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161616" y="2558875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34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cxnSpLocks/>
            <a:stCxn id="20" idx="5"/>
          </p:cNvCxnSpPr>
          <p:nvPr/>
        </p:nvCxnSpPr>
        <p:spPr>
          <a:xfrm>
            <a:off x="7454713" y="3857969"/>
            <a:ext cx="401686" cy="428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574840" y="4341756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56</a:t>
            </a:r>
          </a:p>
        </p:txBody>
      </p:sp>
      <p:cxnSp>
        <p:nvCxnSpPr>
          <p:cNvPr id="19" name="Straight Arrow Connector 18"/>
          <p:cNvCxnSpPr>
            <a:cxnSpLocks/>
            <a:stCxn id="20" idx="3"/>
          </p:cNvCxnSpPr>
          <p:nvPr/>
        </p:nvCxnSpPr>
        <p:spPr>
          <a:xfrm flipH="1">
            <a:off x="6688508" y="3857969"/>
            <a:ext cx="243354" cy="428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823576" y="3424364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40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269902" y="4274238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l-GR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cxnSpLocks/>
            <a:stCxn id="16" idx="3"/>
            <a:endCxn id="10" idx="0"/>
          </p:cNvCxnSpPr>
          <p:nvPr/>
        </p:nvCxnSpPr>
        <p:spPr>
          <a:xfrm flipH="1">
            <a:off x="6160465" y="2992480"/>
            <a:ext cx="109437" cy="4883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endCxn id="24" idx="1"/>
          </p:cNvCxnSpPr>
          <p:nvPr/>
        </p:nvCxnSpPr>
        <p:spPr>
          <a:xfrm>
            <a:off x="4550689" y="3134609"/>
            <a:ext cx="397979" cy="4089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226011" y="5535827"/>
            <a:ext cx="3249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First, a </a:t>
            </a:r>
            <a:r>
              <a:rPr lang="en-US" dirty="0" smtClean="0">
                <a:solidFill>
                  <a:schemeClr val="accent1"/>
                </a:solidFill>
              </a:rPr>
              <a:t>right rotation </a:t>
            </a:r>
            <a:r>
              <a:rPr lang="en-US" dirty="0" smtClean="0"/>
              <a:t>about </a:t>
            </a:r>
            <a:r>
              <a:rPr lang="en-US" dirty="0" smtClean="0">
                <a:solidFill>
                  <a:srgbClr val="FD4FD8"/>
                </a:solidFill>
              </a:rPr>
              <a:t>24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And then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left rotation </a:t>
            </a:r>
            <a:r>
              <a:rPr lang="en-US" dirty="0" smtClean="0"/>
              <a:t>about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23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838109" y="3460365"/>
            <a:ext cx="754945" cy="568283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24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339159" y="3463000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42233839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Deletion Examples </a:t>
            </a:r>
          </a:p>
        </p:txBody>
      </p:sp>
      <p:sp>
        <p:nvSpPr>
          <p:cNvPr id="4" name="Oval 3"/>
          <p:cNvSpPr/>
          <p:nvPr/>
        </p:nvSpPr>
        <p:spPr>
          <a:xfrm>
            <a:off x="5281788" y="1864609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28</a:t>
            </a:r>
          </a:p>
        </p:txBody>
      </p:sp>
      <p:cxnSp>
        <p:nvCxnSpPr>
          <p:cNvPr id="5" name="Straight Arrow Connector 4"/>
          <p:cNvCxnSpPr>
            <a:stCxn id="4" idx="2"/>
            <a:endCxn id="11" idx="7"/>
          </p:cNvCxnSpPr>
          <p:nvPr/>
        </p:nvCxnSpPr>
        <p:spPr>
          <a:xfrm flipH="1">
            <a:off x="4633910" y="2118609"/>
            <a:ext cx="647878" cy="5823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3929397" y="3185840"/>
            <a:ext cx="235826" cy="3270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  <a:stCxn id="4" idx="6"/>
            <a:endCxn id="16" idx="0"/>
          </p:cNvCxnSpPr>
          <p:nvPr/>
        </p:nvCxnSpPr>
        <p:spPr>
          <a:xfrm>
            <a:off x="6021211" y="2118609"/>
            <a:ext cx="510117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790753" y="3480828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11" name="Oval 10"/>
          <p:cNvSpPr/>
          <p:nvPr/>
        </p:nvSpPr>
        <p:spPr>
          <a:xfrm>
            <a:off x="4002773" y="2626609"/>
            <a:ext cx="739423" cy="5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cxnSpLocks/>
            <a:stCxn id="16" idx="5"/>
          </p:cNvCxnSpPr>
          <p:nvPr/>
        </p:nvCxnSpPr>
        <p:spPr>
          <a:xfrm>
            <a:off x="6792753" y="2992480"/>
            <a:ext cx="239520" cy="3945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161616" y="2558875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34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cxnSpLocks/>
            <a:stCxn id="20" idx="5"/>
          </p:cNvCxnSpPr>
          <p:nvPr/>
        </p:nvCxnSpPr>
        <p:spPr>
          <a:xfrm>
            <a:off x="7454713" y="3857969"/>
            <a:ext cx="401686" cy="428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574840" y="4341756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56</a:t>
            </a:r>
          </a:p>
        </p:txBody>
      </p:sp>
      <p:cxnSp>
        <p:nvCxnSpPr>
          <p:cNvPr id="19" name="Straight Arrow Connector 18"/>
          <p:cNvCxnSpPr>
            <a:cxnSpLocks/>
            <a:stCxn id="20" idx="3"/>
          </p:cNvCxnSpPr>
          <p:nvPr/>
        </p:nvCxnSpPr>
        <p:spPr>
          <a:xfrm flipH="1">
            <a:off x="6688508" y="3857969"/>
            <a:ext cx="243354" cy="428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823576" y="3424364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40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269902" y="4274238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l-GR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cxnSpLocks/>
            <a:stCxn id="16" idx="3"/>
            <a:endCxn id="10" idx="0"/>
          </p:cNvCxnSpPr>
          <p:nvPr/>
        </p:nvCxnSpPr>
        <p:spPr>
          <a:xfrm flipH="1">
            <a:off x="6160465" y="2992480"/>
            <a:ext cx="109437" cy="4883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endCxn id="24" idx="1"/>
          </p:cNvCxnSpPr>
          <p:nvPr/>
        </p:nvCxnSpPr>
        <p:spPr>
          <a:xfrm>
            <a:off x="4550689" y="3134609"/>
            <a:ext cx="397979" cy="4089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226011" y="5535827"/>
            <a:ext cx="3249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First, a </a:t>
            </a:r>
            <a:r>
              <a:rPr lang="en-US" dirty="0" smtClean="0">
                <a:solidFill>
                  <a:schemeClr val="accent1"/>
                </a:solidFill>
              </a:rPr>
              <a:t>right rotation </a:t>
            </a:r>
            <a:r>
              <a:rPr lang="en-US" dirty="0" smtClean="0"/>
              <a:t>about </a:t>
            </a:r>
            <a:r>
              <a:rPr lang="en-US" dirty="0" smtClean="0">
                <a:solidFill>
                  <a:srgbClr val="FD4FD8"/>
                </a:solidFill>
              </a:rPr>
              <a:t>24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And then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left rotation </a:t>
            </a:r>
            <a:r>
              <a:rPr lang="en-US" dirty="0" smtClean="0"/>
              <a:t>about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23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838109" y="3460365"/>
            <a:ext cx="754945" cy="568283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24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339159" y="3463000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03076" y="1941706"/>
            <a:ext cx="978712" cy="74395"/>
          </a:xfrm>
          <a:prstGeom prst="straightConnector1">
            <a:avLst/>
          </a:prstGeom>
          <a:ln w="2222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44914" y="1388803"/>
            <a:ext cx="2319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No imbalance detected at the root, so we’re good!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3949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Deletion Examples </a:t>
            </a:r>
          </a:p>
        </p:txBody>
      </p:sp>
      <p:sp>
        <p:nvSpPr>
          <p:cNvPr id="4" name="Oval 3"/>
          <p:cNvSpPr/>
          <p:nvPr/>
        </p:nvSpPr>
        <p:spPr>
          <a:xfrm>
            <a:off x="5281788" y="1864609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28</a:t>
            </a:r>
          </a:p>
        </p:txBody>
      </p:sp>
      <p:cxnSp>
        <p:nvCxnSpPr>
          <p:cNvPr id="5" name="Straight Arrow Connector 4"/>
          <p:cNvCxnSpPr>
            <a:stCxn id="4" idx="2"/>
            <a:endCxn id="11" idx="7"/>
          </p:cNvCxnSpPr>
          <p:nvPr/>
        </p:nvCxnSpPr>
        <p:spPr>
          <a:xfrm flipH="1">
            <a:off x="4633910" y="2118609"/>
            <a:ext cx="647878" cy="5823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3929397" y="3185840"/>
            <a:ext cx="235826" cy="3270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  <a:stCxn id="4" idx="6"/>
            <a:endCxn id="16" idx="0"/>
          </p:cNvCxnSpPr>
          <p:nvPr/>
        </p:nvCxnSpPr>
        <p:spPr>
          <a:xfrm>
            <a:off x="6021211" y="2118609"/>
            <a:ext cx="510117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790753" y="3480828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11" name="Oval 10"/>
          <p:cNvSpPr/>
          <p:nvPr/>
        </p:nvSpPr>
        <p:spPr>
          <a:xfrm>
            <a:off x="4002773" y="2626609"/>
            <a:ext cx="739423" cy="5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cxnSpLocks/>
            <a:stCxn id="16" idx="5"/>
          </p:cNvCxnSpPr>
          <p:nvPr/>
        </p:nvCxnSpPr>
        <p:spPr>
          <a:xfrm>
            <a:off x="6792753" y="2992480"/>
            <a:ext cx="239520" cy="3945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161616" y="2558875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34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cxnSpLocks/>
            <a:stCxn id="20" idx="5"/>
          </p:cNvCxnSpPr>
          <p:nvPr/>
        </p:nvCxnSpPr>
        <p:spPr>
          <a:xfrm>
            <a:off x="7454713" y="3857969"/>
            <a:ext cx="401686" cy="428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574840" y="4341756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56</a:t>
            </a:r>
          </a:p>
        </p:txBody>
      </p:sp>
      <p:cxnSp>
        <p:nvCxnSpPr>
          <p:cNvPr id="19" name="Straight Arrow Connector 18"/>
          <p:cNvCxnSpPr>
            <a:cxnSpLocks/>
            <a:stCxn id="20" idx="3"/>
          </p:cNvCxnSpPr>
          <p:nvPr/>
        </p:nvCxnSpPr>
        <p:spPr>
          <a:xfrm flipH="1">
            <a:off x="6688508" y="3857969"/>
            <a:ext cx="243354" cy="428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823576" y="3424364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40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269902" y="4274238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l-GR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cxnSpLocks/>
            <a:stCxn id="16" idx="3"/>
            <a:endCxn id="10" idx="0"/>
          </p:cNvCxnSpPr>
          <p:nvPr/>
        </p:nvCxnSpPr>
        <p:spPr>
          <a:xfrm flipH="1">
            <a:off x="6160465" y="2992480"/>
            <a:ext cx="109437" cy="4883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endCxn id="24" idx="1"/>
          </p:cNvCxnSpPr>
          <p:nvPr/>
        </p:nvCxnSpPr>
        <p:spPr>
          <a:xfrm>
            <a:off x="4550689" y="3134609"/>
            <a:ext cx="397979" cy="4089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226011" y="5535827"/>
            <a:ext cx="3249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First, a </a:t>
            </a:r>
            <a:r>
              <a:rPr lang="en-US" dirty="0" smtClean="0">
                <a:solidFill>
                  <a:schemeClr val="accent1"/>
                </a:solidFill>
              </a:rPr>
              <a:t>right rotation </a:t>
            </a:r>
            <a:r>
              <a:rPr lang="en-US" dirty="0" smtClean="0"/>
              <a:t>about </a:t>
            </a:r>
            <a:r>
              <a:rPr lang="en-US" dirty="0" smtClean="0">
                <a:solidFill>
                  <a:srgbClr val="FD4FD8"/>
                </a:solidFill>
              </a:rPr>
              <a:t>24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And then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left rotation </a:t>
            </a:r>
            <a:r>
              <a:rPr lang="en-US" dirty="0" smtClean="0"/>
              <a:t>about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23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838109" y="3460365"/>
            <a:ext cx="754945" cy="568283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24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339159" y="3463000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03076" y="1941706"/>
            <a:ext cx="978712" cy="74395"/>
          </a:xfrm>
          <a:prstGeom prst="straightConnector1">
            <a:avLst/>
          </a:prstGeom>
          <a:ln w="2222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67429" y="1393371"/>
            <a:ext cx="1758582" cy="725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44914" y="1388803"/>
            <a:ext cx="2319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No imbalance detected at the root, so we’re good!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771" y="3543588"/>
            <a:ext cx="26125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Take-home message #whatever: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deletions, when compared to insertions, if we delete a node from either one of the subtrees and this leads to an imbalance, we need to do a rotation that “shortens” </a:t>
            </a:r>
            <a:r>
              <a:rPr lang="en-US" b="1" dirty="0" smtClean="0">
                <a:solidFill>
                  <a:srgbClr val="FF0000"/>
                </a:solidFill>
              </a:rPr>
              <a:t>the opposite subtree!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0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Binary Search Trees: Insertion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Which among the following insertion sequences is the one that produced this BST?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847909" y="3305771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156351" y="2937397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550189" y="3687285"/>
            <a:ext cx="342915" cy="390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2" idx="5"/>
          </p:cNvCxnSpPr>
          <p:nvPr/>
        </p:nvCxnSpPr>
        <p:spPr>
          <a:xfrm>
            <a:off x="5217059" y="3678898"/>
            <a:ext cx="279580" cy="41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865789" y="2991039"/>
            <a:ext cx="559159" cy="3521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289159" y="4101305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" name="Oval 14"/>
          <p:cNvSpPr/>
          <p:nvPr/>
        </p:nvSpPr>
        <p:spPr>
          <a:xfrm>
            <a:off x="6186311" y="3355063"/>
            <a:ext cx="547893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6" name="Oval 15"/>
          <p:cNvSpPr/>
          <p:nvPr/>
        </p:nvSpPr>
        <p:spPr>
          <a:xfrm>
            <a:off x="5466284" y="2659864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9" name="Rounded Rectangle 551"/>
          <p:cNvSpPr/>
          <p:nvPr/>
        </p:nvSpPr>
        <p:spPr>
          <a:xfrm>
            <a:off x="838200" y="3132788"/>
            <a:ext cx="1884540" cy="604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11, 6, 2, 0, 4, 5</a:t>
            </a:r>
          </a:p>
        </p:txBody>
      </p:sp>
      <p:sp>
        <p:nvSpPr>
          <p:cNvPr id="23" name="Rounded Rectangle 551"/>
          <p:cNvSpPr/>
          <p:nvPr/>
        </p:nvSpPr>
        <p:spPr>
          <a:xfrm>
            <a:off x="844608" y="3939649"/>
            <a:ext cx="1884540" cy="60471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2, 6, 11, 4, 0,  5</a:t>
            </a:r>
          </a:p>
        </p:txBody>
      </p:sp>
      <p:sp>
        <p:nvSpPr>
          <p:cNvPr id="24" name="Rounded Rectangle 551"/>
          <p:cNvSpPr/>
          <p:nvPr/>
        </p:nvSpPr>
        <p:spPr>
          <a:xfrm>
            <a:off x="838200" y="4920617"/>
            <a:ext cx="1884540" cy="60471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6, 11, 2, 0, 5, 4</a:t>
            </a:r>
          </a:p>
        </p:txBody>
      </p:sp>
      <p:sp>
        <p:nvSpPr>
          <p:cNvPr id="25" name="Rounded Rectangle 551"/>
          <p:cNvSpPr/>
          <p:nvPr/>
        </p:nvSpPr>
        <p:spPr>
          <a:xfrm>
            <a:off x="838200" y="5774396"/>
            <a:ext cx="1884540" cy="60471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6, 11, 2, 0, 4, 5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54756" y="2788356"/>
            <a:ext cx="2212622" cy="1930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flipV="1">
            <a:off x="693562" y="2586210"/>
            <a:ext cx="1908911" cy="21325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415822" y="5429956"/>
            <a:ext cx="1422400" cy="74700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</p:cNvCxnSpPr>
          <p:nvPr/>
        </p:nvCxnSpPr>
        <p:spPr>
          <a:xfrm flipH="1" flipV="1">
            <a:off x="2415822" y="6176963"/>
            <a:ext cx="1574800" cy="15240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061764" y="4990044"/>
            <a:ext cx="491451" cy="51306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078375" y="5820221"/>
            <a:ext cx="491451" cy="51306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135260" y="6054711"/>
            <a:ext cx="2051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White cards win!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422160" y="5614277"/>
            <a:ext cx="2772596" cy="1001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/>
          <p:cNvSpPr/>
          <p:nvPr/>
        </p:nvSpPr>
        <p:spPr>
          <a:xfrm>
            <a:off x="2743200" y="3510844"/>
            <a:ext cx="4605867" cy="649073"/>
          </a:xfrm>
          <a:custGeom>
            <a:avLst/>
            <a:gdLst>
              <a:gd name="connsiteX0" fmla="*/ 0 w 5937956"/>
              <a:gd name="connsiteY0" fmla="*/ 0 h 1106312"/>
              <a:gd name="connsiteX1" fmla="*/ 4707467 w 5937956"/>
              <a:gd name="connsiteY1" fmla="*/ 778934 h 1106312"/>
              <a:gd name="connsiteX2" fmla="*/ 5937956 w 5937956"/>
              <a:gd name="connsiteY2" fmla="*/ 1106312 h 110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37956" h="1106312">
                <a:moveTo>
                  <a:pt x="0" y="0"/>
                </a:moveTo>
                <a:lnTo>
                  <a:pt x="4707467" y="778934"/>
                </a:lnTo>
                <a:cubicBezTo>
                  <a:pt x="5697126" y="963319"/>
                  <a:pt x="5817541" y="1034815"/>
                  <a:pt x="5937956" y="1106312"/>
                </a:cubicBezTo>
              </a:path>
            </a:pathLst>
          </a:custGeom>
          <a:noFill/>
          <a:ln>
            <a:solidFill>
              <a:srgbClr val="FF6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or: Curved 16"/>
          <p:cNvCxnSpPr>
            <a:cxnSpLocks/>
            <a:stCxn id="23" idx="3"/>
          </p:cNvCxnSpPr>
          <p:nvPr/>
        </p:nvCxnSpPr>
        <p:spPr>
          <a:xfrm>
            <a:off x="2729148" y="4242006"/>
            <a:ext cx="4405430" cy="748038"/>
          </a:xfrm>
          <a:prstGeom prst="curvedConnector3">
            <a:avLst/>
          </a:prstGeom>
          <a:ln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725402" y="3982350"/>
            <a:ext cx="35177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66FF"/>
                </a:solidFill>
              </a:rPr>
              <a:t>Notice that both of these orderings lead to very unbalanced BSTs </a:t>
            </a:r>
            <a:r>
              <a:rPr lang="en-US" sz="2600" dirty="0">
                <a:solidFill>
                  <a:srgbClr val="FF66FF"/>
                </a:solidFill>
                <a:sym typeface="Wingdings" panose="05000000000000000000" pitchFamily="2" charset="2"/>
              </a:rPr>
              <a:t></a:t>
            </a:r>
            <a:endParaRPr lang="en-US" sz="2600" dirty="0">
              <a:solidFill>
                <a:srgbClr val="FF66FF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343930" y="4047301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725612" y="4439189"/>
            <a:ext cx="279580" cy="41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5925985" y="4854882"/>
            <a:ext cx="432487" cy="420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8636659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Deletion Examples </a:t>
            </a:r>
          </a:p>
        </p:txBody>
      </p:sp>
      <p:sp>
        <p:nvSpPr>
          <p:cNvPr id="4" name="Oval 3"/>
          <p:cNvSpPr/>
          <p:nvPr/>
        </p:nvSpPr>
        <p:spPr>
          <a:xfrm>
            <a:off x="5281788" y="1864609"/>
            <a:ext cx="739423" cy="5080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28</a:t>
            </a:r>
          </a:p>
        </p:txBody>
      </p:sp>
      <p:cxnSp>
        <p:nvCxnSpPr>
          <p:cNvPr id="5" name="Straight Arrow Connector 4"/>
          <p:cNvCxnSpPr>
            <a:stCxn id="4" idx="2"/>
            <a:endCxn id="11" idx="7"/>
          </p:cNvCxnSpPr>
          <p:nvPr/>
        </p:nvCxnSpPr>
        <p:spPr>
          <a:xfrm flipH="1">
            <a:off x="4633910" y="2118609"/>
            <a:ext cx="647878" cy="5823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3929397" y="3185840"/>
            <a:ext cx="235826" cy="3270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  <a:stCxn id="4" idx="6"/>
            <a:endCxn id="16" idx="0"/>
          </p:cNvCxnSpPr>
          <p:nvPr/>
        </p:nvCxnSpPr>
        <p:spPr>
          <a:xfrm>
            <a:off x="6021211" y="2118609"/>
            <a:ext cx="510117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790753" y="3480828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11" name="Oval 10"/>
          <p:cNvSpPr/>
          <p:nvPr/>
        </p:nvSpPr>
        <p:spPr>
          <a:xfrm>
            <a:off x="4002773" y="2626609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cxnSpLocks/>
            <a:stCxn id="16" idx="5"/>
          </p:cNvCxnSpPr>
          <p:nvPr/>
        </p:nvCxnSpPr>
        <p:spPr>
          <a:xfrm>
            <a:off x="6792753" y="2992480"/>
            <a:ext cx="239520" cy="3945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161616" y="2558875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34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cxnSpLocks/>
            <a:stCxn id="20" idx="5"/>
          </p:cNvCxnSpPr>
          <p:nvPr/>
        </p:nvCxnSpPr>
        <p:spPr>
          <a:xfrm>
            <a:off x="7454713" y="3857969"/>
            <a:ext cx="401686" cy="428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574840" y="4341756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56</a:t>
            </a:r>
          </a:p>
        </p:txBody>
      </p:sp>
      <p:cxnSp>
        <p:nvCxnSpPr>
          <p:cNvPr id="19" name="Straight Arrow Connector 18"/>
          <p:cNvCxnSpPr>
            <a:cxnSpLocks/>
            <a:stCxn id="20" idx="3"/>
          </p:cNvCxnSpPr>
          <p:nvPr/>
        </p:nvCxnSpPr>
        <p:spPr>
          <a:xfrm flipH="1">
            <a:off x="6688508" y="3857969"/>
            <a:ext cx="243354" cy="428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823576" y="3424364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40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269902" y="4274238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l-GR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cxnSpLocks/>
            <a:stCxn id="16" idx="3"/>
            <a:endCxn id="10" idx="0"/>
          </p:cNvCxnSpPr>
          <p:nvPr/>
        </p:nvCxnSpPr>
        <p:spPr>
          <a:xfrm flipH="1">
            <a:off x="6160465" y="2992480"/>
            <a:ext cx="109437" cy="4883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endCxn id="24" idx="1"/>
          </p:cNvCxnSpPr>
          <p:nvPr/>
        </p:nvCxnSpPr>
        <p:spPr>
          <a:xfrm>
            <a:off x="4550689" y="3134609"/>
            <a:ext cx="397979" cy="4089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838109" y="3460365"/>
            <a:ext cx="754945" cy="56828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24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339159" y="3463000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67429" y="1393371"/>
            <a:ext cx="1758582" cy="725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8971" y="1393371"/>
            <a:ext cx="2064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Now, let’s delete the key at the root, </a:t>
            </a:r>
            <a:r>
              <a:rPr lang="en-US" dirty="0" smtClean="0">
                <a:solidFill>
                  <a:schemeClr val="accent2"/>
                </a:solidFill>
              </a:rPr>
              <a:t>28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7099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Deletion Examples </a:t>
            </a:r>
          </a:p>
        </p:txBody>
      </p:sp>
      <p:sp>
        <p:nvSpPr>
          <p:cNvPr id="4" name="Oval 3"/>
          <p:cNvSpPr/>
          <p:nvPr/>
        </p:nvSpPr>
        <p:spPr>
          <a:xfrm>
            <a:off x="5281788" y="1864609"/>
            <a:ext cx="739423" cy="5080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32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>
            <a:stCxn id="4" idx="2"/>
            <a:endCxn id="11" idx="7"/>
          </p:cNvCxnSpPr>
          <p:nvPr/>
        </p:nvCxnSpPr>
        <p:spPr>
          <a:xfrm flipH="1">
            <a:off x="4633910" y="2118609"/>
            <a:ext cx="647878" cy="5823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3929397" y="3185840"/>
            <a:ext cx="235826" cy="3270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  <a:stCxn id="4" idx="6"/>
            <a:endCxn id="16" idx="0"/>
          </p:cNvCxnSpPr>
          <p:nvPr/>
        </p:nvCxnSpPr>
        <p:spPr>
          <a:xfrm>
            <a:off x="6021211" y="2118609"/>
            <a:ext cx="510117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790753" y="3480828"/>
            <a:ext cx="739423" cy="508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11" name="Oval 10"/>
          <p:cNvSpPr/>
          <p:nvPr/>
        </p:nvSpPr>
        <p:spPr>
          <a:xfrm>
            <a:off x="4002773" y="2626609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cxnSpLocks/>
            <a:stCxn id="16" idx="5"/>
          </p:cNvCxnSpPr>
          <p:nvPr/>
        </p:nvCxnSpPr>
        <p:spPr>
          <a:xfrm>
            <a:off x="6792753" y="2992480"/>
            <a:ext cx="239520" cy="3945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161616" y="2558875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34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cxnSpLocks/>
            <a:stCxn id="20" idx="5"/>
          </p:cNvCxnSpPr>
          <p:nvPr/>
        </p:nvCxnSpPr>
        <p:spPr>
          <a:xfrm>
            <a:off x="7454713" y="3857969"/>
            <a:ext cx="401686" cy="428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574840" y="4341756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56</a:t>
            </a:r>
          </a:p>
        </p:txBody>
      </p:sp>
      <p:cxnSp>
        <p:nvCxnSpPr>
          <p:cNvPr id="19" name="Straight Arrow Connector 18"/>
          <p:cNvCxnSpPr>
            <a:cxnSpLocks/>
            <a:stCxn id="20" idx="3"/>
          </p:cNvCxnSpPr>
          <p:nvPr/>
        </p:nvCxnSpPr>
        <p:spPr>
          <a:xfrm flipH="1">
            <a:off x="6688508" y="3857969"/>
            <a:ext cx="243354" cy="428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823576" y="3424364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40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269902" y="4274238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l-GR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cxnSpLocks/>
            <a:stCxn id="16" idx="3"/>
            <a:endCxn id="10" idx="0"/>
          </p:cNvCxnSpPr>
          <p:nvPr/>
        </p:nvCxnSpPr>
        <p:spPr>
          <a:xfrm flipH="1">
            <a:off x="6160465" y="2992480"/>
            <a:ext cx="109437" cy="4883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endCxn id="24" idx="1"/>
          </p:cNvCxnSpPr>
          <p:nvPr/>
        </p:nvCxnSpPr>
        <p:spPr>
          <a:xfrm>
            <a:off x="4550689" y="3134609"/>
            <a:ext cx="397979" cy="4089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838109" y="3460365"/>
            <a:ext cx="754945" cy="56828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24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339159" y="3463000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67429" y="1393371"/>
            <a:ext cx="1758582" cy="725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393371"/>
            <a:ext cx="40027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Now, let’s delete the key at the root, </a:t>
            </a:r>
            <a:r>
              <a:rPr lang="en-US" dirty="0" smtClean="0">
                <a:solidFill>
                  <a:schemeClr val="accent2"/>
                </a:solidFill>
              </a:rPr>
              <a:t>28.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/>
              <a:t>1. Replace key of root with key of root’s </a:t>
            </a:r>
            <a:r>
              <a:rPr lang="en-US" dirty="0" err="1" smtClean="0">
                <a:solidFill>
                  <a:schemeClr val="accent5"/>
                </a:solidFill>
              </a:rPr>
              <a:t>inorder</a:t>
            </a:r>
            <a:r>
              <a:rPr lang="en-US" dirty="0" smtClean="0">
                <a:solidFill>
                  <a:schemeClr val="accent5"/>
                </a:solidFill>
              </a:rPr>
              <a:t> successor (32)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3356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Deletion Examples </a:t>
            </a:r>
          </a:p>
        </p:txBody>
      </p:sp>
      <p:cxnSp>
        <p:nvCxnSpPr>
          <p:cNvPr id="5" name="Straight Arrow Connector 4"/>
          <p:cNvCxnSpPr>
            <a:endCxn id="11" idx="7"/>
          </p:cNvCxnSpPr>
          <p:nvPr/>
        </p:nvCxnSpPr>
        <p:spPr>
          <a:xfrm flipH="1">
            <a:off x="4633910" y="2118609"/>
            <a:ext cx="647878" cy="5823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3929397" y="3185840"/>
            <a:ext cx="235826" cy="3270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  <a:endCxn id="16" idx="0"/>
          </p:cNvCxnSpPr>
          <p:nvPr/>
        </p:nvCxnSpPr>
        <p:spPr>
          <a:xfrm>
            <a:off x="6021211" y="2118609"/>
            <a:ext cx="510117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790753" y="3480828"/>
            <a:ext cx="739423" cy="508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11" name="Oval 10"/>
          <p:cNvSpPr/>
          <p:nvPr/>
        </p:nvSpPr>
        <p:spPr>
          <a:xfrm>
            <a:off x="4002773" y="2626609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cxnSpLocks/>
            <a:stCxn id="16" idx="5"/>
          </p:cNvCxnSpPr>
          <p:nvPr/>
        </p:nvCxnSpPr>
        <p:spPr>
          <a:xfrm>
            <a:off x="6792753" y="2992480"/>
            <a:ext cx="239520" cy="3945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161616" y="2558875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34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cxnSpLocks/>
            <a:stCxn id="20" idx="5"/>
          </p:cNvCxnSpPr>
          <p:nvPr/>
        </p:nvCxnSpPr>
        <p:spPr>
          <a:xfrm>
            <a:off x="7454713" y="3857969"/>
            <a:ext cx="401686" cy="428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574840" y="4341756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56</a:t>
            </a:r>
          </a:p>
        </p:txBody>
      </p:sp>
      <p:cxnSp>
        <p:nvCxnSpPr>
          <p:cNvPr id="19" name="Straight Arrow Connector 18"/>
          <p:cNvCxnSpPr>
            <a:cxnSpLocks/>
            <a:stCxn id="20" idx="3"/>
          </p:cNvCxnSpPr>
          <p:nvPr/>
        </p:nvCxnSpPr>
        <p:spPr>
          <a:xfrm flipH="1">
            <a:off x="6688508" y="3857969"/>
            <a:ext cx="243354" cy="428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823576" y="3424364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40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269902" y="4274238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l-GR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cxnSpLocks/>
            <a:stCxn id="16" idx="3"/>
            <a:endCxn id="10" idx="0"/>
          </p:cNvCxnSpPr>
          <p:nvPr/>
        </p:nvCxnSpPr>
        <p:spPr>
          <a:xfrm flipH="1">
            <a:off x="6160465" y="2992480"/>
            <a:ext cx="109437" cy="4883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endCxn id="24" idx="1"/>
          </p:cNvCxnSpPr>
          <p:nvPr/>
        </p:nvCxnSpPr>
        <p:spPr>
          <a:xfrm>
            <a:off x="4550689" y="3134609"/>
            <a:ext cx="397979" cy="4089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838109" y="3460365"/>
            <a:ext cx="754945" cy="56828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24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339159" y="3463000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67429" y="1393371"/>
            <a:ext cx="1758582" cy="725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393371"/>
            <a:ext cx="40027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Now, let’s delete the key at the root, </a:t>
            </a:r>
            <a:r>
              <a:rPr lang="en-US" dirty="0" smtClean="0">
                <a:solidFill>
                  <a:schemeClr val="accent2"/>
                </a:solidFill>
              </a:rPr>
              <a:t>28.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/>
              <a:t>Replace key of root with key of root’s </a:t>
            </a:r>
            <a:r>
              <a:rPr lang="en-US" dirty="0" err="1" smtClean="0">
                <a:solidFill>
                  <a:schemeClr val="accent5"/>
                </a:solidFill>
              </a:rPr>
              <a:t>inorder</a:t>
            </a:r>
            <a:r>
              <a:rPr lang="en-US" dirty="0" smtClean="0">
                <a:solidFill>
                  <a:schemeClr val="accent5"/>
                </a:solidFill>
              </a:rPr>
              <a:t> successor (32)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Recursively </a:t>
            </a:r>
            <a:r>
              <a:rPr lang="en-US" dirty="0" smtClean="0">
                <a:solidFill>
                  <a:srgbClr val="FD4FD8"/>
                </a:solidFill>
              </a:rPr>
              <a:t>delete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inorder</a:t>
            </a:r>
            <a:r>
              <a:rPr lang="en-US" dirty="0" smtClean="0">
                <a:solidFill>
                  <a:schemeClr val="accent1"/>
                </a:solidFill>
              </a:rPr>
              <a:t> successor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281788" y="1864609"/>
            <a:ext cx="739423" cy="5080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32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664175" y="3385126"/>
            <a:ext cx="941802" cy="700309"/>
          </a:xfrm>
          <a:prstGeom prst="line">
            <a:avLst/>
          </a:prstGeom>
          <a:ln w="28575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666587" y="3579972"/>
            <a:ext cx="945975" cy="449245"/>
          </a:xfrm>
          <a:prstGeom prst="line">
            <a:avLst/>
          </a:prstGeom>
          <a:ln w="28575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76917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Deletion Examples </a:t>
            </a:r>
          </a:p>
        </p:txBody>
      </p:sp>
      <p:cxnSp>
        <p:nvCxnSpPr>
          <p:cNvPr id="5" name="Straight Arrow Connector 4"/>
          <p:cNvCxnSpPr>
            <a:endCxn id="11" idx="7"/>
          </p:cNvCxnSpPr>
          <p:nvPr/>
        </p:nvCxnSpPr>
        <p:spPr>
          <a:xfrm flipH="1">
            <a:off x="4633910" y="2118609"/>
            <a:ext cx="647878" cy="5823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3929397" y="3185840"/>
            <a:ext cx="235826" cy="3270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  <a:endCxn id="16" idx="0"/>
          </p:cNvCxnSpPr>
          <p:nvPr/>
        </p:nvCxnSpPr>
        <p:spPr>
          <a:xfrm>
            <a:off x="6021211" y="2118609"/>
            <a:ext cx="510117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002773" y="2626609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cxnSpLocks/>
            <a:stCxn id="16" idx="5"/>
          </p:cNvCxnSpPr>
          <p:nvPr/>
        </p:nvCxnSpPr>
        <p:spPr>
          <a:xfrm>
            <a:off x="6792753" y="2992480"/>
            <a:ext cx="239520" cy="3945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161616" y="2558875"/>
            <a:ext cx="739423" cy="50800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34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cxnSpLocks/>
            <a:stCxn id="20" idx="5"/>
          </p:cNvCxnSpPr>
          <p:nvPr/>
        </p:nvCxnSpPr>
        <p:spPr>
          <a:xfrm>
            <a:off x="7454713" y="3857969"/>
            <a:ext cx="401686" cy="428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574840" y="4341756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56</a:t>
            </a:r>
          </a:p>
        </p:txBody>
      </p:sp>
      <p:cxnSp>
        <p:nvCxnSpPr>
          <p:cNvPr id="19" name="Straight Arrow Connector 18"/>
          <p:cNvCxnSpPr>
            <a:cxnSpLocks/>
            <a:stCxn id="20" idx="3"/>
          </p:cNvCxnSpPr>
          <p:nvPr/>
        </p:nvCxnSpPr>
        <p:spPr>
          <a:xfrm flipH="1">
            <a:off x="6688508" y="3857969"/>
            <a:ext cx="243354" cy="428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823576" y="3424364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40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269902" y="4274238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l-GR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cxnSpLocks/>
            <a:endCxn id="24" idx="1"/>
          </p:cNvCxnSpPr>
          <p:nvPr/>
        </p:nvCxnSpPr>
        <p:spPr>
          <a:xfrm>
            <a:off x="4550689" y="3134609"/>
            <a:ext cx="397979" cy="4089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838109" y="3460365"/>
            <a:ext cx="754945" cy="56828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24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339159" y="3463000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67429" y="1393371"/>
            <a:ext cx="1758582" cy="725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393371"/>
            <a:ext cx="40027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Now, let’s delete the key at the root, </a:t>
            </a:r>
            <a:r>
              <a:rPr lang="en-US" dirty="0" smtClean="0">
                <a:solidFill>
                  <a:schemeClr val="accent2"/>
                </a:solidFill>
              </a:rPr>
              <a:t>28.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/>
              <a:t>Replace key of root with key of root’s </a:t>
            </a:r>
            <a:r>
              <a:rPr lang="en-US" dirty="0" err="1" smtClean="0">
                <a:solidFill>
                  <a:schemeClr val="accent5"/>
                </a:solidFill>
              </a:rPr>
              <a:t>inorder</a:t>
            </a:r>
            <a:r>
              <a:rPr lang="en-US" dirty="0" smtClean="0">
                <a:solidFill>
                  <a:schemeClr val="accent5"/>
                </a:solidFill>
              </a:rPr>
              <a:t> successor (32)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Recursively </a:t>
            </a:r>
            <a:r>
              <a:rPr lang="en-US" dirty="0" smtClean="0">
                <a:solidFill>
                  <a:srgbClr val="FD4FD8"/>
                </a:solidFill>
              </a:rPr>
              <a:t>delete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inorder</a:t>
            </a:r>
            <a:r>
              <a:rPr lang="en-US" dirty="0" smtClean="0">
                <a:solidFill>
                  <a:schemeClr val="accent1"/>
                </a:solidFill>
              </a:rPr>
              <a:t> successor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accent6"/>
                </a:solidFill>
              </a:rPr>
              <a:t>Fix imbalance detected at 34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281788" y="1864609"/>
            <a:ext cx="739423" cy="5080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6907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Deletion Examples </a:t>
            </a:r>
          </a:p>
        </p:txBody>
      </p:sp>
      <p:cxnSp>
        <p:nvCxnSpPr>
          <p:cNvPr id="5" name="Straight Arrow Connector 4"/>
          <p:cNvCxnSpPr>
            <a:endCxn id="11" idx="7"/>
          </p:cNvCxnSpPr>
          <p:nvPr/>
        </p:nvCxnSpPr>
        <p:spPr>
          <a:xfrm flipH="1">
            <a:off x="4633910" y="2118609"/>
            <a:ext cx="647878" cy="5823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3929397" y="3185840"/>
            <a:ext cx="235826" cy="3270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  <a:endCxn id="16" idx="0"/>
          </p:cNvCxnSpPr>
          <p:nvPr/>
        </p:nvCxnSpPr>
        <p:spPr>
          <a:xfrm>
            <a:off x="6021211" y="2118609"/>
            <a:ext cx="510117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002773" y="2626609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cxnSpLocks/>
            <a:stCxn id="16" idx="5"/>
          </p:cNvCxnSpPr>
          <p:nvPr/>
        </p:nvCxnSpPr>
        <p:spPr>
          <a:xfrm>
            <a:off x="6792753" y="2992480"/>
            <a:ext cx="239520" cy="3945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161616" y="2558875"/>
            <a:ext cx="739423" cy="50800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34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cxnSpLocks/>
            <a:stCxn id="20" idx="5"/>
          </p:cNvCxnSpPr>
          <p:nvPr/>
        </p:nvCxnSpPr>
        <p:spPr>
          <a:xfrm>
            <a:off x="7454713" y="3857969"/>
            <a:ext cx="401686" cy="428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574840" y="4341756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56</a:t>
            </a:r>
          </a:p>
        </p:txBody>
      </p:sp>
      <p:cxnSp>
        <p:nvCxnSpPr>
          <p:cNvPr id="19" name="Straight Arrow Connector 18"/>
          <p:cNvCxnSpPr>
            <a:cxnSpLocks/>
            <a:stCxn id="20" idx="3"/>
          </p:cNvCxnSpPr>
          <p:nvPr/>
        </p:nvCxnSpPr>
        <p:spPr>
          <a:xfrm flipH="1">
            <a:off x="6688508" y="3857969"/>
            <a:ext cx="243354" cy="428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823576" y="3424364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40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269902" y="4274238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l-GR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cxnSpLocks/>
            <a:endCxn id="24" idx="1"/>
          </p:cNvCxnSpPr>
          <p:nvPr/>
        </p:nvCxnSpPr>
        <p:spPr>
          <a:xfrm>
            <a:off x="4550689" y="3134609"/>
            <a:ext cx="397979" cy="4089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838109" y="3460365"/>
            <a:ext cx="754945" cy="56828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24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339159" y="3463000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67429" y="1393371"/>
            <a:ext cx="1758582" cy="725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393371"/>
            <a:ext cx="40027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Now, let’s delete the key at the root, </a:t>
            </a:r>
            <a:r>
              <a:rPr lang="en-US" dirty="0" smtClean="0">
                <a:solidFill>
                  <a:schemeClr val="accent2"/>
                </a:solidFill>
              </a:rPr>
              <a:t>28.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/>
              <a:t>Replace key of root with key of root’s </a:t>
            </a:r>
            <a:r>
              <a:rPr lang="en-US" dirty="0" err="1" smtClean="0">
                <a:solidFill>
                  <a:schemeClr val="accent5"/>
                </a:solidFill>
              </a:rPr>
              <a:t>inorder</a:t>
            </a:r>
            <a:r>
              <a:rPr lang="en-US" dirty="0" smtClean="0">
                <a:solidFill>
                  <a:schemeClr val="accent5"/>
                </a:solidFill>
              </a:rPr>
              <a:t> successor (32)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Recursively </a:t>
            </a:r>
            <a:r>
              <a:rPr lang="en-US" dirty="0" smtClean="0">
                <a:solidFill>
                  <a:srgbClr val="FD4FD8"/>
                </a:solidFill>
              </a:rPr>
              <a:t>delete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inorder</a:t>
            </a:r>
            <a:r>
              <a:rPr lang="en-US" dirty="0" smtClean="0">
                <a:solidFill>
                  <a:schemeClr val="accent1"/>
                </a:solidFill>
              </a:rPr>
              <a:t> successor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accent6"/>
                </a:solidFill>
              </a:rPr>
              <a:t>Fix imbalance detected at 34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b="1" dirty="0" smtClean="0">
                <a:solidFill>
                  <a:srgbClr val="7030A0"/>
                </a:solidFill>
              </a:rPr>
              <a:t>How?</a:t>
            </a:r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281788" y="1864609"/>
            <a:ext cx="739423" cy="5080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9" y="4179916"/>
            <a:ext cx="764880" cy="83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8136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Deletion Examples </a:t>
            </a:r>
          </a:p>
        </p:txBody>
      </p:sp>
      <p:cxnSp>
        <p:nvCxnSpPr>
          <p:cNvPr id="5" name="Straight Arrow Connector 4"/>
          <p:cNvCxnSpPr>
            <a:endCxn id="11" idx="7"/>
          </p:cNvCxnSpPr>
          <p:nvPr/>
        </p:nvCxnSpPr>
        <p:spPr>
          <a:xfrm flipH="1">
            <a:off x="4633910" y="2118609"/>
            <a:ext cx="647878" cy="5823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3929397" y="3185840"/>
            <a:ext cx="235826" cy="3270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  <a:endCxn id="16" idx="0"/>
          </p:cNvCxnSpPr>
          <p:nvPr/>
        </p:nvCxnSpPr>
        <p:spPr>
          <a:xfrm>
            <a:off x="6021211" y="2118609"/>
            <a:ext cx="510117" cy="440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002773" y="2626609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cxnSpLocks/>
            <a:stCxn id="16" idx="5"/>
          </p:cNvCxnSpPr>
          <p:nvPr/>
        </p:nvCxnSpPr>
        <p:spPr>
          <a:xfrm>
            <a:off x="6792753" y="2992480"/>
            <a:ext cx="239520" cy="3945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161616" y="2558875"/>
            <a:ext cx="739423" cy="50800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34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cxnSpLocks/>
            <a:stCxn id="20" idx="5"/>
          </p:cNvCxnSpPr>
          <p:nvPr/>
        </p:nvCxnSpPr>
        <p:spPr>
          <a:xfrm>
            <a:off x="7454713" y="3857969"/>
            <a:ext cx="401686" cy="428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574840" y="4341756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56</a:t>
            </a:r>
          </a:p>
        </p:txBody>
      </p:sp>
      <p:cxnSp>
        <p:nvCxnSpPr>
          <p:cNvPr id="19" name="Straight Arrow Connector 18"/>
          <p:cNvCxnSpPr>
            <a:cxnSpLocks/>
            <a:stCxn id="20" idx="3"/>
          </p:cNvCxnSpPr>
          <p:nvPr/>
        </p:nvCxnSpPr>
        <p:spPr>
          <a:xfrm flipH="1">
            <a:off x="6688508" y="3857969"/>
            <a:ext cx="243354" cy="428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823576" y="3424364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40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269902" y="4274238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l-GR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cxnSpLocks/>
            <a:endCxn id="24" idx="1"/>
          </p:cNvCxnSpPr>
          <p:nvPr/>
        </p:nvCxnSpPr>
        <p:spPr>
          <a:xfrm>
            <a:off x="4550689" y="3134609"/>
            <a:ext cx="397979" cy="4089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838109" y="3460365"/>
            <a:ext cx="754945" cy="56828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24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339159" y="3463000"/>
            <a:ext cx="739423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67429" y="1393371"/>
            <a:ext cx="1758582" cy="725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393371"/>
            <a:ext cx="40027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Now, let’s delete the key at the root, </a:t>
            </a:r>
            <a:r>
              <a:rPr lang="en-US" dirty="0" smtClean="0">
                <a:solidFill>
                  <a:schemeClr val="accent2"/>
                </a:solidFill>
              </a:rPr>
              <a:t>28.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/>
              <a:t>Replace key of root with key of root’s </a:t>
            </a:r>
            <a:r>
              <a:rPr lang="en-US" dirty="0" err="1" smtClean="0">
                <a:solidFill>
                  <a:schemeClr val="accent5"/>
                </a:solidFill>
              </a:rPr>
              <a:t>inorder</a:t>
            </a:r>
            <a:r>
              <a:rPr lang="en-US" dirty="0" smtClean="0">
                <a:solidFill>
                  <a:schemeClr val="accent5"/>
                </a:solidFill>
              </a:rPr>
              <a:t> successor (32)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Recursively </a:t>
            </a:r>
            <a:r>
              <a:rPr lang="en-US" dirty="0" smtClean="0">
                <a:solidFill>
                  <a:srgbClr val="FD4FD8"/>
                </a:solidFill>
              </a:rPr>
              <a:t>delete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inorder</a:t>
            </a:r>
            <a:r>
              <a:rPr lang="en-US" dirty="0" smtClean="0">
                <a:solidFill>
                  <a:schemeClr val="accent1"/>
                </a:solidFill>
              </a:rPr>
              <a:t> successor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accent6"/>
                </a:solidFill>
              </a:rPr>
              <a:t>Fix imbalance detected at 34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b="1" dirty="0" smtClean="0">
                <a:solidFill>
                  <a:srgbClr val="7030A0"/>
                </a:solidFill>
              </a:rPr>
              <a:t>How?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Either way! (RL or L)</a:t>
            </a:r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281788" y="1864609"/>
            <a:ext cx="739423" cy="5080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28" y="4010109"/>
            <a:ext cx="168592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73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</TotalTime>
  <Words>4485</Words>
  <Application>Microsoft Macintosh PowerPoint</Application>
  <PresentationFormat>Widescreen</PresentationFormat>
  <Paragraphs>1271</Paragraphs>
  <Slides>95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03" baseType="lpstr">
      <vt:lpstr>Calibri</vt:lpstr>
      <vt:lpstr>Calibri Light</vt:lpstr>
      <vt:lpstr>Cambria Math</vt:lpstr>
      <vt:lpstr>Consolas</vt:lpstr>
      <vt:lpstr>Mangal</vt:lpstr>
      <vt:lpstr>Wingdings</vt:lpstr>
      <vt:lpstr>Arial</vt:lpstr>
      <vt:lpstr>Office Theme</vt:lpstr>
      <vt:lpstr>AVL Trees</vt:lpstr>
      <vt:lpstr>The hated tree</vt:lpstr>
      <vt:lpstr>The hated Tree, v2</vt:lpstr>
      <vt:lpstr>The hated Tree, v2</vt:lpstr>
      <vt:lpstr>Binary Search Trees: Insertion Order</vt:lpstr>
      <vt:lpstr>Binary Search Trees: Insertion Order</vt:lpstr>
      <vt:lpstr>Binary Search Trees: Insertion Order</vt:lpstr>
      <vt:lpstr>Binary Search Trees: Insertion Order</vt:lpstr>
      <vt:lpstr>Binary Search Trees: Insertion Order</vt:lpstr>
      <vt:lpstr>Take-home message #1:  “As if we didn’t know this already”</vt:lpstr>
      <vt:lpstr>Take-home message #1:  “As if we didn’t know this already”</vt:lpstr>
      <vt:lpstr>Take-home message #1:  “As if we didn’t know this already”</vt:lpstr>
      <vt:lpstr>Take-home message #1:  “As if we didn’t know this already”</vt:lpstr>
      <vt:lpstr>AVL Trees</vt:lpstr>
      <vt:lpstr>AVL Trees</vt:lpstr>
      <vt:lpstr>AVL Trees</vt:lpstr>
      <vt:lpstr>AVL Trees</vt:lpstr>
      <vt:lpstr>AVL Trees</vt:lpstr>
      <vt:lpstr>AVL Trees</vt:lpstr>
      <vt:lpstr>AVL Trees</vt:lpstr>
      <vt:lpstr>AVL Trees</vt:lpstr>
      <vt:lpstr>AVL Trees</vt:lpstr>
      <vt:lpstr>AVL Trees</vt:lpstr>
      <vt:lpstr>Imbalance calculation</vt:lpstr>
      <vt:lpstr>Quizzes for you:</vt:lpstr>
      <vt:lpstr>Quizzes for you:</vt:lpstr>
      <vt:lpstr>Rotations</vt:lpstr>
      <vt:lpstr>Rotations</vt:lpstr>
      <vt:lpstr>Rotations</vt:lpstr>
      <vt:lpstr>Rotations</vt:lpstr>
      <vt:lpstr>Rotations</vt:lpstr>
      <vt:lpstr>Rotations</vt:lpstr>
      <vt:lpstr>Rotations</vt:lpstr>
      <vt:lpstr>Rotations</vt:lpstr>
      <vt:lpstr>Rotations</vt:lpstr>
      <vt:lpstr>Rotations</vt:lpstr>
      <vt:lpstr>Rotations</vt:lpstr>
      <vt:lpstr>Rotations</vt:lpstr>
      <vt:lpstr>Rotations</vt:lpstr>
      <vt:lpstr>Rotations</vt:lpstr>
      <vt:lpstr>Rotations</vt:lpstr>
      <vt:lpstr>Rotations</vt:lpstr>
      <vt:lpstr>“Complex” rotations</vt:lpstr>
      <vt:lpstr>“Complex” rotations</vt:lpstr>
      <vt:lpstr>“Complex” rotations</vt:lpstr>
      <vt:lpstr>“Complex” rotations</vt:lpstr>
      <vt:lpstr>“Complex” rotations</vt:lpstr>
      <vt:lpstr>Other rotations</vt:lpstr>
      <vt:lpstr>You! Write rotation code now!</vt:lpstr>
      <vt:lpstr>You! Write rotation code now!</vt:lpstr>
      <vt:lpstr>You! Write rotation code now!</vt:lpstr>
      <vt:lpstr>You! Write rotation code now!</vt:lpstr>
      <vt:lpstr>You! Write rotation code now!</vt:lpstr>
      <vt:lpstr>You! Write rotation code now!</vt:lpstr>
      <vt:lpstr>You! Write rotation code now!</vt:lpstr>
      <vt:lpstr>You! Write rotation code now!</vt:lpstr>
      <vt:lpstr>You! Write rotation code now!</vt:lpstr>
      <vt:lpstr>You! Write rotation code now!</vt:lpstr>
      <vt:lpstr>You! Write rotation code now!</vt:lpstr>
      <vt:lpstr>You! Write rotation code now!</vt:lpstr>
      <vt:lpstr>You! Write rotation code now!</vt:lpstr>
      <vt:lpstr>You! Write rotation code now!</vt:lpstr>
      <vt:lpstr>You! Write rotation code now!</vt:lpstr>
      <vt:lpstr>The math</vt:lpstr>
      <vt:lpstr>Fill-in-the-gaps in AVL insertion routine!</vt:lpstr>
      <vt:lpstr>Fill-in-the-gaps in AVL insertion routine!</vt:lpstr>
      <vt:lpstr>Fill-in-the-gaps in AVL insertion routine!</vt:lpstr>
      <vt:lpstr>Fill-in-the-gaps in AVL insertion routine!</vt:lpstr>
      <vt:lpstr>Fill-in-the-gaps in AVL insertion routine!</vt:lpstr>
      <vt:lpstr>Deletions</vt:lpstr>
      <vt:lpstr>Deletions</vt:lpstr>
      <vt:lpstr>Deletions</vt:lpstr>
      <vt:lpstr>Deletions</vt:lpstr>
      <vt:lpstr>Deletions</vt:lpstr>
      <vt:lpstr>Deletions</vt:lpstr>
      <vt:lpstr>Deletions</vt:lpstr>
      <vt:lpstr>Deletions</vt:lpstr>
      <vt:lpstr>Deletion Examples </vt:lpstr>
      <vt:lpstr>Deletion Examples </vt:lpstr>
      <vt:lpstr>Deletion Examples </vt:lpstr>
      <vt:lpstr>Deletion Examples </vt:lpstr>
      <vt:lpstr>Deletion Examples </vt:lpstr>
      <vt:lpstr>Deletion Examples </vt:lpstr>
      <vt:lpstr>Deletion Examples </vt:lpstr>
      <vt:lpstr>Deletion Examples </vt:lpstr>
      <vt:lpstr>Deletion Examples </vt:lpstr>
      <vt:lpstr>Deletion Examples </vt:lpstr>
      <vt:lpstr>Deletion Examples </vt:lpstr>
      <vt:lpstr>Deletion Examples </vt:lpstr>
      <vt:lpstr>Deletion Examples </vt:lpstr>
      <vt:lpstr>Deletion Examples </vt:lpstr>
      <vt:lpstr>Deletion Examples </vt:lpstr>
      <vt:lpstr>Deletion Examples </vt:lpstr>
      <vt:lpstr>Deletion Examples </vt:lpstr>
      <vt:lpstr>Deletion Examples 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Filippou</dc:creator>
  <cp:lastModifiedBy>Jason Filippou</cp:lastModifiedBy>
  <cp:revision>62</cp:revision>
  <dcterms:created xsi:type="dcterms:W3CDTF">2017-05-31T01:58:46Z</dcterms:created>
  <dcterms:modified xsi:type="dcterms:W3CDTF">2017-06-02T13:30:36Z</dcterms:modified>
</cp:coreProperties>
</file>