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6.jp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0"/>
  </p:notesMasterIdLst>
  <p:sldIdLst>
    <p:sldId id="256" r:id="rId2"/>
    <p:sldId id="257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2" r:id="rId14"/>
    <p:sldId id="273" r:id="rId15"/>
    <p:sldId id="274" r:id="rId16"/>
    <p:sldId id="270" r:id="rId17"/>
    <p:sldId id="271" r:id="rId18"/>
    <p:sldId id="276" r:id="rId19"/>
    <p:sldId id="277" r:id="rId20"/>
    <p:sldId id="442" r:id="rId21"/>
    <p:sldId id="443" r:id="rId22"/>
    <p:sldId id="259" r:id="rId23"/>
    <p:sldId id="279" r:id="rId24"/>
    <p:sldId id="278" r:id="rId25"/>
    <p:sldId id="326" r:id="rId26"/>
    <p:sldId id="283" r:id="rId27"/>
    <p:sldId id="286" r:id="rId28"/>
    <p:sldId id="287" r:id="rId29"/>
    <p:sldId id="288" r:id="rId30"/>
    <p:sldId id="289" r:id="rId31"/>
    <p:sldId id="285" r:id="rId32"/>
    <p:sldId id="290" r:id="rId33"/>
    <p:sldId id="291" r:id="rId34"/>
    <p:sldId id="293" r:id="rId35"/>
    <p:sldId id="294" r:id="rId36"/>
    <p:sldId id="295" r:id="rId37"/>
    <p:sldId id="296" r:id="rId38"/>
    <p:sldId id="297" r:id="rId39"/>
    <p:sldId id="299" r:id="rId40"/>
    <p:sldId id="298" r:id="rId41"/>
    <p:sldId id="300" r:id="rId42"/>
    <p:sldId id="301" r:id="rId43"/>
    <p:sldId id="302" r:id="rId44"/>
    <p:sldId id="303" r:id="rId45"/>
    <p:sldId id="304" r:id="rId46"/>
    <p:sldId id="307" r:id="rId47"/>
    <p:sldId id="308" r:id="rId48"/>
    <p:sldId id="309" r:id="rId49"/>
    <p:sldId id="311" r:id="rId50"/>
    <p:sldId id="312" r:id="rId51"/>
    <p:sldId id="313" r:id="rId52"/>
    <p:sldId id="314" r:id="rId53"/>
    <p:sldId id="315" r:id="rId54"/>
    <p:sldId id="316" r:id="rId55"/>
    <p:sldId id="317" r:id="rId56"/>
    <p:sldId id="318" r:id="rId57"/>
    <p:sldId id="320" r:id="rId58"/>
    <p:sldId id="319" r:id="rId59"/>
    <p:sldId id="321" r:id="rId60"/>
    <p:sldId id="322" r:id="rId61"/>
    <p:sldId id="323" r:id="rId62"/>
    <p:sldId id="325" r:id="rId63"/>
    <p:sldId id="332" r:id="rId64"/>
    <p:sldId id="333" r:id="rId65"/>
    <p:sldId id="282" r:id="rId66"/>
    <p:sldId id="305" r:id="rId67"/>
    <p:sldId id="280" r:id="rId68"/>
    <p:sldId id="334" r:id="rId69"/>
    <p:sldId id="335" r:id="rId70"/>
    <p:sldId id="336" r:id="rId71"/>
    <p:sldId id="337" r:id="rId72"/>
    <p:sldId id="338" r:id="rId73"/>
    <p:sldId id="339" r:id="rId74"/>
    <p:sldId id="340" r:id="rId75"/>
    <p:sldId id="341" r:id="rId76"/>
    <p:sldId id="342" r:id="rId77"/>
    <p:sldId id="343" r:id="rId78"/>
    <p:sldId id="345" r:id="rId79"/>
    <p:sldId id="344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2" r:id="rId105"/>
    <p:sldId id="373" r:id="rId106"/>
    <p:sldId id="380" r:id="rId107"/>
    <p:sldId id="374" r:id="rId108"/>
    <p:sldId id="375" r:id="rId109"/>
    <p:sldId id="376" r:id="rId110"/>
    <p:sldId id="377" r:id="rId111"/>
    <p:sldId id="381" r:id="rId112"/>
    <p:sldId id="383" r:id="rId113"/>
    <p:sldId id="385" r:id="rId114"/>
    <p:sldId id="384" r:id="rId115"/>
    <p:sldId id="386" r:id="rId116"/>
    <p:sldId id="387" r:id="rId117"/>
    <p:sldId id="388" r:id="rId118"/>
    <p:sldId id="389" r:id="rId119"/>
    <p:sldId id="390" r:id="rId120"/>
    <p:sldId id="391" r:id="rId121"/>
    <p:sldId id="392" r:id="rId122"/>
    <p:sldId id="393" r:id="rId123"/>
    <p:sldId id="394" r:id="rId124"/>
    <p:sldId id="395" r:id="rId125"/>
    <p:sldId id="396" r:id="rId126"/>
    <p:sldId id="397" r:id="rId127"/>
    <p:sldId id="398" r:id="rId128"/>
    <p:sldId id="399" r:id="rId129"/>
    <p:sldId id="400" r:id="rId130"/>
    <p:sldId id="401" r:id="rId131"/>
    <p:sldId id="402" r:id="rId132"/>
    <p:sldId id="403" r:id="rId133"/>
    <p:sldId id="404" r:id="rId134"/>
    <p:sldId id="405" r:id="rId135"/>
    <p:sldId id="406" r:id="rId136"/>
    <p:sldId id="407" r:id="rId137"/>
    <p:sldId id="408" r:id="rId138"/>
    <p:sldId id="409" r:id="rId139"/>
    <p:sldId id="410" r:id="rId140"/>
    <p:sldId id="411" r:id="rId141"/>
    <p:sldId id="412" r:id="rId142"/>
    <p:sldId id="413" r:id="rId143"/>
    <p:sldId id="414" r:id="rId144"/>
    <p:sldId id="415" r:id="rId145"/>
    <p:sldId id="416" r:id="rId146"/>
    <p:sldId id="417" r:id="rId147"/>
    <p:sldId id="418" r:id="rId148"/>
    <p:sldId id="419" r:id="rId149"/>
    <p:sldId id="420" r:id="rId150"/>
    <p:sldId id="421" r:id="rId151"/>
    <p:sldId id="422" r:id="rId152"/>
    <p:sldId id="426" r:id="rId153"/>
    <p:sldId id="427" r:id="rId154"/>
    <p:sldId id="428" r:id="rId155"/>
    <p:sldId id="429" r:id="rId156"/>
    <p:sldId id="424" r:id="rId157"/>
    <p:sldId id="430" r:id="rId158"/>
    <p:sldId id="432" r:id="rId159"/>
    <p:sldId id="433" r:id="rId160"/>
    <p:sldId id="284" r:id="rId161"/>
    <p:sldId id="440" r:id="rId162"/>
    <p:sldId id="439" r:id="rId163"/>
    <p:sldId id="441" r:id="rId164"/>
    <p:sldId id="434" r:id="rId165"/>
    <p:sldId id="435" r:id="rId166"/>
    <p:sldId id="438" r:id="rId167"/>
    <p:sldId id="437" r:id="rId168"/>
    <p:sldId id="281" r:id="rId1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1" autoAdjust="0"/>
    <p:restoredTop sz="94702"/>
  </p:normalViewPr>
  <p:slideViewPr>
    <p:cSldViewPr snapToGrid="0">
      <p:cViewPr varScale="1">
        <p:scale>
          <a:sx n="85" d="100"/>
          <a:sy n="85" d="100"/>
        </p:scale>
        <p:origin x="7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microsoft.com/office/2015/10/relationships/revisionInfo" Target="revisionInfo.xml"/><Relationship Id="rId170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viewProps" Target="viewProp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tableStyles" Target="tableStyle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E03A6D-0EB9-4C77-B53B-E3AEE570C3E0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1FE846-E6A7-4351-9B06-02B4FBFBC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297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9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087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70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07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698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5393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507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0022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27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5460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3344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51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19176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7719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7152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305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622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1244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476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774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041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356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849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18798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057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04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24922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109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0846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4840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255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563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544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86574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229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497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3029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7299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16134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85317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61938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24801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701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39848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5907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05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2871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8784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4608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18625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3123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36173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05068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207134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83640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7815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442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1940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09724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2562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9284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44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03891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82220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962088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20251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151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0740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76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77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686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Jason, you’re </a:t>
            </a:r>
            <a:r>
              <a:rPr lang="en-US" dirty="0" err="1"/>
              <a:t>gonna</a:t>
            </a:r>
            <a:r>
              <a:rPr lang="en-US" dirty="0"/>
              <a:t> have to implement this and compare it to the other methods. Clearly, it’s not prone to memory overflow exceptions.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1FE846-E6A7-4351-9B06-02B4FBFBCB6E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60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8EB-4AA2-460A-AB40-2320FFDB2165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C9B2-B862-44DA-8DF8-96335699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74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8EB-4AA2-460A-AB40-2320FFDB2165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C9B2-B862-44DA-8DF8-96335699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093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8EB-4AA2-460A-AB40-2320FFDB2165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C9B2-B862-44DA-8DF8-96335699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858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8EB-4AA2-460A-AB40-2320FFDB2165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C9B2-B862-44DA-8DF8-96335699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23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8EB-4AA2-460A-AB40-2320FFDB2165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C9B2-B862-44DA-8DF8-96335699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1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8EB-4AA2-460A-AB40-2320FFDB2165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C9B2-B862-44DA-8DF8-96335699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881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8EB-4AA2-460A-AB40-2320FFDB2165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C9B2-B862-44DA-8DF8-96335699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511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8EB-4AA2-460A-AB40-2320FFDB2165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C9B2-B862-44DA-8DF8-96335699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08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8EB-4AA2-460A-AB40-2320FFDB2165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C9B2-B862-44DA-8DF8-96335699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719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8EB-4AA2-460A-AB40-2320FFDB2165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C9B2-B862-44DA-8DF8-96335699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22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C68EB-4AA2-460A-AB40-2320FFDB2165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C9B2-B862-44DA-8DF8-96335699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320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68EB-4AA2-460A-AB40-2320FFDB2165}" type="datetimeFigureOut">
              <a:rPr lang="en-US" smtClean="0"/>
              <a:t>6/3/2017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DC9B2-B862-44DA-8DF8-963356992E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738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Traversing binary trees with exactly zero stacks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CMSC 420</a:t>
            </a:r>
          </a:p>
        </p:txBody>
      </p:sp>
    </p:spTree>
    <p:extLst>
      <p:ext uri="{BB962C8B-B14F-4D97-AF65-F5344CB8AC3E}">
        <p14:creationId xmlns:p14="http://schemas.microsoft.com/office/powerpoint/2010/main" val="2822757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 harder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Now, instead of using the system’s stack, let’s use our own!</a:t>
            </a:r>
          </a:p>
          <a:p>
            <a:r>
              <a:rPr lang="en-US" dirty="0"/>
              <a:t>In no more than 5 minutes, write Java code that uses your own Stack to do </a:t>
            </a:r>
            <a:r>
              <a:rPr lang="en-US" dirty="0" err="1"/>
              <a:t>inorder</a:t>
            </a:r>
            <a:r>
              <a:rPr lang="en-US" dirty="0"/>
              <a:t> traversal in a binary tree!</a:t>
            </a:r>
          </a:p>
          <a:p>
            <a:r>
              <a:rPr lang="en-US" dirty="0"/>
              <a:t>Then, grade it as before!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311976"/>
              </p:ext>
            </p:extLst>
          </p:nvPr>
        </p:nvGraphicFramePr>
        <p:xfrm>
          <a:off x="870285" y="3799750"/>
          <a:ext cx="10483515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842">
                  <a:extLst>
                    <a:ext uri="{9D8B030D-6E8A-4147-A177-3AD203B41FA5}">
                      <a16:colId xmlns:a16="http://schemas.microsoft.com/office/drawing/2014/main" val="412305461"/>
                    </a:ext>
                  </a:extLst>
                </a:gridCol>
                <a:gridCol w="3930168">
                  <a:extLst>
                    <a:ext uri="{9D8B030D-6E8A-4147-A177-3AD203B41FA5}">
                      <a16:colId xmlns:a16="http://schemas.microsoft.com/office/drawing/2014/main" val="1732065729"/>
                    </a:ext>
                  </a:extLst>
                </a:gridCol>
                <a:gridCol w="3494505">
                  <a:extLst>
                    <a:ext uri="{9D8B030D-6E8A-4147-A177-3AD203B41FA5}">
                      <a16:colId xmlns:a16="http://schemas.microsoft.com/office/drawing/2014/main" val="1292968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Example questions to ask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Grading 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78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Algorithmic Correctness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Is the recursion applied correctly?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Does the code print out values when it should?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3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Runtime error-free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Is the code prone to 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NullPointerException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What about 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StackOverflowException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45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Elegance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Is the code readable?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Any arguments that we could avoid?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Generally; could this have been attained with 2/3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rds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or ½ of the code?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83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Compile error-free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If I typed this in as – is and ran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javac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on it, would it compile?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41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66715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58" y="28621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0332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688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043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992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57548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110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466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9821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11" idx="1"/>
          </p:cNvCxnSpPr>
          <p:nvPr/>
        </p:nvCxnSpPr>
        <p:spPr>
          <a:xfrm rot="5400000" flipH="1" flipV="1">
            <a:off x="1818946" y="3146546"/>
            <a:ext cx="12700" cy="918205"/>
          </a:xfrm>
          <a:prstGeom prst="curvedConnector3">
            <a:avLst>
              <a:gd name="adj1" fmla="val 232070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12" idx="0"/>
          </p:cNvCxnSpPr>
          <p:nvPr/>
        </p:nvCxnSpPr>
        <p:spPr>
          <a:xfrm flipV="1">
            <a:off x="2425724" y="3539519"/>
            <a:ext cx="1213557" cy="11288"/>
          </a:xfrm>
          <a:prstGeom prst="curvedConnector4">
            <a:avLst>
              <a:gd name="adj1" fmla="val 6976"/>
              <a:gd name="adj2" fmla="val 21251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3" idx="0"/>
          </p:cNvCxnSpPr>
          <p:nvPr/>
        </p:nvCxnSpPr>
        <p:spPr>
          <a:xfrm rot="5400000" flipH="1" flipV="1">
            <a:off x="4246059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4" idx="0"/>
          </p:cNvCxnSpPr>
          <p:nvPr/>
        </p:nvCxnSpPr>
        <p:spPr>
          <a:xfrm rot="5400000" flipH="1" flipV="1">
            <a:off x="5459615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5" idx="0"/>
          </p:cNvCxnSpPr>
          <p:nvPr/>
        </p:nvCxnSpPr>
        <p:spPr>
          <a:xfrm rot="5400000" flipH="1" flipV="1">
            <a:off x="6673171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6" idx="0"/>
          </p:cNvCxnSpPr>
          <p:nvPr/>
        </p:nvCxnSpPr>
        <p:spPr>
          <a:xfrm rot="5400000" flipH="1" flipV="1">
            <a:off x="7886727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7" idx="0"/>
          </p:cNvCxnSpPr>
          <p:nvPr/>
        </p:nvCxnSpPr>
        <p:spPr>
          <a:xfrm rot="5400000" flipH="1" flipV="1">
            <a:off x="9100283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46" idx="0"/>
          </p:cNvCxnSpPr>
          <p:nvPr/>
        </p:nvCxnSpPr>
        <p:spPr>
          <a:xfrm rot="5400000" flipH="1" flipV="1">
            <a:off x="10265596" y="2974634"/>
            <a:ext cx="6350" cy="1123420"/>
          </a:xfrm>
          <a:prstGeom prst="curvedConnector3">
            <a:avLst>
              <a:gd name="adj1" fmla="val 37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24812" y="353316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381025" y="3200739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552" y="416054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0234" y="5119448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endCxn id="50" idx="2"/>
          </p:cNvCxnSpPr>
          <p:nvPr/>
        </p:nvCxnSpPr>
        <p:spPr>
          <a:xfrm flipH="1" flipV="1">
            <a:off x="342221" y="4652992"/>
            <a:ext cx="586698" cy="487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859589" y="4765653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 flipH="1" flipV="1">
            <a:off x="1309039" y="4025450"/>
            <a:ext cx="598544" cy="672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89148" y="4580876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3818" y="4384109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9263" y="5565083"/>
            <a:ext cx="27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16124389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58" y="28621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0332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688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043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992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57548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110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466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9821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11" idx="1"/>
          </p:cNvCxnSpPr>
          <p:nvPr/>
        </p:nvCxnSpPr>
        <p:spPr>
          <a:xfrm rot="5400000" flipH="1" flipV="1">
            <a:off x="1818946" y="3146546"/>
            <a:ext cx="12700" cy="918205"/>
          </a:xfrm>
          <a:prstGeom prst="curvedConnector3">
            <a:avLst>
              <a:gd name="adj1" fmla="val 2320701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12" idx="0"/>
          </p:cNvCxnSpPr>
          <p:nvPr/>
        </p:nvCxnSpPr>
        <p:spPr>
          <a:xfrm flipV="1">
            <a:off x="2425724" y="3539519"/>
            <a:ext cx="1213557" cy="11288"/>
          </a:xfrm>
          <a:prstGeom prst="curvedConnector4">
            <a:avLst>
              <a:gd name="adj1" fmla="val 6976"/>
              <a:gd name="adj2" fmla="val 21251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3" idx="0"/>
          </p:cNvCxnSpPr>
          <p:nvPr/>
        </p:nvCxnSpPr>
        <p:spPr>
          <a:xfrm rot="5400000" flipH="1" flipV="1">
            <a:off x="4246059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4" idx="0"/>
          </p:cNvCxnSpPr>
          <p:nvPr/>
        </p:nvCxnSpPr>
        <p:spPr>
          <a:xfrm rot="5400000" flipH="1" flipV="1">
            <a:off x="5459615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5" idx="0"/>
          </p:cNvCxnSpPr>
          <p:nvPr/>
        </p:nvCxnSpPr>
        <p:spPr>
          <a:xfrm rot="5400000" flipH="1" flipV="1">
            <a:off x="6673171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6" idx="0"/>
          </p:cNvCxnSpPr>
          <p:nvPr/>
        </p:nvCxnSpPr>
        <p:spPr>
          <a:xfrm rot="5400000" flipH="1" flipV="1">
            <a:off x="7886727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7" idx="0"/>
          </p:cNvCxnSpPr>
          <p:nvPr/>
        </p:nvCxnSpPr>
        <p:spPr>
          <a:xfrm rot="5400000" flipH="1" flipV="1">
            <a:off x="9100283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46" idx="0"/>
          </p:cNvCxnSpPr>
          <p:nvPr/>
        </p:nvCxnSpPr>
        <p:spPr>
          <a:xfrm rot="5400000" flipH="1" flipV="1">
            <a:off x="10265596" y="2974634"/>
            <a:ext cx="6350" cy="1123420"/>
          </a:xfrm>
          <a:prstGeom prst="curvedConnector3">
            <a:avLst>
              <a:gd name="adj1" fmla="val 37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24812" y="353316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381025" y="3200739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552" y="416054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0234" y="5119448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endCxn id="50" idx="2"/>
          </p:cNvCxnSpPr>
          <p:nvPr/>
        </p:nvCxnSpPr>
        <p:spPr>
          <a:xfrm flipH="1" flipV="1">
            <a:off x="342221" y="4652992"/>
            <a:ext cx="586698" cy="4877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859589" y="4765653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 flipH="1" flipV="1">
            <a:off x="1309039" y="4025450"/>
            <a:ext cx="598544" cy="672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89148" y="4580876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3818" y="4384109"/>
            <a:ext cx="2692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 err="1">
                <a:solidFill>
                  <a:srgbClr val="00B0F0"/>
                </a:solidFill>
                <a:latin typeface="Consolas" panose="020B0609020204030204" pitchFamily="49" charset="0"/>
              </a:rPr>
              <a:t>prev</a:t>
            </a:r>
            <a:r>
              <a:rPr lang="en-US" b="1" dirty="0">
                <a:solidFill>
                  <a:srgbClr val="00B0F0"/>
                </a:solidFill>
                <a:latin typeface="Consolas" panose="020B0609020204030204" pitchFamily="49" charset="0"/>
              </a:rPr>
              <a:t> != null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9263" y="5565083"/>
            <a:ext cx="27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Freeform: Shape 8"/>
          <p:cNvSpPr/>
          <p:nvPr/>
        </p:nvSpPr>
        <p:spPr>
          <a:xfrm>
            <a:off x="6728178" y="4594578"/>
            <a:ext cx="625588" cy="451555"/>
          </a:xfrm>
          <a:custGeom>
            <a:avLst/>
            <a:gdLst>
              <a:gd name="connsiteX0" fmla="*/ 0 w 625588"/>
              <a:gd name="connsiteY0" fmla="*/ 0 h 451555"/>
              <a:gd name="connsiteX1" fmla="*/ 530578 w 625588"/>
              <a:gd name="connsiteY1" fmla="*/ 22578 h 451555"/>
              <a:gd name="connsiteX2" fmla="*/ 598311 w 625588"/>
              <a:gd name="connsiteY2" fmla="*/ 237066 h 451555"/>
              <a:gd name="connsiteX3" fmla="*/ 225778 w 625588"/>
              <a:gd name="connsiteY3" fmla="*/ 451555 h 4515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5588" h="451555">
                <a:moveTo>
                  <a:pt x="0" y="0"/>
                </a:moveTo>
                <a:lnTo>
                  <a:pt x="530578" y="22578"/>
                </a:lnTo>
                <a:cubicBezTo>
                  <a:pt x="630296" y="62089"/>
                  <a:pt x="649111" y="165570"/>
                  <a:pt x="598311" y="237066"/>
                </a:cubicBezTo>
                <a:cubicBezTo>
                  <a:pt x="547511" y="308562"/>
                  <a:pt x="386644" y="380058"/>
                  <a:pt x="225778" y="451555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134463" y="4396210"/>
            <a:ext cx="1593714" cy="36933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4643992" y="4884081"/>
            <a:ext cx="2381956" cy="36933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7381278" y="4473117"/>
            <a:ext cx="370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 avoid a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NullPointerException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43702802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binary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suppose I want to do the same thing in a binary tree.</a:t>
            </a:r>
          </a:p>
          <a:p>
            <a:r>
              <a:rPr lang="en-US" dirty="0"/>
              <a:t>In effect, let’s suppose that I want to do </a:t>
            </a:r>
            <a:r>
              <a:rPr lang="en-US" dirty="0">
                <a:solidFill>
                  <a:schemeClr val="accent2"/>
                </a:solidFill>
              </a:rPr>
              <a:t>preorder traversal</a:t>
            </a:r>
            <a:r>
              <a:rPr lang="en-US" dirty="0"/>
              <a:t> in a binary tree using the method of link inversion.</a:t>
            </a:r>
          </a:p>
          <a:p>
            <a:r>
              <a:rPr lang="en-US" dirty="0"/>
              <a:t>Clearly, what I want to do first is go as far to the left as I can, while I print the nodes’ values.</a:t>
            </a:r>
          </a:p>
          <a:p>
            <a:r>
              <a:rPr lang="en-US" dirty="0"/>
              <a:t>The method will once again use two pointers: </a:t>
            </a:r>
            <a:r>
              <a:rPr lang="en-US" dirty="0" err="1">
                <a:solidFill>
                  <a:schemeClr val="accent1"/>
                </a:solidFill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/>
                </a:solidFill>
              </a:rPr>
              <a:t>curr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6979334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488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  <a:stCxn id="6" idx="3"/>
            <a:endCxn id="7" idx="6"/>
          </p:cNvCxnSpPr>
          <p:nvPr/>
        </p:nvCxnSpPr>
        <p:spPr>
          <a:xfrm flipH="1">
            <a:off x="3719689" y="1678690"/>
            <a:ext cx="1477122" cy="5113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endCxn id="9" idx="7"/>
          </p:cNvCxnSpPr>
          <p:nvPr/>
        </p:nvCxnSpPr>
        <p:spPr>
          <a:xfrm flipH="1">
            <a:off x="2440121" y="2432755"/>
            <a:ext cx="832796" cy="855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9" idx="3"/>
            <a:endCxn id="12" idx="7"/>
          </p:cNvCxnSpPr>
          <p:nvPr/>
        </p:nvCxnSpPr>
        <p:spPr>
          <a:xfrm flipH="1">
            <a:off x="1387433" y="3631666"/>
            <a:ext cx="597689" cy="779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81906" y="314454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stCxn id="12" idx="3"/>
            <a:endCxn id="42" idx="0"/>
          </p:cNvCxnSpPr>
          <p:nvPr/>
        </p:nvCxnSpPr>
        <p:spPr>
          <a:xfrm flipH="1">
            <a:off x="736599" y="4754910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587929" y="2361666"/>
            <a:ext cx="482838" cy="7828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6045749" y="967870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prev</a:t>
            </a:r>
            <a:endParaRPr lang="en-US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stCxn id="74" idx="3"/>
          </p:cNvCxnSpPr>
          <p:nvPr/>
        </p:nvCxnSpPr>
        <p:spPr>
          <a:xfrm flipV="1">
            <a:off x="6686394" y="1104557"/>
            <a:ext cx="611872" cy="479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7381091" y="84778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4199465" y="1140101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/>
                </a:solidFill>
              </a:rPr>
              <a:t>curr</a:t>
            </a:r>
            <a:endParaRPr lang="en-US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  <a:endCxn id="6" idx="2"/>
          </p:cNvCxnSpPr>
          <p:nvPr/>
        </p:nvCxnSpPr>
        <p:spPr>
          <a:xfrm>
            <a:off x="4689670" y="1361192"/>
            <a:ext cx="412907" cy="145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896558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488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  <a:endCxn id="9" idx="7"/>
          </p:cNvCxnSpPr>
          <p:nvPr/>
        </p:nvCxnSpPr>
        <p:spPr>
          <a:xfrm flipH="1">
            <a:off x="2440121" y="2432755"/>
            <a:ext cx="832796" cy="855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9" idx="3"/>
            <a:endCxn id="12" idx="7"/>
          </p:cNvCxnSpPr>
          <p:nvPr/>
        </p:nvCxnSpPr>
        <p:spPr>
          <a:xfrm flipH="1">
            <a:off x="1387433" y="3631666"/>
            <a:ext cx="597689" cy="779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73986" y="31564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stCxn id="12" idx="3"/>
            <a:endCxn id="42" idx="0"/>
          </p:cNvCxnSpPr>
          <p:nvPr/>
        </p:nvCxnSpPr>
        <p:spPr>
          <a:xfrm flipH="1">
            <a:off x="736599" y="4754910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580009" y="2361666"/>
            <a:ext cx="490758" cy="7947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67059" y="188903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cxnSpLocks/>
            <a:stCxn id="74" idx="3"/>
            <a:endCxn id="6" idx="3"/>
          </p:cNvCxnSpPr>
          <p:nvPr/>
        </p:nvCxnSpPr>
        <p:spPr>
          <a:xfrm flipV="1">
            <a:off x="4707704" y="1678690"/>
            <a:ext cx="489107" cy="395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205016" y="1681086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2695221" y="1902177"/>
            <a:ext cx="412907" cy="145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686394" y="1104557"/>
            <a:ext cx="611872" cy="47979"/>
          </a:xfrm>
          <a:prstGeom prst="straightConnector1">
            <a:avLst/>
          </a:prstGeom>
          <a:ln w="3175"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05109" y="1107215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curr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4718991" y="1325647"/>
            <a:ext cx="412907" cy="145876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53664" y="95482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prev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63299" y="86249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44334" y="1027434"/>
            <a:ext cx="33923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</a:rPr>
              <a:t>Write a Java code snippet that attains this move!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537996" y="1029613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970904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488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  <a:endCxn id="9" idx="7"/>
          </p:cNvCxnSpPr>
          <p:nvPr/>
        </p:nvCxnSpPr>
        <p:spPr>
          <a:xfrm flipH="1">
            <a:off x="2440121" y="2432755"/>
            <a:ext cx="832796" cy="855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9" idx="3"/>
            <a:endCxn id="12" idx="7"/>
          </p:cNvCxnSpPr>
          <p:nvPr/>
        </p:nvCxnSpPr>
        <p:spPr>
          <a:xfrm flipH="1">
            <a:off x="1387433" y="3631666"/>
            <a:ext cx="597689" cy="779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88286" y="314687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stCxn id="12" idx="3"/>
            <a:endCxn id="42" idx="0"/>
          </p:cNvCxnSpPr>
          <p:nvPr/>
        </p:nvCxnSpPr>
        <p:spPr>
          <a:xfrm flipH="1">
            <a:off x="736599" y="4754910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694309" y="2361666"/>
            <a:ext cx="376458" cy="7852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67059" y="188903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cxnSpLocks/>
            <a:stCxn id="74" idx="3"/>
            <a:endCxn id="6" idx="3"/>
          </p:cNvCxnSpPr>
          <p:nvPr/>
        </p:nvCxnSpPr>
        <p:spPr>
          <a:xfrm flipV="1">
            <a:off x="4707704" y="1678690"/>
            <a:ext cx="489107" cy="395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205016" y="1681086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2695221" y="1902177"/>
            <a:ext cx="412907" cy="145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686394" y="1104557"/>
            <a:ext cx="611872" cy="47979"/>
          </a:xfrm>
          <a:prstGeom prst="straightConnector1">
            <a:avLst/>
          </a:prstGeom>
          <a:ln w="3175"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05109" y="1107215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curr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4718991" y="1325647"/>
            <a:ext cx="412907" cy="145876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53664" y="95482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prev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63299" y="86249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4211" y="1491475"/>
            <a:ext cx="3392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temp.left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537996" y="1029613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7305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488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  <a:endCxn id="9" idx="7"/>
          </p:cNvCxnSpPr>
          <p:nvPr/>
        </p:nvCxnSpPr>
        <p:spPr>
          <a:xfrm flipH="1">
            <a:off x="2440121" y="2432755"/>
            <a:ext cx="832796" cy="855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9" idx="3"/>
            <a:endCxn id="12" idx="7"/>
          </p:cNvCxnSpPr>
          <p:nvPr/>
        </p:nvCxnSpPr>
        <p:spPr>
          <a:xfrm flipH="1">
            <a:off x="1387433" y="3631666"/>
            <a:ext cx="597689" cy="779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18472" y="3050850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stCxn id="12" idx="3"/>
            <a:endCxn id="42" idx="0"/>
          </p:cNvCxnSpPr>
          <p:nvPr/>
        </p:nvCxnSpPr>
        <p:spPr>
          <a:xfrm flipH="1">
            <a:off x="736599" y="4754910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724495" y="2361666"/>
            <a:ext cx="346272" cy="68918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4067059" y="188903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cxnSpLocks/>
            <a:stCxn id="74" idx="3"/>
            <a:endCxn id="6" idx="3"/>
          </p:cNvCxnSpPr>
          <p:nvPr/>
        </p:nvCxnSpPr>
        <p:spPr>
          <a:xfrm flipV="1">
            <a:off x="4707704" y="1678690"/>
            <a:ext cx="489107" cy="3950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205016" y="1681086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2695221" y="1902177"/>
            <a:ext cx="412907" cy="14587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6686394" y="1104557"/>
            <a:ext cx="611872" cy="47979"/>
          </a:xfrm>
          <a:prstGeom prst="straightConnector1">
            <a:avLst/>
          </a:prstGeom>
          <a:ln w="3175"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205109" y="1107215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curr</a:t>
            </a:r>
            <a:endParaRPr lang="en-U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4718991" y="1325647"/>
            <a:ext cx="412907" cy="145876"/>
          </a:xfrm>
          <a:prstGeom prst="straightConnector1">
            <a:avLst/>
          </a:prstGeom>
          <a:ln>
            <a:solidFill>
              <a:schemeClr val="bg2">
                <a:lumMod val="9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6053664" y="95482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prev</a:t>
            </a:r>
            <a:endParaRPr lang="en-US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63299" y="86249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4211" y="1491475"/>
            <a:ext cx="3392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temp.left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537996" y="1029613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7826882" y="1203947"/>
            <a:ext cx="3701896" cy="2135885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10218167" y="3288421"/>
            <a:ext cx="591138" cy="86955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08803" y="3288421"/>
            <a:ext cx="1681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66FF"/>
                </a:solidFill>
              </a:rPr>
              <a:t>descendLeft</a:t>
            </a:r>
            <a:r>
              <a:rPr lang="en-US" b="1" dirty="0">
                <a:solidFill>
                  <a:srgbClr val="FF66FF"/>
                </a:solidFill>
              </a:rPr>
              <a:t> routine!</a:t>
            </a:r>
          </a:p>
        </p:txBody>
      </p:sp>
    </p:spTree>
    <p:extLst>
      <p:ext uri="{BB962C8B-B14F-4D97-AF65-F5344CB8AC3E}">
        <p14:creationId xmlns:p14="http://schemas.microsoft.com/office/powerpoint/2010/main" val="31775088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488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>
            <a:cxnSpLocks/>
            <a:stCxn id="9" idx="3"/>
            <a:endCxn id="12" idx="7"/>
          </p:cNvCxnSpPr>
          <p:nvPr/>
        </p:nvCxnSpPr>
        <p:spPr>
          <a:xfrm flipH="1">
            <a:off x="1387433" y="3631666"/>
            <a:ext cx="597689" cy="779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55977" y="311057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stCxn id="12" idx="3"/>
            <a:endCxn id="42" idx="0"/>
          </p:cNvCxnSpPr>
          <p:nvPr/>
        </p:nvCxnSpPr>
        <p:spPr>
          <a:xfrm flipH="1">
            <a:off x="736599" y="4754910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762000" y="2361666"/>
            <a:ext cx="308767" cy="748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1917388" y="1716246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cxnSpLocks/>
            <a:stCxn id="74" idx="3"/>
            <a:endCxn id="7" idx="1"/>
          </p:cNvCxnSpPr>
          <p:nvPr/>
        </p:nvCxnSpPr>
        <p:spPr>
          <a:xfrm>
            <a:off x="2558033" y="1900912"/>
            <a:ext cx="612423" cy="1175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1293437" y="2571001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  <a:endCxn id="9" idx="1"/>
          </p:cNvCxnSpPr>
          <p:nvPr/>
        </p:nvCxnSpPr>
        <p:spPr>
          <a:xfrm>
            <a:off x="1633633" y="2940333"/>
            <a:ext cx="351489" cy="348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63299" y="86249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4211" y="1491475"/>
            <a:ext cx="3392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temp.left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537996" y="1029613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73275" y="1185635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while(… ? …){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1625" y="2779525"/>
            <a:ext cx="43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22" name="Freeform: Shape 21"/>
          <p:cNvSpPr/>
          <p:nvPr/>
        </p:nvSpPr>
        <p:spPr>
          <a:xfrm>
            <a:off x="2551205" y="1389110"/>
            <a:ext cx="2483639" cy="1204943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926953" y="1383655"/>
            <a:ext cx="3361935" cy="170168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cxnSpLocks/>
          </p:cNvCxnSpPr>
          <p:nvPr/>
        </p:nvCxnSpPr>
        <p:spPr>
          <a:xfrm>
            <a:off x="10538097" y="2903841"/>
            <a:ext cx="568429" cy="79417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10751524" y="2932229"/>
            <a:ext cx="16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66FF"/>
                </a:solidFill>
              </a:rPr>
              <a:t>descendLeft</a:t>
            </a:r>
            <a:r>
              <a:rPr lang="en-US" b="1" dirty="0">
                <a:solidFill>
                  <a:srgbClr val="FF66FF"/>
                </a:solidFill>
              </a:rPr>
              <a:t> routine!</a:t>
            </a:r>
          </a:p>
        </p:txBody>
      </p:sp>
    </p:spTree>
    <p:extLst>
      <p:ext uri="{BB962C8B-B14F-4D97-AF65-F5344CB8AC3E}">
        <p14:creationId xmlns:p14="http://schemas.microsoft.com/office/powerpoint/2010/main" val="249440820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488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14424" y="311689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cxnSpLocks/>
            <a:stCxn id="12" idx="3"/>
            <a:endCxn id="42" idx="0"/>
          </p:cNvCxnSpPr>
          <p:nvPr/>
        </p:nvCxnSpPr>
        <p:spPr>
          <a:xfrm flipH="1">
            <a:off x="736599" y="4754910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720447" y="2361666"/>
            <a:ext cx="350320" cy="75522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69320" y="3072389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cxnSpLocks/>
            <a:stCxn id="74" idx="3"/>
            <a:endCxn id="9" idx="2"/>
          </p:cNvCxnSpPr>
          <p:nvPr/>
        </p:nvCxnSpPr>
        <p:spPr>
          <a:xfrm>
            <a:off x="1209965" y="3257055"/>
            <a:ext cx="680923" cy="2029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210253" y="3618088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550449" y="3987420"/>
            <a:ext cx="351489" cy="3480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63299" y="86249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4211" y="1491475"/>
            <a:ext cx="3392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temp.left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537996" y="1029613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73275" y="1185635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while(… ? …){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1625" y="2779525"/>
            <a:ext cx="43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22" name="Freeform: Shape 21"/>
          <p:cNvSpPr/>
          <p:nvPr/>
        </p:nvSpPr>
        <p:spPr>
          <a:xfrm>
            <a:off x="2551205" y="1389110"/>
            <a:ext cx="2483639" cy="1204943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/>
        </p:nvSpPr>
        <p:spPr>
          <a:xfrm>
            <a:off x="1409792" y="2280356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7926953" y="1383655"/>
            <a:ext cx="3361935" cy="170168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10751524" y="2932229"/>
            <a:ext cx="16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66FF"/>
                </a:solidFill>
              </a:rPr>
              <a:t>descendLeft</a:t>
            </a:r>
            <a:r>
              <a:rPr lang="en-US" b="1" dirty="0">
                <a:solidFill>
                  <a:srgbClr val="FF66FF"/>
                </a:solidFill>
              </a:rPr>
              <a:t> routine!</a:t>
            </a:r>
          </a:p>
        </p:txBody>
      </p:sp>
      <p:cxnSp>
        <p:nvCxnSpPr>
          <p:cNvPr id="57" name="Straight Arrow Connector 56"/>
          <p:cNvCxnSpPr>
            <a:cxnSpLocks/>
          </p:cNvCxnSpPr>
          <p:nvPr/>
        </p:nvCxnSpPr>
        <p:spPr>
          <a:xfrm>
            <a:off x="10443946" y="2949754"/>
            <a:ext cx="591138" cy="86955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56232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488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28444" y="3085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734467" y="2361666"/>
            <a:ext cx="336300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-103442" y="380352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413024" y="4044831"/>
            <a:ext cx="622731" cy="352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-2822" y="439937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337374" y="4768706"/>
            <a:ext cx="249768" cy="43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63299" y="86249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4211" y="1491475"/>
            <a:ext cx="3392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temp.left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537996" y="1029613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73275" y="1185635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while(… ? …){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1625" y="2779525"/>
            <a:ext cx="43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22" name="Freeform: Shape 21"/>
          <p:cNvSpPr/>
          <p:nvPr/>
        </p:nvSpPr>
        <p:spPr>
          <a:xfrm>
            <a:off x="2551205" y="1389110"/>
            <a:ext cx="2483639" cy="1204943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/>
        </p:nvSpPr>
        <p:spPr>
          <a:xfrm>
            <a:off x="1409792" y="2280356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/>
        </p:nvSpPr>
        <p:spPr>
          <a:xfrm>
            <a:off x="619046" y="3499556"/>
            <a:ext cx="1254910" cy="1331217"/>
          </a:xfrm>
          <a:custGeom>
            <a:avLst/>
            <a:gdLst>
              <a:gd name="connsiteX0" fmla="*/ 295354 w 1254910"/>
              <a:gd name="connsiteY0" fmla="*/ 1241777 h 1331217"/>
              <a:gd name="connsiteX1" fmla="*/ 1843 w 1254910"/>
              <a:gd name="connsiteY1" fmla="*/ 1264355 h 1331217"/>
              <a:gd name="connsiteX2" fmla="*/ 419532 w 1254910"/>
              <a:gd name="connsiteY2" fmla="*/ 496711 h 1331217"/>
              <a:gd name="connsiteX3" fmla="*/ 1254910 w 1254910"/>
              <a:gd name="connsiteY3" fmla="*/ 0 h 13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10" h="1331217">
                <a:moveTo>
                  <a:pt x="295354" y="1241777"/>
                </a:moveTo>
                <a:cubicBezTo>
                  <a:pt x="138250" y="1315155"/>
                  <a:pt x="-18853" y="1388533"/>
                  <a:pt x="1843" y="1264355"/>
                </a:cubicBezTo>
                <a:cubicBezTo>
                  <a:pt x="22539" y="1140177"/>
                  <a:pt x="210688" y="707437"/>
                  <a:pt x="419532" y="496711"/>
                </a:cubicBezTo>
                <a:cubicBezTo>
                  <a:pt x="628376" y="285985"/>
                  <a:pt x="941643" y="142992"/>
                  <a:pt x="125491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7926953" y="1383655"/>
            <a:ext cx="3361935" cy="170168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10751524" y="2932229"/>
            <a:ext cx="16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66FF"/>
                </a:solidFill>
              </a:rPr>
              <a:t>descendLeft</a:t>
            </a:r>
            <a:r>
              <a:rPr lang="en-US" b="1" dirty="0">
                <a:solidFill>
                  <a:srgbClr val="FF66FF"/>
                </a:solidFill>
              </a:rPr>
              <a:t> routine!</a:t>
            </a:r>
          </a:p>
        </p:txBody>
      </p:sp>
      <p:cxnSp>
        <p:nvCxnSpPr>
          <p:cNvPr id="58" name="Straight Arrow Connector 57"/>
          <p:cNvCxnSpPr>
            <a:cxnSpLocks/>
          </p:cNvCxnSpPr>
          <p:nvPr/>
        </p:nvCxnSpPr>
        <p:spPr>
          <a:xfrm>
            <a:off x="10443946" y="2949754"/>
            <a:ext cx="591138" cy="86955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94760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picture containing text, whiteboard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98" y="1852367"/>
            <a:ext cx="6145704" cy="4351338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Jason’s Solution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652" y="1863725"/>
            <a:ext cx="2284290" cy="12715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48" y="1852367"/>
            <a:ext cx="2857500" cy="1581150"/>
          </a:xfrm>
          <a:prstGeom prst="rect">
            <a:avLst/>
          </a:prstGeom>
        </p:spPr>
      </p:pic>
      <p:pic>
        <p:nvPicPr>
          <p:cNvPr id="12" name="Picture 11" descr="A picture containing person, photo, showing, text&#10;&#10;Description generated with high confidenc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0915" y="4028036"/>
            <a:ext cx="2187027" cy="2187027"/>
          </a:xfrm>
          <a:prstGeom prst="rect">
            <a:avLst/>
          </a:prstGeom>
        </p:spPr>
      </p:pic>
      <p:pic>
        <p:nvPicPr>
          <p:cNvPr id="14" name="Picture 13" descr="A picture containing thing&#10;&#10;Description generated with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58" y="4186238"/>
            <a:ext cx="1738993" cy="2028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80530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488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59847" y="307732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665870" y="2361666"/>
            <a:ext cx="404897" cy="715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-103442" y="380352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413024" y="4044831"/>
            <a:ext cx="622731" cy="352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-2822" y="439937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337374" y="4768706"/>
            <a:ext cx="249768" cy="43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63299" y="86249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4211" y="1491475"/>
            <a:ext cx="3392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temp.left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537996" y="1029613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73275" y="1185635"/>
            <a:ext cx="2639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r>
              <a:rPr lang="en-US" b="1" dirty="0">
                <a:solidFill>
                  <a:srgbClr val="00B050"/>
                </a:solidFill>
                <a:latin typeface="Consolas" panose="020B0609020204030204" pitchFamily="49" charset="0"/>
              </a:rPr>
              <a:t>!=null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1625" y="2779525"/>
            <a:ext cx="43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22" name="Freeform: Shape 21"/>
          <p:cNvSpPr/>
          <p:nvPr/>
        </p:nvSpPr>
        <p:spPr>
          <a:xfrm>
            <a:off x="2551205" y="1389110"/>
            <a:ext cx="2483639" cy="1204943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/>
        </p:nvSpPr>
        <p:spPr>
          <a:xfrm>
            <a:off x="1409792" y="2280356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/>
        </p:nvSpPr>
        <p:spPr>
          <a:xfrm>
            <a:off x="619046" y="3499556"/>
            <a:ext cx="1254910" cy="1331217"/>
          </a:xfrm>
          <a:custGeom>
            <a:avLst/>
            <a:gdLst>
              <a:gd name="connsiteX0" fmla="*/ 295354 w 1254910"/>
              <a:gd name="connsiteY0" fmla="*/ 1241777 h 1331217"/>
              <a:gd name="connsiteX1" fmla="*/ 1843 w 1254910"/>
              <a:gd name="connsiteY1" fmla="*/ 1264355 h 1331217"/>
              <a:gd name="connsiteX2" fmla="*/ 419532 w 1254910"/>
              <a:gd name="connsiteY2" fmla="*/ 496711 h 1331217"/>
              <a:gd name="connsiteX3" fmla="*/ 1254910 w 1254910"/>
              <a:gd name="connsiteY3" fmla="*/ 0 h 13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10" h="1331217">
                <a:moveTo>
                  <a:pt x="295354" y="1241777"/>
                </a:moveTo>
                <a:cubicBezTo>
                  <a:pt x="138250" y="1315155"/>
                  <a:pt x="-18853" y="1388533"/>
                  <a:pt x="1843" y="1264355"/>
                </a:cubicBezTo>
                <a:cubicBezTo>
                  <a:pt x="22539" y="1140177"/>
                  <a:pt x="210688" y="707437"/>
                  <a:pt x="419532" y="496711"/>
                </a:cubicBezTo>
                <a:cubicBezTo>
                  <a:pt x="628376" y="285985"/>
                  <a:pt x="941643" y="142992"/>
                  <a:pt x="125491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3423759">
            <a:off x="-190654" y="4770705"/>
            <a:ext cx="1462756" cy="592668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/>
        </p:nvSpPr>
        <p:spPr>
          <a:xfrm>
            <a:off x="10001956" y="1083964"/>
            <a:ext cx="1439197" cy="902880"/>
          </a:xfrm>
          <a:custGeom>
            <a:avLst/>
            <a:gdLst>
              <a:gd name="connsiteX0" fmla="*/ 0 w 1439197"/>
              <a:gd name="connsiteY0" fmla="*/ 248125 h 902880"/>
              <a:gd name="connsiteX1" fmla="*/ 632177 w 1439197"/>
              <a:gd name="connsiteY1" fmla="*/ 11058 h 902880"/>
              <a:gd name="connsiteX2" fmla="*/ 1422400 w 1439197"/>
              <a:gd name="connsiteY2" fmla="*/ 564214 h 902880"/>
              <a:gd name="connsiteX3" fmla="*/ 1095022 w 1439197"/>
              <a:gd name="connsiteY3" fmla="*/ 902880 h 902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9197" h="902880">
                <a:moveTo>
                  <a:pt x="0" y="248125"/>
                </a:moveTo>
                <a:cubicBezTo>
                  <a:pt x="197555" y="103251"/>
                  <a:pt x="395111" y="-41623"/>
                  <a:pt x="632177" y="11058"/>
                </a:cubicBezTo>
                <a:cubicBezTo>
                  <a:pt x="869243" y="63739"/>
                  <a:pt x="1345259" y="415577"/>
                  <a:pt x="1422400" y="564214"/>
                </a:cubicBezTo>
                <a:cubicBezTo>
                  <a:pt x="1499541" y="712851"/>
                  <a:pt x="1297281" y="807865"/>
                  <a:pt x="1095022" y="902880"/>
                </a:cubicBez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7926953" y="1383655"/>
            <a:ext cx="3361935" cy="170168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0751524" y="2932229"/>
            <a:ext cx="16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66FF"/>
                </a:solidFill>
              </a:rPr>
              <a:t>descendLeft</a:t>
            </a:r>
            <a:r>
              <a:rPr lang="en-US" b="1" dirty="0">
                <a:solidFill>
                  <a:srgbClr val="FF66FF"/>
                </a:solidFill>
              </a:rPr>
              <a:t> routine!</a:t>
            </a:r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10443946" y="2949754"/>
            <a:ext cx="591138" cy="86955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273418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488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13319" y="3085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619342" y="2361666"/>
            <a:ext cx="451425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-103442" y="380352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413024" y="4044831"/>
            <a:ext cx="622731" cy="352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-2822" y="439937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337374" y="4768706"/>
            <a:ext cx="249768" cy="43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63299" y="86249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4211" y="1491475"/>
            <a:ext cx="3392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temp.left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537996" y="1029613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73275" y="1185635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while(… ? …){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1625" y="2779525"/>
            <a:ext cx="43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22" name="Freeform: Shape 21"/>
          <p:cNvSpPr/>
          <p:nvPr/>
        </p:nvSpPr>
        <p:spPr>
          <a:xfrm>
            <a:off x="2551205" y="1389110"/>
            <a:ext cx="2483639" cy="1204943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/>
        </p:nvSpPr>
        <p:spPr>
          <a:xfrm>
            <a:off x="1409792" y="2280356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/>
        </p:nvSpPr>
        <p:spPr>
          <a:xfrm>
            <a:off x="619046" y="3499556"/>
            <a:ext cx="1254910" cy="1331217"/>
          </a:xfrm>
          <a:custGeom>
            <a:avLst/>
            <a:gdLst>
              <a:gd name="connsiteX0" fmla="*/ 295354 w 1254910"/>
              <a:gd name="connsiteY0" fmla="*/ 1241777 h 1331217"/>
              <a:gd name="connsiteX1" fmla="*/ 1843 w 1254910"/>
              <a:gd name="connsiteY1" fmla="*/ 1264355 h 1331217"/>
              <a:gd name="connsiteX2" fmla="*/ 419532 w 1254910"/>
              <a:gd name="connsiteY2" fmla="*/ 496711 h 1331217"/>
              <a:gd name="connsiteX3" fmla="*/ 1254910 w 1254910"/>
              <a:gd name="connsiteY3" fmla="*/ 0 h 13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10" h="1331217">
                <a:moveTo>
                  <a:pt x="295354" y="1241777"/>
                </a:moveTo>
                <a:cubicBezTo>
                  <a:pt x="138250" y="1315155"/>
                  <a:pt x="-18853" y="1388533"/>
                  <a:pt x="1843" y="1264355"/>
                </a:cubicBezTo>
                <a:cubicBezTo>
                  <a:pt x="22539" y="1140177"/>
                  <a:pt x="210688" y="707437"/>
                  <a:pt x="419532" y="496711"/>
                </a:cubicBezTo>
                <a:cubicBezTo>
                  <a:pt x="628376" y="285985"/>
                  <a:pt x="941643" y="142992"/>
                  <a:pt x="125491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32399" y="4894767"/>
            <a:ext cx="54017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Now we have to ascend from the left! </a:t>
            </a:r>
          </a:p>
          <a:p>
            <a:r>
              <a:rPr lang="en-US" sz="2400" dirty="0"/>
              <a:t>Same deal, write Java code that does this.</a:t>
            </a:r>
          </a:p>
        </p:txBody>
      </p:sp>
      <p:sp>
        <p:nvSpPr>
          <p:cNvPr id="45" name="Oval 44"/>
          <p:cNvSpPr/>
          <p:nvPr/>
        </p:nvSpPr>
        <p:spPr>
          <a:xfrm>
            <a:off x="7926953" y="1383655"/>
            <a:ext cx="3361935" cy="170168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751524" y="2932229"/>
            <a:ext cx="16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66FF"/>
                </a:solidFill>
              </a:rPr>
              <a:t>descendLeft</a:t>
            </a:r>
            <a:r>
              <a:rPr lang="en-US" b="1" dirty="0">
                <a:solidFill>
                  <a:srgbClr val="FF66FF"/>
                </a:solidFill>
              </a:rPr>
              <a:t> routine!</a:t>
            </a:r>
          </a:p>
        </p:txBody>
      </p:sp>
      <p:cxnSp>
        <p:nvCxnSpPr>
          <p:cNvPr id="47" name="Straight Arrow Connector 46"/>
          <p:cNvCxnSpPr>
            <a:cxnSpLocks/>
          </p:cNvCxnSpPr>
          <p:nvPr/>
        </p:nvCxnSpPr>
        <p:spPr>
          <a:xfrm>
            <a:off x="10443946" y="2949754"/>
            <a:ext cx="591138" cy="86955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0701836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488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99598" y="307519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705621" y="2361666"/>
            <a:ext cx="365146" cy="7135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-103442" y="380352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413024" y="4044831"/>
            <a:ext cx="622731" cy="352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-2822" y="439937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337374" y="4768706"/>
            <a:ext cx="249768" cy="43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63299" y="86249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4211" y="1491475"/>
            <a:ext cx="3392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temp.left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537996" y="1029613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73275" y="1185635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while(… ? …){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1625" y="2779525"/>
            <a:ext cx="43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22" name="Freeform: Shape 21"/>
          <p:cNvSpPr/>
          <p:nvPr/>
        </p:nvSpPr>
        <p:spPr>
          <a:xfrm>
            <a:off x="2551205" y="1389110"/>
            <a:ext cx="2483639" cy="1204943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/>
        </p:nvSpPr>
        <p:spPr>
          <a:xfrm>
            <a:off x="1409792" y="2280356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/>
        </p:nvSpPr>
        <p:spPr>
          <a:xfrm>
            <a:off x="619046" y="3499556"/>
            <a:ext cx="1254910" cy="1331217"/>
          </a:xfrm>
          <a:custGeom>
            <a:avLst/>
            <a:gdLst>
              <a:gd name="connsiteX0" fmla="*/ 295354 w 1254910"/>
              <a:gd name="connsiteY0" fmla="*/ 1241777 h 1331217"/>
              <a:gd name="connsiteX1" fmla="*/ 1843 w 1254910"/>
              <a:gd name="connsiteY1" fmla="*/ 1264355 h 1331217"/>
              <a:gd name="connsiteX2" fmla="*/ 419532 w 1254910"/>
              <a:gd name="connsiteY2" fmla="*/ 496711 h 1331217"/>
              <a:gd name="connsiteX3" fmla="*/ 1254910 w 1254910"/>
              <a:gd name="connsiteY3" fmla="*/ 0 h 13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10" h="1331217">
                <a:moveTo>
                  <a:pt x="295354" y="1241777"/>
                </a:moveTo>
                <a:cubicBezTo>
                  <a:pt x="138250" y="1315155"/>
                  <a:pt x="-18853" y="1388533"/>
                  <a:pt x="1843" y="1264355"/>
                </a:cubicBezTo>
                <a:cubicBezTo>
                  <a:pt x="22539" y="1140177"/>
                  <a:pt x="210688" y="707437"/>
                  <a:pt x="419532" y="496711"/>
                </a:cubicBezTo>
                <a:cubicBezTo>
                  <a:pt x="628376" y="285985"/>
                  <a:pt x="941643" y="142992"/>
                  <a:pt x="125491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76455" y="4373415"/>
            <a:ext cx="3246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 temp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prev.left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temp.left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=temp;</a:t>
            </a:r>
          </a:p>
        </p:txBody>
      </p:sp>
      <p:sp>
        <p:nvSpPr>
          <p:cNvPr id="45" name="Oval 44"/>
          <p:cNvSpPr/>
          <p:nvPr/>
        </p:nvSpPr>
        <p:spPr>
          <a:xfrm>
            <a:off x="7926953" y="1383655"/>
            <a:ext cx="3361935" cy="170168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751524" y="2932229"/>
            <a:ext cx="16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66FF"/>
                </a:solidFill>
              </a:rPr>
              <a:t>descendLeft</a:t>
            </a:r>
            <a:r>
              <a:rPr lang="en-US" b="1" dirty="0">
                <a:solidFill>
                  <a:srgbClr val="FF66FF"/>
                </a:solidFill>
              </a:rPr>
              <a:t> routine!</a:t>
            </a:r>
          </a:p>
        </p:txBody>
      </p:sp>
      <p:cxnSp>
        <p:nvCxnSpPr>
          <p:cNvPr id="47" name="Straight Arrow Connector 46"/>
          <p:cNvCxnSpPr>
            <a:cxnSpLocks/>
          </p:cNvCxnSpPr>
          <p:nvPr/>
        </p:nvCxnSpPr>
        <p:spPr>
          <a:xfrm>
            <a:off x="10443946" y="2949754"/>
            <a:ext cx="591138" cy="86955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8981738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488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509788" y="295747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715811" y="2361666"/>
            <a:ext cx="354956" cy="5958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-103442" y="380352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413024" y="4044831"/>
            <a:ext cx="622731" cy="352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-2822" y="439937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337374" y="4768706"/>
            <a:ext cx="249768" cy="43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63299" y="86249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4211" y="1491475"/>
            <a:ext cx="3392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temp.left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537996" y="1029613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73275" y="1185635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while(… ? …){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1625" y="2779525"/>
            <a:ext cx="43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22" name="Freeform: Shape 21"/>
          <p:cNvSpPr/>
          <p:nvPr/>
        </p:nvSpPr>
        <p:spPr>
          <a:xfrm>
            <a:off x="2551205" y="1389110"/>
            <a:ext cx="2483639" cy="1204943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/>
        </p:nvSpPr>
        <p:spPr>
          <a:xfrm>
            <a:off x="1409792" y="2280356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/>
        </p:nvSpPr>
        <p:spPr>
          <a:xfrm>
            <a:off x="619046" y="3499556"/>
            <a:ext cx="1254910" cy="1331217"/>
          </a:xfrm>
          <a:custGeom>
            <a:avLst/>
            <a:gdLst>
              <a:gd name="connsiteX0" fmla="*/ 295354 w 1254910"/>
              <a:gd name="connsiteY0" fmla="*/ 1241777 h 1331217"/>
              <a:gd name="connsiteX1" fmla="*/ 1843 w 1254910"/>
              <a:gd name="connsiteY1" fmla="*/ 1264355 h 1331217"/>
              <a:gd name="connsiteX2" fmla="*/ 419532 w 1254910"/>
              <a:gd name="connsiteY2" fmla="*/ 496711 h 1331217"/>
              <a:gd name="connsiteX3" fmla="*/ 1254910 w 1254910"/>
              <a:gd name="connsiteY3" fmla="*/ 0 h 13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10" h="1331217">
                <a:moveTo>
                  <a:pt x="295354" y="1241777"/>
                </a:moveTo>
                <a:cubicBezTo>
                  <a:pt x="138250" y="1315155"/>
                  <a:pt x="-18853" y="1388533"/>
                  <a:pt x="1843" y="1264355"/>
                </a:cubicBezTo>
                <a:cubicBezTo>
                  <a:pt x="22539" y="1140177"/>
                  <a:pt x="210688" y="707437"/>
                  <a:pt x="419532" y="496711"/>
                </a:cubicBezTo>
                <a:cubicBezTo>
                  <a:pt x="628376" y="285985"/>
                  <a:pt x="941643" y="142992"/>
                  <a:pt x="125491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76455" y="4373415"/>
            <a:ext cx="3246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 temp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prev.left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temp.left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=temp;</a:t>
            </a:r>
          </a:p>
        </p:txBody>
      </p:sp>
      <p:sp>
        <p:nvSpPr>
          <p:cNvPr id="45" name="Oval 44"/>
          <p:cNvSpPr/>
          <p:nvPr/>
        </p:nvSpPr>
        <p:spPr>
          <a:xfrm>
            <a:off x="7926953" y="1383655"/>
            <a:ext cx="3361935" cy="170168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751524" y="2932229"/>
            <a:ext cx="16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66FF"/>
                </a:solidFill>
              </a:rPr>
              <a:t>descendLeft</a:t>
            </a:r>
            <a:r>
              <a:rPr lang="en-US" b="1" dirty="0">
                <a:solidFill>
                  <a:srgbClr val="FF66FF"/>
                </a:solidFill>
              </a:rPr>
              <a:t> routine!</a:t>
            </a:r>
          </a:p>
        </p:txBody>
      </p:sp>
      <p:sp>
        <p:nvSpPr>
          <p:cNvPr id="15" name="Oval 14"/>
          <p:cNvSpPr/>
          <p:nvPr/>
        </p:nvSpPr>
        <p:spPr>
          <a:xfrm>
            <a:off x="4913488" y="4086456"/>
            <a:ext cx="3536244" cy="2133721"/>
          </a:xfrm>
          <a:prstGeom prst="ellipse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10443946" y="2949754"/>
            <a:ext cx="591138" cy="86955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5879824" y="3546999"/>
            <a:ext cx="545826" cy="533717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99974" y="2825238"/>
            <a:ext cx="196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ascendFromLeft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routine!</a:t>
            </a:r>
          </a:p>
        </p:txBody>
      </p:sp>
    </p:spTree>
    <p:extLst>
      <p:ext uri="{BB962C8B-B14F-4D97-AF65-F5344CB8AC3E}">
        <p14:creationId xmlns:p14="http://schemas.microsoft.com/office/powerpoint/2010/main" val="1638064342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488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58987" y="300990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665010" y="2361666"/>
            <a:ext cx="405757" cy="6482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-103442" y="380352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413024" y="4044831"/>
            <a:ext cx="622731" cy="352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-2822" y="439937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337374" y="4768706"/>
            <a:ext cx="249768" cy="43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63299" y="86249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4211" y="1491475"/>
            <a:ext cx="3392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sz="2200" b="1" dirty="0" err="1">
                <a:solidFill>
                  <a:schemeClr val="accent6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temp.left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537996" y="1029613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73275" y="1185635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while(… ? …){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1625" y="2779525"/>
            <a:ext cx="43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22" name="Freeform: Shape 21"/>
          <p:cNvSpPr/>
          <p:nvPr/>
        </p:nvSpPr>
        <p:spPr>
          <a:xfrm>
            <a:off x="2551205" y="1389110"/>
            <a:ext cx="2483639" cy="1204943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/>
        </p:nvSpPr>
        <p:spPr>
          <a:xfrm>
            <a:off x="1409792" y="2280356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/>
        </p:nvSpPr>
        <p:spPr>
          <a:xfrm>
            <a:off x="619046" y="3499556"/>
            <a:ext cx="1254910" cy="1331217"/>
          </a:xfrm>
          <a:custGeom>
            <a:avLst/>
            <a:gdLst>
              <a:gd name="connsiteX0" fmla="*/ 295354 w 1254910"/>
              <a:gd name="connsiteY0" fmla="*/ 1241777 h 1331217"/>
              <a:gd name="connsiteX1" fmla="*/ 1843 w 1254910"/>
              <a:gd name="connsiteY1" fmla="*/ 1264355 h 1331217"/>
              <a:gd name="connsiteX2" fmla="*/ 419532 w 1254910"/>
              <a:gd name="connsiteY2" fmla="*/ 496711 h 1331217"/>
              <a:gd name="connsiteX3" fmla="*/ 1254910 w 1254910"/>
              <a:gd name="connsiteY3" fmla="*/ 0 h 13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10" h="1331217">
                <a:moveTo>
                  <a:pt x="295354" y="1241777"/>
                </a:moveTo>
                <a:cubicBezTo>
                  <a:pt x="138250" y="1315155"/>
                  <a:pt x="-18853" y="1388533"/>
                  <a:pt x="1843" y="1264355"/>
                </a:cubicBezTo>
                <a:cubicBezTo>
                  <a:pt x="22539" y="1140177"/>
                  <a:pt x="210688" y="707437"/>
                  <a:pt x="419532" y="496711"/>
                </a:cubicBezTo>
                <a:cubicBezTo>
                  <a:pt x="628376" y="285985"/>
                  <a:pt x="941643" y="142992"/>
                  <a:pt x="125491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76455" y="4373415"/>
            <a:ext cx="32466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 temp = </a:t>
            </a:r>
            <a:r>
              <a:rPr lang="en-US" sz="2400" b="1" dirty="0" err="1">
                <a:solidFill>
                  <a:schemeClr val="accent6"/>
                </a:solidFill>
                <a:latin typeface="Consolas" panose="020B0609020204030204" pitchFamily="49" charset="0"/>
              </a:rPr>
              <a:t>prev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prev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 err="1">
                <a:solidFill>
                  <a:srgbClr val="FF0000"/>
                </a:solidFill>
                <a:latin typeface="Consolas" panose="020B0609020204030204" pitchFamily="49" charset="0"/>
              </a:rPr>
              <a:t>prev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.left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temp.left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400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curr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=temp;</a:t>
            </a:r>
          </a:p>
        </p:txBody>
      </p:sp>
      <p:sp>
        <p:nvSpPr>
          <p:cNvPr id="45" name="Oval 44"/>
          <p:cNvSpPr/>
          <p:nvPr/>
        </p:nvSpPr>
        <p:spPr>
          <a:xfrm>
            <a:off x="7926953" y="1383655"/>
            <a:ext cx="3361935" cy="170168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751524" y="2932229"/>
            <a:ext cx="16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66FF"/>
                </a:solidFill>
              </a:rPr>
              <a:t>descendLeft</a:t>
            </a:r>
            <a:r>
              <a:rPr lang="en-US" b="1" dirty="0">
                <a:solidFill>
                  <a:srgbClr val="FF66FF"/>
                </a:solidFill>
              </a:rPr>
              <a:t> routine!</a:t>
            </a:r>
          </a:p>
        </p:txBody>
      </p:sp>
      <p:sp>
        <p:nvSpPr>
          <p:cNvPr id="47" name="Oval 46"/>
          <p:cNvSpPr/>
          <p:nvPr/>
        </p:nvSpPr>
        <p:spPr>
          <a:xfrm>
            <a:off x="4913488" y="4086456"/>
            <a:ext cx="3536244" cy="2133721"/>
          </a:xfrm>
          <a:prstGeom prst="ellipse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 flipH="1" flipV="1">
            <a:off x="5879824" y="3546999"/>
            <a:ext cx="545826" cy="533717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799974" y="2825238"/>
            <a:ext cx="196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ascendFromLeft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routine!</a:t>
            </a:r>
          </a:p>
        </p:txBody>
      </p:sp>
    </p:spTree>
    <p:extLst>
      <p:ext uri="{BB962C8B-B14F-4D97-AF65-F5344CB8AC3E}">
        <p14:creationId xmlns:p14="http://schemas.microsoft.com/office/powerpoint/2010/main" val="419938718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38200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754488" y="43405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400206" y="307558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606229" y="2361666"/>
            <a:ext cx="464538" cy="713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-103442" y="380352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413024" y="4044831"/>
            <a:ext cx="622731" cy="352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-2822" y="439937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337374" y="4768706"/>
            <a:ext cx="249768" cy="43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63299" y="86249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4211" y="1491475"/>
            <a:ext cx="3392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temp.left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537996" y="1029613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73275" y="1185635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while(… ? …){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1625" y="2779525"/>
            <a:ext cx="43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22" name="Freeform: Shape 21"/>
          <p:cNvSpPr/>
          <p:nvPr/>
        </p:nvSpPr>
        <p:spPr>
          <a:xfrm>
            <a:off x="2551205" y="1389110"/>
            <a:ext cx="2483639" cy="1204943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/>
        </p:nvSpPr>
        <p:spPr>
          <a:xfrm>
            <a:off x="1409792" y="2280356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/>
        </p:nvSpPr>
        <p:spPr>
          <a:xfrm>
            <a:off x="619046" y="3499556"/>
            <a:ext cx="1254910" cy="1331217"/>
          </a:xfrm>
          <a:custGeom>
            <a:avLst/>
            <a:gdLst>
              <a:gd name="connsiteX0" fmla="*/ 295354 w 1254910"/>
              <a:gd name="connsiteY0" fmla="*/ 1241777 h 1331217"/>
              <a:gd name="connsiteX1" fmla="*/ 1843 w 1254910"/>
              <a:gd name="connsiteY1" fmla="*/ 1264355 h 1331217"/>
              <a:gd name="connsiteX2" fmla="*/ 419532 w 1254910"/>
              <a:gd name="connsiteY2" fmla="*/ 496711 h 1331217"/>
              <a:gd name="connsiteX3" fmla="*/ 1254910 w 1254910"/>
              <a:gd name="connsiteY3" fmla="*/ 0 h 13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10" h="1331217">
                <a:moveTo>
                  <a:pt x="295354" y="1241777"/>
                </a:moveTo>
                <a:cubicBezTo>
                  <a:pt x="138250" y="1315155"/>
                  <a:pt x="-18853" y="1388533"/>
                  <a:pt x="1843" y="1264355"/>
                </a:cubicBezTo>
                <a:cubicBezTo>
                  <a:pt x="22539" y="1140177"/>
                  <a:pt x="210688" y="707437"/>
                  <a:pt x="419532" y="496711"/>
                </a:cubicBezTo>
                <a:cubicBezTo>
                  <a:pt x="628376" y="285985"/>
                  <a:pt x="941643" y="142992"/>
                  <a:pt x="125491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49333" y="4273684"/>
            <a:ext cx="32466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 temp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prev.left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temp.left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=temp;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endParaRPr lang="en-US" sz="24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r>
              <a:rPr lang="en-US" sz="2400" b="1" i="1" dirty="0">
                <a:solidFill>
                  <a:schemeClr val="accent1"/>
                </a:solidFill>
              </a:rPr>
              <a:t>Did you notice a small issue, perhaps?</a:t>
            </a: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926953" y="1383655"/>
            <a:ext cx="3361935" cy="170168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751524" y="2932229"/>
            <a:ext cx="16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66FF"/>
                </a:solidFill>
              </a:rPr>
              <a:t>descendLeft</a:t>
            </a:r>
            <a:r>
              <a:rPr lang="en-US" b="1" dirty="0">
                <a:solidFill>
                  <a:srgbClr val="FF66FF"/>
                </a:solidFill>
              </a:rPr>
              <a:t> routine!</a:t>
            </a:r>
          </a:p>
        </p:txBody>
      </p:sp>
      <p:sp>
        <p:nvSpPr>
          <p:cNvPr id="15" name="Oval 14"/>
          <p:cNvSpPr/>
          <p:nvPr/>
        </p:nvSpPr>
        <p:spPr>
          <a:xfrm>
            <a:off x="4913488" y="4086456"/>
            <a:ext cx="3536244" cy="2133721"/>
          </a:xfrm>
          <a:prstGeom prst="ellipse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10443946" y="2949754"/>
            <a:ext cx="591138" cy="86955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5879824" y="3546999"/>
            <a:ext cx="545826" cy="533717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99974" y="2825238"/>
            <a:ext cx="196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ascendFromLeft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routine!</a:t>
            </a: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543" y="5532726"/>
            <a:ext cx="1419868" cy="106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0949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157178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Link inversion for binary tree preorder traversal</a:t>
            </a:r>
          </a:p>
        </p:txBody>
      </p:sp>
      <p:sp>
        <p:nvSpPr>
          <p:cNvPr id="6" name="Oval 5"/>
          <p:cNvSpPr/>
          <p:nvPr/>
        </p:nvSpPr>
        <p:spPr>
          <a:xfrm>
            <a:off x="5102577" y="126435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076222" y="1947333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976533" y="194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890888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917243" y="3217332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06265" y="3132665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val 11"/>
              <p:cNvSpPr/>
              <p:nvPr/>
            </p:nvSpPr>
            <p:spPr>
              <a:xfrm>
                <a:off x="838200" y="4340576"/>
                <a:ext cx="643467" cy="485423"/>
              </a:xfrm>
              <a:prstGeom prst="ellipse">
                <a:avLst/>
              </a:prstGeom>
              <a:gradFill flip="none" rotWithShape="1">
                <a:gsLst>
                  <a:gs pos="0">
                    <a:srgbClr val="7030A0">
                      <a:tint val="66000"/>
                      <a:satMod val="160000"/>
                    </a:srgbClr>
                  </a:gs>
                  <a:gs pos="50000">
                    <a:srgbClr val="7030A0">
                      <a:tint val="44500"/>
                      <a:satMod val="160000"/>
                    </a:srgbClr>
                  </a:gs>
                  <a:gs pos="100000">
                    <a:srgbClr val="7030A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  <a:ln w="190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Oval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340576"/>
                <a:ext cx="643467" cy="485423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1905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Oval 12"/>
              <p:cNvSpPr/>
              <p:nvPr/>
            </p:nvSpPr>
            <p:spPr>
              <a:xfrm>
                <a:off x="2754488" y="4340576"/>
                <a:ext cx="643467" cy="485423"/>
              </a:xfrm>
              <a:prstGeom prst="ellipse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2700000" scaled="1"/>
                <a:tileRect/>
              </a:gradFill>
              <a:ln w="1905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Oval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488" y="4340576"/>
                <a:ext cx="643467" cy="485423"/>
              </a:xfrm>
              <a:prstGeom prst="ellipse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/>
          <p:cNvCxnSpPr>
            <a:cxnSpLocks/>
            <a:stCxn id="9" idx="5"/>
            <a:endCxn id="13" idx="0"/>
          </p:cNvCxnSpPr>
          <p:nvPr/>
        </p:nvCxnSpPr>
        <p:spPr>
          <a:xfrm>
            <a:off x="2440121" y="3631666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  <a:stCxn id="7" idx="5"/>
            <a:endCxn id="10" idx="0"/>
          </p:cNvCxnSpPr>
          <p:nvPr/>
        </p:nvCxnSpPr>
        <p:spPr>
          <a:xfrm>
            <a:off x="3625455" y="2361667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6" idx="5"/>
            <a:endCxn id="8" idx="1"/>
          </p:cNvCxnSpPr>
          <p:nvPr/>
        </p:nvCxnSpPr>
        <p:spPr>
          <a:xfrm>
            <a:off x="5651810" y="1678690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stCxn id="8" idx="5"/>
            <a:endCxn id="11" idx="0"/>
          </p:cNvCxnSpPr>
          <p:nvPr/>
        </p:nvCxnSpPr>
        <p:spPr>
          <a:xfrm>
            <a:off x="7525766" y="2361666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525766" y="398615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344211" y="400872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314984" y="305864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598332" y="43643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16777" y="438690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489198" y="525674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307643" y="527931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30576" y="520711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349021" y="522969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44" name="Straight Arrow Connector 43"/>
          <p:cNvCxnSpPr>
            <a:cxnSpLocks/>
            <a:stCxn id="12" idx="5"/>
            <a:endCxn id="43" idx="0"/>
          </p:cNvCxnSpPr>
          <p:nvPr/>
        </p:nvCxnSpPr>
        <p:spPr>
          <a:xfrm>
            <a:off x="1387433" y="4754910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cxnSpLocks/>
            <a:stCxn id="13" idx="5"/>
            <a:endCxn id="41" idx="0"/>
          </p:cNvCxnSpPr>
          <p:nvPr/>
        </p:nvCxnSpPr>
        <p:spPr>
          <a:xfrm>
            <a:off x="3303721" y="4754910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13" idx="3"/>
            <a:endCxn id="40" idx="0"/>
          </p:cNvCxnSpPr>
          <p:nvPr/>
        </p:nvCxnSpPr>
        <p:spPr>
          <a:xfrm flipH="1">
            <a:off x="2695221" y="4754910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cxnSpLocks/>
            <a:endCxn id="39" idx="0"/>
          </p:cNvCxnSpPr>
          <p:nvPr/>
        </p:nvCxnSpPr>
        <p:spPr>
          <a:xfrm>
            <a:off x="4416777" y="3702755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38" idx="0"/>
          </p:cNvCxnSpPr>
          <p:nvPr/>
        </p:nvCxnSpPr>
        <p:spPr>
          <a:xfrm flipH="1">
            <a:off x="3804355" y="3631666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cxnSpLocks/>
            <a:stCxn id="8" idx="3"/>
            <a:endCxn id="37" idx="0"/>
          </p:cNvCxnSpPr>
          <p:nvPr/>
        </p:nvCxnSpPr>
        <p:spPr>
          <a:xfrm flipH="1">
            <a:off x="6521007" y="2361666"/>
            <a:ext cx="549760" cy="696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cxnSpLocks/>
            <a:stCxn id="11" idx="3"/>
            <a:endCxn id="35" idx="0"/>
          </p:cNvCxnSpPr>
          <p:nvPr/>
        </p:nvCxnSpPr>
        <p:spPr>
          <a:xfrm flipH="1">
            <a:off x="7731789" y="3546999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cxnSpLocks/>
            <a:stCxn id="11" idx="5"/>
            <a:endCxn id="36" idx="0"/>
          </p:cNvCxnSpPr>
          <p:nvPr/>
        </p:nvCxnSpPr>
        <p:spPr>
          <a:xfrm>
            <a:off x="8355498" y="3546999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-103442" y="380352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76" name="Straight Arrow Connector 75"/>
          <p:cNvCxnSpPr>
            <a:cxnSpLocks/>
          </p:cNvCxnSpPr>
          <p:nvPr/>
        </p:nvCxnSpPr>
        <p:spPr>
          <a:xfrm>
            <a:off x="413024" y="4044831"/>
            <a:ext cx="622731" cy="3523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-2822" y="439937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79" name="Straight Arrow Connector 78"/>
          <p:cNvCxnSpPr>
            <a:cxnSpLocks/>
          </p:cNvCxnSpPr>
          <p:nvPr/>
        </p:nvCxnSpPr>
        <p:spPr>
          <a:xfrm>
            <a:off x="337374" y="4768706"/>
            <a:ext cx="249768" cy="43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7263299" y="86249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344211" y="1491475"/>
            <a:ext cx="33923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curr.left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temp.left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200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sz="2200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19" name="Freeform: Shape 18"/>
          <p:cNvSpPr/>
          <p:nvPr/>
        </p:nvSpPr>
        <p:spPr>
          <a:xfrm>
            <a:off x="4537996" y="1029613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8073275" y="1185635"/>
            <a:ext cx="2438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while(… ? …){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01625" y="2779525"/>
            <a:ext cx="439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}</a:t>
            </a:r>
          </a:p>
        </p:txBody>
      </p:sp>
      <p:sp>
        <p:nvSpPr>
          <p:cNvPr id="22" name="Freeform: Shape 21"/>
          <p:cNvSpPr/>
          <p:nvPr/>
        </p:nvSpPr>
        <p:spPr>
          <a:xfrm>
            <a:off x="2551205" y="1389110"/>
            <a:ext cx="2483639" cy="1204943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15"/>
          <p:cNvSpPr/>
          <p:nvPr/>
        </p:nvSpPr>
        <p:spPr>
          <a:xfrm>
            <a:off x="1409792" y="2280356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/>
          <p:cNvSpPr/>
          <p:nvPr/>
        </p:nvSpPr>
        <p:spPr>
          <a:xfrm>
            <a:off x="619046" y="3499556"/>
            <a:ext cx="1254910" cy="1331217"/>
          </a:xfrm>
          <a:custGeom>
            <a:avLst/>
            <a:gdLst>
              <a:gd name="connsiteX0" fmla="*/ 295354 w 1254910"/>
              <a:gd name="connsiteY0" fmla="*/ 1241777 h 1331217"/>
              <a:gd name="connsiteX1" fmla="*/ 1843 w 1254910"/>
              <a:gd name="connsiteY1" fmla="*/ 1264355 h 1331217"/>
              <a:gd name="connsiteX2" fmla="*/ 419532 w 1254910"/>
              <a:gd name="connsiteY2" fmla="*/ 496711 h 1331217"/>
              <a:gd name="connsiteX3" fmla="*/ 1254910 w 1254910"/>
              <a:gd name="connsiteY3" fmla="*/ 0 h 13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10" h="1331217">
                <a:moveTo>
                  <a:pt x="295354" y="1241777"/>
                </a:moveTo>
                <a:cubicBezTo>
                  <a:pt x="138250" y="1315155"/>
                  <a:pt x="-18853" y="1388533"/>
                  <a:pt x="1843" y="1264355"/>
                </a:cubicBezTo>
                <a:cubicBezTo>
                  <a:pt x="22539" y="1140177"/>
                  <a:pt x="210688" y="707437"/>
                  <a:pt x="419532" y="496711"/>
                </a:cubicBezTo>
                <a:cubicBezTo>
                  <a:pt x="628376" y="285985"/>
                  <a:pt x="941643" y="142992"/>
                  <a:pt x="125491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249333" y="4273684"/>
            <a:ext cx="3246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Node temp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prev.left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temp.left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24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=temp;</a:t>
            </a:r>
            <a:br>
              <a:rPr lang="en-US" sz="24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endParaRPr lang="en-US" sz="24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endParaRPr lang="en-US" sz="24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7926953" y="1383655"/>
            <a:ext cx="3361935" cy="1701680"/>
          </a:xfrm>
          <a:prstGeom prst="ellipse">
            <a:avLst/>
          </a:prstGeom>
          <a:noFill/>
          <a:ln w="28575"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/>
          <p:cNvSpPr txBox="1"/>
          <p:nvPr/>
        </p:nvSpPr>
        <p:spPr>
          <a:xfrm>
            <a:off x="10751524" y="2932229"/>
            <a:ext cx="161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66FF"/>
                </a:solidFill>
              </a:rPr>
              <a:t>descendLeft</a:t>
            </a:r>
            <a:r>
              <a:rPr lang="en-US" b="1" dirty="0">
                <a:solidFill>
                  <a:srgbClr val="FF66FF"/>
                </a:solidFill>
              </a:rPr>
              <a:t> routine!</a:t>
            </a:r>
          </a:p>
        </p:txBody>
      </p:sp>
      <p:sp>
        <p:nvSpPr>
          <p:cNvPr id="15" name="Oval 14"/>
          <p:cNvSpPr/>
          <p:nvPr/>
        </p:nvSpPr>
        <p:spPr>
          <a:xfrm>
            <a:off x="4913488" y="4086456"/>
            <a:ext cx="3536244" cy="2133721"/>
          </a:xfrm>
          <a:prstGeom prst="ellipse">
            <a:avLst/>
          </a:prstGeom>
          <a:noFill/>
          <a:ln w="190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Arrow Connector 47"/>
          <p:cNvCxnSpPr>
            <a:cxnSpLocks/>
          </p:cNvCxnSpPr>
          <p:nvPr/>
        </p:nvCxnSpPr>
        <p:spPr>
          <a:xfrm>
            <a:off x="10443946" y="2949754"/>
            <a:ext cx="591138" cy="86955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 flipH="1" flipV="1">
            <a:off x="5879824" y="3546999"/>
            <a:ext cx="545826" cy="533717"/>
          </a:xfrm>
          <a:prstGeom prst="straightConnector1">
            <a:avLst/>
          </a:prstGeom>
          <a:ln w="12700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4799974" y="2825238"/>
            <a:ext cx="19620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ascendFromLeft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routine!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8641403" y="4340576"/>
                <a:ext cx="3302241" cy="20928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600" dirty="0">
                    <a:solidFill>
                      <a:srgbClr val="FF0000"/>
                    </a:solidFill>
                  </a:rPr>
                  <a:t>How did we know that we needed to ascend from the </a:t>
                </a:r>
                <a:r>
                  <a:rPr lang="en-US" sz="2600" b="1" i="1" u="sng" dirty="0">
                    <a:solidFill>
                      <a:srgbClr val="FF0000"/>
                    </a:solidFill>
                  </a:rPr>
                  <a:t>left</a:t>
                </a:r>
                <a:r>
                  <a:rPr lang="en-US" sz="2600" dirty="0">
                    <a:solidFill>
                      <a:srgbClr val="FF0000"/>
                    </a:solidFill>
                  </a:rPr>
                  <a:t> </a:t>
                </a:r>
                <a:r>
                  <a:rPr lang="en-US" sz="2600" dirty="0">
                    <a:solidFill>
                      <a:srgbClr val="7030A0"/>
                    </a:solidFill>
                  </a:rPr>
                  <a:t>(node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600" dirty="0">
                    <a:solidFill>
                      <a:srgbClr val="7030A0"/>
                    </a:solidFill>
                  </a:rPr>
                  <a:t>)</a:t>
                </a:r>
                <a:r>
                  <a:rPr lang="en-US" sz="2600" dirty="0">
                    <a:solidFill>
                      <a:srgbClr val="FF0000"/>
                    </a:solidFill>
                  </a:rPr>
                  <a:t>, and </a:t>
                </a:r>
                <a:r>
                  <a:rPr lang="en-US" sz="2600" b="1" i="1" u="sng" dirty="0">
                    <a:solidFill>
                      <a:srgbClr val="FF0000"/>
                    </a:solidFill>
                  </a:rPr>
                  <a:t>not</a:t>
                </a:r>
                <a:r>
                  <a:rPr lang="en-US" sz="2600" dirty="0">
                    <a:solidFill>
                      <a:srgbClr val="FF0000"/>
                    </a:solidFill>
                  </a:rPr>
                  <a:t> the </a:t>
                </a:r>
                <a:r>
                  <a:rPr lang="en-US" sz="2600" b="1" i="1" u="sng" dirty="0">
                    <a:solidFill>
                      <a:srgbClr val="FF0000"/>
                    </a:solidFill>
                  </a:rPr>
                  <a:t>right</a:t>
                </a:r>
                <a:r>
                  <a:rPr lang="en-US" sz="2600" dirty="0">
                    <a:solidFill>
                      <a:srgbClr val="FF0000"/>
                    </a:solidFill>
                  </a:rPr>
                  <a:t>? </a:t>
                </a:r>
                <a:r>
                  <a:rPr lang="en-US" sz="2600" dirty="0">
                    <a:solidFill>
                      <a:srgbClr val="00B0F0"/>
                    </a:solidFill>
                  </a:rPr>
                  <a:t>(node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600" b="0" i="1" dirty="0" smtClean="0">
                            <a:solidFill>
                              <a:srgbClr val="00B0F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b="0" i="1" dirty="0" smtClean="0">
                        <a:solidFill>
                          <a:srgbClr val="00B0F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>
                    <a:solidFill>
                      <a:schemeClr val="accent1"/>
                    </a:solidFill>
                  </a:rPr>
                  <a:t> </a:t>
                </a:r>
                <a:endParaRPr lang="en-US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1403" y="4340576"/>
                <a:ext cx="3302241" cy="2092881"/>
              </a:xfrm>
              <a:prstGeom prst="rect">
                <a:avLst/>
              </a:prstGeom>
              <a:blipFill>
                <a:blip r:embed="rId5"/>
                <a:stretch>
                  <a:fillRect l="-3327" t="-2332" r="-3327" b="-6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4" name="Picture 23" descr="A close up of a baby&#10;&#10;Description generated with very high confidenc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7916" y="5256745"/>
            <a:ext cx="1074893" cy="14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20802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didn’t.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  <a:stCxn id="4" idx="3"/>
            <a:endCxn id="5" idx="6"/>
          </p:cNvCxnSpPr>
          <p:nvPr/>
        </p:nvCxnSpPr>
        <p:spPr>
          <a:xfrm flipH="1">
            <a:off x="4137378" y="2141534"/>
            <a:ext cx="1477122" cy="5113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7" idx="7"/>
          </p:cNvCxnSpPr>
          <p:nvPr/>
        </p:nvCxnSpPr>
        <p:spPr>
          <a:xfrm flipH="1">
            <a:off x="2857810" y="2895599"/>
            <a:ext cx="832796" cy="855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7" idx="3"/>
            <a:endCxn id="10" idx="7"/>
          </p:cNvCxnSpPr>
          <p:nvPr/>
        </p:nvCxnSpPr>
        <p:spPr>
          <a:xfrm flipH="1">
            <a:off x="1805122" y="4094510"/>
            <a:ext cx="597689" cy="779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7" idx="5"/>
            <a:endCxn id="11" idx="0"/>
          </p:cNvCxnSpPr>
          <p:nvPr/>
        </p:nvCxnSpPr>
        <p:spPr>
          <a:xfrm>
            <a:off x="2857810" y="4094510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55662" y="359569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8" name="Straight Arrow Connector 27"/>
          <p:cNvCxnSpPr>
            <a:cxnSpLocks/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11" idx="5"/>
            <a:endCxn id="25" idx="0"/>
          </p:cNvCxnSpPr>
          <p:nvPr/>
        </p:nvCxnSpPr>
        <p:spPr>
          <a:xfrm>
            <a:off x="3721410" y="5217754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1" idx="3"/>
            <a:endCxn id="24" idx="0"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61685" y="2824510"/>
            <a:ext cx="626771" cy="7711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45789" y="4800420"/>
                <a:ext cx="659271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Our current representation of the tree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insufficient</a:t>
                </a:r>
                <a:r>
                  <a:rPr lang="en-US" dirty="0"/>
                  <a:t> to make this decision.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Solution: Enhance every node of the tree </a:t>
                </a:r>
                <a:r>
                  <a:rPr lang="en-US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with a single bit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Ascension routines </a:t>
                </a:r>
                <a:r>
                  <a:rPr lang="en-US" b="1" dirty="0"/>
                  <a:t>to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then 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</m:t>
                    </m:r>
                  </m:oMath>
                </a14:m>
                <a:r>
                  <a:rPr lang="en-US" dirty="0"/>
                  <a:t> to find out </a:t>
                </a:r>
                <a:r>
                  <a:rPr lang="en-US" b="1" dirty="0"/>
                  <a:t>which child pointer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to update</a:t>
                </a:r>
                <a:r>
                  <a:rPr lang="en-US" dirty="0"/>
                  <a:t>. Conventions: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70C0"/>
                    </a:solidFill>
                  </a:rPr>
                  <a:t>Bit unset (0): Ascend from Left.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Bit set (1): Ascend from right.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89" y="4800420"/>
                <a:ext cx="6592712" cy="2031325"/>
              </a:xfrm>
              <a:prstGeom prst="rect">
                <a:avLst/>
              </a:prstGeom>
              <a:blipFill>
                <a:blip r:embed="rId2"/>
                <a:stretch>
                  <a:fillRect l="-555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49" name="Freeform: Shape 48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16298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didn’t.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cxnSpLocks/>
            <a:stCxn id="4" idx="3"/>
            <a:endCxn id="5" idx="6"/>
          </p:cNvCxnSpPr>
          <p:nvPr/>
        </p:nvCxnSpPr>
        <p:spPr>
          <a:xfrm flipH="1">
            <a:off x="4137378" y="2141534"/>
            <a:ext cx="1477122" cy="5113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cxnSpLocks/>
            <a:endCxn id="7" idx="7"/>
          </p:cNvCxnSpPr>
          <p:nvPr/>
        </p:nvCxnSpPr>
        <p:spPr>
          <a:xfrm flipH="1">
            <a:off x="2857810" y="2895599"/>
            <a:ext cx="832796" cy="855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cxnSpLocks/>
            <a:stCxn id="7" idx="3"/>
            <a:endCxn id="10" idx="7"/>
          </p:cNvCxnSpPr>
          <p:nvPr/>
        </p:nvCxnSpPr>
        <p:spPr>
          <a:xfrm flipH="1">
            <a:off x="1805122" y="4094510"/>
            <a:ext cx="597689" cy="779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cxnSpLocks/>
            <a:stCxn id="7" idx="5"/>
            <a:endCxn id="11" idx="0"/>
          </p:cNvCxnSpPr>
          <p:nvPr/>
        </p:nvCxnSpPr>
        <p:spPr>
          <a:xfrm>
            <a:off x="2857810" y="4094510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30138" y="352043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8" name="Straight Arrow Connector 27"/>
          <p:cNvCxnSpPr>
            <a:cxnSpLocks/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11" idx="5"/>
            <a:endCxn id="25" idx="0"/>
          </p:cNvCxnSpPr>
          <p:nvPr/>
        </p:nvCxnSpPr>
        <p:spPr>
          <a:xfrm>
            <a:off x="3721410" y="5217754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1" idx="3"/>
            <a:endCxn id="24" idx="0"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936161" y="2824510"/>
            <a:ext cx="552295" cy="69592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45789" y="4800420"/>
                <a:ext cx="659271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Our current representation of the tree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insufficient</a:t>
                </a:r>
                <a:r>
                  <a:rPr lang="en-US" dirty="0"/>
                  <a:t> to make this decision.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Solution: Enhance every node of the tree </a:t>
                </a:r>
                <a:r>
                  <a:rPr lang="en-US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with a single bit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Ascension routines </a:t>
                </a:r>
                <a:r>
                  <a:rPr lang="en-US" b="1" dirty="0"/>
                  <a:t>to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then 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</m:t>
                    </m:r>
                  </m:oMath>
                </a14:m>
                <a:r>
                  <a:rPr lang="en-US" dirty="0"/>
                  <a:t> to find out </a:t>
                </a:r>
                <a:r>
                  <a:rPr lang="en-US" b="1" dirty="0"/>
                  <a:t>which child pointer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to update</a:t>
                </a:r>
                <a:r>
                  <a:rPr lang="en-US" dirty="0"/>
                  <a:t>. Conventions: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70C0"/>
                    </a:solidFill>
                  </a:rPr>
                  <a:t>Bit unset (0): Ascend from Left.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Bit set (1): Ascend from right.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89" y="4800420"/>
                <a:ext cx="6592712" cy="2031325"/>
              </a:xfrm>
              <a:prstGeom prst="rect">
                <a:avLst/>
              </a:prstGeom>
              <a:blipFill>
                <a:blip r:embed="rId2"/>
                <a:stretch>
                  <a:fillRect l="-555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47057" y="3919532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22589" y="4984628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54400" y="4984628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55" name="Freeform: Shape 54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5311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 didn’t.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  <a:stCxn id="7" idx="5"/>
            <a:endCxn id="11" idx="0"/>
          </p:cNvCxnSpPr>
          <p:nvPr/>
        </p:nvCxnSpPr>
        <p:spPr>
          <a:xfrm>
            <a:off x="2857810" y="4094510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5239" y="348065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8" name="Straight Arrow Connector 27"/>
          <p:cNvCxnSpPr>
            <a:cxnSpLocks/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11" idx="5"/>
            <a:endCxn id="25" idx="0"/>
          </p:cNvCxnSpPr>
          <p:nvPr/>
        </p:nvCxnSpPr>
        <p:spPr>
          <a:xfrm>
            <a:off x="3721410" y="5217754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1" idx="3"/>
            <a:endCxn id="24" idx="0"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7011262" y="2824510"/>
            <a:ext cx="477194" cy="65614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45789" y="4800420"/>
                <a:ext cx="659271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Our current representation of the tree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insufficient</a:t>
                </a:r>
                <a:r>
                  <a:rPr lang="en-US" dirty="0"/>
                  <a:t> to make this decision.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Solution: Enhance every node of the tree </a:t>
                </a:r>
                <a:r>
                  <a:rPr lang="en-US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with a single bit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Ascension routines </a:t>
                </a:r>
                <a:r>
                  <a:rPr lang="en-US" b="1" dirty="0"/>
                  <a:t>to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then 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</m:t>
                    </m:r>
                  </m:oMath>
                </a14:m>
                <a:r>
                  <a:rPr lang="en-US" dirty="0"/>
                  <a:t> to find out </a:t>
                </a:r>
                <a:r>
                  <a:rPr lang="en-US" b="1" dirty="0"/>
                  <a:t>which child pointer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to update</a:t>
                </a:r>
                <a:r>
                  <a:rPr lang="en-US" dirty="0"/>
                  <a:t>. Conventions: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70C0"/>
                    </a:solidFill>
                  </a:rPr>
                  <a:t>Bit unset (0): Ascend from Left.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Bit set (1): Ascend from right.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89" y="4800420"/>
                <a:ext cx="6592712" cy="2031325"/>
              </a:xfrm>
              <a:prstGeom prst="rect">
                <a:avLst/>
              </a:prstGeom>
              <a:blipFill>
                <a:blip r:embed="rId2"/>
                <a:stretch>
                  <a:fillRect l="-555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47057" y="3919532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22589" y="4984628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54400" y="4984628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13733" y="4056042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10" idx="1"/>
          </p:cNvCxnSpPr>
          <p:nvPr/>
        </p:nvCxnSpPr>
        <p:spPr>
          <a:xfrm>
            <a:off x="818324" y="4376566"/>
            <a:ext cx="531799" cy="497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3303" y="4919511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653499" y="5288843"/>
            <a:ext cx="249768" cy="43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: Shape 53"/>
          <p:cNvSpPr/>
          <p:nvPr/>
        </p:nvSpPr>
        <p:spPr>
          <a:xfrm>
            <a:off x="1080969" y="3973216"/>
            <a:ext cx="1254910" cy="1331217"/>
          </a:xfrm>
          <a:custGeom>
            <a:avLst/>
            <a:gdLst>
              <a:gd name="connsiteX0" fmla="*/ 295354 w 1254910"/>
              <a:gd name="connsiteY0" fmla="*/ 1241777 h 1331217"/>
              <a:gd name="connsiteX1" fmla="*/ 1843 w 1254910"/>
              <a:gd name="connsiteY1" fmla="*/ 1264355 h 1331217"/>
              <a:gd name="connsiteX2" fmla="*/ 419532 w 1254910"/>
              <a:gd name="connsiteY2" fmla="*/ 496711 h 1331217"/>
              <a:gd name="connsiteX3" fmla="*/ 1254910 w 1254910"/>
              <a:gd name="connsiteY3" fmla="*/ 0 h 13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10" h="1331217">
                <a:moveTo>
                  <a:pt x="295354" y="1241777"/>
                </a:moveTo>
                <a:cubicBezTo>
                  <a:pt x="138250" y="1315155"/>
                  <a:pt x="-18853" y="1388533"/>
                  <a:pt x="1843" y="1264355"/>
                </a:cubicBezTo>
                <a:cubicBezTo>
                  <a:pt x="22539" y="1140177"/>
                  <a:pt x="210688" y="707437"/>
                  <a:pt x="419532" y="496711"/>
                </a:cubicBezTo>
                <a:cubicBezTo>
                  <a:pt x="628376" y="285985"/>
                  <a:pt x="941643" y="142992"/>
                  <a:pt x="125491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/>
          <p:cNvSpPr/>
          <p:nvPr/>
        </p:nvSpPr>
        <p:spPr>
          <a:xfrm>
            <a:off x="1899217" y="2750834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/>
          <p:cNvSpPr/>
          <p:nvPr/>
        </p:nvSpPr>
        <p:spPr>
          <a:xfrm>
            <a:off x="2906887" y="1855349"/>
            <a:ext cx="2596526" cy="908658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58" name="Freeform: Shape 57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It’s actually so inelegant, it’s rarely even seen!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737" y="1825625"/>
            <a:ext cx="11710737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public </a:t>
            </a:r>
            <a:r>
              <a:rPr lang="en-US" sz="1600" dirty="0" err="1">
                <a:latin typeface="Consolas" panose="020B0609020204030204" pitchFamily="49" charset="0"/>
              </a:rPr>
              <a:t>inorderTraversalWithStack</a:t>
            </a:r>
            <a:r>
              <a:rPr lang="en-US" sz="1600" dirty="0">
                <a:latin typeface="Consolas" panose="020B0609020204030204" pitchFamily="49" charset="0"/>
              </a:rPr>
              <a:t>(){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Stack&lt;Node&gt; s = new Stack&lt;Node&gt;();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Important that we make a stack of Nodes, note of values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Node p = root;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while(!</a:t>
            </a:r>
            <a:r>
              <a:rPr lang="en-US" sz="1600" dirty="0" err="1">
                <a:latin typeface="Consolas" panose="020B0609020204030204" pitchFamily="49" charset="0"/>
              </a:rPr>
              <a:t>s.empty</a:t>
            </a:r>
            <a:r>
              <a:rPr lang="en-US" sz="1600" dirty="0">
                <a:latin typeface="Consolas" panose="020B0609020204030204" pitchFamily="49" charset="0"/>
              </a:rPr>
              <a:t>() || p != null){   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What’s the utility of the 2</a:t>
            </a:r>
            <a:r>
              <a:rPr lang="en-US" sz="1600" baseline="300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nd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constraint?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	if(p == null){           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This means that we were reached by some ancestral node.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		p = </a:t>
            </a:r>
            <a:r>
              <a:rPr lang="en-US" sz="1600" dirty="0" err="1">
                <a:latin typeface="Consolas" panose="020B0609020204030204" pitchFamily="49" charset="0"/>
              </a:rPr>
              <a:t>s.pop</a:t>
            </a:r>
            <a:r>
              <a:rPr lang="en-US" sz="1600" dirty="0">
                <a:latin typeface="Consolas" panose="020B0609020204030204" pitchFamily="49" charset="0"/>
              </a:rPr>
              <a:t>();    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Visit said ancestral node,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		print(</a:t>
            </a:r>
            <a:r>
              <a:rPr lang="en-US" sz="1600" dirty="0" err="1">
                <a:latin typeface="Consolas" panose="020B0609020204030204" pitchFamily="49" charset="0"/>
              </a:rPr>
              <a:t>p.value</a:t>
            </a:r>
            <a:r>
              <a:rPr lang="en-US" sz="1600" dirty="0">
                <a:latin typeface="Consolas" panose="020B0609020204030204" pitchFamily="49" charset="0"/>
              </a:rPr>
              <a:t>);  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		p = </a:t>
            </a:r>
            <a:r>
              <a:rPr lang="en-US" sz="1600" dirty="0" err="1">
                <a:latin typeface="Consolas" panose="020B0609020204030204" pitchFamily="49" charset="0"/>
              </a:rPr>
              <a:t>p.right</a:t>
            </a:r>
            <a:r>
              <a:rPr lang="en-US" sz="1600" dirty="0">
                <a:latin typeface="Consolas" panose="020B0609020204030204" pitchFamily="49" charset="0"/>
              </a:rPr>
              <a:t>;     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and see if there’s anything on its right subtree.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	} else { 		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So we are actually a living, breathing child of our parent.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		</a:t>
            </a:r>
            <a:r>
              <a:rPr lang="en-US" sz="1600" dirty="0" err="1">
                <a:latin typeface="Consolas" panose="020B0609020204030204" pitchFamily="49" charset="0"/>
              </a:rPr>
              <a:t>s.push</a:t>
            </a:r>
            <a:r>
              <a:rPr lang="en-US" sz="1600" dirty="0">
                <a:latin typeface="Consolas" panose="020B0609020204030204" pitchFamily="49" charset="0"/>
              </a:rPr>
              <a:t>(p); 	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We should record our presence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		p = </a:t>
            </a:r>
            <a:r>
              <a:rPr lang="en-US" sz="1600" dirty="0" err="1">
                <a:latin typeface="Consolas" panose="020B0609020204030204" pitchFamily="49" charset="0"/>
              </a:rPr>
              <a:t>p.left</a:t>
            </a:r>
            <a:r>
              <a:rPr lang="en-US" sz="1600" dirty="0">
                <a:latin typeface="Consolas" panose="020B0609020204030204" pitchFamily="49" charset="0"/>
              </a:rPr>
              <a:t>; 	</a:t>
            </a:r>
            <a:r>
              <a:rPr lang="en-US" sz="16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And see if there’s anything on the left to investigate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	} 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635300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now we do!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  <a:stCxn id="7" idx="5"/>
            <a:endCxn id="11" idx="0"/>
          </p:cNvCxnSpPr>
          <p:nvPr/>
        </p:nvCxnSpPr>
        <p:spPr>
          <a:xfrm>
            <a:off x="2857810" y="4094510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8977" y="350302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8" name="Straight Arrow Connector 27"/>
          <p:cNvCxnSpPr>
            <a:cxnSpLocks/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11" idx="5"/>
            <a:endCxn id="25" idx="0"/>
          </p:cNvCxnSpPr>
          <p:nvPr/>
        </p:nvCxnSpPr>
        <p:spPr>
          <a:xfrm>
            <a:off x="3721410" y="5217754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1" idx="3"/>
            <a:endCxn id="24" idx="0"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985000" y="2824510"/>
            <a:ext cx="503456" cy="6785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45789" y="4800420"/>
                <a:ext cx="659271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Our current representation of the tree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insufficient</a:t>
                </a:r>
                <a:r>
                  <a:rPr lang="en-US" dirty="0"/>
                  <a:t> to make this decision.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Solution: Enhance every node of the tree </a:t>
                </a:r>
                <a:r>
                  <a:rPr lang="en-US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with a single bit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Ascension routines </a:t>
                </a:r>
                <a:r>
                  <a:rPr lang="en-US" b="1" dirty="0"/>
                  <a:t>to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then 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</m:t>
                    </m:r>
                  </m:oMath>
                </a14:m>
                <a:r>
                  <a:rPr lang="en-US" dirty="0"/>
                  <a:t> to find out </a:t>
                </a:r>
                <a:r>
                  <a:rPr lang="en-US" b="1" dirty="0"/>
                  <a:t>which child pointer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to update</a:t>
                </a:r>
                <a:r>
                  <a:rPr lang="en-US" dirty="0"/>
                  <a:t>. Conventions: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70C0"/>
                    </a:solidFill>
                  </a:rPr>
                  <a:t>Bit unset (0): Ascend from Left.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Bit set (1): Ascend from right.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89" y="4800420"/>
                <a:ext cx="6592712" cy="2031325"/>
              </a:xfrm>
              <a:prstGeom prst="rect">
                <a:avLst/>
              </a:prstGeom>
              <a:blipFill>
                <a:blip r:embed="rId2"/>
                <a:stretch>
                  <a:fillRect l="-555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47057" y="3919532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22589" y="4984628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54400" y="4984628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13733" y="4056042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10" idx="1"/>
          </p:cNvCxnSpPr>
          <p:nvPr/>
        </p:nvCxnSpPr>
        <p:spPr>
          <a:xfrm>
            <a:off x="818324" y="4376566"/>
            <a:ext cx="531799" cy="497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313303" y="4919511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653499" y="5288843"/>
            <a:ext cx="249768" cy="43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: Shape 53"/>
          <p:cNvSpPr/>
          <p:nvPr/>
        </p:nvSpPr>
        <p:spPr>
          <a:xfrm>
            <a:off x="1080969" y="3973216"/>
            <a:ext cx="1254910" cy="1331217"/>
          </a:xfrm>
          <a:custGeom>
            <a:avLst/>
            <a:gdLst>
              <a:gd name="connsiteX0" fmla="*/ 295354 w 1254910"/>
              <a:gd name="connsiteY0" fmla="*/ 1241777 h 1331217"/>
              <a:gd name="connsiteX1" fmla="*/ 1843 w 1254910"/>
              <a:gd name="connsiteY1" fmla="*/ 1264355 h 1331217"/>
              <a:gd name="connsiteX2" fmla="*/ 419532 w 1254910"/>
              <a:gd name="connsiteY2" fmla="*/ 496711 h 1331217"/>
              <a:gd name="connsiteX3" fmla="*/ 1254910 w 1254910"/>
              <a:gd name="connsiteY3" fmla="*/ 0 h 13312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4910" h="1331217">
                <a:moveTo>
                  <a:pt x="295354" y="1241777"/>
                </a:moveTo>
                <a:cubicBezTo>
                  <a:pt x="138250" y="1315155"/>
                  <a:pt x="-18853" y="1388533"/>
                  <a:pt x="1843" y="1264355"/>
                </a:cubicBezTo>
                <a:cubicBezTo>
                  <a:pt x="22539" y="1140177"/>
                  <a:pt x="210688" y="707437"/>
                  <a:pt x="419532" y="496711"/>
                </a:cubicBezTo>
                <a:cubicBezTo>
                  <a:pt x="628376" y="285985"/>
                  <a:pt x="941643" y="142992"/>
                  <a:pt x="125491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/>
          <p:cNvSpPr/>
          <p:nvPr/>
        </p:nvSpPr>
        <p:spPr>
          <a:xfrm>
            <a:off x="1899217" y="2750834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/>
          <p:cNvSpPr/>
          <p:nvPr/>
        </p:nvSpPr>
        <p:spPr>
          <a:xfrm>
            <a:off x="2906887" y="1855349"/>
            <a:ext cx="2596526" cy="908658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8692406" y="1375872"/>
            <a:ext cx="3043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void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(){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 Node temp =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prev.left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temp.left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=temp;</a:t>
            </a:r>
            <a:b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13" name="Straight Arrow Connector 12"/>
          <p:cNvCxnSpPr>
            <a:cxnSpLocks/>
            <a:stCxn id="46" idx="0"/>
          </p:cNvCxnSpPr>
          <p:nvPr/>
        </p:nvCxnSpPr>
        <p:spPr>
          <a:xfrm flipH="1" flipV="1">
            <a:off x="462688" y="1936728"/>
            <a:ext cx="1114934" cy="3047900"/>
          </a:xfrm>
          <a:prstGeom prst="straightConnector1">
            <a:avLst/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6014" y="757447"/>
            <a:ext cx="3043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alibri (Body)"/>
              </a:rPr>
              <a:t>Now we know that we ascend from the left, so we need to change the </a:t>
            </a:r>
            <a:r>
              <a:rPr lang="en-US" sz="1600" b="1" i="1" dirty="0">
                <a:solidFill>
                  <a:schemeClr val="accent4">
                    <a:lumMod val="75000"/>
                  </a:schemeClr>
                </a:solidFill>
                <a:latin typeface="Calibri (Body)"/>
              </a:rPr>
              <a:t>left</a:t>
            </a: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  <a:latin typeface="Calibri (Body)"/>
              </a:rPr>
              <a:t>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alibri (Body)"/>
              </a:rPr>
              <a:t>pointer of this node!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0" name="Freeform: Shape 59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8257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now we do!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  <a:stCxn id="7" idx="5"/>
            <a:endCxn id="11" idx="0"/>
          </p:cNvCxnSpPr>
          <p:nvPr/>
        </p:nvCxnSpPr>
        <p:spPr>
          <a:xfrm>
            <a:off x="2857810" y="4094510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8977" y="3569020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8" name="Straight Arrow Connector 27"/>
          <p:cNvCxnSpPr>
            <a:cxnSpLocks/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11" idx="5"/>
            <a:endCxn id="25" idx="0"/>
          </p:cNvCxnSpPr>
          <p:nvPr/>
        </p:nvCxnSpPr>
        <p:spPr>
          <a:xfrm>
            <a:off x="3721410" y="5217754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1" idx="3"/>
            <a:endCxn id="24" idx="0"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985000" y="2824510"/>
            <a:ext cx="503456" cy="7445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45789" y="4800420"/>
                <a:ext cx="659271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Our current representation of the tree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insufficient</a:t>
                </a:r>
                <a:r>
                  <a:rPr lang="en-US" dirty="0"/>
                  <a:t> to make this decision.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Solution: Enhance every node of the tree </a:t>
                </a:r>
                <a:r>
                  <a:rPr lang="en-US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with a single bit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Ascension routines </a:t>
                </a:r>
                <a:r>
                  <a:rPr lang="en-US" b="1" dirty="0"/>
                  <a:t>to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then 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</m:t>
                    </m:r>
                  </m:oMath>
                </a14:m>
                <a:r>
                  <a:rPr lang="en-US" dirty="0"/>
                  <a:t> to find out </a:t>
                </a:r>
                <a:r>
                  <a:rPr lang="en-US" b="1" dirty="0"/>
                  <a:t>which child pointer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to update</a:t>
                </a:r>
                <a:r>
                  <a:rPr lang="en-US" dirty="0"/>
                  <a:t>. Conventions: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70C0"/>
                    </a:solidFill>
                  </a:rPr>
                  <a:t>Bit unset (0): Ascend from Left.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Bit set (1): Ascend from right.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89" y="4800420"/>
                <a:ext cx="6592712" cy="2031325"/>
              </a:xfrm>
              <a:prstGeom prst="rect">
                <a:avLst/>
              </a:prstGeom>
              <a:blipFill>
                <a:blip r:embed="rId2"/>
                <a:stretch>
                  <a:fillRect l="-555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47057" y="3919532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22589" y="4984628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54400" y="4984628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341656" y="2824158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1846247" y="3144682"/>
            <a:ext cx="531799" cy="497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22788" y="404958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1062984" y="4418919"/>
            <a:ext cx="249768" cy="43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/>
          <p:cNvSpPr/>
          <p:nvPr/>
        </p:nvSpPr>
        <p:spPr>
          <a:xfrm>
            <a:off x="1899217" y="2750834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/>
          <p:cNvSpPr/>
          <p:nvPr/>
        </p:nvSpPr>
        <p:spPr>
          <a:xfrm>
            <a:off x="2906887" y="1855349"/>
            <a:ext cx="2596526" cy="908658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8692406" y="1375872"/>
            <a:ext cx="3043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void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(){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 Node temp =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prev.left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temp.left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=temp;</a:t>
            </a:r>
            <a:b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1" name="Freeform: Shape 60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25849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now we do!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  <a:stCxn id="7" idx="5"/>
            <a:endCxn id="11" idx="0"/>
          </p:cNvCxnSpPr>
          <p:nvPr/>
        </p:nvCxnSpPr>
        <p:spPr>
          <a:xfrm>
            <a:off x="2857810" y="4094510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26535" y="358792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28" name="Straight Arrow Connector 27"/>
          <p:cNvCxnSpPr>
            <a:cxnSpLocks/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cxnSpLocks/>
            <a:stCxn id="11" idx="5"/>
            <a:endCxn id="25" idx="0"/>
          </p:cNvCxnSpPr>
          <p:nvPr/>
        </p:nvCxnSpPr>
        <p:spPr>
          <a:xfrm>
            <a:off x="3721410" y="5217754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1" idx="3"/>
            <a:endCxn id="24" idx="0"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932558" y="2824510"/>
            <a:ext cx="555898" cy="7634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445789" y="4800420"/>
                <a:ext cx="6592712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Our current representation of the tree is </a:t>
                </a:r>
                <a:r>
                  <a:rPr lang="en-US" b="1" dirty="0">
                    <a:solidFill>
                      <a:schemeClr val="accent2"/>
                    </a:solidFill>
                  </a:rPr>
                  <a:t>insufficient</a:t>
                </a:r>
                <a:r>
                  <a:rPr lang="en-US" dirty="0"/>
                  <a:t> to make this decision.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Solution: Enhance every node of the tree </a:t>
                </a:r>
                <a:r>
                  <a:rPr lang="en-US" b="1" dirty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rPr>
                  <a:t>with a single bit </a:t>
                </a:r>
                <a:r>
                  <a:rPr lang="en-US" dirty="0"/>
                  <a:t>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dirty="0"/>
                  <a:t>Ascension routines </a:t>
                </a:r>
                <a:r>
                  <a:rPr lang="en-US" b="1" dirty="0"/>
                  <a:t>to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will then check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𝑏𝑖𝑡</m:t>
                    </m:r>
                  </m:oMath>
                </a14:m>
                <a:r>
                  <a:rPr lang="en-US" dirty="0"/>
                  <a:t> to find out </a:t>
                </a:r>
                <a:r>
                  <a:rPr lang="en-US" b="1" dirty="0"/>
                  <a:t>which child pointer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/>
                  <a:t> to update</a:t>
                </a:r>
                <a:r>
                  <a:rPr lang="en-US" dirty="0"/>
                  <a:t>. Conventions: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0070C0"/>
                    </a:solidFill>
                  </a:rPr>
                  <a:t>Bit unset (0): Ascend from Left.</a:t>
                </a:r>
              </a:p>
              <a:p>
                <a:pPr marL="742950" lvl="1" indent="-285750">
                  <a:buFont typeface="Arial" panose="020B0604020202020204" pitchFamily="34" charset="0"/>
                  <a:buChar char="•"/>
                </a:pPr>
                <a:r>
                  <a:rPr lang="en-US" dirty="0">
                    <a:solidFill>
                      <a:srgbClr val="FF0000"/>
                    </a:solidFill>
                  </a:rPr>
                  <a:t>Bit set (1): Ascend from right.</a:t>
                </a: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5789" y="4800420"/>
                <a:ext cx="6592712" cy="2031325"/>
              </a:xfrm>
              <a:prstGeom prst="rect">
                <a:avLst/>
              </a:prstGeom>
              <a:blipFill>
                <a:blip r:embed="rId2"/>
                <a:stretch>
                  <a:fillRect l="-555" t="-1497" b="-3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47057" y="3919532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22589" y="4984628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54400" y="4984628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341656" y="2824158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>
            <a:off x="1846247" y="3144682"/>
            <a:ext cx="531799" cy="4979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722788" y="404958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1062984" y="4418919"/>
            <a:ext cx="249768" cy="4384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/>
          <p:cNvSpPr/>
          <p:nvPr/>
        </p:nvSpPr>
        <p:spPr>
          <a:xfrm>
            <a:off x="1899217" y="2750834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/>
          <p:cNvSpPr/>
          <p:nvPr/>
        </p:nvSpPr>
        <p:spPr>
          <a:xfrm>
            <a:off x="2906887" y="1855349"/>
            <a:ext cx="2596526" cy="908658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8692406" y="1375872"/>
            <a:ext cx="30432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void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(){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 Node temp =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prev.left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temp.left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=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    </a:t>
            </a:r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=temp;</a:t>
            </a:r>
            <a:b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</a:b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}</a:t>
            </a:r>
          </a:p>
          <a:p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 rot="3366282">
            <a:off x="1415585" y="5326914"/>
            <a:ext cx="948267" cy="720202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948265" y="6181254"/>
            <a:ext cx="49487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C00000"/>
                </a:solidFill>
              </a:rPr>
              <a:t>But don’t forget this is preorder traversal!</a:t>
            </a:r>
            <a:br>
              <a:rPr lang="en-US" b="1" dirty="0">
                <a:solidFill>
                  <a:srgbClr val="C00000"/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So we need to descend right!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693" flipH="1">
            <a:off x="158924" y="5972995"/>
            <a:ext cx="670982" cy="67098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1" name="Freeform: Shape 60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7967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Descending right…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  <a:stCxn id="7" idx="5"/>
            <a:endCxn id="11" idx="0"/>
          </p:cNvCxnSpPr>
          <p:nvPr/>
        </p:nvCxnSpPr>
        <p:spPr>
          <a:xfrm>
            <a:off x="2857810" y="4094510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2371" y="361417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0" name="Straight Arrow Connector 29"/>
          <p:cNvCxnSpPr>
            <a:cxnSpLocks/>
            <a:stCxn id="11" idx="5"/>
            <a:endCxn id="25" idx="0"/>
          </p:cNvCxnSpPr>
          <p:nvPr/>
        </p:nvCxnSpPr>
        <p:spPr>
          <a:xfrm>
            <a:off x="3721410" y="5217754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1" idx="3"/>
            <a:endCxn id="24" idx="0"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948394" y="2824510"/>
            <a:ext cx="540062" cy="789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445789" y="4800420"/>
            <a:ext cx="6592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descendRight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is entirely symmetrical to 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descendLeft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.</a:t>
            </a:r>
          </a:p>
        </p:txBody>
      </p: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47057" y="3919532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22589" y="4984628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54400" y="4984628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17877" y="3872521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10" idx="1"/>
          </p:cNvCxnSpPr>
          <p:nvPr/>
        </p:nvCxnSpPr>
        <p:spPr>
          <a:xfrm>
            <a:off x="874528" y="4298738"/>
            <a:ext cx="475595" cy="57577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2336799" y="642733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53" name="Straight Arrow Connector 52"/>
          <p:cNvCxnSpPr>
            <a:cxnSpLocks/>
          </p:cNvCxnSpPr>
          <p:nvPr/>
        </p:nvCxnSpPr>
        <p:spPr>
          <a:xfrm flipH="1" flipV="1">
            <a:off x="2036545" y="6106870"/>
            <a:ext cx="463942" cy="32046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/>
          <p:cNvSpPr/>
          <p:nvPr/>
        </p:nvSpPr>
        <p:spPr>
          <a:xfrm>
            <a:off x="1899217" y="2750834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/>
          <p:cNvSpPr/>
          <p:nvPr/>
        </p:nvSpPr>
        <p:spPr>
          <a:xfrm>
            <a:off x="2906887" y="1855349"/>
            <a:ext cx="2596526" cy="908658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or: Curved 59"/>
          <p:cNvCxnSpPr>
            <a:stCxn id="10" idx="5"/>
            <a:endCxn id="7" idx="4"/>
          </p:cNvCxnSpPr>
          <p:nvPr/>
        </p:nvCxnSpPr>
        <p:spPr>
          <a:xfrm rot="5400000" flipH="1" flipV="1">
            <a:off x="1691638" y="4279082"/>
            <a:ext cx="1052155" cy="825189"/>
          </a:xfrm>
          <a:prstGeom prst="curvedConnector3">
            <a:avLst>
              <a:gd name="adj1" fmla="val -2848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3" name="Freeform: Shape 62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645215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And ascending from right!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  <a:stCxn id="7" idx="5"/>
            <a:endCxn id="11" idx="0"/>
          </p:cNvCxnSpPr>
          <p:nvPr/>
        </p:nvCxnSpPr>
        <p:spPr>
          <a:xfrm>
            <a:off x="2857810" y="4094510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55176" y="3680176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0" name="Straight Arrow Connector 29"/>
          <p:cNvCxnSpPr>
            <a:cxnSpLocks/>
            <a:stCxn id="11" idx="5"/>
            <a:endCxn id="25" idx="0"/>
          </p:cNvCxnSpPr>
          <p:nvPr/>
        </p:nvCxnSpPr>
        <p:spPr>
          <a:xfrm>
            <a:off x="3721410" y="5217754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1" idx="3"/>
            <a:endCxn id="24" idx="0"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7061199" y="2824510"/>
            <a:ext cx="427257" cy="8556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585800" y="4772229"/>
            <a:ext cx="6741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descendRight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dirty="0"/>
              <a:t>is entirely symmetrical to 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descendLeft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ascendFromRight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() </a:t>
            </a:r>
            <a:r>
              <a:rPr lang="en-US" dirty="0"/>
              <a:t>is entirely symmetrical to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  <a:r>
              <a:rPr lang="en-US" dirty="0"/>
              <a:t>!</a:t>
            </a:r>
          </a:p>
        </p:txBody>
      </p: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47057" y="3919532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522589" y="4984628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54400" y="4984628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112909" y="3195105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7" idx="7"/>
          </p:cNvCxnSpPr>
          <p:nvPr/>
        </p:nvCxnSpPr>
        <p:spPr>
          <a:xfrm flipH="1">
            <a:off x="2857810" y="3595509"/>
            <a:ext cx="398856" cy="1557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54" idx="2"/>
            <a:endCxn id="10" idx="1"/>
          </p:cNvCxnSpPr>
          <p:nvPr/>
        </p:nvCxnSpPr>
        <p:spPr>
          <a:xfrm>
            <a:off x="1172495" y="4489093"/>
            <a:ext cx="177628" cy="38541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Freeform: Shape 54"/>
          <p:cNvSpPr/>
          <p:nvPr/>
        </p:nvSpPr>
        <p:spPr>
          <a:xfrm>
            <a:off x="1899217" y="2750834"/>
            <a:ext cx="1672075" cy="1497758"/>
          </a:xfrm>
          <a:custGeom>
            <a:avLst/>
            <a:gdLst>
              <a:gd name="connsiteX0" fmla="*/ 531897 w 1672075"/>
              <a:gd name="connsiteY0" fmla="*/ 1332088 h 1497758"/>
              <a:gd name="connsiteX1" fmla="*/ 23897 w 1672075"/>
              <a:gd name="connsiteY1" fmla="*/ 1444977 h 1497758"/>
              <a:gd name="connsiteX2" fmla="*/ 249675 w 1672075"/>
              <a:gd name="connsiteY2" fmla="*/ 587022 h 1497758"/>
              <a:gd name="connsiteX3" fmla="*/ 1672075 w 1672075"/>
              <a:gd name="connsiteY3" fmla="*/ 0 h 1497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075" h="1497758">
                <a:moveTo>
                  <a:pt x="531897" y="1332088"/>
                </a:moveTo>
                <a:cubicBezTo>
                  <a:pt x="301415" y="1450621"/>
                  <a:pt x="70934" y="1569155"/>
                  <a:pt x="23897" y="1444977"/>
                </a:cubicBezTo>
                <a:cubicBezTo>
                  <a:pt x="-23140" y="1320799"/>
                  <a:pt x="-25021" y="827851"/>
                  <a:pt x="249675" y="587022"/>
                </a:cubicBezTo>
                <a:cubicBezTo>
                  <a:pt x="524371" y="346192"/>
                  <a:pt x="1098223" y="173096"/>
                  <a:pt x="1672075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: Shape 55"/>
          <p:cNvSpPr/>
          <p:nvPr/>
        </p:nvSpPr>
        <p:spPr>
          <a:xfrm>
            <a:off x="2906887" y="1855349"/>
            <a:ext cx="2596526" cy="908658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52172" y="4119761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58" name="Freeform: Shape 57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9989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>
            <a:cxnSpLocks/>
            <a:stCxn id="7" idx="5"/>
            <a:endCxn id="11" idx="0"/>
          </p:cNvCxnSpPr>
          <p:nvPr/>
        </p:nvCxnSpPr>
        <p:spPr>
          <a:xfrm>
            <a:off x="2857810" y="4094510"/>
            <a:ext cx="636101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78257" y="359550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0" name="Straight Arrow Connector 29"/>
          <p:cNvCxnSpPr>
            <a:cxnSpLocks/>
            <a:stCxn id="11" idx="5"/>
            <a:endCxn id="25" idx="0"/>
          </p:cNvCxnSpPr>
          <p:nvPr/>
        </p:nvCxnSpPr>
        <p:spPr>
          <a:xfrm>
            <a:off x="3721410" y="5217754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1" idx="3"/>
            <a:endCxn id="24" idx="0"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7084280" y="2824510"/>
            <a:ext cx="404176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2547057" y="3919532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54400" y="4984628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493005" y="2206816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5" idx="7"/>
          </p:cNvCxnSpPr>
          <p:nvPr/>
        </p:nvCxnSpPr>
        <p:spPr>
          <a:xfrm flipH="1">
            <a:off x="4043144" y="2466026"/>
            <a:ext cx="427014" cy="152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54" idx="2"/>
          </p:cNvCxnSpPr>
          <p:nvPr/>
        </p:nvCxnSpPr>
        <p:spPr>
          <a:xfrm>
            <a:off x="1950248" y="2973506"/>
            <a:ext cx="547848" cy="6524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55"/>
          <p:cNvSpPr/>
          <p:nvPr/>
        </p:nvSpPr>
        <p:spPr>
          <a:xfrm>
            <a:off x="2906887" y="1855349"/>
            <a:ext cx="2596526" cy="908658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29925" y="260417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4984628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1" name="Freeform: Shape 60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927106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90669" y="3569020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0" name="Straight Arrow Connector 29"/>
          <p:cNvCxnSpPr>
            <a:cxnSpLocks/>
            <a:stCxn id="11" idx="5"/>
            <a:endCxn id="25" idx="0"/>
          </p:cNvCxnSpPr>
          <p:nvPr/>
        </p:nvCxnSpPr>
        <p:spPr>
          <a:xfrm>
            <a:off x="3721410" y="5217754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cxnSpLocks/>
            <a:stCxn id="11" idx="3"/>
            <a:endCxn id="24" idx="0"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996692" y="2824510"/>
            <a:ext cx="491764" cy="7445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454400" y="4984628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263765" y="3353309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7" idx="7"/>
          </p:cNvCxnSpPr>
          <p:nvPr/>
        </p:nvCxnSpPr>
        <p:spPr>
          <a:xfrm flipH="1">
            <a:off x="2857810" y="3612519"/>
            <a:ext cx="383108" cy="1387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endCxn id="11" idx="6"/>
          </p:cNvCxnSpPr>
          <p:nvPr/>
        </p:nvCxnSpPr>
        <p:spPr>
          <a:xfrm flipH="1" flipV="1">
            <a:off x="3815644" y="5046132"/>
            <a:ext cx="1098691" cy="94943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55"/>
          <p:cNvSpPr/>
          <p:nvPr/>
        </p:nvSpPr>
        <p:spPr>
          <a:xfrm>
            <a:off x="2906887" y="1855349"/>
            <a:ext cx="2596526" cy="908658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813327" y="5946960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descendRight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/>
          <p:cNvCxnSpPr>
            <a:cxnSpLocks/>
          </p:cNvCxnSpPr>
          <p:nvPr/>
        </p:nvCxnSpPr>
        <p:spPr>
          <a:xfrm rot="5400000" flipH="1" flipV="1">
            <a:off x="2812464" y="3113859"/>
            <a:ext cx="1052155" cy="825189"/>
          </a:xfrm>
          <a:prstGeom prst="curvedConnector3">
            <a:avLst>
              <a:gd name="adj1" fmla="val -2848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2" name="Freeform: Shape 61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7990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60126" y="3548178"/>
            <a:ext cx="38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0" name="Straight Arrow Connector 29"/>
          <p:cNvCxnSpPr>
            <a:cxnSpLocks/>
            <a:stCxn id="11" idx="5"/>
            <a:endCxn id="25" idx="0"/>
          </p:cNvCxnSpPr>
          <p:nvPr/>
        </p:nvCxnSpPr>
        <p:spPr>
          <a:xfrm>
            <a:off x="3721410" y="5217754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7051607" y="2824510"/>
            <a:ext cx="436849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575477" y="5254408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11" idx="6"/>
          </p:cNvCxnSpPr>
          <p:nvPr/>
        </p:nvCxnSpPr>
        <p:spPr>
          <a:xfrm flipH="1" flipV="1">
            <a:off x="3815644" y="5046132"/>
            <a:ext cx="736986" cy="467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 flipH="1" flipV="1">
            <a:off x="3092666" y="6052020"/>
            <a:ext cx="1044711" cy="3176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55"/>
          <p:cNvSpPr/>
          <p:nvPr/>
        </p:nvSpPr>
        <p:spPr>
          <a:xfrm>
            <a:off x="2906887" y="1855349"/>
            <a:ext cx="2596526" cy="908658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043144" y="617967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rgbClr val="FF66FF"/>
                </a:solidFill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descendLeft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/>
          <p:cNvCxnSpPr>
            <a:cxnSpLocks/>
          </p:cNvCxnSpPr>
          <p:nvPr/>
        </p:nvCxnSpPr>
        <p:spPr>
          <a:xfrm rot="5400000" flipH="1" flipV="1">
            <a:off x="2812464" y="3113859"/>
            <a:ext cx="1052155" cy="825189"/>
          </a:xfrm>
          <a:prstGeom prst="curvedConnector3">
            <a:avLst>
              <a:gd name="adj1" fmla="val -2848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or: Curved 36"/>
          <p:cNvCxnSpPr>
            <a:cxnSpLocks/>
            <a:stCxn id="11" idx="3"/>
            <a:endCxn id="7" idx="4"/>
          </p:cNvCxnSpPr>
          <p:nvPr/>
        </p:nvCxnSpPr>
        <p:spPr>
          <a:xfrm rot="5400000" flipH="1">
            <a:off x="2422283" y="4373627"/>
            <a:ext cx="1052155" cy="636100"/>
          </a:xfrm>
          <a:prstGeom prst="curvedConnector3">
            <a:avLst>
              <a:gd name="adj1" fmla="val -2848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381519" y="5029783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TextBox 60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2" name="Freeform: Shape 61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6511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5239" y="359086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0" name="Straight Arrow Connector 29"/>
          <p:cNvCxnSpPr>
            <a:cxnSpLocks/>
            <a:stCxn id="11" idx="5"/>
            <a:endCxn id="25" idx="0"/>
          </p:cNvCxnSpPr>
          <p:nvPr/>
        </p:nvCxnSpPr>
        <p:spPr>
          <a:xfrm>
            <a:off x="3721410" y="5217754"/>
            <a:ext cx="209945" cy="5244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7011262" y="2824510"/>
            <a:ext cx="477194" cy="7663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737480" y="2932771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stCxn id="50" idx="2"/>
          </p:cNvCxnSpPr>
          <p:nvPr/>
        </p:nvCxnSpPr>
        <p:spPr>
          <a:xfrm>
            <a:off x="2057803" y="3302103"/>
            <a:ext cx="418351" cy="3960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 flipH="1">
            <a:off x="3575512" y="4485452"/>
            <a:ext cx="250870" cy="3112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55"/>
          <p:cNvSpPr/>
          <p:nvPr/>
        </p:nvSpPr>
        <p:spPr>
          <a:xfrm>
            <a:off x="2906887" y="1855349"/>
            <a:ext cx="2596526" cy="908658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36983" y="4150668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/>
          <p:cNvCxnSpPr>
            <a:cxnSpLocks/>
          </p:cNvCxnSpPr>
          <p:nvPr/>
        </p:nvCxnSpPr>
        <p:spPr>
          <a:xfrm rot="5400000" flipH="1" flipV="1">
            <a:off x="2812464" y="3113859"/>
            <a:ext cx="1052155" cy="825189"/>
          </a:xfrm>
          <a:prstGeom prst="curvedConnector3">
            <a:avLst>
              <a:gd name="adj1" fmla="val -2848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381519" y="5029783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3" name="Freeform: Shape 62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155199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05239" y="3570340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7011262" y="2824510"/>
            <a:ext cx="477194" cy="7458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2426020" y="4354752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stCxn id="50" idx="2"/>
            <a:endCxn id="11" idx="1"/>
          </p:cNvCxnSpPr>
          <p:nvPr/>
        </p:nvCxnSpPr>
        <p:spPr>
          <a:xfrm>
            <a:off x="2746343" y="4724084"/>
            <a:ext cx="520068" cy="150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 flipH="1" flipV="1">
            <a:off x="3982931" y="6018002"/>
            <a:ext cx="863134" cy="56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55"/>
          <p:cNvSpPr/>
          <p:nvPr/>
        </p:nvSpPr>
        <p:spPr>
          <a:xfrm>
            <a:off x="2906887" y="1855349"/>
            <a:ext cx="2596526" cy="908658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4656666" y="625134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descendRight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Curved 54"/>
          <p:cNvCxnSpPr>
            <a:cxnSpLocks/>
          </p:cNvCxnSpPr>
          <p:nvPr/>
        </p:nvCxnSpPr>
        <p:spPr>
          <a:xfrm rot="5400000" flipH="1" flipV="1">
            <a:off x="2812464" y="3113859"/>
            <a:ext cx="1052155" cy="825189"/>
          </a:xfrm>
          <a:prstGeom prst="curvedConnector3">
            <a:avLst>
              <a:gd name="adj1" fmla="val -2848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/>
          <p:cNvSpPr/>
          <p:nvPr/>
        </p:nvSpPr>
        <p:spPr>
          <a:xfrm>
            <a:off x="2975956" y="3998422"/>
            <a:ext cx="1081521" cy="1317666"/>
          </a:xfrm>
          <a:custGeom>
            <a:avLst/>
            <a:gdLst>
              <a:gd name="connsiteX0" fmla="*/ 714895 w 1081521"/>
              <a:gd name="connsiteY0" fmla="*/ 1230283 h 1317666"/>
              <a:gd name="connsiteX1" fmla="*/ 1080655 w 1081521"/>
              <a:gd name="connsiteY1" fmla="*/ 1246909 h 1317666"/>
              <a:gd name="connsiteX2" fmla="*/ 789709 w 1081521"/>
              <a:gd name="connsiteY2" fmla="*/ 457200 h 1317666"/>
              <a:gd name="connsiteX3" fmla="*/ 0 w 1081521"/>
              <a:gd name="connsiteY3" fmla="*/ 0 h 1317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81521" h="1317666">
                <a:moveTo>
                  <a:pt x="714895" y="1230283"/>
                </a:moveTo>
                <a:cubicBezTo>
                  <a:pt x="891540" y="1303019"/>
                  <a:pt x="1068186" y="1375756"/>
                  <a:pt x="1080655" y="1246909"/>
                </a:cubicBezTo>
                <a:cubicBezTo>
                  <a:pt x="1093124" y="1118062"/>
                  <a:pt x="969818" y="665018"/>
                  <a:pt x="789709" y="457200"/>
                </a:cubicBezTo>
                <a:cubicBezTo>
                  <a:pt x="609600" y="249382"/>
                  <a:pt x="304800" y="124691"/>
                  <a:pt x="0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4" name="Freeform: Shape 63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1911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just compared two different ways to do </a:t>
            </a:r>
            <a:r>
              <a:rPr lang="en-US" dirty="0" err="1"/>
              <a:t>inorder</a:t>
            </a:r>
            <a:r>
              <a:rPr lang="en-US" dirty="0"/>
              <a:t> traversal in a binary tree.</a:t>
            </a:r>
          </a:p>
          <a:p>
            <a:r>
              <a:rPr lang="en-US" dirty="0"/>
              <a:t>Which one is the </a:t>
            </a:r>
            <a:r>
              <a:rPr lang="en-US" b="1" dirty="0">
                <a:solidFill>
                  <a:schemeClr val="accent2"/>
                </a:solidFill>
              </a:rPr>
              <a:t>fastest, and why?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2310063" y="3483936"/>
            <a:ext cx="1804737" cy="778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Recursive</a:t>
            </a:r>
            <a:br>
              <a:rPr lang="en-US" dirty="0"/>
            </a:br>
            <a:r>
              <a:rPr lang="en-US" dirty="0"/>
              <a:t>(System’s stack)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4624136" y="3483936"/>
            <a:ext cx="1684421" cy="7780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Iterative</a:t>
            </a:r>
            <a:br>
              <a:rPr lang="en-US" dirty="0"/>
            </a:br>
            <a:r>
              <a:rPr lang="en-US" dirty="0"/>
              <a:t>(Own stack)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006389" y="3483936"/>
            <a:ext cx="1684421" cy="7780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They are both about the same.</a:t>
            </a:r>
          </a:p>
        </p:txBody>
      </p:sp>
    </p:spTree>
    <p:extLst>
      <p:ext uri="{BB962C8B-B14F-4D97-AF65-F5344CB8AC3E}">
        <p14:creationId xmlns:p14="http://schemas.microsoft.com/office/powerpoint/2010/main" val="269417547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90669" y="3569020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996692" y="2824510"/>
            <a:ext cx="491764" cy="7445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613765" y="3201693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stCxn id="50" idx="2"/>
          </p:cNvCxnSpPr>
          <p:nvPr/>
        </p:nvCxnSpPr>
        <p:spPr>
          <a:xfrm>
            <a:off x="1934088" y="3571025"/>
            <a:ext cx="520068" cy="1504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endCxn id="11" idx="2"/>
          </p:cNvCxnSpPr>
          <p:nvPr/>
        </p:nvCxnSpPr>
        <p:spPr>
          <a:xfrm>
            <a:off x="2975956" y="4910664"/>
            <a:ext cx="196221" cy="1354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55"/>
          <p:cNvSpPr/>
          <p:nvPr/>
        </p:nvSpPr>
        <p:spPr>
          <a:xfrm>
            <a:off x="2906887" y="1855349"/>
            <a:ext cx="2596526" cy="908658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450239" y="458291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ascendFromRight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or: Curved 63"/>
          <p:cNvCxnSpPr>
            <a:cxnSpLocks/>
          </p:cNvCxnSpPr>
          <p:nvPr/>
        </p:nvCxnSpPr>
        <p:spPr>
          <a:xfrm rot="5400000" flipH="1" flipV="1">
            <a:off x="2812464" y="3113859"/>
            <a:ext cx="1052155" cy="825189"/>
          </a:xfrm>
          <a:prstGeom prst="curvedConnector3">
            <a:avLst>
              <a:gd name="adj1" fmla="val -2848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6" name="Freeform: Shape 65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0844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8977" y="356431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985000" y="2824510"/>
            <a:ext cx="503456" cy="73980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314316" y="208517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stCxn id="50" idx="2"/>
            <a:endCxn id="5" idx="6"/>
          </p:cNvCxnSpPr>
          <p:nvPr/>
        </p:nvCxnSpPr>
        <p:spPr>
          <a:xfrm flipH="1">
            <a:off x="4137378" y="2454509"/>
            <a:ext cx="497261" cy="198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2243427" y="3506001"/>
            <a:ext cx="343213" cy="1792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Freeform: Shape 55"/>
          <p:cNvSpPr/>
          <p:nvPr/>
        </p:nvSpPr>
        <p:spPr>
          <a:xfrm>
            <a:off x="2906887" y="1855349"/>
            <a:ext cx="2596526" cy="908658"/>
          </a:xfrm>
          <a:custGeom>
            <a:avLst/>
            <a:gdLst>
              <a:gd name="connsiteX0" fmla="*/ 553239 w 2483639"/>
              <a:gd name="connsiteY0" fmla="*/ 958979 h 1204943"/>
              <a:gd name="connsiteX1" fmla="*/ 84 w 2483639"/>
              <a:gd name="connsiteY1" fmla="*/ 1150890 h 1204943"/>
              <a:gd name="connsiteX2" fmla="*/ 587106 w 2483639"/>
              <a:gd name="connsiteY2" fmla="*/ 101023 h 1204943"/>
              <a:gd name="connsiteX3" fmla="*/ 2483639 w 2483639"/>
              <a:gd name="connsiteY3" fmla="*/ 101023 h 1204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83639" h="1204943">
                <a:moveTo>
                  <a:pt x="553239" y="958979"/>
                </a:moveTo>
                <a:cubicBezTo>
                  <a:pt x="273839" y="1126431"/>
                  <a:pt x="-5561" y="1293883"/>
                  <a:pt x="84" y="1150890"/>
                </a:cubicBezTo>
                <a:cubicBezTo>
                  <a:pt x="5728" y="1007897"/>
                  <a:pt x="173180" y="276001"/>
                  <a:pt x="587106" y="101023"/>
                </a:cubicBezTo>
                <a:cubicBezTo>
                  <a:pt x="1001032" y="-73955"/>
                  <a:pt x="1742335" y="13534"/>
                  <a:pt x="2483639" y="101023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753720" y="3155610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ascendFromRight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5" name="Freeform: Shape 64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030315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>
            <a:cxnSpLocks/>
            <a:stCxn id="5" idx="5"/>
            <a:endCxn id="8" idx="0"/>
          </p:cNvCxnSpPr>
          <p:nvPr/>
        </p:nvCxnSpPr>
        <p:spPr>
          <a:xfrm>
            <a:off x="4043144" y="2824511"/>
            <a:ext cx="613522" cy="8556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0014" y="364149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946037" y="2824510"/>
            <a:ext cx="542419" cy="8169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743127" y="265288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335941" y="1305180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stCxn id="50" idx="2"/>
          </p:cNvCxnSpPr>
          <p:nvPr/>
        </p:nvCxnSpPr>
        <p:spPr>
          <a:xfrm flipH="1">
            <a:off x="6159003" y="1674512"/>
            <a:ext cx="497261" cy="198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3342773" y="2226202"/>
            <a:ext cx="343213" cy="1792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42722" y="1914228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6" name="Freeform: Shape 65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104526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78977" y="3639634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cxnSpLocks/>
            <a:stCxn id="8" idx="3"/>
            <a:endCxn id="22" idx="0"/>
          </p:cNvCxnSpPr>
          <p:nvPr/>
        </p:nvCxnSpPr>
        <p:spPr>
          <a:xfrm flipH="1">
            <a:off x="4222044" y="4094510"/>
            <a:ext cx="207122" cy="732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985000" y="2824510"/>
            <a:ext cx="503456" cy="8151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601632" y="3882905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126644" y="1876908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stCxn id="50" idx="2"/>
          </p:cNvCxnSpPr>
          <p:nvPr/>
        </p:nvCxnSpPr>
        <p:spPr>
          <a:xfrm flipH="1">
            <a:off x="3949706" y="2246240"/>
            <a:ext cx="497261" cy="198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4005790" y="3639634"/>
            <a:ext cx="343213" cy="1792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605739" y="3327660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descendRight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>
            <a:stCxn id="5" idx="5"/>
            <a:endCxn id="4" idx="4"/>
          </p:cNvCxnSpPr>
          <p:nvPr/>
        </p:nvCxnSpPr>
        <p:spPr>
          <a:xfrm rot="5400000" flipH="1" flipV="1">
            <a:off x="4636628" y="1619139"/>
            <a:ext cx="611888" cy="1798856"/>
          </a:xfrm>
          <a:prstGeom prst="curvedConnector3">
            <a:avLst>
              <a:gd name="adj1" fmla="val -489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5" name="Freeform: Shape 64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82325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828675" y="35334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7034698" y="2824510"/>
            <a:ext cx="453758" cy="70891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040489" y="3183943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stCxn id="50" idx="2"/>
          </p:cNvCxnSpPr>
          <p:nvPr/>
        </p:nvCxnSpPr>
        <p:spPr>
          <a:xfrm flipH="1">
            <a:off x="4863551" y="3553275"/>
            <a:ext cx="497261" cy="198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3709112" y="4586355"/>
            <a:ext cx="334032" cy="263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309061" y="4274381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descendLeft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>
            <a:stCxn id="5" idx="5"/>
            <a:endCxn id="4" idx="4"/>
          </p:cNvCxnSpPr>
          <p:nvPr/>
        </p:nvCxnSpPr>
        <p:spPr>
          <a:xfrm rot="5400000" flipH="1" flipV="1">
            <a:off x="4636628" y="1619139"/>
            <a:ext cx="611888" cy="1798856"/>
          </a:xfrm>
          <a:prstGeom prst="curvedConnector3">
            <a:avLst>
              <a:gd name="adj1" fmla="val -489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589372" y="390555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onnector: Curved 14"/>
          <p:cNvCxnSpPr>
            <a:cxnSpLocks/>
            <a:stCxn id="8" idx="3"/>
            <a:endCxn id="5" idx="4"/>
          </p:cNvCxnSpPr>
          <p:nvPr/>
        </p:nvCxnSpPr>
        <p:spPr>
          <a:xfrm rot="5400000" flipH="1">
            <a:off x="3522951" y="3188295"/>
            <a:ext cx="1198910" cy="613521"/>
          </a:xfrm>
          <a:prstGeom prst="curvedConnector3">
            <a:avLst>
              <a:gd name="adj1" fmla="val -2499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6" name="Freeform: Shape 65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148814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93760" y="3650156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2" name="Straight Arrow Connector 31"/>
          <p:cNvCxnSpPr>
            <a:cxnSpLocks/>
            <a:endCxn id="23" idx="0"/>
          </p:cNvCxnSpPr>
          <p:nvPr/>
        </p:nvCxnSpPr>
        <p:spPr>
          <a:xfrm>
            <a:off x="4834466" y="4165599"/>
            <a:ext cx="206023" cy="68415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99783" y="2824510"/>
            <a:ext cx="588673" cy="8256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091359" y="183550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stCxn id="50" idx="2"/>
          </p:cNvCxnSpPr>
          <p:nvPr/>
        </p:nvCxnSpPr>
        <p:spPr>
          <a:xfrm flipH="1">
            <a:off x="3914421" y="2204839"/>
            <a:ext cx="497261" cy="198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>
            <a:off x="4052033" y="3481860"/>
            <a:ext cx="334032" cy="2633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68447" y="3196518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>
            <a:stCxn id="5" idx="5"/>
            <a:endCxn id="4" idx="4"/>
          </p:cNvCxnSpPr>
          <p:nvPr/>
        </p:nvCxnSpPr>
        <p:spPr>
          <a:xfrm rot="5400000" flipH="1" flipV="1">
            <a:off x="4636628" y="1619139"/>
            <a:ext cx="611888" cy="1798856"/>
          </a:xfrm>
          <a:prstGeom prst="curvedConnector3">
            <a:avLst>
              <a:gd name="adj1" fmla="val -489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4589372" y="3905557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7" name="Freeform: Shape 66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975340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55850" y="364044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961873" y="2824510"/>
            <a:ext cx="526583" cy="81593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113075" y="321165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stCxn id="50" idx="2"/>
          </p:cNvCxnSpPr>
          <p:nvPr/>
        </p:nvCxnSpPr>
        <p:spPr>
          <a:xfrm flipH="1">
            <a:off x="4936137" y="3580986"/>
            <a:ext cx="497261" cy="1983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 flipH="1">
            <a:off x="5246511" y="5184159"/>
            <a:ext cx="398117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576708" y="5015921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descendRight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>
            <a:stCxn id="5" idx="5"/>
            <a:endCxn id="4" idx="4"/>
          </p:cNvCxnSpPr>
          <p:nvPr/>
        </p:nvCxnSpPr>
        <p:spPr>
          <a:xfrm rot="5400000" flipH="1" flipV="1">
            <a:off x="4636628" y="1619139"/>
            <a:ext cx="611888" cy="1798856"/>
          </a:xfrm>
          <a:prstGeom prst="curvedConnector3">
            <a:avLst>
              <a:gd name="adj1" fmla="val -489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/>
          <p:cNvCxnSpPr>
            <a:cxnSpLocks/>
            <a:stCxn id="8" idx="5"/>
            <a:endCxn id="5" idx="6"/>
          </p:cNvCxnSpPr>
          <p:nvPr/>
        </p:nvCxnSpPr>
        <p:spPr>
          <a:xfrm rot="5400000" flipH="1">
            <a:off x="3789961" y="3000307"/>
            <a:ext cx="1441621" cy="746787"/>
          </a:xfrm>
          <a:prstGeom prst="curvedConnector4">
            <a:avLst>
              <a:gd name="adj1" fmla="val -15857"/>
              <a:gd name="adj2" fmla="val -9800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8" name="Freeform: Shape 67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74869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41099" y="3579067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947122" y="2824510"/>
            <a:ext cx="541334" cy="75455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738112" y="1780410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stCxn id="50" idx="2"/>
            <a:endCxn id="5" idx="0"/>
          </p:cNvCxnSpPr>
          <p:nvPr/>
        </p:nvCxnSpPr>
        <p:spPr>
          <a:xfrm flipH="1">
            <a:off x="3815645" y="2149742"/>
            <a:ext cx="242790" cy="2604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54" idx="2"/>
            <a:endCxn id="8" idx="1"/>
          </p:cNvCxnSpPr>
          <p:nvPr/>
        </p:nvCxnSpPr>
        <p:spPr>
          <a:xfrm>
            <a:off x="4104920" y="3557178"/>
            <a:ext cx="324246" cy="194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3784597" y="3187846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ascendFromRight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>
            <a:stCxn id="5" idx="5"/>
            <a:endCxn id="4" idx="4"/>
          </p:cNvCxnSpPr>
          <p:nvPr/>
        </p:nvCxnSpPr>
        <p:spPr>
          <a:xfrm rot="5400000" flipH="1" flipV="1">
            <a:off x="4636628" y="1619139"/>
            <a:ext cx="611888" cy="1798856"/>
          </a:xfrm>
          <a:prstGeom prst="curvedConnector3">
            <a:avLst>
              <a:gd name="adj1" fmla="val -4897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  <a:endCxn id="23" idx="0"/>
          </p:cNvCxnSpPr>
          <p:nvPr/>
        </p:nvCxnSpPr>
        <p:spPr>
          <a:xfrm>
            <a:off x="4707818" y="4152955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8" name="Freeform: Shape 67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98383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6351629" y="1178095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stCxn id="50" idx="2"/>
            <a:endCxn id="4" idx="7"/>
          </p:cNvCxnSpPr>
          <p:nvPr/>
        </p:nvCxnSpPr>
        <p:spPr>
          <a:xfrm flipH="1">
            <a:off x="6069499" y="1547427"/>
            <a:ext cx="602453" cy="250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54" idx="2"/>
          </p:cNvCxnSpPr>
          <p:nvPr/>
        </p:nvCxnSpPr>
        <p:spPr>
          <a:xfrm>
            <a:off x="3318932" y="2218867"/>
            <a:ext cx="324246" cy="1940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2998609" y="1849535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ascendFromRight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  <a:endCxn id="23" idx="0"/>
          </p:cNvCxnSpPr>
          <p:nvPr/>
        </p:nvCxnSpPr>
        <p:spPr>
          <a:xfrm>
            <a:off x="4707818" y="4152955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68" name="Freeform: Shape 67"/>
          <p:cNvSpPr/>
          <p:nvPr/>
        </p:nvSpPr>
        <p:spPr>
          <a:xfrm>
            <a:off x="4899416" y="1330642"/>
            <a:ext cx="2630448" cy="607276"/>
          </a:xfrm>
          <a:custGeom>
            <a:avLst/>
            <a:gdLst>
              <a:gd name="connsiteX0" fmla="*/ 598448 w 2630448"/>
              <a:gd name="connsiteY0" fmla="*/ 607276 h 607276"/>
              <a:gd name="connsiteX1" fmla="*/ 137 w 2630448"/>
              <a:gd name="connsiteY1" fmla="*/ 483098 h 607276"/>
              <a:gd name="connsiteX2" fmla="*/ 643604 w 2630448"/>
              <a:gd name="connsiteY2" fmla="*/ 54120 h 607276"/>
              <a:gd name="connsiteX3" fmla="*/ 2630448 w 2630448"/>
              <a:gd name="connsiteY3" fmla="*/ 20254 h 6072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0448" h="607276">
                <a:moveTo>
                  <a:pt x="598448" y="607276"/>
                </a:moveTo>
                <a:cubicBezTo>
                  <a:pt x="295529" y="591283"/>
                  <a:pt x="-7389" y="575291"/>
                  <a:pt x="137" y="483098"/>
                </a:cubicBezTo>
                <a:cubicBezTo>
                  <a:pt x="7663" y="390905"/>
                  <a:pt x="205219" y="131261"/>
                  <a:pt x="643604" y="54120"/>
                </a:cubicBezTo>
                <a:cubicBezTo>
                  <a:pt x="1081989" y="-23021"/>
                  <a:pt x="1856218" y="-1384"/>
                  <a:pt x="2630448" y="20254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9" name="Straight Arrow Connector 68"/>
          <p:cNvCxnSpPr>
            <a:cxnSpLocks/>
            <a:endCxn id="8" idx="0"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66836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cxnSpLocks/>
            <a:stCxn id="4" idx="5"/>
            <a:endCxn id="6" idx="1"/>
          </p:cNvCxnSpPr>
          <p:nvPr/>
        </p:nvCxnSpPr>
        <p:spPr>
          <a:xfrm>
            <a:off x="6069499" y="2141534"/>
            <a:ext cx="1418957" cy="33973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5786966" y="1960120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441577" y="1644681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47" idx="3"/>
          </p:cNvCxnSpPr>
          <p:nvPr/>
        </p:nvCxnSpPr>
        <p:spPr>
          <a:xfrm flipH="1" flipV="1">
            <a:off x="8036764" y="1394356"/>
            <a:ext cx="439338" cy="4354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54" idx="2"/>
            <a:endCxn id="4" idx="6"/>
          </p:cNvCxnSpPr>
          <p:nvPr/>
        </p:nvCxnSpPr>
        <p:spPr>
          <a:xfrm flipH="1">
            <a:off x="6163733" y="1847847"/>
            <a:ext cx="484857" cy="122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328267" y="1478515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  <a:endCxn id="23" idx="0"/>
          </p:cNvCxnSpPr>
          <p:nvPr/>
        </p:nvCxnSpPr>
        <p:spPr>
          <a:xfrm>
            <a:off x="4707818" y="4152955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endCxn id="5" idx="7"/>
          </p:cNvCxnSpPr>
          <p:nvPr/>
        </p:nvCxnSpPr>
        <p:spPr>
          <a:xfrm flipH="1">
            <a:off x="4043144" y="2063140"/>
            <a:ext cx="1463012" cy="41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7876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just compared two different ways to do </a:t>
            </a:r>
            <a:r>
              <a:rPr lang="en-US" dirty="0" err="1"/>
              <a:t>inorder</a:t>
            </a:r>
            <a:r>
              <a:rPr lang="en-US" dirty="0"/>
              <a:t> traversal in a binary tree.</a:t>
            </a:r>
          </a:p>
          <a:p>
            <a:r>
              <a:rPr lang="en-US" dirty="0"/>
              <a:t>Which one is the </a:t>
            </a:r>
            <a:r>
              <a:rPr lang="en-US" b="1" dirty="0">
                <a:solidFill>
                  <a:schemeClr val="accent2"/>
                </a:solidFill>
              </a:rPr>
              <a:t>fastest, and why?</a:t>
            </a: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endParaRPr lang="en-US" b="1" dirty="0">
              <a:solidFill>
                <a:schemeClr val="accent2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Wayyyyy</a:t>
            </a:r>
            <a:r>
              <a:rPr lang="en-US" dirty="0">
                <a:solidFill>
                  <a:schemeClr val="accent1"/>
                </a:solidFill>
              </a:rPr>
              <a:t> more </a:t>
            </a:r>
            <a:r>
              <a:rPr lang="en-US" dirty="0"/>
              <a:t>than just a reference is pushed onto the </a:t>
            </a:r>
            <a:r>
              <a:rPr lang="en-US" b="1" dirty="0">
                <a:solidFill>
                  <a:schemeClr val="accent1"/>
                </a:solidFill>
              </a:rPr>
              <a:t>system’s</a:t>
            </a:r>
            <a:r>
              <a:rPr lang="en-US" dirty="0"/>
              <a:t> stack…</a:t>
            </a:r>
          </a:p>
          <a:p>
            <a:pPr lvl="1"/>
            <a:r>
              <a:rPr lang="en-US" dirty="0"/>
              <a:t>Program Counter (Instruction Pointer)</a:t>
            </a:r>
          </a:p>
          <a:p>
            <a:pPr lvl="1"/>
            <a:r>
              <a:rPr lang="en-US" dirty="0"/>
              <a:t>Local variables </a:t>
            </a:r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2310063" y="3483936"/>
            <a:ext cx="1804737" cy="778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Recursive</a:t>
            </a:r>
            <a:br>
              <a:rPr lang="en-US" dirty="0"/>
            </a:br>
            <a:r>
              <a:rPr lang="en-US" dirty="0"/>
              <a:t>(System’s stack)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4624136" y="3483936"/>
            <a:ext cx="1684421" cy="7780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Iterative</a:t>
            </a:r>
            <a:br>
              <a:rPr lang="en-US" dirty="0"/>
            </a:br>
            <a:r>
              <a:rPr lang="en-US" dirty="0"/>
              <a:t>(Own stack)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7006389" y="3483936"/>
            <a:ext cx="1684421" cy="77804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They are both about the same.</a:t>
            </a:r>
          </a:p>
        </p:txBody>
      </p:sp>
      <p:sp>
        <p:nvSpPr>
          <p:cNvPr id="7" name="Oval 6"/>
          <p:cNvSpPr/>
          <p:nvPr/>
        </p:nvSpPr>
        <p:spPr>
          <a:xfrm>
            <a:off x="4299282" y="3086894"/>
            <a:ext cx="2334127" cy="15721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72010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660922" y="259794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4879621" y="1363872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4" idx="1"/>
          </p:cNvCxnSpPr>
          <p:nvPr/>
        </p:nvCxnSpPr>
        <p:spPr>
          <a:xfrm>
            <a:off x="5279265" y="1637954"/>
            <a:ext cx="335235" cy="1603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54" idx="2"/>
          </p:cNvCxnSpPr>
          <p:nvPr/>
        </p:nvCxnSpPr>
        <p:spPr>
          <a:xfrm flipH="1">
            <a:off x="7956721" y="2354110"/>
            <a:ext cx="484857" cy="12206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121255" y="1984778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descendRight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  <a:endCxn id="23" idx="0"/>
          </p:cNvCxnSpPr>
          <p:nvPr/>
        </p:nvCxnSpPr>
        <p:spPr>
          <a:xfrm>
            <a:off x="4707818" y="4152955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endCxn id="5" idx="7"/>
          </p:cNvCxnSpPr>
          <p:nvPr/>
        </p:nvCxnSpPr>
        <p:spPr>
          <a:xfrm flipH="1">
            <a:off x="4043144" y="2063140"/>
            <a:ext cx="1463012" cy="41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/>
          <p:cNvCxnSpPr>
            <a:stCxn id="4" idx="5"/>
            <a:endCxn id="47" idx="2"/>
          </p:cNvCxnSpPr>
          <p:nvPr/>
        </p:nvCxnSpPr>
        <p:spPr>
          <a:xfrm rot="5400000" flipH="1" flipV="1">
            <a:off x="6691947" y="1002739"/>
            <a:ext cx="516346" cy="1761243"/>
          </a:xfrm>
          <a:prstGeom prst="curvedConnector3">
            <a:avLst>
              <a:gd name="adj1" fmla="val -5804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5778985" y="1939622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895717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034409" y="1987265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6" idx="7"/>
          </p:cNvCxnSpPr>
          <p:nvPr/>
        </p:nvCxnSpPr>
        <p:spPr>
          <a:xfrm flipH="1">
            <a:off x="7943455" y="2261347"/>
            <a:ext cx="490598" cy="2199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54" idx="2"/>
          </p:cNvCxnSpPr>
          <p:nvPr/>
        </p:nvCxnSpPr>
        <p:spPr>
          <a:xfrm>
            <a:off x="6163733" y="3401596"/>
            <a:ext cx="526345" cy="278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843410" y="303226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descendLeft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  <a:endCxn id="23" idx="0"/>
          </p:cNvCxnSpPr>
          <p:nvPr/>
        </p:nvCxnSpPr>
        <p:spPr>
          <a:xfrm>
            <a:off x="4707818" y="4152955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endCxn id="5" idx="7"/>
          </p:cNvCxnSpPr>
          <p:nvPr/>
        </p:nvCxnSpPr>
        <p:spPr>
          <a:xfrm flipH="1">
            <a:off x="4043144" y="2063140"/>
            <a:ext cx="1463012" cy="41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Curved 69"/>
          <p:cNvCxnSpPr/>
          <p:nvPr/>
        </p:nvCxnSpPr>
        <p:spPr>
          <a:xfrm rot="5400000" flipH="1" flipV="1">
            <a:off x="6691947" y="1002739"/>
            <a:ext cx="516346" cy="1761243"/>
          </a:xfrm>
          <a:prstGeom prst="curvedConnector3">
            <a:avLst>
              <a:gd name="adj1" fmla="val -5804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660922" y="2607731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778985" y="1939622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872405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5991336" y="1214241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4" idx="7"/>
          </p:cNvCxnSpPr>
          <p:nvPr/>
        </p:nvCxnSpPr>
        <p:spPr>
          <a:xfrm flipH="1">
            <a:off x="6069499" y="1571902"/>
            <a:ext cx="82132" cy="2263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54" idx="2"/>
          </p:cNvCxnSpPr>
          <p:nvPr/>
        </p:nvCxnSpPr>
        <p:spPr>
          <a:xfrm>
            <a:off x="7044026" y="2159066"/>
            <a:ext cx="526345" cy="2785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723703" y="1789734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  <a:endCxn id="23" idx="0"/>
          </p:cNvCxnSpPr>
          <p:nvPr/>
        </p:nvCxnSpPr>
        <p:spPr>
          <a:xfrm>
            <a:off x="4707818" y="4152955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endCxn id="5" idx="7"/>
          </p:cNvCxnSpPr>
          <p:nvPr/>
        </p:nvCxnSpPr>
        <p:spPr>
          <a:xfrm flipH="1">
            <a:off x="4043144" y="2063140"/>
            <a:ext cx="1463012" cy="41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Curved 69"/>
          <p:cNvCxnSpPr/>
          <p:nvPr/>
        </p:nvCxnSpPr>
        <p:spPr>
          <a:xfrm rot="5400000" flipH="1" flipV="1">
            <a:off x="6691947" y="1002739"/>
            <a:ext cx="516346" cy="1761243"/>
          </a:xfrm>
          <a:prstGeom prst="curvedConnector3">
            <a:avLst>
              <a:gd name="adj1" fmla="val -5804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7660922" y="2607731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5778985" y="1939622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938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  <a:stCxn id="9" idx="3"/>
            <a:endCxn id="19" idx="0"/>
          </p:cNvCxnSpPr>
          <p:nvPr/>
        </p:nvCxnSpPr>
        <p:spPr>
          <a:xfrm flipH="1">
            <a:off x="8149478" y="4009843"/>
            <a:ext cx="168710" cy="43915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7943455" y="199445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6" idx="7"/>
          </p:cNvCxnSpPr>
          <p:nvPr/>
        </p:nvCxnSpPr>
        <p:spPr>
          <a:xfrm flipH="1">
            <a:off x="7943455" y="2286341"/>
            <a:ext cx="175442" cy="1949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stCxn id="54" idx="2"/>
            <a:endCxn id="9" idx="7"/>
          </p:cNvCxnSpPr>
          <p:nvPr/>
        </p:nvCxnSpPr>
        <p:spPr>
          <a:xfrm flipH="1">
            <a:off x="8773187" y="3314931"/>
            <a:ext cx="547823" cy="351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000687" y="2945599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descendRight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  <a:endCxn id="23" idx="0"/>
          </p:cNvCxnSpPr>
          <p:nvPr/>
        </p:nvCxnSpPr>
        <p:spPr>
          <a:xfrm>
            <a:off x="4707818" y="4152955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endCxn id="5" idx="7"/>
          </p:cNvCxnSpPr>
          <p:nvPr/>
        </p:nvCxnSpPr>
        <p:spPr>
          <a:xfrm flipH="1">
            <a:off x="4043144" y="2063140"/>
            <a:ext cx="1463012" cy="41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Curved 69"/>
          <p:cNvCxnSpPr/>
          <p:nvPr/>
        </p:nvCxnSpPr>
        <p:spPr>
          <a:xfrm rot="5400000" flipH="1" flipV="1">
            <a:off x="6691947" y="1002739"/>
            <a:ext cx="516346" cy="1761243"/>
          </a:xfrm>
          <a:prstGeom prst="curvedConnector3">
            <a:avLst>
              <a:gd name="adj1" fmla="val -5804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676313" y="2605581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778985" y="1939622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/>
          <p:cNvSpPr/>
          <p:nvPr/>
        </p:nvSpPr>
        <p:spPr>
          <a:xfrm>
            <a:off x="6134793" y="1936865"/>
            <a:ext cx="2403657" cy="935098"/>
          </a:xfrm>
          <a:custGeom>
            <a:avLst/>
            <a:gdLst>
              <a:gd name="connsiteX0" fmla="*/ 1795549 w 2403657"/>
              <a:gd name="connsiteY0" fmla="*/ 906088 h 935098"/>
              <a:gd name="connsiteX1" fmla="*/ 2377440 w 2403657"/>
              <a:gd name="connsiteY1" fmla="*/ 847899 h 935098"/>
              <a:gd name="connsiteX2" fmla="*/ 2061556 w 2403657"/>
              <a:gd name="connsiteY2" fmla="*/ 174568 h 935098"/>
              <a:gd name="connsiteX3" fmla="*/ 0 w 2403657"/>
              <a:gd name="connsiteY3" fmla="*/ 0 h 93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657" h="935098">
                <a:moveTo>
                  <a:pt x="1795549" y="906088"/>
                </a:moveTo>
                <a:cubicBezTo>
                  <a:pt x="2064327" y="937953"/>
                  <a:pt x="2333106" y="969819"/>
                  <a:pt x="2377440" y="847899"/>
                </a:cubicBezTo>
                <a:cubicBezTo>
                  <a:pt x="2421774" y="725979"/>
                  <a:pt x="2457796" y="315884"/>
                  <a:pt x="2061556" y="174568"/>
                </a:cubicBezTo>
                <a:cubicBezTo>
                  <a:pt x="1665316" y="33252"/>
                  <a:pt x="832658" y="166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62149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867421" y="2949178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H="1">
            <a:off x="8745823" y="3317375"/>
            <a:ext cx="273518" cy="4639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endCxn id="19" idx="1"/>
          </p:cNvCxnSpPr>
          <p:nvPr/>
        </p:nvCxnSpPr>
        <p:spPr>
          <a:xfrm flipV="1">
            <a:off x="7676313" y="4679832"/>
            <a:ext cx="267142" cy="169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7205445" y="4634998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descendLeft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  <a:endCxn id="23" idx="0"/>
          </p:cNvCxnSpPr>
          <p:nvPr/>
        </p:nvCxnSpPr>
        <p:spPr>
          <a:xfrm>
            <a:off x="4707818" y="4152955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endCxn id="5" idx="7"/>
          </p:cNvCxnSpPr>
          <p:nvPr/>
        </p:nvCxnSpPr>
        <p:spPr>
          <a:xfrm flipH="1">
            <a:off x="4043144" y="2063140"/>
            <a:ext cx="1463012" cy="41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Curved 69"/>
          <p:cNvCxnSpPr/>
          <p:nvPr/>
        </p:nvCxnSpPr>
        <p:spPr>
          <a:xfrm rot="5400000" flipH="1" flipV="1">
            <a:off x="6691947" y="1002739"/>
            <a:ext cx="516346" cy="1761243"/>
          </a:xfrm>
          <a:prstGeom prst="curvedConnector3">
            <a:avLst>
              <a:gd name="adj1" fmla="val -5804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676313" y="2605581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778985" y="1939622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/>
          <p:cNvSpPr/>
          <p:nvPr/>
        </p:nvSpPr>
        <p:spPr>
          <a:xfrm>
            <a:off x="6134793" y="1936865"/>
            <a:ext cx="2403657" cy="935098"/>
          </a:xfrm>
          <a:custGeom>
            <a:avLst/>
            <a:gdLst>
              <a:gd name="connsiteX0" fmla="*/ 1795549 w 2403657"/>
              <a:gd name="connsiteY0" fmla="*/ 906088 h 935098"/>
              <a:gd name="connsiteX1" fmla="*/ 2377440 w 2403657"/>
              <a:gd name="connsiteY1" fmla="*/ 847899 h 935098"/>
              <a:gd name="connsiteX2" fmla="*/ 2061556 w 2403657"/>
              <a:gd name="connsiteY2" fmla="*/ 174568 h 935098"/>
              <a:gd name="connsiteX3" fmla="*/ 0 w 2403657"/>
              <a:gd name="connsiteY3" fmla="*/ 0 h 93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657" h="935098">
                <a:moveTo>
                  <a:pt x="1795549" y="906088"/>
                </a:moveTo>
                <a:cubicBezTo>
                  <a:pt x="2064327" y="937953"/>
                  <a:pt x="2333106" y="969819"/>
                  <a:pt x="2377440" y="847899"/>
                </a:cubicBezTo>
                <a:cubicBezTo>
                  <a:pt x="2421774" y="725979"/>
                  <a:pt x="2457796" y="315884"/>
                  <a:pt x="2061556" y="174568"/>
                </a:cubicBezTo>
                <a:cubicBezTo>
                  <a:pt x="1665316" y="33252"/>
                  <a:pt x="832658" y="166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9" name="Connector: Curved 38"/>
          <p:cNvCxnSpPr>
            <a:cxnSpLocks/>
            <a:stCxn id="9" idx="3"/>
            <a:endCxn id="6" idx="4"/>
          </p:cNvCxnSpPr>
          <p:nvPr/>
        </p:nvCxnSpPr>
        <p:spPr>
          <a:xfrm rot="5400000" flipH="1">
            <a:off x="7459950" y="3151605"/>
            <a:ext cx="1114244" cy="602232"/>
          </a:xfrm>
          <a:prstGeom prst="curvedConnector3">
            <a:avLst>
              <a:gd name="adj1" fmla="val -26896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0395059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  <a:stCxn id="9" idx="5"/>
            <a:endCxn id="20" idx="0"/>
          </p:cNvCxnSpPr>
          <p:nvPr/>
        </p:nvCxnSpPr>
        <p:spPr>
          <a:xfrm>
            <a:off x="8773187" y="4009843"/>
            <a:ext cx="194736" cy="46173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8490654" y="3799853"/>
            <a:ext cx="110065" cy="903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8170331" y="2110736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6" idx="7"/>
          </p:cNvCxnSpPr>
          <p:nvPr/>
        </p:nvCxnSpPr>
        <p:spPr>
          <a:xfrm flipH="1">
            <a:off x="7943455" y="2438484"/>
            <a:ext cx="249084" cy="42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endCxn id="9" idx="7"/>
          </p:cNvCxnSpPr>
          <p:nvPr/>
        </p:nvCxnSpPr>
        <p:spPr>
          <a:xfrm flipH="1">
            <a:off x="8773187" y="3369261"/>
            <a:ext cx="194734" cy="2973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647599" y="3126326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</a:t>
            </a: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  <a:endCxn id="23" idx="0"/>
          </p:cNvCxnSpPr>
          <p:nvPr/>
        </p:nvCxnSpPr>
        <p:spPr>
          <a:xfrm>
            <a:off x="4707818" y="4152955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endCxn id="5" idx="7"/>
          </p:cNvCxnSpPr>
          <p:nvPr/>
        </p:nvCxnSpPr>
        <p:spPr>
          <a:xfrm flipH="1">
            <a:off x="4043144" y="2063140"/>
            <a:ext cx="1463012" cy="41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Curved 69"/>
          <p:cNvCxnSpPr/>
          <p:nvPr/>
        </p:nvCxnSpPr>
        <p:spPr>
          <a:xfrm rot="5400000" flipH="1" flipV="1">
            <a:off x="6691947" y="1002739"/>
            <a:ext cx="516346" cy="1761243"/>
          </a:xfrm>
          <a:prstGeom prst="curvedConnector3">
            <a:avLst>
              <a:gd name="adj1" fmla="val -5804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676313" y="2605581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778985" y="1939622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/>
          <p:cNvSpPr/>
          <p:nvPr/>
        </p:nvSpPr>
        <p:spPr>
          <a:xfrm>
            <a:off x="6134793" y="1936865"/>
            <a:ext cx="2403657" cy="935098"/>
          </a:xfrm>
          <a:custGeom>
            <a:avLst/>
            <a:gdLst>
              <a:gd name="connsiteX0" fmla="*/ 1795549 w 2403657"/>
              <a:gd name="connsiteY0" fmla="*/ 906088 h 935098"/>
              <a:gd name="connsiteX1" fmla="*/ 2377440 w 2403657"/>
              <a:gd name="connsiteY1" fmla="*/ 847899 h 935098"/>
              <a:gd name="connsiteX2" fmla="*/ 2061556 w 2403657"/>
              <a:gd name="connsiteY2" fmla="*/ 174568 h 935098"/>
              <a:gd name="connsiteX3" fmla="*/ 0 w 2403657"/>
              <a:gd name="connsiteY3" fmla="*/ 0 h 93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657" h="935098">
                <a:moveTo>
                  <a:pt x="1795549" y="906088"/>
                </a:moveTo>
                <a:cubicBezTo>
                  <a:pt x="2064327" y="937953"/>
                  <a:pt x="2333106" y="969819"/>
                  <a:pt x="2377440" y="847899"/>
                </a:cubicBezTo>
                <a:cubicBezTo>
                  <a:pt x="2421774" y="725979"/>
                  <a:pt x="2457796" y="315884"/>
                  <a:pt x="2061556" y="174568"/>
                </a:cubicBezTo>
                <a:cubicBezTo>
                  <a:pt x="1665316" y="33252"/>
                  <a:pt x="832658" y="166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Arrow Connector 66"/>
          <p:cNvCxnSpPr>
            <a:cxnSpLocks/>
            <a:endCxn id="19" idx="0"/>
          </p:cNvCxnSpPr>
          <p:nvPr/>
        </p:nvCxnSpPr>
        <p:spPr>
          <a:xfrm flipH="1">
            <a:off x="8149478" y="4057104"/>
            <a:ext cx="154788" cy="391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0316402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34466" y="4849752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8967922" y="3363512"/>
            <a:ext cx="69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H="1">
            <a:off x="8745694" y="3599789"/>
            <a:ext cx="249084" cy="42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endCxn id="20" idx="3"/>
          </p:cNvCxnSpPr>
          <p:nvPr/>
        </p:nvCxnSpPr>
        <p:spPr>
          <a:xfrm flipH="1" flipV="1">
            <a:off x="9173945" y="4702406"/>
            <a:ext cx="344128" cy="14734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391962" y="4631643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descendRight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4691192" y="4169581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endCxn id="5" idx="7"/>
          </p:cNvCxnSpPr>
          <p:nvPr/>
        </p:nvCxnSpPr>
        <p:spPr>
          <a:xfrm flipH="1">
            <a:off x="4043144" y="2063140"/>
            <a:ext cx="1463012" cy="41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Curved 69"/>
          <p:cNvCxnSpPr/>
          <p:nvPr/>
        </p:nvCxnSpPr>
        <p:spPr>
          <a:xfrm rot="5400000" flipH="1" flipV="1">
            <a:off x="6691947" y="1002739"/>
            <a:ext cx="516346" cy="1761243"/>
          </a:xfrm>
          <a:prstGeom prst="curvedConnector3">
            <a:avLst>
              <a:gd name="adj1" fmla="val -5804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676313" y="2605581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778985" y="1939622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/>
          <p:cNvSpPr/>
          <p:nvPr/>
        </p:nvSpPr>
        <p:spPr>
          <a:xfrm>
            <a:off x="6134793" y="1936865"/>
            <a:ext cx="2403657" cy="935098"/>
          </a:xfrm>
          <a:custGeom>
            <a:avLst/>
            <a:gdLst>
              <a:gd name="connsiteX0" fmla="*/ 1795549 w 2403657"/>
              <a:gd name="connsiteY0" fmla="*/ 906088 h 935098"/>
              <a:gd name="connsiteX1" fmla="*/ 2377440 w 2403657"/>
              <a:gd name="connsiteY1" fmla="*/ 847899 h 935098"/>
              <a:gd name="connsiteX2" fmla="*/ 2061556 w 2403657"/>
              <a:gd name="connsiteY2" fmla="*/ 174568 h 935098"/>
              <a:gd name="connsiteX3" fmla="*/ 0 w 2403657"/>
              <a:gd name="connsiteY3" fmla="*/ 0 h 93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657" h="935098">
                <a:moveTo>
                  <a:pt x="1795549" y="906088"/>
                </a:moveTo>
                <a:cubicBezTo>
                  <a:pt x="2064327" y="937953"/>
                  <a:pt x="2333106" y="969819"/>
                  <a:pt x="2377440" y="847899"/>
                </a:cubicBezTo>
                <a:cubicBezTo>
                  <a:pt x="2421774" y="725979"/>
                  <a:pt x="2457796" y="315884"/>
                  <a:pt x="2061556" y="174568"/>
                </a:cubicBezTo>
                <a:cubicBezTo>
                  <a:pt x="1665316" y="33252"/>
                  <a:pt x="832658" y="166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496360" y="37930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7"/>
          <p:cNvSpPr/>
          <p:nvPr/>
        </p:nvSpPr>
        <p:spPr>
          <a:xfrm>
            <a:off x="7913716" y="2842953"/>
            <a:ext cx="1438147" cy="1268972"/>
          </a:xfrm>
          <a:custGeom>
            <a:avLst/>
            <a:gdLst>
              <a:gd name="connsiteX0" fmla="*/ 881149 w 1438147"/>
              <a:gd name="connsiteY0" fmla="*/ 1155469 h 1268972"/>
              <a:gd name="connsiteX1" fmla="*/ 1438102 w 1438147"/>
              <a:gd name="connsiteY1" fmla="*/ 1213658 h 1268972"/>
              <a:gd name="connsiteX2" fmla="*/ 856211 w 1438147"/>
              <a:gd name="connsiteY2" fmla="*/ 465512 h 1268972"/>
              <a:gd name="connsiteX3" fmla="*/ 0 w 1438147"/>
              <a:gd name="connsiteY3" fmla="*/ 0 h 1268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8147" h="1268972">
                <a:moveTo>
                  <a:pt x="881149" y="1155469"/>
                </a:moveTo>
                <a:cubicBezTo>
                  <a:pt x="1161703" y="1242060"/>
                  <a:pt x="1442258" y="1328651"/>
                  <a:pt x="1438102" y="1213658"/>
                </a:cubicBezTo>
                <a:cubicBezTo>
                  <a:pt x="1433946" y="1098665"/>
                  <a:pt x="1095895" y="667788"/>
                  <a:pt x="856211" y="465512"/>
                </a:cubicBezTo>
                <a:cubicBezTo>
                  <a:pt x="616527" y="263236"/>
                  <a:pt x="308263" y="131618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cxnSpLocks/>
          </p:cNvCxnSpPr>
          <p:nvPr/>
        </p:nvCxnSpPr>
        <p:spPr>
          <a:xfrm flipH="1">
            <a:off x="8149478" y="4057104"/>
            <a:ext cx="154788" cy="391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377044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27860" y="485329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544916" y="2466070"/>
            <a:ext cx="69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  <a:endCxn id="6" idx="2"/>
          </p:cNvCxnSpPr>
          <p:nvPr/>
        </p:nvCxnSpPr>
        <p:spPr>
          <a:xfrm flipV="1">
            <a:off x="7086959" y="2652888"/>
            <a:ext cx="307263" cy="49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endCxn id="9" idx="6"/>
          </p:cNvCxnSpPr>
          <p:nvPr/>
        </p:nvCxnSpPr>
        <p:spPr>
          <a:xfrm flipH="1">
            <a:off x="8867421" y="3660480"/>
            <a:ext cx="406084" cy="177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9225364" y="3468887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ascendFromRight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4688757" y="4182224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endCxn id="5" idx="7"/>
          </p:cNvCxnSpPr>
          <p:nvPr/>
        </p:nvCxnSpPr>
        <p:spPr>
          <a:xfrm flipH="1">
            <a:off x="4043144" y="2063140"/>
            <a:ext cx="1463012" cy="41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Curved 69"/>
          <p:cNvCxnSpPr/>
          <p:nvPr/>
        </p:nvCxnSpPr>
        <p:spPr>
          <a:xfrm rot="5400000" flipH="1" flipV="1">
            <a:off x="6691947" y="1002739"/>
            <a:ext cx="516346" cy="1761243"/>
          </a:xfrm>
          <a:prstGeom prst="curvedConnector3">
            <a:avLst>
              <a:gd name="adj1" fmla="val -5804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676313" y="2605581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778985" y="1939622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/>
          <p:cNvSpPr/>
          <p:nvPr/>
        </p:nvSpPr>
        <p:spPr>
          <a:xfrm>
            <a:off x="6134793" y="1936865"/>
            <a:ext cx="2403657" cy="935098"/>
          </a:xfrm>
          <a:custGeom>
            <a:avLst/>
            <a:gdLst>
              <a:gd name="connsiteX0" fmla="*/ 1795549 w 2403657"/>
              <a:gd name="connsiteY0" fmla="*/ 906088 h 935098"/>
              <a:gd name="connsiteX1" fmla="*/ 2377440 w 2403657"/>
              <a:gd name="connsiteY1" fmla="*/ 847899 h 935098"/>
              <a:gd name="connsiteX2" fmla="*/ 2061556 w 2403657"/>
              <a:gd name="connsiteY2" fmla="*/ 174568 h 935098"/>
              <a:gd name="connsiteX3" fmla="*/ 0 w 2403657"/>
              <a:gd name="connsiteY3" fmla="*/ 0 h 93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3657" h="935098">
                <a:moveTo>
                  <a:pt x="1795549" y="906088"/>
                </a:moveTo>
                <a:cubicBezTo>
                  <a:pt x="2064327" y="937953"/>
                  <a:pt x="2333106" y="969819"/>
                  <a:pt x="2377440" y="847899"/>
                </a:cubicBezTo>
                <a:cubicBezTo>
                  <a:pt x="2421774" y="725979"/>
                  <a:pt x="2457796" y="315884"/>
                  <a:pt x="2061556" y="174568"/>
                </a:cubicBezTo>
                <a:cubicBezTo>
                  <a:pt x="1665316" y="33252"/>
                  <a:pt x="832658" y="16626"/>
                  <a:pt x="0" y="0"/>
                </a:cubicBezTo>
              </a:path>
            </a:pathLst>
          </a:custGeom>
          <a:noFill/>
          <a:ln w="952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496360" y="37930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cxnSpLocks/>
          </p:cNvCxnSpPr>
          <p:nvPr/>
        </p:nvCxnSpPr>
        <p:spPr>
          <a:xfrm flipH="1">
            <a:off x="8149478" y="4057104"/>
            <a:ext cx="154788" cy="391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20" idx="0"/>
          </p:cNvCxnSpPr>
          <p:nvPr/>
        </p:nvCxnSpPr>
        <p:spPr>
          <a:xfrm>
            <a:off x="8710666" y="4080932"/>
            <a:ext cx="257257" cy="390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7101820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27860" y="485329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4664700" y="1700302"/>
            <a:ext cx="69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V="1">
            <a:off x="5206743" y="1887120"/>
            <a:ext cx="307263" cy="49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</p:cNvCxnSpPr>
          <p:nvPr/>
        </p:nvCxnSpPr>
        <p:spPr>
          <a:xfrm flipH="1">
            <a:off x="7995232" y="2259834"/>
            <a:ext cx="406084" cy="1777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353175" y="2068241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ascendFromRight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4688757" y="4182224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endCxn id="5" idx="7"/>
          </p:cNvCxnSpPr>
          <p:nvPr/>
        </p:nvCxnSpPr>
        <p:spPr>
          <a:xfrm flipH="1">
            <a:off x="4043144" y="2063140"/>
            <a:ext cx="1463012" cy="41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ctor: Curved 69"/>
          <p:cNvCxnSpPr/>
          <p:nvPr/>
        </p:nvCxnSpPr>
        <p:spPr>
          <a:xfrm rot="5400000" flipH="1" flipV="1">
            <a:off x="6691947" y="1002739"/>
            <a:ext cx="516346" cy="1761243"/>
          </a:xfrm>
          <a:prstGeom prst="curvedConnector3">
            <a:avLst>
              <a:gd name="adj1" fmla="val -5804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676313" y="2605581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778985" y="1939622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496360" y="37930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cxnSpLocks/>
          </p:cNvCxnSpPr>
          <p:nvPr/>
        </p:nvCxnSpPr>
        <p:spPr>
          <a:xfrm flipH="1">
            <a:off x="8149478" y="4057104"/>
            <a:ext cx="154788" cy="391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20" idx="0"/>
          </p:cNvCxnSpPr>
          <p:nvPr/>
        </p:nvCxnSpPr>
        <p:spPr>
          <a:xfrm>
            <a:off x="8710666" y="4080932"/>
            <a:ext cx="257257" cy="390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918910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27860" y="485329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12010" y="1298197"/>
            <a:ext cx="69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V="1">
            <a:off x="7354053" y="1485015"/>
            <a:ext cx="307263" cy="49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endCxn id="4" idx="1"/>
          </p:cNvCxnSpPr>
          <p:nvPr/>
        </p:nvCxnSpPr>
        <p:spPr>
          <a:xfrm>
            <a:off x="5427512" y="1549862"/>
            <a:ext cx="186988" cy="248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57597" y="1255855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: Rounded Corners 2"/>
          <p:cNvSpPr/>
          <p:nvPr/>
        </p:nvSpPr>
        <p:spPr>
          <a:xfrm>
            <a:off x="8149477" y="730690"/>
            <a:ext cx="2484970" cy="59443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Routine used: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 err="1">
                <a:solidFill>
                  <a:schemeClr val="accent6"/>
                </a:solidFill>
                <a:latin typeface="Consolas" panose="020B0609020204030204" pitchFamily="49" charset="0"/>
              </a:rPr>
              <a:t>ascendFromRight</a:t>
            </a:r>
            <a:r>
              <a:rPr lang="en-US" dirty="0">
                <a:solidFill>
                  <a:schemeClr val="accent6"/>
                </a:solidFill>
                <a:latin typeface="Consolas" panose="020B0609020204030204" pitchFamily="49" charset="0"/>
              </a:rPr>
              <a:t>()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4688757" y="4182224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endCxn id="5" idx="7"/>
          </p:cNvCxnSpPr>
          <p:nvPr/>
        </p:nvCxnSpPr>
        <p:spPr>
          <a:xfrm flipH="1">
            <a:off x="4043144" y="2063140"/>
            <a:ext cx="1463012" cy="41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676313" y="2605581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778985" y="1939622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496360" y="37930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cxnSpLocks/>
          </p:cNvCxnSpPr>
          <p:nvPr/>
        </p:nvCxnSpPr>
        <p:spPr>
          <a:xfrm flipH="1">
            <a:off x="8149478" y="4057104"/>
            <a:ext cx="154788" cy="391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20" idx="0"/>
          </p:cNvCxnSpPr>
          <p:nvPr/>
        </p:nvCxnSpPr>
        <p:spPr>
          <a:xfrm>
            <a:off x="8710666" y="4080932"/>
            <a:ext cx="257257" cy="390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/>
            <a:endCxn id="6" idx="1"/>
          </p:cNvCxnSpPr>
          <p:nvPr/>
        </p:nvCxnSpPr>
        <p:spPr>
          <a:xfrm>
            <a:off x="6144151" y="2011216"/>
            <a:ext cx="1344305" cy="470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4208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But how bad is it really?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actually pretty bad. </a:t>
            </a:r>
            <a:r>
              <a:rPr lang="en-US" dirty="0">
                <a:sym typeface="Wingdings" panose="05000000000000000000" pitchFamily="2" charset="2"/>
              </a:rPr>
              <a:t>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Especially in the JVM.</a:t>
            </a:r>
          </a:p>
          <a:p>
            <a:r>
              <a:rPr lang="en-US" dirty="0"/>
              <a:t>Let’s have a look at a Java demo where we generate the count for a linked list in 3 different ways.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In a </a:t>
            </a:r>
            <a:r>
              <a:rPr lang="en-US" dirty="0">
                <a:solidFill>
                  <a:srgbClr val="FFC000"/>
                </a:solidFill>
              </a:rPr>
              <a:t>classic iterative fashion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Using </a:t>
            </a:r>
            <a:r>
              <a:rPr lang="en-US" dirty="0">
                <a:solidFill>
                  <a:schemeClr val="accent1"/>
                </a:solidFill>
              </a:rPr>
              <a:t>our own stack</a:t>
            </a:r>
            <a:r>
              <a:rPr lang="en-US" dirty="0"/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Using </a:t>
            </a:r>
            <a:r>
              <a:rPr lang="en-US" dirty="0">
                <a:solidFill>
                  <a:srgbClr val="7030A0"/>
                </a:solidFill>
              </a:rPr>
              <a:t>recursion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25" y="3228975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763404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27860" y="485329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12010" y="1298197"/>
            <a:ext cx="69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V="1">
            <a:off x="7354053" y="1485015"/>
            <a:ext cx="307263" cy="49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endCxn id="4" idx="1"/>
          </p:cNvCxnSpPr>
          <p:nvPr/>
        </p:nvCxnSpPr>
        <p:spPr>
          <a:xfrm>
            <a:off x="5427512" y="1549862"/>
            <a:ext cx="186988" cy="248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57597" y="1255855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4688757" y="4182224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endCxn id="5" idx="7"/>
          </p:cNvCxnSpPr>
          <p:nvPr/>
        </p:nvCxnSpPr>
        <p:spPr>
          <a:xfrm flipH="1">
            <a:off x="4043144" y="2063140"/>
            <a:ext cx="1463012" cy="41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676313" y="2605581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778985" y="1939622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496360" y="37930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cxnSpLocks/>
          </p:cNvCxnSpPr>
          <p:nvPr/>
        </p:nvCxnSpPr>
        <p:spPr>
          <a:xfrm flipH="1">
            <a:off x="8149478" y="4057104"/>
            <a:ext cx="154788" cy="391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20" idx="0"/>
          </p:cNvCxnSpPr>
          <p:nvPr/>
        </p:nvCxnSpPr>
        <p:spPr>
          <a:xfrm>
            <a:off x="8710666" y="4080932"/>
            <a:ext cx="257257" cy="390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/>
            <a:endCxn id="6" idx="1"/>
          </p:cNvCxnSpPr>
          <p:nvPr/>
        </p:nvCxnSpPr>
        <p:spPr>
          <a:xfrm>
            <a:off x="6144151" y="2011216"/>
            <a:ext cx="1344305" cy="470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35440" y="839585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What’s the</a:t>
            </a:r>
            <a:r>
              <a:rPr lang="en-US" dirty="0">
                <a:solidFill>
                  <a:srgbClr val="FF66FF"/>
                </a:solidFill>
              </a:rPr>
              <a:t> termination condition</a:t>
            </a:r>
            <a:r>
              <a:rPr lang="en-US" dirty="0"/>
              <a:t> of Link Inversion?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9628890" y="2003520"/>
            <a:ext cx="1402099" cy="418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onsolas" panose="020B0609020204030204" pitchFamily="49" charset="0"/>
              </a:rPr>
              <a:t>prev</a:t>
            </a:r>
            <a:r>
              <a:rPr lang="en-US" sz="1400" dirty="0">
                <a:latin typeface="Consolas" panose="020B0609020204030204" pitchFamily="49" charset="0"/>
              </a:rPr>
              <a:t> = null</a:t>
            </a:r>
          </a:p>
        </p:txBody>
      </p:sp>
      <p:sp>
        <p:nvSpPr>
          <p:cNvPr id="70" name="Rectangle: Rounded Corners 69"/>
          <p:cNvSpPr/>
          <p:nvPr/>
        </p:nvSpPr>
        <p:spPr>
          <a:xfrm>
            <a:off x="9669794" y="2717068"/>
            <a:ext cx="1402099" cy="4182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 (Body)"/>
              </a:rPr>
              <a:t>Something Else</a:t>
            </a:r>
          </a:p>
        </p:txBody>
      </p:sp>
    </p:spTree>
    <p:extLst>
      <p:ext uri="{BB962C8B-B14F-4D97-AF65-F5344CB8AC3E}">
        <p14:creationId xmlns:p14="http://schemas.microsoft.com/office/powerpoint/2010/main" val="151250063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Traversal…</a:t>
            </a:r>
          </a:p>
        </p:txBody>
      </p:sp>
      <p:sp>
        <p:nvSpPr>
          <p:cNvPr id="4" name="Oval 3"/>
          <p:cNvSpPr/>
          <p:nvPr/>
        </p:nvSpPr>
        <p:spPr>
          <a:xfrm>
            <a:off x="5520266" y="172720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493911" y="2410177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394222" y="241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08577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334932" y="3680176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223954" y="3595509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255889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3172177" y="4803420"/>
            <a:ext cx="643467" cy="485423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7943455" y="444899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8761900" y="447157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31981" y="3548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016021" y="482717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827860" y="4853298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906887" y="5719589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725332" y="574216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48265" y="5669961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766710" y="5692535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34" name="Straight Arrow Connector 33"/>
          <p:cNvCxnSpPr>
            <a:cxnSpLocks/>
            <a:stCxn id="6" idx="3"/>
            <a:endCxn id="21" idx="0"/>
          </p:cNvCxnSpPr>
          <p:nvPr/>
        </p:nvCxnSpPr>
        <p:spPr>
          <a:xfrm flipH="1">
            <a:off x="6838004" y="2824510"/>
            <a:ext cx="650452" cy="72366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12010" y="1298197"/>
            <a:ext cx="6970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1"/>
                </a:solidFill>
              </a:rPr>
              <a:t>prev</a:t>
            </a:r>
            <a:endParaRPr lang="en-US" b="1" dirty="0">
              <a:solidFill>
                <a:schemeClr val="accent1"/>
              </a:solidFill>
            </a:endParaRPr>
          </a:p>
        </p:txBody>
      </p:sp>
      <p:cxnSp>
        <p:nvCxnSpPr>
          <p:cNvPr id="51" name="Straight Arrow Connector 50"/>
          <p:cNvCxnSpPr>
            <a:cxnSpLocks/>
          </p:cNvCxnSpPr>
          <p:nvPr/>
        </p:nvCxnSpPr>
        <p:spPr>
          <a:xfrm flipV="1">
            <a:off x="7354053" y="1485015"/>
            <a:ext cx="307263" cy="495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cxnSpLocks/>
            <a:endCxn id="4" idx="1"/>
          </p:cNvCxnSpPr>
          <p:nvPr/>
        </p:nvCxnSpPr>
        <p:spPr>
          <a:xfrm>
            <a:off x="5427512" y="1549862"/>
            <a:ext cx="186988" cy="24842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cxnSpLocks/>
            <a:stCxn id="10" idx="3"/>
            <a:endCxn id="26" idx="0"/>
          </p:cNvCxnSpPr>
          <p:nvPr/>
        </p:nvCxnSpPr>
        <p:spPr>
          <a:xfrm flipH="1">
            <a:off x="1154288" y="5217754"/>
            <a:ext cx="195835" cy="45220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57597" y="1255855"/>
            <a:ext cx="640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accent6"/>
                </a:solidFill>
              </a:rPr>
              <a:t>curr</a:t>
            </a:r>
            <a:endParaRPr lang="en-US" b="1" dirty="0">
              <a:solidFill>
                <a:schemeClr val="accent6"/>
              </a:solidFill>
            </a:endParaRPr>
          </a:p>
        </p:txBody>
      </p:sp>
      <p:cxnSp>
        <p:nvCxnSpPr>
          <p:cNvPr id="29" name="Straight Arrow Connector 28"/>
          <p:cNvCxnSpPr>
            <a:stCxn id="10" idx="5"/>
            <a:endCxn id="27" idx="0"/>
          </p:cNvCxnSpPr>
          <p:nvPr/>
        </p:nvCxnSpPr>
        <p:spPr>
          <a:xfrm>
            <a:off x="1805122" y="5217754"/>
            <a:ext cx="167611" cy="47478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cxnSpLocks/>
            <a:stCxn id="7" idx="3"/>
            <a:endCxn id="10" idx="0"/>
          </p:cNvCxnSpPr>
          <p:nvPr/>
        </p:nvCxnSpPr>
        <p:spPr>
          <a:xfrm flipH="1">
            <a:off x="1577623" y="4094510"/>
            <a:ext cx="825188" cy="70891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cxnSpLocks/>
          </p:cNvCxnSpPr>
          <p:nvPr/>
        </p:nvCxnSpPr>
        <p:spPr>
          <a:xfrm flipH="1">
            <a:off x="3112910" y="5217754"/>
            <a:ext cx="153501" cy="50183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1522589" y="5029783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2575277" y="390477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38877" y="5000975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3669631" y="5235480"/>
            <a:ext cx="227306" cy="5066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2882662" y="4140311"/>
            <a:ext cx="487069" cy="6868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cxnSpLocks/>
            <a:endCxn id="7" idx="0"/>
          </p:cNvCxnSpPr>
          <p:nvPr/>
        </p:nvCxnSpPr>
        <p:spPr>
          <a:xfrm flipH="1">
            <a:off x="2630311" y="2845339"/>
            <a:ext cx="954460" cy="8348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751136" y="2652887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5" name="Straight Arrow Connector 64"/>
          <p:cNvCxnSpPr>
            <a:cxnSpLocks/>
            <a:endCxn id="22" idx="0"/>
          </p:cNvCxnSpPr>
          <p:nvPr/>
        </p:nvCxnSpPr>
        <p:spPr>
          <a:xfrm flipH="1">
            <a:off x="4222044" y="4122634"/>
            <a:ext cx="202968" cy="70454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Oval 65"/>
          <p:cNvSpPr/>
          <p:nvPr/>
        </p:nvSpPr>
        <p:spPr>
          <a:xfrm>
            <a:off x="4601632" y="38901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Arrow Connector 62"/>
          <p:cNvCxnSpPr>
            <a:cxnSpLocks/>
          </p:cNvCxnSpPr>
          <p:nvPr/>
        </p:nvCxnSpPr>
        <p:spPr>
          <a:xfrm>
            <a:off x="4688757" y="4182224"/>
            <a:ext cx="332671" cy="69679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624719" y="1163523"/>
            <a:ext cx="412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</a:p>
        </p:txBody>
      </p:sp>
      <p:cxnSp>
        <p:nvCxnSpPr>
          <p:cNvPr id="68" name="Straight Arrow Connector 67"/>
          <p:cNvCxnSpPr>
            <a:cxnSpLocks/>
          </p:cNvCxnSpPr>
          <p:nvPr/>
        </p:nvCxnSpPr>
        <p:spPr>
          <a:xfrm>
            <a:off x="4031734" y="2824509"/>
            <a:ext cx="624932" cy="8556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cxnSpLocks/>
            <a:endCxn id="5" idx="7"/>
          </p:cNvCxnSpPr>
          <p:nvPr/>
        </p:nvCxnSpPr>
        <p:spPr>
          <a:xfrm flipH="1">
            <a:off x="4043144" y="2063140"/>
            <a:ext cx="1463012" cy="41812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7676313" y="2605581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778985" y="1939622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8496360" y="3793064"/>
            <a:ext cx="110065" cy="9031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cxnSpLocks/>
          </p:cNvCxnSpPr>
          <p:nvPr/>
        </p:nvCxnSpPr>
        <p:spPr>
          <a:xfrm flipH="1">
            <a:off x="8149478" y="4057104"/>
            <a:ext cx="154788" cy="39189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cxnSpLocks/>
            <a:endCxn id="20" idx="0"/>
          </p:cNvCxnSpPr>
          <p:nvPr/>
        </p:nvCxnSpPr>
        <p:spPr>
          <a:xfrm>
            <a:off x="8710666" y="4080932"/>
            <a:ext cx="257257" cy="39064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>
            <a:cxnSpLocks/>
            <a:stCxn id="6" idx="5"/>
            <a:endCxn id="9" idx="0"/>
          </p:cNvCxnSpPr>
          <p:nvPr/>
        </p:nvCxnSpPr>
        <p:spPr>
          <a:xfrm>
            <a:off x="7943455" y="2824510"/>
            <a:ext cx="602233" cy="7709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cxnSpLocks/>
            <a:endCxn id="6" idx="1"/>
          </p:cNvCxnSpPr>
          <p:nvPr/>
        </p:nvCxnSpPr>
        <p:spPr>
          <a:xfrm>
            <a:off x="6144151" y="2011216"/>
            <a:ext cx="1344305" cy="4700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235440" y="839585"/>
            <a:ext cx="28346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What’s the</a:t>
            </a:r>
            <a:r>
              <a:rPr lang="en-US" dirty="0">
                <a:solidFill>
                  <a:srgbClr val="FF66FF"/>
                </a:solidFill>
              </a:rPr>
              <a:t> termination condition</a:t>
            </a:r>
            <a:r>
              <a:rPr lang="en-US" dirty="0"/>
              <a:t> of Link Inversion?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9628890" y="2003520"/>
            <a:ext cx="1402099" cy="41820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onsolas" panose="020B0609020204030204" pitchFamily="49" charset="0"/>
              </a:rPr>
              <a:t>prev</a:t>
            </a:r>
            <a:r>
              <a:rPr lang="en-US" sz="1400" dirty="0">
                <a:latin typeface="Consolas" panose="020B0609020204030204" pitchFamily="49" charset="0"/>
              </a:rPr>
              <a:t> = null</a:t>
            </a:r>
          </a:p>
        </p:txBody>
      </p:sp>
      <p:sp>
        <p:nvSpPr>
          <p:cNvPr id="70" name="Rectangle: Rounded Corners 69"/>
          <p:cNvSpPr/>
          <p:nvPr/>
        </p:nvSpPr>
        <p:spPr>
          <a:xfrm>
            <a:off x="9669794" y="2717068"/>
            <a:ext cx="1402099" cy="418205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Calibri (Body)"/>
              </a:rPr>
              <a:t>Something Else</a:t>
            </a:r>
          </a:p>
        </p:txBody>
      </p:sp>
      <p:sp>
        <p:nvSpPr>
          <p:cNvPr id="3" name="Oval 2"/>
          <p:cNvSpPr/>
          <p:nvPr/>
        </p:nvSpPr>
        <p:spPr>
          <a:xfrm>
            <a:off x="9410007" y="2481265"/>
            <a:ext cx="1943793" cy="94357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9747576" y="3660647"/>
            <a:ext cx="17043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= null </a:t>
            </a:r>
            <a:b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b="1" u="sng" dirty="0">
                <a:solidFill>
                  <a:srgbClr val="FF0000"/>
                </a:solidFill>
                <a:latin typeface="Consolas" panose="020B0609020204030204" pitchFamily="49" charset="0"/>
              </a:rPr>
              <a:t>AND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</a:t>
            </a:r>
            <a:b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curr.bit</a:t>
            </a:r>
            <a:r>
              <a:rPr lang="en-US" dirty="0">
                <a:solidFill>
                  <a:srgbClr val="FF0000"/>
                </a:solidFill>
                <a:latin typeface="Consolas" panose="020B0609020204030204" pitchFamily="49" charset="0"/>
              </a:rPr>
              <a:t> = 1</a:t>
            </a:r>
          </a:p>
        </p:txBody>
      </p:sp>
      <p:pic>
        <p:nvPicPr>
          <p:cNvPr id="16" name="Picture 15" descr="A picture containing thing, object&#10;&#10;Description generated with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875" y="3680176"/>
            <a:ext cx="720199" cy="7201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359237" y="5084130"/>
            <a:ext cx="57108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latin typeface="Consolas" panose="020B0609020204030204" pitchFamily="49" charset="0"/>
              </a:rPr>
              <a:t>prev</a:t>
            </a:r>
            <a:r>
              <a:rPr lang="en-US" dirty="0">
                <a:latin typeface="Consolas" panose="020B0609020204030204" pitchFamily="49" charset="0"/>
              </a:rPr>
              <a:t> = null </a:t>
            </a:r>
            <a:r>
              <a:rPr lang="en-US" dirty="0">
                <a:latin typeface="Calibri (Body)"/>
              </a:rPr>
              <a:t>was encountered before as well, when we were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libri (Body)"/>
              </a:rPr>
              <a:t>ascending to the root from the left</a:t>
            </a:r>
            <a:r>
              <a:rPr lang="en-US" dirty="0">
                <a:latin typeface="Calibri (Body)"/>
              </a:rPr>
              <a:t>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(Body)"/>
              </a:rPr>
              <a:t>But the </a:t>
            </a:r>
            <a:r>
              <a:rPr lang="en-US" dirty="0">
                <a:solidFill>
                  <a:srgbClr val="00B0F0"/>
                </a:solidFill>
                <a:latin typeface="Calibri (Body)"/>
              </a:rPr>
              <a:t>blue bit </a:t>
            </a:r>
            <a:r>
              <a:rPr lang="en-US" dirty="0">
                <a:latin typeface="Calibri (Body)"/>
              </a:rPr>
              <a:t>was telling us that there might be an </a:t>
            </a:r>
            <a:r>
              <a:rPr lang="en-US" dirty="0">
                <a:solidFill>
                  <a:srgbClr val="C00000"/>
                </a:solidFill>
                <a:latin typeface="Calibri (Body)"/>
              </a:rPr>
              <a:t>entire right subtree to explore</a:t>
            </a:r>
            <a:r>
              <a:rPr lang="en-US" dirty="0">
                <a:latin typeface="Calibri (Body)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Calibri (Body)"/>
              </a:rPr>
              <a:t>And, of course, there was.</a:t>
            </a:r>
            <a:br>
              <a:rPr lang="en-US" dirty="0">
                <a:latin typeface="Calibri (Body)"/>
              </a:rPr>
            </a:br>
            <a:endParaRPr lang="en-US" dirty="0"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439516992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86" y="1"/>
            <a:ext cx="10242665" cy="1238596"/>
          </a:xfrm>
        </p:spPr>
        <p:txBody>
          <a:bodyPr/>
          <a:lstStyle/>
          <a:p>
            <a:pPr algn="ctr"/>
            <a:r>
              <a:rPr lang="en-US" dirty="0"/>
              <a:t>Fill-in the full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void </a:t>
            </a:r>
            <a:r>
              <a:rPr lang="en-US" sz="1200" dirty="0" err="1">
                <a:latin typeface="Consolas" panose="020B0609020204030204" pitchFamily="49" charset="0"/>
              </a:rPr>
              <a:t>preorderLI</a:t>
            </a:r>
            <a:r>
              <a:rPr lang="en-US" sz="1200" dirty="0">
                <a:latin typeface="Consolas" panose="020B0609020204030204" pitchFamily="49" charset="0"/>
              </a:rPr>
              <a:t>(){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if(root == null) 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Node 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= root, 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 null;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while(!((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== 1) &amp;&amp; 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==null)){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!= null){		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print(</a:t>
            </a:r>
            <a:r>
              <a:rPr lang="en-US" sz="1200" dirty="0" err="1">
                <a:latin typeface="Consolas" panose="020B0609020204030204" pitchFamily="49" charset="0"/>
              </a:rPr>
              <a:t>curr.value</a:t>
            </a:r>
            <a:r>
              <a:rPr lang="en-US" sz="1200" dirty="0">
                <a:latin typeface="Consolas" panose="020B0609020204030204" pitchFamily="49" charset="0"/>
              </a:rPr>
              <a:t>);                 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latin typeface="Consolas" panose="020B0609020204030204" pitchFamily="49" charset="0"/>
              </a:rPr>
              <a:t>descendToLeft</a:t>
            </a:r>
            <a:r>
              <a:rPr lang="en-US" sz="12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!= null &amp;&amp; </a:t>
            </a:r>
            <a:r>
              <a:rPr lang="en-US" sz="1200" dirty="0" err="1">
                <a:latin typeface="Consolas" panose="020B0609020204030204" pitchFamily="49" charset="0"/>
              </a:rPr>
              <a:t>prev.bit</a:t>
            </a:r>
            <a:r>
              <a:rPr lang="en-US" sz="1200" dirty="0">
                <a:latin typeface="Consolas" panose="020B0609020204030204" pitchFamily="49" charset="0"/>
              </a:rPr>
              <a:t> == 1)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ascendFromRight</a:t>
            </a:r>
            <a:r>
              <a:rPr lang="en-US" sz="12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if(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 null)		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else 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ascendFromLeft</a:t>
            </a:r>
            <a:r>
              <a:rPr lang="en-US" sz="1200" dirty="0">
                <a:latin typeface="Consolas" panose="020B0609020204030204" pitchFamily="49" charset="0"/>
              </a:rPr>
              <a:t>();        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=1;		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latin typeface="Consolas" panose="020B0609020204030204" pitchFamily="49" charset="0"/>
              </a:rPr>
              <a:t>descendToRight</a:t>
            </a:r>
            <a:r>
              <a:rPr lang="en-US" sz="1200" dirty="0">
                <a:latin typeface="Consolas" panose="020B0609020204030204" pitchFamily="49" charset="0"/>
              </a:rPr>
              <a:t>();		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1886989" y="3341716"/>
            <a:ext cx="1396538" cy="157942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/>
          <p:cNvSpPr/>
          <p:nvPr/>
        </p:nvSpPr>
        <p:spPr>
          <a:xfrm>
            <a:off x="1812173" y="3950506"/>
            <a:ext cx="1554481" cy="13618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/>
          <p:cNvSpPr/>
          <p:nvPr/>
        </p:nvSpPr>
        <p:spPr>
          <a:xfrm>
            <a:off x="1808017" y="5015749"/>
            <a:ext cx="1554481" cy="13618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1808016" y="5334403"/>
            <a:ext cx="1554481" cy="13618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/>
          <p:cNvSpPr/>
          <p:nvPr/>
        </p:nvSpPr>
        <p:spPr>
          <a:xfrm>
            <a:off x="9617826" y="1646072"/>
            <a:ext cx="1803862" cy="418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descendToLeft</a:t>
            </a:r>
            <a:r>
              <a:rPr lang="en-US" sz="1400" dirty="0">
                <a:solidFill>
                  <a:srgbClr val="FF66FF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9593549" y="2380771"/>
            <a:ext cx="1844765" cy="4182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ascendFromLeft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9593549" y="3909267"/>
            <a:ext cx="1961804" cy="418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onsolas" panose="020B0609020204030204" pitchFamily="49" charset="0"/>
              </a:rPr>
              <a:t>ascendFromRight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9593549" y="3145019"/>
            <a:ext cx="1961804" cy="41820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onsolas" panose="020B0609020204030204" pitchFamily="49" charset="0"/>
              </a:rPr>
              <a:t>descendToRight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80487" y="3236021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</p:txBody>
      </p:sp>
      <p:pic>
        <p:nvPicPr>
          <p:cNvPr id="15" name="Picture 14" descr="A blurry image of a person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26" y="4936952"/>
            <a:ext cx="1806383" cy="124001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880487" y="3842441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0487" y="4899173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0487" y="5217827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(4)</a:t>
            </a:r>
          </a:p>
        </p:txBody>
      </p:sp>
    </p:spTree>
    <p:extLst>
      <p:ext uri="{BB962C8B-B14F-4D97-AF65-F5344CB8AC3E}">
        <p14:creationId xmlns:p14="http://schemas.microsoft.com/office/powerpoint/2010/main" val="3373002889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86" y="1"/>
            <a:ext cx="10242665" cy="1238596"/>
          </a:xfrm>
        </p:spPr>
        <p:txBody>
          <a:bodyPr/>
          <a:lstStyle/>
          <a:p>
            <a:pPr algn="ctr"/>
            <a:r>
              <a:rPr lang="en-US" dirty="0"/>
              <a:t>Fill-in the full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void </a:t>
            </a:r>
            <a:r>
              <a:rPr lang="en-US" sz="1200" dirty="0" err="1">
                <a:latin typeface="Consolas" panose="020B0609020204030204" pitchFamily="49" charset="0"/>
              </a:rPr>
              <a:t>preorderLI</a:t>
            </a:r>
            <a:r>
              <a:rPr lang="en-US" sz="1200" dirty="0">
                <a:latin typeface="Consolas" panose="020B0609020204030204" pitchFamily="49" charset="0"/>
              </a:rPr>
              <a:t>(){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if(root == null) 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Node 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= root, 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 null;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while(!((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== 1) &amp;&amp; 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==null)){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!= null){		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print(</a:t>
            </a:r>
            <a:r>
              <a:rPr lang="en-US" sz="1200" dirty="0" err="1">
                <a:latin typeface="Consolas" panose="020B0609020204030204" pitchFamily="49" charset="0"/>
              </a:rPr>
              <a:t>curr.value</a:t>
            </a:r>
            <a:r>
              <a:rPr lang="en-US" sz="1200" dirty="0">
                <a:latin typeface="Consolas" panose="020B0609020204030204" pitchFamily="49" charset="0"/>
              </a:rPr>
              <a:t>);                 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endParaRPr lang="en-US" sz="1200" dirty="0">
              <a:solidFill>
                <a:srgbClr val="FF66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solidFill>
                <a:srgbClr val="FF66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!= null &amp;&amp; </a:t>
            </a:r>
            <a:r>
              <a:rPr lang="en-US" sz="1200" dirty="0" err="1">
                <a:latin typeface="Consolas" panose="020B0609020204030204" pitchFamily="49" charset="0"/>
              </a:rPr>
              <a:t>prev.bit</a:t>
            </a:r>
            <a:r>
              <a:rPr lang="en-US" sz="1200" dirty="0">
                <a:latin typeface="Consolas" panose="020B0609020204030204" pitchFamily="49" charset="0"/>
              </a:rPr>
              <a:t> == 1)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ascendFromRight</a:t>
            </a:r>
            <a:r>
              <a:rPr lang="en-US" sz="1200" dirty="0"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if(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 null)		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else 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ascendFromLeft</a:t>
            </a:r>
            <a:r>
              <a:rPr lang="en-US" sz="1200" dirty="0">
                <a:latin typeface="Consolas" panose="020B0609020204030204" pitchFamily="49" charset="0"/>
              </a:rPr>
              <a:t>();        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=1;		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latin typeface="Consolas" panose="020B0609020204030204" pitchFamily="49" charset="0"/>
              </a:rPr>
              <a:t>descendToRight</a:t>
            </a:r>
            <a:r>
              <a:rPr lang="en-US" sz="1200" dirty="0">
                <a:latin typeface="Consolas" panose="020B0609020204030204" pitchFamily="49" charset="0"/>
              </a:rPr>
              <a:t>();		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1830308" y="4118369"/>
            <a:ext cx="1554481" cy="13618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: Rounded Corners 5"/>
          <p:cNvSpPr/>
          <p:nvPr/>
        </p:nvSpPr>
        <p:spPr>
          <a:xfrm>
            <a:off x="1808014" y="5163702"/>
            <a:ext cx="1554481" cy="13618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1808015" y="5488867"/>
            <a:ext cx="1554481" cy="13618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9593549" y="2380771"/>
            <a:ext cx="1844765" cy="4182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ascendFromLeft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9593549" y="3909267"/>
            <a:ext cx="1961804" cy="418205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onsolas" panose="020B0609020204030204" pitchFamily="49" charset="0"/>
              </a:rPr>
              <a:t>ascendFromRight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9593549" y="3145019"/>
            <a:ext cx="1961804" cy="41820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onsolas" panose="020B0609020204030204" pitchFamily="49" charset="0"/>
              </a:rPr>
              <a:t>descendToRight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4001294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0487" y="4899173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0487" y="5411690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487" y="3236021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808016" y="3339498"/>
            <a:ext cx="1735974" cy="2658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descendToLeft</a:t>
            </a:r>
            <a:r>
              <a:rPr lang="en-US" sz="1400" dirty="0">
                <a:solidFill>
                  <a:srgbClr val="FF66FF"/>
                </a:solidFill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14" name="Picture 13" descr="A close up of a person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2916" y="5217827"/>
            <a:ext cx="1254520" cy="96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071841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86" y="1"/>
            <a:ext cx="10242665" cy="1238596"/>
          </a:xfrm>
        </p:spPr>
        <p:txBody>
          <a:bodyPr/>
          <a:lstStyle/>
          <a:p>
            <a:pPr algn="ctr"/>
            <a:r>
              <a:rPr lang="en-US" dirty="0"/>
              <a:t>Fill-in the full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void </a:t>
            </a:r>
            <a:r>
              <a:rPr lang="en-US" sz="1200" dirty="0" err="1">
                <a:latin typeface="Consolas" panose="020B0609020204030204" pitchFamily="49" charset="0"/>
              </a:rPr>
              <a:t>preorderLI</a:t>
            </a:r>
            <a:r>
              <a:rPr lang="en-US" sz="1200" dirty="0">
                <a:latin typeface="Consolas" panose="020B0609020204030204" pitchFamily="49" charset="0"/>
              </a:rPr>
              <a:t>(){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if(root == null) 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Node 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= root, 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 null;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while(!((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== 1) &amp;&amp; 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==null)){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!= null){		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print(</a:t>
            </a:r>
            <a:r>
              <a:rPr lang="en-US" sz="1200" dirty="0" err="1">
                <a:latin typeface="Consolas" panose="020B0609020204030204" pitchFamily="49" charset="0"/>
              </a:rPr>
              <a:t>curr.value</a:t>
            </a:r>
            <a:r>
              <a:rPr lang="en-US" sz="1200" dirty="0">
                <a:latin typeface="Consolas" panose="020B0609020204030204" pitchFamily="49" charset="0"/>
              </a:rPr>
              <a:t>);                 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endParaRPr lang="en-US" sz="1200" dirty="0">
              <a:solidFill>
                <a:srgbClr val="FF66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solidFill>
                <a:srgbClr val="FF66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!= null &amp;&amp; </a:t>
            </a:r>
            <a:r>
              <a:rPr lang="en-US" sz="1200" dirty="0" err="1">
                <a:latin typeface="Consolas" panose="020B0609020204030204" pitchFamily="49" charset="0"/>
              </a:rPr>
              <a:t>prev.bit</a:t>
            </a:r>
            <a:r>
              <a:rPr lang="en-US" sz="1200" dirty="0">
                <a:latin typeface="Consolas" panose="020B0609020204030204" pitchFamily="49" charset="0"/>
              </a:rPr>
              <a:t> == 1)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k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if(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 null)		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else 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ascendFromLeft</a:t>
            </a:r>
            <a:r>
              <a:rPr lang="en-US" sz="1200" dirty="0">
                <a:latin typeface="Consolas" panose="020B0609020204030204" pitchFamily="49" charset="0"/>
              </a:rPr>
              <a:t>();        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=1;		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latin typeface="Consolas" panose="020B0609020204030204" pitchFamily="49" charset="0"/>
              </a:rPr>
              <a:t>descendToRight</a:t>
            </a:r>
            <a:r>
              <a:rPr lang="en-US" sz="1200" dirty="0">
                <a:latin typeface="Consolas" panose="020B0609020204030204" pitchFamily="49" charset="0"/>
              </a:rPr>
              <a:t>();		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6" name="Rectangle: Rounded Corners 5"/>
          <p:cNvSpPr/>
          <p:nvPr/>
        </p:nvSpPr>
        <p:spPr>
          <a:xfrm>
            <a:off x="1808014" y="5163702"/>
            <a:ext cx="1554481" cy="13618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/>
          <p:cNvSpPr/>
          <p:nvPr/>
        </p:nvSpPr>
        <p:spPr>
          <a:xfrm>
            <a:off x="1808015" y="5488867"/>
            <a:ext cx="1554481" cy="136180"/>
          </a:xfrm>
          <a:prstGeom prst="roundRect">
            <a:avLst/>
          </a:prstGeom>
          <a:solidFill>
            <a:schemeClr val="tx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/>
          <p:cNvSpPr/>
          <p:nvPr/>
        </p:nvSpPr>
        <p:spPr>
          <a:xfrm>
            <a:off x="9593549" y="2380771"/>
            <a:ext cx="1844765" cy="41820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ascendFromLeft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1684708" y="4138693"/>
            <a:ext cx="1982590" cy="2091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onsolas" panose="020B0609020204030204" pitchFamily="49" charset="0"/>
              </a:rPr>
              <a:t>ascendFromRight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9593549" y="3145019"/>
            <a:ext cx="1961804" cy="41820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onsolas" panose="020B0609020204030204" pitchFamily="49" charset="0"/>
              </a:rPr>
              <a:t>descendToRight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4001294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0487" y="4899173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0487" y="5411690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487" y="3236021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808016" y="3339498"/>
            <a:ext cx="1735974" cy="2658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descendToLeft</a:t>
            </a:r>
            <a:r>
              <a:rPr lang="en-US" sz="1400" dirty="0">
                <a:solidFill>
                  <a:srgbClr val="FF66FF"/>
                </a:solidFill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8" name="Picture 7" descr="A picture containing person, man, indoor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444" y="5186422"/>
            <a:ext cx="1149493" cy="1033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38603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86" y="1"/>
            <a:ext cx="10242665" cy="1238596"/>
          </a:xfrm>
        </p:spPr>
        <p:txBody>
          <a:bodyPr/>
          <a:lstStyle/>
          <a:p>
            <a:pPr algn="ctr"/>
            <a:r>
              <a:rPr lang="en-US" dirty="0"/>
              <a:t>Fill-in the full algorithm!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void </a:t>
            </a:r>
            <a:r>
              <a:rPr lang="en-US" sz="1200" dirty="0" err="1">
                <a:latin typeface="Consolas" panose="020B0609020204030204" pitchFamily="49" charset="0"/>
              </a:rPr>
              <a:t>preorderLI</a:t>
            </a:r>
            <a:r>
              <a:rPr lang="en-US" sz="1200" dirty="0">
                <a:latin typeface="Consolas" panose="020B0609020204030204" pitchFamily="49" charset="0"/>
              </a:rPr>
              <a:t>(){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if(root == null) 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Node 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= root, 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 null;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while(!((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== 1) &amp;&amp; 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==null)){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!= null){		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print(</a:t>
            </a:r>
            <a:r>
              <a:rPr lang="en-US" sz="1200" dirty="0" err="1">
                <a:latin typeface="Consolas" panose="020B0609020204030204" pitchFamily="49" charset="0"/>
              </a:rPr>
              <a:t>curr.value</a:t>
            </a:r>
            <a:r>
              <a:rPr lang="en-US" sz="1200" dirty="0">
                <a:latin typeface="Consolas" panose="020B0609020204030204" pitchFamily="49" charset="0"/>
              </a:rPr>
              <a:t>);                 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endParaRPr lang="en-US" sz="1200" dirty="0">
              <a:solidFill>
                <a:srgbClr val="FF66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solidFill>
                <a:srgbClr val="FF66FF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!= null &amp;&amp; </a:t>
            </a:r>
            <a:r>
              <a:rPr lang="en-US" sz="1200" dirty="0" err="1">
                <a:latin typeface="Consolas" panose="020B0609020204030204" pitchFamily="49" charset="0"/>
              </a:rPr>
              <a:t>prev.bit</a:t>
            </a:r>
            <a:r>
              <a:rPr lang="en-US" sz="1200" dirty="0">
                <a:latin typeface="Consolas" panose="020B0609020204030204" pitchFamily="49" charset="0"/>
              </a:rPr>
              <a:t> == 1)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k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if(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 null)		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	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else 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ascendFromLeft</a:t>
            </a:r>
            <a:r>
              <a:rPr lang="en-US" sz="1200" dirty="0">
                <a:latin typeface="Consolas" panose="020B0609020204030204" pitchFamily="49" charset="0"/>
              </a:rPr>
              <a:t>();        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=1;		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latin typeface="Consolas" panose="020B0609020204030204" pitchFamily="49" charset="0"/>
              </a:rPr>
              <a:t>descendToRight</a:t>
            </a:r>
            <a:r>
              <a:rPr lang="en-US" sz="1200" dirty="0">
                <a:latin typeface="Consolas" panose="020B0609020204030204" pitchFamily="49" charset="0"/>
              </a:rPr>
              <a:t>();		</a:t>
            </a:r>
            <a:endParaRPr lang="en-US" sz="1200" dirty="0">
              <a:solidFill>
                <a:schemeClr val="bg2">
                  <a:lumMod val="75000"/>
                </a:schemeClr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Rectangle: Rounded Corners 8"/>
          <p:cNvSpPr/>
          <p:nvPr/>
        </p:nvSpPr>
        <p:spPr>
          <a:xfrm>
            <a:off x="1741152" y="5119226"/>
            <a:ext cx="1869702" cy="1772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ascendFromLeft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1684708" y="4138693"/>
            <a:ext cx="1982590" cy="209103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onsolas" panose="020B0609020204030204" pitchFamily="49" charset="0"/>
              </a:rPr>
              <a:t>ascendFromRight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1741152" y="5490666"/>
            <a:ext cx="1802538" cy="2798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latin typeface="Consolas" panose="020B0609020204030204" pitchFamily="49" charset="0"/>
              </a:rPr>
              <a:t>descendToRight</a:t>
            </a:r>
            <a:r>
              <a:rPr lang="en-US" sz="1400" dirty="0"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38200" y="4001294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80487" y="4899173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(3)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80487" y="5411690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(4)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0487" y="3236021"/>
            <a:ext cx="4821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(1)</a:t>
            </a:r>
          </a:p>
        </p:txBody>
      </p:sp>
      <p:sp>
        <p:nvSpPr>
          <p:cNvPr id="20" name="Rectangle: Rounded Corners 19"/>
          <p:cNvSpPr/>
          <p:nvPr/>
        </p:nvSpPr>
        <p:spPr>
          <a:xfrm>
            <a:off x="1808016" y="3339498"/>
            <a:ext cx="1735974" cy="2658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descendToLeft</a:t>
            </a:r>
            <a:r>
              <a:rPr lang="en-US" sz="1400" dirty="0">
                <a:solidFill>
                  <a:srgbClr val="FF66FF"/>
                </a:solidFill>
                <a:latin typeface="Consolas" panose="020B0609020204030204" pitchFamily="49" charset="0"/>
              </a:rPr>
              <a:t>()</a:t>
            </a:r>
          </a:p>
        </p:txBody>
      </p:sp>
      <p:pic>
        <p:nvPicPr>
          <p:cNvPr id="5" name="Picture 4" descr="A picture containing person, mouth, indoor, man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944" y="5110913"/>
            <a:ext cx="1103504" cy="1181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697195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86" y="1"/>
            <a:ext cx="10242665" cy="1238596"/>
          </a:xfrm>
        </p:spPr>
        <p:txBody>
          <a:bodyPr/>
          <a:lstStyle/>
          <a:p>
            <a:pPr algn="ctr"/>
            <a:r>
              <a:rPr lang="en-US" dirty="0"/>
              <a:t>The full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void </a:t>
            </a:r>
            <a:r>
              <a:rPr lang="en-US" sz="1200" dirty="0" err="1">
                <a:latin typeface="Consolas" panose="020B0609020204030204" pitchFamily="49" charset="0"/>
              </a:rPr>
              <a:t>preorderLI</a:t>
            </a:r>
            <a:r>
              <a:rPr lang="en-US" sz="1200" dirty="0">
                <a:latin typeface="Consolas" panose="020B0609020204030204" pitchFamily="49" charset="0"/>
              </a:rPr>
              <a:t>(){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if(root == null) 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Node 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= root, 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 null;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while(!((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== 1) &amp;&amp; 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==null)){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!= null){		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Descend left as far as you can.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b="1" dirty="0">
                <a:solidFill>
                  <a:srgbClr val="C00000"/>
                </a:solidFill>
                <a:latin typeface="Consolas" panose="020B0609020204030204" pitchFamily="49" charset="0"/>
              </a:rPr>
              <a:t>print(</a:t>
            </a:r>
            <a:r>
              <a:rPr lang="en-US" sz="12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curr.value</a:t>
            </a:r>
            <a:r>
              <a:rPr lang="en-US" sz="1200" b="1" dirty="0">
                <a:solidFill>
                  <a:srgbClr val="C00000"/>
                </a:solidFill>
                <a:latin typeface="Consolas" panose="020B0609020204030204" pitchFamily="49" charset="0"/>
              </a:rPr>
              <a:t>);</a:t>
            </a:r>
            <a:r>
              <a:rPr lang="en-US" sz="1200" dirty="0">
                <a:latin typeface="Consolas" panose="020B0609020204030204" pitchFamily="49" charset="0"/>
              </a:rPr>
              <a:t>             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Remember: 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Preorder Traversal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descendToLeft</a:t>
            </a:r>
            <a:r>
              <a:rPr lang="en-US" sz="1200" dirty="0">
                <a:solidFill>
                  <a:srgbClr val="FF66FF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!= null &amp;&amp; </a:t>
            </a:r>
            <a:r>
              <a:rPr lang="en-US" sz="1200" dirty="0" err="1">
                <a:latin typeface="Consolas" panose="020B0609020204030204" pitchFamily="49" charset="0"/>
              </a:rPr>
              <a:t>prev.bit</a:t>
            </a:r>
            <a:r>
              <a:rPr lang="en-US" sz="1200" dirty="0">
                <a:latin typeface="Consolas" panose="020B0609020204030204" pitchFamily="49" charset="0"/>
              </a:rPr>
              <a:t> == 1)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Ascend from right as far as you can.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rgbClr val="00B050"/>
                </a:solidFill>
                <a:latin typeface="Consolas" panose="020B0609020204030204" pitchFamily="49" charset="0"/>
              </a:rPr>
              <a:t>ascendFromRight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();		 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There might be no ascension; that’s fine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if(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 null)		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//Termination condition.	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else 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();         	  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This time, however, we are guaranteed an ascension.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=1;		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The bit is only set when you ascend to a node from the left…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</a:rPr>
              <a:t>descendToRight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</a:rPr>
              <a:t>();</a:t>
            </a:r>
            <a:r>
              <a:rPr lang="en-US" sz="1200" dirty="0">
                <a:latin typeface="Consolas" panose="020B0609020204030204" pitchFamily="49" charset="0"/>
              </a:rPr>
              <a:t>		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… and this signals an immediate descent to the right!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}    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048753587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86" y="1"/>
            <a:ext cx="10242665" cy="1238596"/>
          </a:xfrm>
        </p:spPr>
        <p:txBody>
          <a:bodyPr/>
          <a:lstStyle/>
          <a:p>
            <a:pPr algn="ctr"/>
            <a:r>
              <a:rPr lang="en-US" dirty="0"/>
              <a:t>The full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void </a:t>
            </a:r>
            <a:r>
              <a:rPr lang="en-US" sz="1200" dirty="0" err="1">
                <a:latin typeface="Consolas" panose="020B0609020204030204" pitchFamily="49" charset="0"/>
              </a:rPr>
              <a:t>preorderLI</a:t>
            </a:r>
            <a:r>
              <a:rPr lang="en-US" sz="1200" dirty="0">
                <a:latin typeface="Consolas" panose="020B0609020204030204" pitchFamily="49" charset="0"/>
              </a:rPr>
              <a:t>(){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if(root == null) 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Node 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= root, 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 null;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while(!((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== 1) &amp;&amp; 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==null)){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!= null){		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Descend left as far as you can.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b="1" dirty="0">
                <a:solidFill>
                  <a:srgbClr val="C00000"/>
                </a:solidFill>
                <a:latin typeface="Consolas" panose="020B0609020204030204" pitchFamily="49" charset="0"/>
              </a:rPr>
              <a:t>print(</a:t>
            </a:r>
            <a:r>
              <a:rPr lang="en-US" sz="12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curr.value</a:t>
            </a:r>
            <a:r>
              <a:rPr lang="en-US" sz="1200" b="1" dirty="0">
                <a:solidFill>
                  <a:srgbClr val="C00000"/>
                </a:solidFill>
                <a:latin typeface="Consolas" panose="020B0609020204030204" pitchFamily="49" charset="0"/>
              </a:rPr>
              <a:t>);</a:t>
            </a:r>
            <a:r>
              <a:rPr lang="en-US" sz="1200" dirty="0">
                <a:latin typeface="Consolas" panose="020B0609020204030204" pitchFamily="49" charset="0"/>
              </a:rPr>
              <a:t>             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Remember: 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Preorder Traversal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descendToLeft</a:t>
            </a:r>
            <a:r>
              <a:rPr lang="en-US" sz="1200" dirty="0">
                <a:solidFill>
                  <a:srgbClr val="FF66FF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!= null &amp;&amp; </a:t>
            </a:r>
            <a:r>
              <a:rPr lang="en-US" sz="1200" dirty="0" err="1">
                <a:latin typeface="Consolas" panose="020B0609020204030204" pitchFamily="49" charset="0"/>
              </a:rPr>
              <a:t>prev.bit</a:t>
            </a:r>
            <a:r>
              <a:rPr lang="en-US" sz="1200" dirty="0">
                <a:latin typeface="Consolas" panose="020B0609020204030204" pitchFamily="49" charset="0"/>
              </a:rPr>
              <a:t> == 1)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Ascend from right as far as you can.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rgbClr val="00B050"/>
                </a:solidFill>
                <a:latin typeface="Consolas" panose="020B0609020204030204" pitchFamily="49" charset="0"/>
              </a:rPr>
              <a:t>ascendFromRight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();		 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There might be no ascension; that’s fine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if(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 null)		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//Termination condition.	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else 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();         	  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This time, however, we are guaranteed an ascension.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=1;		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The bit is only set when you ascend to a node from the left…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</a:rPr>
              <a:t>descendToRight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</a:rPr>
              <a:t>();</a:t>
            </a:r>
            <a:r>
              <a:rPr lang="en-US" sz="1200" dirty="0">
                <a:latin typeface="Consolas" panose="020B0609020204030204" pitchFamily="49" charset="0"/>
              </a:rPr>
              <a:t>		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… and this signals an immediate descent to the right!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}     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9229" y="1039091"/>
            <a:ext cx="359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modify it to do: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>
                <a:solidFill>
                  <a:schemeClr val="accent2"/>
                </a:solidFill>
              </a:rPr>
              <a:t>Inorder</a:t>
            </a:r>
            <a:r>
              <a:rPr lang="en-US" dirty="0">
                <a:solidFill>
                  <a:schemeClr val="accent2"/>
                </a:solidFill>
              </a:rPr>
              <a:t> Traversal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>
                <a:solidFill>
                  <a:srgbClr val="7030A0"/>
                </a:solidFill>
              </a:rPr>
              <a:t>Postorder</a:t>
            </a:r>
            <a:r>
              <a:rPr lang="en-US" dirty="0">
                <a:solidFill>
                  <a:srgbClr val="7030A0"/>
                </a:solidFill>
              </a:rPr>
              <a:t> Traversal</a:t>
            </a:r>
          </a:p>
        </p:txBody>
      </p:sp>
    </p:spTree>
    <p:extLst>
      <p:ext uri="{BB962C8B-B14F-4D97-AF65-F5344CB8AC3E}">
        <p14:creationId xmlns:p14="http://schemas.microsoft.com/office/powerpoint/2010/main" val="1346200853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86" y="1"/>
            <a:ext cx="10242665" cy="1238596"/>
          </a:xfrm>
        </p:spPr>
        <p:txBody>
          <a:bodyPr/>
          <a:lstStyle/>
          <a:p>
            <a:pPr algn="ctr"/>
            <a:r>
              <a:rPr lang="en-US" dirty="0" err="1"/>
              <a:t>Inorder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void </a:t>
            </a:r>
            <a:r>
              <a:rPr lang="en-US" sz="1200" dirty="0" err="1">
                <a:latin typeface="Consolas" panose="020B0609020204030204" pitchFamily="49" charset="0"/>
              </a:rPr>
              <a:t>preorderLI</a:t>
            </a:r>
            <a:r>
              <a:rPr lang="en-US" sz="1200" dirty="0">
                <a:latin typeface="Consolas" panose="020B0609020204030204" pitchFamily="49" charset="0"/>
              </a:rPr>
              <a:t>(){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if(root == null) 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Node 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= root, 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 null;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while(!((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== 1) &amp;&amp; 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==null)){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!= null){		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Descend left as far as you can.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b="1" dirty="0">
                <a:solidFill>
                  <a:srgbClr val="C00000"/>
                </a:solidFill>
                <a:latin typeface="Consolas" panose="020B0609020204030204" pitchFamily="49" charset="0"/>
              </a:rPr>
              <a:t>print(</a:t>
            </a:r>
            <a:r>
              <a:rPr lang="en-US" sz="12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curr.value</a:t>
            </a:r>
            <a:r>
              <a:rPr lang="en-US" sz="1200" b="1" dirty="0">
                <a:solidFill>
                  <a:srgbClr val="C00000"/>
                </a:solidFill>
                <a:latin typeface="Consolas" panose="020B0609020204030204" pitchFamily="49" charset="0"/>
              </a:rPr>
              <a:t>);</a:t>
            </a:r>
            <a:r>
              <a:rPr lang="en-US" sz="1200" dirty="0">
                <a:latin typeface="Consolas" panose="020B0609020204030204" pitchFamily="49" charset="0"/>
              </a:rPr>
              <a:t>             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Remember: 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Preorder Traversal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descendToLeft</a:t>
            </a:r>
            <a:r>
              <a:rPr lang="en-US" sz="1200" dirty="0">
                <a:solidFill>
                  <a:srgbClr val="FF66FF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!= null &amp;&amp; </a:t>
            </a:r>
            <a:r>
              <a:rPr lang="en-US" sz="1200" dirty="0" err="1">
                <a:latin typeface="Consolas" panose="020B0609020204030204" pitchFamily="49" charset="0"/>
              </a:rPr>
              <a:t>prev.bit</a:t>
            </a:r>
            <a:r>
              <a:rPr lang="en-US" sz="1200" dirty="0">
                <a:latin typeface="Consolas" panose="020B0609020204030204" pitchFamily="49" charset="0"/>
              </a:rPr>
              <a:t> == 1)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Ascend from right as far as you can.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rgbClr val="00B050"/>
                </a:solidFill>
                <a:latin typeface="Consolas" panose="020B0609020204030204" pitchFamily="49" charset="0"/>
              </a:rPr>
              <a:t>ascendFromRight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();		 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There might be no ascension; that’s fine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if(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 null)		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//Termination condition.	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else 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();         	  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This time, however, we are guaranteed an ascension.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	</a:t>
            </a:r>
            <a:r>
              <a:rPr lang="en-US" sz="1200" b="1" dirty="0">
                <a:solidFill>
                  <a:schemeClr val="accent2"/>
                </a:solidFill>
                <a:latin typeface="Consolas" panose="020B0609020204030204" pitchFamily="49" charset="0"/>
              </a:rPr>
              <a:t>print(</a:t>
            </a:r>
            <a:r>
              <a:rPr lang="en-US" sz="1200" b="1" dirty="0" err="1">
                <a:solidFill>
                  <a:schemeClr val="accent2"/>
                </a:solidFill>
                <a:latin typeface="Consolas" panose="020B0609020204030204" pitchFamily="49" charset="0"/>
              </a:rPr>
              <a:t>curr.value</a:t>
            </a:r>
            <a:r>
              <a:rPr lang="en-US" sz="1200" b="1" dirty="0">
                <a:solidFill>
                  <a:schemeClr val="accent2"/>
                </a:solidFill>
                <a:latin typeface="Consolas" panose="020B0609020204030204" pitchFamily="49" charset="0"/>
              </a:rPr>
              <a:t>);		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Remember: </a:t>
            </a:r>
            <a:r>
              <a:rPr lang="en-US" sz="1200" b="1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Inorder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Traversal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200" b="1" dirty="0">
              <a:solidFill>
                <a:schemeClr val="accent2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=1;		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The bit is only set when you ascend to a node from the left…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</a:rPr>
              <a:t>descendToRight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</a:rPr>
              <a:t>();</a:t>
            </a:r>
            <a:r>
              <a:rPr lang="en-US" sz="1200" dirty="0">
                <a:latin typeface="Consolas" panose="020B0609020204030204" pitchFamily="49" charset="0"/>
              </a:rPr>
              <a:t>		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… and this signals an immediate descent to the right!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}     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9229" y="1039091"/>
            <a:ext cx="359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modify it to do: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>
                <a:solidFill>
                  <a:schemeClr val="accent2"/>
                </a:solidFill>
              </a:rPr>
              <a:t>Inorder</a:t>
            </a:r>
            <a:r>
              <a:rPr lang="en-US" dirty="0">
                <a:solidFill>
                  <a:schemeClr val="accent2"/>
                </a:solidFill>
              </a:rPr>
              <a:t> Traversal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>
                <a:solidFill>
                  <a:srgbClr val="7030A0"/>
                </a:solidFill>
              </a:rPr>
              <a:t>Postorder</a:t>
            </a:r>
            <a:r>
              <a:rPr lang="en-US" dirty="0">
                <a:solidFill>
                  <a:srgbClr val="7030A0"/>
                </a:solidFill>
              </a:rPr>
              <a:t> Traversal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737359" y="3108961"/>
            <a:ext cx="60766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629295" y="4987635"/>
            <a:ext cx="1837112" cy="216131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92126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3386" y="1"/>
            <a:ext cx="10242665" cy="1238596"/>
          </a:xfrm>
        </p:spPr>
        <p:txBody>
          <a:bodyPr/>
          <a:lstStyle/>
          <a:p>
            <a:pPr algn="ctr"/>
            <a:r>
              <a:rPr lang="en-US" dirty="0" err="1"/>
              <a:t>Postorder</a:t>
            </a:r>
            <a:r>
              <a:rPr lang="en-US" dirty="0"/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void </a:t>
            </a:r>
            <a:r>
              <a:rPr lang="en-US" sz="1200" dirty="0" err="1">
                <a:latin typeface="Consolas" panose="020B0609020204030204" pitchFamily="49" charset="0"/>
              </a:rPr>
              <a:t>preorderLI</a:t>
            </a:r>
            <a:r>
              <a:rPr lang="en-US" sz="1200" dirty="0">
                <a:latin typeface="Consolas" panose="020B0609020204030204" pitchFamily="49" charset="0"/>
              </a:rPr>
              <a:t>(){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if(root == null) 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Node 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= root, 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 null;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while(!((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== 1) &amp;&amp; 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==null)){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curr</a:t>
            </a:r>
            <a:r>
              <a:rPr lang="en-US" sz="1200" dirty="0">
                <a:latin typeface="Consolas" panose="020B0609020204030204" pitchFamily="49" charset="0"/>
              </a:rPr>
              <a:t> != null){		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Descend left as far as you can.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b="1" dirty="0">
                <a:solidFill>
                  <a:srgbClr val="C00000"/>
                </a:solidFill>
                <a:latin typeface="Consolas" panose="020B0609020204030204" pitchFamily="49" charset="0"/>
              </a:rPr>
              <a:t>print(</a:t>
            </a:r>
            <a:r>
              <a:rPr lang="en-US" sz="1200" b="1" dirty="0" err="1">
                <a:solidFill>
                  <a:srgbClr val="C00000"/>
                </a:solidFill>
                <a:latin typeface="Consolas" panose="020B0609020204030204" pitchFamily="49" charset="0"/>
              </a:rPr>
              <a:t>curr.value</a:t>
            </a:r>
            <a:r>
              <a:rPr lang="en-US" sz="1200" b="1" dirty="0">
                <a:solidFill>
                  <a:srgbClr val="C00000"/>
                </a:solidFill>
                <a:latin typeface="Consolas" panose="020B0609020204030204" pitchFamily="49" charset="0"/>
              </a:rPr>
              <a:t>);</a:t>
            </a:r>
            <a:r>
              <a:rPr lang="en-US" sz="1200" dirty="0">
                <a:latin typeface="Consolas" panose="020B0609020204030204" pitchFamily="49" charset="0"/>
              </a:rPr>
              <a:t>             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Remember: 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Preorder Traversal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 = 0;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 </a:t>
            </a:r>
            <a:r>
              <a:rPr lang="en-US" sz="1200" dirty="0" err="1">
                <a:solidFill>
                  <a:srgbClr val="FF66FF"/>
                </a:solidFill>
                <a:latin typeface="Consolas" panose="020B0609020204030204" pitchFamily="49" charset="0"/>
              </a:rPr>
              <a:t>descendToLeft</a:t>
            </a:r>
            <a:r>
              <a:rPr lang="en-US" sz="1200" dirty="0">
                <a:solidFill>
                  <a:srgbClr val="FF66FF"/>
                </a:solidFill>
                <a:latin typeface="Consolas" panose="020B0609020204030204" pitchFamily="49" charset="0"/>
              </a:rPr>
              <a:t>();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while(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!= null &amp;&amp; </a:t>
            </a:r>
            <a:r>
              <a:rPr lang="en-US" sz="1200" dirty="0" err="1">
                <a:latin typeface="Consolas" panose="020B0609020204030204" pitchFamily="49" charset="0"/>
              </a:rPr>
              <a:t>prev.bit</a:t>
            </a:r>
            <a:r>
              <a:rPr lang="en-US" sz="1200" dirty="0">
                <a:latin typeface="Consolas" panose="020B0609020204030204" pitchFamily="49" charset="0"/>
              </a:rPr>
              <a:t> == 1){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Ascend from right as far as you can.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rgbClr val="00B050"/>
                </a:solidFill>
                <a:latin typeface="Consolas" panose="020B0609020204030204" pitchFamily="49" charset="0"/>
              </a:rPr>
              <a:t>ascendFromRight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();		 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</a:t>
            </a:r>
            <a:r>
              <a:rPr lang="en-US" sz="1200" dirty="0">
                <a:solidFill>
                  <a:srgbClr val="00B050"/>
                </a:solidFill>
                <a:latin typeface="Consolas" panose="020B0609020204030204" pitchFamily="49" charset="0"/>
              </a:rPr>
              <a:t>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There might be no ascension; that’s fine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   </a:t>
            </a:r>
            <a:r>
              <a:rPr lang="en-US" sz="1200" b="1" dirty="0">
                <a:solidFill>
                  <a:srgbClr val="7030A0"/>
                </a:solidFill>
                <a:latin typeface="Consolas" panose="020B0609020204030204" pitchFamily="49" charset="0"/>
              </a:rPr>
              <a:t>print(</a:t>
            </a:r>
            <a:r>
              <a:rPr lang="en-US" sz="1200" b="1" dirty="0" err="1">
                <a:solidFill>
                  <a:srgbClr val="7030A0"/>
                </a:solidFill>
                <a:latin typeface="Consolas" panose="020B0609020204030204" pitchFamily="49" charset="0"/>
              </a:rPr>
              <a:t>curr.value</a:t>
            </a:r>
            <a:r>
              <a:rPr lang="en-US" sz="1200" b="1" dirty="0">
                <a:solidFill>
                  <a:srgbClr val="7030A0"/>
                </a:solidFill>
                <a:latin typeface="Consolas" panose="020B0609020204030204" pitchFamily="49" charset="0"/>
              </a:rPr>
              <a:t>);		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Remember: </a:t>
            </a:r>
            <a:r>
              <a:rPr lang="en-US" sz="1200" b="1" dirty="0" err="1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Postorder</a:t>
            </a:r>
            <a:r>
              <a:rPr lang="en-US" sz="1200" b="1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 Traversal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.</a:t>
            </a:r>
            <a:endParaRPr lang="en-US" sz="1200" b="1" dirty="0">
              <a:solidFill>
                <a:srgbClr val="7030A0"/>
              </a:solidFill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        </a:t>
            </a:r>
            <a:r>
              <a:rPr lang="en-US" sz="12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if(</a:t>
            </a:r>
            <a:r>
              <a:rPr lang="en-US" sz="1200" dirty="0" err="1">
                <a:latin typeface="Consolas" panose="020B0609020204030204" pitchFamily="49" charset="0"/>
              </a:rPr>
              <a:t>prev</a:t>
            </a:r>
            <a:r>
              <a:rPr lang="en-US" sz="1200" dirty="0">
                <a:latin typeface="Consolas" panose="020B0609020204030204" pitchFamily="49" charset="0"/>
              </a:rPr>
              <a:t> == null)		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//Termination condition.	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return;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else {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ascendFromLeft</a:t>
            </a:r>
            <a:r>
              <a:rPr lang="en-US" sz="1200" dirty="0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();         	    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This time, however, we are guaranteed an ascension.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	</a:t>
            </a:r>
            <a:r>
              <a:rPr lang="en-US" sz="1200" dirty="0" err="1">
                <a:latin typeface="Consolas" panose="020B0609020204030204" pitchFamily="49" charset="0"/>
              </a:rPr>
              <a:t>curr.bit</a:t>
            </a:r>
            <a:r>
              <a:rPr lang="en-US" sz="1200" dirty="0">
                <a:latin typeface="Consolas" panose="020B0609020204030204" pitchFamily="49" charset="0"/>
              </a:rPr>
              <a:t>=1;		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The bit is only set when you ascend to a node from the left…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  </a:t>
            </a:r>
            <a:r>
              <a:rPr lang="en-US" sz="1200" dirty="0" err="1">
                <a:solidFill>
                  <a:srgbClr val="0070C0"/>
                </a:solidFill>
                <a:latin typeface="Consolas" panose="020B0609020204030204" pitchFamily="49" charset="0"/>
              </a:rPr>
              <a:t>descendToRight</a:t>
            </a:r>
            <a:r>
              <a:rPr lang="en-US" sz="1200" dirty="0">
                <a:solidFill>
                  <a:srgbClr val="0070C0"/>
                </a:solidFill>
                <a:latin typeface="Consolas" panose="020B0609020204030204" pitchFamily="49" charset="0"/>
              </a:rPr>
              <a:t>();</a:t>
            </a:r>
            <a:r>
              <a:rPr lang="en-US" sz="1200" dirty="0">
                <a:latin typeface="Consolas" panose="020B0609020204030204" pitchFamily="49" charset="0"/>
              </a:rPr>
              <a:t>		    </a:t>
            </a:r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… and this signals an immediate descent to the right!</a:t>
            </a:r>
            <a:endParaRPr lang="en-US" sz="1200" dirty="0">
              <a:latin typeface="Consolas" panose="020B0609020204030204" pitchFamily="49" charset="0"/>
            </a:endParaRP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     }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    }      </a:t>
            </a:r>
          </a:p>
          <a:p>
            <a:pPr marL="0" indent="0">
              <a:lnSpc>
                <a:spcPts val="600"/>
              </a:lnSpc>
              <a:spcBef>
                <a:spcPts val="600"/>
              </a:spcBef>
              <a:buNone/>
            </a:pPr>
            <a:r>
              <a:rPr lang="en-US" sz="12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79229" y="1039091"/>
            <a:ext cx="3599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Now modify it to do: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>
                <a:solidFill>
                  <a:schemeClr val="accent2"/>
                </a:solidFill>
              </a:rPr>
              <a:t>Inorder</a:t>
            </a:r>
            <a:r>
              <a:rPr lang="en-US" dirty="0">
                <a:solidFill>
                  <a:schemeClr val="accent2"/>
                </a:solidFill>
              </a:rPr>
              <a:t> Traversal</a:t>
            </a:r>
          </a:p>
          <a:p>
            <a:pPr marL="342900" indent="-342900">
              <a:buFont typeface="+mj-lt"/>
              <a:buAutoNum type="alphaLcParenR"/>
            </a:pPr>
            <a:r>
              <a:rPr lang="en-US" dirty="0" err="1">
                <a:solidFill>
                  <a:srgbClr val="7030A0"/>
                </a:solidFill>
              </a:rPr>
              <a:t>Postorder</a:t>
            </a:r>
            <a:r>
              <a:rPr lang="en-US" dirty="0">
                <a:solidFill>
                  <a:srgbClr val="7030A0"/>
                </a:solidFill>
              </a:rPr>
              <a:t> Traversal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1737359" y="3108961"/>
            <a:ext cx="60766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/>
          <p:cNvSpPr/>
          <p:nvPr/>
        </p:nvSpPr>
        <p:spPr>
          <a:xfrm>
            <a:off x="1604356" y="4081547"/>
            <a:ext cx="1837112" cy="216131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9049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Another exercise!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a max of 5 minutes to write a non-recursive Binary </a:t>
            </a:r>
            <a:r>
              <a:rPr lang="en-US" b="1" i="1" u="sng" dirty="0">
                <a:solidFill>
                  <a:srgbClr val="0070C0"/>
                </a:solidFill>
              </a:rPr>
              <a:t>Search</a:t>
            </a:r>
            <a:r>
              <a:rPr lang="en-US" dirty="0"/>
              <a:t> Tree </a:t>
            </a:r>
            <a:r>
              <a:rPr lang="en-US" u="sng" dirty="0">
                <a:solidFill>
                  <a:srgbClr val="FF0000"/>
                </a:solidFill>
              </a:rPr>
              <a:t>insertion</a:t>
            </a:r>
            <a:r>
              <a:rPr lang="en-US" dirty="0"/>
              <a:t>!</a:t>
            </a:r>
          </a:p>
          <a:p>
            <a:r>
              <a:rPr lang="en-US" dirty="0"/>
              <a:t>Afterwards, swap papers and grade using our familiar rubric: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450764"/>
              </p:ext>
            </p:extLst>
          </p:nvPr>
        </p:nvGraphicFramePr>
        <p:xfrm>
          <a:off x="870285" y="3441700"/>
          <a:ext cx="10483515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842">
                  <a:extLst>
                    <a:ext uri="{9D8B030D-6E8A-4147-A177-3AD203B41FA5}">
                      <a16:colId xmlns:a16="http://schemas.microsoft.com/office/drawing/2014/main" val="412305461"/>
                    </a:ext>
                  </a:extLst>
                </a:gridCol>
                <a:gridCol w="3930168">
                  <a:extLst>
                    <a:ext uri="{9D8B030D-6E8A-4147-A177-3AD203B41FA5}">
                      <a16:colId xmlns:a16="http://schemas.microsoft.com/office/drawing/2014/main" val="1732065729"/>
                    </a:ext>
                  </a:extLst>
                </a:gridCol>
                <a:gridCol w="3494505">
                  <a:extLst>
                    <a:ext uri="{9D8B030D-6E8A-4147-A177-3AD203B41FA5}">
                      <a16:colId xmlns:a16="http://schemas.microsoft.com/office/drawing/2014/main" val="1292968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Example questions to ask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Grading 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78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Algorithmic Correctness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Is the recursion applied correctly?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Does the code print out values when it should?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3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Runtime error-free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Is the code prone to 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NullPointerException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What about 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StackOverflowException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45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Elegance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Is the code readable?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Any arguments that we could avoid?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Generally; could this have been attained with 2/3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rds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or ½ of the code?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83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Compile error-free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If I typed this in as – is and ran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javac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on it, would it compile?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41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118415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Caveat</a:t>
            </a:r>
            <a:r>
              <a:rPr lang="mr-IN" dirty="0"/>
              <a:t>…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cut down the </a:t>
                </a:r>
                <a:r>
                  <a:rPr lang="en-US" b="1" dirty="0">
                    <a:solidFill>
                      <a:srgbClr val="FF0000"/>
                    </a:solidFill>
                  </a:rPr>
                  <a:t>spatial</a:t>
                </a:r>
                <a:r>
                  <a:rPr lang="en-US" dirty="0"/>
                  <a:t> cost of threaded trees by one bit per node.</a:t>
                </a:r>
              </a:p>
              <a:p>
                <a:pPr lvl="1"/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(128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+ 64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66FF"/>
                    </a:solidFill>
                  </a:rPr>
                  <a:t> </a:t>
                </a:r>
                <a:r>
                  <a:rPr lang="en-US" dirty="0"/>
                  <a:t>to</a:t>
                </a:r>
                <a:r>
                  <a:rPr lang="en-US" dirty="0">
                    <a:solidFill>
                      <a:srgbClr val="FF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(128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+ 64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66FF"/>
                    </a:solidFill>
                  </a:rPr>
                  <a:t> 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4688842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Caveat</a:t>
            </a:r>
            <a:r>
              <a:rPr lang="mr-IN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cut down the </a:t>
                </a:r>
                <a:r>
                  <a:rPr lang="en-US" b="1" dirty="0">
                    <a:solidFill>
                      <a:srgbClr val="FF0000"/>
                    </a:solidFill>
                  </a:rPr>
                  <a:t>spatial</a:t>
                </a:r>
                <a:r>
                  <a:rPr lang="en-US" dirty="0"/>
                  <a:t> cost of threaded trees by one bit.</a:t>
                </a:r>
              </a:p>
              <a:p>
                <a:pPr lvl="1"/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(128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+ 64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66FF"/>
                    </a:solidFill>
                  </a:rPr>
                  <a:t> </a:t>
                </a:r>
                <a:r>
                  <a:rPr lang="en-US" dirty="0"/>
                  <a:t>to</a:t>
                </a:r>
                <a:r>
                  <a:rPr lang="en-US" dirty="0">
                    <a:solidFill>
                      <a:srgbClr val="FF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(128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+ 64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66FF"/>
                    </a:solidFill>
                  </a:rPr>
                  <a:t> </a:t>
                </a:r>
              </a:p>
              <a:p>
                <a:r>
                  <a:rPr lang="en-US" dirty="0"/>
                  <a:t>What about </a:t>
                </a:r>
                <a:r>
                  <a:rPr lang="en-US" dirty="0">
                    <a:solidFill>
                      <a:srgbClr val="FF66FF"/>
                    </a:solidFill>
                  </a:rPr>
                  <a:t>time?</a:t>
                </a:r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4725024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Caveat</a:t>
            </a:r>
            <a:r>
              <a:rPr lang="mr-IN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We cut down the </a:t>
                </a:r>
                <a:r>
                  <a:rPr lang="en-US" b="1" dirty="0">
                    <a:solidFill>
                      <a:srgbClr val="FF0000"/>
                    </a:solidFill>
                  </a:rPr>
                  <a:t>spatial</a:t>
                </a:r>
                <a:r>
                  <a:rPr lang="en-US" dirty="0"/>
                  <a:t> cost of threaded trees by one bit.</a:t>
                </a:r>
              </a:p>
              <a:p>
                <a:pPr lvl="1"/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(128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+ 64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66FF"/>
                    </a:solidFill>
                  </a:rPr>
                  <a:t> </a:t>
                </a:r>
                <a:r>
                  <a:rPr lang="en-US" dirty="0"/>
                  <a:t>to</a:t>
                </a:r>
                <a:r>
                  <a:rPr lang="en-US" dirty="0">
                    <a:solidFill>
                      <a:srgbClr val="FF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(128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+ 64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66FF"/>
                    </a:solidFill>
                  </a:rPr>
                  <a:t> </a:t>
                </a:r>
              </a:p>
              <a:p>
                <a:r>
                  <a:rPr lang="en-US" dirty="0"/>
                  <a:t>What about </a:t>
                </a:r>
                <a:r>
                  <a:rPr lang="en-US" dirty="0">
                    <a:solidFill>
                      <a:srgbClr val="FF66FF"/>
                    </a:solidFill>
                  </a:rPr>
                  <a:t>time?</a:t>
                </a:r>
                <a:endParaRPr lang="en-US" dirty="0"/>
              </a:p>
              <a:p>
                <a:r>
                  <a:rPr lang="en-US" dirty="0"/>
                  <a:t>In Threaded Trees, we performed a standard algorithmic pessimistic analysis and deduced that </a:t>
                </a:r>
                <a:r>
                  <a:rPr lang="en-US" dirty="0" err="1"/>
                  <a:t>inorder</a:t>
                </a:r>
                <a:r>
                  <a:rPr lang="en-US" dirty="0"/>
                  <a:t> traversal will scan all</a:t>
                </a:r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links.</a:t>
                </a:r>
              </a:p>
              <a:p>
                <a:pPr lvl="1"/>
                <a:r>
                  <a:rPr lang="en-US" dirty="0"/>
                  <a:t>In practice, it will scan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links,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∈(1, 2)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Some unit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per link leads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𝑡h𝑟𝑒𝑎𝑑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≤2⋅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7699590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Caveat</a:t>
            </a:r>
            <a:r>
              <a:rPr lang="mr-IN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We cut down the </a:t>
                </a:r>
                <a:r>
                  <a:rPr lang="en-US" b="1" dirty="0">
                    <a:solidFill>
                      <a:srgbClr val="FF0000"/>
                    </a:solidFill>
                  </a:rPr>
                  <a:t>spatial</a:t>
                </a:r>
                <a:r>
                  <a:rPr lang="en-US" dirty="0"/>
                  <a:t> cost of threaded trees by one bit.</a:t>
                </a:r>
              </a:p>
              <a:p>
                <a:pPr lvl="1"/>
                <a:r>
                  <a:rPr lang="en-US" dirty="0"/>
                  <a:t>From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(128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+ 64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i="1" dirty="0" smtClean="0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66FF"/>
                    </a:solidFill>
                  </a:rPr>
                  <a:t> </a:t>
                </a:r>
                <a:r>
                  <a:rPr lang="en-US" dirty="0"/>
                  <a:t>to</a:t>
                </a:r>
                <a:r>
                  <a:rPr lang="en-US" dirty="0">
                    <a:solidFill>
                      <a:srgbClr val="FF66FF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(128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+ 64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66FF"/>
                    </a:solidFill>
                  </a:rPr>
                  <a:t> </a:t>
                </a:r>
              </a:p>
              <a:p>
                <a:r>
                  <a:rPr lang="en-US" dirty="0"/>
                  <a:t>What about </a:t>
                </a:r>
                <a:r>
                  <a:rPr lang="en-US" dirty="0">
                    <a:solidFill>
                      <a:srgbClr val="FF66FF"/>
                    </a:solidFill>
                  </a:rPr>
                  <a:t>time?</a:t>
                </a:r>
                <a:endParaRPr lang="en-US" dirty="0"/>
              </a:p>
              <a:p>
                <a:r>
                  <a:rPr lang="en-US" dirty="0"/>
                  <a:t>In Threaded Trees, we performed a standard algorithmic pessimistic analysis and deduced that </a:t>
                </a:r>
                <a:r>
                  <a:rPr lang="en-US" dirty="0" err="1"/>
                  <a:t>inorder</a:t>
                </a:r>
                <a:r>
                  <a:rPr lang="en-US" dirty="0"/>
                  <a:t> traversal will scan all</a:t>
                </a:r>
                <a:r>
                  <a:rPr lang="en-US" dirty="0">
                    <a:solidFill>
                      <a:schemeClr val="accent4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 dirty="0" smtClean="0">
                        <a:solidFill>
                          <a:schemeClr val="accent4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chemeClr val="accent4"/>
                    </a:solidFill>
                  </a:rPr>
                  <a:t> links.</a:t>
                </a:r>
              </a:p>
              <a:p>
                <a:pPr lvl="1"/>
                <a:r>
                  <a:rPr lang="en-US" dirty="0"/>
                  <a:t>In practice, it will scan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links,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∈(1, 2)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Some unit cost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per link leads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𝑡h𝑟𝑒𝑎𝑑</m:t>
                        </m:r>
                      </m:sub>
                    </m:sSub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≤2⋅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r>
                  <a:rPr lang="en-US" dirty="0"/>
                  <a:t>Unfortunately, in link inversion, every node will be visited by the </a:t>
                </a:r>
              </a:p>
              <a:p>
                <a:pPr marL="0" indent="0">
                  <a:buNone/>
                </a:pPr>
                <a:r>
                  <a:rPr lang="en-US" dirty="0"/>
                  <a:t>(</a:t>
                </a:r>
                <a:r>
                  <a:rPr lang="en-US" dirty="0" err="1"/>
                  <a:t>curr</a:t>
                </a:r>
                <a:r>
                  <a:rPr lang="en-US" dirty="0"/>
                  <a:t>, </a:t>
                </a:r>
                <a:r>
                  <a:rPr lang="en-US" dirty="0" err="1"/>
                  <a:t>prev</a:t>
                </a:r>
                <a:r>
                  <a:rPr lang="en-US" dirty="0"/>
                  <a:t>) pair </a:t>
                </a:r>
                <a:r>
                  <a:rPr lang="en-US" dirty="0">
                    <a:solidFill>
                      <a:schemeClr val="accent2"/>
                    </a:solidFill>
                  </a:rPr>
                  <a:t>exactly 4 times</a:t>
                </a:r>
                <a:r>
                  <a:rPr lang="en-US" dirty="0"/>
                  <a:t>!</a:t>
                </a:r>
              </a:p>
              <a:p>
                <a:pPr lvl="1"/>
                <a:r>
                  <a:rPr lang="en-US" dirty="0"/>
                  <a:t>With assumed unit cost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this leads to 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7554076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Caveat</a:t>
            </a:r>
            <a:r>
              <a:rPr lang="mr-IN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do the unit costs of threaded trees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link inversion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compare?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7590181" y="3140558"/>
                <a:ext cx="1844765" cy="41820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181" y="3140558"/>
                <a:ext cx="1844765" cy="41820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2778498" y="3169195"/>
                <a:ext cx="1961804" cy="41820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498" y="3169195"/>
                <a:ext cx="1961804" cy="41820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/>
              <p:cNvSpPr/>
              <p:nvPr/>
            </p:nvSpPr>
            <p:spPr>
              <a:xfrm>
                <a:off x="5115098" y="3169194"/>
                <a:ext cx="1961804" cy="418205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Rectangle: Rounded Corner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98" y="3169194"/>
                <a:ext cx="1961804" cy="41820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9040889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Caveat</a:t>
            </a:r>
            <a:r>
              <a:rPr lang="mr-IN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do the unit costs of threaded trees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link inversion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compare?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7590181" y="3140558"/>
                <a:ext cx="1844765" cy="41820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181" y="3140558"/>
                <a:ext cx="1844765" cy="41820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2778498" y="3169195"/>
                <a:ext cx="1961804" cy="41820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498" y="3169195"/>
                <a:ext cx="1961804" cy="41820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/>
              <p:cNvSpPr/>
              <p:nvPr/>
            </p:nvSpPr>
            <p:spPr>
              <a:xfrm>
                <a:off x="5115098" y="3169194"/>
                <a:ext cx="1961804" cy="418205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Rectangle: Rounded Corner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98" y="3169194"/>
                <a:ext cx="1961804" cy="41820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527069" y="2892829"/>
            <a:ext cx="2427316" cy="102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12190" y="5100782"/>
            <a:ext cx="2539958" cy="316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latin typeface="Consolas" panose="020B0609020204030204" pitchFamily="49" charset="0"/>
              </a:rPr>
              <a:t>VS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315201" y="3917999"/>
            <a:ext cx="1803862" cy="418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descendToLeft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290924" y="4652698"/>
            <a:ext cx="1844765" cy="418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ascendFromLeft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290924" y="6181194"/>
            <a:ext cx="1961804" cy="418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ascendFromRight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290924" y="5416946"/>
            <a:ext cx="1961804" cy="418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descendToRight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4" name="Plus Sign 13"/>
          <p:cNvSpPr/>
          <p:nvPr/>
        </p:nvSpPr>
        <p:spPr>
          <a:xfrm>
            <a:off x="8084458" y="4344517"/>
            <a:ext cx="257695" cy="269421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Sign 14"/>
          <p:cNvSpPr/>
          <p:nvPr/>
        </p:nvSpPr>
        <p:spPr>
          <a:xfrm>
            <a:off x="8110058" y="5109214"/>
            <a:ext cx="257695" cy="269421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Sign 15"/>
          <p:cNvSpPr/>
          <p:nvPr/>
        </p:nvSpPr>
        <p:spPr>
          <a:xfrm>
            <a:off x="8142978" y="5881209"/>
            <a:ext cx="257695" cy="269421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622850" y="4369081"/>
            <a:ext cx="2789340" cy="2314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Node </a:t>
            </a:r>
            <a:r>
              <a:rPr lang="en-US" sz="1000" dirty="0" err="1">
                <a:latin typeface="Consolas" panose="020B0609020204030204" pitchFamily="49" charset="0"/>
              </a:rPr>
              <a:t>inSucc</a:t>
            </a:r>
            <a:r>
              <a:rPr lang="en-US" sz="1000" dirty="0">
                <a:latin typeface="Consolas" panose="020B0609020204030204" pitchFamily="49" charset="0"/>
              </a:rPr>
              <a:t>(Node n){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 if(</a:t>
            </a:r>
            <a:r>
              <a:rPr lang="en-US" sz="1000" dirty="0" err="1">
                <a:latin typeface="Consolas" panose="020B0609020204030204" pitchFamily="49" charset="0"/>
              </a:rPr>
              <a:t>n.rb</a:t>
            </a:r>
            <a:r>
              <a:rPr lang="en-US" sz="1000" dirty="0">
                <a:latin typeface="Consolas" panose="020B0609020204030204" pitchFamily="49" charset="0"/>
              </a:rPr>
              <a:t>) return </a:t>
            </a:r>
            <a:r>
              <a:rPr lang="en-US" sz="1000" dirty="0" err="1">
                <a:latin typeface="Consolas" panose="020B0609020204030204" pitchFamily="49" charset="0"/>
              </a:rPr>
              <a:t>n.right</a:t>
            </a:r>
            <a:r>
              <a:rPr lang="en-US" sz="1000" dirty="0">
                <a:latin typeface="Consolas" panose="020B0609020204030204" pitchFamily="49" charset="0"/>
              </a:rPr>
              <a:t>;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 else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     n = </a:t>
            </a:r>
            <a:r>
              <a:rPr lang="en-US" sz="1000" dirty="0" err="1">
                <a:latin typeface="Consolas" panose="020B0609020204030204" pitchFamily="49" charset="0"/>
              </a:rPr>
              <a:t>n.right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     while(!n.lb)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        n=</a:t>
            </a:r>
            <a:r>
              <a:rPr lang="en-US" sz="1000" dirty="0" err="1">
                <a:latin typeface="Consolas" panose="020B0609020204030204" pitchFamily="49" charset="0"/>
              </a:rPr>
              <a:t>n.left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     return 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051334071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Caveat</a:t>
            </a:r>
            <a:r>
              <a:rPr lang="mr-IN" dirty="0"/>
              <a:t>…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do the unit costs of threaded trees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link inversion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r>
                  <a:rPr lang="en-US" dirty="0"/>
                  <a:t> compare?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: Rounded Corners 4"/>
              <p:cNvSpPr/>
              <p:nvPr/>
            </p:nvSpPr>
            <p:spPr>
              <a:xfrm>
                <a:off x="7590181" y="3140558"/>
                <a:ext cx="1844765" cy="418205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400" dirty="0">
                  <a:solidFill>
                    <a:schemeClr val="tx1"/>
                  </a:solidFill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181" y="3140558"/>
                <a:ext cx="1844765" cy="41820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: Rounded Corners 5"/>
              <p:cNvSpPr/>
              <p:nvPr/>
            </p:nvSpPr>
            <p:spPr>
              <a:xfrm>
                <a:off x="2778498" y="3169195"/>
                <a:ext cx="1961804" cy="418205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1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8498" y="3169195"/>
                <a:ext cx="1961804" cy="418205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: Rounded Corners 6"/>
              <p:cNvSpPr/>
              <p:nvPr/>
            </p:nvSpPr>
            <p:spPr>
              <a:xfrm>
                <a:off x="5115098" y="3169194"/>
                <a:ext cx="1961804" cy="418205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dirty="0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1400" b="0" i="1" dirty="0" smtClean="0">
                          <a:latin typeface="Cambria Math" panose="02040503050406030204" pitchFamily="18" charset="0"/>
                        </a:rPr>
                        <m:t>′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1400" i="1" dirty="0">
                          <a:latin typeface="Cambria Math" panose="02040503050406030204" pitchFamily="18" charset="0"/>
                        </a:rPr>
                        <m:t>𝑢</m:t>
                      </m:r>
                    </m:oMath>
                  </m:oMathPara>
                </a14:m>
                <a:endParaRPr lang="en-US" sz="1400" dirty="0"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7" name="Rectangle: Rounded Corners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098" y="3169194"/>
                <a:ext cx="1961804" cy="418205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527069" y="2892829"/>
            <a:ext cx="2427316" cy="102246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622850" y="4369081"/>
            <a:ext cx="2789340" cy="231435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Node </a:t>
            </a:r>
            <a:r>
              <a:rPr lang="en-US" sz="1000" dirty="0" err="1">
                <a:latin typeface="Consolas" panose="020B0609020204030204" pitchFamily="49" charset="0"/>
              </a:rPr>
              <a:t>inSucc</a:t>
            </a:r>
            <a:r>
              <a:rPr lang="en-US" sz="1000" dirty="0">
                <a:latin typeface="Consolas" panose="020B0609020204030204" pitchFamily="49" charset="0"/>
              </a:rPr>
              <a:t>(Node n){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 if(</a:t>
            </a:r>
            <a:r>
              <a:rPr lang="en-US" sz="1000" dirty="0" err="1">
                <a:latin typeface="Consolas" panose="020B0609020204030204" pitchFamily="49" charset="0"/>
              </a:rPr>
              <a:t>n.rb</a:t>
            </a:r>
            <a:r>
              <a:rPr lang="en-US" sz="1000" dirty="0">
                <a:latin typeface="Consolas" panose="020B0609020204030204" pitchFamily="49" charset="0"/>
              </a:rPr>
              <a:t>) return </a:t>
            </a:r>
            <a:r>
              <a:rPr lang="en-US" sz="1000" dirty="0" err="1">
                <a:latin typeface="Consolas" panose="020B0609020204030204" pitchFamily="49" charset="0"/>
              </a:rPr>
              <a:t>n.right</a:t>
            </a:r>
            <a:r>
              <a:rPr lang="en-US" sz="1000" dirty="0">
                <a:latin typeface="Consolas" panose="020B0609020204030204" pitchFamily="49" charset="0"/>
              </a:rPr>
              <a:t>;                   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 else 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     n = </a:t>
            </a:r>
            <a:r>
              <a:rPr lang="en-US" sz="1000" dirty="0" err="1">
                <a:latin typeface="Consolas" panose="020B0609020204030204" pitchFamily="49" charset="0"/>
              </a:rPr>
              <a:t>n.right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     while(!n.lb)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        n=</a:t>
            </a:r>
            <a:r>
              <a:rPr lang="en-US" sz="1000" dirty="0" err="1">
                <a:latin typeface="Consolas" panose="020B0609020204030204" pitchFamily="49" charset="0"/>
              </a:rPr>
              <a:t>n.left</a:t>
            </a:r>
            <a:r>
              <a:rPr lang="en-US" sz="10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     return 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   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0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412190" y="5100782"/>
            <a:ext cx="2539958" cy="316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3200" b="1" dirty="0">
                <a:latin typeface="Consolas" panose="020B0609020204030204" pitchFamily="49" charset="0"/>
              </a:rPr>
              <a:t>VS</a:t>
            </a:r>
          </a:p>
        </p:txBody>
      </p:sp>
      <p:sp>
        <p:nvSpPr>
          <p:cNvPr id="10" name="Rectangle: Rounded Corners 9"/>
          <p:cNvSpPr/>
          <p:nvPr/>
        </p:nvSpPr>
        <p:spPr>
          <a:xfrm>
            <a:off x="7315201" y="3917999"/>
            <a:ext cx="1803862" cy="418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descendToLeft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1" name="Rectangle: Rounded Corners 10"/>
          <p:cNvSpPr/>
          <p:nvPr/>
        </p:nvSpPr>
        <p:spPr>
          <a:xfrm>
            <a:off x="7290924" y="4652698"/>
            <a:ext cx="1844765" cy="418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ascendFromLeft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2" name="Rectangle: Rounded Corners 11"/>
          <p:cNvSpPr/>
          <p:nvPr/>
        </p:nvSpPr>
        <p:spPr>
          <a:xfrm>
            <a:off x="7290924" y="6181194"/>
            <a:ext cx="1961804" cy="418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ascendFromRight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3" name="Rectangle: Rounded Corners 12"/>
          <p:cNvSpPr/>
          <p:nvPr/>
        </p:nvSpPr>
        <p:spPr>
          <a:xfrm>
            <a:off x="7290924" y="5416946"/>
            <a:ext cx="1961804" cy="4182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  <a:latin typeface="Consolas" panose="020B0609020204030204" pitchFamily="49" charset="0"/>
              </a:rPr>
              <a:t>descendToRight</a:t>
            </a:r>
            <a:r>
              <a:rPr lang="en-US" sz="1400" dirty="0">
                <a:solidFill>
                  <a:schemeClr val="tx1"/>
                </a:solidFill>
                <a:latin typeface="Consolas" panose="020B0609020204030204" pitchFamily="49" charset="0"/>
              </a:rPr>
              <a:t>()</a:t>
            </a:r>
          </a:p>
        </p:txBody>
      </p:sp>
      <p:sp>
        <p:nvSpPr>
          <p:cNvPr id="14" name="Plus Sign 13"/>
          <p:cNvSpPr/>
          <p:nvPr/>
        </p:nvSpPr>
        <p:spPr>
          <a:xfrm>
            <a:off x="8084458" y="4344517"/>
            <a:ext cx="257695" cy="269421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lus Sign 14"/>
          <p:cNvSpPr/>
          <p:nvPr/>
        </p:nvSpPr>
        <p:spPr>
          <a:xfrm>
            <a:off x="8110058" y="5109214"/>
            <a:ext cx="257695" cy="269421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Sign 15"/>
          <p:cNvSpPr/>
          <p:nvPr/>
        </p:nvSpPr>
        <p:spPr>
          <a:xfrm>
            <a:off x="8142978" y="5881209"/>
            <a:ext cx="257695" cy="269421"/>
          </a:xfrm>
          <a:prstGeom prst="mathPlus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0" idx="3"/>
          </p:cNvCxnSpPr>
          <p:nvPr/>
        </p:nvCxnSpPr>
        <p:spPr>
          <a:xfrm>
            <a:off x="9119063" y="4127102"/>
            <a:ext cx="897773" cy="3035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525662" y="4522124"/>
            <a:ext cx="26663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one of those </a:t>
            </a:r>
          </a:p>
          <a:p>
            <a:r>
              <a:rPr lang="en-US" dirty="0"/>
              <a:t>consists of </a:t>
            </a:r>
            <a:r>
              <a:rPr lang="en-US" dirty="0">
                <a:solidFill>
                  <a:srgbClr val="FF66FF"/>
                </a:solidFill>
              </a:rPr>
              <a:t>four pointer assignments</a:t>
            </a:r>
            <a:r>
              <a:rPr lang="en-US" dirty="0"/>
              <a:t>, as well as </a:t>
            </a:r>
            <a:r>
              <a:rPr lang="en-US" dirty="0">
                <a:solidFill>
                  <a:schemeClr val="accent2"/>
                </a:solidFill>
              </a:rPr>
              <a:t>claiming memory from the heap for the temp node </a:t>
            </a:r>
            <a:r>
              <a:rPr lang="en-US" dirty="0"/>
              <a:t>(which can take time if the heap is </a:t>
            </a:r>
            <a:r>
              <a:rPr lang="en-US" dirty="0">
                <a:solidFill>
                  <a:srgbClr val="FF0000"/>
                </a:solidFill>
              </a:rPr>
              <a:t>fragmented</a:t>
            </a:r>
            <a:r>
              <a:rPr lang="en-US" dirty="0"/>
              <a:t>)</a:t>
            </a:r>
          </a:p>
        </p:txBody>
      </p:sp>
      <p:sp>
        <p:nvSpPr>
          <p:cNvPr id="20" name="Oval 19"/>
          <p:cNvSpPr/>
          <p:nvPr/>
        </p:nvSpPr>
        <p:spPr>
          <a:xfrm>
            <a:off x="2136371" y="5378635"/>
            <a:ext cx="1471353" cy="56496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1271847" y="5378635"/>
            <a:ext cx="822960" cy="290645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9575" y="4632160"/>
                <a:ext cx="1230284" cy="11695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7030A0"/>
                    </a:solidFill>
                  </a:rPr>
                  <a:t>Remember:</a:t>
                </a:r>
              </a:p>
              <a:p>
                <a:r>
                  <a:rPr lang="en-US" sz="1400" dirty="0">
                    <a:solidFill>
                      <a:srgbClr val="7030A0"/>
                    </a:solidFill>
                  </a:rPr>
                  <a:t>this  is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4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 </m:t>
                    </m:r>
                  </m:oMath>
                </a14:m>
                <a:r>
                  <a:rPr lang="en-US" sz="1400" dirty="0">
                    <a:solidFill>
                      <a:srgbClr val="7030A0"/>
                    </a:solidFill>
                  </a:rPr>
                  <a:t>but you </a:t>
                </a:r>
                <a:r>
                  <a:rPr lang="en-US" sz="1400" b="1" i="1" u="sng" dirty="0">
                    <a:solidFill>
                      <a:srgbClr val="7030A0"/>
                    </a:solidFill>
                  </a:rPr>
                  <a:t>rarely </a:t>
                </a:r>
                <a:r>
                  <a:rPr lang="en-US" sz="1400" dirty="0">
                    <a:solidFill>
                      <a:srgbClr val="7030A0"/>
                    </a:solidFill>
                  </a:rPr>
                  <a:t>pay the full price.</a:t>
                </a: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5" y="4632160"/>
                <a:ext cx="1230284" cy="1169551"/>
              </a:xfrm>
              <a:prstGeom prst="rect">
                <a:avLst/>
              </a:prstGeom>
              <a:blipFill>
                <a:blip r:embed="rId6"/>
                <a:stretch>
                  <a:fillRect l="-1485" t="-1042" r="-1980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342660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 why do we even care about link inversion?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Because you can also apply it </a:t>
            </a:r>
            <a:r>
              <a:rPr lang="en-US" dirty="0">
                <a:solidFill>
                  <a:schemeClr val="accent2"/>
                </a:solidFill>
              </a:rPr>
              <a:t>to graph traversals</a:t>
            </a:r>
            <a:r>
              <a:rPr lang="en-US" dirty="0"/>
              <a:t>, where we don’t have enough </a:t>
            </a:r>
            <a:r>
              <a:rPr lang="en-US" dirty="0">
                <a:solidFill>
                  <a:schemeClr val="accent6"/>
                </a:solidFill>
              </a:rPr>
              <a:t>null links </a:t>
            </a:r>
            <a:r>
              <a:rPr lang="en-US" dirty="0"/>
              <a:t>to help with building an advantageous path. </a:t>
            </a:r>
          </a:p>
          <a:p>
            <a:r>
              <a:rPr lang="en-US" dirty="0"/>
              <a:t>Also, there are some </a:t>
            </a:r>
            <a:r>
              <a:rPr lang="en-US" dirty="0">
                <a:solidFill>
                  <a:srgbClr val="C00000"/>
                </a:solidFill>
              </a:rPr>
              <a:t>memory management reasons </a:t>
            </a:r>
            <a:r>
              <a:rPr lang="en-US" dirty="0"/>
              <a:t>where optimizing the tiniest shred of space is </a:t>
            </a:r>
            <a:r>
              <a:rPr lang="en-US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preferable</a:t>
            </a:r>
            <a:r>
              <a:rPr lang="en-US" dirty="0"/>
              <a:t> to taking more time to accomplish a task! Examples:</a:t>
            </a:r>
          </a:p>
          <a:p>
            <a:pPr lvl="1"/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Garbage collectors with reference counting</a:t>
            </a:r>
          </a:p>
          <a:p>
            <a:pPr lvl="1"/>
            <a:r>
              <a:rPr lang="en-US" dirty="0">
                <a:solidFill>
                  <a:srgbClr val="FF66FF"/>
                </a:solidFill>
              </a:rPr>
              <a:t>Block freeing algorithms </a:t>
            </a:r>
            <a:r>
              <a:rPr lang="en-US" dirty="0"/>
              <a:t>implemented at the level of the OS</a:t>
            </a:r>
          </a:p>
          <a:p>
            <a:r>
              <a:rPr lang="en-US" dirty="0"/>
              <a:t>All those are beyond the scope of our course.</a:t>
            </a:r>
          </a:p>
        </p:txBody>
      </p:sp>
    </p:spTree>
    <p:extLst>
      <p:ext uri="{BB962C8B-B14F-4D97-AF65-F5344CB8AC3E}">
        <p14:creationId xmlns:p14="http://schemas.microsoft.com/office/powerpoint/2010/main" val="334060364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Robson traversal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Runs in </a:t>
            </a:r>
            <a:r>
              <a:rPr lang="en-US" dirty="0">
                <a:solidFill>
                  <a:schemeClr val="accent2"/>
                </a:solidFill>
              </a:rPr>
              <a:t>constant storage</a:t>
            </a:r>
            <a:r>
              <a:rPr lang="en-US" dirty="0"/>
              <a:t>! </a:t>
            </a:r>
          </a:p>
          <a:p>
            <a:r>
              <a:rPr lang="en-US" dirty="0"/>
              <a:t>Space requirements: 5 pointers (so 40 bytes).</a:t>
            </a:r>
          </a:p>
          <a:p>
            <a:r>
              <a:rPr lang="en-US" dirty="0"/>
              <a:t>Jason </a:t>
            </a:r>
            <a:r>
              <a:rPr lang="en-US" b="1" dirty="0">
                <a:solidFill>
                  <a:srgbClr val="7030A0"/>
                </a:solidFill>
              </a:rPr>
              <a:t>does not understand it </a:t>
            </a:r>
            <a:r>
              <a:rPr lang="en-US" b="1" i="1" u="sng" dirty="0">
                <a:solidFill>
                  <a:srgbClr val="7030A0"/>
                </a:solidFill>
              </a:rPr>
              <a:t>at all</a:t>
            </a:r>
            <a:r>
              <a:rPr lang="en-US" b="1" dirty="0">
                <a:solidFill>
                  <a:srgbClr val="7030A0"/>
                </a:solidFill>
              </a:rPr>
              <a:t>.</a:t>
            </a:r>
          </a:p>
          <a:p>
            <a:pPr lvl="1"/>
            <a:r>
              <a:rPr lang="en-US" dirty="0"/>
              <a:t>It is part of an honor’s / extra credit project, where </a:t>
            </a:r>
            <a:r>
              <a:rPr lang="en-US" b="1" dirty="0">
                <a:solidFill>
                  <a:srgbClr val="00B050"/>
                </a:solidFill>
              </a:rPr>
              <a:t>you</a:t>
            </a:r>
            <a:r>
              <a:rPr lang="en-US" dirty="0"/>
              <a:t> teach </a:t>
            </a:r>
            <a:r>
              <a:rPr lang="en-US" b="1" dirty="0">
                <a:solidFill>
                  <a:schemeClr val="accent1"/>
                </a:solidFill>
              </a:rPr>
              <a:t>me</a:t>
            </a:r>
            <a:r>
              <a:rPr lang="en-US" dirty="0"/>
              <a:t> some tough Data Structures / Algorithms!</a:t>
            </a:r>
          </a:p>
          <a:p>
            <a:pPr lvl="1"/>
            <a:r>
              <a:rPr lang="en-US" dirty="0"/>
              <a:t>Jason has some materials that he can share on ELMS.</a:t>
            </a:r>
          </a:p>
          <a:p>
            <a:r>
              <a:rPr lang="en-US" dirty="0"/>
              <a:t>Implemented in </a:t>
            </a:r>
            <a:r>
              <a:rPr lang="en-US" dirty="0">
                <a:solidFill>
                  <a:srgbClr val="FF66FF"/>
                </a:solidFill>
              </a:rPr>
              <a:t>almost all garbage collectors </a:t>
            </a:r>
            <a:r>
              <a:rPr lang="en-US" dirty="0"/>
              <a:t>out there.</a:t>
            </a:r>
          </a:p>
        </p:txBody>
      </p:sp>
    </p:spTree>
    <p:extLst>
      <p:ext uri="{BB962C8B-B14F-4D97-AF65-F5344CB8AC3E}">
        <p14:creationId xmlns:p14="http://schemas.microsoft.com/office/powerpoint/2010/main" val="16043649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For your </a:t>
            </a:r>
            <a:r>
              <a:rPr lang="en-US" dirty="0">
                <a:solidFill>
                  <a:srgbClr val="C00000"/>
                </a:solidFill>
              </a:rPr>
              <a:t>non-recursive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insert()</a:t>
            </a:r>
            <a:r>
              <a:rPr lang="en-US" dirty="0"/>
              <a:t>, did you use </a:t>
            </a:r>
            <a:r>
              <a:rPr lang="en-US" dirty="0">
                <a:solidFill>
                  <a:srgbClr val="FF66FF"/>
                </a:solidFill>
              </a:rPr>
              <a:t>your own stack</a:t>
            </a:r>
            <a:r>
              <a:rPr lang="en-US" dirty="0"/>
              <a:t>?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3585411" y="2426578"/>
            <a:ext cx="1804737" cy="778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899484" y="2426578"/>
            <a:ext cx="1684421" cy="7780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51846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For your </a:t>
            </a:r>
            <a:r>
              <a:rPr lang="en-US" dirty="0">
                <a:solidFill>
                  <a:srgbClr val="C00000"/>
                </a:solidFill>
              </a:rPr>
              <a:t>non-recursive</a:t>
            </a:r>
            <a:r>
              <a:rPr lang="en-US" dirty="0"/>
              <a:t> </a:t>
            </a:r>
            <a:r>
              <a:rPr lang="en-US" dirty="0">
                <a:latin typeface="Consolas" panose="020B0609020204030204" pitchFamily="49" charset="0"/>
              </a:rPr>
              <a:t>insert()</a:t>
            </a:r>
            <a:r>
              <a:rPr lang="en-US" dirty="0"/>
              <a:t>, did you use </a:t>
            </a:r>
            <a:r>
              <a:rPr lang="en-US" dirty="0">
                <a:solidFill>
                  <a:srgbClr val="FF66FF"/>
                </a:solidFill>
              </a:rPr>
              <a:t>your own stack</a:t>
            </a:r>
            <a:r>
              <a:rPr lang="en-US" dirty="0"/>
              <a:t>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you did, note that you </a:t>
            </a:r>
            <a:r>
              <a:rPr lang="en-US" b="1" dirty="0">
                <a:solidFill>
                  <a:srgbClr val="FF0000"/>
                </a:solidFill>
              </a:rPr>
              <a:t>don’t have to use a stack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Let’s look at a non-recursive </a:t>
            </a:r>
            <a:r>
              <a:rPr lang="en-US" dirty="0">
                <a:latin typeface="Consolas" panose="020B0609020204030204" pitchFamily="49" charset="0"/>
              </a:rPr>
              <a:t>insert()</a:t>
            </a:r>
            <a:r>
              <a:rPr lang="en-US" dirty="0"/>
              <a:t> Jason wrote </a:t>
            </a:r>
          </a:p>
          <a:p>
            <a:endParaRPr lang="en-US" dirty="0"/>
          </a:p>
        </p:txBody>
      </p:sp>
      <p:sp>
        <p:nvSpPr>
          <p:cNvPr id="4" name="Rectangle: Rounded Corners 3"/>
          <p:cNvSpPr/>
          <p:nvPr/>
        </p:nvSpPr>
        <p:spPr>
          <a:xfrm>
            <a:off x="3585411" y="2426578"/>
            <a:ext cx="1804737" cy="778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899484" y="2426578"/>
            <a:ext cx="1684421" cy="77804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421" y="3934828"/>
            <a:ext cx="1752600" cy="175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21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Take-home message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When possible, </a:t>
            </a:r>
            <a:r>
              <a:rPr lang="en-US" dirty="0">
                <a:solidFill>
                  <a:srgbClr val="FF0000"/>
                </a:solidFill>
              </a:rPr>
              <a:t>we need to avoid recursion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The system’s stack fills up faster. It’s primarily a </a:t>
            </a:r>
            <a:r>
              <a:rPr lang="en-US" dirty="0">
                <a:solidFill>
                  <a:schemeClr val="accent6"/>
                </a:solidFill>
              </a:rPr>
              <a:t>space issue</a:t>
            </a:r>
            <a:r>
              <a:rPr lang="en-US" dirty="0"/>
              <a:t>.</a:t>
            </a:r>
          </a:p>
          <a:p>
            <a:r>
              <a:rPr lang="en-US" dirty="0"/>
              <a:t>Replace with: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chemeClr val="accent1"/>
                </a:solidFill>
              </a:rPr>
              <a:t>Using your own stack </a:t>
            </a:r>
            <a:r>
              <a:rPr lang="en-US" dirty="0"/>
              <a:t>(inelegant, but much faster!)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Refactoring the code such that it does </a:t>
            </a:r>
            <a:r>
              <a:rPr lang="en-US" dirty="0">
                <a:solidFill>
                  <a:srgbClr val="7030A0"/>
                </a:solidFill>
              </a:rPr>
              <a:t>tail recursion</a:t>
            </a:r>
            <a:r>
              <a:rPr lang="en-US" dirty="0"/>
              <a:t>, which is </a:t>
            </a:r>
            <a:r>
              <a:rPr lang="en-US" dirty="0">
                <a:solidFill>
                  <a:schemeClr val="accent2"/>
                </a:solidFill>
              </a:rPr>
              <a:t>optimized into iteration by a modern compiler. </a:t>
            </a:r>
          </a:p>
          <a:p>
            <a:pPr lvl="2"/>
            <a:r>
              <a:rPr lang="en-US" dirty="0"/>
              <a:t>The keyword </a:t>
            </a:r>
            <a:r>
              <a:rPr lang="en-US" dirty="0">
                <a:latin typeface="Consolas" panose="020B0609020204030204" pitchFamily="49" charset="0"/>
              </a:rPr>
              <a:t>@</a:t>
            </a:r>
            <a:r>
              <a:rPr lang="en-US" dirty="0" err="1">
                <a:latin typeface="Consolas" panose="020B0609020204030204" pitchFamily="49" charset="0"/>
              </a:rPr>
              <a:t>tailrec</a:t>
            </a:r>
            <a:r>
              <a:rPr lang="en-US" dirty="0"/>
              <a:t> in Scala </a:t>
            </a:r>
            <a:r>
              <a:rPr lang="en-US" b="1" i="1" u="sng" dirty="0"/>
              <a:t>attempts</a:t>
            </a:r>
            <a:r>
              <a:rPr lang="en-US" dirty="0"/>
              <a:t> to do that even when you don’t take care of it yourself.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An </a:t>
            </a:r>
            <a:r>
              <a:rPr lang="en-US" dirty="0">
                <a:solidFill>
                  <a:schemeClr val="accent6"/>
                </a:solidFill>
              </a:rPr>
              <a:t>iterative piece of code that achieves the same thing </a:t>
            </a:r>
            <a:r>
              <a:rPr lang="en-US" dirty="0"/>
              <a:t>(sometimes inelegant, but faster </a:t>
            </a:r>
            <a:r>
              <a:rPr lang="en-US" b="1" dirty="0"/>
              <a:t>and</a:t>
            </a:r>
            <a:r>
              <a:rPr lang="en-US" dirty="0"/>
              <a:t> much better in terms of memory).</a:t>
            </a:r>
          </a:p>
          <a:p>
            <a:pPr lvl="2"/>
            <a:r>
              <a:rPr lang="en-US" dirty="0"/>
              <a:t>Recall</a:t>
            </a:r>
            <a:r>
              <a:rPr lang="en-US" dirty="0">
                <a:solidFill>
                  <a:srgbClr val="FF66FF"/>
                </a:solidFill>
              </a:rPr>
              <a:t>: bottom-up </a:t>
            </a:r>
            <a:r>
              <a:rPr lang="en-US" dirty="0" err="1">
                <a:solidFill>
                  <a:srgbClr val="FF66FF"/>
                </a:solidFill>
              </a:rPr>
              <a:t>mergesort</a:t>
            </a:r>
            <a:r>
              <a:rPr lang="en-US" dirty="0">
                <a:solidFill>
                  <a:srgbClr val="FF66FF"/>
                </a:solidFill>
              </a:rPr>
              <a:t> </a:t>
            </a:r>
            <a:r>
              <a:rPr lang="en-US" dirty="0"/>
              <a:t>avoids system stack pushes, yet iteratively </a:t>
            </a:r>
            <a:r>
              <a:rPr lang="en-US" dirty="0">
                <a:solidFill>
                  <a:srgbClr val="C00000"/>
                </a:solidFill>
              </a:rPr>
              <a:t>solves the same problem.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2585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Binary Tree: one of the most basic dictionaries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Recall that Part 1 is “Dictionaries”.</a:t>
                </a:r>
              </a:p>
              <a:p>
                <a:pPr lvl="1"/>
                <a:r>
                  <a:rPr lang="en-US" dirty="0"/>
                  <a:t>Efficient search for a value V associated with a key K, when we have K.</a:t>
                </a:r>
              </a:p>
              <a:p>
                <a:pPr lvl="1"/>
                <a:r>
                  <a:rPr lang="en-US" dirty="0">
                    <a:solidFill>
                      <a:schemeClr val="accent1"/>
                    </a:solidFill>
                  </a:rPr>
                  <a:t>Arrays</a:t>
                </a:r>
                <a:r>
                  <a:rPr lang="en-US" dirty="0"/>
                  <a:t> and </a:t>
                </a:r>
                <a:r>
                  <a:rPr lang="en-US" dirty="0">
                    <a:solidFill>
                      <a:srgbClr val="7030A0"/>
                    </a:solidFill>
                  </a:rPr>
                  <a:t>lists</a:t>
                </a:r>
                <a:r>
                  <a:rPr lang="en-US" dirty="0"/>
                  <a:t> are </a:t>
                </a:r>
                <a:r>
                  <a:rPr lang="en-US" dirty="0">
                    <a:solidFill>
                      <a:srgbClr val="FF66FF"/>
                    </a:solidFill>
                  </a:rPr>
                  <a:t>clearly</a:t>
                </a:r>
                <a:r>
                  <a:rPr lang="en-US" dirty="0"/>
                  <a:t> not good enough.</a:t>
                </a:r>
              </a:p>
              <a:p>
                <a:pPr lvl="2"/>
                <a:r>
                  <a:rPr lang="en-US" dirty="0"/>
                  <a:t>Algorithms: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search…</a:t>
                </a:r>
              </a:p>
              <a:p>
                <a:pPr lvl="2"/>
                <a:r>
                  <a:rPr lang="en-US" dirty="0"/>
                  <a:t>Hardware: arrays might provide constant access, but inflexible…</a:t>
                </a:r>
              </a:p>
              <a:p>
                <a:pPr lvl="1"/>
                <a:r>
                  <a:rPr lang="en-US" dirty="0"/>
                  <a:t>Binary Trees are also not good enough </a:t>
                </a:r>
                <a:r>
                  <a:rPr lang="en-US" dirty="0">
                    <a:sym typeface="Wingdings" panose="05000000000000000000" pitchFamily="2" charset="2"/>
                  </a:rPr>
                  <a:t>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(ℓ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search / insert on average, but worst-cases are bad.</a:t>
                </a:r>
              </a:p>
              <a:p>
                <a:pPr lvl="2"/>
                <a:r>
                  <a:rPr lang="en-US" dirty="0"/>
                  <a:t>Linked representation wastes space in the form of null pointers.</a:t>
                </a:r>
              </a:p>
              <a:p>
                <a:pPr lvl="2"/>
                <a:r>
                  <a:rPr lang="en-US" dirty="0"/>
                  <a:t>Recursion revisits many nodes and the system stack blows up easily.</a:t>
                </a:r>
              </a:p>
              <a:p>
                <a:pPr lvl="1"/>
                <a:r>
                  <a:rPr lang="en-US" b="1" dirty="0">
                    <a:solidFill>
                      <a:srgbClr val="C00000"/>
                    </a:solidFill>
                  </a:rPr>
                  <a:t>Balanced binary trees</a:t>
                </a:r>
                <a:r>
                  <a:rPr lang="en-US" dirty="0">
                    <a:solidFill>
                      <a:srgbClr val="FFC000"/>
                    </a:solidFill>
                  </a:rPr>
                  <a:t> </a:t>
                </a:r>
                <a:r>
                  <a:rPr lang="en-US" dirty="0"/>
                  <a:t>will be the first kinds of dictionaries we talk about, since they’re actually used somewhere.</a:t>
                </a:r>
              </a:p>
              <a:p>
                <a:r>
                  <a:rPr lang="en-US" dirty="0"/>
                  <a:t>But before we balance them, let’s push binary trees </a:t>
                </a:r>
                <a:r>
                  <a:rPr lang="en-US" dirty="0">
                    <a:solidFill>
                      <a:schemeClr val="accent6">
                        <a:lumMod val="75000"/>
                      </a:schemeClr>
                    </a:solidFill>
                  </a:rPr>
                  <a:t>to their limits</a:t>
                </a:r>
                <a:r>
                  <a:rPr lang="en-US" dirty="0"/>
                  <a:t>!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0405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Is it possible to traverse a tree without using a stack (our, or the system’s) </a:t>
            </a:r>
            <a:r>
              <a:rPr lang="en-US" b="1" i="1" u="sng" dirty="0">
                <a:solidFill>
                  <a:srgbClr val="C00000"/>
                </a:solidFill>
              </a:rPr>
              <a:t>at all?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3485658" y="3266163"/>
            <a:ext cx="1804737" cy="778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924422" y="3079559"/>
            <a:ext cx="3477273" cy="192929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have clearly not been paying any attention to the lecture since I came into class today, with particular (non-)emphasis to the title page of the slide deck that we are currently scanning.</a:t>
            </a:r>
          </a:p>
        </p:txBody>
      </p:sp>
    </p:spTree>
    <p:extLst>
      <p:ext uri="{BB962C8B-B14F-4D97-AF65-F5344CB8AC3E}">
        <p14:creationId xmlns:p14="http://schemas.microsoft.com/office/powerpoint/2010/main" val="1356063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Vote!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/>
              <a:t>Is it possible to traverse a tree without using a stack (mine, or the system’s) </a:t>
            </a:r>
            <a:r>
              <a:rPr lang="en-US" b="1" i="1" u="sng" dirty="0">
                <a:solidFill>
                  <a:srgbClr val="C00000"/>
                </a:solidFill>
              </a:rPr>
              <a:t>at all?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3485658" y="3266163"/>
            <a:ext cx="1804737" cy="77804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Yes</a:t>
            </a:r>
          </a:p>
        </p:txBody>
      </p:sp>
      <p:sp>
        <p:nvSpPr>
          <p:cNvPr id="5" name="Rectangle: Rounded Corners 4"/>
          <p:cNvSpPr/>
          <p:nvPr/>
        </p:nvSpPr>
        <p:spPr>
          <a:xfrm>
            <a:off x="5924422" y="3079559"/>
            <a:ext cx="3477273" cy="1929292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have clearly not been paying any attention to the lecture since I came into class today, with particular (non-)emphasis to the title page of the slide deck that we are currently scanning.</a:t>
            </a:r>
          </a:p>
        </p:txBody>
      </p:sp>
      <p:sp>
        <p:nvSpPr>
          <p:cNvPr id="6" name="Oval 5"/>
          <p:cNvSpPr/>
          <p:nvPr/>
        </p:nvSpPr>
        <p:spPr>
          <a:xfrm>
            <a:off x="3273281" y="2869121"/>
            <a:ext cx="2334127" cy="157212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617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hated tree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4" idx="3"/>
            <a:endCxn id="5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4" idx="5"/>
            <a:endCxn id="6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606159" y="313999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11" name="Straight Arrow Connector 10"/>
          <p:cNvCxnSpPr>
            <a:cxnSpLocks/>
            <a:stCxn id="6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5" idx="5"/>
            <a:endCxn id="13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4" name="Straight Arrow Connector 13"/>
          <p:cNvCxnSpPr>
            <a:cxnSpLocks/>
            <a:stCxn id="13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6" name="Oval 15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7" name="Straight Arrow Connector 16"/>
          <p:cNvCxnSpPr>
            <a:cxnSpLocks/>
            <a:endCxn id="16" idx="1"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938299" y="392992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5" idx="3"/>
          </p:cNvCxnSpPr>
          <p:nvPr/>
        </p:nvCxnSpPr>
        <p:spPr>
          <a:xfrm flipH="1">
            <a:off x="1873413" y="486109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3227604" y="585348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16" idx="3"/>
          </p:cNvCxnSpPr>
          <p:nvPr/>
        </p:nvCxnSpPr>
        <p:spPr>
          <a:xfrm flipH="1">
            <a:off x="2726533" y="578861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10373" y="368696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56802" y="36246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4552" y="355025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0198" y="437888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5407" y="525034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58357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7662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30" name="Connector: Curved 29"/>
          <p:cNvCxnSpPr>
            <a:cxnSpLocks/>
            <a:stCxn id="16" idx="0"/>
            <a:endCxn id="15" idx="7"/>
          </p:cNvCxnSpPr>
          <p:nvPr/>
        </p:nvCxnSpPr>
        <p:spPr>
          <a:xfrm rot="16200000" flipV="1">
            <a:off x="2330842" y="4652758"/>
            <a:ext cx="862656" cy="652965"/>
          </a:xfrm>
          <a:prstGeom prst="curvedConnector3">
            <a:avLst>
              <a:gd name="adj1" fmla="val 134019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/>
          <p:cNvCxnSpPr>
            <a:cxnSpLocks/>
            <a:endCxn id="13" idx="7"/>
          </p:cNvCxnSpPr>
          <p:nvPr/>
        </p:nvCxnSpPr>
        <p:spPr>
          <a:xfrm rot="16200000" flipV="1">
            <a:off x="1611300" y="3633663"/>
            <a:ext cx="845366" cy="809896"/>
          </a:xfrm>
          <a:prstGeom prst="curvedConnector3">
            <a:avLst>
              <a:gd name="adj1" fmla="val 134714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endCxn id="5" idx="0"/>
          </p:cNvCxnSpPr>
          <p:nvPr/>
        </p:nvCxnSpPr>
        <p:spPr>
          <a:xfrm rot="16200000" flipV="1">
            <a:off x="737525" y="2736214"/>
            <a:ext cx="925830" cy="703872"/>
          </a:xfrm>
          <a:prstGeom prst="curvedConnector3">
            <a:avLst>
              <a:gd name="adj1" fmla="val 124691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/>
          <p:cNvCxnSpPr>
            <a:cxnSpLocks/>
            <a:stCxn id="10" idx="0"/>
            <a:endCxn id="4" idx="1"/>
          </p:cNvCxnSpPr>
          <p:nvPr/>
        </p:nvCxnSpPr>
        <p:spPr>
          <a:xfrm rot="5400000" flipH="1" flipV="1">
            <a:off x="1066202" y="1377548"/>
            <a:ext cx="1094852" cy="1530248"/>
          </a:xfrm>
          <a:prstGeom prst="curvedConnector3">
            <a:avLst>
              <a:gd name="adj1" fmla="val 111338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20356" y="1690688"/>
                <a:ext cx="6444813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Remember the things Jason didn’t like about this tree: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(1)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Very unbalanced</a:t>
                </a:r>
                <a:r>
                  <a:rPr lang="en-US" sz="2800" dirty="0"/>
                  <a:t>, say goodbye to 	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search….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(2) Wasting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8 bytes per null pointer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(3)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Inorder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successor of ‘G’ </a:t>
                </a:r>
                <a:r>
                  <a:rPr lang="en-US" sz="2800" dirty="0">
                    <a:sym typeface="Wingdings" panose="05000000000000000000" pitchFamily="2" charset="2"/>
                  </a:rPr>
                  <a:t>will take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4 stack pops</a:t>
                </a:r>
                <a:r>
                  <a:rPr lang="en-US" sz="2800" dirty="0">
                    <a:sym typeface="Wingdings" panose="05000000000000000000" pitchFamily="2" charset="2"/>
                  </a:rPr>
                  <a:t> to reach 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56" y="1690688"/>
                <a:ext cx="6444813" cy="4401205"/>
              </a:xfrm>
              <a:prstGeom prst="rect">
                <a:avLst/>
              </a:prstGeom>
              <a:blipFill>
                <a:blip r:embed="rId2"/>
                <a:stretch>
                  <a:fillRect l="-1987" t="-1247" r="-2554" b="-3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83882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hated tree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4" idx="3"/>
            <a:endCxn id="5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4" idx="5"/>
            <a:endCxn id="6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606159" y="313999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11" name="Straight Arrow Connector 10"/>
          <p:cNvCxnSpPr>
            <a:cxnSpLocks/>
            <a:stCxn id="6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cxnSpLocks/>
            <a:stCxn id="5" idx="5"/>
            <a:endCxn id="13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4" name="Straight Arrow Connector 13"/>
          <p:cNvCxnSpPr>
            <a:cxnSpLocks/>
            <a:stCxn id="13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6" name="Oval 15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7" name="Straight Arrow Connector 16"/>
          <p:cNvCxnSpPr>
            <a:cxnSpLocks/>
            <a:endCxn id="16" idx="1"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 flipH="1">
            <a:off x="938299" y="392992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  <a:stCxn id="15" idx="3"/>
          </p:cNvCxnSpPr>
          <p:nvPr/>
        </p:nvCxnSpPr>
        <p:spPr>
          <a:xfrm flipH="1">
            <a:off x="1873413" y="486109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</p:cNvCxnSpPr>
          <p:nvPr/>
        </p:nvCxnSpPr>
        <p:spPr>
          <a:xfrm>
            <a:off x="3227604" y="585348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cxnSpLocks/>
            <a:stCxn id="16" idx="3"/>
          </p:cNvCxnSpPr>
          <p:nvPr/>
        </p:nvCxnSpPr>
        <p:spPr>
          <a:xfrm flipH="1">
            <a:off x="2726533" y="578861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410373" y="368696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556802" y="36246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64552" y="355025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20198" y="437888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5407" y="525034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558357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97662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x</a:t>
            </a:r>
          </a:p>
        </p:txBody>
      </p:sp>
      <p:cxnSp>
        <p:nvCxnSpPr>
          <p:cNvPr id="30" name="Connector: Curved 29"/>
          <p:cNvCxnSpPr>
            <a:cxnSpLocks/>
            <a:stCxn id="16" idx="0"/>
            <a:endCxn id="15" idx="7"/>
          </p:cNvCxnSpPr>
          <p:nvPr/>
        </p:nvCxnSpPr>
        <p:spPr>
          <a:xfrm rot="16200000" flipV="1">
            <a:off x="2330842" y="4652758"/>
            <a:ext cx="862656" cy="652965"/>
          </a:xfrm>
          <a:prstGeom prst="curvedConnector3">
            <a:avLst>
              <a:gd name="adj1" fmla="val 134019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or: Curved 30"/>
          <p:cNvCxnSpPr>
            <a:cxnSpLocks/>
            <a:endCxn id="13" idx="7"/>
          </p:cNvCxnSpPr>
          <p:nvPr/>
        </p:nvCxnSpPr>
        <p:spPr>
          <a:xfrm rot="16200000" flipV="1">
            <a:off x="1611300" y="3633663"/>
            <a:ext cx="845366" cy="809896"/>
          </a:xfrm>
          <a:prstGeom prst="curvedConnector3">
            <a:avLst>
              <a:gd name="adj1" fmla="val 134714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endCxn id="5" idx="0"/>
          </p:cNvCxnSpPr>
          <p:nvPr/>
        </p:nvCxnSpPr>
        <p:spPr>
          <a:xfrm rot="16200000" flipV="1">
            <a:off x="737525" y="2736214"/>
            <a:ext cx="925830" cy="703872"/>
          </a:xfrm>
          <a:prstGeom prst="curvedConnector3">
            <a:avLst>
              <a:gd name="adj1" fmla="val 124691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or: Curved 32"/>
          <p:cNvCxnSpPr>
            <a:cxnSpLocks/>
            <a:stCxn id="10" idx="0"/>
            <a:endCxn id="4" idx="1"/>
          </p:cNvCxnSpPr>
          <p:nvPr/>
        </p:nvCxnSpPr>
        <p:spPr>
          <a:xfrm rot="5400000" flipH="1" flipV="1">
            <a:off x="1066202" y="1377548"/>
            <a:ext cx="1094852" cy="1530248"/>
          </a:xfrm>
          <a:prstGeom prst="curvedConnector3">
            <a:avLst>
              <a:gd name="adj1" fmla="val 111338"/>
            </a:avLst>
          </a:prstGeom>
          <a:ln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4820356" y="1690688"/>
                <a:ext cx="6444813" cy="44012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Remember the things Jason didn’t like about this tree:</a:t>
                </a:r>
                <a:br>
                  <a:rPr lang="en-US" sz="2800" dirty="0"/>
                </a:br>
                <a:br>
                  <a:rPr lang="en-US" sz="2800" dirty="0"/>
                </a:br>
                <a:r>
                  <a:rPr lang="en-US" sz="2800" dirty="0"/>
                  <a:t>(1) </a:t>
                </a:r>
                <a:r>
                  <a:rPr lang="en-US" sz="2800" dirty="0">
                    <a:solidFill>
                      <a:srgbClr val="7030A0"/>
                    </a:solidFill>
                  </a:rPr>
                  <a:t>Very unbalanced</a:t>
                </a:r>
                <a:r>
                  <a:rPr lang="en-US" sz="2800" dirty="0"/>
                  <a:t>, say goodbye to 	      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≈</m:t>
                    </m:r>
                    <m:func>
                      <m:func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8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r>
                  <a:rPr lang="en-US" sz="2800" dirty="0"/>
                  <a:t> search….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(2) Wasting </a:t>
                </a: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8 bytes per null pointer</a:t>
                </a:r>
                <a:r>
                  <a:rPr lang="en-US" sz="2800" dirty="0"/>
                  <a:t> </a:t>
                </a:r>
                <a:r>
                  <a:rPr lang="en-US" sz="2800" dirty="0">
                    <a:sym typeface="Wingdings" panose="05000000000000000000" pitchFamily="2" charset="2"/>
                  </a:rPr>
                  <a:t></a:t>
                </a:r>
              </a:p>
              <a:p>
                <a:endParaRPr lang="en-US" sz="2800" dirty="0">
                  <a:sym typeface="Wingdings" panose="05000000000000000000" pitchFamily="2" charset="2"/>
                </a:endParaRPr>
              </a:p>
              <a:p>
                <a:r>
                  <a:rPr lang="en-US" sz="2800" dirty="0">
                    <a:sym typeface="Wingdings" panose="05000000000000000000" pitchFamily="2" charset="2"/>
                  </a:rPr>
                  <a:t>(3) </a:t>
                </a:r>
                <a:r>
                  <a:rPr lang="en-US" sz="2800" dirty="0" err="1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Inorder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 successor of ‘G’ </a:t>
                </a:r>
                <a:r>
                  <a:rPr lang="en-US" sz="2800" dirty="0">
                    <a:sym typeface="Wingdings" panose="05000000000000000000" pitchFamily="2" charset="2"/>
                  </a:rPr>
                  <a:t>will take </a:t>
                </a:r>
                <a:r>
                  <a:rPr lang="en-US" sz="2800" dirty="0">
                    <a:solidFill>
                      <a:schemeClr val="accent2">
                        <a:lumMod val="75000"/>
                      </a:schemeClr>
                    </a:solidFill>
                    <a:sym typeface="Wingdings" panose="05000000000000000000" pitchFamily="2" charset="2"/>
                  </a:rPr>
                  <a:t>4 stack pops</a:t>
                </a:r>
                <a:r>
                  <a:rPr lang="en-US" sz="2800" dirty="0">
                    <a:sym typeface="Wingdings" panose="05000000000000000000" pitchFamily="2" charset="2"/>
                  </a:rPr>
                  <a:t> to reach </a:t>
                </a:r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0356" y="1690688"/>
                <a:ext cx="6444813" cy="4401205"/>
              </a:xfrm>
              <a:prstGeom prst="rect">
                <a:avLst/>
              </a:prstGeom>
              <a:blipFill>
                <a:blip r:embed="rId2"/>
                <a:stretch>
                  <a:fillRect l="-1987" t="-1247" r="-2554" b="-3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Oval 2"/>
          <p:cNvSpPr/>
          <p:nvPr/>
        </p:nvSpPr>
        <p:spPr>
          <a:xfrm>
            <a:off x="3959291" y="3914676"/>
            <a:ext cx="7394509" cy="28550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A cat that is laying down and looking at the camera&#10;&#10;Description generated with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12" y="1886676"/>
            <a:ext cx="3877428" cy="2861540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9095750" y="2187369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Let’s look at one idea that solves both of these problems in one fell swoop!</a:t>
            </a:r>
          </a:p>
        </p:txBody>
      </p:sp>
      <p:cxnSp>
        <p:nvCxnSpPr>
          <p:cNvPr id="41" name="Connector: Curved 40"/>
          <p:cNvCxnSpPr>
            <a:cxnSpLocks/>
          </p:cNvCxnSpPr>
          <p:nvPr/>
        </p:nvCxnSpPr>
        <p:spPr>
          <a:xfrm rot="5400000" flipH="1" flipV="1">
            <a:off x="9665977" y="3184206"/>
            <a:ext cx="1237837" cy="805917"/>
          </a:xfrm>
          <a:prstGeom prst="curvedConnector3">
            <a:avLst>
              <a:gd name="adj1" fmla="val 50000"/>
            </a:avLst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78641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1</a:t>
            </a:r>
            <a:r>
              <a:rPr lang="en-US" baseline="30000" dirty="0"/>
              <a:t>st</a:t>
            </a:r>
            <a:r>
              <a:rPr lang="en-US" dirty="0"/>
              <a:t> solution: Threaded Trees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6" idx="3"/>
            <a:endCxn id="7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6" idx="5"/>
            <a:endCxn id="8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606159" y="313999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8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7" idx="5"/>
            <a:endCxn id="15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3" name="Straight Arrow Connector 12"/>
          <p:cNvCxnSpPr>
            <a:cxnSpLocks/>
            <a:stCxn id="15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5" name="Oval 14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6" name="Straight Arrow Connector 15"/>
          <p:cNvCxnSpPr>
            <a:cxnSpLocks/>
            <a:endCxn id="18" idx="1"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938299" y="392992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17" idx="3"/>
          </p:cNvCxnSpPr>
          <p:nvPr/>
        </p:nvCxnSpPr>
        <p:spPr>
          <a:xfrm flipH="1">
            <a:off x="1873413" y="486109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3227604" y="585348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18" idx="3"/>
          </p:cNvCxnSpPr>
          <p:nvPr/>
        </p:nvCxnSpPr>
        <p:spPr>
          <a:xfrm flipH="1">
            <a:off x="2726533" y="578861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0373" y="368696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56802" y="36246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4552" y="355025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0198" y="437888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45407" y="525034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58357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97662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756960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Our 1</a:t>
            </a:r>
            <a:r>
              <a:rPr lang="en-US" baseline="30000" dirty="0"/>
              <a:t>st</a:t>
            </a:r>
            <a:r>
              <a:rPr lang="en-US" dirty="0"/>
              <a:t> solution: Threaded Trees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6" idx="3"/>
            <a:endCxn id="7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6" idx="5"/>
            <a:endCxn id="8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</p:cNvCxnSpPr>
          <p:nvPr/>
        </p:nvCxnSpPr>
        <p:spPr>
          <a:xfrm flipH="1">
            <a:off x="3606159" y="3139990"/>
            <a:ext cx="199212" cy="546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8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7" idx="5"/>
            <a:endCxn id="15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3" name="Straight Arrow Connector 12"/>
          <p:cNvCxnSpPr>
            <a:cxnSpLocks/>
            <a:stCxn id="15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5" name="Oval 14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6" name="Straight Arrow Connector 15"/>
          <p:cNvCxnSpPr>
            <a:cxnSpLocks/>
            <a:endCxn id="18" idx="1"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cxnSpLocks/>
          </p:cNvCxnSpPr>
          <p:nvPr/>
        </p:nvCxnSpPr>
        <p:spPr>
          <a:xfrm flipH="1">
            <a:off x="938299" y="3929923"/>
            <a:ext cx="346941" cy="4821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  <a:stCxn id="17" idx="3"/>
          </p:cNvCxnSpPr>
          <p:nvPr/>
        </p:nvCxnSpPr>
        <p:spPr>
          <a:xfrm flipH="1">
            <a:off x="1873413" y="4861099"/>
            <a:ext cx="203064" cy="3718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cxnSpLocks/>
          </p:cNvCxnSpPr>
          <p:nvPr/>
        </p:nvCxnSpPr>
        <p:spPr>
          <a:xfrm>
            <a:off x="3227604" y="5853481"/>
            <a:ext cx="230649" cy="2324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cxnSpLocks/>
            <a:stCxn id="18" idx="3"/>
          </p:cNvCxnSpPr>
          <p:nvPr/>
        </p:nvCxnSpPr>
        <p:spPr>
          <a:xfrm flipH="1">
            <a:off x="2726533" y="5788618"/>
            <a:ext cx="182514" cy="344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410373" y="3686962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556802" y="362464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4552" y="3550256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20198" y="4378884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645407" y="5250343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558357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397662" y="6085925"/>
            <a:ext cx="391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3" name="Oval 2"/>
          <p:cNvSpPr/>
          <p:nvPr/>
        </p:nvSpPr>
        <p:spPr>
          <a:xfrm>
            <a:off x="6209607" y="540327"/>
            <a:ext cx="2186248" cy="8478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Connector: Curved 30"/>
          <p:cNvCxnSpPr>
            <a:stCxn id="3" idx="1"/>
          </p:cNvCxnSpPr>
          <p:nvPr/>
        </p:nvCxnSpPr>
        <p:spPr>
          <a:xfrm rot="5400000" flipH="1" flipV="1">
            <a:off x="7159343" y="-264442"/>
            <a:ext cx="299374" cy="1558508"/>
          </a:xfrm>
          <a:prstGeom prst="curvedConnector2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121535" y="133004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Exactly </a:t>
            </a:r>
            <a:r>
              <a:rPr lang="en-US" b="1" dirty="0">
                <a:solidFill>
                  <a:srgbClr val="FF0000"/>
                </a:solidFill>
              </a:rPr>
              <a:t>nothing</a:t>
            </a:r>
            <a:r>
              <a:rPr lang="en-US" dirty="0">
                <a:solidFill>
                  <a:srgbClr val="FF0000"/>
                </a:solidFill>
              </a:rPr>
              <a:t> to do with threads of an OS.</a:t>
            </a:r>
          </a:p>
        </p:txBody>
      </p:sp>
    </p:spTree>
    <p:extLst>
      <p:ext uri="{BB962C8B-B14F-4D97-AF65-F5344CB8AC3E}">
        <p14:creationId xmlns:p14="http://schemas.microsoft.com/office/powerpoint/2010/main" val="42205894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Threaded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826" y="1825625"/>
            <a:ext cx="7173098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Key: Replace </a:t>
            </a:r>
            <a:r>
              <a:rPr lang="en-US" b="1" dirty="0">
                <a:solidFill>
                  <a:schemeClr val="accent6"/>
                </a:solidFill>
              </a:rPr>
              <a:t>all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null pointers with </a:t>
            </a:r>
            <a:r>
              <a:rPr lang="en-US" b="1" dirty="0">
                <a:solidFill>
                  <a:srgbClr val="002060"/>
                </a:solidFill>
              </a:rPr>
              <a:t>special pointers</a:t>
            </a:r>
            <a:r>
              <a:rPr lang="en-US" dirty="0"/>
              <a:t>, called </a:t>
            </a:r>
            <a:r>
              <a:rPr lang="en-US" b="1" dirty="0">
                <a:solidFill>
                  <a:srgbClr val="FF0000"/>
                </a:solidFill>
              </a:rPr>
              <a:t>threads.</a:t>
            </a:r>
          </a:p>
          <a:p>
            <a:r>
              <a:rPr lang="en-US" dirty="0"/>
              <a:t>The right thread will point to the node’s </a:t>
            </a:r>
            <a:r>
              <a:rPr lang="en-US" b="1" dirty="0" err="1">
                <a:solidFill>
                  <a:srgbClr val="FF0000"/>
                </a:solidFill>
              </a:rPr>
              <a:t>inorder</a:t>
            </a:r>
            <a:r>
              <a:rPr lang="en-US" b="1" dirty="0">
                <a:solidFill>
                  <a:srgbClr val="FF0000"/>
                </a:solidFill>
              </a:rPr>
              <a:t> successor.</a:t>
            </a:r>
          </a:p>
          <a:p>
            <a:r>
              <a:rPr lang="en-US" dirty="0"/>
              <a:t>The left thread will point to the node’s </a:t>
            </a:r>
            <a:r>
              <a:rPr lang="en-US" b="1" dirty="0" err="1">
                <a:solidFill>
                  <a:srgbClr val="FF0000"/>
                </a:solidFill>
              </a:rPr>
              <a:t>inorder</a:t>
            </a:r>
            <a:r>
              <a:rPr lang="en-US" b="1" dirty="0">
                <a:solidFill>
                  <a:srgbClr val="FF0000"/>
                </a:solidFill>
              </a:rPr>
              <a:t> predecessor.</a:t>
            </a:r>
          </a:p>
          <a:p>
            <a:pPr lvl="1"/>
            <a:r>
              <a:rPr lang="en-US" dirty="0"/>
              <a:t>By convention, the </a:t>
            </a:r>
            <a:r>
              <a:rPr lang="en-US" b="1" dirty="0">
                <a:solidFill>
                  <a:srgbClr val="00B050"/>
                </a:solidFill>
              </a:rPr>
              <a:t>side pointers </a:t>
            </a:r>
            <a:r>
              <a:rPr lang="en-US" dirty="0"/>
              <a:t>that still point to </a:t>
            </a:r>
            <a:r>
              <a:rPr lang="en-US" dirty="0">
                <a:latin typeface="Consolas" panose="020B0609020204030204" pitchFamily="49" charset="0"/>
              </a:rPr>
              <a:t>NULL</a:t>
            </a:r>
            <a:r>
              <a:rPr lang="en-US" dirty="0"/>
              <a:t> are also threads.</a:t>
            </a:r>
          </a:p>
          <a:p>
            <a:pPr lvl="1"/>
            <a:r>
              <a:rPr lang="en-US" dirty="0"/>
              <a:t>A predecessor or successor being null means that we are at the beginning or end of the sequence respectively.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6" idx="3"/>
            <a:endCxn id="7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6" idx="5"/>
            <a:endCxn id="8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stCxn id="8" idx="5"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7" idx="5"/>
            <a:endCxn id="15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3" name="Straight Arrow Connector 12"/>
          <p:cNvCxnSpPr>
            <a:cxnSpLocks/>
            <a:stCxn id="15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5" name="Oval 14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31" name="Curved Connector 30"/>
          <p:cNvCxnSpPr>
            <a:stCxn id="12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42" name="Curved Connector 41"/>
          <p:cNvCxnSpPr>
            <a:stCxn id="6" idx="3"/>
            <a:endCxn id="4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401575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Threaded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826" y="1825625"/>
            <a:ext cx="7173098" cy="4351338"/>
          </a:xfrm>
        </p:spPr>
        <p:txBody>
          <a:bodyPr/>
          <a:lstStyle/>
          <a:p>
            <a:r>
              <a:rPr lang="en-US" dirty="0"/>
              <a:t>Key: Replace </a:t>
            </a:r>
            <a:r>
              <a:rPr lang="en-US" b="1" dirty="0">
                <a:solidFill>
                  <a:schemeClr val="accent6"/>
                </a:solidFill>
              </a:rPr>
              <a:t>most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null pointers with </a:t>
            </a:r>
            <a:r>
              <a:rPr lang="en-US" b="1" dirty="0">
                <a:solidFill>
                  <a:srgbClr val="002060"/>
                </a:solidFill>
              </a:rPr>
              <a:t>special pointers</a:t>
            </a:r>
            <a:r>
              <a:rPr lang="en-US" dirty="0"/>
              <a:t>, called </a:t>
            </a:r>
            <a:r>
              <a:rPr lang="en-US" b="1" dirty="0">
                <a:solidFill>
                  <a:srgbClr val="FF0000"/>
                </a:solidFill>
              </a:rPr>
              <a:t>threads.</a:t>
            </a:r>
          </a:p>
          <a:p>
            <a:pPr lvl="1"/>
            <a:r>
              <a:rPr lang="en-US" dirty="0"/>
              <a:t>Except for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“side” </a:t>
            </a:r>
            <a:r>
              <a:rPr lang="en-US" dirty="0"/>
              <a:t>ones</a:t>
            </a:r>
          </a:p>
          <a:p>
            <a:r>
              <a:rPr lang="en-US" dirty="0"/>
              <a:t>By traversing a </a:t>
            </a:r>
            <a:r>
              <a:rPr lang="en-US" dirty="0">
                <a:solidFill>
                  <a:srgbClr val="FF0000"/>
                </a:solidFill>
              </a:rPr>
              <a:t>thread</a:t>
            </a:r>
            <a:r>
              <a:rPr lang="en-US" dirty="0"/>
              <a:t>, you reach an </a:t>
            </a:r>
            <a:r>
              <a:rPr lang="en-US" dirty="0" err="1"/>
              <a:t>inorder</a:t>
            </a:r>
            <a:r>
              <a:rPr lang="en-US" dirty="0"/>
              <a:t> successor in </a:t>
            </a:r>
            <a:r>
              <a:rPr lang="en-US" b="1" dirty="0">
                <a:solidFill>
                  <a:schemeClr val="accent1"/>
                </a:solidFill>
              </a:rPr>
              <a:t>constant time</a:t>
            </a:r>
            <a:r>
              <a:rPr lang="en-US" dirty="0"/>
              <a:t>!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6" idx="3"/>
            <a:endCxn id="7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6" idx="5"/>
            <a:endCxn id="8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7" idx="5"/>
            <a:endCxn id="15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3" name="Straight Arrow Connector 12"/>
          <p:cNvCxnSpPr>
            <a:cxnSpLocks/>
            <a:stCxn id="15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5" name="Oval 14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31" name="Curved Connector 30"/>
          <p:cNvCxnSpPr>
            <a:stCxn id="12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42" name="Curved Connector 41"/>
          <p:cNvCxnSpPr>
            <a:stCxn id="6" idx="3"/>
            <a:endCxn id="4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31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Threaded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826" y="1825625"/>
            <a:ext cx="7173098" cy="4351338"/>
          </a:xfrm>
        </p:spPr>
        <p:txBody>
          <a:bodyPr/>
          <a:lstStyle/>
          <a:p>
            <a:r>
              <a:rPr lang="en-US" dirty="0"/>
              <a:t>Key: Replace </a:t>
            </a:r>
            <a:r>
              <a:rPr lang="en-US" b="1" dirty="0">
                <a:solidFill>
                  <a:schemeClr val="accent6"/>
                </a:solidFill>
              </a:rPr>
              <a:t>most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null pointers with </a:t>
            </a:r>
            <a:r>
              <a:rPr lang="en-US" b="1" dirty="0">
                <a:solidFill>
                  <a:srgbClr val="002060"/>
                </a:solidFill>
              </a:rPr>
              <a:t>special pointers</a:t>
            </a:r>
            <a:r>
              <a:rPr lang="en-US" dirty="0"/>
              <a:t>, called </a:t>
            </a:r>
            <a:r>
              <a:rPr lang="en-US" b="1" dirty="0">
                <a:solidFill>
                  <a:srgbClr val="FF0000"/>
                </a:solidFill>
              </a:rPr>
              <a:t>threads.</a:t>
            </a:r>
          </a:p>
          <a:p>
            <a:pPr lvl="1"/>
            <a:r>
              <a:rPr lang="en-US" dirty="0"/>
              <a:t>Except for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“side” </a:t>
            </a:r>
            <a:r>
              <a:rPr lang="en-US" dirty="0"/>
              <a:t>ones</a:t>
            </a:r>
          </a:p>
          <a:p>
            <a:r>
              <a:rPr lang="en-US" dirty="0"/>
              <a:t>By traversing a </a:t>
            </a:r>
            <a:r>
              <a:rPr lang="en-US" dirty="0">
                <a:solidFill>
                  <a:srgbClr val="FF0000"/>
                </a:solidFill>
              </a:rPr>
              <a:t>thread</a:t>
            </a:r>
            <a:r>
              <a:rPr lang="en-US" dirty="0"/>
              <a:t>, you reach an </a:t>
            </a:r>
            <a:r>
              <a:rPr lang="en-US" dirty="0" err="1"/>
              <a:t>inorder</a:t>
            </a:r>
            <a:r>
              <a:rPr lang="en-US" dirty="0"/>
              <a:t> successor in </a:t>
            </a:r>
            <a:r>
              <a:rPr lang="en-US" b="1" dirty="0">
                <a:solidFill>
                  <a:schemeClr val="accent1"/>
                </a:solidFill>
              </a:rPr>
              <a:t>constant time</a:t>
            </a:r>
            <a:r>
              <a:rPr lang="en-US" dirty="0"/>
              <a:t>!</a:t>
            </a:r>
          </a:p>
          <a:p>
            <a:r>
              <a:rPr lang="en-US" dirty="0"/>
              <a:t>So, let’s answer this question: Finding the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inorder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successor of a node</a:t>
            </a:r>
            <a:r>
              <a:rPr lang="en-US" dirty="0"/>
              <a:t> in a threaded tree runs in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6" idx="3"/>
            <a:endCxn id="7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6" idx="5"/>
            <a:endCxn id="8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7" idx="5"/>
            <a:endCxn id="15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3" name="Straight Arrow Connector 12"/>
          <p:cNvCxnSpPr>
            <a:cxnSpLocks/>
            <a:stCxn id="15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5" name="Oval 14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31" name="Curved Connector 30"/>
          <p:cNvCxnSpPr>
            <a:stCxn id="12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42" name="Curved Connector 41"/>
          <p:cNvCxnSpPr>
            <a:stCxn id="6" idx="3"/>
            <a:endCxn id="4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6" name="Straight Arrow Connector 25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000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Threaded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826" y="1825625"/>
            <a:ext cx="7173098" cy="4351338"/>
          </a:xfrm>
        </p:spPr>
        <p:txBody>
          <a:bodyPr/>
          <a:lstStyle/>
          <a:p>
            <a:r>
              <a:rPr lang="en-US" dirty="0"/>
              <a:t>Key: Replace </a:t>
            </a:r>
            <a:r>
              <a:rPr lang="en-US" b="1" dirty="0">
                <a:solidFill>
                  <a:schemeClr val="accent6"/>
                </a:solidFill>
              </a:rPr>
              <a:t>most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null pointers with </a:t>
            </a:r>
            <a:r>
              <a:rPr lang="en-US" b="1" dirty="0">
                <a:solidFill>
                  <a:srgbClr val="002060"/>
                </a:solidFill>
              </a:rPr>
              <a:t>special pointers</a:t>
            </a:r>
            <a:r>
              <a:rPr lang="en-US" dirty="0"/>
              <a:t>, called </a:t>
            </a:r>
            <a:r>
              <a:rPr lang="en-US" b="1" dirty="0">
                <a:solidFill>
                  <a:srgbClr val="FF0000"/>
                </a:solidFill>
              </a:rPr>
              <a:t>threads.</a:t>
            </a:r>
          </a:p>
          <a:p>
            <a:pPr lvl="1"/>
            <a:r>
              <a:rPr lang="en-US" dirty="0"/>
              <a:t>Except for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“side” </a:t>
            </a:r>
            <a:r>
              <a:rPr lang="en-US" dirty="0"/>
              <a:t>ones</a:t>
            </a:r>
          </a:p>
          <a:p>
            <a:r>
              <a:rPr lang="en-US" dirty="0"/>
              <a:t>By traversing a </a:t>
            </a:r>
            <a:r>
              <a:rPr lang="en-US" dirty="0">
                <a:solidFill>
                  <a:srgbClr val="FF0000"/>
                </a:solidFill>
              </a:rPr>
              <a:t>thread</a:t>
            </a:r>
            <a:r>
              <a:rPr lang="en-US" dirty="0"/>
              <a:t>, you reach an </a:t>
            </a:r>
            <a:r>
              <a:rPr lang="en-US" dirty="0" err="1"/>
              <a:t>inorder</a:t>
            </a:r>
            <a:r>
              <a:rPr lang="en-US" dirty="0"/>
              <a:t> successor in </a:t>
            </a:r>
            <a:r>
              <a:rPr lang="en-US" b="1" dirty="0">
                <a:solidFill>
                  <a:schemeClr val="accent1"/>
                </a:solidFill>
              </a:rPr>
              <a:t>constant time</a:t>
            </a:r>
            <a:r>
              <a:rPr lang="en-US" dirty="0"/>
              <a:t>!</a:t>
            </a:r>
          </a:p>
          <a:p>
            <a:r>
              <a:rPr lang="en-US" dirty="0"/>
              <a:t>So, let’s answer this question: Finding the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inorder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successor of a node</a:t>
            </a:r>
            <a:r>
              <a:rPr lang="en-US" dirty="0"/>
              <a:t> in a threaded tree runs in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6" idx="3"/>
            <a:endCxn id="7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6" idx="5"/>
            <a:endCxn id="8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7" idx="5"/>
            <a:endCxn id="15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3" name="Straight Arrow Connector 12"/>
          <p:cNvCxnSpPr>
            <a:cxnSpLocks/>
            <a:stCxn id="15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5" name="Oval 14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31" name="Curved Connector 30"/>
          <p:cNvCxnSpPr>
            <a:stCxn id="12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42" name="Curved Connector 41"/>
          <p:cNvCxnSpPr>
            <a:stCxn id="6" idx="3"/>
            <a:endCxn id="4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3"/>
          <p:cNvSpPr/>
          <p:nvPr/>
        </p:nvSpPr>
        <p:spPr>
          <a:xfrm>
            <a:off x="4039997" y="5277806"/>
            <a:ext cx="1780163" cy="645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Constant time</a:t>
            </a:r>
          </a:p>
        </p:txBody>
      </p:sp>
      <p:sp>
        <p:nvSpPr>
          <p:cNvPr id="26" name="Rectangle: Rounded Corners 4"/>
          <p:cNvSpPr/>
          <p:nvPr/>
        </p:nvSpPr>
        <p:spPr>
          <a:xfrm>
            <a:off x="5963499" y="5304443"/>
            <a:ext cx="1458137" cy="64526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time</a:t>
            </a:r>
          </a:p>
        </p:txBody>
      </p:sp>
      <p:sp>
        <p:nvSpPr>
          <p:cNvPr id="27" name="Rectangle: Rounded Corners 5"/>
          <p:cNvSpPr/>
          <p:nvPr/>
        </p:nvSpPr>
        <p:spPr>
          <a:xfrm>
            <a:off x="7642048" y="5304443"/>
            <a:ext cx="1636688" cy="6452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Logarithmic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5"/>
          <p:cNvSpPr/>
          <p:nvPr/>
        </p:nvSpPr>
        <p:spPr>
          <a:xfrm>
            <a:off x="9512331" y="5310471"/>
            <a:ext cx="1636688" cy="6452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Something else (what?)</a:t>
            </a:r>
          </a:p>
        </p:txBody>
      </p:sp>
      <p:sp>
        <p:nvSpPr>
          <p:cNvPr id="29" name="Rectangle 28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30" name="Straight Arrow Connector 29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41794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/>
              <a:t>Let’s write some code… on paper!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Write down a recursive implementation of </a:t>
            </a:r>
            <a:r>
              <a:rPr lang="en-US" dirty="0" err="1"/>
              <a:t>inorder</a:t>
            </a:r>
            <a:r>
              <a:rPr lang="en-US" dirty="0"/>
              <a:t> traversal in Java. You have a max of 5 minutes.</a:t>
            </a:r>
          </a:p>
          <a:p>
            <a:r>
              <a:rPr lang="en-US" dirty="0"/>
              <a:t>Be as detailed as you can. Do many iterations if necessary!</a:t>
            </a:r>
          </a:p>
          <a:p>
            <a:r>
              <a:rPr lang="en-US" dirty="0"/>
              <a:t>Ask me for paper if you need it.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Berate me </a:t>
            </a:r>
            <a:r>
              <a:rPr lang="en-US" dirty="0"/>
              <a:t>if I you need it and </a:t>
            </a:r>
            <a:r>
              <a:rPr lang="en-US" dirty="0">
                <a:solidFill>
                  <a:schemeClr val="accent1"/>
                </a:solidFill>
              </a:rPr>
              <a:t>I forgot 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7051635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Threaded Trees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8826" y="1825625"/>
            <a:ext cx="7173098" cy="4351338"/>
          </a:xfrm>
        </p:spPr>
        <p:txBody>
          <a:bodyPr/>
          <a:lstStyle/>
          <a:p>
            <a:r>
              <a:rPr lang="en-US" dirty="0"/>
              <a:t>Key: Replace </a:t>
            </a:r>
            <a:r>
              <a:rPr lang="en-US" b="1" dirty="0">
                <a:solidFill>
                  <a:schemeClr val="accent6"/>
                </a:solidFill>
              </a:rPr>
              <a:t>most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null pointers with </a:t>
            </a:r>
            <a:r>
              <a:rPr lang="en-US" b="1" dirty="0">
                <a:solidFill>
                  <a:srgbClr val="002060"/>
                </a:solidFill>
              </a:rPr>
              <a:t>special pointers</a:t>
            </a:r>
            <a:r>
              <a:rPr lang="en-US" dirty="0"/>
              <a:t>, called </a:t>
            </a:r>
            <a:r>
              <a:rPr lang="en-US" b="1" dirty="0">
                <a:solidFill>
                  <a:srgbClr val="FF0000"/>
                </a:solidFill>
              </a:rPr>
              <a:t>threads.</a:t>
            </a:r>
          </a:p>
          <a:p>
            <a:pPr lvl="1"/>
            <a:r>
              <a:rPr lang="en-US" dirty="0"/>
              <a:t>Except for 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“side” </a:t>
            </a:r>
            <a:r>
              <a:rPr lang="en-US" dirty="0"/>
              <a:t>ones</a:t>
            </a:r>
          </a:p>
          <a:p>
            <a:r>
              <a:rPr lang="en-US" dirty="0"/>
              <a:t>By traversing a </a:t>
            </a:r>
            <a:r>
              <a:rPr lang="en-US" dirty="0">
                <a:solidFill>
                  <a:srgbClr val="FF0000"/>
                </a:solidFill>
              </a:rPr>
              <a:t>thread</a:t>
            </a:r>
            <a:r>
              <a:rPr lang="en-US" dirty="0"/>
              <a:t>, you reach an </a:t>
            </a:r>
            <a:r>
              <a:rPr lang="en-US" dirty="0" err="1"/>
              <a:t>inorder</a:t>
            </a:r>
            <a:r>
              <a:rPr lang="en-US" dirty="0"/>
              <a:t> successor in </a:t>
            </a:r>
            <a:r>
              <a:rPr lang="en-US" b="1" dirty="0">
                <a:solidFill>
                  <a:schemeClr val="accent1"/>
                </a:solidFill>
              </a:rPr>
              <a:t>constant time</a:t>
            </a:r>
            <a:r>
              <a:rPr lang="en-US" dirty="0"/>
              <a:t>!</a:t>
            </a:r>
          </a:p>
          <a:p>
            <a:r>
              <a:rPr lang="en-US" dirty="0"/>
              <a:t>So, let’s answer this question: Finding the </a:t>
            </a:r>
            <a:r>
              <a:rPr lang="en-US" b="1" dirty="0" err="1">
                <a:solidFill>
                  <a:schemeClr val="accent4">
                    <a:lumMod val="75000"/>
                  </a:schemeClr>
                </a:solidFill>
              </a:rPr>
              <a:t>inorder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 successor of a node</a:t>
            </a:r>
            <a:r>
              <a:rPr lang="en-US" b="1" dirty="0"/>
              <a:t> </a:t>
            </a:r>
            <a:r>
              <a:rPr lang="en-US" dirty="0"/>
              <a:t>in a threaded tree runs in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6" idx="3"/>
            <a:endCxn id="7" idx="7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6" idx="5"/>
            <a:endCxn id="8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7" idx="5"/>
            <a:endCxn id="15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3" name="Straight Arrow Connector 12"/>
          <p:cNvCxnSpPr>
            <a:cxnSpLocks/>
            <a:stCxn id="15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5" name="Oval 14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6" name="Straight Arrow Connector 15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31" name="Curved Connector 30"/>
          <p:cNvCxnSpPr>
            <a:stCxn id="12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urved Connector 32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42" name="Curved Connector 41"/>
          <p:cNvCxnSpPr>
            <a:stCxn id="6" idx="3"/>
            <a:endCxn id="4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3"/>
          <p:cNvSpPr/>
          <p:nvPr/>
        </p:nvSpPr>
        <p:spPr>
          <a:xfrm>
            <a:off x="4244778" y="5256162"/>
            <a:ext cx="1780163" cy="645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Constant time</a:t>
            </a:r>
          </a:p>
        </p:txBody>
      </p:sp>
      <p:sp>
        <p:nvSpPr>
          <p:cNvPr id="26" name="Rectangle: Rounded Corners 4"/>
          <p:cNvSpPr/>
          <p:nvPr/>
        </p:nvSpPr>
        <p:spPr>
          <a:xfrm>
            <a:off x="6168280" y="5282799"/>
            <a:ext cx="1458137" cy="64526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Linear time</a:t>
            </a:r>
          </a:p>
        </p:txBody>
      </p:sp>
      <p:sp>
        <p:nvSpPr>
          <p:cNvPr id="27" name="Rectangle: Rounded Corners 5"/>
          <p:cNvSpPr/>
          <p:nvPr/>
        </p:nvSpPr>
        <p:spPr>
          <a:xfrm>
            <a:off x="7846829" y="5282799"/>
            <a:ext cx="1636688" cy="64526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Logarithmic time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8" name="Rectangle: Rounded Corners 5"/>
          <p:cNvSpPr/>
          <p:nvPr/>
        </p:nvSpPr>
        <p:spPr>
          <a:xfrm>
            <a:off x="9717112" y="5288827"/>
            <a:ext cx="1636688" cy="64526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Something else (what?)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9562886" y="5107295"/>
            <a:ext cx="1963752" cy="109383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086436" y="6035329"/>
            <a:ext cx="3810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b="1" i="1" u="sng" dirty="0">
                <a:solidFill>
                  <a:srgbClr val="FF0000"/>
                </a:solidFill>
              </a:rPr>
              <a:t>Amortized</a:t>
            </a:r>
            <a:r>
              <a:rPr lang="en-US" b="1" dirty="0">
                <a:solidFill>
                  <a:srgbClr val="FF0000"/>
                </a:solidFill>
              </a:rPr>
              <a:t> constant!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/>
              <a:t>Let’s discuss the details first</a:t>
            </a:r>
            <a:r>
              <a:rPr lang="mr-IN" dirty="0"/>
              <a:t>…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34" name="Straight Arrow Connector 33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79869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So, how do we do </a:t>
            </a:r>
            <a:r>
              <a:rPr lang="en-US" dirty="0" err="1"/>
              <a:t>inorder</a:t>
            </a:r>
            <a:r>
              <a:rPr lang="en-US" dirty="0"/>
              <a:t> traversal?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032" y="1825625"/>
            <a:ext cx="6269767" cy="4351338"/>
          </a:xfrm>
        </p:spPr>
        <p:txBody>
          <a:bodyPr/>
          <a:lstStyle/>
          <a:p>
            <a:r>
              <a:rPr lang="en-US" dirty="0"/>
              <a:t>To do </a:t>
            </a:r>
            <a:r>
              <a:rPr lang="en-US" b="1" dirty="0" err="1">
                <a:solidFill>
                  <a:srgbClr val="7030A0"/>
                </a:solidFill>
              </a:rPr>
              <a:t>inorder</a:t>
            </a:r>
            <a:r>
              <a:rPr lang="en-US" b="1" dirty="0">
                <a:solidFill>
                  <a:srgbClr val="7030A0"/>
                </a:solidFill>
              </a:rPr>
              <a:t> traversal</a:t>
            </a:r>
            <a:r>
              <a:rPr lang="en-US" dirty="0"/>
              <a:t>, I need to </a:t>
            </a:r>
            <a:r>
              <a:rPr lang="en-US" b="1" dirty="0">
                <a:solidFill>
                  <a:srgbClr val="FF0000"/>
                </a:solidFill>
              </a:rPr>
              <a:t>first</a:t>
            </a:r>
            <a:r>
              <a:rPr lang="en-US" dirty="0">
                <a:solidFill>
                  <a:schemeClr val="accent4"/>
                </a:solidFill>
              </a:rPr>
              <a:t> be able to find the </a:t>
            </a:r>
            <a:r>
              <a:rPr lang="en-US" dirty="0" err="1">
                <a:solidFill>
                  <a:schemeClr val="accent4"/>
                </a:solidFill>
              </a:rPr>
              <a:t>inorder</a:t>
            </a:r>
            <a:r>
              <a:rPr lang="en-US" dirty="0">
                <a:solidFill>
                  <a:schemeClr val="accent4"/>
                </a:solidFill>
              </a:rPr>
              <a:t> successor</a:t>
            </a:r>
            <a:r>
              <a:rPr lang="en-US" dirty="0"/>
              <a:t> of any given node!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996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So, how do we do </a:t>
            </a:r>
            <a:r>
              <a:rPr lang="en-US" dirty="0" err="1"/>
              <a:t>inorder</a:t>
            </a:r>
            <a:r>
              <a:rPr lang="en-US" dirty="0"/>
              <a:t> traversal?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4032" y="1825625"/>
                <a:ext cx="6269767" cy="4351338"/>
              </a:xfrm>
            </p:spPr>
            <p:txBody>
              <a:bodyPr/>
              <a:lstStyle/>
              <a:p>
                <a:r>
                  <a:rPr lang="en-US" dirty="0"/>
                  <a:t>To </a:t>
                </a:r>
                <a:r>
                  <a:rPr lang="en-US" b="1" dirty="0">
                    <a:solidFill>
                      <a:srgbClr val="7030A0"/>
                    </a:solidFill>
                  </a:rPr>
                  <a:t>do 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inorder</a:t>
                </a:r>
                <a:r>
                  <a:rPr lang="en-US" b="1" dirty="0">
                    <a:solidFill>
                      <a:srgbClr val="7030A0"/>
                    </a:solidFill>
                  </a:rPr>
                  <a:t> traversal</a:t>
                </a:r>
                <a:r>
                  <a:rPr lang="en-US" dirty="0"/>
                  <a:t>, I need to </a:t>
                </a:r>
                <a:r>
                  <a:rPr lang="en-US" b="1" dirty="0">
                    <a:solidFill>
                      <a:srgbClr val="FF0000"/>
                    </a:solidFill>
                  </a:rPr>
                  <a:t>first</a:t>
                </a:r>
                <a:r>
                  <a:rPr lang="en-US" dirty="0">
                    <a:solidFill>
                      <a:schemeClr val="accent4"/>
                    </a:solidFill>
                  </a:rPr>
                  <a:t> be able to find the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inorder</a:t>
                </a:r>
                <a:r>
                  <a:rPr lang="en-US" dirty="0">
                    <a:solidFill>
                      <a:schemeClr val="accent4"/>
                    </a:solidFill>
                  </a:rPr>
                  <a:t> successor</a:t>
                </a:r>
                <a:r>
                  <a:rPr lang="en-US" dirty="0"/>
                  <a:t> of any given node!</a:t>
                </a:r>
              </a:p>
              <a:p>
                <a:r>
                  <a:rPr lang="en-US" dirty="0"/>
                  <a:t>Exercise: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In no more than 5 minutes, </a:t>
                </a:r>
                <a:r>
                  <a:rPr lang="en-US" dirty="0">
                    <a:solidFill>
                      <a:srgbClr val="FF66FF"/>
                    </a:solidFill>
                  </a:rPr>
                  <a:t>write Java code that, given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66FF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66FF"/>
                    </a:solidFill>
                  </a:rPr>
                  <a:t>, finds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66FF"/>
                        </a:solidFill>
                        <a:latin typeface="Cambria Math" charset="0"/>
                      </a:rPr>
                      <m:t>𝑖𝑛𝑆𝑢𝑐𝑐</m:t>
                    </m:r>
                    <m:r>
                      <a:rPr lang="en-US" b="0" i="1" smtClean="0">
                        <a:solidFill>
                          <a:srgbClr val="FF66FF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66FF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66FF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66FF"/>
                    </a:solidFill>
                  </a:rPr>
                  <a:t>.</a:t>
                </a:r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4032" y="1825625"/>
                <a:ext cx="6269767" cy="4351338"/>
              </a:xfrm>
              <a:blipFill>
                <a:blip r:embed="rId2"/>
                <a:stretch>
                  <a:fillRect l="-175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36599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So, how do we do </a:t>
            </a:r>
            <a:r>
              <a:rPr lang="en-US" dirty="0" err="1"/>
              <a:t>inorder</a:t>
            </a:r>
            <a:r>
              <a:rPr lang="en-US" dirty="0"/>
              <a:t> traversal?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084032" y="1825625"/>
                <a:ext cx="6269767" cy="4351338"/>
              </a:xfrm>
            </p:spPr>
            <p:txBody>
              <a:bodyPr/>
              <a:lstStyle/>
              <a:p>
                <a:r>
                  <a:rPr lang="en-US" dirty="0"/>
                  <a:t>To do </a:t>
                </a:r>
                <a:r>
                  <a:rPr lang="en-US" b="1" dirty="0" err="1">
                    <a:solidFill>
                      <a:srgbClr val="7030A0"/>
                    </a:solidFill>
                  </a:rPr>
                  <a:t>inorder</a:t>
                </a:r>
                <a:r>
                  <a:rPr lang="en-US" b="1" dirty="0">
                    <a:solidFill>
                      <a:srgbClr val="7030A0"/>
                    </a:solidFill>
                  </a:rPr>
                  <a:t> traversal</a:t>
                </a:r>
                <a:r>
                  <a:rPr lang="en-US" dirty="0"/>
                  <a:t>, I need to </a:t>
                </a:r>
                <a:r>
                  <a:rPr lang="en-US" b="1" dirty="0">
                    <a:solidFill>
                      <a:srgbClr val="FF0000"/>
                    </a:solidFill>
                  </a:rPr>
                  <a:t>first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chemeClr val="accent4"/>
                    </a:solidFill>
                  </a:rPr>
                  <a:t>be able to find the </a:t>
                </a:r>
                <a:r>
                  <a:rPr lang="en-US" dirty="0" err="1">
                    <a:solidFill>
                      <a:schemeClr val="accent4"/>
                    </a:solidFill>
                  </a:rPr>
                  <a:t>inorder</a:t>
                </a:r>
                <a:r>
                  <a:rPr lang="en-US" dirty="0">
                    <a:solidFill>
                      <a:schemeClr val="accent4"/>
                    </a:solidFill>
                  </a:rPr>
                  <a:t> successor</a:t>
                </a:r>
                <a:r>
                  <a:rPr lang="en-US" dirty="0"/>
                  <a:t> of any given node!</a:t>
                </a:r>
              </a:p>
              <a:p>
                <a:r>
                  <a:rPr lang="en-US" dirty="0"/>
                  <a:t>Exercise: </a:t>
                </a:r>
                <a:r>
                  <a:rPr lang="en-US" dirty="0">
                    <a:solidFill>
                      <a:schemeClr val="accent2">
                        <a:lumMod val="75000"/>
                      </a:schemeClr>
                    </a:solidFill>
                  </a:rPr>
                  <a:t>In no more than 5 minutes, </a:t>
                </a:r>
                <a:r>
                  <a:rPr lang="en-US" dirty="0">
                    <a:solidFill>
                      <a:srgbClr val="FF66FF"/>
                    </a:solidFill>
                  </a:rPr>
                  <a:t>write Java code that, given a node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66FF"/>
                        </a:solidFill>
                        <a:latin typeface="Cambria Math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FF66FF"/>
                    </a:solidFill>
                  </a:rPr>
                  <a:t>, finds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66FF"/>
                        </a:solidFill>
                        <a:latin typeface="Cambria Math" charset="0"/>
                      </a:rPr>
                      <m:t>𝑖𝑛𝑆𝑢𝑐𝑐</m:t>
                    </m:r>
                    <m:r>
                      <a:rPr lang="en-US" b="0" i="1" smtClean="0">
                        <a:solidFill>
                          <a:srgbClr val="FF66FF"/>
                        </a:solidFill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solidFill>
                          <a:srgbClr val="FF66FF"/>
                        </a:solidFill>
                        <a:latin typeface="Cambria Math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FF66FF"/>
                        </a:solidFill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.</a:t>
                </a:r>
              </a:p>
              <a:p>
                <a:pPr lvl="1"/>
                <a:r>
                  <a:rPr lang="en-US" dirty="0"/>
                  <a:t>You might need to </a:t>
                </a:r>
                <a:r>
                  <a:rPr lang="en-US" b="1" dirty="0">
                    <a:solidFill>
                      <a:schemeClr val="accent6">
                        <a:lumMod val="75000"/>
                      </a:schemeClr>
                    </a:solidFill>
                  </a:rPr>
                  <a:t>add something </a:t>
                </a:r>
                <a:r>
                  <a:rPr lang="en-US" dirty="0"/>
                  <a:t>to the original linked binary tree model.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084032" y="1825625"/>
                <a:ext cx="6269767" cy="4351338"/>
              </a:xfrm>
              <a:blipFill>
                <a:blip r:embed="rId2"/>
                <a:stretch>
                  <a:fillRect l="-1751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8842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the </a:t>
            </a:r>
            <a:r>
              <a:rPr lang="en-US" dirty="0" err="1"/>
              <a:t>inorder</a:t>
            </a:r>
            <a:r>
              <a:rPr lang="en-US" dirty="0"/>
              <a:t> successor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032" y="1825625"/>
            <a:ext cx="6269767" cy="4351338"/>
          </a:xfrm>
        </p:spPr>
        <p:txBody>
          <a:bodyPr/>
          <a:lstStyle/>
          <a:p>
            <a:r>
              <a:rPr lang="en-US" dirty="0"/>
              <a:t>We need information about whether a pointer is a </a:t>
            </a:r>
            <a:r>
              <a:rPr lang="en-US" b="1" dirty="0">
                <a:solidFill>
                  <a:srgbClr val="0070C0"/>
                </a:solidFill>
              </a:rPr>
              <a:t>classic pointer </a:t>
            </a:r>
            <a:r>
              <a:rPr lang="en-US" dirty="0"/>
              <a:t>or a </a:t>
            </a:r>
            <a:r>
              <a:rPr lang="en-US" dirty="0">
                <a:solidFill>
                  <a:srgbClr val="C00000"/>
                </a:solidFill>
              </a:rPr>
              <a:t>thread</a:t>
            </a:r>
            <a:r>
              <a:rPr lang="en-US" dirty="0"/>
              <a:t>!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cxnSp>
        <p:nvCxnSpPr>
          <p:cNvPr id="25" name="Straight Arrow Connector 24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092118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the </a:t>
            </a:r>
            <a:r>
              <a:rPr lang="en-US" dirty="0" err="1"/>
              <a:t>inorder</a:t>
            </a:r>
            <a:r>
              <a:rPr lang="en-US" dirty="0"/>
              <a:t> successor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032" y="1825625"/>
            <a:ext cx="6269767" cy="4351338"/>
          </a:xfrm>
        </p:spPr>
        <p:txBody>
          <a:bodyPr/>
          <a:lstStyle/>
          <a:p>
            <a:r>
              <a:rPr lang="en-US" dirty="0"/>
              <a:t>We need information about whether a pointer is a </a:t>
            </a:r>
            <a:r>
              <a:rPr lang="en-US" b="1" dirty="0">
                <a:solidFill>
                  <a:srgbClr val="0070C0"/>
                </a:solidFill>
              </a:rPr>
              <a:t>classic pointer </a:t>
            </a:r>
            <a:r>
              <a:rPr lang="en-US" dirty="0"/>
              <a:t>or a </a:t>
            </a:r>
            <a:r>
              <a:rPr lang="en-US" dirty="0">
                <a:solidFill>
                  <a:srgbClr val="C00000"/>
                </a:solidFill>
              </a:rPr>
              <a:t>thread</a:t>
            </a:r>
            <a:r>
              <a:rPr lang="en-US" dirty="0"/>
              <a:t>!</a:t>
            </a:r>
          </a:p>
          <a:p>
            <a:r>
              <a:rPr lang="en-US" dirty="0"/>
              <a:t>Easiest solution: </a:t>
            </a:r>
            <a:r>
              <a:rPr lang="en-US" b="1" dirty="0"/>
              <a:t>one bit per link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State: </a:t>
            </a:r>
            <a:r>
              <a:rPr lang="en-US" dirty="0">
                <a:solidFill>
                  <a:srgbClr val="FF0000"/>
                </a:solidFill>
              </a:rPr>
              <a:t>1 for thread</a:t>
            </a:r>
            <a:r>
              <a:rPr lang="en-US" dirty="0"/>
              <a:t>, </a:t>
            </a:r>
            <a:r>
              <a:rPr lang="en-US" dirty="0">
                <a:solidFill>
                  <a:schemeClr val="accent1"/>
                </a:solidFill>
              </a:rPr>
              <a:t>0 for link </a:t>
            </a:r>
            <a:r>
              <a:rPr lang="en-US" dirty="0"/>
              <a:t>(or vice versa)</a:t>
            </a:r>
          </a:p>
          <a:p>
            <a:pPr lvl="1"/>
            <a:r>
              <a:rPr lang="en-US" dirty="0"/>
              <a:t>Call those bits </a:t>
            </a:r>
            <a:r>
              <a:rPr lang="en-US" dirty="0" err="1"/>
              <a:t>lb</a:t>
            </a:r>
            <a:r>
              <a:rPr lang="en-US" dirty="0"/>
              <a:t>, </a:t>
            </a:r>
            <a:r>
              <a:rPr lang="en-US" dirty="0" err="1"/>
              <a:t>rb</a:t>
            </a:r>
            <a:r>
              <a:rPr lang="en-US" dirty="0"/>
              <a:t>.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670703" y="2882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8203" y="2857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106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027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203" y="2984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47003" y="38227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34403" y="4762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31103" y="38227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18603" y="5689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59903" y="5676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18503" y="477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20303" y="30099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040600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the </a:t>
            </a:r>
            <a:r>
              <a:rPr lang="en-US" dirty="0" err="1"/>
              <a:t>inorder</a:t>
            </a:r>
            <a:r>
              <a:rPr lang="en-US" dirty="0"/>
              <a:t> successor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678" y="1825625"/>
            <a:ext cx="7326517" cy="482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Node </a:t>
            </a:r>
            <a:r>
              <a:rPr lang="en-US" sz="1800" dirty="0" err="1">
                <a:latin typeface="Consolas" panose="020B0609020204030204" pitchFamily="49" charset="0"/>
              </a:rPr>
              <a:t>inSucc</a:t>
            </a:r>
            <a:r>
              <a:rPr lang="en-US" sz="1800" dirty="0">
                <a:latin typeface="Consolas" panose="020B0609020204030204" pitchFamily="49" charset="0"/>
              </a:rPr>
              <a:t>(Node n){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if(</a:t>
            </a:r>
            <a:r>
              <a:rPr lang="en-US" sz="1800" dirty="0" err="1">
                <a:latin typeface="Consolas" panose="020B0609020204030204" pitchFamily="49" charset="0"/>
              </a:rPr>
              <a:t>n.rb</a:t>
            </a:r>
            <a:r>
              <a:rPr lang="en-US" sz="1800" dirty="0">
                <a:latin typeface="Consolas" panose="020B0609020204030204" pitchFamily="49" charset="0"/>
              </a:rPr>
              <a:t>) 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	return </a:t>
            </a:r>
            <a:r>
              <a:rPr lang="en-US" sz="1800" dirty="0" err="1">
                <a:latin typeface="Consolas" panose="020B0609020204030204" pitchFamily="49" charset="0"/>
              </a:rPr>
              <a:t>n.right</a:t>
            </a:r>
            <a:r>
              <a:rPr lang="en-US" sz="1800" dirty="0">
                <a:latin typeface="Consolas" panose="020B0609020204030204" pitchFamily="49" charset="0"/>
              </a:rPr>
              <a:t>; </a:t>
            </a:r>
            <a:r>
              <a:rPr lang="en-US" sz="1800" dirty="0">
                <a:solidFill>
                  <a:schemeClr val="bg2">
                    <a:lumMod val="75000"/>
                  </a:schemeClr>
                </a:solidFill>
                <a:latin typeface="Consolas" panose="020B0609020204030204" pitchFamily="49" charset="0"/>
              </a:rPr>
              <a:t>// null or otherwise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else{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Go right and then as far left 		      // as you can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	n = </a:t>
            </a:r>
            <a:r>
              <a:rPr lang="en-US" sz="1800" dirty="0" err="1">
                <a:latin typeface="Consolas" panose="020B0609020204030204" pitchFamily="49" charset="0"/>
              </a:rPr>
              <a:t>n.right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	while(!n.lb)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What does n.lb = 0 mean?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		n=</a:t>
            </a:r>
            <a:r>
              <a:rPr lang="en-US" sz="1800" dirty="0" err="1">
                <a:latin typeface="Consolas" panose="020B0609020204030204" pitchFamily="49" charset="0"/>
              </a:rPr>
              <a:t>n.left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	return n;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670703" y="2882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8203" y="2857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106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027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203" y="2984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47003" y="38227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34403" y="4762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31103" y="38227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18603" y="5689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59903" y="5676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18503" y="477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20303" y="30099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34435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the </a:t>
            </a:r>
            <a:r>
              <a:rPr lang="en-US" dirty="0" err="1"/>
              <a:t>inorder</a:t>
            </a:r>
            <a:r>
              <a:rPr lang="en-US" dirty="0"/>
              <a:t> successor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678" y="1825625"/>
            <a:ext cx="7326517" cy="482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Node </a:t>
            </a:r>
            <a:r>
              <a:rPr lang="en-US" sz="1800" dirty="0" err="1">
                <a:latin typeface="Consolas" panose="020B0609020204030204" pitchFamily="49" charset="0"/>
              </a:rPr>
              <a:t>inSucc</a:t>
            </a:r>
            <a:r>
              <a:rPr lang="en-US" sz="1800" dirty="0">
                <a:latin typeface="Consolas" panose="020B0609020204030204" pitchFamily="49" charset="0"/>
              </a:rPr>
              <a:t>(Node n){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else{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Go right and then as far left 		      // as you can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	n = </a:t>
            </a:r>
            <a:r>
              <a:rPr lang="en-US" sz="1800" dirty="0" err="1">
                <a:latin typeface="Consolas" panose="020B0609020204030204" pitchFamily="49" charset="0"/>
              </a:rPr>
              <a:t>n.right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	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	return n;	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670703" y="2882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8203" y="2857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106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027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203" y="2984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47003" y="38227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34403" y="4762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31103" y="38227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18603" y="5689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59903" y="5676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18503" y="477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20303" y="30099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/>
          <p:cNvSpPr/>
          <p:nvPr/>
        </p:nvSpPr>
        <p:spPr>
          <a:xfrm>
            <a:off x="5590467" y="2175321"/>
            <a:ext cx="5016843" cy="803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nsolas" panose="020B0609020204030204" pitchFamily="49" charset="0"/>
              </a:rPr>
              <a:t>if(</a:t>
            </a:r>
            <a:r>
              <a:rPr lang="en-US" dirty="0" err="1">
                <a:latin typeface="Consolas" panose="020B0609020204030204" pitchFamily="49" charset="0"/>
              </a:rPr>
              <a:t>n.rb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r>
              <a:rPr lang="en-US" dirty="0">
                <a:latin typeface="Consolas" panose="020B0609020204030204" pitchFamily="49" charset="0"/>
              </a:rPr>
              <a:t>	return </a:t>
            </a:r>
            <a:r>
              <a:rPr lang="en-US" dirty="0" err="1">
                <a:latin typeface="Consolas" panose="020B0609020204030204" pitchFamily="49" charset="0"/>
              </a:rPr>
              <a:t>n.right</a:t>
            </a:r>
            <a:r>
              <a:rPr lang="en-US" dirty="0"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thread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6516063" y="3902610"/>
            <a:ext cx="5340177" cy="7252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nsolas" panose="020B0609020204030204" pitchFamily="49" charset="0"/>
              </a:rPr>
              <a:t>while(!n.lb)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// What does n.lb = 0 mean?</a:t>
            </a:r>
          </a:p>
          <a:p>
            <a:r>
              <a:rPr lang="en-US" dirty="0">
                <a:latin typeface="Consolas" panose="020B0609020204030204" pitchFamily="49" charset="0"/>
              </a:rPr>
              <a:t>	n=</a:t>
            </a:r>
            <a:r>
              <a:rPr lang="en-US" dirty="0" err="1">
                <a:latin typeface="Consolas" panose="020B0609020204030204" pitchFamily="49" charset="0"/>
              </a:rPr>
              <a:t>n.left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840478" y="2299265"/>
            <a:ext cx="1445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Constant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631660" y="3342037"/>
            <a:ext cx="1445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127375292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the </a:t>
            </a:r>
            <a:r>
              <a:rPr lang="en-US" dirty="0" err="1"/>
              <a:t>inorder</a:t>
            </a:r>
            <a:r>
              <a:rPr lang="en-US" dirty="0"/>
              <a:t> successor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670703" y="2882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8203" y="2857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106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027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203" y="2984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47003" y="38227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34403" y="4762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31103" y="38227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18603" y="5689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59903" y="5676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18503" y="477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20303" y="30099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263978" y="5572897"/>
            <a:ext cx="65037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/>
              <a:t>But hold on… </a:t>
            </a:r>
            <a:r>
              <a:rPr lang="en-US" sz="2200" b="1" dirty="0">
                <a:solidFill>
                  <a:srgbClr val="002060"/>
                </a:solidFill>
              </a:rPr>
              <a:t>best case constant</a:t>
            </a:r>
            <a:r>
              <a:rPr lang="en-US" sz="2200" dirty="0"/>
              <a:t>, </a:t>
            </a:r>
            <a:r>
              <a:rPr lang="en-US" sz="2200" b="1" dirty="0">
                <a:solidFill>
                  <a:schemeClr val="accent6">
                    <a:lumMod val="75000"/>
                  </a:schemeClr>
                </a:solidFill>
              </a:rPr>
              <a:t>worst-case linear</a:t>
            </a:r>
            <a:r>
              <a:rPr lang="en-US" sz="2200" dirty="0"/>
              <a:t>, how does that mean </a:t>
            </a:r>
            <a:r>
              <a:rPr lang="en-US" sz="2200" b="1" i="1" u="sng" dirty="0">
                <a:solidFill>
                  <a:schemeClr val="accent2">
                    <a:lumMod val="75000"/>
                  </a:schemeClr>
                </a:solidFill>
              </a:rPr>
              <a:t>amortized constant?</a:t>
            </a:r>
          </a:p>
        </p:txBody>
      </p:sp>
      <p:pic>
        <p:nvPicPr>
          <p:cNvPr id="34" name="Picture 33" descr="A picture containing man, wall, person, indoor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452" y="5850459"/>
            <a:ext cx="1236606" cy="816159"/>
          </a:xfrm>
          <a:prstGeom prst="rect">
            <a:avLst/>
          </a:prstGeom>
        </p:spPr>
      </p:pic>
      <p:sp>
        <p:nvSpPr>
          <p:cNvPr id="44" name="Content Placeholder 2"/>
          <p:cNvSpPr txBox="1">
            <a:spLocks/>
          </p:cNvSpPr>
          <p:nvPr/>
        </p:nvSpPr>
        <p:spPr>
          <a:xfrm>
            <a:off x="4886078" y="1978025"/>
            <a:ext cx="7326517" cy="48223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Node </a:t>
            </a:r>
            <a:r>
              <a:rPr lang="en-US" sz="1800" dirty="0" err="1">
                <a:latin typeface="Consolas" panose="020B0609020204030204" pitchFamily="49" charset="0"/>
              </a:rPr>
              <a:t>inSucc</a:t>
            </a:r>
            <a:r>
              <a:rPr lang="en-US" sz="1800" dirty="0">
                <a:latin typeface="Consolas" panose="020B0609020204030204" pitchFamily="49" charset="0"/>
              </a:rPr>
              <a:t>(Node n){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	else{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Go right and then as far left 		      // as you can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		n = </a:t>
            </a:r>
            <a:r>
              <a:rPr lang="en-US" sz="1800" dirty="0" err="1">
                <a:latin typeface="Consolas" panose="020B0609020204030204" pitchFamily="49" charset="0"/>
              </a:rPr>
              <a:t>n.right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		return n;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	}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5" name="Rectangle: Rounded Corners 44"/>
          <p:cNvSpPr/>
          <p:nvPr/>
        </p:nvSpPr>
        <p:spPr>
          <a:xfrm>
            <a:off x="5609667" y="2329820"/>
            <a:ext cx="5016843" cy="803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nsolas" panose="020B0609020204030204" pitchFamily="49" charset="0"/>
              </a:rPr>
              <a:t>if(</a:t>
            </a:r>
            <a:r>
              <a:rPr lang="en-US" dirty="0" err="1">
                <a:latin typeface="Consolas" panose="020B0609020204030204" pitchFamily="49" charset="0"/>
              </a:rPr>
              <a:t>n.rb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r>
              <a:rPr lang="en-US" dirty="0">
                <a:latin typeface="Consolas" panose="020B0609020204030204" pitchFamily="49" charset="0"/>
              </a:rPr>
              <a:t>	return </a:t>
            </a:r>
            <a:r>
              <a:rPr lang="en-US" dirty="0" err="1">
                <a:latin typeface="Consolas" panose="020B0609020204030204" pitchFamily="49" charset="0"/>
              </a:rPr>
              <a:t>n.right</a:t>
            </a:r>
            <a:r>
              <a:rPr lang="en-US" dirty="0"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thread</a:t>
            </a:r>
          </a:p>
        </p:txBody>
      </p:sp>
      <p:sp>
        <p:nvSpPr>
          <p:cNvPr id="46" name="Rectangle: Rounded Corners 45"/>
          <p:cNvSpPr/>
          <p:nvPr/>
        </p:nvSpPr>
        <p:spPr>
          <a:xfrm>
            <a:off x="6674710" y="4089504"/>
            <a:ext cx="5340177" cy="72520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nsolas" panose="020B0609020204030204" pitchFamily="49" charset="0"/>
              </a:rPr>
              <a:t>while(!n.lb)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// What does n.lb = 0 mean?</a:t>
            </a:r>
          </a:p>
          <a:p>
            <a:r>
              <a:rPr lang="en-US" dirty="0">
                <a:latin typeface="Consolas" panose="020B0609020204030204" pitchFamily="49" charset="0"/>
              </a:rPr>
              <a:t>	n=</a:t>
            </a:r>
            <a:r>
              <a:rPr lang="en-US" dirty="0" err="1">
                <a:latin typeface="Consolas" panose="020B0609020204030204" pitchFamily="49" charset="0"/>
              </a:rPr>
              <a:t>n.left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9973811" y="1928005"/>
            <a:ext cx="1445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Constant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418039" y="3671784"/>
            <a:ext cx="1445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Linear</a:t>
            </a:r>
          </a:p>
        </p:txBody>
      </p:sp>
    </p:spTree>
    <p:extLst>
      <p:ext uri="{BB962C8B-B14F-4D97-AF65-F5344CB8AC3E}">
        <p14:creationId xmlns:p14="http://schemas.microsoft.com/office/powerpoint/2010/main" val="131993052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Finding the </a:t>
            </a:r>
            <a:r>
              <a:rPr lang="en-US" dirty="0" err="1"/>
              <a:t>inorder</a:t>
            </a:r>
            <a:r>
              <a:rPr lang="en-US" dirty="0"/>
              <a:t> successor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3678" y="1825625"/>
            <a:ext cx="7326517" cy="482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Node </a:t>
            </a:r>
            <a:r>
              <a:rPr lang="en-US" sz="1800" dirty="0" err="1">
                <a:latin typeface="Consolas" panose="020B0609020204030204" pitchFamily="49" charset="0"/>
              </a:rPr>
              <a:t>inSucc</a:t>
            </a:r>
            <a:r>
              <a:rPr lang="en-US" sz="1800" dirty="0">
                <a:latin typeface="Consolas" panose="020B0609020204030204" pitchFamily="49" charset="0"/>
              </a:rPr>
              <a:t>(Node n){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if(</a:t>
            </a:r>
            <a:r>
              <a:rPr lang="en-US" sz="1800" dirty="0" err="1">
                <a:latin typeface="Consolas" panose="020B0609020204030204" pitchFamily="49" charset="0"/>
              </a:rPr>
              <a:t>n.right</a:t>
            </a:r>
            <a:r>
              <a:rPr lang="en-US" sz="1800" dirty="0">
                <a:latin typeface="Consolas" panose="020B0609020204030204" pitchFamily="49" charset="0"/>
              </a:rPr>
              <a:t> == null) return;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endParaRPr lang="en-US" sz="1800" dirty="0">
              <a:latin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else{ </a:t>
            </a: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Go right and then as far left 		      // as you can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	n = </a:t>
            </a:r>
            <a:r>
              <a:rPr lang="en-US" sz="1800" dirty="0" err="1">
                <a:latin typeface="Consolas" panose="020B0609020204030204" pitchFamily="49" charset="0"/>
              </a:rPr>
              <a:t>n.right</a:t>
            </a:r>
            <a:r>
              <a:rPr lang="en-US" sz="18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	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	return n;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8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87503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670703" y="2882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8203" y="2857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106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027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203" y="2984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47003" y="38227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34403" y="4762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31103" y="38227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18603" y="5689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59903" y="5676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18503" y="477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20303" y="30099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: Rounded Corners 24"/>
          <p:cNvSpPr/>
          <p:nvPr/>
        </p:nvSpPr>
        <p:spPr>
          <a:xfrm>
            <a:off x="5684108" y="2520778"/>
            <a:ext cx="5016843" cy="803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nsolas" panose="020B0609020204030204" pitchFamily="49" charset="0"/>
              </a:rPr>
              <a:t>if(</a:t>
            </a:r>
            <a:r>
              <a:rPr lang="en-US" dirty="0" err="1">
                <a:latin typeface="Consolas" panose="020B0609020204030204" pitchFamily="49" charset="0"/>
              </a:rPr>
              <a:t>n.rb</a:t>
            </a:r>
            <a:r>
              <a:rPr lang="en-US" dirty="0">
                <a:latin typeface="Consolas" panose="020B0609020204030204" pitchFamily="49" charset="0"/>
              </a:rPr>
              <a:t>) </a:t>
            </a:r>
          </a:p>
          <a:p>
            <a:r>
              <a:rPr lang="en-US" dirty="0">
                <a:latin typeface="Consolas" panose="020B0609020204030204" pitchFamily="49" charset="0"/>
              </a:rPr>
              <a:t>	n = </a:t>
            </a:r>
            <a:r>
              <a:rPr lang="en-US" dirty="0" err="1">
                <a:latin typeface="Consolas" panose="020B0609020204030204" pitchFamily="49" charset="0"/>
              </a:rPr>
              <a:t>n.right</a:t>
            </a:r>
            <a:r>
              <a:rPr lang="en-US" dirty="0">
                <a:latin typeface="Consolas" panose="020B0609020204030204" pitchFamily="49" charset="0"/>
              </a:rPr>
              <a:t>;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thread</a:t>
            </a:r>
          </a:p>
        </p:txBody>
      </p:sp>
      <p:sp>
        <p:nvSpPr>
          <p:cNvPr id="41" name="Rectangle: Rounded Corners 40"/>
          <p:cNvSpPr/>
          <p:nvPr/>
        </p:nvSpPr>
        <p:spPr>
          <a:xfrm>
            <a:off x="6559379" y="4236780"/>
            <a:ext cx="5340177" cy="751869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latin typeface="Consolas" panose="020B0609020204030204" pitchFamily="49" charset="0"/>
              </a:rPr>
              <a:t>while(!n.lb) </a:t>
            </a:r>
            <a:r>
              <a:rPr lang="en-US" dirty="0">
                <a:solidFill>
                  <a:schemeClr val="bg1">
                    <a:lumMod val="85000"/>
                  </a:schemeClr>
                </a:solidFill>
                <a:latin typeface="Consolas" panose="020B0609020204030204" pitchFamily="49" charset="0"/>
              </a:rPr>
              <a:t>// What does n.lb = 0 mean?</a:t>
            </a:r>
          </a:p>
          <a:p>
            <a:r>
              <a:rPr lang="en-US" dirty="0">
                <a:latin typeface="Consolas" panose="020B0609020204030204" pitchFamily="49" charset="0"/>
              </a:rPr>
              <a:t>	n=</a:t>
            </a:r>
            <a:r>
              <a:rPr lang="en-US" dirty="0" err="1">
                <a:latin typeface="Consolas" panose="020B0609020204030204" pitchFamily="49" charset="0"/>
              </a:rPr>
              <a:t>n.left</a:t>
            </a:r>
            <a:r>
              <a:rPr lang="en-US" dirty="0">
                <a:latin typeface="Consolas" panose="020B0609020204030204" pitchFamily="49" charset="0"/>
              </a:rPr>
              <a:t>;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453815" y="2011092"/>
            <a:ext cx="1445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5">
                    <a:lumMod val="75000"/>
                  </a:schemeClr>
                </a:solidFill>
              </a:rPr>
              <a:t>Constant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322009" y="3772521"/>
            <a:ext cx="144574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solidFill>
                  <a:schemeClr val="accent4">
                    <a:lumMod val="75000"/>
                  </a:schemeClr>
                </a:solidFill>
              </a:rPr>
              <a:t>Linear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26944" y="5689600"/>
            <a:ext cx="7024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But hold on… </a:t>
            </a:r>
            <a:r>
              <a:rPr lang="en-US" b="1" dirty="0">
                <a:solidFill>
                  <a:srgbClr val="002060"/>
                </a:solidFill>
              </a:rPr>
              <a:t>best case constant</a:t>
            </a:r>
            <a:r>
              <a:rPr lang="en-US" dirty="0"/>
              <a:t>,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worst-case linear</a:t>
            </a:r>
            <a:r>
              <a:rPr lang="en-US" dirty="0"/>
              <a:t>, how does that mean </a:t>
            </a:r>
            <a:r>
              <a:rPr lang="en-US" b="1" i="1" u="sng" dirty="0">
                <a:solidFill>
                  <a:schemeClr val="accent2">
                    <a:lumMod val="75000"/>
                  </a:schemeClr>
                </a:solidFill>
              </a:rPr>
              <a:t>amortized constant?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Let’s present the full </a:t>
            </a:r>
            <a:r>
              <a:rPr lang="en-US" b="1" dirty="0" err="1">
                <a:solidFill>
                  <a:srgbClr val="FF66FF"/>
                </a:solidFill>
              </a:rPr>
              <a:t>inorder</a:t>
            </a:r>
            <a:r>
              <a:rPr lang="en-US" b="1" dirty="0">
                <a:solidFill>
                  <a:srgbClr val="FF66FF"/>
                </a:solidFill>
              </a:rPr>
              <a:t> traversal</a:t>
            </a:r>
            <a:r>
              <a:rPr lang="en-US" dirty="0">
                <a:solidFill>
                  <a:srgbClr val="FF66FF"/>
                </a:solidFill>
              </a:rPr>
              <a:t> </a:t>
            </a:r>
            <a:r>
              <a:rPr lang="en-US" dirty="0" err="1"/>
              <a:t>algo</a:t>
            </a:r>
            <a:r>
              <a:rPr lang="en-US" dirty="0"/>
              <a:t> first and then we’ll talk about this in detail…</a:t>
            </a:r>
          </a:p>
        </p:txBody>
      </p:sp>
      <p:pic>
        <p:nvPicPr>
          <p:cNvPr id="44" name="Picture 43" descr="A picture containing man, wall, person, indoor&#10;&#10;Description generated with very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3476" y="5898361"/>
            <a:ext cx="1236606" cy="81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31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Grading Key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will grade your partner’s submission using the following key: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6726827"/>
              </p:ext>
            </p:extLst>
          </p:nvPr>
        </p:nvGraphicFramePr>
        <p:xfrm>
          <a:off x="970547" y="2805139"/>
          <a:ext cx="10483515" cy="287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8842">
                  <a:extLst>
                    <a:ext uri="{9D8B030D-6E8A-4147-A177-3AD203B41FA5}">
                      <a16:colId xmlns:a16="http://schemas.microsoft.com/office/drawing/2014/main" val="412305461"/>
                    </a:ext>
                  </a:extLst>
                </a:gridCol>
                <a:gridCol w="3930168">
                  <a:extLst>
                    <a:ext uri="{9D8B030D-6E8A-4147-A177-3AD203B41FA5}">
                      <a16:colId xmlns:a16="http://schemas.microsoft.com/office/drawing/2014/main" val="1732065729"/>
                    </a:ext>
                  </a:extLst>
                </a:gridCol>
                <a:gridCol w="3494505">
                  <a:extLst>
                    <a:ext uri="{9D8B030D-6E8A-4147-A177-3AD203B41FA5}">
                      <a16:colId xmlns:a16="http://schemas.microsoft.com/office/drawing/2014/main" val="12929682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Criterion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Example questions to ask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Grading Percentage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37847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Algorithmic Correctness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Is the recursion applied correctly?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Does the code print out values when it should?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45%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99306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Runtime error-free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Is the code prone to 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NullPointerException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What about a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StackOverflowException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25%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9458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Elegance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Is the code readable?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Any arguments that we could avoid?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Generally; could this have been attained with 2/3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rds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or ½ of the code?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78369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Compile error-free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If I typed this in as – is and ran </a:t>
                      </a:r>
                      <a:r>
                        <a:rPr lang="en-US" sz="1400" dirty="0" err="1">
                          <a:solidFill>
                            <a:schemeClr val="tx1"/>
                          </a:solidFill>
                        </a:rPr>
                        <a:t>javac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 on it, would it compile?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10%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24101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7003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for you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77671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670703" y="2882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8203" y="2857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106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027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203" y="2984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47003" y="38227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34403" y="4762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31103" y="38227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18603" y="5689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59903" y="5676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18503" y="477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20303" y="30099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33678" y="1825625"/>
                <a:ext cx="7326517" cy="48223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>
                    <a:solidFill>
                      <a:srgbClr val="FF66FF"/>
                    </a:solidFill>
                    <a:latin typeface="Calibri (Body)"/>
                  </a:rPr>
                  <a:t>How many pointers are there in a binary tree with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200" b="1" dirty="0">
                    <a:solidFill>
                      <a:srgbClr val="FF66FF"/>
                    </a:solidFill>
                    <a:latin typeface="Calibri (Body)"/>
                  </a:rPr>
                  <a:t> nodes?</a:t>
                </a:r>
                <a:r>
                  <a:rPr lang="en-US" sz="1800" dirty="0">
                    <a:latin typeface="Calibri (Body)"/>
                  </a:rPr>
                  <a:t> (threaded, balanced, unbalanced, search, random, whatever)</a:t>
                </a:r>
              </a:p>
            </p:txBody>
          </p:sp>
        </mc:Choice>
        <mc:Fallback xmlns="">
          <p:sp>
            <p:nvSpPr>
              <p:cNvPr id="4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3678" y="1825625"/>
                <a:ext cx="7326517" cy="4822310"/>
              </a:xfrm>
              <a:blipFill>
                <a:blip r:embed="rId2"/>
                <a:stretch>
                  <a:fillRect l="-1082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3"/>
              <p:cNvSpPr/>
              <p:nvPr/>
            </p:nvSpPr>
            <p:spPr>
              <a:xfrm>
                <a:off x="4951173" y="2872323"/>
                <a:ext cx="1780163" cy="6452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173" y="2872323"/>
                <a:ext cx="1780163" cy="64526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4"/>
              <p:cNvSpPr/>
              <p:nvPr/>
            </p:nvSpPr>
            <p:spPr>
              <a:xfrm>
                <a:off x="6874675" y="2898960"/>
                <a:ext cx="1458137" cy="645268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675" y="2898960"/>
                <a:ext cx="1458137" cy="64526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5"/>
              <p:cNvSpPr/>
              <p:nvPr/>
            </p:nvSpPr>
            <p:spPr>
              <a:xfrm>
                <a:off x="8553224" y="2898960"/>
                <a:ext cx="1636688" cy="64526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24" y="2898960"/>
                <a:ext cx="1636688" cy="64526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5"/>
              <p:cNvSpPr/>
              <p:nvPr/>
            </p:nvSpPr>
            <p:spPr>
              <a:xfrm>
                <a:off x="10423507" y="2904988"/>
                <a:ext cx="1636688" cy="64526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Some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(what?)</a:t>
                </a:r>
              </a:p>
            </p:txBody>
          </p:sp>
        </mc:Choice>
        <mc:Fallback xmlns="">
          <p:sp>
            <p:nvSpPr>
              <p:cNvPr id="48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507" y="2904988"/>
                <a:ext cx="1636688" cy="645268"/>
              </a:xfrm>
              <a:prstGeom prst="roundRect">
                <a:avLst/>
              </a:prstGeom>
              <a:blipFill>
                <a:blip r:embed="rId6"/>
                <a:stretch>
                  <a:fillRect t="-4673" b="-140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667732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 for you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77671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670703" y="2882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8203" y="2857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106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027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203" y="2984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47003" y="38227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34403" y="4762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31103" y="38227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18603" y="5689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59903" y="5676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18503" y="477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20303" y="30099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33678" y="1825625"/>
                <a:ext cx="7326517" cy="48223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2200" b="1" dirty="0">
                    <a:solidFill>
                      <a:srgbClr val="FF66FF"/>
                    </a:solidFill>
                    <a:latin typeface="Calibri (Body)"/>
                  </a:rPr>
                  <a:t>How many pointers are there in a binary tree with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200" b="1" dirty="0">
                    <a:solidFill>
                      <a:srgbClr val="FF66FF"/>
                    </a:solidFill>
                    <a:latin typeface="Calibri (Body)"/>
                  </a:rPr>
                  <a:t> nodes?</a:t>
                </a:r>
                <a:r>
                  <a:rPr lang="en-US" sz="1800" dirty="0">
                    <a:latin typeface="Calibri (Body)"/>
                  </a:rPr>
                  <a:t> (threaded, balanced, unbalanced, search, random, whatever)</a:t>
                </a:r>
              </a:p>
              <a:p>
                <a:pPr marL="0" indent="0">
                  <a:buNone/>
                </a:pPr>
                <a:endParaRPr lang="en-US" sz="1800" dirty="0">
                  <a:latin typeface="Calibri (Body)"/>
                </a:endParaRPr>
              </a:p>
              <a:p>
                <a:pPr marL="0" indent="0">
                  <a:buNone/>
                </a:pPr>
                <a:endParaRPr lang="en-US" sz="1800" dirty="0">
                  <a:latin typeface="Calibri (Body)"/>
                </a:endParaRPr>
              </a:p>
              <a:p>
                <a:pPr marL="0" indent="0">
                  <a:buNone/>
                </a:pPr>
                <a:endParaRPr lang="en-US" sz="1800" dirty="0">
                  <a:latin typeface="Calibri (Body)"/>
                </a:endParaRPr>
              </a:p>
              <a:p>
                <a:pPr marL="0" indent="0">
                  <a:buNone/>
                </a:pPr>
                <a:endParaRPr lang="en-US" sz="1800" dirty="0">
                  <a:latin typeface="Calibri (Body)"/>
                </a:endParaRPr>
              </a:p>
              <a:p>
                <a:r>
                  <a:rPr lang="en-US" sz="2400" dirty="0">
                    <a:latin typeface="Calibri (Body)"/>
                  </a:rPr>
                  <a:t>Two outgoing pointers per node, </a:t>
                </a:r>
                <a:r>
                  <a:rPr lang="en-US" sz="2400" dirty="0" err="1">
                    <a:latin typeface="Calibri (Body)"/>
                  </a:rPr>
                  <a:t>bruh</a:t>
                </a:r>
                <a:endParaRPr lang="en-US" sz="2400" dirty="0">
                  <a:latin typeface="Calibri (Body)"/>
                </a:endParaRPr>
              </a:p>
              <a:p>
                <a:r>
                  <a:rPr lang="en-US" sz="2400" b="1" dirty="0">
                    <a:solidFill>
                      <a:schemeClr val="accent2"/>
                    </a:solidFill>
                    <a:latin typeface="Calibri (Body)"/>
                  </a:rPr>
                  <a:t>Let’s keep this in mind….</a:t>
                </a:r>
              </a:p>
            </p:txBody>
          </p:sp>
        </mc:Choice>
        <mc:Fallback xmlns="">
          <p:sp>
            <p:nvSpPr>
              <p:cNvPr id="4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33678" y="1825625"/>
                <a:ext cx="7326517" cy="4822310"/>
              </a:xfrm>
              <a:blipFill>
                <a:blip r:embed="rId2"/>
                <a:stretch>
                  <a:fillRect l="-1166" t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Rectangle: Rounded Corners 3"/>
              <p:cNvSpPr/>
              <p:nvPr/>
            </p:nvSpPr>
            <p:spPr>
              <a:xfrm>
                <a:off x="4951173" y="2872323"/>
                <a:ext cx="1780163" cy="6452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5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173" y="2872323"/>
                <a:ext cx="1780163" cy="645268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4"/>
              <p:cNvSpPr/>
              <p:nvPr/>
            </p:nvSpPr>
            <p:spPr>
              <a:xfrm>
                <a:off x="6874675" y="2898960"/>
                <a:ext cx="1458137" cy="645268"/>
              </a:xfrm>
              <a:prstGeom prst="roundRect">
                <a:avLst/>
              </a:prstGeom>
              <a:solidFill>
                <a:schemeClr val="accent6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6" name="Rectangle: Rounded Corners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4675" y="2898960"/>
                <a:ext cx="1458137" cy="64526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: Rounded Corners 5"/>
              <p:cNvSpPr/>
              <p:nvPr/>
            </p:nvSpPr>
            <p:spPr>
              <a:xfrm>
                <a:off x="8553224" y="2898960"/>
                <a:ext cx="1636688" cy="64526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fName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7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3224" y="2898960"/>
                <a:ext cx="1636688" cy="64526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: Rounded Corners 5"/>
              <p:cNvSpPr/>
              <p:nvPr/>
            </p:nvSpPr>
            <p:spPr>
              <a:xfrm>
                <a:off x="10423507" y="2904988"/>
                <a:ext cx="1636688" cy="64526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Some other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(what?)</a:t>
                </a:r>
              </a:p>
            </p:txBody>
          </p:sp>
        </mc:Choice>
        <mc:Fallback xmlns="">
          <p:sp>
            <p:nvSpPr>
              <p:cNvPr id="48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23507" y="2904988"/>
                <a:ext cx="1636688" cy="645268"/>
              </a:xfrm>
              <a:prstGeom prst="roundRect">
                <a:avLst/>
              </a:prstGeom>
              <a:blipFill>
                <a:blip r:embed="rId6"/>
                <a:stretch>
                  <a:fillRect t="-4673" b="-1401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6816231" y="2775804"/>
            <a:ext cx="1459775" cy="89158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86413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Inorder</a:t>
            </a:r>
            <a:r>
              <a:rPr lang="en-US" dirty="0"/>
              <a:t> traversal in a threaded tree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77671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670703" y="2882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8203" y="2857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106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027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203" y="2984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47003" y="38227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34403" y="4762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31103" y="38227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18603" y="5689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59903" y="5676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18503" y="477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20303" y="30099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4629778" y="1530383"/>
            <a:ext cx="7504811" cy="48223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</a:t>
            </a:r>
            <a:r>
              <a:rPr lang="en-US" sz="1400" dirty="0" err="1">
                <a:latin typeface="Consolas" panose="020B0609020204030204" pitchFamily="49" charset="0"/>
              </a:rPr>
              <a:t>inorderTraversal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ThreadedTree</a:t>
            </a:r>
            <a:r>
              <a:rPr lang="en-US" sz="1400" dirty="0">
                <a:latin typeface="Consolas" panose="020B0609020204030204" pitchFamily="49" charset="0"/>
              </a:rPr>
              <a:t> t){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Node n = </a:t>
            </a:r>
            <a:r>
              <a:rPr lang="en-US" sz="1400" dirty="0" err="1">
                <a:latin typeface="Consolas" panose="020B0609020204030204" pitchFamily="49" charset="0"/>
              </a:rPr>
              <a:t>t.root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while(</a:t>
            </a:r>
            <a:r>
              <a:rPr lang="en-US" sz="1400" dirty="0" err="1">
                <a:latin typeface="Consolas" panose="020B0609020204030204" pitchFamily="49" charset="0"/>
              </a:rPr>
              <a:t>n.left</a:t>
            </a:r>
            <a:r>
              <a:rPr lang="en-US" sz="1400" dirty="0">
                <a:latin typeface="Consolas" panose="020B0609020204030204" pitchFamily="49" charset="0"/>
              </a:rPr>
              <a:t> != null)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	n = </a:t>
            </a:r>
            <a:r>
              <a:rPr lang="en-US" sz="1400" dirty="0" err="1">
                <a:latin typeface="Consolas" panose="020B0609020204030204" pitchFamily="49" charset="0"/>
              </a:rPr>
              <a:t>n.left</a:t>
            </a:r>
            <a:r>
              <a:rPr lang="en-US" sz="1400" dirty="0">
                <a:latin typeface="Consolas" panose="020B0609020204030204" pitchFamily="49" charset="0"/>
              </a:rPr>
              <a:t>; 	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Go as left as you can.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print(</a:t>
            </a:r>
            <a:r>
              <a:rPr lang="en-US" sz="1400" dirty="0" err="1">
                <a:latin typeface="Consolas" panose="020B0609020204030204" pitchFamily="49" charset="0"/>
              </a:rPr>
              <a:t>n.value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while(n != null){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	n = </a:t>
            </a:r>
            <a:r>
              <a:rPr lang="en-US" sz="1400" dirty="0" err="1">
                <a:latin typeface="Consolas" panose="020B0609020204030204" pitchFamily="49" charset="0"/>
              </a:rPr>
              <a:t>inSucc</a:t>
            </a:r>
            <a:r>
              <a:rPr lang="en-US" sz="1400" dirty="0">
                <a:latin typeface="Consolas" panose="020B0609020204030204" pitchFamily="49" charset="0"/>
              </a:rPr>
              <a:t>(n);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nsolas" panose="020B0609020204030204" pitchFamily="49" charset="0"/>
              </a:rPr>
              <a:t>// Call to our previous function</a:t>
            </a:r>
            <a:r>
              <a:rPr lang="en-US" sz="1400" dirty="0">
                <a:latin typeface="Consolas" panose="020B0609020204030204" pitchFamily="49" charset="0"/>
              </a:rPr>
              <a:t>	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	print(</a:t>
            </a:r>
            <a:r>
              <a:rPr lang="en-US" sz="1400" dirty="0" err="1">
                <a:latin typeface="Consolas" panose="020B0609020204030204" pitchFamily="49" charset="0"/>
              </a:rPr>
              <a:t>n.value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	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6562999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Inorder</a:t>
            </a:r>
            <a:r>
              <a:rPr lang="en-US" dirty="0"/>
              <a:t> traversal in a threaded tree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417506" y="4312099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77671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670703" y="2882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8203" y="2857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106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027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203" y="2984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47003" y="38227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34403" y="4762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31103" y="38227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18603" y="5689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59903" y="5676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18503" y="477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20303" y="30099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29778" y="1530383"/>
                <a:ext cx="7504811" cy="48223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void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inorderTraversal</a:t>
                </a:r>
                <a:r>
                  <a:rPr lang="en-US" sz="1400" dirty="0">
                    <a:latin typeface="Consolas" panose="020B0609020204030204" pitchFamily="49" charset="0"/>
                  </a:rPr>
                  <a:t>(</a:t>
                </a:r>
                <a:r>
                  <a:rPr lang="en-US" sz="1400" dirty="0" err="1">
                    <a:latin typeface="Consolas" panose="020B0609020204030204" pitchFamily="49" charset="0"/>
                  </a:rPr>
                  <a:t>ThreadedTree</a:t>
                </a:r>
                <a:r>
                  <a:rPr lang="en-US" sz="1400" dirty="0">
                    <a:latin typeface="Consolas" panose="020B0609020204030204" pitchFamily="49" charset="0"/>
                  </a:rPr>
                  <a:t> t){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Node n =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t.root</a:t>
                </a:r>
                <a:r>
                  <a:rPr lang="en-US" sz="1400" dirty="0">
                    <a:latin typeface="Consolas" panose="020B0609020204030204" pitchFamily="49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while(</a:t>
                </a:r>
                <a:r>
                  <a:rPr lang="en-US" sz="1400" dirty="0" err="1">
                    <a:latin typeface="Consolas" panose="020B0609020204030204" pitchFamily="49" charset="0"/>
                  </a:rPr>
                  <a:t>n.left</a:t>
                </a:r>
                <a:r>
                  <a:rPr lang="en-US" sz="1400" dirty="0">
                    <a:latin typeface="Consolas" panose="020B0609020204030204" pitchFamily="49" charset="0"/>
                  </a:rPr>
                  <a:t> != null)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	n =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n.left</a:t>
                </a:r>
                <a:r>
                  <a:rPr lang="en-US" sz="1400" dirty="0">
                    <a:latin typeface="Consolas" panose="020B0609020204030204" pitchFamily="49" charset="0"/>
                  </a:rPr>
                  <a:t>; 	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// Go as left as you can.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print(</a:t>
                </a:r>
                <a:r>
                  <a:rPr lang="en-US" sz="1400" dirty="0" err="1">
                    <a:latin typeface="Consolas" panose="020B0609020204030204" pitchFamily="49" charset="0"/>
                  </a:rPr>
                  <a:t>n.value</a:t>
                </a:r>
                <a:r>
                  <a:rPr lang="en-US" sz="1400" dirty="0">
                    <a:latin typeface="Consolas" panose="020B0609020204030204" pitchFamily="49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while(n != null){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	n =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inSucc</a:t>
                </a:r>
                <a:r>
                  <a:rPr lang="en-US" sz="1400" dirty="0">
                    <a:latin typeface="Consolas" panose="020B0609020204030204" pitchFamily="49" charset="0"/>
                  </a:rPr>
                  <a:t>(n);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// Call to our previous function</a:t>
                </a:r>
                <a:r>
                  <a:rPr lang="en-US" sz="1400" dirty="0">
                    <a:latin typeface="Consolas" panose="020B0609020204030204" pitchFamily="49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	print(</a:t>
                </a:r>
                <a:r>
                  <a:rPr lang="en-US" sz="1400" dirty="0" err="1">
                    <a:latin typeface="Consolas" panose="020B0609020204030204" pitchFamily="49" charset="0"/>
                  </a:rPr>
                  <a:t>n.value</a:t>
                </a:r>
                <a:r>
                  <a:rPr lang="en-US" sz="1400" dirty="0">
                    <a:latin typeface="Consolas" panose="020B0609020204030204" pitchFamily="49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}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}</a:t>
                </a:r>
              </a:p>
              <a:p>
                <a:r>
                  <a:rPr lang="en-US" sz="1600" dirty="0">
                    <a:latin typeface="Calibri (Body)"/>
                  </a:rPr>
                  <a:t>Let a random edge in a threaded tree be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1600" dirty="0">
                    <a:latin typeface="Calibri (Body)"/>
                  </a:rPr>
                  <a:t>. How many times will </a:t>
                </a:r>
                <a:r>
                  <a:rPr lang="en-US" sz="1600" dirty="0" err="1">
                    <a:latin typeface="Consolas" panose="020B0609020204030204" pitchFamily="49" charset="0"/>
                  </a:rPr>
                  <a:t>inorderTraversal</a:t>
                </a:r>
                <a:r>
                  <a:rPr lang="en-US" sz="1600" dirty="0">
                    <a:latin typeface="Consolas" panose="020B0609020204030204" pitchFamily="49" charset="0"/>
                  </a:rPr>
                  <a:t> </a:t>
                </a:r>
                <a:r>
                  <a:rPr lang="en-US" sz="1600" b="1" dirty="0">
                    <a:solidFill>
                      <a:srgbClr val="FF66FF"/>
                    </a:solidFill>
                    <a:latin typeface="Calibri (Body)"/>
                  </a:rPr>
                  <a:t>traverse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66FF"/>
                        </a:solidFill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Calibri (Body)"/>
                  </a:rPr>
                  <a:t>? </a:t>
                </a:r>
                <a:r>
                  <a:rPr lang="en-US" sz="1600" i="1" dirty="0">
                    <a:solidFill>
                      <a:schemeClr val="bg1">
                        <a:lumMod val="65000"/>
                      </a:schemeClr>
                    </a:solidFill>
                    <a:latin typeface="Calibri (Body)"/>
                  </a:rPr>
                  <a:t>(By traversing, we quite literally mean: “</a:t>
                </a:r>
                <a:r>
                  <a:rPr lang="en-US" sz="1600" i="1" u="sng" dirty="0">
                    <a:solidFill>
                      <a:schemeClr val="bg1">
                        <a:lumMod val="65000"/>
                      </a:schemeClr>
                    </a:solidFill>
                    <a:latin typeface="Calibri (Body)"/>
                  </a:rPr>
                  <a:t>Go from the starting node to the ending node.</a:t>
                </a:r>
                <a:r>
                  <a:rPr lang="en-US" sz="1600" i="1" dirty="0">
                    <a:solidFill>
                      <a:schemeClr val="bg1">
                        <a:lumMod val="65000"/>
                      </a:schemeClr>
                    </a:solidFill>
                    <a:latin typeface="Calibri (Body)"/>
                  </a:rPr>
                  <a:t>”)</a:t>
                </a:r>
              </a:p>
            </p:txBody>
          </p:sp>
        </mc:Choice>
        <mc:Fallback xmlns="">
          <p:sp>
            <p:nvSpPr>
              <p:cNvPr id="4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9778" y="1530383"/>
                <a:ext cx="7504811" cy="4822310"/>
              </a:xfrm>
              <a:blipFill rotWithShape="0">
                <a:blip r:embed="rId2"/>
                <a:stretch>
                  <a:fillRect l="-325" t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3"/>
              <p:cNvSpPr/>
              <p:nvPr/>
            </p:nvSpPr>
            <p:spPr>
              <a:xfrm>
                <a:off x="4365619" y="5782041"/>
                <a:ext cx="1911140" cy="6452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For some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1600" dirty="0"/>
                  <a:t>, it won’t even visit them.</a:t>
                </a:r>
              </a:p>
            </p:txBody>
          </p:sp>
        </mc:Choice>
        <mc:Fallback xmlns="">
          <p:sp>
            <p:nvSpPr>
              <p:cNvPr id="41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619" y="5782041"/>
                <a:ext cx="1911140" cy="645268"/>
              </a:xfrm>
              <a:prstGeom prst="roundRect">
                <a:avLst/>
              </a:prstGeom>
              <a:blipFill rotWithShape="0">
                <a:blip r:embed="rId3"/>
                <a:stretch>
                  <a:fillRect r="-1582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"/>
          <p:cNvSpPr/>
          <p:nvPr/>
        </p:nvSpPr>
        <p:spPr>
          <a:xfrm>
            <a:off x="6409032" y="5782041"/>
            <a:ext cx="1476439" cy="64526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of them exactly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5"/>
              <p:cNvSpPr/>
              <p:nvPr/>
            </p:nvSpPr>
            <p:spPr>
              <a:xfrm>
                <a:off x="8087581" y="5782041"/>
                <a:ext cx="1764342" cy="64526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tx1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 smtClean="0">
                          <a:solidFill>
                            <a:schemeClr val="tx1"/>
                          </a:solidFill>
                        </a:rPr>
                        <m:t>some</m:t>
                      </m:r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𝑒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it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will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scan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them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twice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581" y="5782041"/>
                <a:ext cx="1764342" cy="645268"/>
              </a:xfrm>
              <a:prstGeom prst="round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5"/>
              <p:cNvSpPr/>
              <p:nvPr/>
            </p:nvSpPr>
            <p:spPr>
              <a:xfrm>
                <a:off x="9944681" y="5785288"/>
                <a:ext cx="1636688" cy="64526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tx1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m:t>al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charset="0"/>
                        </a:rPr>
                        <m:t>𝑒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it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will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scan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them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twice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681" y="5785288"/>
                <a:ext cx="1636688" cy="645268"/>
              </a:xfrm>
              <a:prstGeom prst="round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38534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Inorder</a:t>
            </a:r>
            <a:r>
              <a:rPr lang="en-US" dirty="0"/>
              <a:t> traversal in a threaded tree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338872" y="4236092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77671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670703" y="2882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8203" y="2857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106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027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203" y="2984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47003" y="38227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34403" y="4762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31103" y="38227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18603" y="5689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59903" y="5676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18503" y="477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20303" y="30099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29778" y="1530383"/>
                <a:ext cx="7504811" cy="48223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void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inorderTraversal</a:t>
                </a:r>
                <a:r>
                  <a:rPr lang="en-US" sz="1400" dirty="0">
                    <a:latin typeface="Consolas" panose="020B0609020204030204" pitchFamily="49" charset="0"/>
                  </a:rPr>
                  <a:t>(</a:t>
                </a:r>
                <a:r>
                  <a:rPr lang="en-US" sz="1400" dirty="0" err="1">
                    <a:latin typeface="Consolas" panose="020B0609020204030204" pitchFamily="49" charset="0"/>
                  </a:rPr>
                  <a:t>ThreadedTree</a:t>
                </a:r>
                <a:r>
                  <a:rPr lang="en-US" sz="1400" dirty="0">
                    <a:latin typeface="Consolas" panose="020B0609020204030204" pitchFamily="49" charset="0"/>
                  </a:rPr>
                  <a:t> t){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Node n =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t.root</a:t>
                </a:r>
                <a:r>
                  <a:rPr lang="en-US" sz="1400" dirty="0">
                    <a:latin typeface="Consolas" panose="020B0609020204030204" pitchFamily="49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while(</a:t>
                </a:r>
                <a:r>
                  <a:rPr lang="en-US" sz="1400" dirty="0" err="1">
                    <a:latin typeface="Consolas" panose="020B0609020204030204" pitchFamily="49" charset="0"/>
                  </a:rPr>
                  <a:t>n.left</a:t>
                </a:r>
                <a:r>
                  <a:rPr lang="en-US" sz="1400" dirty="0">
                    <a:latin typeface="Consolas" panose="020B0609020204030204" pitchFamily="49" charset="0"/>
                  </a:rPr>
                  <a:t> != null)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	n =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n.left</a:t>
                </a:r>
                <a:r>
                  <a:rPr lang="en-US" sz="1400" dirty="0">
                    <a:latin typeface="Consolas" panose="020B0609020204030204" pitchFamily="49" charset="0"/>
                  </a:rPr>
                  <a:t>; 	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// Go as left as you can.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print(</a:t>
                </a:r>
                <a:r>
                  <a:rPr lang="en-US" sz="1400" dirty="0" err="1">
                    <a:latin typeface="Consolas" panose="020B0609020204030204" pitchFamily="49" charset="0"/>
                  </a:rPr>
                  <a:t>n.value</a:t>
                </a:r>
                <a:r>
                  <a:rPr lang="en-US" sz="1400" dirty="0">
                    <a:latin typeface="Consolas" panose="020B0609020204030204" pitchFamily="49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while(n != null){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	n =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inSucc</a:t>
                </a:r>
                <a:r>
                  <a:rPr lang="en-US" sz="1400" dirty="0">
                    <a:latin typeface="Consolas" panose="020B0609020204030204" pitchFamily="49" charset="0"/>
                  </a:rPr>
                  <a:t>(n);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// Call to our previous function</a:t>
                </a:r>
                <a:r>
                  <a:rPr lang="en-US" sz="1400" dirty="0">
                    <a:latin typeface="Consolas" panose="020B0609020204030204" pitchFamily="49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	print(</a:t>
                </a:r>
                <a:r>
                  <a:rPr lang="en-US" sz="1400" dirty="0" err="1">
                    <a:latin typeface="Consolas" panose="020B0609020204030204" pitchFamily="49" charset="0"/>
                  </a:rPr>
                  <a:t>n.value</a:t>
                </a:r>
                <a:r>
                  <a:rPr lang="en-US" sz="1400" dirty="0">
                    <a:latin typeface="Consolas" panose="020B0609020204030204" pitchFamily="49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}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}</a:t>
                </a:r>
              </a:p>
              <a:p>
                <a:r>
                  <a:rPr lang="en-US" sz="1600" dirty="0">
                    <a:latin typeface="Calibri (Body)"/>
                  </a:rPr>
                  <a:t>Let a random edge in a threaded tree be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1600" dirty="0">
                    <a:latin typeface="Calibri (Body)"/>
                  </a:rPr>
                  <a:t>. How many times will </a:t>
                </a:r>
                <a:r>
                  <a:rPr lang="en-US" sz="1600" dirty="0" err="1">
                    <a:latin typeface="Consolas" panose="020B0609020204030204" pitchFamily="49" charset="0"/>
                  </a:rPr>
                  <a:t>inorderTraversal</a:t>
                </a:r>
                <a:r>
                  <a:rPr lang="en-US" sz="1600" dirty="0">
                    <a:latin typeface="Consolas" panose="020B0609020204030204" pitchFamily="49" charset="0"/>
                  </a:rPr>
                  <a:t> </a:t>
                </a:r>
                <a:r>
                  <a:rPr lang="en-US" sz="1600" b="1" dirty="0">
                    <a:solidFill>
                      <a:srgbClr val="FF66FF"/>
                    </a:solidFill>
                    <a:latin typeface="Calibri (Body)"/>
                  </a:rPr>
                  <a:t>traverse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rgbClr val="FF66FF"/>
                        </a:solidFill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1600" dirty="0">
                    <a:solidFill>
                      <a:schemeClr val="accent2">
                        <a:lumMod val="75000"/>
                      </a:schemeClr>
                    </a:solidFill>
                    <a:latin typeface="Calibri (Body)"/>
                  </a:rPr>
                  <a:t>? </a:t>
                </a:r>
                <a:r>
                  <a:rPr lang="en-US" sz="1600" i="1" dirty="0">
                    <a:solidFill>
                      <a:schemeClr val="bg1">
                        <a:lumMod val="65000"/>
                      </a:schemeClr>
                    </a:solidFill>
                    <a:latin typeface="Calibri (Body)"/>
                  </a:rPr>
                  <a:t>(By traversing, we quite literally mean: “</a:t>
                </a:r>
                <a:r>
                  <a:rPr lang="en-US" sz="1600" i="1" u="sng" dirty="0">
                    <a:solidFill>
                      <a:schemeClr val="bg1">
                        <a:lumMod val="65000"/>
                      </a:schemeClr>
                    </a:solidFill>
                    <a:latin typeface="Calibri (Body)"/>
                  </a:rPr>
                  <a:t>Go from the starting node to the ending node.</a:t>
                </a:r>
                <a:r>
                  <a:rPr lang="en-US" sz="1600" i="1" dirty="0">
                    <a:solidFill>
                      <a:schemeClr val="bg1">
                        <a:lumMod val="65000"/>
                      </a:schemeClr>
                    </a:solidFill>
                    <a:latin typeface="Calibri (Body)"/>
                  </a:rPr>
                  <a:t>”)</a:t>
                </a:r>
              </a:p>
            </p:txBody>
          </p:sp>
        </mc:Choice>
        <mc:Fallback xmlns="">
          <p:sp>
            <p:nvSpPr>
              <p:cNvPr id="4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9778" y="1530383"/>
                <a:ext cx="7504811" cy="4822310"/>
              </a:xfrm>
              <a:blipFill rotWithShape="0">
                <a:blip r:embed="rId2"/>
                <a:stretch>
                  <a:fillRect l="-325" t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Rectangle: Rounded Corners 3"/>
              <p:cNvSpPr/>
              <p:nvPr/>
            </p:nvSpPr>
            <p:spPr>
              <a:xfrm>
                <a:off x="4365619" y="5782041"/>
                <a:ext cx="1911140" cy="64526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/>
                  <a:t>For some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charset="0"/>
                      </a:rPr>
                      <m:t>𝑒</m:t>
                    </m:r>
                  </m:oMath>
                </a14:m>
                <a:r>
                  <a:rPr lang="en-US" sz="1600" dirty="0"/>
                  <a:t>, it won’t even visit them.</a:t>
                </a:r>
              </a:p>
            </p:txBody>
          </p:sp>
        </mc:Choice>
        <mc:Fallback xmlns="">
          <p:sp>
            <p:nvSpPr>
              <p:cNvPr id="41" name="Rectangle: Rounded Corners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5619" y="5782041"/>
                <a:ext cx="1911140" cy="645268"/>
              </a:xfrm>
              <a:prstGeom prst="roundRect">
                <a:avLst/>
              </a:prstGeom>
              <a:blipFill rotWithShape="0">
                <a:blip r:embed="rId3"/>
                <a:stretch>
                  <a:fillRect r="-1582" b="-6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: Rounded Corners 4"/>
          <p:cNvSpPr/>
          <p:nvPr/>
        </p:nvSpPr>
        <p:spPr>
          <a:xfrm>
            <a:off x="6409032" y="5782041"/>
            <a:ext cx="1476439" cy="64526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All of them exactly once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Rectangle: Rounded Corners 5"/>
              <p:cNvSpPr/>
              <p:nvPr/>
            </p:nvSpPr>
            <p:spPr>
              <a:xfrm>
                <a:off x="8087581" y="5782041"/>
                <a:ext cx="1764342" cy="645268"/>
              </a:xfrm>
              <a:prstGeom prst="round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tx1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dirty="0" smtClean="0">
                          <a:solidFill>
                            <a:schemeClr val="tx1"/>
                          </a:solidFill>
                        </a:rPr>
                        <m:t>some</m:t>
                      </m:r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it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will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scan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them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twice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3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7581" y="5782041"/>
                <a:ext cx="1764342" cy="64526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: Rounded Corners 5"/>
              <p:cNvSpPr/>
              <p:nvPr/>
            </p:nvSpPr>
            <p:spPr>
              <a:xfrm>
                <a:off x="9944681" y="5785288"/>
                <a:ext cx="1636688" cy="645268"/>
              </a:xfrm>
              <a:prstGeom prst="round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tx1"/>
                          </a:solidFill>
                        </a:rPr>
                        <m:t>For</m:t>
                      </m:r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1" i="0" dirty="0" smtClean="0">
                          <a:solidFill>
                            <a:schemeClr val="tx1"/>
                          </a:solidFill>
                        </a:rPr>
                        <m:t>al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l</m:t>
                      </m:r>
                      <m:r>
                        <m:rPr>
                          <m:nor/>
                        </m:rPr>
                        <a:rPr lang="en-US" sz="160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a:rPr lang="en-US" sz="16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it</m:t>
                      </m:r>
                      <m:r>
                        <m:rPr>
                          <m:nor/>
                        </m:rPr>
                        <a:rPr lang="en-US" sz="1600" dirty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will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scan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them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b="0" i="0" dirty="0" smtClean="0">
                          <a:solidFill>
                            <a:schemeClr val="tx1"/>
                          </a:solidFill>
                        </a:rPr>
                        <m:t>twice</m:t>
                      </m:r>
                    </m:oMath>
                  </m:oMathPara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6" name="Rectangle: Rounded Corners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4681" y="5785288"/>
                <a:ext cx="1636688" cy="645268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/>
          <p:cNvSpPr/>
          <p:nvPr/>
        </p:nvSpPr>
        <p:spPr>
          <a:xfrm>
            <a:off x="4172991" y="5653594"/>
            <a:ext cx="2269070" cy="10771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 rot="2919978">
            <a:off x="-862758" y="4223925"/>
            <a:ext cx="4800790" cy="1077147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8" name="Oval 47"/>
          <p:cNvSpPr/>
          <p:nvPr/>
        </p:nvSpPr>
        <p:spPr>
          <a:xfrm rot="2321243">
            <a:off x="2195792" y="2291359"/>
            <a:ext cx="1840899" cy="66212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 rot="2321243">
            <a:off x="3885245" y="3153939"/>
            <a:ext cx="1186556" cy="662128"/>
          </a:xfrm>
          <a:prstGeom prst="ellipse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120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Inorder</a:t>
            </a:r>
            <a:r>
              <a:rPr lang="en-US" dirty="0"/>
              <a:t> traversal in a threaded tree</a:t>
            </a:r>
          </a:p>
        </p:txBody>
      </p:sp>
      <p:sp>
        <p:nvSpPr>
          <p:cNvPr id="4" name="Oval 3"/>
          <p:cNvSpPr/>
          <p:nvPr/>
        </p:nvSpPr>
        <p:spPr>
          <a:xfrm>
            <a:off x="2304357" y="153038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594504" y="262523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88174" y="269009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1028109" y="1908432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10" idx="0"/>
          </p:cNvCxnSpPr>
          <p:nvPr/>
        </p:nvCxnSpPr>
        <p:spPr>
          <a:xfrm>
            <a:off x="2737962" y="1908432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cxnSpLocks/>
            <a:endCxn id="17" idx="0"/>
          </p:cNvCxnSpPr>
          <p:nvPr/>
        </p:nvCxnSpPr>
        <p:spPr>
          <a:xfrm>
            <a:off x="1028109" y="3003284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1195430" y="3551065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2" name="Straight Arrow Connector 11"/>
          <p:cNvCxnSpPr>
            <a:cxnSpLocks/>
            <a:stCxn id="17" idx="5"/>
          </p:cNvCxnSpPr>
          <p:nvPr/>
        </p:nvCxnSpPr>
        <p:spPr>
          <a:xfrm>
            <a:off x="1629035" y="3929114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002082" y="4483050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4" name="Oval 13"/>
          <p:cNvSpPr/>
          <p:nvPr/>
        </p:nvSpPr>
        <p:spPr>
          <a:xfrm>
            <a:off x="2834652" y="5410569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5" name="Straight Arrow Connector 14"/>
          <p:cNvCxnSpPr>
            <a:cxnSpLocks/>
          </p:cNvCxnSpPr>
          <p:nvPr/>
        </p:nvCxnSpPr>
        <p:spPr>
          <a:xfrm>
            <a:off x="2389049" y="4870059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64552" y="355025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8" name="Curved Connector 17"/>
          <p:cNvCxnSpPr>
            <a:stCxn id="14" idx="3"/>
          </p:cNvCxnSpPr>
          <p:nvPr/>
        </p:nvCxnSpPr>
        <p:spPr>
          <a:xfrm rot="5400000" flipH="1">
            <a:off x="655961" y="3315250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urved Connector 18"/>
          <p:cNvCxnSpPr/>
          <p:nvPr/>
        </p:nvCxnSpPr>
        <p:spPr>
          <a:xfrm rot="5400000" flipH="1">
            <a:off x="1338872" y="4236092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/>
          <p:nvPr/>
        </p:nvCxnSpPr>
        <p:spPr>
          <a:xfrm rot="5400000" flipH="1">
            <a:off x="2160274" y="5308401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85531" y="3477671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2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2613037" y="1918615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2274097" y="1990165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86440" y="2690098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6" name="Oval 25"/>
          <p:cNvSpPr/>
          <p:nvPr/>
        </p:nvSpPr>
        <p:spPr>
          <a:xfrm>
            <a:off x="670703" y="2882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88203" y="2857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106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02703" y="18288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036203" y="2984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547003" y="38227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2334403" y="47625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1331103" y="38227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2918603" y="56896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159903" y="5676900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2118503" y="47752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3820303" y="3009900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/>
          <p:cNvCxnSpPr>
            <a:cxnSpLocks/>
          </p:cNvCxnSpPr>
          <p:nvPr/>
        </p:nvCxnSpPr>
        <p:spPr>
          <a:xfrm>
            <a:off x="4121779" y="3068147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cxnSpLocks/>
          </p:cNvCxnSpPr>
          <p:nvPr/>
        </p:nvCxnSpPr>
        <p:spPr>
          <a:xfrm flipH="1">
            <a:off x="360338" y="3068147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629778" y="1530383"/>
                <a:ext cx="7504811" cy="4822310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void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inorderTraversal</a:t>
                </a:r>
                <a:r>
                  <a:rPr lang="en-US" sz="1400" dirty="0">
                    <a:latin typeface="Consolas" panose="020B0609020204030204" pitchFamily="49" charset="0"/>
                  </a:rPr>
                  <a:t>(</a:t>
                </a:r>
                <a:r>
                  <a:rPr lang="en-US" sz="1400" dirty="0" err="1">
                    <a:latin typeface="Consolas" panose="020B0609020204030204" pitchFamily="49" charset="0"/>
                  </a:rPr>
                  <a:t>ThreadedTree</a:t>
                </a:r>
                <a:r>
                  <a:rPr lang="en-US" sz="1400" dirty="0">
                    <a:latin typeface="Consolas" panose="020B0609020204030204" pitchFamily="49" charset="0"/>
                  </a:rPr>
                  <a:t> t){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Node n =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t.root</a:t>
                </a:r>
                <a:r>
                  <a:rPr lang="en-US" sz="1400" dirty="0">
                    <a:latin typeface="Consolas" panose="020B0609020204030204" pitchFamily="49" charset="0"/>
                  </a:rPr>
                  <a:t>;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while(</a:t>
                </a:r>
                <a:r>
                  <a:rPr lang="en-US" sz="1400" dirty="0" err="1">
                    <a:latin typeface="Consolas" panose="020B0609020204030204" pitchFamily="49" charset="0"/>
                  </a:rPr>
                  <a:t>n.left</a:t>
                </a:r>
                <a:r>
                  <a:rPr lang="en-US" sz="1400" dirty="0">
                    <a:latin typeface="Consolas" panose="020B0609020204030204" pitchFamily="49" charset="0"/>
                  </a:rPr>
                  <a:t> != null)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	n =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n.left</a:t>
                </a:r>
                <a:r>
                  <a:rPr lang="en-US" sz="1400" dirty="0">
                    <a:latin typeface="Consolas" panose="020B0609020204030204" pitchFamily="49" charset="0"/>
                  </a:rPr>
                  <a:t>; 	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// Go as left as you can.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print(</a:t>
                </a:r>
                <a:r>
                  <a:rPr lang="en-US" sz="1400" dirty="0" err="1">
                    <a:latin typeface="Consolas" panose="020B0609020204030204" pitchFamily="49" charset="0"/>
                  </a:rPr>
                  <a:t>n.value</a:t>
                </a:r>
                <a:r>
                  <a:rPr lang="en-US" sz="1400" dirty="0">
                    <a:latin typeface="Consolas" panose="020B0609020204030204" pitchFamily="49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while(n != null){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	n =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inSucc</a:t>
                </a:r>
                <a:r>
                  <a:rPr lang="en-US" sz="1400" dirty="0">
                    <a:latin typeface="Consolas" panose="020B0609020204030204" pitchFamily="49" charset="0"/>
                  </a:rPr>
                  <a:t>(n); </a:t>
                </a: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onsolas" panose="020B0609020204030204" pitchFamily="49" charset="0"/>
                  </a:rPr>
                  <a:t>// Call to our previous function</a:t>
                </a:r>
                <a:r>
                  <a:rPr lang="en-US" sz="1400" dirty="0">
                    <a:latin typeface="Consolas" panose="020B0609020204030204" pitchFamily="49" charset="0"/>
                  </a:rPr>
                  <a:t>	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	print( (n == NULL) ? NULL : </a:t>
                </a:r>
                <a:r>
                  <a:rPr lang="en-US" sz="1400" dirty="0" err="1">
                    <a:latin typeface="Consolas" panose="020B0609020204030204" pitchFamily="49" charset="0"/>
                  </a:rPr>
                  <a:t>n.value</a:t>
                </a:r>
                <a:r>
                  <a:rPr lang="en-US" sz="1400" dirty="0">
                    <a:latin typeface="Consolas" panose="020B0609020204030204" pitchFamily="49" charset="0"/>
                  </a:rPr>
                  <a:t>);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	}</a:t>
                </a:r>
              </a:p>
              <a:p>
                <a:pPr marL="0" indent="0">
                  <a:buNone/>
                </a:pPr>
                <a:r>
                  <a:rPr lang="en-US" sz="1400" dirty="0">
                    <a:latin typeface="Consolas" panose="020B0609020204030204" pitchFamily="49" charset="0"/>
                  </a:rPr>
                  <a:t>}</a:t>
                </a:r>
              </a:p>
              <a:p>
                <a:r>
                  <a:rPr lang="en-US" sz="2000" dirty="0">
                    <a:latin typeface="Calibri (Body)"/>
                  </a:rPr>
                  <a:t>Like we do in Algorithms, let’s </a:t>
                </a:r>
                <a:r>
                  <a:rPr lang="en-US" sz="2000" b="1" dirty="0">
                    <a:solidFill>
                      <a:schemeClr val="accent2"/>
                    </a:solidFill>
                    <a:latin typeface="Calibri (Body)"/>
                  </a:rPr>
                  <a:t>pretend that we actually visited all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2000" b="1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2000" b="1" dirty="0">
                    <a:solidFill>
                      <a:schemeClr val="accent2"/>
                    </a:solidFill>
                    <a:latin typeface="Calibri (Body)"/>
                  </a:rPr>
                  <a:t> links.</a:t>
                </a:r>
              </a:p>
              <a:p>
                <a:r>
                  <a:rPr lang="en-US" sz="2000" dirty="0">
                    <a:latin typeface="Calibri (Body)"/>
                  </a:rPr>
                  <a:t>Then, 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 (Body)"/>
                  </a:rPr>
                  <a:t>on average</a:t>
                </a:r>
                <a:r>
                  <a:rPr lang="en-US" sz="2000" b="1" dirty="0">
                    <a:latin typeface="Calibri (Body)"/>
                  </a:rPr>
                  <a:t>, when at any given node, </a:t>
                </a:r>
                <a:r>
                  <a:rPr lang="en-US" sz="2000" dirty="0">
                    <a:latin typeface="Calibri (Body)"/>
                  </a:rPr>
                  <a:t>the algorithm visits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r>
                  <a:rPr lang="en-US" sz="2000" i="1" dirty="0">
                    <a:latin typeface="Calibri (Body)"/>
                  </a:rPr>
                  <a:t> </a:t>
                </a:r>
                <a:r>
                  <a:rPr lang="en-US" sz="2000" dirty="0">
                    <a:latin typeface="Calibri (Body)"/>
                  </a:rPr>
                  <a:t>links to find its </a:t>
                </a:r>
                <a:r>
                  <a:rPr lang="en-US" sz="2000" b="1" dirty="0" err="1">
                    <a:solidFill>
                      <a:srgbClr val="C00000"/>
                    </a:solidFill>
                    <a:latin typeface="Calibri (Body)"/>
                  </a:rPr>
                  <a:t>inorder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 (Body)"/>
                  </a:rPr>
                  <a:t> successor</a:t>
                </a:r>
                <a:r>
                  <a:rPr lang="en-US" sz="2000" dirty="0">
                    <a:latin typeface="Calibri (Body)"/>
                  </a:rPr>
                  <a:t>!</a:t>
                </a:r>
              </a:p>
              <a:p>
                <a:r>
                  <a:rPr lang="en-US" sz="2000" dirty="0">
                    <a:latin typeface="Calibri (Body)"/>
                  </a:rPr>
                  <a:t>Hence 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 (Body)"/>
                  </a:rPr>
                  <a:t>amortized</a:t>
                </a:r>
                <a:r>
                  <a:rPr lang="en-US" sz="2000" dirty="0">
                    <a:latin typeface="Calibri (Body)"/>
                  </a:rPr>
                  <a:t> 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 (Body)"/>
                  </a:rPr>
                  <a:t>constant</a:t>
                </a:r>
                <a:r>
                  <a:rPr lang="en-US" sz="2000" dirty="0">
                    <a:latin typeface="Calibri (Body)"/>
                  </a:rPr>
                  <a:t> time </a:t>
                </a:r>
                <a:r>
                  <a:rPr lang="en-US" sz="2000" dirty="0">
                    <a:latin typeface="Calibri (Body)"/>
                    <a:sym typeface="Wingdings" panose="05000000000000000000" pitchFamily="2" charset="2"/>
                  </a:rPr>
                  <a:t></a:t>
                </a:r>
                <a:endParaRPr lang="en-US" sz="2000" dirty="0">
                  <a:latin typeface="Calibri (Body)"/>
                </a:endParaRPr>
              </a:p>
            </p:txBody>
          </p:sp>
        </mc:Choice>
        <mc:Fallback xmlns="">
          <p:sp>
            <p:nvSpPr>
              <p:cNvPr id="44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29778" y="1530383"/>
                <a:ext cx="7504811" cy="4822310"/>
              </a:xfrm>
              <a:blipFill>
                <a:blip r:embed="rId2"/>
                <a:stretch>
                  <a:fillRect l="-731" t="-1138" b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1412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 am unconvinced!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95" y="3597443"/>
            <a:ext cx="2433837" cy="2194510"/>
          </a:xfrm>
        </p:spPr>
      </p:pic>
      <p:sp>
        <p:nvSpPr>
          <p:cNvPr id="6" name="Speech Bubble: Oval 5"/>
          <p:cNvSpPr/>
          <p:nvPr/>
        </p:nvSpPr>
        <p:spPr>
          <a:xfrm>
            <a:off x="4885208" y="1572701"/>
            <a:ext cx="4435771" cy="1654091"/>
          </a:xfrm>
          <a:prstGeom prst="wedgeEllipseCallout">
            <a:avLst>
              <a:gd name="adj1" fmla="val -46914"/>
              <a:gd name="adj2" fmla="val 731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Now hold on… does this analysis prove that </a:t>
            </a:r>
            <a:r>
              <a:rPr lang="en-US" b="1" dirty="0">
                <a:solidFill>
                  <a:srgbClr val="FF66FF"/>
                </a:solidFill>
              </a:rPr>
              <a:t>searching a linked list is amortized constant?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This can’t be true!</a:t>
            </a:r>
          </a:p>
        </p:txBody>
      </p:sp>
    </p:spTree>
    <p:extLst>
      <p:ext uri="{BB962C8B-B14F-4D97-AF65-F5344CB8AC3E}">
        <p14:creationId xmlns:p14="http://schemas.microsoft.com/office/powerpoint/2010/main" val="179389604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 am unconvinced!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95" y="3597443"/>
            <a:ext cx="2433837" cy="2194510"/>
          </a:xfrm>
        </p:spPr>
      </p:pic>
      <p:sp>
        <p:nvSpPr>
          <p:cNvPr id="6" name="Speech Bubble: Oval 5"/>
          <p:cNvSpPr/>
          <p:nvPr/>
        </p:nvSpPr>
        <p:spPr>
          <a:xfrm>
            <a:off x="4885208" y="1572701"/>
            <a:ext cx="4435771" cy="1654091"/>
          </a:xfrm>
          <a:prstGeom prst="wedgeEllipseCallout">
            <a:avLst>
              <a:gd name="adj1" fmla="val -46914"/>
              <a:gd name="adj2" fmla="val 731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Now hold on… does this analysis prove that </a:t>
            </a:r>
            <a:r>
              <a:rPr lang="en-US" b="1" dirty="0">
                <a:solidFill>
                  <a:srgbClr val="FF66FF"/>
                </a:solidFill>
              </a:rPr>
              <a:t>searching a linked list is amortized constant?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This can’t be true!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63148" y="3597443"/>
            <a:ext cx="565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would Dr. William </a:t>
            </a:r>
            <a:r>
              <a:rPr lang="en-US" dirty="0" err="1"/>
              <a:t>Gasarch</a:t>
            </a:r>
            <a:r>
              <a:rPr lang="en-US" dirty="0"/>
              <a:t> had phrased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“This can’t be true”?</a:t>
            </a:r>
          </a:p>
        </p:txBody>
      </p:sp>
      <p:sp>
        <p:nvSpPr>
          <p:cNvPr id="7" name="Rectangle: Rounded Corners 3"/>
          <p:cNvSpPr/>
          <p:nvPr/>
        </p:nvSpPr>
        <p:spPr>
          <a:xfrm>
            <a:off x="6764690" y="4488279"/>
            <a:ext cx="1911140" cy="645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This is b*****it man</a:t>
            </a:r>
          </a:p>
        </p:txBody>
      </p:sp>
      <p:sp>
        <p:nvSpPr>
          <p:cNvPr id="8" name="Rectangle: Rounded Corners 4"/>
          <p:cNvSpPr/>
          <p:nvPr/>
        </p:nvSpPr>
        <p:spPr>
          <a:xfrm>
            <a:off x="8808103" y="4488279"/>
            <a:ext cx="1476439" cy="64526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Something else</a:t>
            </a:r>
          </a:p>
        </p:txBody>
      </p:sp>
    </p:spTree>
    <p:extLst>
      <p:ext uri="{BB962C8B-B14F-4D97-AF65-F5344CB8AC3E}">
        <p14:creationId xmlns:p14="http://schemas.microsoft.com/office/powerpoint/2010/main" val="9021978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 am unconvinced!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95" y="3597443"/>
            <a:ext cx="2433837" cy="2194510"/>
          </a:xfrm>
        </p:spPr>
      </p:pic>
      <p:sp>
        <p:nvSpPr>
          <p:cNvPr id="3" name="TextBox 2"/>
          <p:cNvSpPr txBox="1"/>
          <p:nvPr/>
        </p:nvSpPr>
        <p:spPr>
          <a:xfrm>
            <a:off x="6263148" y="3597443"/>
            <a:ext cx="565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would Dr. William </a:t>
            </a:r>
            <a:r>
              <a:rPr lang="en-US" dirty="0" err="1"/>
              <a:t>Gasarch</a:t>
            </a:r>
            <a:r>
              <a:rPr lang="en-US" dirty="0"/>
              <a:t> had phrased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“This can’t be true”?</a:t>
            </a:r>
          </a:p>
        </p:txBody>
      </p:sp>
      <p:sp>
        <p:nvSpPr>
          <p:cNvPr id="7" name="Rectangle: Rounded Corners 3"/>
          <p:cNvSpPr/>
          <p:nvPr/>
        </p:nvSpPr>
        <p:spPr>
          <a:xfrm>
            <a:off x="6764690" y="4488279"/>
            <a:ext cx="1911140" cy="645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This is b*****it man</a:t>
            </a:r>
          </a:p>
        </p:txBody>
      </p:sp>
      <p:sp>
        <p:nvSpPr>
          <p:cNvPr id="8" name="Rectangle: Rounded Corners 4"/>
          <p:cNvSpPr/>
          <p:nvPr/>
        </p:nvSpPr>
        <p:spPr>
          <a:xfrm>
            <a:off x="8808103" y="4488279"/>
            <a:ext cx="1476439" cy="64526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Something else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7884" y="5348748"/>
            <a:ext cx="370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(Correct answer omitted for reasons of job security)</a:t>
            </a:r>
          </a:p>
        </p:txBody>
      </p:sp>
      <p:sp>
        <p:nvSpPr>
          <p:cNvPr id="9" name="Speech Bubble: Oval 8"/>
          <p:cNvSpPr/>
          <p:nvPr/>
        </p:nvSpPr>
        <p:spPr>
          <a:xfrm>
            <a:off x="4885208" y="1572701"/>
            <a:ext cx="4435771" cy="1654091"/>
          </a:xfrm>
          <a:prstGeom prst="wedgeEllipseCallout">
            <a:avLst>
              <a:gd name="adj1" fmla="val -46914"/>
              <a:gd name="adj2" fmla="val 731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Now hold on… does this analysis prove that </a:t>
            </a:r>
            <a:r>
              <a:rPr lang="en-US" b="1" dirty="0">
                <a:solidFill>
                  <a:srgbClr val="FF66FF"/>
                </a:solidFill>
              </a:rPr>
              <a:t>searching a linked list is amortized constant?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This can’t be true!</a:t>
            </a:r>
          </a:p>
        </p:txBody>
      </p:sp>
    </p:spTree>
    <p:extLst>
      <p:ext uri="{BB962C8B-B14F-4D97-AF65-F5344CB8AC3E}">
        <p14:creationId xmlns:p14="http://schemas.microsoft.com/office/powerpoint/2010/main" val="30827621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 am unconvinced!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0395" y="3597443"/>
            <a:ext cx="2433837" cy="2194510"/>
          </a:xfrm>
        </p:spPr>
      </p:pic>
      <p:sp>
        <p:nvSpPr>
          <p:cNvPr id="3" name="TextBox 2"/>
          <p:cNvSpPr txBox="1"/>
          <p:nvPr/>
        </p:nvSpPr>
        <p:spPr>
          <a:xfrm>
            <a:off x="6263148" y="3597443"/>
            <a:ext cx="5653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would Dr. William </a:t>
            </a:r>
            <a:r>
              <a:rPr lang="en-US" dirty="0" err="1"/>
              <a:t>Gasarch</a:t>
            </a:r>
            <a:r>
              <a:rPr lang="en-US" dirty="0"/>
              <a:t> had phrased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“This can’t be true”?</a:t>
            </a:r>
          </a:p>
        </p:txBody>
      </p:sp>
      <p:sp>
        <p:nvSpPr>
          <p:cNvPr id="7" name="Rectangle: Rounded Corners 3"/>
          <p:cNvSpPr/>
          <p:nvPr/>
        </p:nvSpPr>
        <p:spPr>
          <a:xfrm>
            <a:off x="6764690" y="4488279"/>
            <a:ext cx="1911140" cy="6452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This is b*****it man</a:t>
            </a:r>
          </a:p>
        </p:txBody>
      </p:sp>
      <p:sp>
        <p:nvSpPr>
          <p:cNvPr id="8" name="Rectangle: Rounded Corners 4"/>
          <p:cNvSpPr/>
          <p:nvPr/>
        </p:nvSpPr>
        <p:spPr>
          <a:xfrm>
            <a:off x="8808103" y="4488279"/>
            <a:ext cx="1476439" cy="64526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Something else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57884" y="5348748"/>
            <a:ext cx="37067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7030A0"/>
                </a:solidFill>
              </a:rPr>
              <a:t>(Correct answer omitted for reasons of job security)</a:t>
            </a:r>
          </a:p>
        </p:txBody>
      </p:sp>
      <p:sp>
        <p:nvSpPr>
          <p:cNvPr id="9" name="Speech Bubble: Oval 8"/>
          <p:cNvSpPr/>
          <p:nvPr/>
        </p:nvSpPr>
        <p:spPr>
          <a:xfrm>
            <a:off x="4885208" y="1572701"/>
            <a:ext cx="4435771" cy="1654091"/>
          </a:xfrm>
          <a:prstGeom prst="wedgeEllipseCallout">
            <a:avLst>
              <a:gd name="adj1" fmla="val -46914"/>
              <a:gd name="adj2" fmla="val 73199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Now hold on… does this analysis prove that </a:t>
            </a:r>
            <a:r>
              <a:rPr lang="en-US" b="1" dirty="0">
                <a:solidFill>
                  <a:srgbClr val="FF66FF"/>
                </a:solidFill>
              </a:rPr>
              <a:t>searching a linked list is amortized constant?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This can’t be true!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9878" y="5394914"/>
            <a:ext cx="29005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Let’s see what amortized analysis of the search() operation in a (single) linked list reveals…</a:t>
            </a:r>
          </a:p>
        </p:txBody>
      </p:sp>
    </p:spTree>
    <p:extLst>
      <p:ext uri="{BB962C8B-B14F-4D97-AF65-F5344CB8AC3E}">
        <p14:creationId xmlns:p14="http://schemas.microsoft.com/office/powerpoint/2010/main" val="77239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Jason’s Solution</a:t>
            </a:r>
          </a:p>
        </p:txBody>
      </p:sp>
      <p:pic>
        <p:nvPicPr>
          <p:cNvPr id="7" name="Content Placeholder 6" descr="A picture containing text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61" y="1868237"/>
            <a:ext cx="3232110" cy="4351338"/>
          </a:xfrm>
        </p:spPr>
      </p:pic>
    </p:spTree>
    <p:extLst>
      <p:ext uri="{BB962C8B-B14F-4D97-AF65-F5344CB8AC3E}">
        <p14:creationId xmlns:p14="http://schemas.microsoft.com/office/powerpoint/2010/main" val="237657033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Searching a linked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avg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𝑒𝑙𝑒𝑚𝑒𝑛𝑡𝑠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A picture containing athletic game, basketball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07" y="1598696"/>
            <a:ext cx="20764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83470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Searching a linked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avg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𝑒𝑙𝑒𝑚𝑒𝑛𝑡𝑠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So: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700981" y="3932903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" name="Oval 4"/>
          <p:cNvSpPr/>
          <p:nvPr/>
        </p:nvSpPr>
        <p:spPr>
          <a:xfrm>
            <a:off x="2647336" y="3930188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593691" y="3930188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7969046" y="3930188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5154561" y="4175996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15448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76336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2" name="Connector: Curved 11"/>
          <p:cNvCxnSpPr>
            <a:stCxn id="4" idx="0"/>
            <a:endCxn id="5" idx="0"/>
          </p:cNvCxnSpPr>
          <p:nvPr/>
        </p:nvCxnSpPr>
        <p:spPr>
          <a:xfrm rot="5400000" flipH="1" flipV="1">
            <a:off x="2502182" y="3458369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/>
          <p:nvPr/>
        </p:nvCxnSpPr>
        <p:spPr>
          <a:xfrm rot="5400000" flipH="1" flipV="1">
            <a:off x="3513059" y="346548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/>
          <p:cNvCxnSpPr/>
          <p:nvPr/>
        </p:nvCxnSpPr>
        <p:spPr>
          <a:xfrm rot="5400000" flipH="1" flipV="1">
            <a:off x="4459414" y="3450738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/>
          <p:cNvCxnSpPr/>
          <p:nvPr/>
        </p:nvCxnSpPr>
        <p:spPr>
          <a:xfrm rot="5400000" flipH="1" flipV="1">
            <a:off x="7766126" y="348463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09568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70456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135" y="3765755"/>
            <a:ext cx="590552" cy="285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ptr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>
            <a:stCxn id="18" idx="3"/>
          </p:cNvCxnSpPr>
          <p:nvPr/>
        </p:nvCxnSpPr>
        <p:spPr>
          <a:xfrm>
            <a:off x="875687" y="3908323"/>
            <a:ext cx="767529" cy="18189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A picture containing athletic game, basketball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07" y="1598696"/>
            <a:ext cx="20764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79303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Searching a linked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Remember: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avg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𝑒𝑙𝑒𝑚𝑒𝑛𝑡𝑠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</a:t>
                </a:r>
                <a:r>
                  <a:rPr lang="en-US" dirty="0">
                    <a:solidFill>
                      <a:srgbClr val="7030A0"/>
                    </a:solidFill>
                  </a:rPr>
                  <a:t>number of links traversed </a:t>
                </a:r>
                <a:r>
                  <a:rPr lang="en-US" dirty="0"/>
                  <a:t>for successful search of key is:</a:t>
                </a:r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9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700981" y="3932903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" name="Oval 4"/>
          <p:cNvSpPr/>
          <p:nvPr/>
        </p:nvSpPr>
        <p:spPr>
          <a:xfrm>
            <a:off x="2647336" y="3930188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593691" y="3930188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7969046" y="3930188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5154561" y="4175996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15448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76336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2" name="Connector: Curved 11"/>
          <p:cNvCxnSpPr>
            <a:stCxn id="4" idx="0"/>
            <a:endCxn id="5" idx="0"/>
          </p:cNvCxnSpPr>
          <p:nvPr/>
        </p:nvCxnSpPr>
        <p:spPr>
          <a:xfrm rot="5400000" flipH="1" flipV="1">
            <a:off x="2502182" y="3458369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/>
          <p:nvPr/>
        </p:nvCxnSpPr>
        <p:spPr>
          <a:xfrm rot="5400000" flipH="1" flipV="1">
            <a:off x="3513059" y="346548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/>
          <p:cNvCxnSpPr/>
          <p:nvPr/>
        </p:nvCxnSpPr>
        <p:spPr>
          <a:xfrm rot="5400000" flipH="1" flipV="1">
            <a:off x="4459414" y="3450738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/>
          <p:cNvCxnSpPr/>
          <p:nvPr/>
        </p:nvCxnSpPr>
        <p:spPr>
          <a:xfrm rot="5400000" flipH="1" flipV="1">
            <a:off x="7766126" y="348463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09568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70456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135" y="3765755"/>
            <a:ext cx="590552" cy="285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ptr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8" idx="3"/>
          </p:cNvCxnSpPr>
          <p:nvPr/>
        </p:nvCxnSpPr>
        <p:spPr>
          <a:xfrm>
            <a:off x="875687" y="3908323"/>
            <a:ext cx="767529" cy="18189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athletic game, basketball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07" y="1598696"/>
            <a:ext cx="20764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14680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Searching a linked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Remember: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avg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𝑒𝑙𝑒𝑚𝑒𝑛𝑡𝑠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</a:t>
                </a:r>
                <a:r>
                  <a:rPr lang="en-US" dirty="0">
                    <a:solidFill>
                      <a:srgbClr val="7030A0"/>
                    </a:solidFill>
                  </a:rPr>
                  <a:t>number of links traversed </a:t>
                </a:r>
                <a:r>
                  <a:rPr lang="en-US" dirty="0"/>
                  <a:t>for successful search of key is: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700981" y="3932903"/>
            <a:ext cx="658761" cy="6096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" name="Oval 4"/>
          <p:cNvSpPr/>
          <p:nvPr/>
        </p:nvSpPr>
        <p:spPr>
          <a:xfrm>
            <a:off x="2647336" y="3930188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593691" y="3930188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7969046" y="3930188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5154561" y="4175996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15448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76336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2" name="Connector: Curved 11"/>
          <p:cNvCxnSpPr>
            <a:stCxn id="4" idx="0"/>
            <a:endCxn id="5" idx="0"/>
          </p:cNvCxnSpPr>
          <p:nvPr/>
        </p:nvCxnSpPr>
        <p:spPr>
          <a:xfrm rot="5400000" flipH="1" flipV="1">
            <a:off x="2502182" y="3458369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/>
          <p:nvPr/>
        </p:nvCxnSpPr>
        <p:spPr>
          <a:xfrm rot="5400000" flipH="1" flipV="1">
            <a:off x="3513059" y="346548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/>
          <p:cNvCxnSpPr/>
          <p:nvPr/>
        </p:nvCxnSpPr>
        <p:spPr>
          <a:xfrm rot="5400000" flipH="1" flipV="1">
            <a:off x="4459414" y="3450738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/>
          <p:cNvCxnSpPr/>
          <p:nvPr/>
        </p:nvCxnSpPr>
        <p:spPr>
          <a:xfrm rot="5400000" flipH="1" flipV="1">
            <a:off x="7766126" y="348463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09568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70456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135" y="3765755"/>
            <a:ext cx="590552" cy="285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ptr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8" idx="3"/>
          </p:cNvCxnSpPr>
          <p:nvPr/>
        </p:nvCxnSpPr>
        <p:spPr>
          <a:xfrm>
            <a:off x="875687" y="3908323"/>
            <a:ext cx="767529" cy="18189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athletic game, basketball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07" y="1598696"/>
            <a:ext cx="20764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61800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Searching a linked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Remember: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avg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𝑒𝑙𝑒𝑚𝑒𝑛𝑡𝑠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</a:t>
                </a:r>
                <a:r>
                  <a:rPr lang="en-US" dirty="0">
                    <a:solidFill>
                      <a:srgbClr val="7030A0"/>
                    </a:solidFill>
                  </a:rPr>
                  <a:t>number of links traversed </a:t>
                </a:r>
                <a:r>
                  <a:rPr lang="en-US" dirty="0"/>
                  <a:t>for successful search of key is: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700981" y="3932903"/>
            <a:ext cx="658761" cy="6096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" name="Oval 4"/>
          <p:cNvSpPr/>
          <p:nvPr/>
        </p:nvSpPr>
        <p:spPr>
          <a:xfrm>
            <a:off x="2647336" y="3930188"/>
            <a:ext cx="658761" cy="6096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593691" y="3930188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7969046" y="3930188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5154561" y="4175996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15448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76336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2" name="Connector: Curved 11"/>
          <p:cNvCxnSpPr>
            <a:stCxn id="4" idx="0"/>
            <a:endCxn id="5" idx="0"/>
          </p:cNvCxnSpPr>
          <p:nvPr/>
        </p:nvCxnSpPr>
        <p:spPr>
          <a:xfrm rot="5400000" flipH="1" flipV="1">
            <a:off x="2502182" y="3458369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/>
          <p:nvPr/>
        </p:nvCxnSpPr>
        <p:spPr>
          <a:xfrm rot="5400000" flipH="1" flipV="1">
            <a:off x="3513059" y="346548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/>
          <p:cNvCxnSpPr/>
          <p:nvPr/>
        </p:nvCxnSpPr>
        <p:spPr>
          <a:xfrm rot="5400000" flipH="1" flipV="1">
            <a:off x="4459414" y="3450738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/>
          <p:cNvCxnSpPr/>
          <p:nvPr/>
        </p:nvCxnSpPr>
        <p:spPr>
          <a:xfrm rot="5400000" flipH="1" flipV="1">
            <a:off x="7766126" y="348463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09568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70456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135" y="3765755"/>
            <a:ext cx="590552" cy="285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ptr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8" idx="3"/>
          </p:cNvCxnSpPr>
          <p:nvPr/>
        </p:nvCxnSpPr>
        <p:spPr>
          <a:xfrm>
            <a:off x="875687" y="3908323"/>
            <a:ext cx="767529" cy="18189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athletic game, basketball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07" y="1598696"/>
            <a:ext cx="20764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7173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Searching a linked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Remember: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avg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𝑒𝑙𝑒𝑚𝑒𝑛𝑡𝑠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</a:t>
                </a:r>
                <a:r>
                  <a:rPr lang="en-US" dirty="0">
                    <a:solidFill>
                      <a:srgbClr val="7030A0"/>
                    </a:solidFill>
                  </a:rPr>
                  <a:t>number of links traversed </a:t>
                </a:r>
                <a:r>
                  <a:rPr lang="en-US" dirty="0"/>
                  <a:t>for successful search of key is: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700981" y="3932903"/>
            <a:ext cx="658761" cy="6096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" name="Oval 4"/>
          <p:cNvSpPr/>
          <p:nvPr/>
        </p:nvSpPr>
        <p:spPr>
          <a:xfrm>
            <a:off x="2647336" y="3930188"/>
            <a:ext cx="658761" cy="6096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593691" y="3930188"/>
            <a:ext cx="658761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7969046" y="3930188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5154561" y="4175996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15448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76336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2" name="Connector: Curved 11"/>
          <p:cNvCxnSpPr>
            <a:stCxn id="4" idx="0"/>
            <a:endCxn id="5" idx="0"/>
          </p:cNvCxnSpPr>
          <p:nvPr/>
        </p:nvCxnSpPr>
        <p:spPr>
          <a:xfrm rot="5400000" flipH="1" flipV="1">
            <a:off x="2502182" y="3458369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/>
          <p:nvPr/>
        </p:nvCxnSpPr>
        <p:spPr>
          <a:xfrm rot="5400000" flipH="1" flipV="1">
            <a:off x="3513059" y="346548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/>
          <p:cNvCxnSpPr/>
          <p:nvPr/>
        </p:nvCxnSpPr>
        <p:spPr>
          <a:xfrm rot="5400000" flipH="1" flipV="1">
            <a:off x="4459414" y="3450738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/>
          <p:cNvCxnSpPr/>
          <p:nvPr/>
        </p:nvCxnSpPr>
        <p:spPr>
          <a:xfrm rot="5400000" flipH="1" flipV="1">
            <a:off x="7766126" y="348463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09568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70456" y="4175995"/>
            <a:ext cx="135193" cy="16003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135" y="3765755"/>
            <a:ext cx="590552" cy="285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ptr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8" idx="3"/>
          </p:cNvCxnSpPr>
          <p:nvPr/>
        </p:nvCxnSpPr>
        <p:spPr>
          <a:xfrm>
            <a:off x="875687" y="3908323"/>
            <a:ext cx="767529" cy="18189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athletic game, basketball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07" y="1598696"/>
            <a:ext cx="20764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13790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Searching a linked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Remember: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avg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𝑒𝑙𝑒𝑚𝑒𝑛𝑡𝑠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</a:t>
                </a:r>
                <a:r>
                  <a:rPr lang="en-US" dirty="0">
                    <a:solidFill>
                      <a:srgbClr val="7030A0"/>
                    </a:solidFill>
                  </a:rPr>
                  <a:t>number of links traversed </a:t>
                </a:r>
                <a:r>
                  <a:rPr lang="en-US" dirty="0"/>
                  <a:t>for successful search of key is: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700981" y="3932903"/>
            <a:ext cx="658761" cy="6096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" name="Oval 4"/>
          <p:cNvSpPr/>
          <p:nvPr/>
        </p:nvSpPr>
        <p:spPr>
          <a:xfrm>
            <a:off x="2647336" y="3930188"/>
            <a:ext cx="658761" cy="6096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593691" y="3930188"/>
            <a:ext cx="658761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7969046" y="3930188"/>
            <a:ext cx="658761" cy="609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5154561" y="4175996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15448" y="4175995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76336" y="4175995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2" name="Connector: Curved 11"/>
          <p:cNvCxnSpPr>
            <a:stCxn id="4" idx="0"/>
            <a:endCxn id="5" idx="0"/>
          </p:cNvCxnSpPr>
          <p:nvPr/>
        </p:nvCxnSpPr>
        <p:spPr>
          <a:xfrm rot="5400000" flipH="1" flipV="1">
            <a:off x="2502182" y="3458369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/>
          <p:nvPr/>
        </p:nvCxnSpPr>
        <p:spPr>
          <a:xfrm rot="5400000" flipH="1" flipV="1">
            <a:off x="3513059" y="346548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/>
          <p:cNvCxnSpPr/>
          <p:nvPr/>
        </p:nvCxnSpPr>
        <p:spPr>
          <a:xfrm rot="5400000" flipH="1" flipV="1">
            <a:off x="4459414" y="3450738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/>
          <p:cNvCxnSpPr/>
          <p:nvPr/>
        </p:nvCxnSpPr>
        <p:spPr>
          <a:xfrm rot="5400000" flipH="1" flipV="1">
            <a:off x="7766126" y="348463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09568" y="4175995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70456" y="4175995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135" y="3765755"/>
            <a:ext cx="590552" cy="285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ptr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8" idx="3"/>
          </p:cNvCxnSpPr>
          <p:nvPr/>
        </p:nvCxnSpPr>
        <p:spPr>
          <a:xfrm>
            <a:off x="875687" y="3908323"/>
            <a:ext cx="767529" cy="18189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athletic game, basketball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07" y="1598696"/>
            <a:ext cx="20764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899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Searching a linked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Remember: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avg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𝑒𝑙𝑒𝑚𝑒𝑛𝑡𝑠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</a:t>
                </a:r>
                <a:r>
                  <a:rPr lang="en-US" dirty="0">
                    <a:solidFill>
                      <a:srgbClr val="7030A0"/>
                    </a:solidFill>
                  </a:rPr>
                  <a:t>number of links traversed </a:t>
                </a:r>
                <a:r>
                  <a:rPr lang="en-US" dirty="0"/>
                  <a:t>for successful search of key is: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700981" y="3932903"/>
            <a:ext cx="658761" cy="6096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" name="Oval 4"/>
          <p:cNvSpPr/>
          <p:nvPr/>
        </p:nvSpPr>
        <p:spPr>
          <a:xfrm>
            <a:off x="2647336" y="3930188"/>
            <a:ext cx="658761" cy="6096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593691" y="3930188"/>
            <a:ext cx="658761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7969046" y="3930188"/>
            <a:ext cx="658761" cy="6096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5154561" y="4175996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15448" y="4175995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76336" y="4175995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2" name="Connector: Curved 11"/>
          <p:cNvCxnSpPr>
            <a:stCxn id="4" idx="0"/>
            <a:endCxn id="5" idx="0"/>
          </p:cNvCxnSpPr>
          <p:nvPr/>
        </p:nvCxnSpPr>
        <p:spPr>
          <a:xfrm rot="5400000" flipH="1" flipV="1">
            <a:off x="2502182" y="3458369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/>
          <p:nvPr/>
        </p:nvCxnSpPr>
        <p:spPr>
          <a:xfrm rot="5400000" flipH="1" flipV="1">
            <a:off x="3513059" y="346548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/>
          <p:cNvCxnSpPr/>
          <p:nvPr/>
        </p:nvCxnSpPr>
        <p:spPr>
          <a:xfrm rot="5400000" flipH="1" flipV="1">
            <a:off x="4459414" y="3450738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/>
          <p:cNvCxnSpPr/>
          <p:nvPr/>
        </p:nvCxnSpPr>
        <p:spPr>
          <a:xfrm rot="5400000" flipH="1" flipV="1">
            <a:off x="7766126" y="348463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09568" y="4175995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70456" y="4175995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135" y="3765755"/>
            <a:ext cx="590552" cy="285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ptr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8" idx="3"/>
          </p:cNvCxnSpPr>
          <p:nvPr/>
        </p:nvCxnSpPr>
        <p:spPr>
          <a:xfrm>
            <a:off x="875687" y="3908323"/>
            <a:ext cx="767529" cy="18189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A picture containing athletic game, basketball&#10;&#10;Description generated with very high confidenc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207" y="1598696"/>
            <a:ext cx="2076450" cy="154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092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Searching a linked list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Remember: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avg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𝑠𝑢𝑚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#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𝑒𝑙𝑒𝑚𝑒𝑛𝑡𝑠</m:t>
                        </m:r>
                      </m:den>
                    </m:f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So: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Average </a:t>
                </a:r>
                <a:r>
                  <a:rPr lang="en-US" dirty="0">
                    <a:solidFill>
                      <a:srgbClr val="7030A0"/>
                    </a:solidFill>
                  </a:rPr>
                  <a:t>number of links traversed </a:t>
                </a:r>
                <a:r>
                  <a:rPr lang="en-US" dirty="0"/>
                  <a:t>for successful search of key is:</a:t>
                </a:r>
              </a:p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FF66FF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6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accent4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…+</m:t>
                          </m:r>
                          <m:r>
                            <a:rPr 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812" t="-2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1700981" y="3932903"/>
            <a:ext cx="658761" cy="6096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5" name="Oval 4"/>
          <p:cNvSpPr/>
          <p:nvPr/>
        </p:nvSpPr>
        <p:spPr>
          <a:xfrm>
            <a:off x="2647336" y="3930188"/>
            <a:ext cx="658761" cy="609600"/>
          </a:xfrm>
          <a:prstGeom prst="ellipse">
            <a:avLst/>
          </a:prstGeom>
          <a:solidFill>
            <a:srgbClr val="FF66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6" name="Oval 5"/>
          <p:cNvSpPr/>
          <p:nvPr/>
        </p:nvSpPr>
        <p:spPr>
          <a:xfrm>
            <a:off x="3593691" y="3930188"/>
            <a:ext cx="658761" cy="6096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</a:t>
            </a:r>
          </a:p>
        </p:txBody>
      </p:sp>
      <p:sp>
        <p:nvSpPr>
          <p:cNvPr id="7" name="Oval 6"/>
          <p:cNvSpPr/>
          <p:nvPr/>
        </p:nvSpPr>
        <p:spPr>
          <a:xfrm>
            <a:off x="7969046" y="3930188"/>
            <a:ext cx="658761" cy="609600"/>
          </a:xfrm>
          <a:prstGeom prst="ellipse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8" name="Oval 7"/>
          <p:cNvSpPr/>
          <p:nvPr/>
        </p:nvSpPr>
        <p:spPr>
          <a:xfrm>
            <a:off x="5154561" y="4175996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615448" y="4175995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6076336" y="4175995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cxnSp>
        <p:nvCxnSpPr>
          <p:cNvPr id="12" name="Connector: Curved 11"/>
          <p:cNvCxnSpPr>
            <a:stCxn id="4" idx="0"/>
            <a:endCxn id="5" idx="0"/>
          </p:cNvCxnSpPr>
          <p:nvPr/>
        </p:nvCxnSpPr>
        <p:spPr>
          <a:xfrm rot="5400000" flipH="1" flipV="1">
            <a:off x="2502182" y="3458369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or: Curved 12"/>
          <p:cNvCxnSpPr/>
          <p:nvPr/>
        </p:nvCxnSpPr>
        <p:spPr>
          <a:xfrm rot="5400000" flipH="1" flipV="1">
            <a:off x="3513059" y="346548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/>
          <p:cNvCxnSpPr/>
          <p:nvPr/>
        </p:nvCxnSpPr>
        <p:spPr>
          <a:xfrm rot="5400000" flipH="1" flipV="1">
            <a:off x="4459414" y="3450738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Curved 14"/>
          <p:cNvCxnSpPr/>
          <p:nvPr/>
        </p:nvCxnSpPr>
        <p:spPr>
          <a:xfrm rot="5400000" flipH="1" flipV="1">
            <a:off x="7766126" y="3484635"/>
            <a:ext cx="2715" cy="946355"/>
          </a:xfrm>
          <a:prstGeom prst="curvedConnector3">
            <a:avLst>
              <a:gd name="adj1" fmla="val 851989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6509568" y="4175995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970456" y="4175995"/>
            <a:ext cx="135193" cy="160031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5135" y="3765755"/>
            <a:ext cx="590552" cy="28513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ptr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8" idx="3"/>
          </p:cNvCxnSpPr>
          <p:nvPr/>
        </p:nvCxnSpPr>
        <p:spPr>
          <a:xfrm>
            <a:off x="875687" y="3908323"/>
            <a:ext cx="767529" cy="181896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395952" y="3999271"/>
            <a:ext cx="2219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</a:rPr>
              <a:t>Amortized linear!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239" y="1690688"/>
            <a:ext cx="2876053" cy="18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039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Insights from amortized analysis!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Complexity of search in a linked list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fact, the associated constant is </a:t>
                </a:r>
                <a:r>
                  <a:rPr lang="en-US" dirty="0">
                    <a:solidFill>
                      <a:schemeClr val="accent1"/>
                    </a:solidFill>
                  </a:rPr>
                  <a:t>1</a:t>
                </a:r>
                <a:r>
                  <a:rPr lang="en-US" dirty="0"/>
                  <a:t>: in the worst case, you will traverse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links.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58670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Jason’s Solution</a:t>
            </a:r>
          </a:p>
        </p:txBody>
      </p:sp>
      <p:pic>
        <p:nvPicPr>
          <p:cNvPr id="7" name="Content Placeholder 6" descr="A picture containing text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9261" y="1868237"/>
            <a:ext cx="3232110" cy="4351338"/>
          </a:xfrm>
        </p:spPr>
      </p:pic>
      <p:sp>
        <p:nvSpPr>
          <p:cNvPr id="3" name="TextBox 2"/>
          <p:cNvSpPr txBox="1"/>
          <p:nvPr/>
        </p:nvSpPr>
        <p:spPr>
          <a:xfrm>
            <a:off x="1294398" y="2815390"/>
            <a:ext cx="2476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Grade? Be honest!</a:t>
            </a:r>
          </a:p>
        </p:txBody>
      </p:sp>
    </p:spTree>
    <p:extLst>
      <p:ext uri="{BB962C8B-B14F-4D97-AF65-F5344CB8AC3E}">
        <p14:creationId xmlns:p14="http://schemas.microsoft.com/office/powerpoint/2010/main" val="424182429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Insights from amortized analysis!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Complexity of search in a linked list is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fact, the associated constant is </a:t>
                </a:r>
                <a:r>
                  <a:rPr lang="en-US" dirty="0">
                    <a:solidFill>
                      <a:schemeClr val="accent1"/>
                    </a:solidFill>
                  </a:rPr>
                  <a:t>1</a:t>
                </a:r>
                <a:r>
                  <a:rPr lang="en-US" dirty="0"/>
                  <a:t>: in the worst case, you will traverse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links.</a:t>
                </a:r>
              </a:p>
              <a:p>
                <a:r>
                  <a:rPr lang="en-US" dirty="0"/>
                  <a:t>Amortized complexity of search in a linked list is also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𝒪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/>
                  <a:t>But the full derivation was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How to interpret the </a:t>
                </a:r>
                <a:r>
                  <a:rPr lang="en-US" dirty="0">
                    <a:solidFill>
                      <a:schemeClr val="accent1"/>
                    </a:solidFill>
                  </a:rPr>
                  <a:t>constants</a:t>
                </a:r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74947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Insights from amortized analysis!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On average, you will find elements in the middle of the list </a:t>
                </a:r>
                <a:r>
                  <a:rPr lang="en-US" dirty="0">
                    <a:solidFill>
                      <a:schemeClr val="accent2"/>
                    </a:solidFill>
                  </a:rPr>
                  <a:t>(halfway through)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even, we are good.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32775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Insights from amortized analysis!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On average, you will find elements in the middle of the list </a:t>
                </a:r>
                <a:r>
                  <a:rPr lang="en-US" dirty="0">
                    <a:solidFill>
                      <a:schemeClr val="accent2"/>
                    </a:solidFill>
                  </a:rPr>
                  <a:t>(halfway through)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even, we are good.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But, on average, I will be given the same number of odd and even lists!</a:t>
                </a:r>
              </a:p>
              <a:p>
                <a:pPr lvl="1"/>
                <a:r>
                  <a:rPr lang="en-US" dirty="0"/>
                  <a:t>So for half of the lists, I’m good, for the other half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odd), I need to add 1 link.</a:t>
                </a:r>
              </a:p>
              <a:p>
                <a:pPr lvl="1"/>
                <a:r>
                  <a:rPr lang="en-US" dirty="0"/>
                  <a:t>So on average, I need to add </a:t>
                </a:r>
                <a:r>
                  <a:rPr lang="en-US" dirty="0">
                    <a:solidFill>
                      <a:schemeClr val="accent1"/>
                    </a:solidFill>
                  </a:rPr>
                  <a:t>half a link!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333" y="5210175"/>
            <a:ext cx="1685925" cy="1314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05962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8361" y="5006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Exercise for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11" y="1537393"/>
            <a:ext cx="10515600" cy="4351338"/>
          </a:xfrm>
        </p:spPr>
        <p:txBody>
          <a:bodyPr/>
          <a:lstStyle/>
          <a:p>
            <a:r>
              <a:rPr lang="en-US" dirty="0"/>
              <a:t>The goal: write code that traverses a threaded B</a:t>
            </a:r>
            <a:r>
              <a:rPr lang="en-US" b="1" dirty="0">
                <a:solidFill>
                  <a:srgbClr val="FF66FF"/>
                </a:solidFill>
              </a:rPr>
              <a:t>S</a:t>
            </a:r>
            <a:r>
              <a:rPr lang="en-US" dirty="0"/>
              <a:t>T in </a:t>
            </a:r>
            <a:r>
              <a:rPr lang="en-US" dirty="0">
                <a:solidFill>
                  <a:srgbClr val="FF66FF"/>
                </a:solidFill>
              </a:rPr>
              <a:t>descending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FF66FF"/>
                </a:solidFill>
              </a:rPr>
              <a:t>order!</a:t>
            </a:r>
          </a:p>
          <a:p>
            <a:r>
              <a:rPr lang="en-US" dirty="0">
                <a:solidFill>
                  <a:srgbClr val="FF0000"/>
                </a:solidFill>
              </a:rPr>
              <a:t>But! </a:t>
            </a:r>
            <a:r>
              <a:rPr lang="en-US" dirty="0">
                <a:solidFill>
                  <a:schemeClr val="accent1"/>
                </a:solidFill>
              </a:rPr>
              <a:t>You will do this in pairs!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Student #1 writes a routine that </a:t>
            </a:r>
          </a:p>
          <a:p>
            <a:pPr marL="457200" lvl="1" indent="0">
              <a:buNone/>
            </a:pPr>
            <a:r>
              <a:rPr lang="en-US" dirty="0"/>
              <a:t>finds the </a:t>
            </a:r>
            <a:r>
              <a:rPr lang="en-US" dirty="0" err="1">
                <a:solidFill>
                  <a:schemeClr val="accent2"/>
                </a:solidFill>
              </a:rPr>
              <a:t>inorder</a:t>
            </a:r>
            <a:r>
              <a:rPr lang="en-US" dirty="0">
                <a:solidFill>
                  <a:schemeClr val="accent2"/>
                </a:solidFill>
              </a:rPr>
              <a:t> predecessor </a:t>
            </a:r>
            <a:r>
              <a:rPr lang="en-US" dirty="0"/>
              <a:t>of a threaded tree</a:t>
            </a:r>
          </a:p>
          <a:p>
            <a:pPr marL="914400" lvl="1" indent="-457200">
              <a:buFont typeface="+mj-lt"/>
              <a:buAutoNum type="arabicPeriod" startAt="2"/>
            </a:pPr>
            <a:r>
              <a:rPr lang="en-US" dirty="0"/>
              <a:t>Student #2 uses that routine </a:t>
            </a:r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</a:rPr>
              <a:t>(must agree on </a:t>
            </a:r>
          </a:p>
          <a:p>
            <a:pPr marL="457200" lvl="1" indent="0">
              <a:buNone/>
            </a:pPr>
            <a:r>
              <a:rPr lang="en-US" b="1" i="1" u="sng" dirty="0">
                <a:solidFill>
                  <a:schemeClr val="accent6">
                    <a:lumMod val="75000"/>
                  </a:schemeClr>
                </a:solidFill>
              </a:rPr>
              <a:t>name, signature…)</a:t>
            </a:r>
            <a:r>
              <a:rPr lang="en-US" dirty="0"/>
              <a:t> to write the full method!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9502877" y="1995896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7793024" y="309074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886694" y="3155611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8226629" y="2373945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9" idx="0"/>
          </p:cNvCxnSpPr>
          <p:nvPr/>
        </p:nvCxnSpPr>
        <p:spPr>
          <a:xfrm>
            <a:off x="9936482" y="2373945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endCxn id="15" idx="0"/>
          </p:cNvCxnSpPr>
          <p:nvPr/>
        </p:nvCxnSpPr>
        <p:spPr>
          <a:xfrm>
            <a:off x="8226629" y="3468797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393950" y="401657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1" name="Straight Arrow Connector 10"/>
          <p:cNvCxnSpPr>
            <a:cxnSpLocks/>
            <a:stCxn id="15" idx="5"/>
          </p:cNvCxnSpPr>
          <p:nvPr/>
        </p:nvCxnSpPr>
        <p:spPr>
          <a:xfrm>
            <a:off x="8827555" y="4394627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200602" y="494856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10033172" y="5876082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9587569" y="5335572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63072" y="4015769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6" name="Curved Connector 17"/>
          <p:cNvCxnSpPr>
            <a:stCxn id="13" idx="3"/>
          </p:cNvCxnSpPr>
          <p:nvPr/>
        </p:nvCxnSpPr>
        <p:spPr>
          <a:xfrm rot="5400000" flipH="1">
            <a:off x="7854481" y="3780763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8"/>
          <p:cNvCxnSpPr/>
          <p:nvPr/>
        </p:nvCxnSpPr>
        <p:spPr>
          <a:xfrm rot="5400000" flipH="1">
            <a:off x="8616026" y="4777612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9"/>
          <p:cNvCxnSpPr/>
          <p:nvPr/>
        </p:nvCxnSpPr>
        <p:spPr>
          <a:xfrm rot="5400000" flipH="1">
            <a:off x="9358794" y="5773914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684051" y="395301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0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9811557" y="2384128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2"/>
          <p:cNvSpPr/>
          <p:nvPr/>
        </p:nvSpPr>
        <p:spPr>
          <a:xfrm>
            <a:off x="9472617" y="2455678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884960" y="3155611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7869223" y="33484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86723" y="33230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609123" y="22943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901223" y="22943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234723" y="34500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745523" y="42882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532923" y="52280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29623" y="428821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17123" y="615511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358423" y="61424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317023" y="524071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018823" y="347541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11320299" y="3533660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7558858" y="3533660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216793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(One) 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323" y="1438102"/>
            <a:ext cx="11407055" cy="53118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Node </a:t>
            </a:r>
            <a:r>
              <a:rPr lang="en-US" sz="1400" dirty="0" err="1">
                <a:latin typeface="Consolas" panose="020B0609020204030204" pitchFamily="49" charset="0"/>
              </a:rPr>
              <a:t>inPrec</a:t>
            </a:r>
            <a:r>
              <a:rPr lang="en-US" sz="1400" dirty="0">
                <a:latin typeface="Consolas" panose="020B0609020204030204" pitchFamily="49" charset="0"/>
              </a:rPr>
              <a:t>(Node n){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if(n.lb) 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 </a:t>
            </a:r>
            <a:r>
              <a:rPr lang="en-US" sz="1400" dirty="0" err="1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Inorder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predecessor or NULL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       return </a:t>
            </a:r>
            <a:r>
              <a:rPr lang="en-US" sz="1400" dirty="0" err="1">
                <a:latin typeface="Consolas" panose="020B0609020204030204" pitchFamily="49" charset="0"/>
              </a:rPr>
              <a:t>n.left</a:t>
            </a:r>
            <a:r>
              <a:rPr lang="en-US" sz="1400" dirty="0">
                <a:latin typeface="Consolas" panose="020B0609020204030204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n = </a:t>
            </a:r>
            <a:r>
              <a:rPr lang="en-US" sz="1400" dirty="0" err="1">
                <a:latin typeface="Consolas" panose="020B0609020204030204" pitchFamily="49" charset="0"/>
              </a:rPr>
              <a:t>n.left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while(!</a:t>
            </a:r>
            <a:r>
              <a:rPr lang="en-US" sz="1400" dirty="0" err="1">
                <a:latin typeface="Consolas" panose="020B0609020204030204" pitchFamily="49" charset="0"/>
              </a:rPr>
              <a:t>n.rb</a:t>
            </a:r>
            <a:r>
              <a:rPr lang="en-US" sz="1400" dirty="0">
                <a:latin typeface="Consolas" panose="020B06090202040302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        n = </a:t>
            </a:r>
            <a:r>
              <a:rPr lang="en-US" sz="1400" dirty="0" err="1">
                <a:latin typeface="Consolas" panose="020B0609020204030204" pitchFamily="49" charset="0"/>
              </a:rPr>
              <a:t>n.right</a:t>
            </a:r>
            <a:r>
              <a:rPr lang="en-US" sz="1400" dirty="0">
                <a:latin typeface="Consolas" panose="020B0609020204030204" pitchFamily="49" charset="0"/>
              </a:rPr>
              <a:t>;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// Go as far </a:t>
            </a:r>
            <a:r>
              <a:rPr lang="en-US" sz="1400" b="1" i="1" u="sng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right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  <a:latin typeface="Consolas" panose="020B0609020204030204" pitchFamily="49" charset="0"/>
              </a:rPr>
              <a:t> as you can 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return n;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void </a:t>
            </a:r>
            <a:r>
              <a:rPr lang="en-US" sz="1400" dirty="0" err="1">
                <a:latin typeface="Consolas" panose="020B0609020204030204" pitchFamily="49" charset="0"/>
              </a:rPr>
              <a:t>descOrderTraversal</a:t>
            </a:r>
            <a:r>
              <a:rPr lang="en-US" sz="1400" dirty="0">
                <a:latin typeface="Consolas" panose="020B0609020204030204" pitchFamily="49" charset="0"/>
              </a:rPr>
              <a:t>(</a:t>
            </a:r>
            <a:r>
              <a:rPr lang="en-US" sz="1400" dirty="0" err="1">
                <a:latin typeface="Consolas" panose="020B0609020204030204" pitchFamily="49" charset="0"/>
              </a:rPr>
              <a:t>ThreadedTree</a:t>
            </a:r>
            <a:r>
              <a:rPr lang="en-US" sz="1400" dirty="0">
                <a:latin typeface="Consolas" panose="020B0609020204030204" pitchFamily="49" charset="0"/>
              </a:rPr>
              <a:t> t){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Node n = </a:t>
            </a:r>
            <a:r>
              <a:rPr lang="en-US" sz="1400" dirty="0" err="1">
                <a:latin typeface="Consolas" panose="020B0609020204030204" pitchFamily="49" charset="0"/>
              </a:rPr>
              <a:t>t.root</a:t>
            </a:r>
            <a:r>
              <a:rPr lang="en-US" sz="1400" dirty="0">
                <a:latin typeface="Consolas" panose="020B0609020204030204" pitchFamily="49" charset="0"/>
              </a:rPr>
              <a:t>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while(</a:t>
            </a:r>
            <a:r>
              <a:rPr lang="en-US" sz="1400" dirty="0" err="1">
                <a:latin typeface="Consolas" panose="020B0609020204030204" pitchFamily="49" charset="0"/>
              </a:rPr>
              <a:t>n.right</a:t>
            </a:r>
            <a:r>
              <a:rPr lang="en-US" sz="1400" dirty="0">
                <a:latin typeface="Consolas" panose="020B0609020204030204" pitchFamily="49" charset="0"/>
              </a:rPr>
              <a:t> != null)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        n = </a:t>
            </a:r>
            <a:r>
              <a:rPr lang="en-US" sz="1400" dirty="0" err="1">
                <a:latin typeface="Consolas" panose="020B0609020204030204" pitchFamily="49" charset="0"/>
              </a:rPr>
              <a:t>n.right</a:t>
            </a:r>
            <a:r>
              <a:rPr lang="en-US" sz="1400" dirty="0">
                <a:latin typeface="Consolas" panose="020B0609020204030204" pitchFamily="49" charset="0"/>
              </a:rPr>
              <a:t>;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Consolas" panose="020B0609020204030204" pitchFamily="49" charset="0"/>
              </a:rPr>
              <a:t>// Go rightmost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print(</a:t>
            </a:r>
            <a:r>
              <a:rPr lang="en-US" sz="1400" dirty="0" err="1">
                <a:latin typeface="Consolas" panose="020B0609020204030204" pitchFamily="49" charset="0"/>
              </a:rPr>
              <a:t>n.value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while(</a:t>
            </a:r>
            <a:r>
              <a:rPr lang="en-US" sz="1400" dirty="0" err="1">
                <a:latin typeface="Consolas" panose="020B0609020204030204" pitchFamily="49" charset="0"/>
              </a:rPr>
              <a:t>n.left</a:t>
            </a:r>
            <a:r>
              <a:rPr lang="en-US" sz="1400" dirty="0">
                <a:latin typeface="Consolas" panose="020B0609020204030204" pitchFamily="49" charset="0"/>
              </a:rPr>
              <a:t> != null){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         n = </a:t>
            </a:r>
            <a:r>
              <a:rPr lang="en-US" sz="1400" dirty="0" err="1">
                <a:latin typeface="Consolas" panose="020B0609020204030204" pitchFamily="49" charset="0"/>
              </a:rPr>
              <a:t>inPrec</a:t>
            </a:r>
            <a:r>
              <a:rPr lang="en-US" sz="1400" dirty="0">
                <a:latin typeface="Consolas" panose="020B0609020204030204" pitchFamily="49" charset="0"/>
              </a:rPr>
              <a:t>(n);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      print( (n == NULL) ? NULL : </a:t>
            </a:r>
            <a:r>
              <a:rPr lang="en-US" sz="1400" dirty="0" err="1">
                <a:latin typeface="Consolas" panose="020B0609020204030204" pitchFamily="49" charset="0"/>
              </a:rPr>
              <a:t>n.value</a:t>
            </a:r>
            <a:r>
              <a:rPr lang="en-US" sz="1400" dirty="0">
                <a:latin typeface="Consolas" panose="020B0609020204030204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400" dirty="0"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Oval 3"/>
          <p:cNvSpPr/>
          <p:nvPr/>
        </p:nvSpPr>
        <p:spPr>
          <a:xfrm>
            <a:off x="9502877" y="1995896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M</a:t>
            </a:r>
          </a:p>
        </p:txBody>
      </p:sp>
      <p:sp>
        <p:nvSpPr>
          <p:cNvPr id="5" name="Oval 4"/>
          <p:cNvSpPr/>
          <p:nvPr/>
        </p:nvSpPr>
        <p:spPr>
          <a:xfrm>
            <a:off x="7793024" y="309074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886694" y="3155611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X</a:t>
            </a:r>
          </a:p>
        </p:txBody>
      </p:sp>
      <p:cxnSp>
        <p:nvCxnSpPr>
          <p:cNvPr id="7" name="Straight Arrow Connector 6"/>
          <p:cNvCxnSpPr>
            <a:cxnSpLocks/>
            <a:stCxn id="8" idx="3"/>
          </p:cNvCxnSpPr>
          <p:nvPr/>
        </p:nvCxnSpPr>
        <p:spPr>
          <a:xfrm flipH="1">
            <a:off x="8226629" y="2373945"/>
            <a:ext cx="1350643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  <a:stCxn id="8" idx="5"/>
            <a:endCxn id="9" idx="0"/>
          </p:cNvCxnSpPr>
          <p:nvPr/>
        </p:nvCxnSpPr>
        <p:spPr>
          <a:xfrm>
            <a:off x="9936482" y="2373945"/>
            <a:ext cx="1204212" cy="7816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cxnSpLocks/>
            <a:endCxn id="15" idx="0"/>
          </p:cNvCxnSpPr>
          <p:nvPr/>
        </p:nvCxnSpPr>
        <p:spPr>
          <a:xfrm>
            <a:off x="8226629" y="3468797"/>
            <a:ext cx="421321" cy="54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393950" y="4016578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E</a:t>
            </a:r>
          </a:p>
        </p:txBody>
      </p:sp>
      <p:cxnSp>
        <p:nvCxnSpPr>
          <p:cNvPr id="11" name="Straight Arrow Connector 10"/>
          <p:cNvCxnSpPr>
            <a:cxnSpLocks/>
            <a:stCxn id="15" idx="5"/>
          </p:cNvCxnSpPr>
          <p:nvPr/>
        </p:nvCxnSpPr>
        <p:spPr>
          <a:xfrm>
            <a:off x="8827555" y="4394627"/>
            <a:ext cx="488756" cy="5539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9200602" y="4948563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F</a:t>
            </a:r>
          </a:p>
        </p:txBody>
      </p:sp>
      <p:sp>
        <p:nvSpPr>
          <p:cNvPr id="13" name="Oval 12"/>
          <p:cNvSpPr/>
          <p:nvPr/>
        </p:nvSpPr>
        <p:spPr>
          <a:xfrm>
            <a:off x="10033172" y="5876082"/>
            <a:ext cx="508000" cy="4429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74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G</a:t>
            </a:r>
          </a:p>
        </p:txBody>
      </p:sp>
      <p:cxnSp>
        <p:nvCxnSpPr>
          <p:cNvPr id="14" name="Straight Arrow Connector 13"/>
          <p:cNvCxnSpPr>
            <a:cxnSpLocks/>
          </p:cNvCxnSpPr>
          <p:nvPr/>
        </p:nvCxnSpPr>
        <p:spPr>
          <a:xfrm>
            <a:off x="9587569" y="5335572"/>
            <a:ext cx="519998" cy="60537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363072" y="4015769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16" name="Curved Connector 17"/>
          <p:cNvCxnSpPr>
            <a:stCxn id="13" idx="3"/>
          </p:cNvCxnSpPr>
          <p:nvPr/>
        </p:nvCxnSpPr>
        <p:spPr>
          <a:xfrm rot="5400000" flipH="1">
            <a:off x="7854481" y="3780763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8"/>
          <p:cNvCxnSpPr/>
          <p:nvPr/>
        </p:nvCxnSpPr>
        <p:spPr>
          <a:xfrm rot="5400000" flipH="1">
            <a:off x="8616026" y="4777612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9"/>
          <p:cNvCxnSpPr/>
          <p:nvPr/>
        </p:nvCxnSpPr>
        <p:spPr>
          <a:xfrm rot="5400000" flipH="1">
            <a:off x="9358794" y="5773914"/>
            <a:ext cx="796104" cy="431625"/>
          </a:xfrm>
          <a:prstGeom prst="curvedConnector3">
            <a:avLst>
              <a:gd name="adj1" fmla="val -36862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1684051" y="3953016"/>
            <a:ext cx="391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/>
                </a:solidFill>
              </a:rPr>
              <a:t>x</a:t>
            </a:r>
          </a:p>
        </p:txBody>
      </p:sp>
      <p:cxnSp>
        <p:nvCxnSpPr>
          <p:cNvPr id="20" name="Curved Connector 21"/>
          <p:cNvCxnSpPr>
            <a:stCxn id="8" idx="3"/>
            <a:endCxn id="6" idx="4"/>
          </p:cNvCxnSpPr>
          <p:nvPr/>
        </p:nvCxnSpPr>
        <p:spPr>
          <a:xfrm rot="5400000" flipH="1">
            <a:off x="9811557" y="2384128"/>
            <a:ext cx="1094852" cy="1204212"/>
          </a:xfrm>
          <a:prstGeom prst="curvedConnector3">
            <a:avLst>
              <a:gd name="adj1" fmla="val 24781"/>
            </a:avLst>
          </a:prstGeom>
          <a:ln w="28575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Freeform 22"/>
          <p:cNvSpPr/>
          <p:nvPr/>
        </p:nvSpPr>
        <p:spPr>
          <a:xfrm>
            <a:off x="9472617" y="2455678"/>
            <a:ext cx="1343779" cy="4210968"/>
          </a:xfrm>
          <a:custGeom>
            <a:avLst/>
            <a:gdLst>
              <a:gd name="connsiteX0" fmla="*/ 939750 w 1343779"/>
              <a:gd name="connsiteY0" fmla="*/ 3845859 h 4210968"/>
              <a:gd name="connsiteX1" fmla="*/ 1343162 w 1343779"/>
              <a:gd name="connsiteY1" fmla="*/ 4087906 h 4210968"/>
              <a:gd name="connsiteX2" fmla="*/ 859068 w 1343779"/>
              <a:gd name="connsiteY2" fmla="*/ 2138082 h 4210968"/>
              <a:gd name="connsiteX3" fmla="*/ 52244 w 1343779"/>
              <a:gd name="connsiteY3" fmla="*/ 457200 h 4210968"/>
              <a:gd name="connsiteX4" fmla="*/ 146374 w 1343779"/>
              <a:gd name="connsiteY4" fmla="*/ 0 h 4210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43779" h="4210968">
                <a:moveTo>
                  <a:pt x="939750" y="3845859"/>
                </a:moveTo>
                <a:cubicBezTo>
                  <a:pt x="1148179" y="4109197"/>
                  <a:pt x="1356609" y="4372536"/>
                  <a:pt x="1343162" y="4087906"/>
                </a:cubicBezTo>
                <a:cubicBezTo>
                  <a:pt x="1329715" y="3803276"/>
                  <a:pt x="1074221" y="2743200"/>
                  <a:pt x="859068" y="2138082"/>
                </a:cubicBezTo>
                <a:cubicBezTo>
                  <a:pt x="643915" y="1532964"/>
                  <a:pt x="171026" y="813547"/>
                  <a:pt x="52244" y="457200"/>
                </a:cubicBezTo>
                <a:cubicBezTo>
                  <a:pt x="-66538" y="100853"/>
                  <a:pt x="39918" y="50426"/>
                  <a:pt x="146374" y="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dash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7884960" y="3155611"/>
            <a:ext cx="324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FF00FF"/>
                </a:solidFill>
              </a:rPr>
              <a:t>A</a:t>
            </a:r>
          </a:p>
        </p:txBody>
      </p:sp>
      <p:sp>
        <p:nvSpPr>
          <p:cNvPr id="23" name="Oval 22"/>
          <p:cNvSpPr/>
          <p:nvPr/>
        </p:nvSpPr>
        <p:spPr>
          <a:xfrm>
            <a:off x="7869223" y="33484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8186723" y="33230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9609123" y="22943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9901223" y="22943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1234723" y="34500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8745523" y="42882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9532923" y="52280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529623" y="428821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0117123" y="615511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0358423" y="6142413"/>
            <a:ext cx="45720" cy="45720"/>
          </a:xfrm>
          <a:prstGeom prst="ellipse">
            <a:avLst/>
          </a:prstGeom>
          <a:solidFill>
            <a:schemeClr val="accent5">
              <a:lumMod val="75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9317023" y="524071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11018823" y="3475413"/>
            <a:ext cx="45720" cy="4572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Arrow Connector 34"/>
          <p:cNvCxnSpPr>
            <a:cxnSpLocks/>
          </p:cNvCxnSpPr>
          <p:nvPr/>
        </p:nvCxnSpPr>
        <p:spPr>
          <a:xfrm>
            <a:off x="11320299" y="3533660"/>
            <a:ext cx="494080" cy="547781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cxnSpLocks/>
          </p:cNvCxnSpPr>
          <p:nvPr/>
        </p:nvCxnSpPr>
        <p:spPr>
          <a:xfrm flipH="1">
            <a:off x="7558858" y="3533660"/>
            <a:ext cx="346941" cy="482109"/>
          </a:xfrm>
          <a:prstGeom prst="straightConnector1">
            <a:avLst/>
          </a:prstGeom>
          <a:ln>
            <a:solidFill>
              <a:srgbClr val="FF0000"/>
            </a:solidFill>
            <a:prstDash val="dash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8447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Space caveats for threaded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sizeof(node)</a:t>
                </a:r>
                <a:r>
                  <a:rPr lang="en-US" dirty="0"/>
                  <a:t> will be aligned to some multiple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8 bytes (64 bits)</a:t>
                </a:r>
              </a:p>
              <a:p>
                <a:r>
                  <a:rPr lang="en-US" dirty="0"/>
                  <a:t>We still have the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spatial cost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 pointers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bits</a:t>
                </a:r>
              </a:p>
              <a:p>
                <a:r>
                  <a:rPr lang="en-US" dirty="0">
                    <a:solidFill>
                      <a:srgbClr val="FF66FF"/>
                    </a:solidFill>
                  </a:rPr>
                  <a:t>2 new bits per node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We go from 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128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+ 64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(128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+ 64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i="1" dirty="0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>
                  <a:solidFill>
                    <a:srgbClr val="FF66FF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96317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Space caveats for threaded trees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>
                    <a:solidFill>
                      <a:srgbClr val="C00000"/>
                    </a:solidFill>
                  </a:rPr>
                  <a:t>sizeof(node)</a:t>
                </a:r>
                <a:r>
                  <a:rPr lang="en-US" dirty="0"/>
                  <a:t> will be aligned to some multiple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of 8 bytes (64 bits)</a:t>
                </a:r>
              </a:p>
              <a:p>
                <a:r>
                  <a:rPr lang="en-US" dirty="0"/>
                  <a:t>We still have the </a:t>
                </a:r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spatial cost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b="1" dirty="0">
                    <a:solidFill>
                      <a:schemeClr val="accent4">
                        <a:lumMod val="75000"/>
                      </a:schemeClr>
                    </a:solidFill>
                  </a:rPr>
                  <a:t> pointers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128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bits</a:t>
                </a:r>
              </a:p>
              <a:p>
                <a:r>
                  <a:rPr lang="en-US" dirty="0">
                    <a:solidFill>
                      <a:srgbClr val="FF66FF"/>
                    </a:solidFill>
                  </a:rPr>
                  <a:t>2 new bits per node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We go from 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128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+ 64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𝑡𝑜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128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+ 64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+ 2</m:t>
                    </m:r>
                    <m:r>
                      <a:rPr lang="en-US" i="1" dirty="0" smtClean="0">
                        <a:solidFill>
                          <a:srgbClr val="FF66FF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FF66FF"/>
                  </a:solidFill>
                </a:endParaRPr>
              </a:p>
              <a:p>
                <a:r>
                  <a:rPr lang="en-US" dirty="0"/>
                  <a:t>But in a modern programming language, impossible to </a:t>
                </a:r>
                <a:r>
                  <a:rPr lang="en-US" b="1" dirty="0">
                    <a:solidFill>
                      <a:srgbClr val="7030A0"/>
                    </a:solidFill>
                  </a:rPr>
                  <a:t>store</a:t>
                </a:r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:r>
                  <a:rPr lang="en-US" dirty="0"/>
                  <a:t>a </a:t>
                </a:r>
                <a:r>
                  <a:rPr lang="en-US" b="1" dirty="0">
                    <a:solidFill>
                      <a:schemeClr val="accent2"/>
                    </a:solidFill>
                  </a:rPr>
                  <a:t>single</a:t>
                </a:r>
                <a:r>
                  <a:rPr lang="en-US" dirty="0">
                    <a:solidFill>
                      <a:schemeClr val="accent2"/>
                    </a:solidFill>
                  </a:rPr>
                  <a:t> </a:t>
                </a:r>
                <a:r>
                  <a:rPr lang="en-US" dirty="0"/>
                  <a:t>bit.</a:t>
                </a:r>
              </a:p>
              <a:p>
                <a:pPr lvl="1"/>
                <a:r>
                  <a:rPr lang="en-US" dirty="0"/>
                  <a:t>Implementations will need to store at least 16 bits per node (2 links)</a:t>
                </a:r>
              </a:p>
              <a:p>
                <a:pPr lvl="2"/>
                <a:r>
                  <a:rPr lang="en-US" b="1" dirty="0">
                    <a:solidFill>
                      <a:srgbClr val="0070C0"/>
                    </a:solidFill>
                  </a:rPr>
                  <a:t>char, byte </a:t>
                </a:r>
                <a:r>
                  <a:rPr lang="en-US" dirty="0"/>
                  <a:t>are good data type choices</a:t>
                </a:r>
              </a:p>
              <a:p>
                <a:r>
                  <a:rPr lang="en-US" dirty="0"/>
                  <a:t>So our final cost will be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128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+ 64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 +16</m:t>
                    </m:r>
                    <m:r>
                      <a:rPr lang="en-US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>
                    <a:solidFill>
                      <a:srgbClr val="C00000"/>
                    </a:solidFill>
                  </a:rPr>
                  <a:t> bits</a:t>
                </a:r>
              </a:p>
              <a:p>
                <a:r>
                  <a:rPr lang="en-US" dirty="0"/>
                  <a:t>No biggie though,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16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≪128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+64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∈{1, 2, 3, …}</m:t>
                    </m:r>
                  </m:oMath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C00000"/>
                  </a:solidFill>
                </a:endParaRP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457200" indent="-457200">
                  <a:buFont typeface="+mj-lt"/>
                  <a:buAutoNum type="arabicPeriod"/>
                </a:pPr>
                <a:endParaRPr lang="en-US" dirty="0">
                  <a:solidFill>
                    <a:srgbClr val="0070C0"/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081" b="-1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58799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“No biggie”? Yes Biggie: </a:t>
            </a:r>
            <a:r>
              <a:rPr lang="en-US" b="1" dirty="0">
                <a:solidFill>
                  <a:srgbClr val="FF66FF"/>
                </a:solidFill>
              </a:rPr>
              <a:t>Link Inversion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Turns out we can perform a stack-less traversal with </a:t>
            </a:r>
            <a:r>
              <a:rPr lang="en-US" b="1" dirty="0">
                <a:solidFill>
                  <a:schemeClr val="accent2"/>
                </a:solidFill>
              </a:rPr>
              <a:t>half</a:t>
            </a:r>
            <a:r>
              <a:rPr lang="en-US" dirty="0"/>
              <a:t> the </a:t>
            </a:r>
            <a:r>
              <a:rPr lang="en-US" b="1" i="1" u="sng" dirty="0"/>
              <a:t>extra</a:t>
            </a:r>
            <a:r>
              <a:rPr lang="en-US" dirty="0"/>
              <a:t> storage requirements of threaded trees.</a:t>
            </a:r>
          </a:p>
          <a:p>
            <a:pPr lvl="1"/>
            <a:r>
              <a:rPr lang="en-US" dirty="0"/>
              <a:t>We call this method </a:t>
            </a:r>
            <a:r>
              <a:rPr lang="en-US" b="1" dirty="0">
                <a:solidFill>
                  <a:srgbClr val="FF66FF"/>
                </a:solidFill>
              </a:rPr>
              <a:t>link inversion.</a:t>
            </a:r>
            <a:endParaRPr lang="en-US" dirty="0">
              <a:solidFill>
                <a:srgbClr val="FF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42782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the “recursive list count” demo?</a:t>
            </a:r>
          </a:p>
        </p:txBody>
      </p:sp>
      <p:pic>
        <p:nvPicPr>
          <p:cNvPr id="5" name="Picture 4" descr="A picture containing traffic light&#10;&#10;Description generated with high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489" y="2657139"/>
            <a:ext cx="2228389" cy="3654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37030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Recursive List 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all agree that iterative is clearly the most natural and the best method to get the count.</a:t>
            </a:r>
          </a:p>
          <a:p>
            <a:pPr lvl="1"/>
            <a:r>
              <a:rPr lang="en-US" dirty="0"/>
              <a:t>The other two ones seem kind of stupid, honestly</a:t>
            </a:r>
          </a:p>
          <a:p>
            <a:r>
              <a:rPr lang="en-US" dirty="0"/>
              <a:t>We will now talk about </a:t>
            </a:r>
            <a:r>
              <a:rPr lang="en-US" dirty="0">
                <a:solidFill>
                  <a:schemeClr val="accent2"/>
                </a:solidFill>
              </a:rPr>
              <a:t>another stupid </a:t>
            </a:r>
            <a:r>
              <a:rPr lang="en-US" dirty="0"/>
              <a:t>method to traverse this list, with some interesting properties when generalized to trees.</a:t>
            </a:r>
          </a:p>
        </p:txBody>
      </p:sp>
    </p:spTree>
    <p:extLst>
      <p:ext uri="{BB962C8B-B14F-4D97-AF65-F5344CB8AC3E}">
        <p14:creationId xmlns:p14="http://schemas.microsoft.com/office/powerpoint/2010/main" val="2856747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Jason’s Solution</a:t>
            </a:r>
          </a:p>
        </p:txBody>
      </p:sp>
      <p:pic>
        <p:nvPicPr>
          <p:cNvPr id="7" name="Content Placeholder 6" descr="A picture containing text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40" y="1900321"/>
            <a:ext cx="3232110" cy="4351338"/>
          </a:xfrm>
        </p:spPr>
      </p:pic>
      <p:sp>
        <p:nvSpPr>
          <p:cNvPr id="3" name="TextBox 2"/>
          <p:cNvSpPr txBox="1"/>
          <p:nvPr/>
        </p:nvSpPr>
        <p:spPr>
          <a:xfrm>
            <a:off x="1294398" y="2815390"/>
            <a:ext cx="2476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Grade? Be honest!</a:t>
            </a:r>
          </a:p>
        </p:txBody>
      </p:sp>
      <p:sp>
        <p:nvSpPr>
          <p:cNvPr id="4" name="Oval 3"/>
          <p:cNvSpPr/>
          <p:nvPr/>
        </p:nvSpPr>
        <p:spPr>
          <a:xfrm>
            <a:off x="4644190" y="3954380"/>
            <a:ext cx="729916" cy="368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3663" y="4387516"/>
            <a:ext cx="29437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Where’s the return type? This won’t compile… </a:t>
            </a:r>
          </a:p>
          <a:p>
            <a:r>
              <a:rPr lang="en-US" dirty="0">
                <a:solidFill>
                  <a:srgbClr val="FF0000"/>
                </a:solidFill>
              </a:rPr>
              <a:t>(at least -5%)</a:t>
            </a:r>
          </a:p>
        </p:txBody>
      </p:sp>
      <p:cxnSp>
        <p:nvCxnSpPr>
          <p:cNvPr id="8" name="Connector: Curved 7"/>
          <p:cNvCxnSpPr/>
          <p:nvPr/>
        </p:nvCxnSpPr>
        <p:spPr>
          <a:xfrm flipV="1">
            <a:off x="2943726" y="4203032"/>
            <a:ext cx="1596190" cy="62961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793529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</p:txBody>
      </p:sp>
    </p:spTree>
    <p:extLst>
      <p:ext uri="{BB962C8B-B14F-4D97-AF65-F5344CB8AC3E}">
        <p14:creationId xmlns:p14="http://schemas.microsoft.com/office/powerpoint/2010/main" val="197594820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9931032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480581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4703226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stCxn id="5" idx="7"/>
            <a:endCxn id="11" idx="0"/>
          </p:cNvCxnSpPr>
          <p:nvPr/>
        </p:nvCxnSpPr>
        <p:spPr>
          <a:xfrm rot="5400000" flipH="1" flipV="1">
            <a:off x="1894973" y="3688303"/>
            <a:ext cx="66129" cy="1065881"/>
          </a:xfrm>
          <a:prstGeom prst="curvedConnector3">
            <a:avLst>
              <a:gd name="adj1" fmla="val 4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12" idx="0"/>
          </p:cNvCxnSpPr>
          <p:nvPr/>
        </p:nvCxnSpPr>
        <p:spPr>
          <a:xfrm flipV="1">
            <a:off x="2460977" y="4188178"/>
            <a:ext cx="1213557" cy="11288"/>
          </a:xfrm>
          <a:prstGeom prst="curvedConnector4">
            <a:avLst>
              <a:gd name="adj1" fmla="val 2325"/>
              <a:gd name="adj2" fmla="val 21251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stCxn id="12" idx="0"/>
            <a:endCxn id="13" idx="0"/>
          </p:cNvCxnSpPr>
          <p:nvPr/>
        </p:nvCxnSpPr>
        <p:spPr>
          <a:xfrm rot="5400000" flipH="1" flipV="1">
            <a:off x="4281312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stCxn id="13" idx="0"/>
            <a:endCxn id="14" idx="0"/>
          </p:cNvCxnSpPr>
          <p:nvPr/>
        </p:nvCxnSpPr>
        <p:spPr>
          <a:xfrm rot="5400000" flipH="1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stCxn id="14" idx="0"/>
            <a:endCxn id="15" idx="0"/>
          </p:cNvCxnSpPr>
          <p:nvPr/>
        </p:nvCxnSpPr>
        <p:spPr>
          <a:xfrm rot="5400000" flipH="1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stCxn id="15" idx="0"/>
            <a:endCxn id="16" idx="0"/>
          </p:cNvCxnSpPr>
          <p:nvPr/>
        </p:nvCxnSpPr>
        <p:spPr>
          <a:xfrm rot="5400000" flipH="1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stCxn id="16" idx="0"/>
            <a:endCxn id="17" idx="0"/>
          </p:cNvCxnSpPr>
          <p:nvPr/>
        </p:nvCxnSpPr>
        <p:spPr>
          <a:xfrm rot="5400000" flipH="1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</p:cNvCxnSpPr>
          <p:nvPr/>
        </p:nvCxnSpPr>
        <p:spPr>
          <a:xfrm rot="16200000" flipH="1">
            <a:off x="10249126" y="3681365"/>
            <a:ext cx="33067" cy="1046692"/>
          </a:xfrm>
          <a:prstGeom prst="curvedConnector4">
            <a:avLst>
              <a:gd name="adj1" fmla="val -691324"/>
              <a:gd name="adj2" fmla="val 988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4867" y="5430266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H="1" flipV="1">
            <a:off x="377474" y="5178048"/>
            <a:ext cx="133966" cy="25320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15345" y="5301651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endCxn id="5" idx="4"/>
          </p:cNvCxnSpPr>
          <p:nvPr/>
        </p:nvCxnSpPr>
        <p:spPr>
          <a:xfrm flipH="1" flipV="1">
            <a:off x="1247422" y="4639733"/>
            <a:ext cx="491686" cy="66192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423163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12" idx="0"/>
          </p:cNvCxnSpPr>
          <p:nvPr/>
        </p:nvCxnSpPr>
        <p:spPr>
          <a:xfrm flipV="1">
            <a:off x="2460977" y="4188178"/>
            <a:ext cx="1213557" cy="11288"/>
          </a:xfrm>
          <a:prstGeom prst="curvedConnector4">
            <a:avLst>
              <a:gd name="adj1" fmla="val 2325"/>
              <a:gd name="adj2" fmla="val 21251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stCxn id="12" idx="0"/>
            <a:endCxn id="13" idx="0"/>
          </p:cNvCxnSpPr>
          <p:nvPr/>
        </p:nvCxnSpPr>
        <p:spPr>
          <a:xfrm rot="5400000" flipH="1" flipV="1">
            <a:off x="4281312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stCxn id="13" idx="0"/>
            <a:endCxn id="14" idx="0"/>
          </p:cNvCxnSpPr>
          <p:nvPr/>
        </p:nvCxnSpPr>
        <p:spPr>
          <a:xfrm rot="5400000" flipH="1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stCxn id="14" idx="0"/>
            <a:endCxn id="15" idx="0"/>
          </p:cNvCxnSpPr>
          <p:nvPr/>
        </p:nvCxnSpPr>
        <p:spPr>
          <a:xfrm rot="5400000" flipH="1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stCxn id="15" idx="0"/>
            <a:endCxn id="16" idx="0"/>
          </p:cNvCxnSpPr>
          <p:nvPr/>
        </p:nvCxnSpPr>
        <p:spPr>
          <a:xfrm rot="5400000" flipH="1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stCxn id="16" idx="0"/>
            <a:endCxn id="17" idx="0"/>
          </p:cNvCxnSpPr>
          <p:nvPr/>
        </p:nvCxnSpPr>
        <p:spPr>
          <a:xfrm rot="5400000" flipH="1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</p:cNvCxnSpPr>
          <p:nvPr/>
        </p:nvCxnSpPr>
        <p:spPr>
          <a:xfrm rot="16200000" flipH="1">
            <a:off x="10249126" y="3681365"/>
            <a:ext cx="33067" cy="1046692"/>
          </a:xfrm>
          <a:prstGeom prst="curvedConnector4">
            <a:avLst>
              <a:gd name="adj1" fmla="val -691324"/>
              <a:gd name="adj2" fmla="val 988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4867" y="5430266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0"/>
            <a:endCxn id="5" idx="3"/>
          </p:cNvCxnSpPr>
          <p:nvPr/>
        </p:nvCxnSpPr>
        <p:spPr>
          <a:xfrm flipV="1">
            <a:off x="740834" y="4573604"/>
            <a:ext cx="358912" cy="856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15345" y="5301651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endCxn id="11" idx="3"/>
          </p:cNvCxnSpPr>
          <p:nvPr/>
        </p:nvCxnSpPr>
        <p:spPr>
          <a:xfrm flipV="1">
            <a:off x="1739108" y="4573604"/>
            <a:ext cx="574194" cy="728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92837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12" idx="0"/>
          </p:cNvCxnSpPr>
          <p:nvPr/>
        </p:nvCxnSpPr>
        <p:spPr>
          <a:xfrm flipV="1">
            <a:off x="2460977" y="4188178"/>
            <a:ext cx="1213557" cy="11288"/>
          </a:xfrm>
          <a:prstGeom prst="curvedConnector4">
            <a:avLst>
              <a:gd name="adj1" fmla="val 2325"/>
              <a:gd name="adj2" fmla="val 21251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stCxn id="12" idx="0"/>
            <a:endCxn id="13" idx="0"/>
          </p:cNvCxnSpPr>
          <p:nvPr/>
        </p:nvCxnSpPr>
        <p:spPr>
          <a:xfrm rot="5400000" flipH="1" flipV="1">
            <a:off x="4281312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stCxn id="13" idx="0"/>
            <a:endCxn id="14" idx="0"/>
          </p:cNvCxnSpPr>
          <p:nvPr/>
        </p:nvCxnSpPr>
        <p:spPr>
          <a:xfrm rot="5400000" flipH="1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stCxn id="14" idx="0"/>
            <a:endCxn id="15" idx="0"/>
          </p:cNvCxnSpPr>
          <p:nvPr/>
        </p:nvCxnSpPr>
        <p:spPr>
          <a:xfrm rot="5400000" flipH="1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stCxn id="15" idx="0"/>
            <a:endCxn id="16" idx="0"/>
          </p:cNvCxnSpPr>
          <p:nvPr/>
        </p:nvCxnSpPr>
        <p:spPr>
          <a:xfrm rot="5400000" flipH="1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stCxn id="16" idx="0"/>
            <a:endCxn id="17" idx="0"/>
          </p:cNvCxnSpPr>
          <p:nvPr/>
        </p:nvCxnSpPr>
        <p:spPr>
          <a:xfrm rot="5400000" flipH="1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</p:cNvCxnSpPr>
          <p:nvPr/>
        </p:nvCxnSpPr>
        <p:spPr>
          <a:xfrm rot="16200000" flipH="1">
            <a:off x="10249126" y="3681365"/>
            <a:ext cx="33067" cy="1046692"/>
          </a:xfrm>
          <a:prstGeom prst="curvedConnector4">
            <a:avLst>
              <a:gd name="adj1" fmla="val -691324"/>
              <a:gd name="adj2" fmla="val 988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4867" y="5430266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0"/>
            <a:endCxn id="5" idx="3"/>
          </p:cNvCxnSpPr>
          <p:nvPr/>
        </p:nvCxnSpPr>
        <p:spPr>
          <a:xfrm flipV="1">
            <a:off x="740834" y="4573604"/>
            <a:ext cx="358912" cy="856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15345" y="5301651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endCxn id="11" idx="3"/>
          </p:cNvCxnSpPr>
          <p:nvPr/>
        </p:nvCxnSpPr>
        <p:spPr>
          <a:xfrm flipV="1">
            <a:off x="1739108" y="4573604"/>
            <a:ext cx="574194" cy="728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048000" y="5091289"/>
            <a:ext cx="29576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Write down a piece of Java code that achieves this!</a:t>
            </a:r>
          </a:p>
        </p:txBody>
      </p:sp>
    </p:spTree>
    <p:extLst>
      <p:ext uri="{BB962C8B-B14F-4D97-AF65-F5344CB8AC3E}">
        <p14:creationId xmlns:p14="http://schemas.microsoft.com/office/powerpoint/2010/main" val="20744381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12" idx="0"/>
          </p:cNvCxnSpPr>
          <p:nvPr/>
        </p:nvCxnSpPr>
        <p:spPr>
          <a:xfrm flipV="1">
            <a:off x="2460977" y="4188178"/>
            <a:ext cx="1213557" cy="11288"/>
          </a:xfrm>
          <a:prstGeom prst="curvedConnector4">
            <a:avLst>
              <a:gd name="adj1" fmla="val 2325"/>
              <a:gd name="adj2" fmla="val 21251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stCxn id="12" idx="0"/>
            <a:endCxn id="13" idx="0"/>
          </p:cNvCxnSpPr>
          <p:nvPr/>
        </p:nvCxnSpPr>
        <p:spPr>
          <a:xfrm rot="5400000" flipH="1" flipV="1">
            <a:off x="4281312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stCxn id="13" idx="0"/>
            <a:endCxn id="14" idx="0"/>
          </p:cNvCxnSpPr>
          <p:nvPr/>
        </p:nvCxnSpPr>
        <p:spPr>
          <a:xfrm rot="5400000" flipH="1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stCxn id="14" idx="0"/>
            <a:endCxn id="15" idx="0"/>
          </p:cNvCxnSpPr>
          <p:nvPr/>
        </p:nvCxnSpPr>
        <p:spPr>
          <a:xfrm rot="5400000" flipH="1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stCxn id="15" idx="0"/>
            <a:endCxn id="16" idx="0"/>
          </p:cNvCxnSpPr>
          <p:nvPr/>
        </p:nvCxnSpPr>
        <p:spPr>
          <a:xfrm rot="5400000" flipH="1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stCxn id="16" idx="0"/>
            <a:endCxn id="17" idx="0"/>
          </p:cNvCxnSpPr>
          <p:nvPr/>
        </p:nvCxnSpPr>
        <p:spPr>
          <a:xfrm rot="5400000" flipH="1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</p:cNvCxnSpPr>
          <p:nvPr/>
        </p:nvCxnSpPr>
        <p:spPr>
          <a:xfrm rot="16200000" flipH="1">
            <a:off x="10249126" y="3681365"/>
            <a:ext cx="33067" cy="1046692"/>
          </a:xfrm>
          <a:prstGeom prst="curvedConnector4">
            <a:avLst>
              <a:gd name="adj1" fmla="val -691324"/>
              <a:gd name="adj2" fmla="val 988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4867" y="5430266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0"/>
            <a:endCxn id="5" idx="3"/>
          </p:cNvCxnSpPr>
          <p:nvPr/>
        </p:nvCxnSpPr>
        <p:spPr>
          <a:xfrm flipV="1">
            <a:off x="740834" y="4573604"/>
            <a:ext cx="358912" cy="856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15345" y="5301651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endCxn id="11" idx="3"/>
          </p:cNvCxnSpPr>
          <p:nvPr/>
        </p:nvCxnSpPr>
        <p:spPr>
          <a:xfrm flipV="1">
            <a:off x="1739108" y="4573604"/>
            <a:ext cx="574194" cy="728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1661" y="5470928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temp;</a:t>
            </a:r>
          </a:p>
        </p:txBody>
      </p:sp>
    </p:spTree>
    <p:extLst>
      <p:ext uri="{BB962C8B-B14F-4D97-AF65-F5344CB8AC3E}">
        <p14:creationId xmlns:p14="http://schemas.microsoft.com/office/powerpoint/2010/main" val="98372578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12" idx="0"/>
          </p:cNvCxnSpPr>
          <p:nvPr/>
        </p:nvCxnSpPr>
        <p:spPr>
          <a:xfrm flipV="1">
            <a:off x="2460977" y="4188178"/>
            <a:ext cx="1213557" cy="11288"/>
          </a:xfrm>
          <a:prstGeom prst="curvedConnector4">
            <a:avLst>
              <a:gd name="adj1" fmla="val 2325"/>
              <a:gd name="adj2" fmla="val 21251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stCxn id="12" idx="0"/>
            <a:endCxn id="13" idx="0"/>
          </p:cNvCxnSpPr>
          <p:nvPr/>
        </p:nvCxnSpPr>
        <p:spPr>
          <a:xfrm rot="5400000" flipH="1" flipV="1">
            <a:off x="4281312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stCxn id="13" idx="0"/>
            <a:endCxn id="14" idx="0"/>
          </p:cNvCxnSpPr>
          <p:nvPr/>
        </p:nvCxnSpPr>
        <p:spPr>
          <a:xfrm rot="5400000" flipH="1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stCxn id="14" idx="0"/>
            <a:endCxn id="15" idx="0"/>
          </p:cNvCxnSpPr>
          <p:nvPr/>
        </p:nvCxnSpPr>
        <p:spPr>
          <a:xfrm rot="5400000" flipH="1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stCxn id="15" idx="0"/>
            <a:endCxn id="16" idx="0"/>
          </p:cNvCxnSpPr>
          <p:nvPr/>
        </p:nvCxnSpPr>
        <p:spPr>
          <a:xfrm rot="5400000" flipH="1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stCxn id="16" idx="0"/>
            <a:endCxn id="17" idx="0"/>
          </p:cNvCxnSpPr>
          <p:nvPr/>
        </p:nvCxnSpPr>
        <p:spPr>
          <a:xfrm rot="5400000" flipH="1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</p:cNvCxnSpPr>
          <p:nvPr/>
        </p:nvCxnSpPr>
        <p:spPr>
          <a:xfrm rot="16200000" flipH="1">
            <a:off x="10249126" y="3681365"/>
            <a:ext cx="33067" cy="1046692"/>
          </a:xfrm>
          <a:prstGeom prst="curvedConnector4">
            <a:avLst>
              <a:gd name="adj1" fmla="val -691324"/>
              <a:gd name="adj2" fmla="val 988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4867" y="5430266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0"/>
            <a:endCxn id="5" idx="3"/>
          </p:cNvCxnSpPr>
          <p:nvPr/>
        </p:nvCxnSpPr>
        <p:spPr>
          <a:xfrm flipV="1">
            <a:off x="740834" y="4573604"/>
            <a:ext cx="358912" cy="856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15345" y="5301651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endCxn id="11" idx="3"/>
          </p:cNvCxnSpPr>
          <p:nvPr/>
        </p:nvCxnSpPr>
        <p:spPr>
          <a:xfrm flipV="1">
            <a:off x="1739108" y="4573604"/>
            <a:ext cx="574194" cy="728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1661" y="5470928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7" name="Right Brace 6"/>
          <p:cNvSpPr/>
          <p:nvPr/>
        </p:nvSpPr>
        <p:spPr>
          <a:xfrm>
            <a:off x="6878461" y="5640205"/>
            <a:ext cx="443091" cy="94121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524046" y="5640205"/>
            <a:ext cx="36519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Every one of these assignments takes about </a:t>
            </a:r>
            <a:r>
              <a:rPr lang="en-US" b="1" dirty="0">
                <a:solidFill>
                  <a:schemeClr val="accent2"/>
                </a:solidFill>
              </a:rPr>
              <a:t>one nanosecond </a:t>
            </a:r>
            <a:r>
              <a:rPr lang="en-US" dirty="0"/>
              <a:t>to finish nowadays.</a:t>
            </a:r>
          </a:p>
        </p:txBody>
      </p:sp>
    </p:spTree>
    <p:extLst>
      <p:ext uri="{BB962C8B-B14F-4D97-AF65-F5344CB8AC3E}">
        <p14:creationId xmlns:p14="http://schemas.microsoft.com/office/powerpoint/2010/main" val="169316369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12" idx="0"/>
          </p:cNvCxnSpPr>
          <p:nvPr/>
        </p:nvCxnSpPr>
        <p:spPr>
          <a:xfrm flipV="1">
            <a:off x="2460977" y="4188178"/>
            <a:ext cx="1213557" cy="11288"/>
          </a:xfrm>
          <a:prstGeom prst="curvedConnector4">
            <a:avLst>
              <a:gd name="adj1" fmla="val 2325"/>
              <a:gd name="adj2" fmla="val 21251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stCxn id="12" idx="0"/>
            <a:endCxn id="13" idx="0"/>
          </p:cNvCxnSpPr>
          <p:nvPr/>
        </p:nvCxnSpPr>
        <p:spPr>
          <a:xfrm rot="5400000" flipH="1" flipV="1">
            <a:off x="4281312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stCxn id="13" idx="0"/>
            <a:endCxn id="14" idx="0"/>
          </p:cNvCxnSpPr>
          <p:nvPr/>
        </p:nvCxnSpPr>
        <p:spPr>
          <a:xfrm rot="5400000" flipH="1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stCxn id="14" idx="0"/>
            <a:endCxn id="15" idx="0"/>
          </p:cNvCxnSpPr>
          <p:nvPr/>
        </p:nvCxnSpPr>
        <p:spPr>
          <a:xfrm rot="5400000" flipH="1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stCxn id="15" idx="0"/>
            <a:endCxn id="16" idx="0"/>
          </p:cNvCxnSpPr>
          <p:nvPr/>
        </p:nvCxnSpPr>
        <p:spPr>
          <a:xfrm rot="5400000" flipH="1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stCxn id="16" idx="0"/>
            <a:endCxn id="17" idx="0"/>
          </p:cNvCxnSpPr>
          <p:nvPr/>
        </p:nvCxnSpPr>
        <p:spPr>
          <a:xfrm rot="5400000" flipH="1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</p:cNvCxnSpPr>
          <p:nvPr/>
        </p:nvCxnSpPr>
        <p:spPr>
          <a:xfrm rot="16200000" flipH="1">
            <a:off x="10249126" y="3681365"/>
            <a:ext cx="33067" cy="1046692"/>
          </a:xfrm>
          <a:prstGeom prst="curvedConnector4">
            <a:avLst>
              <a:gd name="adj1" fmla="val -691324"/>
              <a:gd name="adj2" fmla="val 988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14867" y="5430266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0"/>
            <a:endCxn id="5" idx="3"/>
          </p:cNvCxnSpPr>
          <p:nvPr/>
        </p:nvCxnSpPr>
        <p:spPr>
          <a:xfrm flipV="1">
            <a:off x="740834" y="4573604"/>
            <a:ext cx="358912" cy="8566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415345" y="5301651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endCxn id="11" idx="3"/>
          </p:cNvCxnSpPr>
          <p:nvPr/>
        </p:nvCxnSpPr>
        <p:spPr>
          <a:xfrm flipV="1">
            <a:off x="1739108" y="4573604"/>
            <a:ext cx="574194" cy="7280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1661" y="5470928"/>
            <a:ext cx="233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temp;</a:t>
            </a:r>
          </a:p>
          <a:p>
            <a:endParaRPr lang="en-US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032" y="5230211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2452" y="6488668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54826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Jason’s Solution</a:t>
            </a:r>
          </a:p>
        </p:txBody>
      </p:sp>
      <p:pic>
        <p:nvPicPr>
          <p:cNvPr id="7" name="Content Placeholder 6" descr="A picture containing text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40" y="1900321"/>
            <a:ext cx="3232110" cy="4351338"/>
          </a:xfrm>
        </p:spPr>
      </p:pic>
      <p:sp>
        <p:nvSpPr>
          <p:cNvPr id="3" name="TextBox 2"/>
          <p:cNvSpPr txBox="1"/>
          <p:nvPr/>
        </p:nvSpPr>
        <p:spPr>
          <a:xfrm>
            <a:off x="1294398" y="2815390"/>
            <a:ext cx="2476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Grade? Be honest!</a:t>
            </a:r>
          </a:p>
        </p:txBody>
      </p:sp>
      <p:sp>
        <p:nvSpPr>
          <p:cNvPr id="4" name="Oval 3"/>
          <p:cNvSpPr/>
          <p:nvPr/>
        </p:nvSpPr>
        <p:spPr>
          <a:xfrm>
            <a:off x="4644190" y="3954380"/>
            <a:ext cx="729916" cy="368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3663" y="4387516"/>
            <a:ext cx="294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Where’s the return type? This won’t compile…</a:t>
            </a:r>
          </a:p>
        </p:txBody>
      </p:sp>
      <p:cxnSp>
        <p:nvCxnSpPr>
          <p:cNvPr id="8" name="Connector: Curved 7"/>
          <p:cNvCxnSpPr/>
          <p:nvPr/>
        </p:nvCxnSpPr>
        <p:spPr>
          <a:xfrm flipV="1">
            <a:off x="2943726" y="4203032"/>
            <a:ext cx="1596190" cy="62961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6529137" y="4203032"/>
            <a:ext cx="393031" cy="914400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7813" y="4249016"/>
            <a:ext cx="4829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You can also make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inorderTraversal</a:t>
            </a:r>
            <a:r>
              <a:rPr lang="en-US" dirty="0">
                <a:solidFill>
                  <a:srgbClr val="0070C0"/>
                </a:solidFill>
              </a:rPr>
              <a:t> an instance method of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BinTree.Node</a:t>
            </a:r>
            <a:r>
              <a:rPr lang="en-US" dirty="0">
                <a:solidFill>
                  <a:srgbClr val="0070C0"/>
                </a:solidFill>
                <a:latin typeface="Calibri (Body)"/>
              </a:rPr>
              <a:t>, in order to avoid the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Node </a:t>
            </a:r>
            <a:r>
              <a:rPr lang="en-US" dirty="0">
                <a:solidFill>
                  <a:srgbClr val="0070C0"/>
                </a:solidFill>
                <a:latin typeface="Calibri (Body)"/>
              </a:rPr>
              <a:t>argument</a:t>
            </a:r>
          </a:p>
        </p:txBody>
      </p:sp>
    </p:spTree>
    <p:extLst>
      <p:ext uri="{BB962C8B-B14F-4D97-AF65-F5344CB8AC3E}">
        <p14:creationId xmlns:p14="http://schemas.microsoft.com/office/powerpoint/2010/main" val="1592309891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95097" y="4199465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stCxn id="12" idx="0"/>
            <a:endCxn id="13" idx="0"/>
          </p:cNvCxnSpPr>
          <p:nvPr/>
        </p:nvCxnSpPr>
        <p:spPr>
          <a:xfrm rot="5400000" flipH="1" flipV="1">
            <a:off x="4281312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stCxn id="13" idx="0"/>
            <a:endCxn id="14" idx="0"/>
          </p:cNvCxnSpPr>
          <p:nvPr/>
        </p:nvCxnSpPr>
        <p:spPr>
          <a:xfrm rot="5400000" flipH="1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stCxn id="14" idx="0"/>
            <a:endCxn id="15" idx="0"/>
          </p:cNvCxnSpPr>
          <p:nvPr/>
        </p:nvCxnSpPr>
        <p:spPr>
          <a:xfrm rot="5400000" flipH="1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stCxn id="15" idx="0"/>
            <a:endCxn id="16" idx="0"/>
          </p:cNvCxnSpPr>
          <p:nvPr/>
        </p:nvCxnSpPr>
        <p:spPr>
          <a:xfrm rot="5400000" flipH="1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stCxn id="16" idx="0"/>
            <a:endCxn id="17" idx="0"/>
          </p:cNvCxnSpPr>
          <p:nvPr/>
        </p:nvCxnSpPr>
        <p:spPr>
          <a:xfrm rot="5400000" flipH="1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</p:cNvCxnSpPr>
          <p:nvPr/>
        </p:nvCxnSpPr>
        <p:spPr>
          <a:xfrm rot="16200000" flipH="1">
            <a:off x="10249126" y="3681365"/>
            <a:ext cx="33067" cy="1046692"/>
          </a:xfrm>
          <a:prstGeom prst="curvedConnector4">
            <a:avLst>
              <a:gd name="adj1" fmla="val -691324"/>
              <a:gd name="adj2" fmla="val 988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358548" y="5470928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0"/>
            <a:endCxn id="11" idx="3"/>
          </p:cNvCxnSpPr>
          <p:nvPr/>
        </p:nvCxnSpPr>
        <p:spPr>
          <a:xfrm flipV="1">
            <a:off x="1684515" y="4573604"/>
            <a:ext cx="628787" cy="897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780948" y="545920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stCxn id="59" idx="0"/>
          </p:cNvCxnSpPr>
          <p:nvPr/>
        </p:nvCxnSpPr>
        <p:spPr>
          <a:xfrm flipV="1">
            <a:off x="3106915" y="4663686"/>
            <a:ext cx="467981" cy="7955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1661" y="5470928"/>
            <a:ext cx="233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temp;</a:t>
            </a:r>
          </a:p>
          <a:p>
            <a:endParaRPr lang="en-US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032" y="5230211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2452" y="6488668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7421223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95097" y="4199465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108529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stCxn id="13" idx="0"/>
            <a:endCxn id="14" idx="0"/>
          </p:cNvCxnSpPr>
          <p:nvPr/>
        </p:nvCxnSpPr>
        <p:spPr>
          <a:xfrm rot="5400000" flipH="1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stCxn id="14" idx="0"/>
            <a:endCxn id="15" idx="0"/>
          </p:cNvCxnSpPr>
          <p:nvPr/>
        </p:nvCxnSpPr>
        <p:spPr>
          <a:xfrm rot="5400000" flipH="1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stCxn id="15" idx="0"/>
            <a:endCxn id="16" idx="0"/>
          </p:cNvCxnSpPr>
          <p:nvPr/>
        </p:nvCxnSpPr>
        <p:spPr>
          <a:xfrm rot="5400000" flipH="1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stCxn id="16" idx="0"/>
            <a:endCxn id="17" idx="0"/>
          </p:cNvCxnSpPr>
          <p:nvPr/>
        </p:nvCxnSpPr>
        <p:spPr>
          <a:xfrm rot="5400000" flipH="1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</p:cNvCxnSpPr>
          <p:nvPr/>
        </p:nvCxnSpPr>
        <p:spPr>
          <a:xfrm rot="16200000" flipH="1">
            <a:off x="10249126" y="3681365"/>
            <a:ext cx="33067" cy="1046692"/>
          </a:xfrm>
          <a:prstGeom prst="curvedConnector4">
            <a:avLst>
              <a:gd name="adj1" fmla="val -691324"/>
              <a:gd name="adj2" fmla="val 988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815626" y="5470928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0"/>
            <a:endCxn id="12" idx="3"/>
          </p:cNvCxnSpPr>
          <p:nvPr/>
        </p:nvCxnSpPr>
        <p:spPr>
          <a:xfrm flipV="1">
            <a:off x="3141593" y="4573604"/>
            <a:ext cx="385265" cy="89732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027311" y="3194677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endCxn id="13" idx="0"/>
          </p:cNvCxnSpPr>
          <p:nvPr/>
        </p:nvCxnSpPr>
        <p:spPr>
          <a:xfrm>
            <a:off x="4353278" y="3543628"/>
            <a:ext cx="534812" cy="64455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1661" y="5470928"/>
            <a:ext cx="233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temp;</a:t>
            </a:r>
          </a:p>
          <a:p>
            <a:endParaRPr lang="en-US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032" y="5230211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2452" y="6488668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4877979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95097" y="4199465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108529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322085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stCxn id="14" idx="0"/>
            <a:endCxn id="15" idx="0"/>
          </p:cNvCxnSpPr>
          <p:nvPr/>
        </p:nvCxnSpPr>
        <p:spPr>
          <a:xfrm rot="5400000" flipH="1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stCxn id="15" idx="0"/>
            <a:endCxn id="16" idx="0"/>
          </p:cNvCxnSpPr>
          <p:nvPr/>
        </p:nvCxnSpPr>
        <p:spPr>
          <a:xfrm rot="5400000" flipH="1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stCxn id="16" idx="0"/>
            <a:endCxn id="17" idx="0"/>
          </p:cNvCxnSpPr>
          <p:nvPr/>
        </p:nvCxnSpPr>
        <p:spPr>
          <a:xfrm rot="5400000" flipH="1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</p:cNvCxnSpPr>
          <p:nvPr/>
        </p:nvCxnSpPr>
        <p:spPr>
          <a:xfrm rot="16200000" flipH="1">
            <a:off x="10249126" y="3681365"/>
            <a:ext cx="33067" cy="1046692"/>
          </a:xfrm>
          <a:prstGeom prst="curvedConnector4">
            <a:avLst>
              <a:gd name="adj1" fmla="val -691324"/>
              <a:gd name="adj2" fmla="val 988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42506" y="3428423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endCxn id="13" idx="0"/>
          </p:cNvCxnSpPr>
          <p:nvPr/>
        </p:nvCxnSpPr>
        <p:spPr>
          <a:xfrm>
            <a:off x="4590101" y="3766977"/>
            <a:ext cx="297989" cy="42120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984523" y="321142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stCxn id="59" idx="2"/>
            <a:endCxn id="14" idx="0"/>
          </p:cNvCxnSpPr>
          <p:nvPr/>
        </p:nvCxnSpPr>
        <p:spPr>
          <a:xfrm flipH="1">
            <a:off x="6101646" y="3549978"/>
            <a:ext cx="208844" cy="638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1661" y="5470928"/>
            <a:ext cx="233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temp;</a:t>
            </a:r>
          </a:p>
          <a:p>
            <a:endParaRPr lang="en-US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032" y="5230211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2452" y="6488668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219894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95097" y="4199465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108529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322085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stCxn id="15" idx="0"/>
            <a:endCxn id="16" idx="0"/>
          </p:cNvCxnSpPr>
          <p:nvPr/>
        </p:nvCxnSpPr>
        <p:spPr>
          <a:xfrm rot="5400000" flipH="1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stCxn id="16" idx="0"/>
            <a:endCxn id="17" idx="0"/>
          </p:cNvCxnSpPr>
          <p:nvPr/>
        </p:nvCxnSpPr>
        <p:spPr>
          <a:xfrm rot="5400000" flipH="1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</p:cNvCxnSpPr>
          <p:nvPr/>
        </p:nvCxnSpPr>
        <p:spPr>
          <a:xfrm rot="16200000" flipH="1">
            <a:off x="10249126" y="3681365"/>
            <a:ext cx="33067" cy="1046692"/>
          </a:xfrm>
          <a:prstGeom prst="curvedConnector4">
            <a:avLst>
              <a:gd name="adj1" fmla="val -691324"/>
              <a:gd name="adj2" fmla="val 988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384094" y="3247608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endCxn id="14" idx="0"/>
          </p:cNvCxnSpPr>
          <p:nvPr/>
        </p:nvCxnSpPr>
        <p:spPr>
          <a:xfrm>
            <a:off x="5892801" y="3597699"/>
            <a:ext cx="208845" cy="5904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7064729" y="3089869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stCxn id="59" idx="2"/>
            <a:endCxn id="15" idx="0"/>
          </p:cNvCxnSpPr>
          <p:nvPr/>
        </p:nvCxnSpPr>
        <p:spPr>
          <a:xfrm flipH="1">
            <a:off x="7315202" y="3428423"/>
            <a:ext cx="75494" cy="7597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1661" y="5470928"/>
            <a:ext cx="233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temp;</a:t>
            </a:r>
          </a:p>
          <a:p>
            <a:endParaRPr lang="en-US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032" y="5230211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2452" y="6488668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1659673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95097" y="4199465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108529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322085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4" idx="0"/>
          </p:cNvCxnSpPr>
          <p:nvPr/>
        </p:nvCxnSpPr>
        <p:spPr>
          <a:xfrm rot="16200000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stCxn id="16" idx="0"/>
            <a:endCxn id="17" idx="0"/>
          </p:cNvCxnSpPr>
          <p:nvPr/>
        </p:nvCxnSpPr>
        <p:spPr>
          <a:xfrm rot="5400000" flipH="1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</p:cNvCxnSpPr>
          <p:nvPr/>
        </p:nvCxnSpPr>
        <p:spPr>
          <a:xfrm rot="16200000" flipH="1">
            <a:off x="10249126" y="3681365"/>
            <a:ext cx="33067" cy="1046692"/>
          </a:xfrm>
          <a:prstGeom prst="curvedConnector4">
            <a:avLst>
              <a:gd name="adj1" fmla="val -691324"/>
              <a:gd name="adj2" fmla="val 988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613790" y="3270242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2"/>
          </p:cNvCxnSpPr>
          <p:nvPr/>
        </p:nvCxnSpPr>
        <p:spPr>
          <a:xfrm>
            <a:off x="6939757" y="3608796"/>
            <a:ext cx="325967" cy="605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368947" y="310096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stCxn id="59" idx="2"/>
            <a:endCxn id="16" idx="0"/>
          </p:cNvCxnSpPr>
          <p:nvPr/>
        </p:nvCxnSpPr>
        <p:spPr>
          <a:xfrm flipH="1">
            <a:off x="8528758" y="3439519"/>
            <a:ext cx="166156" cy="74865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1661" y="5470928"/>
            <a:ext cx="233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temp;</a:t>
            </a:r>
          </a:p>
          <a:p>
            <a:endParaRPr lang="en-US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032" y="5230211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2452" y="6488668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3616652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95097" y="4199465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108529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322085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4" idx="0"/>
          </p:cNvCxnSpPr>
          <p:nvPr/>
        </p:nvCxnSpPr>
        <p:spPr>
          <a:xfrm rot="16200000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5" idx="0"/>
          </p:cNvCxnSpPr>
          <p:nvPr/>
        </p:nvCxnSpPr>
        <p:spPr>
          <a:xfrm rot="16200000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</p:cNvCxnSpPr>
          <p:nvPr/>
        </p:nvCxnSpPr>
        <p:spPr>
          <a:xfrm rot="16200000" flipH="1">
            <a:off x="10249126" y="3681365"/>
            <a:ext cx="33067" cy="1046692"/>
          </a:xfrm>
          <a:prstGeom prst="curvedConnector4">
            <a:avLst>
              <a:gd name="adj1" fmla="val -691324"/>
              <a:gd name="adj2" fmla="val 98803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45472" y="3265359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2"/>
          </p:cNvCxnSpPr>
          <p:nvPr/>
        </p:nvCxnSpPr>
        <p:spPr>
          <a:xfrm>
            <a:off x="8171439" y="3603913"/>
            <a:ext cx="325967" cy="605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299224" y="29393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stCxn id="59" idx="2"/>
            <a:endCxn id="17" idx="0"/>
          </p:cNvCxnSpPr>
          <p:nvPr/>
        </p:nvCxnSpPr>
        <p:spPr>
          <a:xfrm>
            <a:off x="9625191" y="3277939"/>
            <a:ext cx="117123" cy="910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1661" y="5470928"/>
            <a:ext cx="233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temp;</a:t>
            </a:r>
          </a:p>
          <a:p>
            <a:endParaRPr lang="en-US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032" y="5230211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2452" y="6488668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23008025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95097" y="4199465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108529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322085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4" idx="0"/>
          </p:cNvCxnSpPr>
          <p:nvPr/>
        </p:nvCxnSpPr>
        <p:spPr>
          <a:xfrm rot="16200000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5" idx="0"/>
          </p:cNvCxnSpPr>
          <p:nvPr/>
        </p:nvCxnSpPr>
        <p:spPr>
          <a:xfrm rot="16200000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16" idx="0"/>
          </p:cNvCxnSpPr>
          <p:nvPr/>
        </p:nvCxnSpPr>
        <p:spPr>
          <a:xfrm rot="16200000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954212" y="3231866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9407707" y="3570420"/>
            <a:ext cx="325967" cy="605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334098" y="2895850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10748611" y="3241533"/>
            <a:ext cx="117123" cy="910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1661" y="5470928"/>
            <a:ext cx="233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temp;</a:t>
            </a:r>
          </a:p>
          <a:p>
            <a:endParaRPr lang="en-US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032" y="5230211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2452" y="6488668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278135604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95097" y="4199465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108529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322085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4" idx="0"/>
          </p:cNvCxnSpPr>
          <p:nvPr/>
        </p:nvCxnSpPr>
        <p:spPr>
          <a:xfrm rot="16200000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5" idx="0"/>
          </p:cNvCxnSpPr>
          <p:nvPr/>
        </p:nvCxnSpPr>
        <p:spPr>
          <a:xfrm rot="16200000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16" idx="0"/>
          </p:cNvCxnSpPr>
          <p:nvPr/>
        </p:nvCxnSpPr>
        <p:spPr>
          <a:xfrm rot="16200000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954212" y="3231866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9407707" y="3570420"/>
            <a:ext cx="325967" cy="605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334098" y="2895850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10748611" y="3241533"/>
            <a:ext cx="117123" cy="910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1661" y="5470928"/>
            <a:ext cx="233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temp;</a:t>
            </a:r>
          </a:p>
          <a:p>
            <a:endParaRPr lang="en-US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032" y="5230211"/>
            <a:ext cx="254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curr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!=null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2452" y="6488668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Oval 7"/>
          <p:cNvSpPr/>
          <p:nvPr/>
        </p:nvSpPr>
        <p:spPr>
          <a:xfrm>
            <a:off x="4894440" y="5230211"/>
            <a:ext cx="1416050" cy="36933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/>
        </p:nvSpPr>
        <p:spPr>
          <a:xfrm>
            <a:off x="6299200" y="5398454"/>
            <a:ext cx="980749" cy="595946"/>
          </a:xfrm>
          <a:custGeom>
            <a:avLst/>
            <a:gdLst>
              <a:gd name="connsiteX0" fmla="*/ 0 w 980749"/>
              <a:gd name="connsiteY0" fmla="*/ 31502 h 595946"/>
              <a:gd name="connsiteX1" fmla="*/ 767644 w 980749"/>
              <a:gd name="connsiteY1" fmla="*/ 31502 h 595946"/>
              <a:gd name="connsiteX2" fmla="*/ 970844 w 980749"/>
              <a:gd name="connsiteY2" fmla="*/ 358879 h 595946"/>
              <a:gd name="connsiteX3" fmla="*/ 530578 w 980749"/>
              <a:gd name="connsiteY3" fmla="*/ 595946 h 59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749" h="595946">
                <a:moveTo>
                  <a:pt x="0" y="31502"/>
                </a:moveTo>
                <a:cubicBezTo>
                  <a:pt x="302918" y="4220"/>
                  <a:pt x="605837" y="-23061"/>
                  <a:pt x="767644" y="31502"/>
                </a:cubicBezTo>
                <a:cubicBezTo>
                  <a:pt x="929451" y="86065"/>
                  <a:pt x="1010355" y="264805"/>
                  <a:pt x="970844" y="358879"/>
                </a:cubicBezTo>
                <a:cubicBezTo>
                  <a:pt x="931333" y="452953"/>
                  <a:pt x="730955" y="524449"/>
                  <a:pt x="530578" y="59594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63089" y="5551120"/>
            <a:ext cx="370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 avoid a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NullPointerException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37" name="Oval 36"/>
          <p:cNvSpPr/>
          <p:nvPr/>
        </p:nvSpPr>
        <p:spPr>
          <a:xfrm>
            <a:off x="5422317" y="5767786"/>
            <a:ext cx="1416050" cy="36933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8030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method does not use a stack.</a:t>
            </a:r>
          </a:p>
          <a:p>
            <a:pPr lvl="1"/>
            <a:r>
              <a:rPr lang="en-US" b="1" i="1" dirty="0">
                <a:solidFill>
                  <a:schemeClr val="accent1"/>
                </a:solidFill>
              </a:rPr>
              <a:t>Or does it? </a:t>
            </a:r>
            <a:r>
              <a:rPr lang="en-US" dirty="0">
                <a:solidFill>
                  <a:srgbClr val="FF0000"/>
                </a:solidFill>
              </a:rPr>
              <a:t>You</a:t>
            </a:r>
            <a:r>
              <a:rPr lang="en-US" dirty="0"/>
              <a:t> will tell </a:t>
            </a:r>
            <a:r>
              <a:rPr lang="en-US" dirty="0">
                <a:solidFill>
                  <a:srgbClr val="FF66FF"/>
                </a:solidFill>
              </a:rPr>
              <a:t>me</a:t>
            </a:r>
            <a:r>
              <a:rPr lang="en-US" dirty="0"/>
              <a:t> after we have a look at how it works.</a:t>
            </a:r>
          </a:p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311" y="351084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3857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5213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6568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79245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92801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106357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319913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533469" y="4188178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608835" y="4022945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95097" y="4199465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108529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322085" y="3688301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5494868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4" idx="0"/>
          </p:cNvCxnSpPr>
          <p:nvPr/>
        </p:nvCxnSpPr>
        <p:spPr>
          <a:xfrm rot="16200000" flipV="1">
            <a:off x="6708424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5" idx="0"/>
          </p:cNvCxnSpPr>
          <p:nvPr/>
        </p:nvCxnSpPr>
        <p:spPr>
          <a:xfrm rot="16200000" flipV="1">
            <a:off x="7921980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16" idx="0"/>
          </p:cNvCxnSpPr>
          <p:nvPr/>
        </p:nvCxnSpPr>
        <p:spPr>
          <a:xfrm rot="16200000" flipV="1">
            <a:off x="9135536" y="3581400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60065" y="418182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416278" y="3849398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71805" y="4809208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954212" y="3231866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9407707" y="3570420"/>
            <a:ext cx="325967" cy="605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334098" y="2895850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10748611" y="3241533"/>
            <a:ext cx="117123" cy="910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41661" y="5470928"/>
            <a:ext cx="233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curr.next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temp;</a:t>
            </a:r>
          </a:p>
          <a:p>
            <a:endParaRPr lang="en-US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9032" y="5230211"/>
            <a:ext cx="2543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 err="1">
                <a:solidFill>
                  <a:srgbClr val="0070C0"/>
                </a:solidFill>
                <a:latin typeface="Consolas" panose="020B0609020204030204" pitchFamily="49" charset="0"/>
              </a:rPr>
              <a:t>curr</a:t>
            </a:r>
            <a:r>
              <a:rPr lang="en-US" b="1" dirty="0">
                <a:solidFill>
                  <a:srgbClr val="0070C0"/>
                </a:solidFill>
                <a:latin typeface="Consolas" panose="020B0609020204030204" pitchFamily="49" charset="0"/>
              </a:rPr>
              <a:t>!=null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112452" y="6488668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Oval 7"/>
          <p:cNvSpPr/>
          <p:nvPr/>
        </p:nvSpPr>
        <p:spPr>
          <a:xfrm>
            <a:off x="4894440" y="5230211"/>
            <a:ext cx="1416050" cy="36933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/>
          <p:cNvSpPr/>
          <p:nvPr/>
        </p:nvSpPr>
        <p:spPr>
          <a:xfrm>
            <a:off x="6299200" y="5398454"/>
            <a:ext cx="980749" cy="595946"/>
          </a:xfrm>
          <a:custGeom>
            <a:avLst/>
            <a:gdLst>
              <a:gd name="connsiteX0" fmla="*/ 0 w 980749"/>
              <a:gd name="connsiteY0" fmla="*/ 31502 h 595946"/>
              <a:gd name="connsiteX1" fmla="*/ 767644 w 980749"/>
              <a:gd name="connsiteY1" fmla="*/ 31502 h 595946"/>
              <a:gd name="connsiteX2" fmla="*/ 970844 w 980749"/>
              <a:gd name="connsiteY2" fmla="*/ 358879 h 595946"/>
              <a:gd name="connsiteX3" fmla="*/ 530578 w 980749"/>
              <a:gd name="connsiteY3" fmla="*/ 595946 h 5959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0749" h="595946">
                <a:moveTo>
                  <a:pt x="0" y="31502"/>
                </a:moveTo>
                <a:cubicBezTo>
                  <a:pt x="302918" y="4220"/>
                  <a:pt x="605837" y="-23061"/>
                  <a:pt x="767644" y="31502"/>
                </a:cubicBezTo>
                <a:cubicBezTo>
                  <a:pt x="929451" y="86065"/>
                  <a:pt x="1010355" y="264805"/>
                  <a:pt x="970844" y="358879"/>
                </a:cubicBezTo>
                <a:cubicBezTo>
                  <a:pt x="931333" y="452953"/>
                  <a:pt x="730955" y="524449"/>
                  <a:pt x="530578" y="595946"/>
                </a:cubicBezTo>
              </a:path>
            </a:pathLst>
          </a:custGeom>
          <a:noFill/>
          <a:ln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7263089" y="5551120"/>
            <a:ext cx="3706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To avoid a </a:t>
            </a:r>
            <a:br>
              <a:rPr lang="en-US" dirty="0">
                <a:solidFill>
                  <a:srgbClr val="0070C0"/>
                </a:solidFill>
              </a:rPr>
            </a:b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NullPointerException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…</a:t>
            </a:r>
          </a:p>
        </p:txBody>
      </p:sp>
      <p:sp>
        <p:nvSpPr>
          <p:cNvPr id="37" name="Oval 36"/>
          <p:cNvSpPr/>
          <p:nvPr/>
        </p:nvSpPr>
        <p:spPr>
          <a:xfrm>
            <a:off x="5422317" y="5767786"/>
            <a:ext cx="1416050" cy="369332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884786" y="1765398"/>
            <a:ext cx="3307646" cy="584128"/>
          </a:xfrm>
          <a:prstGeom prst="ellipse">
            <a:avLst/>
          </a:prstGeom>
          <a:noFill/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cxnSpLocks/>
          </p:cNvCxnSpPr>
          <p:nvPr/>
        </p:nvCxnSpPr>
        <p:spPr>
          <a:xfrm flipV="1">
            <a:off x="6174006" y="1923914"/>
            <a:ext cx="1081536" cy="87780"/>
          </a:xfrm>
          <a:prstGeom prst="straightConnector1">
            <a:avLst/>
          </a:prstGeom>
          <a:ln>
            <a:solidFill>
              <a:srgbClr val="FF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416800" y="1402375"/>
            <a:ext cx="3448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66FF"/>
                </a:solidFill>
              </a:rPr>
              <a:t>What do you guys believe? Does this method use a stack or not?</a:t>
            </a:r>
          </a:p>
        </p:txBody>
      </p:sp>
    </p:spTree>
    <p:extLst>
      <p:ext uri="{BB962C8B-B14F-4D97-AF65-F5344CB8AC3E}">
        <p14:creationId xmlns:p14="http://schemas.microsoft.com/office/powerpoint/2010/main" val="1644006078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58" y="28621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0332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688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043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992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57548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110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466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9821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573582" y="3374286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59844" y="3550806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073276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286832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5459615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4" idx="0"/>
          </p:cNvCxnSpPr>
          <p:nvPr/>
        </p:nvCxnSpPr>
        <p:spPr>
          <a:xfrm rot="16200000" flipV="1">
            <a:off x="6673171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5" idx="0"/>
          </p:cNvCxnSpPr>
          <p:nvPr/>
        </p:nvCxnSpPr>
        <p:spPr>
          <a:xfrm rot="16200000" flipV="1">
            <a:off x="7886727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16" idx="0"/>
          </p:cNvCxnSpPr>
          <p:nvPr/>
        </p:nvCxnSpPr>
        <p:spPr>
          <a:xfrm rot="16200000" flipV="1">
            <a:off x="9100283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24812" y="353316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381025" y="3200739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552" y="416054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918959" y="2583207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9372454" y="2921761"/>
            <a:ext cx="325967" cy="605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298845" y="2247191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10713358" y="2592874"/>
            <a:ext cx="117123" cy="910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35" y="4876317"/>
            <a:ext cx="982134" cy="982134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3786956" y="5070765"/>
            <a:ext cx="32385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rgbClr val="FF0000"/>
                </a:solidFill>
              </a:rPr>
              <a:t>Clearly we can’t leave the list like this….</a:t>
            </a:r>
          </a:p>
        </p:txBody>
      </p:sp>
    </p:spTree>
    <p:extLst>
      <p:ext uri="{BB962C8B-B14F-4D97-AF65-F5344CB8AC3E}">
        <p14:creationId xmlns:p14="http://schemas.microsoft.com/office/powerpoint/2010/main" val="476220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Jason’s Solution</a:t>
            </a:r>
          </a:p>
        </p:txBody>
      </p:sp>
      <p:pic>
        <p:nvPicPr>
          <p:cNvPr id="7" name="Content Placeholder 6" descr="A picture containing text&#10;&#10;Description generated with very high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40" y="1900321"/>
            <a:ext cx="3232110" cy="4351338"/>
          </a:xfrm>
        </p:spPr>
      </p:pic>
      <p:sp>
        <p:nvSpPr>
          <p:cNvPr id="3" name="TextBox 2"/>
          <p:cNvSpPr txBox="1"/>
          <p:nvPr/>
        </p:nvSpPr>
        <p:spPr>
          <a:xfrm>
            <a:off x="1294398" y="2815390"/>
            <a:ext cx="24765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Grade? Be honest!</a:t>
            </a:r>
          </a:p>
        </p:txBody>
      </p:sp>
      <p:sp>
        <p:nvSpPr>
          <p:cNvPr id="4" name="Oval 3"/>
          <p:cNvSpPr/>
          <p:nvPr/>
        </p:nvSpPr>
        <p:spPr>
          <a:xfrm>
            <a:off x="4644190" y="3954380"/>
            <a:ext cx="729916" cy="3689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33663" y="4387516"/>
            <a:ext cx="29437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Where’s the return type? This won’t compile…</a:t>
            </a:r>
          </a:p>
        </p:txBody>
      </p:sp>
      <p:cxnSp>
        <p:nvCxnSpPr>
          <p:cNvPr id="8" name="Connector: Curved 7"/>
          <p:cNvCxnSpPr/>
          <p:nvPr/>
        </p:nvCxnSpPr>
        <p:spPr>
          <a:xfrm flipV="1">
            <a:off x="2943726" y="4203032"/>
            <a:ext cx="1596190" cy="629612"/>
          </a:xfrm>
          <a:prstGeom prst="curvedConnector3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ight Brace 5"/>
          <p:cNvSpPr/>
          <p:nvPr/>
        </p:nvSpPr>
        <p:spPr>
          <a:xfrm>
            <a:off x="6529137" y="4203032"/>
            <a:ext cx="393031" cy="914400"/>
          </a:xfrm>
          <a:prstGeom prst="righ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922168" y="4232479"/>
            <a:ext cx="48290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70C0"/>
                </a:solidFill>
              </a:rPr>
              <a:t>You can also make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inorderTraversal</a:t>
            </a:r>
            <a:r>
              <a:rPr lang="en-US" dirty="0">
                <a:solidFill>
                  <a:srgbClr val="0070C0"/>
                </a:solidFill>
              </a:rPr>
              <a:t> an instance method of </a:t>
            </a:r>
            <a:r>
              <a:rPr lang="en-US" dirty="0" err="1">
                <a:solidFill>
                  <a:srgbClr val="0070C0"/>
                </a:solidFill>
                <a:latin typeface="Consolas" panose="020B0609020204030204" pitchFamily="49" charset="0"/>
              </a:rPr>
              <a:t>BinTree.Node</a:t>
            </a:r>
            <a:r>
              <a:rPr lang="en-US" dirty="0">
                <a:solidFill>
                  <a:srgbClr val="0070C0"/>
                </a:solidFill>
                <a:latin typeface="Calibri (Body)"/>
              </a:rPr>
              <a:t>, in order to avoid the  </a:t>
            </a:r>
            <a:r>
              <a:rPr lang="en-US" dirty="0">
                <a:solidFill>
                  <a:srgbClr val="0070C0"/>
                </a:solidFill>
                <a:latin typeface="Consolas" panose="020B0609020204030204" pitchFamily="49" charset="0"/>
              </a:rPr>
              <a:t>Node </a:t>
            </a:r>
            <a:r>
              <a:rPr lang="en-US" dirty="0">
                <a:solidFill>
                  <a:srgbClr val="0070C0"/>
                </a:solidFill>
                <a:latin typeface="Calibri (Body)"/>
              </a:rPr>
              <a:t>argument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/>
                </a:solidFill>
              </a:rPr>
              <a:t>Why does Jason avoid this?</a:t>
            </a:r>
          </a:p>
        </p:txBody>
      </p:sp>
    </p:spTree>
    <p:extLst>
      <p:ext uri="{BB962C8B-B14F-4D97-AF65-F5344CB8AC3E}">
        <p14:creationId xmlns:p14="http://schemas.microsoft.com/office/powerpoint/2010/main" val="218831150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58" y="28621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0332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688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043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992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57548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110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466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9821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573582" y="3374286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59844" y="3550806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073276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286832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5459615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4" idx="0"/>
          </p:cNvCxnSpPr>
          <p:nvPr/>
        </p:nvCxnSpPr>
        <p:spPr>
          <a:xfrm rot="16200000" flipV="1">
            <a:off x="6673171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5" idx="0"/>
          </p:cNvCxnSpPr>
          <p:nvPr/>
        </p:nvCxnSpPr>
        <p:spPr>
          <a:xfrm rot="16200000" flipV="1">
            <a:off x="7886727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16" idx="0"/>
          </p:cNvCxnSpPr>
          <p:nvPr/>
        </p:nvCxnSpPr>
        <p:spPr>
          <a:xfrm rot="16200000" flipV="1">
            <a:off x="9100283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24812" y="353316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381025" y="3200739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552" y="416054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918959" y="2583207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9372454" y="2921761"/>
            <a:ext cx="325967" cy="605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298845" y="2247191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10713358" y="2592874"/>
            <a:ext cx="117123" cy="910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910214" y="4904041"/>
            <a:ext cx="4730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Write down a piece of Java code </a:t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>that helps us backtrack one node!</a:t>
            </a:r>
          </a:p>
        </p:txBody>
      </p:sp>
    </p:spTree>
    <p:extLst>
      <p:ext uri="{BB962C8B-B14F-4D97-AF65-F5344CB8AC3E}">
        <p14:creationId xmlns:p14="http://schemas.microsoft.com/office/powerpoint/2010/main" val="4165267447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58" y="28621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0332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688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043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992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57548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110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466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9821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573582" y="3374286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59844" y="3550806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073276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286832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5459615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4" idx="0"/>
          </p:cNvCxnSpPr>
          <p:nvPr/>
        </p:nvCxnSpPr>
        <p:spPr>
          <a:xfrm rot="16200000" flipV="1">
            <a:off x="6673171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5" idx="0"/>
          </p:cNvCxnSpPr>
          <p:nvPr/>
        </p:nvCxnSpPr>
        <p:spPr>
          <a:xfrm rot="16200000" flipV="1">
            <a:off x="7886727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16" idx="0"/>
          </p:cNvCxnSpPr>
          <p:nvPr/>
        </p:nvCxnSpPr>
        <p:spPr>
          <a:xfrm rot="16200000" flipV="1">
            <a:off x="9100283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24812" y="353316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381025" y="3200739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552" y="416054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918959" y="2583207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9372454" y="2921761"/>
            <a:ext cx="325967" cy="605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298845" y="2247191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10713358" y="2592874"/>
            <a:ext cx="117123" cy="910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89148" y="4580876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</p:spTree>
    <p:extLst>
      <p:ext uri="{BB962C8B-B14F-4D97-AF65-F5344CB8AC3E}">
        <p14:creationId xmlns:p14="http://schemas.microsoft.com/office/powerpoint/2010/main" val="333668580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58" y="28621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0332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688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043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992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57548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110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466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9821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573582" y="3374286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59844" y="3550806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073276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286832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5459615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4" idx="0"/>
          </p:cNvCxnSpPr>
          <p:nvPr/>
        </p:nvCxnSpPr>
        <p:spPr>
          <a:xfrm rot="16200000" flipV="1">
            <a:off x="6673171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5" idx="0"/>
          </p:cNvCxnSpPr>
          <p:nvPr/>
        </p:nvCxnSpPr>
        <p:spPr>
          <a:xfrm rot="16200000" flipV="1">
            <a:off x="7886727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16" idx="0"/>
          </p:cNvCxnSpPr>
          <p:nvPr/>
        </p:nvCxnSpPr>
        <p:spPr>
          <a:xfrm rot="16200000" flipV="1">
            <a:off x="9100283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24812" y="353316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381025" y="3200739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552" y="416054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918959" y="2583207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9372454" y="2921761"/>
            <a:ext cx="325967" cy="605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10298845" y="2247191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10713358" y="2592874"/>
            <a:ext cx="117123" cy="91023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3151496" y="4599072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u="sng" dirty="0" err="1">
                <a:solidFill>
                  <a:srgbClr val="00B05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prev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582159" y="4529007"/>
            <a:ext cx="233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0000"/>
                </a:solidFill>
                <a:latin typeface="Consolas" panose="020B0609020204030204" pitchFamily="49" charset="0"/>
              </a:rPr>
              <a:t>curr</a:t>
            </a:r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7030A0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C0000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00B0F0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7030A0"/>
                </a:solidFill>
                <a:latin typeface="Consolas" panose="020B0609020204030204" pitchFamily="49" charset="0"/>
              </a:rPr>
              <a:t> = temp;</a:t>
            </a:r>
          </a:p>
          <a:p>
            <a:endParaRPr lang="en-US" dirty="0">
              <a:solidFill>
                <a:srgbClr val="7030A0"/>
              </a:solidFill>
              <a:latin typeface="Consolas" panose="020B06090202040302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51496" y="4307418"/>
            <a:ext cx="2348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accent5">
                    <a:lumMod val="50000"/>
                  </a:schemeClr>
                </a:solidFill>
              </a:rPr>
              <a:t>Going back one node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453033" y="4259972"/>
            <a:ext cx="2465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u="sng" dirty="0">
                <a:solidFill>
                  <a:schemeClr val="accent5">
                    <a:lumMod val="50000"/>
                  </a:schemeClr>
                </a:solidFill>
              </a:rPr>
              <a:t>Going forward one node</a:t>
            </a:r>
          </a:p>
        </p:txBody>
      </p:sp>
    </p:spTree>
    <p:extLst>
      <p:ext uri="{BB962C8B-B14F-4D97-AF65-F5344CB8AC3E}">
        <p14:creationId xmlns:p14="http://schemas.microsoft.com/office/powerpoint/2010/main" val="239412033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58" y="28621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0332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688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043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992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57548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110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466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9821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573582" y="3374286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59844" y="3550806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073276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286832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5459615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4" idx="0"/>
          </p:cNvCxnSpPr>
          <p:nvPr/>
        </p:nvCxnSpPr>
        <p:spPr>
          <a:xfrm rot="16200000" flipV="1">
            <a:off x="6673171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5" idx="0"/>
          </p:cNvCxnSpPr>
          <p:nvPr/>
        </p:nvCxnSpPr>
        <p:spPr>
          <a:xfrm rot="16200000" flipV="1">
            <a:off x="7886727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46" idx="0"/>
          </p:cNvCxnSpPr>
          <p:nvPr/>
        </p:nvCxnSpPr>
        <p:spPr>
          <a:xfrm rot="5400000" flipH="1" flipV="1">
            <a:off x="10265596" y="2974634"/>
            <a:ext cx="6350" cy="1123420"/>
          </a:xfrm>
          <a:prstGeom prst="curvedConnector3">
            <a:avLst>
              <a:gd name="adj1" fmla="val 37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24812" y="353316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381025" y="3200739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552" y="416054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7894124" y="249840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>
            <a:off x="8213063" y="2854674"/>
            <a:ext cx="325967" cy="6052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172249" y="2423597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endCxn id="17" idx="0"/>
          </p:cNvCxnSpPr>
          <p:nvPr/>
        </p:nvCxnSpPr>
        <p:spPr>
          <a:xfrm>
            <a:off x="9524334" y="2768501"/>
            <a:ext cx="182727" cy="7710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89148" y="4580876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3818" y="4384109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9263" y="5565083"/>
            <a:ext cx="27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3287670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58" y="28621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0332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688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043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992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57548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110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466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9821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573582" y="3374286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59844" y="3550806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073276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286832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5459615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4" idx="0"/>
          </p:cNvCxnSpPr>
          <p:nvPr/>
        </p:nvCxnSpPr>
        <p:spPr>
          <a:xfrm rot="16200000" flipV="1">
            <a:off x="6673171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7" idx="0"/>
          </p:cNvCxnSpPr>
          <p:nvPr/>
        </p:nvCxnSpPr>
        <p:spPr>
          <a:xfrm rot="5400000" flipH="1" flipV="1">
            <a:off x="9100283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46" idx="0"/>
          </p:cNvCxnSpPr>
          <p:nvPr/>
        </p:nvCxnSpPr>
        <p:spPr>
          <a:xfrm rot="5400000" flipH="1" flipV="1">
            <a:off x="10265596" y="2974634"/>
            <a:ext cx="6350" cy="1123420"/>
          </a:xfrm>
          <a:prstGeom prst="curvedConnector3">
            <a:avLst>
              <a:gd name="adj1" fmla="val 37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24812" y="353316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381025" y="3200739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552" y="416054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787140" y="2423597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2"/>
          </p:cNvCxnSpPr>
          <p:nvPr/>
        </p:nvCxnSpPr>
        <p:spPr>
          <a:xfrm>
            <a:off x="7113107" y="2762151"/>
            <a:ext cx="166841" cy="636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8078525" y="2344018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endCxn id="16" idx="0"/>
          </p:cNvCxnSpPr>
          <p:nvPr/>
        </p:nvCxnSpPr>
        <p:spPr>
          <a:xfrm>
            <a:off x="8402140" y="2701033"/>
            <a:ext cx="91365" cy="838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89148" y="4580876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3818" y="4384109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9263" y="5565083"/>
            <a:ext cx="27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9439058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58" y="28621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0332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688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043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992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57548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110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466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9821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573582" y="3374286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59844" y="3550806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073276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286832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3" idx="0"/>
          </p:cNvCxnSpPr>
          <p:nvPr/>
        </p:nvCxnSpPr>
        <p:spPr>
          <a:xfrm rot="16200000" flipV="1">
            <a:off x="5459615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6" idx="0"/>
          </p:cNvCxnSpPr>
          <p:nvPr/>
        </p:nvCxnSpPr>
        <p:spPr>
          <a:xfrm rot="5400000" flipH="1" flipV="1">
            <a:off x="7886727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7" idx="0"/>
          </p:cNvCxnSpPr>
          <p:nvPr/>
        </p:nvCxnSpPr>
        <p:spPr>
          <a:xfrm rot="5400000" flipH="1" flipV="1">
            <a:off x="9100283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46" idx="0"/>
          </p:cNvCxnSpPr>
          <p:nvPr/>
        </p:nvCxnSpPr>
        <p:spPr>
          <a:xfrm rot="5400000" flipH="1" flipV="1">
            <a:off x="10265596" y="2974634"/>
            <a:ext cx="6350" cy="1123420"/>
          </a:xfrm>
          <a:prstGeom prst="curvedConnector3">
            <a:avLst>
              <a:gd name="adj1" fmla="val 37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24812" y="353316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381025" y="3200739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552" y="416054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618899" y="2502049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2"/>
          </p:cNvCxnSpPr>
          <p:nvPr/>
        </p:nvCxnSpPr>
        <p:spPr>
          <a:xfrm>
            <a:off x="5944866" y="2840603"/>
            <a:ext cx="166841" cy="6360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905335" y="2387141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7228950" y="2744156"/>
            <a:ext cx="91365" cy="838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89148" y="4580876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3818" y="4384109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9263" y="5565083"/>
            <a:ext cx="27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0426861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58" y="28621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0332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688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043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992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57548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110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466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9821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573582" y="3374286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59844" y="3550806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073276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2" idx="7"/>
          </p:cNvCxnSpPr>
          <p:nvPr/>
        </p:nvCxnSpPr>
        <p:spPr>
          <a:xfrm rot="16200000" flipH="1" flipV="1">
            <a:off x="4286832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5" idx="0"/>
          </p:cNvCxnSpPr>
          <p:nvPr/>
        </p:nvCxnSpPr>
        <p:spPr>
          <a:xfrm rot="5400000" flipH="1" flipV="1">
            <a:off x="6673171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6" idx="0"/>
          </p:cNvCxnSpPr>
          <p:nvPr/>
        </p:nvCxnSpPr>
        <p:spPr>
          <a:xfrm rot="5400000" flipH="1" flipV="1">
            <a:off x="7886727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7" idx="0"/>
          </p:cNvCxnSpPr>
          <p:nvPr/>
        </p:nvCxnSpPr>
        <p:spPr>
          <a:xfrm rot="5400000" flipH="1" flipV="1">
            <a:off x="9100283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46" idx="0"/>
          </p:cNvCxnSpPr>
          <p:nvPr/>
        </p:nvCxnSpPr>
        <p:spPr>
          <a:xfrm rot="5400000" flipH="1" flipV="1">
            <a:off x="10265596" y="2974634"/>
            <a:ext cx="6350" cy="1123420"/>
          </a:xfrm>
          <a:prstGeom prst="curvedConnector3">
            <a:avLst>
              <a:gd name="adj1" fmla="val 37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24812" y="353316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381025" y="3200739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552" y="416054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382833" y="2482661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2"/>
            <a:endCxn id="13" idx="0"/>
          </p:cNvCxnSpPr>
          <p:nvPr/>
        </p:nvCxnSpPr>
        <p:spPr>
          <a:xfrm>
            <a:off x="4708800" y="2821215"/>
            <a:ext cx="144037" cy="718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5669269" y="2367753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5992884" y="2724768"/>
            <a:ext cx="91365" cy="838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89148" y="4580876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3818" y="4384109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9263" y="5565083"/>
            <a:ext cx="27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623503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58" y="28621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0332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688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043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992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57548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110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466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9821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573582" y="3374286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59844" y="3550806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1" idx="7"/>
          </p:cNvCxnSpPr>
          <p:nvPr/>
        </p:nvCxnSpPr>
        <p:spPr>
          <a:xfrm rot="16200000" flipH="1" flipV="1">
            <a:off x="3073276" y="3039642"/>
            <a:ext cx="66129" cy="1065881"/>
          </a:xfrm>
          <a:prstGeom prst="curvedConnector3">
            <a:avLst>
              <a:gd name="adj1" fmla="val -345688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4" idx="0"/>
          </p:cNvCxnSpPr>
          <p:nvPr/>
        </p:nvCxnSpPr>
        <p:spPr>
          <a:xfrm rot="5400000" flipH="1" flipV="1">
            <a:off x="5459615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5" idx="0"/>
          </p:cNvCxnSpPr>
          <p:nvPr/>
        </p:nvCxnSpPr>
        <p:spPr>
          <a:xfrm rot="5400000" flipH="1" flipV="1">
            <a:off x="6673171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6" idx="0"/>
          </p:cNvCxnSpPr>
          <p:nvPr/>
        </p:nvCxnSpPr>
        <p:spPr>
          <a:xfrm rot="5400000" flipH="1" flipV="1">
            <a:off x="7886727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7" idx="0"/>
          </p:cNvCxnSpPr>
          <p:nvPr/>
        </p:nvCxnSpPr>
        <p:spPr>
          <a:xfrm rot="5400000" flipH="1" flipV="1">
            <a:off x="9100283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46" idx="0"/>
          </p:cNvCxnSpPr>
          <p:nvPr/>
        </p:nvCxnSpPr>
        <p:spPr>
          <a:xfrm rot="5400000" flipH="1" flipV="1">
            <a:off x="10265596" y="2974634"/>
            <a:ext cx="6350" cy="1123420"/>
          </a:xfrm>
          <a:prstGeom prst="curvedConnector3">
            <a:avLst>
              <a:gd name="adj1" fmla="val 37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24812" y="353316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381025" y="3200739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552" y="416054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63735" y="2487880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2"/>
          </p:cNvCxnSpPr>
          <p:nvPr/>
        </p:nvCxnSpPr>
        <p:spPr>
          <a:xfrm>
            <a:off x="3489702" y="2826434"/>
            <a:ext cx="144037" cy="718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453228" y="2353371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4776843" y="2710386"/>
            <a:ext cx="91365" cy="838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89148" y="4580876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3818" y="4384109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9263" y="5565083"/>
            <a:ext cx="27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0239938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58" y="28621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0332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688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043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992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57548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110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466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9821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573582" y="3374286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5" idx="7"/>
          </p:cNvCxnSpPr>
          <p:nvPr/>
        </p:nvCxnSpPr>
        <p:spPr>
          <a:xfrm rot="10800000" flipV="1">
            <a:off x="1359844" y="3550806"/>
            <a:ext cx="1065880" cy="54842"/>
          </a:xfrm>
          <a:prstGeom prst="curvedConnector4">
            <a:avLst>
              <a:gd name="adj1" fmla="val -4766"/>
              <a:gd name="adj2" fmla="val -31683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3" idx="0"/>
          </p:cNvCxnSpPr>
          <p:nvPr/>
        </p:nvCxnSpPr>
        <p:spPr>
          <a:xfrm rot="5400000" flipH="1" flipV="1">
            <a:off x="4246059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4" idx="0"/>
          </p:cNvCxnSpPr>
          <p:nvPr/>
        </p:nvCxnSpPr>
        <p:spPr>
          <a:xfrm rot="5400000" flipH="1" flipV="1">
            <a:off x="5459615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5" idx="0"/>
          </p:cNvCxnSpPr>
          <p:nvPr/>
        </p:nvCxnSpPr>
        <p:spPr>
          <a:xfrm rot="5400000" flipH="1" flipV="1">
            <a:off x="6673171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6" idx="0"/>
          </p:cNvCxnSpPr>
          <p:nvPr/>
        </p:nvCxnSpPr>
        <p:spPr>
          <a:xfrm rot="5400000" flipH="1" flipV="1">
            <a:off x="7886727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7" idx="0"/>
          </p:cNvCxnSpPr>
          <p:nvPr/>
        </p:nvCxnSpPr>
        <p:spPr>
          <a:xfrm rot="5400000" flipH="1" flipV="1">
            <a:off x="9100283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46" idx="0"/>
          </p:cNvCxnSpPr>
          <p:nvPr/>
        </p:nvCxnSpPr>
        <p:spPr>
          <a:xfrm rot="5400000" flipH="1" flipV="1">
            <a:off x="10265596" y="2974634"/>
            <a:ext cx="6350" cy="1123420"/>
          </a:xfrm>
          <a:prstGeom prst="curvedConnector3">
            <a:avLst>
              <a:gd name="adj1" fmla="val 37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24812" y="353316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381025" y="3200739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552" y="416054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975894" y="2513103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  <a:stCxn id="53" idx="2"/>
          </p:cNvCxnSpPr>
          <p:nvPr/>
        </p:nvCxnSpPr>
        <p:spPr>
          <a:xfrm>
            <a:off x="2301861" y="2851657"/>
            <a:ext cx="144037" cy="718304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3265387" y="2378594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</p:cNvCxnSpPr>
          <p:nvPr/>
        </p:nvCxnSpPr>
        <p:spPr>
          <a:xfrm>
            <a:off x="3589002" y="2735609"/>
            <a:ext cx="91365" cy="8384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89148" y="4580876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3818" y="4384109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9263" y="5565083"/>
            <a:ext cx="27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73569064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Link inversion for lists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method uses two pointers, 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r>
              <a:rPr lang="en-US" dirty="0"/>
              <a:t> and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Consolas" panose="020B0609020204030204" pitchFamily="49" charset="0"/>
              </a:rPr>
              <a:t>curr</a:t>
            </a:r>
            <a:r>
              <a:rPr lang="en-US" dirty="0"/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058" y="2862185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Consolas" panose="020B0609020204030204" pitchFamily="49" charset="0"/>
              </a:rPr>
              <a:t>head</a:t>
            </a:r>
          </a:p>
        </p:txBody>
      </p:sp>
      <p:sp>
        <p:nvSpPr>
          <p:cNvPr id="5" name="Oval 4"/>
          <p:cNvSpPr/>
          <p:nvPr/>
        </p:nvSpPr>
        <p:spPr>
          <a:xfrm>
            <a:off x="100332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21688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43043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992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857548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071104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8284660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498216" y="3539519"/>
            <a:ext cx="417689" cy="451555"/>
          </a:xfrm>
          <a:prstGeom prst="ellipse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Connector: Curved 18"/>
          <p:cNvCxnSpPr>
            <a:cxnSpLocks/>
            <a:stCxn id="5" idx="7"/>
            <a:endCxn id="50" idx="0"/>
          </p:cNvCxnSpPr>
          <p:nvPr/>
        </p:nvCxnSpPr>
        <p:spPr>
          <a:xfrm rot="16200000" flipH="1" flipV="1">
            <a:off x="573582" y="3374286"/>
            <a:ext cx="554901" cy="1017623"/>
          </a:xfrm>
          <a:prstGeom prst="curvedConnector3">
            <a:avLst>
              <a:gd name="adj1" fmla="val -53114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or: Curved 19"/>
          <p:cNvCxnSpPr>
            <a:cxnSpLocks/>
            <a:endCxn id="12" idx="0"/>
          </p:cNvCxnSpPr>
          <p:nvPr/>
        </p:nvCxnSpPr>
        <p:spPr>
          <a:xfrm flipV="1">
            <a:off x="2425724" y="3539519"/>
            <a:ext cx="1213557" cy="11288"/>
          </a:xfrm>
          <a:prstGeom prst="curvedConnector4">
            <a:avLst>
              <a:gd name="adj1" fmla="val 6976"/>
              <a:gd name="adj2" fmla="val 2125159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or: Curved 25"/>
          <p:cNvCxnSpPr>
            <a:cxnSpLocks/>
            <a:stCxn id="12" idx="0"/>
            <a:endCxn id="13" idx="0"/>
          </p:cNvCxnSpPr>
          <p:nvPr/>
        </p:nvCxnSpPr>
        <p:spPr>
          <a:xfrm rot="5400000" flipH="1" flipV="1">
            <a:off x="4246059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Curved 29"/>
          <p:cNvCxnSpPr>
            <a:cxnSpLocks/>
            <a:stCxn id="13" idx="0"/>
            <a:endCxn id="14" idx="0"/>
          </p:cNvCxnSpPr>
          <p:nvPr/>
        </p:nvCxnSpPr>
        <p:spPr>
          <a:xfrm rot="5400000" flipH="1" flipV="1">
            <a:off x="5459615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Curved 31"/>
          <p:cNvCxnSpPr>
            <a:cxnSpLocks/>
            <a:stCxn id="14" idx="0"/>
            <a:endCxn id="15" idx="0"/>
          </p:cNvCxnSpPr>
          <p:nvPr/>
        </p:nvCxnSpPr>
        <p:spPr>
          <a:xfrm rot="5400000" flipH="1" flipV="1">
            <a:off x="6673171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or: Curved 33"/>
          <p:cNvCxnSpPr>
            <a:cxnSpLocks/>
            <a:stCxn id="15" idx="0"/>
            <a:endCxn id="16" idx="0"/>
          </p:cNvCxnSpPr>
          <p:nvPr/>
        </p:nvCxnSpPr>
        <p:spPr>
          <a:xfrm rot="5400000" flipH="1" flipV="1">
            <a:off x="7886727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Curved 35"/>
          <p:cNvCxnSpPr>
            <a:cxnSpLocks/>
            <a:stCxn id="16" idx="0"/>
            <a:endCxn id="17" idx="0"/>
          </p:cNvCxnSpPr>
          <p:nvPr/>
        </p:nvCxnSpPr>
        <p:spPr>
          <a:xfrm rot="5400000" flipH="1" flipV="1">
            <a:off x="9100283" y="2932741"/>
            <a:ext cx="12700" cy="1213556"/>
          </a:xfrm>
          <a:prstGeom prst="curvedConnector3">
            <a:avLst>
              <a:gd name="adj1" fmla="val 18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or: Curved 41"/>
          <p:cNvCxnSpPr>
            <a:cxnSpLocks/>
            <a:stCxn id="17" idx="0"/>
            <a:endCxn id="46" idx="0"/>
          </p:cNvCxnSpPr>
          <p:nvPr/>
        </p:nvCxnSpPr>
        <p:spPr>
          <a:xfrm rot="5400000" flipH="1" flipV="1">
            <a:off x="10265596" y="2974634"/>
            <a:ext cx="6350" cy="1123420"/>
          </a:xfrm>
          <a:prstGeom prst="curvedConnector3">
            <a:avLst>
              <a:gd name="adj1" fmla="val 370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0624812" y="353316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cxnSp>
        <p:nvCxnSpPr>
          <p:cNvPr id="48" name="Straight Arrow Connector 47"/>
          <p:cNvCxnSpPr>
            <a:cxnSpLocks/>
            <a:stCxn id="4" idx="2"/>
            <a:endCxn id="5" idx="1"/>
          </p:cNvCxnSpPr>
          <p:nvPr/>
        </p:nvCxnSpPr>
        <p:spPr>
          <a:xfrm>
            <a:off x="381025" y="3200739"/>
            <a:ext cx="683468" cy="40490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136552" y="4160549"/>
            <a:ext cx="41133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X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1275983" y="4837898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chemeClr val="accent4">
                    <a:lumMod val="75000"/>
                  </a:schemeClr>
                </a:solidFill>
                <a:latin typeface="Consolas" panose="020B0609020204030204" pitchFamily="49" charset="0"/>
              </a:rPr>
              <a:t>prev</a:t>
            </a:r>
            <a:endParaRPr lang="en-US" sz="1600" dirty="0">
              <a:solidFill>
                <a:schemeClr val="accent4">
                  <a:lumMod val="75000"/>
                </a:schemeClr>
              </a:solidFill>
              <a:latin typeface="Consolas" panose="020B0609020204030204" pitchFamily="49" charset="0"/>
            </a:endParaRPr>
          </a:p>
        </p:txBody>
      </p:sp>
      <p:cxnSp>
        <p:nvCxnSpPr>
          <p:cNvPr id="55" name="Straight Arrow Connector 54"/>
          <p:cNvCxnSpPr>
            <a:cxnSpLocks/>
          </p:cNvCxnSpPr>
          <p:nvPr/>
        </p:nvCxnSpPr>
        <p:spPr>
          <a:xfrm flipH="1" flipV="1">
            <a:off x="1359844" y="4025612"/>
            <a:ext cx="242106" cy="81228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2764774" y="4649518"/>
            <a:ext cx="651934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00B050"/>
                </a:solidFill>
                <a:latin typeface="Consolas" panose="020B0609020204030204" pitchFamily="49" charset="0"/>
              </a:rPr>
              <a:t>curr</a:t>
            </a:r>
            <a:endParaRPr lang="en-US" sz="1600" dirty="0">
              <a:solidFill>
                <a:srgbClr val="00B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60" name="Straight Arrow Connector 59"/>
          <p:cNvCxnSpPr>
            <a:cxnSpLocks/>
            <a:endCxn id="11" idx="4"/>
          </p:cNvCxnSpPr>
          <p:nvPr/>
        </p:nvCxnSpPr>
        <p:spPr>
          <a:xfrm flipH="1" flipV="1">
            <a:off x="2425725" y="3991074"/>
            <a:ext cx="598544" cy="672866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689148" y="4580876"/>
            <a:ext cx="233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Node temp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prev.next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</a:p>
          <a:p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temp.next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</a:t>
            </a: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;</a:t>
            </a:r>
            <a:b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</a:br>
            <a:r>
              <a:rPr lang="en-US" dirty="0" err="1">
                <a:solidFill>
                  <a:srgbClr val="FF66FF"/>
                </a:solidFill>
                <a:latin typeface="Consolas" panose="020B0609020204030204" pitchFamily="49" charset="0"/>
              </a:rPr>
              <a:t>curr</a:t>
            </a:r>
            <a:r>
              <a:rPr lang="en-US" dirty="0">
                <a:solidFill>
                  <a:srgbClr val="FF66FF"/>
                </a:solidFill>
                <a:latin typeface="Consolas" panose="020B0609020204030204" pitchFamily="49" charset="0"/>
              </a:rPr>
              <a:t> = temp;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333818" y="4384109"/>
            <a:ext cx="1968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while(</a:t>
            </a:r>
            <a:r>
              <a:rPr lang="en-US" b="1" dirty="0">
                <a:solidFill>
                  <a:srgbClr val="C00000"/>
                </a:solidFill>
                <a:latin typeface="Consolas" panose="020B0609020204030204" pitchFamily="49" charset="0"/>
              </a:rPr>
              <a:t>… ? …</a:t>
            </a:r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){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409263" y="5565083"/>
            <a:ext cx="2798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  <a:latin typeface="Consolas" panose="020B0609020204030204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9897953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2682</TotalTime>
  <Words>9037</Words>
  <Application>Microsoft Office PowerPoint</Application>
  <PresentationFormat>Widescreen</PresentationFormat>
  <Paragraphs>2460</Paragraphs>
  <Slides>168</Slides>
  <Notes>68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168</vt:i4>
      </vt:variant>
    </vt:vector>
  </HeadingPairs>
  <TitlesOfParts>
    <vt:vector size="177" baseType="lpstr">
      <vt:lpstr>Arial</vt:lpstr>
      <vt:lpstr>Calibri</vt:lpstr>
      <vt:lpstr>Calibri (Body)</vt:lpstr>
      <vt:lpstr>Calibri Light</vt:lpstr>
      <vt:lpstr>Cambria Math</vt:lpstr>
      <vt:lpstr>Consolas</vt:lpstr>
      <vt:lpstr>Mangal</vt:lpstr>
      <vt:lpstr>Wingdings</vt:lpstr>
      <vt:lpstr>Office Theme</vt:lpstr>
      <vt:lpstr>Traversing binary trees with exactly zero stacks</vt:lpstr>
      <vt:lpstr>Binary Tree: one of the most basic dictionaries</vt:lpstr>
      <vt:lpstr>Let’s write some code… on paper!</vt:lpstr>
      <vt:lpstr>Grading Key</vt:lpstr>
      <vt:lpstr>Jason’s Solution</vt:lpstr>
      <vt:lpstr>Jason’s Solution</vt:lpstr>
      <vt:lpstr>Jason’s Solution</vt:lpstr>
      <vt:lpstr>Jason’s Solution</vt:lpstr>
      <vt:lpstr>Jason’s Solution</vt:lpstr>
      <vt:lpstr>A harder question</vt:lpstr>
      <vt:lpstr>Jason’s Solution</vt:lpstr>
      <vt:lpstr>It’s actually so inelegant, it’s rarely even seen!</vt:lpstr>
      <vt:lpstr>Vote!</vt:lpstr>
      <vt:lpstr>Vote!</vt:lpstr>
      <vt:lpstr>But how bad is it really?</vt:lpstr>
      <vt:lpstr>Another exercise!</vt:lpstr>
      <vt:lpstr>Vote!</vt:lpstr>
      <vt:lpstr>Vote!</vt:lpstr>
      <vt:lpstr>Take-home message #1</vt:lpstr>
      <vt:lpstr>Vote!</vt:lpstr>
      <vt:lpstr>Vote!</vt:lpstr>
      <vt:lpstr>The hated tree</vt:lpstr>
      <vt:lpstr>The hated tree</vt:lpstr>
      <vt:lpstr>Our 1st solution: Threaded Trees</vt:lpstr>
      <vt:lpstr>Our 1st solution: Threaded Trees</vt:lpstr>
      <vt:lpstr>Threaded Trees</vt:lpstr>
      <vt:lpstr>Threaded Trees</vt:lpstr>
      <vt:lpstr>Threaded Trees</vt:lpstr>
      <vt:lpstr>Threaded Trees</vt:lpstr>
      <vt:lpstr>Threaded Trees</vt:lpstr>
      <vt:lpstr>So, how do we do inorder traversal?</vt:lpstr>
      <vt:lpstr>So, how do we do inorder traversal?</vt:lpstr>
      <vt:lpstr>So, how do we do inorder traversal?</vt:lpstr>
      <vt:lpstr>Finding the inorder successor</vt:lpstr>
      <vt:lpstr>Finding the inorder successor</vt:lpstr>
      <vt:lpstr>Finding the inorder successor</vt:lpstr>
      <vt:lpstr>Finding the inorder successor</vt:lpstr>
      <vt:lpstr>Finding the inorder successor</vt:lpstr>
      <vt:lpstr>Finding the inorder successor</vt:lpstr>
      <vt:lpstr>Question for you</vt:lpstr>
      <vt:lpstr>Question for you</vt:lpstr>
      <vt:lpstr>Inorder traversal in a threaded tree</vt:lpstr>
      <vt:lpstr>Inorder traversal in a threaded tree</vt:lpstr>
      <vt:lpstr>Inorder traversal in a threaded tree</vt:lpstr>
      <vt:lpstr>Inorder traversal in a threaded tree</vt:lpstr>
      <vt:lpstr>I am unconvinced!</vt:lpstr>
      <vt:lpstr>I am unconvinced!</vt:lpstr>
      <vt:lpstr>I am unconvinced!</vt:lpstr>
      <vt:lpstr>I am unconvinced!</vt:lpstr>
      <vt:lpstr>Searching a linked list</vt:lpstr>
      <vt:lpstr>Searching a linked list</vt:lpstr>
      <vt:lpstr>Searching a linked list</vt:lpstr>
      <vt:lpstr>Searching a linked list</vt:lpstr>
      <vt:lpstr>Searching a linked list</vt:lpstr>
      <vt:lpstr>Searching a linked list</vt:lpstr>
      <vt:lpstr>Searching a linked list</vt:lpstr>
      <vt:lpstr>Searching a linked list</vt:lpstr>
      <vt:lpstr>Searching a linked list</vt:lpstr>
      <vt:lpstr>Insights from amortized analysis!</vt:lpstr>
      <vt:lpstr>Insights from amortized analysis!</vt:lpstr>
      <vt:lpstr>Insights from amortized analysis!</vt:lpstr>
      <vt:lpstr>Insights from amortized analysis!</vt:lpstr>
      <vt:lpstr>Exercise for you</vt:lpstr>
      <vt:lpstr>(One) Solution</vt:lpstr>
      <vt:lpstr>Space caveats for threaded trees</vt:lpstr>
      <vt:lpstr>Space caveats for threaded trees</vt:lpstr>
      <vt:lpstr>“No biggie”? Yes Biggie: Link Inversion</vt:lpstr>
      <vt:lpstr>Question</vt:lpstr>
      <vt:lpstr>Recursive List Demo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lists</vt:lpstr>
      <vt:lpstr>Link inversion for binary trees</vt:lpstr>
      <vt:lpstr>Link inversion for binary tree preorder traversal</vt:lpstr>
      <vt:lpstr>Link inversion for binary tree preorder traversal</vt:lpstr>
      <vt:lpstr>Link inversion for binary tree preorder traversal</vt:lpstr>
      <vt:lpstr>Link inversion for binary tree preorder traversal</vt:lpstr>
      <vt:lpstr>Link inversion for binary tree preorder traversal</vt:lpstr>
      <vt:lpstr>Link inversion for binary tree preorder traversal</vt:lpstr>
      <vt:lpstr>Link inversion for binary tree preorder traversal</vt:lpstr>
      <vt:lpstr>Link inversion for binary tree preorder traversal</vt:lpstr>
      <vt:lpstr>Link inversion for binary tree preorder traversal</vt:lpstr>
      <vt:lpstr>Link inversion for binary tree preorder traversal</vt:lpstr>
      <vt:lpstr>Link inversion for binary tree preorder traversal</vt:lpstr>
      <vt:lpstr>Link inversion for binary tree preorder traversal</vt:lpstr>
      <vt:lpstr>Link inversion for binary tree preorder traversal</vt:lpstr>
      <vt:lpstr>Link inversion for binary tree preorder traversal</vt:lpstr>
      <vt:lpstr>We didn’t.</vt:lpstr>
      <vt:lpstr>We didn’t.</vt:lpstr>
      <vt:lpstr>We didn’t.</vt:lpstr>
      <vt:lpstr>But now we do!</vt:lpstr>
      <vt:lpstr>But now we do!</vt:lpstr>
      <vt:lpstr>But now we do!</vt:lpstr>
      <vt:lpstr>Descending right…</vt:lpstr>
      <vt:lpstr>And ascending from right!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Traversal…</vt:lpstr>
      <vt:lpstr>Fill-in the full algorithm!</vt:lpstr>
      <vt:lpstr>Fill-in the full algorithm!</vt:lpstr>
      <vt:lpstr>Fill-in the full algorithm!</vt:lpstr>
      <vt:lpstr>Fill-in the full algorithm!</vt:lpstr>
      <vt:lpstr>The full algorithm</vt:lpstr>
      <vt:lpstr>The full algorithm</vt:lpstr>
      <vt:lpstr>Inorder:</vt:lpstr>
      <vt:lpstr>Postorder:</vt:lpstr>
      <vt:lpstr>Caveat…</vt:lpstr>
      <vt:lpstr>Caveat…</vt:lpstr>
      <vt:lpstr>Caveat…</vt:lpstr>
      <vt:lpstr>Caveat…</vt:lpstr>
      <vt:lpstr>Caveat…</vt:lpstr>
      <vt:lpstr>Caveat…</vt:lpstr>
      <vt:lpstr>Caveat…</vt:lpstr>
      <vt:lpstr>So why do we even care about link inversion?</vt:lpstr>
      <vt:lpstr>Robson traversal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Traversing binary trees with exactly zero stacks</dc:title>
  <dc:creator>Jason Filippou</dc:creator>
  <cp:lastModifiedBy>Jason Filippou</cp:lastModifiedBy>
  <cp:revision>98</cp:revision>
  <dcterms:created xsi:type="dcterms:W3CDTF">2017-05-27T02:04:05Z</dcterms:created>
  <dcterms:modified xsi:type="dcterms:W3CDTF">2017-06-03T16:56:29Z</dcterms:modified>
</cp:coreProperties>
</file>