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72" r:id="rId10"/>
    <p:sldId id="273" r:id="rId11"/>
    <p:sldId id="274" r:id="rId12"/>
    <p:sldId id="275" r:id="rId13"/>
    <p:sldId id="276" r:id="rId14"/>
    <p:sldId id="277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1" r:id="rId25"/>
    <p:sldId id="292" r:id="rId26"/>
    <p:sldId id="293" r:id="rId27"/>
    <p:sldId id="295" r:id="rId28"/>
    <p:sldId id="296" r:id="rId29"/>
    <p:sldId id="297" r:id="rId30"/>
    <p:sldId id="298" r:id="rId31"/>
    <p:sldId id="299" r:id="rId32"/>
    <p:sldId id="294" r:id="rId33"/>
    <p:sldId id="302" r:id="rId34"/>
    <p:sldId id="300" r:id="rId35"/>
    <p:sldId id="303" r:id="rId36"/>
    <p:sldId id="304" r:id="rId37"/>
    <p:sldId id="305" r:id="rId38"/>
    <p:sldId id="306" r:id="rId39"/>
    <p:sldId id="313" r:id="rId40"/>
    <p:sldId id="314" r:id="rId41"/>
    <p:sldId id="307" r:id="rId42"/>
    <p:sldId id="308" r:id="rId43"/>
    <p:sldId id="315" r:id="rId44"/>
    <p:sldId id="309" r:id="rId45"/>
    <p:sldId id="316" r:id="rId46"/>
    <p:sldId id="317" r:id="rId47"/>
    <p:sldId id="310" r:id="rId48"/>
    <p:sldId id="318" r:id="rId49"/>
    <p:sldId id="311" r:id="rId50"/>
    <p:sldId id="319" r:id="rId51"/>
    <p:sldId id="320" r:id="rId52"/>
    <p:sldId id="321" r:id="rId53"/>
    <p:sldId id="322" r:id="rId54"/>
    <p:sldId id="323" r:id="rId55"/>
    <p:sldId id="263" r:id="rId56"/>
    <p:sldId id="265" r:id="rId57"/>
    <p:sldId id="266" r:id="rId58"/>
    <p:sldId id="267" r:id="rId59"/>
    <p:sldId id="268" r:id="rId60"/>
    <p:sldId id="269" r:id="rId61"/>
    <p:sldId id="270" r:id="rId62"/>
    <p:sldId id="271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28A832"/>
    <a:srgbClr val="FFD966"/>
    <a:srgbClr val="996633"/>
    <a:srgbClr val="0066FF"/>
    <a:srgbClr val="CC3399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69" Type="http://schemas.microsoft.com/office/2015/10/relationships/revisionInfo" Target="revisionInfo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F0A09-D4C3-CA45-B736-83FAEA08588A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B2B79-79FB-3345-8348-DB6CB5317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00DCB-7AF4-4AFD-8618-0FEE42CD0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87045A-1202-4A9D-BA8B-5C3D5EBF5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2ABC22-0CEC-42B6-A69D-F982B9F1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96C9-EB48-4944-9656-944CE3B31BD4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98F2E-F0F3-47D9-A7E6-D4B679F9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0D53D7-4257-49C9-AD43-450AD512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711C-58D0-46D2-8E64-9BDC2E20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0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BCD10-F717-4749-867C-616DF96E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05DA1C-5F0F-4146-8337-7AF676ABD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4AB932-4FC5-494C-8A52-590298916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96C9-EB48-4944-9656-944CE3B31BD4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BD5490-2752-4A50-8812-F0B0EB40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201829-848A-407B-A9C6-7954B816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711C-58D0-46D2-8E64-9BDC2E20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BCF90E-6E06-4736-8747-BD92A7EC6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239272-FD7F-4A26-992A-EAA30F4E9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0DA347-F9FB-4F46-92EC-4C2B1647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96C9-EB48-4944-9656-944CE3B31BD4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44C530-7384-4837-BE79-047CC9B4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82678-4B6F-4F83-8C4C-BB469F6E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711C-58D0-46D2-8E64-9BDC2E20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6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EADA17-ACCB-4D7F-A26F-D0B4B335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F28A08-0E69-425F-8512-A46BF9B7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A3F446-2AE1-4B3B-A01C-16C1287F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96C9-EB48-4944-9656-944CE3B31BD4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ED0D89-E605-4258-A0C4-0EDB9662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A26AE3-4AD9-423E-9805-752C5043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711C-58D0-46D2-8E64-9BDC2E20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8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9D8A6-629A-4992-B91C-45F2E4A4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93C5E7-CA13-4CC3-80D3-2A3B7EE55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0F378-DF61-469B-9DDF-7EC50F7B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96C9-EB48-4944-9656-944CE3B31BD4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CF72C5-E1D5-47F6-8295-6E53A118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A874C5-29ED-4316-B06F-49582506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711C-58D0-46D2-8E64-9BDC2E20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6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C1D19F-A193-4FF7-B535-915E9B70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228D5E-054B-432E-AEB9-56BAC18EA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D4C9E5-69EE-4D2D-8604-D9CCA8BB8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D7030C-8AB6-40C1-A894-4B2BF5BF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96C9-EB48-4944-9656-944CE3B31BD4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6F0CE5-598A-4C7F-818D-3FD722AC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4E2A54-0D42-498D-BF0F-B2916A57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711C-58D0-46D2-8E64-9BDC2E20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141B0-8D35-4B64-A8C1-30FF979A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261D60-FF59-4943-94E0-03D33AC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802C01-E867-4711-B1BC-AF6697DC6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037FA1-5B4A-4E4A-83CB-A81F24217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D6296F-3EC6-481D-825A-3E0CA1D6B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EFB299-6DBF-4A24-8AD7-CB2BE33F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96C9-EB48-4944-9656-944CE3B31BD4}" type="datetimeFigureOut">
              <a:rPr lang="en-US" smtClean="0"/>
              <a:t>6/5/17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FFF4C8F-50DE-4BC5-8F48-079250FF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E48881-1F51-49C1-A216-CB06BB83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711C-58D0-46D2-8E64-9BDC2E20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8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92F4A1-BBE0-4C4A-9BC8-96985810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CAEA0D-2E1F-42B5-A3AA-A4E7C409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96C9-EB48-4944-9656-944CE3B31BD4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CA4689-3A8F-4643-81D0-D982FC3E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DD02F1-D9BF-49F0-AFC4-D44681AA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711C-58D0-46D2-8E64-9BDC2E20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95D3AF-11C8-495F-B384-D521F3F9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96C9-EB48-4944-9656-944CE3B31BD4}" type="datetimeFigureOut">
              <a:rPr lang="en-US" smtClean="0"/>
              <a:t>6/5/17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50B3C4-D02B-4434-9A44-3D0F6DDE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810276-80DD-4CA5-889E-A1722847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711C-58D0-46D2-8E64-9BDC2E20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3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436F5C-A37F-4A7C-8B33-EE83FD2C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88DBAC-02DF-4B4C-AF33-F0BDFB441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32FB0A-332B-4149-8CFB-F4310D836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7B8FEF-9552-48AB-A440-98C20ADF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96C9-EB48-4944-9656-944CE3B31BD4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E625E1-C4F5-45E0-9AC7-CA16381D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99C2D3-A1DB-4F70-9256-447B7A3B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711C-58D0-46D2-8E64-9BDC2E20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C486F-7C4A-4B7B-8CA2-49B85EEBB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AD23C4-DF6A-495E-B054-D61806451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9A0A69-2099-4E18-A688-A0F61F386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0BAF23-2D0A-4A8C-954E-734EC627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96C9-EB48-4944-9656-944CE3B31BD4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4C1663-BF1C-4251-8070-CC250E62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0294BB-9699-4006-A37E-C90EB6C5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711C-58D0-46D2-8E64-9BDC2E20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3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56FFD5-1CA0-4737-85E4-FCEC3053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D89010-A9DE-4642-99D5-AE8B40E1E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49BD24-4FB9-483E-8C98-1EB60CE3A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696C9-EB48-4944-9656-944CE3B31BD4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13EC56-0E1F-4B0E-A19E-222CF4C12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0B2C84-9F9A-45E2-BD28-9DC057B88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1711C-58D0-46D2-8E64-9BDC2E20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CE5C7-2026-4D38-919E-3E10538D1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Splay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AC7A27D-0168-492B-AB1B-C50D0D5DC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420</a:t>
            </a:r>
          </a:p>
        </p:txBody>
      </p:sp>
    </p:spTree>
    <p:extLst>
      <p:ext uri="{BB962C8B-B14F-4D97-AF65-F5344CB8AC3E}">
        <p14:creationId xmlns:p14="http://schemas.microsoft.com/office/powerpoint/2010/main" val="729762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Splaying example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FD6E70-2B60-45DE-821F-F19F9A43399F}"/>
              </a:ext>
            </a:extLst>
          </p:cNvPr>
          <p:cNvSpPr/>
          <p:nvPr/>
        </p:nvSpPr>
        <p:spPr>
          <a:xfrm>
            <a:off x="5106692" y="2187844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16E9DE7-6397-4B44-AA0E-A8077D7EBACB}"/>
              </a:ext>
            </a:extLst>
          </p:cNvPr>
          <p:cNvSpPr/>
          <p:nvPr/>
        </p:nvSpPr>
        <p:spPr>
          <a:xfrm>
            <a:off x="4065768" y="3247217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E5C0C3A-56E9-4FBC-A1CD-3F69E442FB19}"/>
              </a:ext>
            </a:extLst>
          </p:cNvPr>
          <p:cNvSpPr/>
          <p:nvPr/>
        </p:nvSpPr>
        <p:spPr>
          <a:xfrm>
            <a:off x="4911693" y="4343317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C5D9A72-8763-44F7-B344-05DC887C9826}"/>
              </a:ext>
            </a:extLst>
          </p:cNvPr>
          <p:cNvSpPr/>
          <p:nvPr/>
        </p:nvSpPr>
        <p:spPr>
          <a:xfrm>
            <a:off x="4154792" y="506140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13E848-3E83-4041-A26D-48A3FF4919B6}"/>
              </a:ext>
            </a:extLst>
          </p:cNvPr>
          <p:cNvSpPr/>
          <p:nvPr/>
        </p:nvSpPr>
        <p:spPr>
          <a:xfrm>
            <a:off x="6506706" y="306091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09BE137-C931-45A5-9F7B-2880DFB04A1C}"/>
              </a:ext>
            </a:extLst>
          </p:cNvPr>
          <p:cNvSpPr/>
          <p:nvPr/>
        </p:nvSpPr>
        <p:spPr>
          <a:xfrm>
            <a:off x="7406900" y="425444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E156F85-D9CD-41D6-90CD-9B2A3CE6E3C8}"/>
              </a:ext>
            </a:extLst>
          </p:cNvPr>
          <p:cNvSpPr/>
          <p:nvPr/>
        </p:nvSpPr>
        <p:spPr>
          <a:xfrm>
            <a:off x="4806445" y="5869654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0846F902-7392-4FD4-848B-C3AA99D25AD5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4614756" y="2637617"/>
            <a:ext cx="586127" cy="686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604DAD3-A267-4C93-916B-0FDCDFB45308}"/>
              </a:ext>
            </a:extLst>
          </p:cNvPr>
          <p:cNvCxnSpPr>
            <a:cxnSpLocks/>
            <a:stCxn id="4" idx="5"/>
            <a:endCxn id="8" idx="1"/>
          </p:cNvCxnSpPr>
          <p:nvPr/>
        </p:nvCxnSpPr>
        <p:spPr>
          <a:xfrm>
            <a:off x="5655680" y="2637617"/>
            <a:ext cx="945217" cy="500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3B011606-A4DC-4FD4-B09B-889E9D38E300}"/>
              </a:ext>
            </a:extLst>
          </p:cNvPr>
          <p:cNvCxnSpPr>
            <a:cxnSpLocks/>
            <a:stCxn id="8" idx="5"/>
            <a:endCxn id="9" idx="0"/>
          </p:cNvCxnSpPr>
          <p:nvPr/>
        </p:nvCxnSpPr>
        <p:spPr>
          <a:xfrm>
            <a:off x="7055694" y="3510688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0ECDD53-8AD5-4BED-8D81-896D6829F5B0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4614756" y="3696990"/>
            <a:ext cx="391128" cy="723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23185CF8-6DCF-4CDD-AF79-759FB9E9C8F9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4703780" y="4793090"/>
            <a:ext cx="302104" cy="3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D0F73F15-4C78-4D38-89B2-2D01D6650A3C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4703780" y="5511178"/>
            <a:ext cx="209532" cy="43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5E49F5CA-4799-45A8-B64E-B1F86E835928}"/>
              </a:ext>
            </a:extLst>
          </p:cNvPr>
          <p:cNvCxnSpPr>
            <a:cxnSpLocks/>
            <a:stCxn id="6" idx="5"/>
            <a:endCxn id="33" idx="1"/>
          </p:cNvCxnSpPr>
          <p:nvPr/>
        </p:nvCxnSpPr>
        <p:spPr>
          <a:xfrm>
            <a:off x="5460681" y="4793090"/>
            <a:ext cx="287899" cy="33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B0E9580C-A641-4E03-9205-5DCDDBB272B9}"/>
              </a:ext>
            </a:extLst>
          </p:cNvPr>
          <p:cNvSpPr/>
          <p:nvPr/>
        </p:nvSpPr>
        <p:spPr>
          <a:xfrm>
            <a:off x="5654389" y="504606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E107D2E-F6F3-46FF-A096-FF5A5C5F24C2}"/>
              </a:ext>
            </a:extLst>
          </p:cNvPr>
          <p:cNvSpPr txBox="1"/>
          <p:nvPr/>
        </p:nvSpPr>
        <p:spPr>
          <a:xfrm>
            <a:off x="4476381" y="1473492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333713A7-E203-4D3E-A0C6-E8C47DE045FE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4972327" y="1842824"/>
            <a:ext cx="228556" cy="297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70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Splaying example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FD6E70-2B60-45DE-821F-F19F9A43399F}"/>
              </a:ext>
            </a:extLst>
          </p:cNvPr>
          <p:cNvSpPr/>
          <p:nvPr/>
        </p:nvSpPr>
        <p:spPr>
          <a:xfrm>
            <a:off x="5106692" y="2187844"/>
            <a:ext cx="643179" cy="52694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16E9DE7-6397-4B44-AA0E-A8077D7EBACB}"/>
              </a:ext>
            </a:extLst>
          </p:cNvPr>
          <p:cNvSpPr/>
          <p:nvPr/>
        </p:nvSpPr>
        <p:spPr>
          <a:xfrm>
            <a:off x="4065768" y="3247217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E5C0C3A-56E9-4FBC-A1CD-3F69E442FB19}"/>
              </a:ext>
            </a:extLst>
          </p:cNvPr>
          <p:cNvSpPr/>
          <p:nvPr/>
        </p:nvSpPr>
        <p:spPr>
          <a:xfrm>
            <a:off x="4911693" y="4343317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C5D9A72-8763-44F7-B344-05DC887C9826}"/>
              </a:ext>
            </a:extLst>
          </p:cNvPr>
          <p:cNvSpPr/>
          <p:nvPr/>
        </p:nvSpPr>
        <p:spPr>
          <a:xfrm>
            <a:off x="4154792" y="506140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13E848-3E83-4041-A26D-48A3FF4919B6}"/>
              </a:ext>
            </a:extLst>
          </p:cNvPr>
          <p:cNvSpPr/>
          <p:nvPr/>
        </p:nvSpPr>
        <p:spPr>
          <a:xfrm>
            <a:off x="6506706" y="306091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09BE137-C931-45A5-9F7B-2880DFB04A1C}"/>
              </a:ext>
            </a:extLst>
          </p:cNvPr>
          <p:cNvSpPr/>
          <p:nvPr/>
        </p:nvSpPr>
        <p:spPr>
          <a:xfrm>
            <a:off x="7406900" y="425444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E156F85-D9CD-41D6-90CD-9B2A3CE6E3C8}"/>
              </a:ext>
            </a:extLst>
          </p:cNvPr>
          <p:cNvSpPr/>
          <p:nvPr/>
        </p:nvSpPr>
        <p:spPr>
          <a:xfrm>
            <a:off x="4806445" y="5869654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0846F902-7392-4FD4-848B-C3AA99D25AD5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4614756" y="2637617"/>
            <a:ext cx="586127" cy="686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604DAD3-A267-4C93-916B-0FDCDFB45308}"/>
              </a:ext>
            </a:extLst>
          </p:cNvPr>
          <p:cNvCxnSpPr>
            <a:cxnSpLocks/>
            <a:stCxn id="4" idx="5"/>
            <a:endCxn id="8" idx="1"/>
          </p:cNvCxnSpPr>
          <p:nvPr/>
        </p:nvCxnSpPr>
        <p:spPr>
          <a:xfrm>
            <a:off x="5655680" y="2637617"/>
            <a:ext cx="945217" cy="500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3B011606-A4DC-4FD4-B09B-889E9D38E300}"/>
              </a:ext>
            </a:extLst>
          </p:cNvPr>
          <p:cNvCxnSpPr>
            <a:cxnSpLocks/>
            <a:stCxn id="8" idx="5"/>
            <a:endCxn id="9" idx="0"/>
          </p:cNvCxnSpPr>
          <p:nvPr/>
        </p:nvCxnSpPr>
        <p:spPr>
          <a:xfrm>
            <a:off x="7055694" y="3510688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0ECDD53-8AD5-4BED-8D81-896D6829F5B0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4614756" y="3696990"/>
            <a:ext cx="391128" cy="723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23185CF8-6DCF-4CDD-AF79-759FB9E9C8F9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4703780" y="4793090"/>
            <a:ext cx="302104" cy="3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D0F73F15-4C78-4D38-89B2-2D01D6650A3C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4703780" y="5511178"/>
            <a:ext cx="209532" cy="43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5E49F5CA-4799-45A8-B64E-B1F86E835928}"/>
              </a:ext>
            </a:extLst>
          </p:cNvPr>
          <p:cNvCxnSpPr>
            <a:cxnSpLocks/>
            <a:stCxn id="6" idx="5"/>
            <a:endCxn id="33" idx="1"/>
          </p:cNvCxnSpPr>
          <p:nvPr/>
        </p:nvCxnSpPr>
        <p:spPr>
          <a:xfrm>
            <a:off x="5460681" y="4793090"/>
            <a:ext cx="287899" cy="33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B0E9580C-A641-4E03-9205-5DCDDBB272B9}"/>
              </a:ext>
            </a:extLst>
          </p:cNvPr>
          <p:cNvSpPr/>
          <p:nvPr/>
        </p:nvSpPr>
        <p:spPr>
          <a:xfrm>
            <a:off x="5654389" y="504606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A8D8E37-43A2-4C2F-B240-A7E103EDCDC9}"/>
              </a:ext>
            </a:extLst>
          </p:cNvPr>
          <p:cNvSpPr txBox="1"/>
          <p:nvPr/>
        </p:nvSpPr>
        <p:spPr>
          <a:xfrm>
            <a:off x="4476381" y="1473492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E380E11-76D6-4D48-9192-4B51B4E3313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972327" y="1842824"/>
            <a:ext cx="228556" cy="297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A874BC-A6CE-4957-9189-EFDDA91F109B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splay(15, root)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AAAF23-09B1-4B61-B7FA-70B34540D168}"/>
              </a:ext>
            </a:extLst>
          </p:cNvPr>
          <p:cNvSpPr txBox="1"/>
          <p:nvPr/>
        </p:nvSpPr>
        <p:spPr>
          <a:xfrm>
            <a:off x="333214" y="2378990"/>
            <a:ext cx="2426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 is already at the root, so there is </a:t>
            </a:r>
            <a:r>
              <a:rPr lang="en-US" dirty="0">
                <a:solidFill>
                  <a:schemeClr val="accent1"/>
                </a:solidFill>
              </a:rPr>
              <a:t>nothing to do</a:t>
            </a:r>
            <a:r>
              <a:rPr lang="en-US" dirty="0"/>
              <a:t> (best case scenario for search!)</a:t>
            </a:r>
          </a:p>
        </p:txBody>
      </p:sp>
    </p:spTree>
    <p:extLst>
      <p:ext uri="{BB962C8B-B14F-4D97-AF65-F5344CB8AC3E}">
        <p14:creationId xmlns:p14="http://schemas.microsoft.com/office/powerpoint/2010/main" val="309002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Splaying example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FD6E70-2B60-45DE-821F-F19F9A43399F}"/>
              </a:ext>
            </a:extLst>
          </p:cNvPr>
          <p:cNvSpPr/>
          <p:nvPr/>
        </p:nvSpPr>
        <p:spPr>
          <a:xfrm>
            <a:off x="5106692" y="2187844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16E9DE7-6397-4B44-AA0E-A8077D7EBACB}"/>
              </a:ext>
            </a:extLst>
          </p:cNvPr>
          <p:cNvSpPr/>
          <p:nvPr/>
        </p:nvSpPr>
        <p:spPr>
          <a:xfrm>
            <a:off x="4060601" y="3247217"/>
            <a:ext cx="643179" cy="526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E5C0C3A-56E9-4FBC-A1CD-3F69E442FB19}"/>
              </a:ext>
            </a:extLst>
          </p:cNvPr>
          <p:cNvSpPr/>
          <p:nvPr/>
        </p:nvSpPr>
        <p:spPr>
          <a:xfrm>
            <a:off x="4911693" y="4343317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C5D9A72-8763-44F7-B344-05DC887C9826}"/>
              </a:ext>
            </a:extLst>
          </p:cNvPr>
          <p:cNvSpPr/>
          <p:nvPr/>
        </p:nvSpPr>
        <p:spPr>
          <a:xfrm>
            <a:off x="4154792" y="506140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13E848-3E83-4041-A26D-48A3FF4919B6}"/>
              </a:ext>
            </a:extLst>
          </p:cNvPr>
          <p:cNvSpPr/>
          <p:nvPr/>
        </p:nvSpPr>
        <p:spPr>
          <a:xfrm>
            <a:off x="6506706" y="306091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09BE137-C931-45A5-9F7B-2880DFB04A1C}"/>
              </a:ext>
            </a:extLst>
          </p:cNvPr>
          <p:cNvSpPr/>
          <p:nvPr/>
        </p:nvSpPr>
        <p:spPr>
          <a:xfrm>
            <a:off x="7406900" y="425444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E156F85-D9CD-41D6-90CD-9B2A3CE6E3C8}"/>
              </a:ext>
            </a:extLst>
          </p:cNvPr>
          <p:cNvSpPr/>
          <p:nvPr/>
        </p:nvSpPr>
        <p:spPr>
          <a:xfrm>
            <a:off x="4806445" y="5869654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0846F902-7392-4FD4-848B-C3AA99D25AD5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4609589" y="2637617"/>
            <a:ext cx="591294" cy="686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604DAD3-A267-4C93-916B-0FDCDFB45308}"/>
              </a:ext>
            </a:extLst>
          </p:cNvPr>
          <p:cNvCxnSpPr>
            <a:cxnSpLocks/>
            <a:stCxn id="4" idx="5"/>
            <a:endCxn id="8" idx="1"/>
          </p:cNvCxnSpPr>
          <p:nvPr/>
        </p:nvCxnSpPr>
        <p:spPr>
          <a:xfrm>
            <a:off x="5655680" y="2637617"/>
            <a:ext cx="945217" cy="500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3B011606-A4DC-4FD4-B09B-889E9D38E300}"/>
              </a:ext>
            </a:extLst>
          </p:cNvPr>
          <p:cNvCxnSpPr>
            <a:cxnSpLocks/>
            <a:stCxn id="8" idx="5"/>
            <a:endCxn id="9" idx="0"/>
          </p:cNvCxnSpPr>
          <p:nvPr/>
        </p:nvCxnSpPr>
        <p:spPr>
          <a:xfrm>
            <a:off x="7055694" y="3510688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0ECDD53-8AD5-4BED-8D81-896D6829F5B0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4609589" y="3696990"/>
            <a:ext cx="396295" cy="723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23185CF8-6DCF-4CDD-AF79-759FB9E9C8F9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4703780" y="4793090"/>
            <a:ext cx="302104" cy="3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D0F73F15-4C78-4D38-89B2-2D01D6650A3C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4703780" y="5511178"/>
            <a:ext cx="209532" cy="43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5E49F5CA-4799-45A8-B64E-B1F86E835928}"/>
              </a:ext>
            </a:extLst>
          </p:cNvPr>
          <p:cNvCxnSpPr>
            <a:cxnSpLocks/>
            <a:stCxn id="6" idx="5"/>
            <a:endCxn id="33" idx="1"/>
          </p:cNvCxnSpPr>
          <p:nvPr/>
        </p:nvCxnSpPr>
        <p:spPr>
          <a:xfrm>
            <a:off x="5460681" y="4793090"/>
            <a:ext cx="287899" cy="33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B0E9580C-A641-4E03-9205-5DCDDBB272B9}"/>
              </a:ext>
            </a:extLst>
          </p:cNvPr>
          <p:cNvSpPr/>
          <p:nvPr/>
        </p:nvSpPr>
        <p:spPr>
          <a:xfrm>
            <a:off x="5654389" y="504606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E107D2E-F6F3-46FF-A096-FF5A5C5F24C2}"/>
              </a:ext>
            </a:extLst>
          </p:cNvPr>
          <p:cNvSpPr txBox="1"/>
          <p:nvPr/>
        </p:nvSpPr>
        <p:spPr>
          <a:xfrm>
            <a:off x="4476381" y="1473492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333713A7-E203-4D3E-A0C6-E8C47DE045FE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4972327" y="1842824"/>
            <a:ext cx="228556" cy="297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splay(8, root)</a:t>
            </a:r>
          </a:p>
        </p:txBody>
      </p:sp>
    </p:spTree>
    <p:extLst>
      <p:ext uri="{BB962C8B-B14F-4D97-AF65-F5344CB8AC3E}">
        <p14:creationId xmlns:p14="http://schemas.microsoft.com/office/powerpoint/2010/main" val="309721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Splaying example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FD6E70-2B60-45DE-821F-F19F9A43399F}"/>
              </a:ext>
            </a:extLst>
          </p:cNvPr>
          <p:cNvSpPr/>
          <p:nvPr/>
        </p:nvSpPr>
        <p:spPr>
          <a:xfrm>
            <a:off x="2181978" y="258305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16E9DE7-6397-4B44-AA0E-A8077D7EBACB}"/>
              </a:ext>
            </a:extLst>
          </p:cNvPr>
          <p:cNvSpPr/>
          <p:nvPr/>
        </p:nvSpPr>
        <p:spPr>
          <a:xfrm>
            <a:off x="1135887" y="3642424"/>
            <a:ext cx="643179" cy="526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E5C0C3A-56E9-4FBC-A1CD-3F69E442FB19}"/>
              </a:ext>
            </a:extLst>
          </p:cNvPr>
          <p:cNvSpPr/>
          <p:nvPr/>
        </p:nvSpPr>
        <p:spPr>
          <a:xfrm>
            <a:off x="1986979" y="4738524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C5D9A72-8763-44F7-B344-05DC887C9826}"/>
              </a:ext>
            </a:extLst>
          </p:cNvPr>
          <p:cNvSpPr/>
          <p:nvPr/>
        </p:nvSpPr>
        <p:spPr>
          <a:xfrm>
            <a:off x="1230078" y="5456612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13E848-3E83-4041-A26D-48A3FF4919B6}"/>
              </a:ext>
            </a:extLst>
          </p:cNvPr>
          <p:cNvSpPr/>
          <p:nvPr/>
        </p:nvSpPr>
        <p:spPr>
          <a:xfrm>
            <a:off x="3581992" y="3456122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09BE137-C931-45A5-9F7B-2880DFB04A1C}"/>
              </a:ext>
            </a:extLst>
          </p:cNvPr>
          <p:cNvSpPr/>
          <p:nvPr/>
        </p:nvSpPr>
        <p:spPr>
          <a:xfrm>
            <a:off x="4482186" y="4649648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E156F85-D9CD-41D6-90CD-9B2A3CE6E3C8}"/>
              </a:ext>
            </a:extLst>
          </p:cNvPr>
          <p:cNvSpPr/>
          <p:nvPr/>
        </p:nvSpPr>
        <p:spPr>
          <a:xfrm>
            <a:off x="1881731" y="6264861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0846F902-7392-4FD4-848B-C3AA99D25AD5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1684875" y="3032824"/>
            <a:ext cx="591294" cy="686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604DAD3-A267-4C93-916B-0FDCDFB45308}"/>
              </a:ext>
            </a:extLst>
          </p:cNvPr>
          <p:cNvCxnSpPr>
            <a:cxnSpLocks/>
            <a:stCxn id="4" idx="5"/>
            <a:endCxn id="8" idx="1"/>
          </p:cNvCxnSpPr>
          <p:nvPr/>
        </p:nvCxnSpPr>
        <p:spPr>
          <a:xfrm>
            <a:off x="2730966" y="3032824"/>
            <a:ext cx="945217" cy="500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3B011606-A4DC-4FD4-B09B-889E9D38E300}"/>
              </a:ext>
            </a:extLst>
          </p:cNvPr>
          <p:cNvCxnSpPr>
            <a:cxnSpLocks/>
            <a:stCxn id="8" idx="5"/>
            <a:endCxn id="9" idx="0"/>
          </p:cNvCxnSpPr>
          <p:nvPr/>
        </p:nvCxnSpPr>
        <p:spPr>
          <a:xfrm>
            <a:off x="4130980" y="3905895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0ECDD53-8AD5-4BED-8D81-896D6829F5B0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1684875" y="4092197"/>
            <a:ext cx="396295" cy="723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23185CF8-6DCF-4CDD-AF79-759FB9E9C8F9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1779066" y="5188297"/>
            <a:ext cx="302104" cy="3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D0F73F15-4C78-4D38-89B2-2D01D6650A3C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1779066" y="5906385"/>
            <a:ext cx="209532" cy="43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5E49F5CA-4799-45A8-B64E-B1F86E835928}"/>
              </a:ext>
            </a:extLst>
          </p:cNvPr>
          <p:cNvCxnSpPr>
            <a:cxnSpLocks/>
            <a:stCxn id="6" idx="5"/>
            <a:endCxn id="33" idx="1"/>
          </p:cNvCxnSpPr>
          <p:nvPr/>
        </p:nvCxnSpPr>
        <p:spPr>
          <a:xfrm>
            <a:off x="2535967" y="5188297"/>
            <a:ext cx="287899" cy="33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B0E9580C-A641-4E03-9205-5DCDDBB272B9}"/>
              </a:ext>
            </a:extLst>
          </p:cNvPr>
          <p:cNvSpPr/>
          <p:nvPr/>
        </p:nvSpPr>
        <p:spPr>
          <a:xfrm>
            <a:off x="2729675" y="5441272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E107D2E-F6F3-46FF-A096-FF5A5C5F24C2}"/>
              </a:ext>
            </a:extLst>
          </p:cNvPr>
          <p:cNvSpPr txBox="1"/>
          <p:nvPr/>
        </p:nvSpPr>
        <p:spPr>
          <a:xfrm>
            <a:off x="639941" y="1937673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333713A7-E203-4D3E-A0C6-E8C47DE045FE}"/>
              </a:ext>
            </a:extLst>
          </p:cNvPr>
          <p:cNvCxnSpPr>
            <a:cxnSpLocks/>
          </p:cNvCxnSpPr>
          <p:nvPr/>
        </p:nvCxnSpPr>
        <p:spPr>
          <a:xfrm>
            <a:off x="1230078" y="2247931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splay(8, root)</a:t>
            </a:r>
          </a:p>
        </p:txBody>
      </p:sp>
    </p:spTree>
    <p:extLst>
      <p:ext uri="{BB962C8B-B14F-4D97-AF65-F5344CB8AC3E}">
        <p14:creationId xmlns:p14="http://schemas.microsoft.com/office/powerpoint/2010/main" val="162623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sosceles Triangle 62">
            <a:extLst>
              <a:ext uri="{FF2B5EF4-FFF2-40B4-BE49-F238E27FC236}">
                <a16:creationId xmlns:a16="http://schemas.microsoft.com/office/drawing/2014/main" xmlns="" id="{D81191A0-82CC-4F72-B967-C8A6D3A918BD}"/>
              </a:ext>
            </a:extLst>
          </p:cNvPr>
          <p:cNvSpPr/>
          <p:nvPr/>
        </p:nvSpPr>
        <p:spPr>
          <a:xfrm rot="2406734">
            <a:off x="130988" y="4281840"/>
            <a:ext cx="1321348" cy="919022"/>
          </a:xfrm>
          <a:prstGeom prst="triangle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Splaying example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FD6E70-2B60-45DE-821F-F19F9A43399F}"/>
              </a:ext>
            </a:extLst>
          </p:cNvPr>
          <p:cNvSpPr/>
          <p:nvPr/>
        </p:nvSpPr>
        <p:spPr>
          <a:xfrm>
            <a:off x="2181978" y="258305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16E9DE7-6397-4B44-AA0E-A8077D7EBACB}"/>
              </a:ext>
            </a:extLst>
          </p:cNvPr>
          <p:cNvSpPr/>
          <p:nvPr/>
        </p:nvSpPr>
        <p:spPr>
          <a:xfrm>
            <a:off x="1135887" y="3642424"/>
            <a:ext cx="643179" cy="526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E5C0C3A-56E9-4FBC-A1CD-3F69E442FB19}"/>
              </a:ext>
            </a:extLst>
          </p:cNvPr>
          <p:cNvSpPr/>
          <p:nvPr/>
        </p:nvSpPr>
        <p:spPr>
          <a:xfrm>
            <a:off x="1986979" y="4738524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C5D9A72-8763-44F7-B344-05DC887C9826}"/>
              </a:ext>
            </a:extLst>
          </p:cNvPr>
          <p:cNvSpPr/>
          <p:nvPr/>
        </p:nvSpPr>
        <p:spPr>
          <a:xfrm>
            <a:off x="1230078" y="5456612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13E848-3E83-4041-A26D-48A3FF4919B6}"/>
              </a:ext>
            </a:extLst>
          </p:cNvPr>
          <p:cNvSpPr/>
          <p:nvPr/>
        </p:nvSpPr>
        <p:spPr>
          <a:xfrm>
            <a:off x="3581992" y="3456122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09BE137-C931-45A5-9F7B-2880DFB04A1C}"/>
              </a:ext>
            </a:extLst>
          </p:cNvPr>
          <p:cNvSpPr/>
          <p:nvPr/>
        </p:nvSpPr>
        <p:spPr>
          <a:xfrm>
            <a:off x="4482186" y="4649648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E156F85-D9CD-41D6-90CD-9B2A3CE6E3C8}"/>
              </a:ext>
            </a:extLst>
          </p:cNvPr>
          <p:cNvSpPr/>
          <p:nvPr/>
        </p:nvSpPr>
        <p:spPr>
          <a:xfrm>
            <a:off x="1881731" y="6264861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0846F902-7392-4FD4-848B-C3AA99D25AD5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1684875" y="3032824"/>
            <a:ext cx="591294" cy="686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604DAD3-A267-4C93-916B-0FDCDFB45308}"/>
              </a:ext>
            </a:extLst>
          </p:cNvPr>
          <p:cNvCxnSpPr>
            <a:cxnSpLocks/>
            <a:stCxn id="4" idx="5"/>
            <a:endCxn id="8" idx="1"/>
          </p:cNvCxnSpPr>
          <p:nvPr/>
        </p:nvCxnSpPr>
        <p:spPr>
          <a:xfrm>
            <a:off x="2730966" y="3032824"/>
            <a:ext cx="945217" cy="500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3B011606-A4DC-4FD4-B09B-889E9D38E300}"/>
              </a:ext>
            </a:extLst>
          </p:cNvPr>
          <p:cNvCxnSpPr>
            <a:cxnSpLocks/>
            <a:stCxn id="8" idx="5"/>
            <a:endCxn id="9" idx="0"/>
          </p:cNvCxnSpPr>
          <p:nvPr/>
        </p:nvCxnSpPr>
        <p:spPr>
          <a:xfrm>
            <a:off x="4130980" y="3905895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0ECDD53-8AD5-4BED-8D81-896D6829F5B0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1684875" y="4092197"/>
            <a:ext cx="396295" cy="723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23185CF8-6DCF-4CDD-AF79-759FB9E9C8F9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1779066" y="5188297"/>
            <a:ext cx="302104" cy="3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D0F73F15-4C78-4D38-89B2-2D01D6650A3C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1779066" y="5906385"/>
            <a:ext cx="209532" cy="43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5E49F5CA-4799-45A8-B64E-B1F86E835928}"/>
              </a:ext>
            </a:extLst>
          </p:cNvPr>
          <p:cNvCxnSpPr>
            <a:cxnSpLocks/>
            <a:stCxn id="6" idx="5"/>
            <a:endCxn id="33" idx="1"/>
          </p:cNvCxnSpPr>
          <p:nvPr/>
        </p:nvCxnSpPr>
        <p:spPr>
          <a:xfrm>
            <a:off x="2535967" y="5188297"/>
            <a:ext cx="287899" cy="33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B0E9580C-A641-4E03-9205-5DCDDBB272B9}"/>
              </a:ext>
            </a:extLst>
          </p:cNvPr>
          <p:cNvSpPr/>
          <p:nvPr/>
        </p:nvSpPr>
        <p:spPr>
          <a:xfrm>
            <a:off x="2729675" y="5441272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E107D2E-F6F3-46FF-A096-FF5A5C5F24C2}"/>
              </a:ext>
            </a:extLst>
          </p:cNvPr>
          <p:cNvSpPr txBox="1"/>
          <p:nvPr/>
        </p:nvSpPr>
        <p:spPr>
          <a:xfrm>
            <a:off x="639941" y="1937673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333713A7-E203-4D3E-A0C6-E8C47DE045FE}"/>
              </a:ext>
            </a:extLst>
          </p:cNvPr>
          <p:cNvCxnSpPr>
            <a:cxnSpLocks/>
          </p:cNvCxnSpPr>
          <p:nvPr/>
        </p:nvCxnSpPr>
        <p:spPr>
          <a:xfrm>
            <a:off x="1230078" y="2247931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splay(8, root)</a:t>
            </a: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xmlns="" id="{C98ED769-B29A-4603-B0B5-1BBFC3E0F239}"/>
              </a:ext>
            </a:extLst>
          </p:cNvPr>
          <p:cNvSpPr/>
          <p:nvPr/>
        </p:nvSpPr>
        <p:spPr>
          <a:xfrm>
            <a:off x="1787294" y="2224575"/>
            <a:ext cx="1272199" cy="405539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66B31E-838B-48BA-9ED9-2C71FA0F534A}"/>
              </a:ext>
            </a:extLst>
          </p:cNvPr>
          <p:cNvSpPr txBox="1"/>
          <p:nvPr/>
        </p:nvSpPr>
        <p:spPr>
          <a:xfrm>
            <a:off x="2851247" y="1807758"/>
            <a:ext cx="164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Right rotation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7363042" y="2177090"/>
            <a:ext cx="643179" cy="526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7962819" y="2622644"/>
            <a:ext cx="821099" cy="4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AD7F0D-5A42-477D-9321-EBBCCF6AFF6F}"/>
              </a:ext>
            </a:extLst>
          </p:cNvPr>
          <p:cNvSpPr/>
          <p:nvPr/>
        </p:nvSpPr>
        <p:spPr>
          <a:xfrm>
            <a:off x="8689727" y="299795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BE5287-D31E-471D-8CB9-E16F3BAC3AD8}"/>
              </a:ext>
            </a:extLst>
          </p:cNvPr>
          <p:cNvSpPr/>
          <p:nvPr/>
        </p:nvSpPr>
        <p:spPr>
          <a:xfrm>
            <a:off x="9606051" y="389071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3C98E47-81A4-48B9-BD77-90E24AFCDC4B}"/>
              </a:ext>
            </a:extLst>
          </p:cNvPr>
          <p:cNvSpPr/>
          <p:nvPr/>
        </p:nvSpPr>
        <p:spPr>
          <a:xfrm>
            <a:off x="10506245" y="508424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28" idx="5"/>
            <a:endCxn id="29" idx="1"/>
          </p:cNvCxnSpPr>
          <p:nvPr/>
        </p:nvCxnSpPr>
        <p:spPr>
          <a:xfrm>
            <a:off x="9238715" y="3447723"/>
            <a:ext cx="461527" cy="520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10155039" y="4340492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312565D-B425-47D8-9E92-903A01EC3F28}"/>
              </a:ext>
            </a:extLst>
          </p:cNvPr>
          <p:cNvCxnSpPr>
            <a:cxnSpLocks/>
            <a:stCxn id="28" idx="3"/>
            <a:endCxn id="45" idx="0"/>
          </p:cNvCxnSpPr>
          <p:nvPr/>
        </p:nvCxnSpPr>
        <p:spPr>
          <a:xfrm flipH="1">
            <a:off x="8368138" y="3447723"/>
            <a:ext cx="415780" cy="76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237B41D-6DBF-471B-B7E6-618E6552D845}"/>
              </a:ext>
            </a:extLst>
          </p:cNvPr>
          <p:cNvSpPr/>
          <p:nvPr/>
        </p:nvSpPr>
        <p:spPr>
          <a:xfrm>
            <a:off x="8046548" y="421037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7289647" y="492845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7941300" y="5736708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7838635" y="4660144"/>
            <a:ext cx="302104" cy="3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7838635" y="5378232"/>
            <a:ext cx="209532" cy="43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71963387-AB25-4D24-93DD-1801227383BB}"/>
              </a:ext>
            </a:extLst>
          </p:cNvPr>
          <p:cNvCxnSpPr>
            <a:cxnSpLocks/>
            <a:stCxn id="45" idx="5"/>
            <a:endCxn id="51" idx="1"/>
          </p:cNvCxnSpPr>
          <p:nvPr/>
        </p:nvCxnSpPr>
        <p:spPr>
          <a:xfrm>
            <a:off x="8595536" y="4660144"/>
            <a:ext cx="287899" cy="33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8789244" y="491311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xmlns="" id="{BAF9744F-99CE-458D-A08A-DF43B5D95B73}"/>
              </a:ext>
            </a:extLst>
          </p:cNvPr>
          <p:cNvSpPr/>
          <p:nvPr/>
        </p:nvSpPr>
        <p:spPr>
          <a:xfrm>
            <a:off x="433953" y="4216749"/>
            <a:ext cx="3782996" cy="2575054"/>
          </a:xfrm>
          <a:prstGeom prst="triangle">
            <a:avLst/>
          </a:prstGeom>
          <a:solidFill>
            <a:srgbClr val="C55A11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xmlns="" id="{4844B322-13F5-40DD-A7E3-84E856107BCC}"/>
              </a:ext>
            </a:extLst>
          </p:cNvPr>
          <p:cNvSpPr/>
          <p:nvPr/>
        </p:nvSpPr>
        <p:spPr>
          <a:xfrm>
            <a:off x="6448755" y="3737426"/>
            <a:ext cx="3782996" cy="2575054"/>
          </a:xfrm>
          <a:prstGeom prst="triangle">
            <a:avLst/>
          </a:prstGeom>
          <a:solidFill>
            <a:srgbClr val="C55A11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xmlns="" id="{07726897-81A0-483B-9B92-34A82FB4D39F}"/>
              </a:ext>
            </a:extLst>
          </p:cNvPr>
          <p:cNvSpPr/>
          <p:nvPr/>
        </p:nvSpPr>
        <p:spPr>
          <a:xfrm rot="18547066">
            <a:off x="2831783" y="2721945"/>
            <a:ext cx="2993280" cy="2646489"/>
          </a:xfrm>
          <a:prstGeom prst="triangle">
            <a:avLst>
              <a:gd name="adj" fmla="val 48835"/>
            </a:avLst>
          </a:prstGeom>
          <a:solidFill>
            <a:schemeClr val="accent1">
              <a:lumMod val="75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xmlns="" id="{8F216FBF-F1D6-4AE1-9428-E488F48CA8AA}"/>
              </a:ext>
            </a:extLst>
          </p:cNvPr>
          <p:cNvSpPr/>
          <p:nvPr/>
        </p:nvSpPr>
        <p:spPr>
          <a:xfrm rot="18547066">
            <a:off x="8727747" y="3064581"/>
            <a:ext cx="2993280" cy="2646489"/>
          </a:xfrm>
          <a:prstGeom prst="triangle">
            <a:avLst>
              <a:gd name="adj" fmla="val 48835"/>
            </a:avLst>
          </a:prstGeom>
          <a:solidFill>
            <a:schemeClr val="accent1">
              <a:lumMod val="75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6F74DF41-667A-4C4E-AB7E-02E5951C5869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6368" y="4092197"/>
            <a:ext cx="453710" cy="620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C36E5B1-0B1A-4837-9358-5CDE477B8B15}"/>
              </a:ext>
            </a:extLst>
          </p:cNvPr>
          <p:cNvSpPr txBox="1"/>
          <p:nvPr/>
        </p:nvSpPr>
        <p:spPr>
          <a:xfrm>
            <a:off x="509264" y="4586664"/>
            <a:ext cx="328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4EFA0201-3EAC-49F6-BE81-CA11CAC047C5}"/>
              </a:ext>
            </a:extLst>
          </p:cNvPr>
          <p:cNvCxnSpPr>
            <a:cxnSpLocks/>
          </p:cNvCxnSpPr>
          <p:nvPr/>
        </p:nvCxnSpPr>
        <p:spPr>
          <a:xfrm flipH="1">
            <a:off x="6996333" y="2632047"/>
            <a:ext cx="453710" cy="620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xmlns="" id="{0AC4DC4A-AEE3-4751-8B49-6F0F628AC7CD}"/>
              </a:ext>
            </a:extLst>
          </p:cNvPr>
          <p:cNvSpPr/>
          <p:nvPr/>
        </p:nvSpPr>
        <p:spPr>
          <a:xfrm rot="2406734">
            <a:off x="6350953" y="2821690"/>
            <a:ext cx="1321348" cy="919022"/>
          </a:xfrm>
          <a:prstGeom prst="triangle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734F71A-0B85-462D-93FA-F2E0E5EFBC03}"/>
              </a:ext>
            </a:extLst>
          </p:cNvPr>
          <p:cNvSpPr txBox="1"/>
          <p:nvPr/>
        </p:nvSpPr>
        <p:spPr>
          <a:xfrm>
            <a:off x="6754116" y="3100131"/>
            <a:ext cx="328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67EFA098-A582-47A9-8323-8FCF9B8EF02A}"/>
              </a:ext>
            </a:extLst>
          </p:cNvPr>
          <p:cNvSpPr/>
          <p:nvPr/>
        </p:nvSpPr>
        <p:spPr>
          <a:xfrm>
            <a:off x="5169136" y="3927003"/>
            <a:ext cx="1146874" cy="5269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88B6695-EE18-4D96-87BC-5E13310E0038}"/>
              </a:ext>
            </a:extLst>
          </p:cNvPr>
          <p:cNvSpPr txBox="1"/>
          <p:nvPr/>
        </p:nvSpPr>
        <p:spPr>
          <a:xfrm>
            <a:off x="5726814" y="1546939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BD6838E5-46DD-48B3-B4C6-0AC07E026C45}"/>
              </a:ext>
            </a:extLst>
          </p:cNvPr>
          <p:cNvCxnSpPr>
            <a:cxnSpLocks/>
          </p:cNvCxnSpPr>
          <p:nvPr/>
        </p:nvCxnSpPr>
        <p:spPr>
          <a:xfrm>
            <a:off x="6316951" y="1857197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06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Splaying example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splay(12, root)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635340" y="235532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235117" y="2800874"/>
            <a:ext cx="821099" cy="4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AD7F0D-5A42-477D-9321-EBBCCF6AFF6F}"/>
              </a:ext>
            </a:extLst>
          </p:cNvPr>
          <p:cNvSpPr/>
          <p:nvPr/>
        </p:nvSpPr>
        <p:spPr>
          <a:xfrm>
            <a:off x="5962025" y="317618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BE5287-D31E-471D-8CB9-E16F3BAC3AD8}"/>
              </a:ext>
            </a:extLst>
          </p:cNvPr>
          <p:cNvSpPr/>
          <p:nvPr/>
        </p:nvSpPr>
        <p:spPr>
          <a:xfrm>
            <a:off x="6878349" y="40689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3C98E47-81A4-48B9-BD77-90E24AFCDC4B}"/>
              </a:ext>
            </a:extLst>
          </p:cNvPr>
          <p:cNvSpPr/>
          <p:nvPr/>
        </p:nvSpPr>
        <p:spPr>
          <a:xfrm>
            <a:off x="7778543" y="526247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28" idx="5"/>
            <a:endCxn id="29" idx="1"/>
          </p:cNvCxnSpPr>
          <p:nvPr/>
        </p:nvCxnSpPr>
        <p:spPr>
          <a:xfrm>
            <a:off x="6511013" y="3625953"/>
            <a:ext cx="461527" cy="520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7427337" y="4518722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312565D-B425-47D8-9E92-903A01EC3F28}"/>
              </a:ext>
            </a:extLst>
          </p:cNvPr>
          <p:cNvCxnSpPr>
            <a:cxnSpLocks/>
            <a:stCxn id="28" idx="3"/>
            <a:endCxn id="45" idx="0"/>
          </p:cNvCxnSpPr>
          <p:nvPr/>
        </p:nvCxnSpPr>
        <p:spPr>
          <a:xfrm flipH="1">
            <a:off x="5640436" y="3625953"/>
            <a:ext cx="415780" cy="76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237B41D-6DBF-471B-B7E6-618E6552D845}"/>
              </a:ext>
            </a:extLst>
          </p:cNvPr>
          <p:cNvSpPr/>
          <p:nvPr/>
        </p:nvSpPr>
        <p:spPr>
          <a:xfrm>
            <a:off x="5318846" y="438860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4561945" y="510668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5213598" y="5914938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5110933" y="4838374"/>
            <a:ext cx="302104" cy="3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5110933" y="5556462"/>
            <a:ext cx="209532" cy="43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71963387-AB25-4D24-93DD-1801227383BB}"/>
              </a:ext>
            </a:extLst>
          </p:cNvPr>
          <p:cNvCxnSpPr>
            <a:cxnSpLocks/>
            <a:stCxn id="45" idx="5"/>
            <a:endCxn id="51" idx="1"/>
          </p:cNvCxnSpPr>
          <p:nvPr/>
        </p:nvCxnSpPr>
        <p:spPr>
          <a:xfrm>
            <a:off x="5867834" y="4838374"/>
            <a:ext cx="287899" cy="33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6061542" y="50913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2937119" y="1707586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</p:cNvCxnSpPr>
          <p:nvPr/>
        </p:nvCxnSpPr>
        <p:spPr>
          <a:xfrm>
            <a:off x="3589249" y="2035427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091B51C-8991-4CBF-B74C-3DFFF89B4D1B}"/>
              </a:ext>
            </a:extLst>
          </p:cNvPr>
          <p:cNvSpPr txBox="1"/>
          <p:nvPr/>
        </p:nvSpPr>
        <p:spPr>
          <a:xfrm>
            <a:off x="253139" y="2233487"/>
            <a:ext cx="227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Note that 12 is not in the tree!</a:t>
            </a:r>
          </a:p>
        </p:txBody>
      </p:sp>
    </p:spTree>
    <p:extLst>
      <p:ext uri="{BB962C8B-B14F-4D97-AF65-F5344CB8AC3E}">
        <p14:creationId xmlns:p14="http://schemas.microsoft.com/office/powerpoint/2010/main" val="224449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Splaying example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splay(12, root)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635340" y="235532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235117" y="2800874"/>
            <a:ext cx="821099" cy="4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AD7F0D-5A42-477D-9321-EBBCCF6AFF6F}"/>
              </a:ext>
            </a:extLst>
          </p:cNvPr>
          <p:cNvSpPr/>
          <p:nvPr/>
        </p:nvSpPr>
        <p:spPr>
          <a:xfrm>
            <a:off x="5962025" y="317618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BE5287-D31E-471D-8CB9-E16F3BAC3AD8}"/>
              </a:ext>
            </a:extLst>
          </p:cNvPr>
          <p:cNvSpPr/>
          <p:nvPr/>
        </p:nvSpPr>
        <p:spPr>
          <a:xfrm>
            <a:off x="6878349" y="40689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3C98E47-81A4-48B9-BD77-90E24AFCDC4B}"/>
              </a:ext>
            </a:extLst>
          </p:cNvPr>
          <p:cNvSpPr/>
          <p:nvPr/>
        </p:nvSpPr>
        <p:spPr>
          <a:xfrm>
            <a:off x="7778543" y="526247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28" idx="5"/>
            <a:endCxn id="29" idx="1"/>
          </p:cNvCxnSpPr>
          <p:nvPr/>
        </p:nvCxnSpPr>
        <p:spPr>
          <a:xfrm>
            <a:off x="6511013" y="3625953"/>
            <a:ext cx="461527" cy="520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7427337" y="4518722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312565D-B425-47D8-9E92-903A01EC3F28}"/>
              </a:ext>
            </a:extLst>
          </p:cNvPr>
          <p:cNvCxnSpPr>
            <a:cxnSpLocks/>
            <a:stCxn id="28" idx="3"/>
            <a:endCxn id="45" idx="0"/>
          </p:cNvCxnSpPr>
          <p:nvPr/>
        </p:nvCxnSpPr>
        <p:spPr>
          <a:xfrm flipH="1">
            <a:off x="5640436" y="3625953"/>
            <a:ext cx="415780" cy="76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237B41D-6DBF-471B-B7E6-618E6552D845}"/>
              </a:ext>
            </a:extLst>
          </p:cNvPr>
          <p:cNvSpPr/>
          <p:nvPr/>
        </p:nvSpPr>
        <p:spPr>
          <a:xfrm>
            <a:off x="5318846" y="438860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4561945" y="510668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5213598" y="5914938"/>
            <a:ext cx="729733" cy="52694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5110933" y="4838374"/>
            <a:ext cx="302104" cy="3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5110933" y="5556462"/>
            <a:ext cx="209532" cy="43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71963387-AB25-4D24-93DD-1801227383BB}"/>
              </a:ext>
            </a:extLst>
          </p:cNvPr>
          <p:cNvCxnSpPr>
            <a:cxnSpLocks/>
            <a:stCxn id="45" idx="5"/>
            <a:endCxn id="51" idx="1"/>
          </p:cNvCxnSpPr>
          <p:nvPr/>
        </p:nvCxnSpPr>
        <p:spPr>
          <a:xfrm>
            <a:off x="5867834" y="4838374"/>
            <a:ext cx="287899" cy="33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6061542" y="50913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2937119" y="1707586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</p:cNvCxnSpPr>
          <p:nvPr/>
        </p:nvCxnSpPr>
        <p:spPr>
          <a:xfrm>
            <a:off x="3589249" y="2035427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091B51C-8991-4CBF-B74C-3DFFF89B4D1B}"/>
              </a:ext>
            </a:extLst>
          </p:cNvPr>
          <p:cNvSpPr txBox="1"/>
          <p:nvPr/>
        </p:nvSpPr>
        <p:spPr>
          <a:xfrm>
            <a:off x="253139" y="2233487"/>
            <a:ext cx="2278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alibri (Body)"/>
              </a:rPr>
              <a:t>Note that 12 is not in the tree!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(Body)"/>
              </a:rPr>
              <a:t>The descending part of the splaying routine will </a:t>
            </a:r>
            <a:r>
              <a:rPr lang="en-US" dirty="0">
                <a:solidFill>
                  <a:schemeClr val="accent2"/>
                </a:solidFill>
                <a:latin typeface="Calibri (Body)"/>
              </a:rPr>
              <a:t>reach 11.</a:t>
            </a:r>
          </a:p>
        </p:txBody>
      </p:sp>
    </p:spTree>
    <p:extLst>
      <p:ext uri="{BB962C8B-B14F-4D97-AF65-F5344CB8AC3E}">
        <p14:creationId xmlns:p14="http://schemas.microsoft.com/office/powerpoint/2010/main" val="192003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Splaying example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splay(12, root)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635340" y="235532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235117" y="2800874"/>
            <a:ext cx="821099" cy="4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AD7F0D-5A42-477D-9321-EBBCCF6AFF6F}"/>
              </a:ext>
            </a:extLst>
          </p:cNvPr>
          <p:cNvSpPr/>
          <p:nvPr/>
        </p:nvSpPr>
        <p:spPr>
          <a:xfrm>
            <a:off x="5962025" y="317618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BE5287-D31E-471D-8CB9-E16F3BAC3AD8}"/>
              </a:ext>
            </a:extLst>
          </p:cNvPr>
          <p:cNvSpPr/>
          <p:nvPr/>
        </p:nvSpPr>
        <p:spPr>
          <a:xfrm>
            <a:off x="6878349" y="40689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3C98E47-81A4-48B9-BD77-90E24AFCDC4B}"/>
              </a:ext>
            </a:extLst>
          </p:cNvPr>
          <p:cNvSpPr/>
          <p:nvPr/>
        </p:nvSpPr>
        <p:spPr>
          <a:xfrm>
            <a:off x="7778543" y="526247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28" idx="5"/>
            <a:endCxn id="29" idx="1"/>
          </p:cNvCxnSpPr>
          <p:nvPr/>
        </p:nvCxnSpPr>
        <p:spPr>
          <a:xfrm>
            <a:off x="6511013" y="3625953"/>
            <a:ext cx="461527" cy="520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7427337" y="4518722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312565D-B425-47D8-9E92-903A01EC3F28}"/>
              </a:ext>
            </a:extLst>
          </p:cNvPr>
          <p:cNvCxnSpPr>
            <a:cxnSpLocks/>
            <a:stCxn id="28" idx="3"/>
            <a:endCxn id="45" idx="0"/>
          </p:cNvCxnSpPr>
          <p:nvPr/>
        </p:nvCxnSpPr>
        <p:spPr>
          <a:xfrm flipH="1">
            <a:off x="5640436" y="3625953"/>
            <a:ext cx="415780" cy="76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237B41D-6DBF-471B-B7E6-618E6552D845}"/>
              </a:ext>
            </a:extLst>
          </p:cNvPr>
          <p:cNvSpPr/>
          <p:nvPr/>
        </p:nvSpPr>
        <p:spPr>
          <a:xfrm>
            <a:off x="5318846" y="438860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4561945" y="510668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5213598" y="5914938"/>
            <a:ext cx="729733" cy="52694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5110933" y="4838374"/>
            <a:ext cx="302104" cy="3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5110933" y="5556462"/>
            <a:ext cx="209532" cy="43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71963387-AB25-4D24-93DD-1801227383BB}"/>
              </a:ext>
            </a:extLst>
          </p:cNvPr>
          <p:cNvCxnSpPr>
            <a:cxnSpLocks/>
            <a:stCxn id="45" idx="5"/>
            <a:endCxn id="51" idx="1"/>
          </p:cNvCxnSpPr>
          <p:nvPr/>
        </p:nvCxnSpPr>
        <p:spPr>
          <a:xfrm>
            <a:off x="5867834" y="4838374"/>
            <a:ext cx="287899" cy="33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6061542" y="50913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2937119" y="1707586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</p:cNvCxnSpPr>
          <p:nvPr/>
        </p:nvCxnSpPr>
        <p:spPr>
          <a:xfrm>
            <a:off x="3589249" y="2035427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091B51C-8991-4CBF-B74C-3DFFF89B4D1B}"/>
              </a:ext>
            </a:extLst>
          </p:cNvPr>
          <p:cNvSpPr txBox="1"/>
          <p:nvPr/>
        </p:nvSpPr>
        <p:spPr>
          <a:xfrm>
            <a:off x="253139" y="2233487"/>
            <a:ext cx="2278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alibri (Body)"/>
              </a:rPr>
              <a:t>Note that 12 is not in the tree!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(Body)"/>
              </a:rPr>
              <a:t>The descending part of the splaying routine will </a:t>
            </a:r>
            <a:r>
              <a:rPr lang="en-US" dirty="0">
                <a:solidFill>
                  <a:schemeClr val="accent2"/>
                </a:solidFill>
                <a:latin typeface="Calibri (Body)"/>
              </a:rPr>
              <a:t>reach 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 (Body)"/>
              </a:rPr>
              <a:t>Ascending part (steroids)</a:t>
            </a:r>
            <a:r>
              <a:rPr lang="en-US" dirty="0">
                <a:solidFill>
                  <a:srgbClr val="FF0000"/>
                </a:solidFill>
                <a:latin typeface="Calibri (Body)"/>
              </a:rPr>
              <a:t>: Bring 11 to the root!</a:t>
            </a:r>
          </a:p>
        </p:txBody>
      </p:sp>
      <p:pic>
        <p:nvPicPr>
          <p:cNvPr id="4" name="Picture 3" descr="A picture containing person, man, indoor, window&#10;&#10;Description generated with very high confidence">
            <a:extLst>
              <a:ext uri="{FF2B5EF4-FFF2-40B4-BE49-F238E27FC236}">
                <a16:creationId xmlns:a16="http://schemas.microsoft.com/office/drawing/2014/main" xmlns="" id="{C4C5A979-05F6-4D59-85BB-30EDE887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74" y="3959662"/>
            <a:ext cx="1387005" cy="7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Bringing 11 to the root…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635340" y="235532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235117" y="2800874"/>
            <a:ext cx="821099" cy="4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AD7F0D-5A42-477D-9321-EBBCCF6AFF6F}"/>
              </a:ext>
            </a:extLst>
          </p:cNvPr>
          <p:cNvSpPr/>
          <p:nvPr/>
        </p:nvSpPr>
        <p:spPr>
          <a:xfrm>
            <a:off x="5962025" y="317618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BE5287-D31E-471D-8CB9-E16F3BAC3AD8}"/>
              </a:ext>
            </a:extLst>
          </p:cNvPr>
          <p:cNvSpPr/>
          <p:nvPr/>
        </p:nvSpPr>
        <p:spPr>
          <a:xfrm>
            <a:off x="6878349" y="40689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3C98E47-81A4-48B9-BD77-90E24AFCDC4B}"/>
              </a:ext>
            </a:extLst>
          </p:cNvPr>
          <p:cNvSpPr/>
          <p:nvPr/>
        </p:nvSpPr>
        <p:spPr>
          <a:xfrm>
            <a:off x="7778543" y="526247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28" idx="5"/>
            <a:endCxn id="29" idx="1"/>
          </p:cNvCxnSpPr>
          <p:nvPr/>
        </p:nvCxnSpPr>
        <p:spPr>
          <a:xfrm>
            <a:off x="6511013" y="3625953"/>
            <a:ext cx="461527" cy="520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7427337" y="4518722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312565D-B425-47D8-9E92-903A01EC3F28}"/>
              </a:ext>
            </a:extLst>
          </p:cNvPr>
          <p:cNvCxnSpPr>
            <a:cxnSpLocks/>
            <a:stCxn id="28" idx="3"/>
            <a:endCxn id="45" idx="0"/>
          </p:cNvCxnSpPr>
          <p:nvPr/>
        </p:nvCxnSpPr>
        <p:spPr>
          <a:xfrm flipH="1">
            <a:off x="5640436" y="3625953"/>
            <a:ext cx="415780" cy="76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237B41D-6DBF-471B-B7E6-618E6552D845}"/>
              </a:ext>
            </a:extLst>
          </p:cNvPr>
          <p:cNvSpPr/>
          <p:nvPr/>
        </p:nvSpPr>
        <p:spPr>
          <a:xfrm>
            <a:off x="5318846" y="438860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4561945" y="510668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5213598" y="5914938"/>
            <a:ext cx="729733" cy="52694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5110933" y="4838374"/>
            <a:ext cx="302104" cy="3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5110933" y="5556462"/>
            <a:ext cx="209532" cy="43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71963387-AB25-4D24-93DD-1801227383BB}"/>
              </a:ext>
            </a:extLst>
          </p:cNvPr>
          <p:cNvCxnSpPr>
            <a:cxnSpLocks/>
            <a:stCxn id="45" idx="5"/>
            <a:endCxn id="51" idx="1"/>
          </p:cNvCxnSpPr>
          <p:nvPr/>
        </p:nvCxnSpPr>
        <p:spPr>
          <a:xfrm>
            <a:off x="5867834" y="4838374"/>
            <a:ext cx="287899" cy="33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6061542" y="50913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2937119" y="1707586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</p:cNvCxnSpPr>
          <p:nvPr/>
        </p:nvCxnSpPr>
        <p:spPr>
          <a:xfrm>
            <a:off x="3589249" y="2035427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4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Bringing 11 to the root…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635340" y="235532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235117" y="2800874"/>
            <a:ext cx="821099" cy="4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AD7F0D-5A42-477D-9321-EBBCCF6AFF6F}"/>
              </a:ext>
            </a:extLst>
          </p:cNvPr>
          <p:cNvSpPr/>
          <p:nvPr/>
        </p:nvSpPr>
        <p:spPr>
          <a:xfrm>
            <a:off x="5962025" y="317618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BE5287-D31E-471D-8CB9-E16F3BAC3AD8}"/>
              </a:ext>
            </a:extLst>
          </p:cNvPr>
          <p:cNvSpPr/>
          <p:nvPr/>
        </p:nvSpPr>
        <p:spPr>
          <a:xfrm>
            <a:off x="6878349" y="40689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3C98E47-81A4-48B9-BD77-90E24AFCDC4B}"/>
              </a:ext>
            </a:extLst>
          </p:cNvPr>
          <p:cNvSpPr/>
          <p:nvPr/>
        </p:nvSpPr>
        <p:spPr>
          <a:xfrm>
            <a:off x="7778543" y="526247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28" idx="5"/>
            <a:endCxn id="29" idx="1"/>
          </p:cNvCxnSpPr>
          <p:nvPr/>
        </p:nvCxnSpPr>
        <p:spPr>
          <a:xfrm>
            <a:off x="6511013" y="3625953"/>
            <a:ext cx="461527" cy="520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7427337" y="4518722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312565D-B425-47D8-9E92-903A01EC3F28}"/>
              </a:ext>
            </a:extLst>
          </p:cNvPr>
          <p:cNvCxnSpPr>
            <a:cxnSpLocks/>
            <a:stCxn id="28" idx="3"/>
            <a:endCxn id="45" idx="0"/>
          </p:cNvCxnSpPr>
          <p:nvPr/>
        </p:nvCxnSpPr>
        <p:spPr>
          <a:xfrm flipH="1">
            <a:off x="5640436" y="3625953"/>
            <a:ext cx="415780" cy="76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237B41D-6DBF-471B-B7E6-618E6552D845}"/>
              </a:ext>
            </a:extLst>
          </p:cNvPr>
          <p:cNvSpPr/>
          <p:nvPr/>
        </p:nvSpPr>
        <p:spPr>
          <a:xfrm>
            <a:off x="5318846" y="438860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4561945" y="510668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5213598" y="5914938"/>
            <a:ext cx="729733" cy="52694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5110933" y="4838374"/>
            <a:ext cx="302104" cy="3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5110933" y="5556462"/>
            <a:ext cx="209532" cy="43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71963387-AB25-4D24-93DD-1801227383BB}"/>
              </a:ext>
            </a:extLst>
          </p:cNvPr>
          <p:cNvCxnSpPr>
            <a:cxnSpLocks/>
            <a:stCxn id="45" idx="5"/>
            <a:endCxn id="51" idx="1"/>
          </p:cNvCxnSpPr>
          <p:nvPr/>
        </p:nvCxnSpPr>
        <p:spPr>
          <a:xfrm>
            <a:off x="5867834" y="4838374"/>
            <a:ext cx="287899" cy="33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6061542" y="50913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2937119" y="1707586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</p:cNvCxnSpPr>
          <p:nvPr/>
        </p:nvCxnSpPr>
        <p:spPr>
          <a:xfrm>
            <a:off x="3589249" y="2035427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76094A58-45CE-4546-9D04-119256B80DE7}"/>
              </a:ext>
            </a:extLst>
          </p:cNvPr>
          <p:cNvSpPr/>
          <p:nvPr/>
        </p:nvSpPr>
        <p:spPr>
          <a:xfrm>
            <a:off x="3589249" y="4146118"/>
            <a:ext cx="4113409" cy="2378261"/>
          </a:xfrm>
          <a:prstGeom prst="triangle">
            <a:avLst/>
          </a:prstGeom>
          <a:solidFill>
            <a:srgbClr val="0066F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82D5DFB3-F0C6-42F6-B4E0-A139BE8A52BF}"/>
              </a:ext>
            </a:extLst>
          </p:cNvPr>
          <p:cNvSpPr/>
          <p:nvPr/>
        </p:nvSpPr>
        <p:spPr>
          <a:xfrm>
            <a:off x="3403799" y="4258426"/>
            <a:ext cx="782665" cy="165650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7CC543-FADA-4B64-93FB-8C66B49E20BD}"/>
              </a:ext>
            </a:extLst>
          </p:cNvPr>
          <p:cNvSpPr txBox="1"/>
          <p:nvPr/>
        </p:nvSpPr>
        <p:spPr>
          <a:xfrm>
            <a:off x="1249357" y="4737357"/>
            <a:ext cx="2310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L-R Rotation here!</a:t>
            </a:r>
          </a:p>
          <a:p>
            <a:r>
              <a:rPr lang="en-US" dirty="0"/>
              <a:t>(also called a </a:t>
            </a:r>
            <a:r>
              <a:rPr lang="en-US" b="1" dirty="0">
                <a:solidFill>
                  <a:srgbClr val="FF0000"/>
                </a:solidFill>
              </a:rPr>
              <a:t>zig-zag </a:t>
            </a:r>
            <a:r>
              <a:rPr lang="en-US" dirty="0"/>
              <a:t>rotation in the context of splay trees)</a:t>
            </a:r>
          </a:p>
        </p:txBody>
      </p:sp>
    </p:spTree>
    <p:extLst>
      <p:ext uri="{BB962C8B-B14F-4D97-AF65-F5344CB8AC3E}">
        <p14:creationId xmlns:p14="http://schemas.microsoft.com/office/powerpoint/2010/main" val="370845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561B1-B6AA-4F9A-BD2C-A4769DAB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Drawbacks of AVL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B94D2-4451-4A29-B3BB-22CBB204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unit cost for estimating the efficiency of AVL trees is about </a:t>
            </a:r>
            <a:r>
              <a:rPr lang="en-US" dirty="0">
                <a:solidFill>
                  <a:srgbClr val="FF0000"/>
                </a:solidFill>
              </a:rPr>
              <a:t>three times</a:t>
            </a:r>
            <a:r>
              <a:rPr lang="en-US" dirty="0"/>
              <a:t> as much as the unit cost in the case of simple BSTs.</a:t>
            </a:r>
          </a:p>
          <a:p>
            <a:pPr lvl="1"/>
            <a:r>
              <a:rPr lang="en-US" dirty="0"/>
              <a:t>3 pointer assignments when compared to 1.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5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Bringing 11 to the root…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635340" y="235532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235117" y="2800874"/>
            <a:ext cx="821099" cy="4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AD7F0D-5A42-477D-9321-EBBCCF6AFF6F}"/>
              </a:ext>
            </a:extLst>
          </p:cNvPr>
          <p:cNvSpPr/>
          <p:nvPr/>
        </p:nvSpPr>
        <p:spPr>
          <a:xfrm>
            <a:off x="5962025" y="317618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BE5287-D31E-471D-8CB9-E16F3BAC3AD8}"/>
              </a:ext>
            </a:extLst>
          </p:cNvPr>
          <p:cNvSpPr/>
          <p:nvPr/>
        </p:nvSpPr>
        <p:spPr>
          <a:xfrm>
            <a:off x="6878349" y="40689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3C98E47-81A4-48B9-BD77-90E24AFCDC4B}"/>
              </a:ext>
            </a:extLst>
          </p:cNvPr>
          <p:cNvSpPr/>
          <p:nvPr/>
        </p:nvSpPr>
        <p:spPr>
          <a:xfrm>
            <a:off x="7778543" y="526247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28" idx="5"/>
            <a:endCxn id="29" idx="1"/>
          </p:cNvCxnSpPr>
          <p:nvPr/>
        </p:nvCxnSpPr>
        <p:spPr>
          <a:xfrm>
            <a:off x="6511013" y="3625953"/>
            <a:ext cx="461527" cy="520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7427337" y="4518722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312565D-B425-47D8-9E92-903A01EC3F28}"/>
              </a:ext>
            </a:extLst>
          </p:cNvPr>
          <p:cNvCxnSpPr>
            <a:cxnSpLocks/>
            <a:stCxn id="28" idx="3"/>
            <a:endCxn id="47" idx="7"/>
          </p:cNvCxnSpPr>
          <p:nvPr/>
        </p:nvCxnSpPr>
        <p:spPr>
          <a:xfrm flipH="1">
            <a:off x="5708828" y="3625953"/>
            <a:ext cx="347388" cy="366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237B41D-6DBF-471B-B7E6-618E6552D845}"/>
              </a:ext>
            </a:extLst>
          </p:cNvPr>
          <p:cNvSpPr/>
          <p:nvPr/>
        </p:nvSpPr>
        <p:spPr>
          <a:xfrm>
            <a:off x="5630611" y="4681533"/>
            <a:ext cx="65300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4561945" y="510668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5085962" y="3915115"/>
            <a:ext cx="729733" cy="52694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5" idx="5"/>
            <a:endCxn id="51" idx="1"/>
          </p:cNvCxnSpPr>
          <p:nvPr/>
        </p:nvCxnSpPr>
        <p:spPr>
          <a:xfrm>
            <a:off x="6187984" y="5131306"/>
            <a:ext cx="185400" cy="231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7" idx="3"/>
            <a:endCxn id="46" idx="0"/>
          </p:cNvCxnSpPr>
          <p:nvPr/>
        </p:nvCxnSpPr>
        <p:spPr>
          <a:xfrm flipH="1">
            <a:off x="4883535" y="4364888"/>
            <a:ext cx="309294" cy="741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6279193" y="528514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2937119" y="1707586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</p:cNvCxnSpPr>
          <p:nvPr/>
        </p:nvCxnSpPr>
        <p:spPr>
          <a:xfrm>
            <a:off x="3589249" y="2035427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76094A58-45CE-4546-9D04-119256B80DE7}"/>
              </a:ext>
            </a:extLst>
          </p:cNvPr>
          <p:cNvSpPr/>
          <p:nvPr/>
        </p:nvSpPr>
        <p:spPr>
          <a:xfrm>
            <a:off x="3313928" y="3540938"/>
            <a:ext cx="4113409" cy="2378261"/>
          </a:xfrm>
          <a:prstGeom prst="triangle">
            <a:avLst/>
          </a:prstGeom>
          <a:solidFill>
            <a:srgbClr val="0066F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B8433C8D-8BEF-4B31-9923-957BDC15F140}"/>
              </a:ext>
            </a:extLst>
          </p:cNvPr>
          <p:cNvCxnSpPr>
            <a:cxnSpLocks/>
            <a:stCxn id="47" idx="5"/>
            <a:endCxn id="45" idx="0"/>
          </p:cNvCxnSpPr>
          <p:nvPr/>
        </p:nvCxnSpPr>
        <p:spPr>
          <a:xfrm>
            <a:off x="5708828" y="4364888"/>
            <a:ext cx="248285" cy="316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4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Bringing 11 to the root…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635340" y="235532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235117" y="2800874"/>
            <a:ext cx="821099" cy="4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AD7F0D-5A42-477D-9321-EBBCCF6AFF6F}"/>
              </a:ext>
            </a:extLst>
          </p:cNvPr>
          <p:cNvSpPr/>
          <p:nvPr/>
        </p:nvSpPr>
        <p:spPr>
          <a:xfrm>
            <a:off x="5962025" y="317618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BE5287-D31E-471D-8CB9-E16F3BAC3AD8}"/>
              </a:ext>
            </a:extLst>
          </p:cNvPr>
          <p:cNvSpPr/>
          <p:nvPr/>
        </p:nvSpPr>
        <p:spPr>
          <a:xfrm>
            <a:off x="6878349" y="40689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3C98E47-81A4-48B9-BD77-90E24AFCDC4B}"/>
              </a:ext>
            </a:extLst>
          </p:cNvPr>
          <p:cNvSpPr/>
          <p:nvPr/>
        </p:nvSpPr>
        <p:spPr>
          <a:xfrm>
            <a:off x="7778543" y="526247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28" idx="5"/>
            <a:endCxn id="29" idx="1"/>
          </p:cNvCxnSpPr>
          <p:nvPr/>
        </p:nvCxnSpPr>
        <p:spPr>
          <a:xfrm>
            <a:off x="6511013" y="3625953"/>
            <a:ext cx="461527" cy="520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7427337" y="4518722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312565D-B425-47D8-9E92-903A01EC3F28}"/>
              </a:ext>
            </a:extLst>
          </p:cNvPr>
          <p:cNvCxnSpPr>
            <a:cxnSpLocks/>
            <a:stCxn id="28" idx="3"/>
            <a:endCxn id="47" idx="7"/>
          </p:cNvCxnSpPr>
          <p:nvPr/>
        </p:nvCxnSpPr>
        <p:spPr>
          <a:xfrm flipH="1">
            <a:off x="5708828" y="3625953"/>
            <a:ext cx="347388" cy="366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237B41D-6DBF-471B-B7E6-618E6552D845}"/>
              </a:ext>
            </a:extLst>
          </p:cNvPr>
          <p:cNvSpPr/>
          <p:nvPr/>
        </p:nvSpPr>
        <p:spPr>
          <a:xfrm>
            <a:off x="5630611" y="4681533"/>
            <a:ext cx="65300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4561945" y="510668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5085962" y="3915115"/>
            <a:ext cx="729733" cy="52694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5" idx="5"/>
            <a:endCxn id="51" idx="1"/>
          </p:cNvCxnSpPr>
          <p:nvPr/>
        </p:nvCxnSpPr>
        <p:spPr>
          <a:xfrm>
            <a:off x="6187984" y="5131306"/>
            <a:ext cx="185400" cy="231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7" idx="3"/>
            <a:endCxn id="46" idx="0"/>
          </p:cNvCxnSpPr>
          <p:nvPr/>
        </p:nvCxnSpPr>
        <p:spPr>
          <a:xfrm flipH="1">
            <a:off x="4883535" y="4364888"/>
            <a:ext cx="309294" cy="741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6279193" y="528514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2937119" y="1707586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</p:cNvCxnSpPr>
          <p:nvPr/>
        </p:nvCxnSpPr>
        <p:spPr>
          <a:xfrm>
            <a:off x="3589249" y="2035427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76094A58-45CE-4546-9D04-119256B80DE7}"/>
              </a:ext>
            </a:extLst>
          </p:cNvPr>
          <p:cNvSpPr/>
          <p:nvPr/>
        </p:nvSpPr>
        <p:spPr>
          <a:xfrm>
            <a:off x="3313928" y="3540938"/>
            <a:ext cx="4113409" cy="2378261"/>
          </a:xfrm>
          <a:prstGeom prst="triangle">
            <a:avLst/>
          </a:prstGeom>
          <a:solidFill>
            <a:srgbClr val="0066F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B8433C8D-8BEF-4B31-9923-957BDC15F140}"/>
              </a:ext>
            </a:extLst>
          </p:cNvPr>
          <p:cNvCxnSpPr>
            <a:cxnSpLocks/>
            <a:stCxn id="47" idx="5"/>
            <a:endCxn id="45" idx="0"/>
          </p:cNvCxnSpPr>
          <p:nvPr/>
        </p:nvCxnSpPr>
        <p:spPr>
          <a:xfrm>
            <a:off x="5708828" y="4364888"/>
            <a:ext cx="248285" cy="316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2AE96C4B-9378-438F-B9D5-C689CABDA20F}"/>
              </a:ext>
            </a:extLst>
          </p:cNvPr>
          <p:cNvSpPr/>
          <p:nvPr/>
        </p:nvSpPr>
        <p:spPr>
          <a:xfrm rot="5400000">
            <a:off x="4969135" y="1866846"/>
            <a:ext cx="2443115" cy="3175700"/>
          </a:xfrm>
          <a:prstGeom prst="triangle">
            <a:avLst/>
          </a:prstGeom>
          <a:solidFill>
            <a:srgbClr val="FFD966">
              <a:alpha val="2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xmlns="" id="{34B3B477-D3FB-4B33-A538-E86D5E935187}"/>
              </a:ext>
            </a:extLst>
          </p:cNvPr>
          <p:cNvSpPr/>
          <p:nvPr/>
        </p:nvSpPr>
        <p:spPr>
          <a:xfrm flipH="1">
            <a:off x="7862734" y="2464529"/>
            <a:ext cx="894271" cy="1577639"/>
          </a:xfrm>
          <a:prstGeom prst="leftBrac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EDAE73A-DA7B-4E7B-94ED-6BFFE54F8F8D}"/>
              </a:ext>
            </a:extLst>
          </p:cNvPr>
          <p:cNvSpPr txBox="1"/>
          <p:nvPr/>
        </p:nvSpPr>
        <p:spPr>
          <a:xfrm>
            <a:off x="8786520" y="2894607"/>
            <a:ext cx="2054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R-L Rotation here!</a:t>
            </a:r>
          </a:p>
          <a:p>
            <a:r>
              <a:rPr lang="en-US" dirty="0"/>
              <a:t>(this is also </a:t>
            </a:r>
            <a:r>
              <a:rPr lang="en-US" b="1" dirty="0">
                <a:solidFill>
                  <a:srgbClr val="FF0000"/>
                </a:solidFill>
              </a:rPr>
              <a:t>zig-zag</a:t>
            </a:r>
            <a:r>
              <a:rPr lang="en-US" dirty="0"/>
              <a:t>)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10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2AE96C4B-9378-438F-B9D5-C689CABDA20F}"/>
              </a:ext>
            </a:extLst>
          </p:cNvPr>
          <p:cNvSpPr/>
          <p:nvPr/>
        </p:nvSpPr>
        <p:spPr>
          <a:xfrm rot="5400000">
            <a:off x="4504139" y="1572357"/>
            <a:ext cx="2443115" cy="3175700"/>
          </a:xfrm>
          <a:prstGeom prst="triangle">
            <a:avLst/>
          </a:prstGeom>
          <a:solidFill>
            <a:srgbClr val="FFD966">
              <a:alpha val="2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Bringing 11 to the root…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000383" y="309901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235117" y="2800874"/>
            <a:ext cx="821099" cy="4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AD7F0D-5A42-477D-9321-EBBCCF6AFF6F}"/>
              </a:ext>
            </a:extLst>
          </p:cNvPr>
          <p:cNvSpPr/>
          <p:nvPr/>
        </p:nvSpPr>
        <p:spPr>
          <a:xfrm>
            <a:off x="5962025" y="317618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BE5287-D31E-471D-8CB9-E16F3BAC3AD8}"/>
              </a:ext>
            </a:extLst>
          </p:cNvPr>
          <p:cNvSpPr/>
          <p:nvPr/>
        </p:nvSpPr>
        <p:spPr>
          <a:xfrm>
            <a:off x="6764559" y="3968094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3C98E47-81A4-48B9-BD77-90E24AFCDC4B}"/>
              </a:ext>
            </a:extLst>
          </p:cNvPr>
          <p:cNvSpPr/>
          <p:nvPr/>
        </p:nvSpPr>
        <p:spPr>
          <a:xfrm>
            <a:off x="7390633" y="4745722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28" idx="5"/>
            <a:endCxn id="29" idx="1"/>
          </p:cNvCxnSpPr>
          <p:nvPr/>
        </p:nvCxnSpPr>
        <p:spPr>
          <a:xfrm>
            <a:off x="6511013" y="3625953"/>
            <a:ext cx="347737" cy="419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7313547" y="4417867"/>
            <a:ext cx="398676" cy="32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312565D-B425-47D8-9E92-903A01EC3F28}"/>
              </a:ext>
            </a:extLst>
          </p:cNvPr>
          <p:cNvCxnSpPr>
            <a:cxnSpLocks/>
            <a:stCxn id="47" idx="3"/>
            <a:endCxn id="25" idx="6"/>
          </p:cNvCxnSpPr>
          <p:nvPr/>
        </p:nvCxnSpPr>
        <p:spPr>
          <a:xfrm flipH="1">
            <a:off x="4643562" y="3066120"/>
            <a:ext cx="632636" cy="296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237B41D-6DBF-471B-B7E6-618E6552D845}"/>
              </a:ext>
            </a:extLst>
          </p:cNvPr>
          <p:cNvSpPr/>
          <p:nvPr/>
        </p:nvSpPr>
        <p:spPr>
          <a:xfrm>
            <a:off x="5590794" y="4247041"/>
            <a:ext cx="65300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4561945" y="4178883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5169331" y="2616347"/>
            <a:ext cx="729733" cy="52694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5" idx="5"/>
            <a:endCxn id="51" idx="1"/>
          </p:cNvCxnSpPr>
          <p:nvPr/>
        </p:nvCxnSpPr>
        <p:spPr>
          <a:xfrm>
            <a:off x="6148167" y="4696814"/>
            <a:ext cx="319408" cy="305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25" idx="5"/>
            <a:endCxn id="46" idx="0"/>
          </p:cNvCxnSpPr>
          <p:nvPr/>
        </p:nvCxnSpPr>
        <p:spPr>
          <a:xfrm>
            <a:off x="4549371" y="3548784"/>
            <a:ext cx="334164" cy="630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6373384" y="4925143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3506903" y="1948011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</p:cNvCxnSpPr>
          <p:nvPr/>
        </p:nvCxnSpPr>
        <p:spPr>
          <a:xfrm>
            <a:off x="4159033" y="2275852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76094A58-45CE-4546-9D04-119256B80DE7}"/>
              </a:ext>
            </a:extLst>
          </p:cNvPr>
          <p:cNvSpPr/>
          <p:nvPr/>
        </p:nvSpPr>
        <p:spPr>
          <a:xfrm rot="165084">
            <a:off x="3753253" y="2619739"/>
            <a:ext cx="3447870" cy="2696710"/>
          </a:xfrm>
          <a:prstGeom prst="triangle">
            <a:avLst/>
          </a:prstGeom>
          <a:solidFill>
            <a:srgbClr val="0066F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B8433C8D-8BEF-4B31-9923-957BDC15F140}"/>
              </a:ext>
            </a:extLst>
          </p:cNvPr>
          <p:cNvCxnSpPr>
            <a:cxnSpLocks/>
            <a:stCxn id="28" idx="4"/>
            <a:endCxn id="45" idx="0"/>
          </p:cNvCxnSpPr>
          <p:nvPr/>
        </p:nvCxnSpPr>
        <p:spPr>
          <a:xfrm flipH="1">
            <a:off x="5917296" y="3703122"/>
            <a:ext cx="366319" cy="5439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3B32E3-E2C3-46AB-A8C6-42C1BB91D3D1}"/>
              </a:ext>
            </a:extLst>
          </p:cNvPr>
          <p:cNvSpPr txBox="1"/>
          <p:nvPr/>
        </p:nvSpPr>
        <p:spPr>
          <a:xfrm>
            <a:off x="8539566" y="2464231"/>
            <a:ext cx="2814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how 10, 13 and 14, </a:t>
            </a:r>
            <a:r>
              <a:rPr lang="en-US" dirty="0">
                <a:solidFill>
                  <a:srgbClr val="FF0000"/>
                </a:solidFill>
              </a:rPr>
              <a:t>all close neighbors of 11 before we splayed it,</a:t>
            </a:r>
            <a:r>
              <a:rPr lang="en-US" dirty="0"/>
              <a:t> are now </a:t>
            </a:r>
            <a:r>
              <a:rPr lang="en-US" dirty="0">
                <a:solidFill>
                  <a:schemeClr val="accent2"/>
                </a:solidFill>
              </a:rPr>
              <a:t>one level closer to the root?</a:t>
            </a:r>
          </a:p>
        </p:txBody>
      </p:sp>
    </p:spTree>
    <p:extLst>
      <p:ext uri="{BB962C8B-B14F-4D97-AF65-F5344CB8AC3E}">
        <p14:creationId xmlns:p14="http://schemas.microsoft.com/office/powerpoint/2010/main" val="2407199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2AE96C4B-9378-438F-B9D5-C689CABDA20F}"/>
              </a:ext>
            </a:extLst>
          </p:cNvPr>
          <p:cNvSpPr/>
          <p:nvPr/>
        </p:nvSpPr>
        <p:spPr>
          <a:xfrm rot="5400000">
            <a:off x="4504139" y="1572357"/>
            <a:ext cx="2443115" cy="3175700"/>
          </a:xfrm>
          <a:prstGeom prst="triangle">
            <a:avLst/>
          </a:prstGeom>
          <a:solidFill>
            <a:srgbClr val="FFD966">
              <a:alpha val="2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Bringing 11 to the root…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000383" y="309901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235117" y="2800874"/>
            <a:ext cx="821099" cy="4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AD7F0D-5A42-477D-9321-EBBCCF6AFF6F}"/>
              </a:ext>
            </a:extLst>
          </p:cNvPr>
          <p:cNvSpPr/>
          <p:nvPr/>
        </p:nvSpPr>
        <p:spPr>
          <a:xfrm>
            <a:off x="5962025" y="317618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BE5287-D31E-471D-8CB9-E16F3BAC3AD8}"/>
              </a:ext>
            </a:extLst>
          </p:cNvPr>
          <p:cNvSpPr/>
          <p:nvPr/>
        </p:nvSpPr>
        <p:spPr>
          <a:xfrm>
            <a:off x="6764559" y="3968094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3C98E47-81A4-48B9-BD77-90E24AFCDC4B}"/>
              </a:ext>
            </a:extLst>
          </p:cNvPr>
          <p:cNvSpPr/>
          <p:nvPr/>
        </p:nvSpPr>
        <p:spPr>
          <a:xfrm>
            <a:off x="7390633" y="4745722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28" idx="5"/>
            <a:endCxn id="29" idx="1"/>
          </p:cNvCxnSpPr>
          <p:nvPr/>
        </p:nvCxnSpPr>
        <p:spPr>
          <a:xfrm>
            <a:off x="6511013" y="3625953"/>
            <a:ext cx="347737" cy="419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7313547" y="4417867"/>
            <a:ext cx="398676" cy="32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312565D-B425-47D8-9E92-903A01EC3F28}"/>
              </a:ext>
            </a:extLst>
          </p:cNvPr>
          <p:cNvCxnSpPr>
            <a:cxnSpLocks/>
            <a:stCxn id="47" idx="3"/>
            <a:endCxn id="25" idx="6"/>
          </p:cNvCxnSpPr>
          <p:nvPr/>
        </p:nvCxnSpPr>
        <p:spPr>
          <a:xfrm flipH="1">
            <a:off x="4643562" y="3066120"/>
            <a:ext cx="632636" cy="296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237B41D-6DBF-471B-B7E6-618E6552D845}"/>
              </a:ext>
            </a:extLst>
          </p:cNvPr>
          <p:cNvSpPr/>
          <p:nvPr/>
        </p:nvSpPr>
        <p:spPr>
          <a:xfrm>
            <a:off x="5590794" y="4247041"/>
            <a:ext cx="65300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4561945" y="4178883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5169331" y="2616347"/>
            <a:ext cx="729733" cy="52694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5" idx="5"/>
            <a:endCxn id="51" idx="1"/>
          </p:cNvCxnSpPr>
          <p:nvPr/>
        </p:nvCxnSpPr>
        <p:spPr>
          <a:xfrm>
            <a:off x="6148167" y="4696814"/>
            <a:ext cx="319408" cy="305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25" idx="5"/>
            <a:endCxn id="46" idx="0"/>
          </p:cNvCxnSpPr>
          <p:nvPr/>
        </p:nvCxnSpPr>
        <p:spPr>
          <a:xfrm>
            <a:off x="4549371" y="3548784"/>
            <a:ext cx="334164" cy="630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6373384" y="4925143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3506903" y="1948011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</p:cNvCxnSpPr>
          <p:nvPr/>
        </p:nvCxnSpPr>
        <p:spPr>
          <a:xfrm>
            <a:off x="4159033" y="2275852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76094A58-45CE-4546-9D04-119256B80DE7}"/>
              </a:ext>
            </a:extLst>
          </p:cNvPr>
          <p:cNvSpPr/>
          <p:nvPr/>
        </p:nvSpPr>
        <p:spPr>
          <a:xfrm rot="165084">
            <a:off x="3753253" y="2619739"/>
            <a:ext cx="3447870" cy="2696710"/>
          </a:xfrm>
          <a:prstGeom prst="triangle">
            <a:avLst/>
          </a:prstGeom>
          <a:solidFill>
            <a:srgbClr val="0066F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B8433C8D-8BEF-4B31-9923-957BDC15F140}"/>
              </a:ext>
            </a:extLst>
          </p:cNvPr>
          <p:cNvCxnSpPr>
            <a:cxnSpLocks/>
            <a:stCxn id="28" idx="4"/>
            <a:endCxn id="45" idx="0"/>
          </p:cNvCxnSpPr>
          <p:nvPr/>
        </p:nvCxnSpPr>
        <p:spPr>
          <a:xfrm flipH="1">
            <a:off x="5917296" y="3703122"/>
            <a:ext cx="366319" cy="5439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3B32E3-E2C3-46AB-A8C6-42C1BB91D3D1}"/>
              </a:ext>
            </a:extLst>
          </p:cNvPr>
          <p:cNvSpPr txBox="1"/>
          <p:nvPr/>
        </p:nvSpPr>
        <p:spPr>
          <a:xfrm>
            <a:off x="8539566" y="2464231"/>
            <a:ext cx="2814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how 10, 13 and 14, </a:t>
            </a:r>
            <a:r>
              <a:rPr lang="en-US" dirty="0">
                <a:solidFill>
                  <a:srgbClr val="FF0000"/>
                </a:solidFill>
              </a:rPr>
              <a:t>all close neighbors of 11 before we splayed it,</a:t>
            </a:r>
            <a:r>
              <a:rPr lang="en-US" dirty="0"/>
              <a:t> are now </a:t>
            </a:r>
            <a:r>
              <a:rPr lang="en-US" dirty="0">
                <a:solidFill>
                  <a:schemeClr val="accent2"/>
                </a:solidFill>
              </a:rPr>
              <a:t>one level closer to the root?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79397F0-A68F-4D7A-A70A-0486EDDB412F}"/>
              </a:ext>
            </a:extLst>
          </p:cNvPr>
          <p:cNvSpPr txBox="1"/>
          <p:nvPr/>
        </p:nvSpPr>
        <p:spPr>
          <a:xfrm>
            <a:off x="419304" y="3125169"/>
            <a:ext cx="2814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this was </a:t>
            </a:r>
            <a:r>
              <a:rPr lang="en-US" b="1" dirty="0">
                <a:solidFill>
                  <a:srgbClr val="FF00FF"/>
                </a:solidFill>
              </a:rPr>
              <a:t>quite expensive!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zig-zag rotations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done </a:t>
            </a:r>
            <a:r>
              <a:rPr lang="en-US" dirty="0">
                <a:solidFill>
                  <a:srgbClr val="0066FF"/>
                </a:solidFill>
              </a:rPr>
              <a:t>cheaper than 4 left or right rotations by intelligent pointer assignments.</a:t>
            </a:r>
          </a:p>
        </p:txBody>
      </p:sp>
    </p:spTree>
    <p:extLst>
      <p:ext uri="{BB962C8B-B14F-4D97-AF65-F5344CB8AC3E}">
        <p14:creationId xmlns:p14="http://schemas.microsoft.com/office/powerpoint/2010/main" val="3459422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Thought experiment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-115048" y="2491558"/>
            <a:ext cx="5594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This operation </a:t>
            </a:r>
            <a:r>
              <a:rPr lang="en-US" sz="2400" dirty="0">
                <a:solidFill>
                  <a:srgbClr val="CC3399"/>
                </a:solidFill>
              </a:rPr>
              <a:t>was pretty costly.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This is because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en-US" sz="2400" dirty="0"/>
              <a:t>, 12’s parent (12 is not in the tree), needed </a:t>
            </a:r>
            <a:r>
              <a:rPr lang="en-US" sz="2400" dirty="0">
                <a:solidFill>
                  <a:schemeClr val="accent2"/>
                </a:solidFill>
              </a:rPr>
              <a:t>2 (two) zig-zags to get to the root.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635340" y="235532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235117" y="2800874"/>
            <a:ext cx="821099" cy="4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AD7F0D-5A42-477D-9321-EBBCCF6AFF6F}"/>
              </a:ext>
            </a:extLst>
          </p:cNvPr>
          <p:cNvSpPr/>
          <p:nvPr/>
        </p:nvSpPr>
        <p:spPr>
          <a:xfrm>
            <a:off x="5962025" y="317618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BE5287-D31E-471D-8CB9-E16F3BAC3AD8}"/>
              </a:ext>
            </a:extLst>
          </p:cNvPr>
          <p:cNvSpPr/>
          <p:nvPr/>
        </p:nvSpPr>
        <p:spPr>
          <a:xfrm>
            <a:off x="6878349" y="40689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3C98E47-81A4-48B9-BD77-90E24AFCDC4B}"/>
              </a:ext>
            </a:extLst>
          </p:cNvPr>
          <p:cNvSpPr/>
          <p:nvPr/>
        </p:nvSpPr>
        <p:spPr>
          <a:xfrm>
            <a:off x="7778543" y="526247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28" idx="5"/>
            <a:endCxn id="29" idx="1"/>
          </p:cNvCxnSpPr>
          <p:nvPr/>
        </p:nvCxnSpPr>
        <p:spPr>
          <a:xfrm>
            <a:off x="6511013" y="3625953"/>
            <a:ext cx="461527" cy="520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7427337" y="4518722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312565D-B425-47D8-9E92-903A01EC3F28}"/>
              </a:ext>
            </a:extLst>
          </p:cNvPr>
          <p:cNvCxnSpPr>
            <a:cxnSpLocks/>
            <a:stCxn id="28" idx="3"/>
            <a:endCxn id="45" idx="0"/>
          </p:cNvCxnSpPr>
          <p:nvPr/>
        </p:nvCxnSpPr>
        <p:spPr>
          <a:xfrm flipH="1">
            <a:off x="5640436" y="3625953"/>
            <a:ext cx="415780" cy="76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237B41D-6DBF-471B-B7E6-618E6552D845}"/>
              </a:ext>
            </a:extLst>
          </p:cNvPr>
          <p:cNvSpPr/>
          <p:nvPr/>
        </p:nvSpPr>
        <p:spPr>
          <a:xfrm>
            <a:off x="5318846" y="438860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4561945" y="510668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5213598" y="5914938"/>
            <a:ext cx="729733" cy="526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5110933" y="4838374"/>
            <a:ext cx="302104" cy="3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5110933" y="5556462"/>
            <a:ext cx="209532" cy="43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71963387-AB25-4D24-93DD-1801227383BB}"/>
              </a:ext>
            </a:extLst>
          </p:cNvPr>
          <p:cNvCxnSpPr>
            <a:cxnSpLocks/>
            <a:stCxn id="45" idx="5"/>
            <a:endCxn id="51" idx="1"/>
          </p:cNvCxnSpPr>
          <p:nvPr/>
        </p:nvCxnSpPr>
        <p:spPr>
          <a:xfrm>
            <a:off x="5867834" y="4838374"/>
            <a:ext cx="287899" cy="33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6061542" y="50913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2937119" y="1707586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</p:cNvCxnSpPr>
          <p:nvPr/>
        </p:nvCxnSpPr>
        <p:spPr>
          <a:xfrm>
            <a:off x="3589249" y="2035427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splay(12, root)</a:t>
            </a:r>
          </a:p>
        </p:txBody>
      </p:sp>
    </p:spTree>
    <p:extLst>
      <p:ext uri="{BB962C8B-B14F-4D97-AF65-F5344CB8AC3E}">
        <p14:creationId xmlns:p14="http://schemas.microsoft.com/office/powerpoint/2010/main" val="762880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Thought experiment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6028" y="2526691"/>
            <a:ext cx="5594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This operation </a:t>
            </a:r>
            <a:r>
              <a:rPr lang="en-US" sz="2400" dirty="0">
                <a:solidFill>
                  <a:srgbClr val="CC3399"/>
                </a:solidFill>
              </a:rPr>
              <a:t>was pretty costly.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This is because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en-US" sz="2400" dirty="0"/>
              <a:t>, 12’s parent (12 is not in the tree), needed </a:t>
            </a:r>
            <a:r>
              <a:rPr lang="en-US" sz="2400" dirty="0">
                <a:solidFill>
                  <a:schemeClr val="accent2"/>
                </a:solidFill>
              </a:rPr>
              <a:t>2 (two) zig-zags to get to the root.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But </a:t>
            </a:r>
            <a:r>
              <a:rPr lang="en-US" sz="2400" b="1" u="sng" dirty="0"/>
              <a:t>what if we had splayed </a:t>
            </a:r>
            <a:r>
              <a:rPr lang="en-US" sz="2400" b="1" u="sng" dirty="0">
                <a:solidFill>
                  <a:srgbClr val="FF0000"/>
                </a:solidFill>
              </a:rPr>
              <a:t>10</a:t>
            </a:r>
            <a:r>
              <a:rPr lang="en-US" sz="2400" b="1" u="sng" dirty="0"/>
              <a:t> before we splay 12 </a:t>
            </a:r>
            <a:r>
              <a:rPr lang="en-US" sz="2400" dirty="0"/>
              <a:t>(for whatever reason)?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635340" y="235532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235117" y="2800874"/>
            <a:ext cx="821099" cy="4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AD7F0D-5A42-477D-9321-EBBCCF6AFF6F}"/>
              </a:ext>
            </a:extLst>
          </p:cNvPr>
          <p:cNvSpPr/>
          <p:nvPr/>
        </p:nvSpPr>
        <p:spPr>
          <a:xfrm>
            <a:off x="5962025" y="3176180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BE5287-D31E-471D-8CB9-E16F3BAC3AD8}"/>
              </a:ext>
            </a:extLst>
          </p:cNvPr>
          <p:cNvSpPr/>
          <p:nvPr/>
        </p:nvSpPr>
        <p:spPr>
          <a:xfrm>
            <a:off x="6878349" y="40689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3C98E47-81A4-48B9-BD77-90E24AFCDC4B}"/>
              </a:ext>
            </a:extLst>
          </p:cNvPr>
          <p:cNvSpPr/>
          <p:nvPr/>
        </p:nvSpPr>
        <p:spPr>
          <a:xfrm>
            <a:off x="7778543" y="5262475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28" idx="5"/>
            <a:endCxn id="29" idx="1"/>
          </p:cNvCxnSpPr>
          <p:nvPr/>
        </p:nvCxnSpPr>
        <p:spPr>
          <a:xfrm>
            <a:off x="6511013" y="3625953"/>
            <a:ext cx="461527" cy="520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7427337" y="4518722"/>
            <a:ext cx="672796" cy="74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312565D-B425-47D8-9E92-903A01EC3F28}"/>
              </a:ext>
            </a:extLst>
          </p:cNvPr>
          <p:cNvCxnSpPr>
            <a:cxnSpLocks/>
            <a:stCxn id="28" idx="3"/>
            <a:endCxn id="45" idx="0"/>
          </p:cNvCxnSpPr>
          <p:nvPr/>
        </p:nvCxnSpPr>
        <p:spPr>
          <a:xfrm flipH="1">
            <a:off x="5640436" y="3625953"/>
            <a:ext cx="415780" cy="76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237B41D-6DBF-471B-B7E6-618E6552D845}"/>
              </a:ext>
            </a:extLst>
          </p:cNvPr>
          <p:cNvSpPr/>
          <p:nvPr/>
        </p:nvSpPr>
        <p:spPr>
          <a:xfrm>
            <a:off x="5318846" y="4388601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4561945" y="5106689"/>
            <a:ext cx="643179" cy="526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5213598" y="5914938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5110933" y="4838374"/>
            <a:ext cx="302104" cy="3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5110933" y="5556462"/>
            <a:ext cx="209532" cy="43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71963387-AB25-4D24-93DD-1801227383BB}"/>
              </a:ext>
            </a:extLst>
          </p:cNvPr>
          <p:cNvCxnSpPr>
            <a:cxnSpLocks/>
            <a:stCxn id="45" idx="5"/>
            <a:endCxn id="51" idx="1"/>
          </p:cNvCxnSpPr>
          <p:nvPr/>
        </p:nvCxnSpPr>
        <p:spPr>
          <a:xfrm>
            <a:off x="5867834" y="4838374"/>
            <a:ext cx="287899" cy="330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6061542" y="5091349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2937119" y="1707586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</p:cNvCxnSpPr>
          <p:nvPr/>
        </p:nvCxnSpPr>
        <p:spPr>
          <a:xfrm>
            <a:off x="3589249" y="2035427"/>
            <a:ext cx="1046091" cy="28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splay(12, root)</a:t>
            </a:r>
          </a:p>
        </p:txBody>
      </p:sp>
    </p:spTree>
    <p:extLst>
      <p:ext uri="{BB962C8B-B14F-4D97-AF65-F5344CB8AC3E}">
        <p14:creationId xmlns:p14="http://schemas.microsoft.com/office/powerpoint/2010/main" val="283983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Thought experiment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365165" y="291948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stCxn id="47" idx="5"/>
            <a:endCxn id="53" idx="1"/>
          </p:cNvCxnSpPr>
          <p:nvPr/>
        </p:nvCxnSpPr>
        <p:spPr>
          <a:xfrm>
            <a:off x="6906480" y="3369259"/>
            <a:ext cx="811775" cy="444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47" idx="3"/>
            <a:endCxn id="51" idx="0"/>
          </p:cNvCxnSpPr>
          <p:nvPr/>
        </p:nvCxnSpPr>
        <p:spPr>
          <a:xfrm flipH="1">
            <a:off x="6056216" y="3369259"/>
            <a:ext cx="334265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51" idx="5"/>
            <a:endCxn id="43" idx="1"/>
          </p:cNvCxnSpPr>
          <p:nvPr/>
        </p:nvCxnSpPr>
        <p:spPr>
          <a:xfrm>
            <a:off x="6283614" y="4186619"/>
            <a:ext cx="460566" cy="586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5235117" y="2179295"/>
            <a:ext cx="643179" cy="526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6283614" y="2919486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6" idx="3"/>
            <a:endCxn id="25" idx="7"/>
          </p:cNvCxnSpPr>
          <p:nvPr/>
        </p:nvCxnSpPr>
        <p:spPr>
          <a:xfrm flipH="1">
            <a:off x="4914153" y="2629068"/>
            <a:ext cx="415155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5784105" y="2629068"/>
            <a:ext cx="606376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5734626" y="373684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4025573" y="1486312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  <a:stCxn id="52" idx="2"/>
            <a:endCxn id="46" idx="1"/>
          </p:cNvCxnSpPr>
          <p:nvPr/>
        </p:nvCxnSpPr>
        <p:spPr>
          <a:xfrm>
            <a:off x="4686756" y="1855644"/>
            <a:ext cx="642552" cy="400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splay(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10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, root)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6649989" y="4695548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7624064" y="373684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8394423" y="4350237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  <a:stCxn id="53" idx="5"/>
            <a:endCxn id="55" idx="1"/>
          </p:cNvCxnSpPr>
          <p:nvPr/>
        </p:nvCxnSpPr>
        <p:spPr>
          <a:xfrm>
            <a:off x="8173052" y="4186619"/>
            <a:ext cx="315562" cy="240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Thought experiment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365165" y="291948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stCxn id="47" idx="5"/>
            <a:endCxn id="53" idx="1"/>
          </p:cNvCxnSpPr>
          <p:nvPr/>
        </p:nvCxnSpPr>
        <p:spPr>
          <a:xfrm>
            <a:off x="6906480" y="3369259"/>
            <a:ext cx="811775" cy="444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47" idx="3"/>
            <a:endCxn id="51" idx="0"/>
          </p:cNvCxnSpPr>
          <p:nvPr/>
        </p:nvCxnSpPr>
        <p:spPr>
          <a:xfrm flipH="1">
            <a:off x="6056216" y="3369259"/>
            <a:ext cx="334265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51" idx="5"/>
            <a:endCxn id="43" idx="1"/>
          </p:cNvCxnSpPr>
          <p:nvPr/>
        </p:nvCxnSpPr>
        <p:spPr>
          <a:xfrm>
            <a:off x="6283614" y="4186619"/>
            <a:ext cx="460566" cy="586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5235117" y="2179295"/>
            <a:ext cx="643179" cy="526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6283614" y="2919486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6" idx="3"/>
            <a:endCxn id="25" idx="7"/>
          </p:cNvCxnSpPr>
          <p:nvPr/>
        </p:nvCxnSpPr>
        <p:spPr>
          <a:xfrm flipH="1">
            <a:off x="4914153" y="2629068"/>
            <a:ext cx="415155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5784105" y="2629068"/>
            <a:ext cx="606376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5734626" y="373684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4025573" y="1486312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  <a:stCxn id="52" idx="2"/>
            <a:endCxn id="46" idx="1"/>
          </p:cNvCxnSpPr>
          <p:nvPr/>
        </p:nvCxnSpPr>
        <p:spPr>
          <a:xfrm>
            <a:off x="4686756" y="1855644"/>
            <a:ext cx="642552" cy="400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splay(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10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, root)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6649989" y="4695548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7624064" y="373684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8394423" y="4350237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  <a:stCxn id="53" idx="5"/>
            <a:endCxn id="55" idx="1"/>
          </p:cNvCxnSpPr>
          <p:nvPr/>
        </p:nvCxnSpPr>
        <p:spPr>
          <a:xfrm>
            <a:off x="8173052" y="4186619"/>
            <a:ext cx="315562" cy="240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688" y="2996655"/>
            <a:ext cx="369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This is the result you should have gotten if everything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was correct.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97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Thought experiment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365165" y="291948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stCxn id="47" idx="5"/>
            <a:endCxn id="53" idx="1"/>
          </p:cNvCxnSpPr>
          <p:nvPr/>
        </p:nvCxnSpPr>
        <p:spPr>
          <a:xfrm>
            <a:off x="6906480" y="3369259"/>
            <a:ext cx="811775" cy="444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47" idx="3"/>
            <a:endCxn id="51" idx="0"/>
          </p:cNvCxnSpPr>
          <p:nvPr/>
        </p:nvCxnSpPr>
        <p:spPr>
          <a:xfrm flipH="1">
            <a:off x="6056216" y="3369259"/>
            <a:ext cx="334265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51" idx="5"/>
            <a:endCxn id="43" idx="1"/>
          </p:cNvCxnSpPr>
          <p:nvPr/>
        </p:nvCxnSpPr>
        <p:spPr>
          <a:xfrm>
            <a:off x="6283614" y="4186619"/>
            <a:ext cx="460566" cy="586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5235117" y="2179295"/>
            <a:ext cx="643179" cy="526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6283614" y="2919486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6" idx="3"/>
            <a:endCxn id="25" idx="7"/>
          </p:cNvCxnSpPr>
          <p:nvPr/>
        </p:nvCxnSpPr>
        <p:spPr>
          <a:xfrm flipH="1">
            <a:off x="4914153" y="2629068"/>
            <a:ext cx="415155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5784105" y="2629068"/>
            <a:ext cx="606376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5734626" y="373684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4025573" y="1486312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  <a:stCxn id="52" idx="2"/>
            <a:endCxn id="46" idx="1"/>
          </p:cNvCxnSpPr>
          <p:nvPr/>
        </p:nvCxnSpPr>
        <p:spPr>
          <a:xfrm>
            <a:off x="4686756" y="1855644"/>
            <a:ext cx="642552" cy="400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splay(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10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, root)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6649989" y="4695548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7624064" y="373684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8394423" y="4350237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  <a:stCxn id="53" idx="5"/>
            <a:endCxn id="55" idx="1"/>
          </p:cNvCxnSpPr>
          <p:nvPr/>
        </p:nvCxnSpPr>
        <p:spPr>
          <a:xfrm>
            <a:off x="8173052" y="4186619"/>
            <a:ext cx="315562" cy="240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688" y="2996655"/>
            <a:ext cx="369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This is the result you should have gotten if everything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was correct.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336" y="4236792"/>
            <a:ext cx="3692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we splay 12 </a:t>
            </a:r>
            <a:r>
              <a:rPr lang="en-US" dirty="0">
                <a:solidFill>
                  <a:srgbClr val="7030A0"/>
                </a:solidFill>
              </a:rPr>
              <a:t>now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(1) Which node will ascend to the root? ____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rgbClr val="FF00FF"/>
                </a:solidFill>
              </a:rPr>
              <a:t>(2) How many zig-zigs or zig-zags do we need? __</a:t>
            </a:r>
          </a:p>
        </p:txBody>
      </p:sp>
    </p:spTree>
    <p:extLst>
      <p:ext uri="{BB962C8B-B14F-4D97-AF65-F5344CB8AC3E}">
        <p14:creationId xmlns:p14="http://schemas.microsoft.com/office/powerpoint/2010/main" val="383903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Thought experiment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365165" y="291948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stCxn id="47" idx="5"/>
            <a:endCxn id="53" idx="1"/>
          </p:cNvCxnSpPr>
          <p:nvPr/>
        </p:nvCxnSpPr>
        <p:spPr>
          <a:xfrm>
            <a:off x="6906480" y="3369259"/>
            <a:ext cx="811775" cy="444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47" idx="3"/>
            <a:endCxn id="51" idx="0"/>
          </p:cNvCxnSpPr>
          <p:nvPr/>
        </p:nvCxnSpPr>
        <p:spPr>
          <a:xfrm flipH="1">
            <a:off x="6056216" y="3369259"/>
            <a:ext cx="334265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51" idx="5"/>
            <a:endCxn id="43" idx="1"/>
          </p:cNvCxnSpPr>
          <p:nvPr/>
        </p:nvCxnSpPr>
        <p:spPr>
          <a:xfrm>
            <a:off x="6283614" y="4186619"/>
            <a:ext cx="460566" cy="586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5235117" y="2179295"/>
            <a:ext cx="643179" cy="526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6283614" y="2919486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6" idx="3"/>
            <a:endCxn id="25" idx="7"/>
          </p:cNvCxnSpPr>
          <p:nvPr/>
        </p:nvCxnSpPr>
        <p:spPr>
          <a:xfrm flipH="1">
            <a:off x="4914153" y="2629068"/>
            <a:ext cx="415155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5784105" y="2629068"/>
            <a:ext cx="606376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5734626" y="3736846"/>
            <a:ext cx="643179" cy="52694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4025573" y="1486312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  <a:stCxn id="52" idx="2"/>
            <a:endCxn id="46" idx="1"/>
          </p:cNvCxnSpPr>
          <p:nvPr/>
        </p:nvCxnSpPr>
        <p:spPr>
          <a:xfrm>
            <a:off x="4686756" y="1855644"/>
            <a:ext cx="642552" cy="400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splay(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10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, root)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6649989" y="4695548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7624064" y="373684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8394423" y="4350237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  <a:stCxn id="53" idx="5"/>
            <a:endCxn id="55" idx="1"/>
          </p:cNvCxnSpPr>
          <p:nvPr/>
        </p:nvCxnSpPr>
        <p:spPr>
          <a:xfrm>
            <a:off x="8173052" y="4186619"/>
            <a:ext cx="315562" cy="240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688" y="2996655"/>
            <a:ext cx="369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This is the result you should have gotten if everything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was correct.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336" y="4236792"/>
            <a:ext cx="3692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we splay 12 </a:t>
            </a:r>
            <a:r>
              <a:rPr lang="en-US" dirty="0">
                <a:solidFill>
                  <a:srgbClr val="7030A0"/>
                </a:solidFill>
              </a:rPr>
              <a:t>now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(1) Which node will ascend to the root? _</a:t>
            </a:r>
            <a:r>
              <a:rPr lang="en-US" b="1" dirty="0"/>
              <a:t>13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_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rgbClr val="FF00FF"/>
                </a:solidFill>
              </a:rPr>
              <a:t>(2) How many zig-zigs or zig-zags do we need? __</a:t>
            </a:r>
          </a:p>
        </p:txBody>
      </p:sp>
    </p:spTree>
    <p:extLst>
      <p:ext uri="{BB962C8B-B14F-4D97-AF65-F5344CB8AC3E}">
        <p14:creationId xmlns:p14="http://schemas.microsoft.com/office/powerpoint/2010/main" val="93127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C8372-A755-40A5-928C-BCCE12B0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“Splaying”</a:t>
            </a:r>
          </a:p>
        </p:txBody>
      </p:sp>
      <p:pic>
        <p:nvPicPr>
          <p:cNvPr id="7" name="Content Placeholder 6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xmlns="" id="{5789C662-F114-43A5-8DAE-655BCB757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02" y="1505187"/>
            <a:ext cx="8322196" cy="5101573"/>
          </a:xfrm>
        </p:spPr>
      </p:pic>
    </p:spTree>
    <p:extLst>
      <p:ext uri="{BB962C8B-B14F-4D97-AF65-F5344CB8AC3E}">
        <p14:creationId xmlns:p14="http://schemas.microsoft.com/office/powerpoint/2010/main" val="3383696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Thought experiment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365165" y="291948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stCxn id="47" idx="5"/>
            <a:endCxn id="53" idx="1"/>
          </p:cNvCxnSpPr>
          <p:nvPr/>
        </p:nvCxnSpPr>
        <p:spPr>
          <a:xfrm>
            <a:off x="6906480" y="3369259"/>
            <a:ext cx="811775" cy="444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47" idx="3"/>
            <a:endCxn id="51" idx="0"/>
          </p:cNvCxnSpPr>
          <p:nvPr/>
        </p:nvCxnSpPr>
        <p:spPr>
          <a:xfrm flipH="1">
            <a:off x="6056216" y="3369259"/>
            <a:ext cx="334265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51" idx="5"/>
            <a:endCxn id="43" idx="1"/>
          </p:cNvCxnSpPr>
          <p:nvPr/>
        </p:nvCxnSpPr>
        <p:spPr>
          <a:xfrm>
            <a:off x="6283614" y="4186619"/>
            <a:ext cx="460566" cy="586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5235117" y="2179295"/>
            <a:ext cx="643179" cy="526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6283614" y="2919486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6" idx="3"/>
            <a:endCxn id="25" idx="7"/>
          </p:cNvCxnSpPr>
          <p:nvPr/>
        </p:nvCxnSpPr>
        <p:spPr>
          <a:xfrm flipH="1">
            <a:off x="4914153" y="2629068"/>
            <a:ext cx="415155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5784105" y="2629068"/>
            <a:ext cx="606376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5734626" y="3736846"/>
            <a:ext cx="643179" cy="52694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4025573" y="1486312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  <a:stCxn id="52" idx="2"/>
            <a:endCxn id="46" idx="1"/>
          </p:cNvCxnSpPr>
          <p:nvPr/>
        </p:nvCxnSpPr>
        <p:spPr>
          <a:xfrm>
            <a:off x="4686756" y="1855644"/>
            <a:ext cx="642552" cy="400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splay(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10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, root)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6649989" y="4695548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7624064" y="373684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8394423" y="4350237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  <a:stCxn id="53" idx="5"/>
            <a:endCxn id="55" idx="1"/>
          </p:cNvCxnSpPr>
          <p:nvPr/>
        </p:nvCxnSpPr>
        <p:spPr>
          <a:xfrm>
            <a:off x="8173052" y="4186619"/>
            <a:ext cx="315562" cy="240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688" y="2996655"/>
            <a:ext cx="369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This is the result you should have gotten if everything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was correct.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336" y="4236792"/>
            <a:ext cx="3692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we splay 12 </a:t>
            </a:r>
            <a:r>
              <a:rPr lang="en-US" dirty="0">
                <a:solidFill>
                  <a:srgbClr val="7030A0"/>
                </a:solidFill>
              </a:rPr>
              <a:t>now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(1) Which node will ascend to the root? _</a:t>
            </a:r>
            <a:r>
              <a:rPr lang="en-US" b="1" dirty="0"/>
              <a:t>13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_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rgbClr val="FF00FF"/>
                </a:solidFill>
              </a:rPr>
              <a:t>(2) How many zig-zigs or zig-zags do we need? _</a:t>
            </a:r>
            <a:r>
              <a:rPr lang="en-US" b="1" dirty="0"/>
              <a:t>1</a:t>
            </a:r>
            <a:r>
              <a:rPr lang="en-US" dirty="0">
                <a:solidFill>
                  <a:srgbClr val="FF00FF"/>
                </a:solidFill>
              </a:rPr>
              <a:t>_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CD06F560-72A8-41EF-8381-256569EE4B59}"/>
              </a:ext>
            </a:extLst>
          </p:cNvPr>
          <p:cNvSpPr/>
          <p:nvPr/>
        </p:nvSpPr>
        <p:spPr>
          <a:xfrm rot="19910951">
            <a:off x="4096812" y="1615384"/>
            <a:ext cx="3447870" cy="2696710"/>
          </a:xfrm>
          <a:prstGeom prst="triangle">
            <a:avLst/>
          </a:prstGeom>
          <a:solidFill>
            <a:srgbClr val="FF00F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77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55460-012B-4235-A78F-74DA1478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Thought experiment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4365165" y="291948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B02D00-8A38-49AD-86F3-578FF6A1280E}"/>
              </a:ext>
            </a:extLst>
          </p:cNvPr>
          <p:cNvCxnSpPr>
            <a:cxnSpLocks/>
            <a:stCxn id="47" idx="5"/>
            <a:endCxn id="53" idx="1"/>
          </p:cNvCxnSpPr>
          <p:nvPr/>
        </p:nvCxnSpPr>
        <p:spPr>
          <a:xfrm>
            <a:off x="6906480" y="3369259"/>
            <a:ext cx="811775" cy="444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40D6B0E-DA14-4D5B-9C8C-F5499EC4E644}"/>
              </a:ext>
            </a:extLst>
          </p:cNvPr>
          <p:cNvCxnSpPr>
            <a:cxnSpLocks/>
            <a:stCxn id="47" idx="3"/>
            <a:endCxn id="51" idx="0"/>
          </p:cNvCxnSpPr>
          <p:nvPr/>
        </p:nvCxnSpPr>
        <p:spPr>
          <a:xfrm flipH="1">
            <a:off x="6056216" y="3369259"/>
            <a:ext cx="334265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77E577E-75EA-446D-8F1B-C2D78747AB10}"/>
              </a:ext>
            </a:extLst>
          </p:cNvPr>
          <p:cNvCxnSpPr>
            <a:cxnSpLocks/>
            <a:stCxn id="51" idx="5"/>
            <a:endCxn id="43" idx="1"/>
          </p:cNvCxnSpPr>
          <p:nvPr/>
        </p:nvCxnSpPr>
        <p:spPr>
          <a:xfrm>
            <a:off x="6283614" y="4186619"/>
            <a:ext cx="460566" cy="586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E81479-9517-415B-8433-953A448AFC93}"/>
              </a:ext>
            </a:extLst>
          </p:cNvPr>
          <p:cNvSpPr/>
          <p:nvPr/>
        </p:nvSpPr>
        <p:spPr>
          <a:xfrm>
            <a:off x="5235117" y="2179295"/>
            <a:ext cx="643179" cy="526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C226B69-6BE7-46FA-9B36-AE8980BB3493}"/>
              </a:ext>
            </a:extLst>
          </p:cNvPr>
          <p:cNvSpPr/>
          <p:nvPr/>
        </p:nvSpPr>
        <p:spPr>
          <a:xfrm>
            <a:off x="6283614" y="2919486"/>
            <a:ext cx="729733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D82E4E55-267C-44BA-90C3-A9E2A0D7DAE4}"/>
              </a:ext>
            </a:extLst>
          </p:cNvPr>
          <p:cNvCxnSpPr>
            <a:cxnSpLocks/>
            <a:stCxn id="46" idx="3"/>
            <a:endCxn id="25" idx="7"/>
          </p:cNvCxnSpPr>
          <p:nvPr/>
        </p:nvCxnSpPr>
        <p:spPr>
          <a:xfrm flipH="1">
            <a:off x="4914153" y="2629068"/>
            <a:ext cx="415155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B56C699-84E7-4C93-BFC3-D79B74BBA742}"/>
              </a:ext>
            </a:extLst>
          </p:cNvPr>
          <p:cNvCxnSpPr>
            <a:cxnSpLocks/>
            <a:stCxn id="46" idx="5"/>
            <a:endCxn id="47" idx="1"/>
          </p:cNvCxnSpPr>
          <p:nvPr/>
        </p:nvCxnSpPr>
        <p:spPr>
          <a:xfrm>
            <a:off x="5784105" y="2629068"/>
            <a:ext cx="606376" cy="367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5734626" y="3736846"/>
            <a:ext cx="643179" cy="52694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659E13-DC40-4C6F-B151-EBAF91463437}"/>
              </a:ext>
            </a:extLst>
          </p:cNvPr>
          <p:cNvSpPr txBox="1"/>
          <p:nvPr/>
        </p:nvSpPr>
        <p:spPr>
          <a:xfrm>
            <a:off x="4025573" y="1486312"/>
            <a:ext cx="132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  <a:stCxn id="52" idx="2"/>
            <a:endCxn id="46" idx="1"/>
          </p:cNvCxnSpPr>
          <p:nvPr/>
        </p:nvCxnSpPr>
        <p:spPr>
          <a:xfrm>
            <a:off x="4686756" y="1855644"/>
            <a:ext cx="642552" cy="400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10CFCF2-E173-432A-878C-F0679F6D429A}"/>
              </a:ext>
            </a:extLst>
          </p:cNvPr>
          <p:cNvSpPr txBox="1"/>
          <p:nvPr/>
        </p:nvSpPr>
        <p:spPr>
          <a:xfrm>
            <a:off x="333214" y="1278610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splay(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10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, root)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6649989" y="4695548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CDB23D9-40F9-46FC-849B-D64ECBE69135}"/>
              </a:ext>
            </a:extLst>
          </p:cNvPr>
          <p:cNvSpPr/>
          <p:nvPr/>
        </p:nvSpPr>
        <p:spPr>
          <a:xfrm>
            <a:off x="7624064" y="3736846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9D32FD8-1FC9-475F-A213-1B2E3DC814D0}"/>
              </a:ext>
            </a:extLst>
          </p:cNvPr>
          <p:cNvSpPr/>
          <p:nvPr/>
        </p:nvSpPr>
        <p:spPr>
          <a:xfrm>
            <a:off x="8394423" y="4350237"/>
            <a:ext cx="643179" cy="526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FB07136B-453E-47B0-9BDB-11CA6C5115DF}"/>
              </a:ext>
            </a:extLst>
          </p:cNvPr>
          <p:cNvCxnSpPr>
            <a:cxnSpLocks/>
            <a:stCxn id="53" idx="5"/>
            <a:endCxn id="55" idx="1"/>
          </p:cNvCxnSpPr>
          <p:nvPr/>
        </p:nvCxnSpPr>
        <p:spPr>
          <a:xfrm>
            <a:off x="8173052" y="4186619"/>
            <a:ext cx="315562" cy="240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5688" y="2996655"/>
            <a:ext cx="369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This is the result you should have gotten if everything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was correct.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336" y="4236792"/>
            <a:ext cx="3692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we splay 12 </a:t>
            </a:r>
            <a:r>
              <a:rPr lang="en-US" dirty="0">
                <a:solidFill>
                  <a:srgbClr val="7030A0"/>
                </a:solidFill>
              </a:rPr>
              <a:t>now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(1) Which node will ascend to the root? _</a:t>
            </a:r>
            <a:r>
              <a:rPr lang="en-US" b="1" dirty="0"/>
              <a:t>13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_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rgbClr val="FF00FF"/>
                </a:solidFill>
              </a:rPr>
              <a:t>(2) How many zig-zigs or zig-zags do we need? _</a:t>
            </a:r>
            <a:r>
              <a:rPr lang="en-US" b="1" dirty="0"/>
              <a:t>1</a:t>
            </a:r>
            <a:r>
              <a:rPr lang="en-US" dirty="0">
                <a:solidFill>
                  <a:srgbClr val="FF00FF"/>
                </a:solidFill>
              </a:rPr>
              <a:t>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053" y="5689194"/>
            <a:ext cx="36923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B0F0"/>
                </a:solidFill>
              </a:rPr>
              <a:t>Locality strikes again! In our favor.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FD67A5A8-3032-4CD9-A0AD-32E025089E39}"/>
              </a:ext>
            </a:extLst>
          </p:cNvPr>
          <p:cNvSpPr/>
          <p:nvPr/>
        </p:nvSpPr>
        <p:spPr>
          <a:xfrm rot="19910951">
            <a:off x="4096812" y="1615384"/>
            <a:ext cx="3447870" cy="2696710"/>
          </a:xfrm>
          <a:prstGeom prst="triangle">
            <a:avLst/>
          </a:prstGeom>
          <a:solidFill>
            <a:srgbClr val="FF00F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58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Searching a splay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Assuming </a:t>
            </a:r>
            <a:r>
              <a:rPr lang="en-US" sz="22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splay(Key key, Node node)</a:t>
            </a:r>
            <a:r>
              <a:rPr lang="en-US" sz="2200" dirty="0">
                <a:ea typeface="Consolas" charset="0"/>
                <a:cs typeface="Consolas" charset="0"/>
              </a:rPr>
              <a:t> implemented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, develop a routine </a:t>
            </a:r>
            <a:r>
              <a:rPr lang="en-US" sz="2200" dirty="0">
                <a:solidFill>
                  <a:srgbClr val="FF00FF"/>
                </a:solidFill>
                <a:latin typeface="Consolas" charset="0"/>
                <a:ea typeface="Consolas" charset="0"/>
                <a:cs typeface="Consolas" charset="0"/>
              </a:rPr>
              <a:t>search(Key key)</a:t>
            </a:r>
            <a:r>
              <a:rPr lang="en-US" sz="2200" dirty="0">
                <a:ea typeface="Consolas" charset="0"/>
                <a:cs typeface="Consolas" charset="0"/>
              </a:rPr>
              <a:t> now, in your notes!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Your search method should return </a:t>
            </a:r>
            <a:r>
              <a:rPr lang="en-US" sz="22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2200" dirty="0">
                <a:ea typeface="Consolas" charset="0"/>
                <a:cs typeface="Consolas" charset="0"/>
              </a:rPr>
              <a:t> if the key is not there and the key itself if it is.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Assume your splay tree class begins like this:</a:t>
            </a:r>
          </a:p>
        </p:txBody>
      </p:sp>
    </p:spTree>
    <p:extLst>
      <p:ext uri="{BB962C8B-B14F-4D97-AF65-F5344CB8AC3E}">
        <p14:creationId xmlns:p14="http://schemas.microsoft.com/office/powerpoint/2010/main" val="732474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Searching a splay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Assuming </a:t>
            </a:r>
            <a:r>
              <a:rPr lang="en-US" sz="22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splay(Key key, Node node)</a:t>
            </a:r>
            <a:r>
              <a:rPr lang="en-US" sz="2200" dirty="0">
                <a:ea typeface="Consolas" charset="0"/>
                <a:cs typeface="Consolas" charset="0"/>
              </a:rPr>
              <a:t> implemented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, develop a routine </a:t>
            </a:r>
            <a:r>
              <a:rPr lang="en-US" sz="2200" dirty="0">
                <a:solidFill>
                  <a:srgbClr val="FF00FF"/>
                </a:solidFill>
                <a:latin typeface="Consolas" charset="0"/>
                <a:ea typeface="Consolas" charset="0"/>
                <a:cs typeface="Consolas" charset="0"/>
              </a:rPr>
              <a:t>search(Key key)</a:t>
            </a:r>
            <a:r>
              <a:rPr lang="en-US" sz="2200" dirty="0">
                <a:ea typeface="Consolas" charset="0"/>
                <a:cs typeface="Consolas" charset="0"/>
              </a:rPr>
              <a:t> now, in your notes!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Your search method should return </a:t>
            </a:r>
            <a:r>
              <a:rPr lang="en-US" sz="22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2200" dirty="0">
                <a:ea typeface="Consolas" charset="0"/>
                <a:cs typeface="Consolas" charset="0"/>
              </a:rPr>
              <a:t> if the key is not there and the key itself if it is.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Assume your splay tree class begins like this: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public class </a:t>
            </a:r>
            <a:r>
              <a:rPr lang="en-US" sz="1800" b="1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SplayTree</a:t>
            </a: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&lt;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 extends Comparable&lt;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&gt;&gt;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	private class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Node</a:t>
            </a: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	    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 key;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	    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Node</a:t>
            </a: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 left, right;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	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	private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Node</a:t>
            </a: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root</a:t>
            </a: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	private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Node</a:t>
            </a: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splay</a:t>
            </a: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 key, </a:t>
            </a:r>
            <a:r>
              <a:rPr lang="en-US" sz="1800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Node</a:t>
            </a: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 node){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/* This is assumed implemented */</a:t>
            </a:r>
            <a:r>
              <a:rPr lang="en-US" sz="1800" dirty="0">
                <a:latin typeface="Consolas" panose="020B0609020204030204" pitchFamily="49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083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public </a:t>
            </a:r>
            <a:r>
              <a:rPr lang="en-US" sz="2200" dirty="0">
                <a:solidFill>
                  <a:schemeClr val="accent4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 search(</a:t>
            </a:r>
            <a:r>
              <a:rPr lang="en-US" sz="2200" dirty="0">
                <a:solidFill>
                  <a:schemeClr val="accent4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 </a:t>
            </a:r>
            <a:r>
              <a:rPr lang="en-US" sz="2200" dirty="0">
                <a:solidFill>
                  <a:schemeClr val="accent6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){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if(</a:t>
            </a:r>
            <a:r>
              <a:rPr lang="en-US" sz="2200" dirty="0">
                <a:solidFill>
                  <a:srgbClr val="7030A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root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 == null)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	return </a:t>
            </a:r>
            <a:r>
              <a:rPr lang="en-US" sz="2200" b="1" dirty="0">
                <a:latin typeface="Consolas" panose="020B0609020204030204" pitchFamily="49" charset="0"/>
                <a:ea typeface="Consolas" charset="0"/>
                <a:cs typeface="Consolas" charset="0"/>
              </a:rPr>
              <a:t>null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</a:t>
            </a:r>
            <a:r>
              <a:rPr lang="en-US" sz="2200" dirty="0">
                <a:solidFill>
                  <a:srgbClr val="7030A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root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 = </a:t>
            </a:r>
            <a:r>
              <a:rPr lang="en-US" sz="2200" dirty="0">
                <a:solidFill>
                  <a:schemeClr val="accent1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splay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sz="2200" dirty="0">
                <a:solidFill>
                  <a:schemeClr val="accent6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sz="2200" dirty="0">
                <a:solidFill>
                  <a:srgbClr val="7030A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root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if(</a:t>
            </a:r>
            <a:r>
              <a:rPr lang="en-US" sz="2200" dirty="0" err="1">
                <a:solidFill>
                  <a:srgbClr val="7030A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root</a:t>
            </a:r>
            <a:r>
              <a:rPr lang="en-US" sz="220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.</a:t>
            </a:r>
            <a:r>
              <a:rPr lang="en-US" sz="2200" dirty="0" err="1">
                <a:solidFill>
                  <a:srgbClr val="FF000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.compareTo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sz="2200" dirty="0">
                <a:solidFill>
                  <a:schemeClr val="accent6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) == 0)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	return </a:t>
            </a:r>
            <a:r>
              <a:rPr lang="en-US" sz="2200" dirty="0" err="1">
                <a:solidFill>
                  <a:srgbClr val="7030A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root</a:t>
            </a:r>
            <a:r>
              <a:rPr lang="en-US" sz="220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.</a:t>
            </a:r>
            <a:r>
              <a:rPr lang="en-US" sz="2200" dirty="0" err="1">
                <a:solidFill>
                  <a:srgbClr val="FF000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else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	return </a:t>
            </a:r>
            <a:r>
              <a:rPr lang="en-US" sz="2200" b="1" dirty="0">
                <a:latin typeface="Consolas" panose="020B0609020204030204" pitchFamily="49" charset="0"/>
                <a:ea typeface="Consolas" charset="0"/>
                <a:cs typeface="Consolas" charset="0"/>
              </a:rPr>
              <a:t>null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4906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public </a:t>
            </a:r>
            <a:r>
              <a:rPr lang="en-US" sz="2200" dirty="0">
                <a:solidFill>
                  <a:schemeClr val="accent4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 search(</a:t>
            </a:r>
            <a:r>
              <a:rPr lang="en-US" sz="2200" dirty="0">
                <a:solidFill>
                  <a:schemeClr val="accent4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 </a:t>
            </a:r>
            <a:r>
              <a:rPr lang="en-US" sz="2200" dirty="0">
                <a:solidFill>
                  <a:schemeClr val="accent6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){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if(</a:t>
            </a:r>
            <a:r>
              <a:rPr lang="en-US" sz="2200" dirty="0">
                <a:solidFill>
                  <a:srgbClr val="7030A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root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 == null)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	return </a:t>
            </a:r>
            <a:r>
              <a:rPr lang="en-US" sz="2200" b="1" dirty="0">
                <a:latin typeface="Consolas" panose="020B0609020204030204" pitchFamily="49" charset="0"/>
                <a:ea typeface="Consolas" charset="0"/>
                <a:cs typeface="Consolas" charset="0"/>
              </a:rPr>
              <a:t>null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</a:t>
            </a:r>
            <a:r>
              <a:rPr lang="en-US" sz="2200" dirty="0">
                <a:solidFill>
                  <a:srgbClr val="7030A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root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 = </a:t>
            </a:r>
            <a:r>
              <a:rPr lang="en-US" sz="2200" dirty="0">
                <a:solidFill>
                  <a:schemeClr val="accent1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splay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sz="2200" dirty="0">
                <a:solidFill>
                  <a:schemeClr val="accent6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sz="2200" dirty="0">
                <a:solidFill>
                  <a:srgbClr val="7030A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root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if(</a:t>
            </a:r>
            <a:r>
              <a:rPr lang="en-US" sz="2200" dirty="0" err="1">
                <a:solidFill>
                  <a:srgbClr val="7030A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root</a:t>
            </a:r>
            <a:r>
              <a:rPr lang="en-US" sz="220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.</a:t>
            </a:r>
            <a:r>
              <a:rPr lang="en-US" sz="2200" dirty="0" err="1">
                <a:solidFill>
                  <a:srgbClr val="FF000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.compareTo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sz="2200" dirty="0">
                <a:solidFill>
                  <a:schemeClr val="accent6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) == 0)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	return </a:t>
            </a:r>
            <a:r>
              <a:rPr lang="en-US" sz="2200" dirty="0" err="1">
                <a:solidFill>
                  <a:srgbClr val="7030A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root</a:t>
            </a:r>
            <a:r>
              <a:rPr lang="en-US" sz="220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.</a:t>
            </a:r>
            <a:r>
              <a:rPr lang="en-US" sz="2200" dirty="0" err="1">
                <a:solidFill>
                  <a:srgbClr val="FF000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key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else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		return </a:t>
            </a:r>
            <a:r>
              <a:rPr lang="en-US" sz="2200" b="1" dirty="0">
                <a:latin typeface="Consolas" panose="020B0609020204030204" pitchFamily="49" charset="0"/>
                <a:ea typeface="Consolas" charset="0"/>
                <a:cs typeface="Consolas" charset="0"/>
              </a:rPr>
              <a:t>null</a:t>
            </a: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3AAAEC-7408-4BC5-A5B1-4E872A55CEEA}"/>
              </a:ext>
            </a:extLst>
          </p:cNvPr>
          <p:cNvSpPr txBox="1"/>
          <p:nvPr/>
        </p:nvSpPr>
        <p:spPr>
          <a:xfrm>
            <a:off x="7516678" y="2107770"/>
            <a:ext cx="405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search()</a:t>
            </a:r>
            <a:r>
              <a:rPr lang="en-US" dirty="0">
                <a:solidFill>
                  <a:srgbClr val="7030A0"/>
                </a:solidFill>
              </a:rPr>
              <a:t> is a breeze given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splay()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54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B47C65-AC92-466A-8A80-23E311E6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Insertion in a splay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6A17F9-3F5B-4B72-8A7F-9404C1A23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Let the element to be inserted be called x.</a:t>
            </a:r>
          </a:p>
          <a:p>
            <a:r>
              <a:rPr lang="en-US" dirty="0"/>
              <a:t>By temporal locality, we expect to need to search for or  delete x soon.</a:t>
            </a:r>
          </a:p>
          <a:p>
            <a:r>
              <a:rPr lang="en-US" dirty="0"/>
              <a:t>So we would like fast access to x, </a:t>
            </a:r>
            <a:r>
              <a:rPr lang="en-US" dirty="0" err="1"/>
              <a:t>i.e</a:t>
            </a:r>
            <a:r>
              <a:rPr lang="en-US" dirty="0"/>
              <a:t> for it to be at the root after insertion.</a:t>
            </a:r>
          </a:p>
          <a:p>
            <a:r>
              <a:rPr lang="en-US" dirty="0"/>
              <a:t>While we </a:t>
            </a:r>
            <a:r>
              <a:rPr lang="en-US" i="1" dirty="0"/>
              <a:t>could</a:t>
            </a:r>
            <a:r>
              <a:rPr lang="en-US" dirty="0"/>
              <a:t> insert and then splay, that would be the dumbest thing we could do all year. </a:t>
            </a:r>
          </a:p>
          <a:p>
            <a:pPr lvl="1"/>
            <a:r>
              <a:rPr lang="en-US" dirty="0"/>
              <a:t>And it’s still only June!</a:t>
            </a:r>
          </a:p>
          <a:p>
            <a:r>
              <a:rPr lang="en-US" dirty="0"/>
              <a:t>After all, if I want x in the root, why even descend the pointers towards the leaves of the tree?</a:t>
            </a:r>
          </a:p>
        </p:txBody>
      </p:sp>
    </p:spTree>
    <p:extLst>
      <p:ext uri="{BB962C8B-B14F-4D97-AF65-F5344CB8AC3E}">
        <p14:creationId xmlns:p14="http://schemas.microsoft.com/office/powerpoint/2010/main" val="1645989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74993-E2E1-40C8-B93D-BE68565C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EDFFF-5AB4-41A3-BABD-76AF391A6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Suppose, for a moment, that we don’t allow duplicates in our splay tree</a:t>
            </a:r>
          </a:p>
          <a:p>
            <a:pPr lvl="1"/>
            <a:r>
              <a:rPr lang="en-US" dirty="0"/>
              <a:t>Consistent with using the structure as a </a:t>
            </a:r>
            <a:r>
              <a:rPr lang="en-US" b="1" dirty="0"/>
              <a:t>dictionary!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Then, here’s how insertion will work: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Splay the root node with the key to be inserted.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Compare new root’s key with key to be inserted.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If they’re equal, do nothing, since we don’t allow duplicates.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If the new root’s key is the biggest key in the set smaller than our new key </a:t>
            </a:r>
            <a:r>
              <a:rPr lang="en-US" i="1" dirty="0">
                <a:sym typeface="Wingdings" panose="05000000000000000000" pitchFamily="2" charset="2"/>
              </a:rPr>
              <a:t>(</a:t>
            </a:r>
            <a:r>
              <a:rPr lang="en-US" i="1" dirty="0" err="1">
                <a:sym typeface="Wingdings" panose="05000000000000000000" pitchFamily="2" charset="2"/>
              </a:rPr>
              <a:t>inorder</a:t>
            </a:r>
            <a:r>
              <a:rPr lang="en-US" i="1" dirty="0">
                <a:sym typeface="Wingdings" panose="05000000000000000000" pitchFamily="2" charset="2"/>
              </a:rPr>
              <a:t> predecessor),</a:t>
            </a:r>
            <a:r>
              <a:rPr lang="en-US" dirty="0">
                <a:sym typeface="Wingdings" panose="05000000000000000000" pitchFamily="2" charset="2"/>
              </a:rPr>
              <a:t> then name this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case #1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If the new root’s key is the smallest key in the set bigger than our new key (</a:t>
            </a:r>
            <a:r>
              <a:rPr lang="en-US" i="1" dirty="0" err="1">
                <a:sym typeface="Wingdings" panose="05000000000000000000" pitchFamily="2" charset="2"/>
              </a:rPr>
              <a:t>inorder</a:t>
            </a:r>
            <a:r>
              <a:rPr lang="en-US" i="1" dirty="0">
                <a:sym typeface="Wingdings" panose="05000000000000000000" pitchFamily="2" charset="2"/>
              </a:rPr>
              <a:t> successor)</a:t>
            </a:r>
            <a:r>
              <a:rPr lang="en-US" dirty="0">
                <a:sym typeface="Wingdings" panose="05000000000000000000" pitchFamily="2" charset="2"/>
              </a:rPr>
              <a:t>, then name this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case #2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95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0AF76-3869-4BE2-8B85-475B4FF9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#1: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Inorder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Predecessor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9F880D5-2495-4978-A173-6F5A504A6A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549" y="1690688"/>
                <a:ext cx="10515600" cy="4125321"/>
              </a:xfrm>
            </p:spPr>
            <p:txBody>
              <a:bodyPr/>
              <a:lstStyle/>
              <a:p>
                <a:r>
                  <a:rPr lang="en-US" dirty="0"/>
                  <a:t>We wanted to insert key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so first we splay the root with key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latin typeface="Calibri (Body)"/>
                  </a:rPr>
                  <a:t>Let the node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dirty="0">
                    <a:latin typeface="Calibri (Body)"/>
                  </a:rPr>
                  <a:t>of the new root be called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Calibri (Body)"/>
                  </a:rPr>
                  <a:t>.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libri (Body)"/>
                  </a:rPr>
                  <a:t>, which by the nature of the splaying operation means that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Calibri (Body)"/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libri (Body)"/>
                  </a:rPr>
                  <a:t>’s 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  <a:latin typeface="Calibri (Body)"/>
                  </a:rPr>
                  <a:t>inorder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Calibri (Body)"/>
                  </a:rPr>
                  <a:t> predecessor</a:t>
                </a:r>
                <a:r>
                  <a:rPr lang="en-US" dirty="0">
                    <a:latin typeface="Calibri (Body)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F880D5-2495-4978-A173-6F5A504A6A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549" y="1690688"/>
                <a:ext cx="10515600" cy="4125321"/>
              </a:xfrm>
              <a:blipFill>
                <a:blip r:embed="rId2"/>
                <a:stretch>
                  <a:fillRect l="-1043" t="-2363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271FC9F2-19A2-4468-9BB6-E71169F68A09}"/>
              </a:ext>
            </a:extLst>
          </p:cNvPr>
          <p:cNvSpPr/>
          <p:nvPr/>
        </p:nvSpPr>
        <p:spPr>
          <a:xfrm>
            <a:off x="1095156" y="5061097"/>
            <a:ext cx="1020724" cy="91384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A904BA93-2DF4-4B96-AF7F-E212AE44CE17}"/>
              </a:ext>
            </a:extLst>
          </p:cNvPr>
          <p:cNvSpPr/>
          <p:nvPr/>
        </p:nvSpPr>
        <p:spPr>
          <a:xfrm>
            <a:off x="2651052" y="5061097"/>
            <a:ext cx="1020724" cy="913846"/>
          </a:xfrm>
          <a:prstGeom prst="triangl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9C94007C-9161-4B9D-AE47-6EF43131672F}"/>
                  </a:ext>
                </a:extLst>
              </p:cNvPr>
              <p:cNvSpPr/>
              <p:nvPr/>
            </p:nvSpPr>
            <p:spPr>
              <a:xfrm>
                <a:off x="2115880" y="3955310"/>
                <a:ext cx="552892" cy="57415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C94007C-9161-4B9D-AE47-6EF431316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880" y="3955310"/>
                <a:ext cx="552892" cy="5741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7CF38A1-5047-419D-8925-94AF0DCC8BA7}"/>
              </a:ext>
            </a:extLst>
          </p:cNvPr>
          <p:cNvCxnSpPr>
            <a:cxnSpLocks/>
            <a:stCxn id="6" idx="3"/>
            <a:endCxn id="4" idx="0"/>
          </p:cNvCxnSpPr>
          <p:nvPr/>
        </p:nvCxnSpPr>
        <p:spPr>
          <a:xfrm flipH="1">
            <a:off x="1605518" y="4445385"/>
            <a:ext cx="591331" cy="615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C006590-7BD3-4F5F-9632-CC7C4EA863EC}"/>
              </a:ext>
            </a:extLst>
          </p:cNvPr>
          <p:cNvCxnSpPr>
            <a:stCxn id="6" idx="5"/>
            <a:endCxn id="5" idx="0"/>
          </p:cNvCxnSpPr>
          <p:nvPr/>
        </p:nvCxnSpPr>
        <p:spPr>
          <a:xfrm>
            <a:off x="2587803" y="4445385"/>
            <a:ext cx="573611" cy="615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9209BA92-32FC-47AB-8FCC-DC50D2E7EF5E}"/>
                  </a:ext>
                </a:extLst>
              </p:cNvPr>
              <p:cNvSpPr/>
              <p:nvPr/>
            </p:nvSpPr>
            <p:spPr>
              <a:xfrm>
                <a:off x="3118884" y="3466268"/>
                <a:ext cx="552892" cy="57415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09BA92-32FC-47AB-8FCC-DC50D2E7E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884" y="3466268"/>
                <a:ext cx="552892" cy="5741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222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0AF76-3869-4BE2-8B85-475B4FF9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#1: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Inorder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Predecessor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9F880D5-2495-4978-A173-6F5A504A6A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549" y="1690688"/>
                <a:ext cx="10515600" cy="4125321"/>
              </a:xfrm>
            </p:spPr>
            <p:txBody>
              <a:bodyPr/>
              <a:lstStyle/>
              <a:p>
                <a:r>
                  <a:rPr lang="en-US" dirty="0"/>
                  <a:t>We wanted to insert key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so first we splay the root with key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latin typeface="Calibri (Body)"/>
                  </a:rPr>
                  <a:t>Let the node</a:t>
                </a:r>
                <a:r>
                  <a:rPr lang="en-US" dirty="0"/>
                  <a:t> </a:t>
                </a:r>
                <a:r>
                  <a:rPr lang="en-US" dirty="0">
                    <a:latin typeface="Calibri (Body)"/>
                  </a:rPr>
                  <a:t>of the new root be called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Calibri (Body)"/>
                  </a:rPr>
                  <a:t>. We assume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libri (Body)"/>
                  </a:rPr>
                  <a:t>, which by the nature of the splaying operation means that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Calibri (Body)"/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libri (Body)"/>
                  </a:rPr>
                  <a:t>’s 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  <a:latin typeface="Calibri (Body)"/>
                  </a:rPr>
                  <a:t>inorder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Calibri (Body)"/>
                  </a:rPr>
                  <a:t> predecessor</a:t>
                </a:r>
                <a:r>
                  <a:rPr lang="en-US" dirty="0">
                    <a:latin typeface="Calibri (Body)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F880D5-2495-4978-A173-6F5A504A6A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549" y="1690688"/>
                <a:ext cx="10515600" cy="4125321"/>
              </a:xfrm>
              <a:blipFill>
                <a:blip r:embed="rId2"/>
                <a:stretch>
                  <a:fillRect l="-1043" t="-2363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271FC9F2-19A2-4468-9BB6-E71169F68A09}"/>
              </a:ext>
            </a:extLst>
          </p:cNvPr>
          <p:cNvSpPr/>
          <p:nvPr/>
        </p:nvSpPr>
        <p:spPr>
          <a:xfrm>
            <a:off x="1095156" y="5061097"/>
            <a:ext cx="1020724" cy="91384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A904BA93-2DF4-4B96-AF7F-E212AE44CE17}"/>
              </a:ext>
            </a:extLst>
          </p:cNvPr>
          <p:cNvSpPr/>
          <p:nvPr/>
        </p:nvSpPr>
        <p:spPr>
          <a:xfrm>
            <a:off x="2651052" y="5061097"/>
            <a:ext cx="1020724" cy="913846"/>
          </a:xfrm>
          <a:prstGeom prst="triangl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9C94007C-9161-4B9D-AE47-6EF43131672F}"/>
                  </a:ext>
                </a:extLst>
              </p:cNvPr>
              <p:cNvSpPr/>
              <p:nvPr/>
            </p:nvSpPr>
            <p:spPr>
              <a:xfrm>
                <a:off x="2115880" y="3955310"/>
                <a:ext cx="552892" cy="57415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C94007C-9161-4B9D-AE47-6EF431316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880" y="3955310"/>
                <a:ext cx="552892" cy="5741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7CF38A1-5047-419D-8925-94AF0DCC8BA7}"/>
              </a:ext>
            </a:extLst>
          </p:cNvPr>
          <p:cNvCxnSpPr>
            <a:cxnSpLocks/>
            <a:stCxn id="6" idx="3"/>
            <a:endCxn id="4" idx="0"/>
          </p:cNvCxnSpPr>
          <p:nvPr/>
        </p:nvCxnSpPr>
        <p:spPr>
          <a:xfrm flipH="1">
            <a:off x="1605518" y="4445385"/>
            <a:ext cx="591331" cy="615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C006590-7BD3-4F5F-9632-CC7C4EA863EC}"/>
              </a:ext>
            </a:extLst>
          </p:cNvPr>
          <p:cNvCxnSpPr>
            <a:stCxn id="6" idx="5"/>
            <a:endCxn id="5" idx="0"/>
          </p:cNvCxnSpPr>
          <p:nvPr/>
        </p:nvCxnSpPr>
        <p:spPr>
          <a:xfrm>
            <a:off x="2587803" y="4445385"/>
            <a:ext cx="573611" cy="615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xmlns="" id="{FDC29D8D-3AD6-4DCB-AC94-602608AB87A7}"/>
              </a:ext>
            </a:extLst>
          </p:cNvPr>
          <p:cNvSpPr/>
          <p:nvPr/>
        </p:nvSpPr>
        <p:spPr>
          <a:xfrm>
            <a:off x="3940041" y="4657059"/>
            <a:ext cx="2190307" cy="659219"/>
          </a:xfrm>
          <a:prstGeom prst="notched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B739B82C-943C-4623-BE7E-1E0037E94E0B}"/>
              </a:ext>
            </a:extLst>
          </p:cNvPr>
          <p:cNvSpPr/>
          <p:nvPr/>
        </p:nvSpPr>
        <p:spPr>
          <a:xfrm>
            <a:off x="5716535" y="5816009"/>
            <a:ext cx="1020724" cy="91384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CF389C7A-69EA-4F80-9992-A8C5DDE8DCC8}"/>
              </a:ext>
            </a:extLst>
          </p:cNvPr>
          <p:cNvSpPr/>
          <p:nvPr/>
        </p:nvSpPr>
        <p:spPr>
          <a:xfrm>
            <a:off x="8492789" y="4578075"/>
            <a:ext cx="1020724" cy="913846"/>
          </a:xfrm>
          <a:prstGeom prst="triangl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4BE60505-2315-465B-BDF6-283A3F395E71}"/>
                  </a:ext>
                </a:extLst>
              </p:cNvPr>
              <p:cNvSpPr/>
              <p:nvPr/>
            </p:nvSpPr>
            <p:spPr>
              <a:xfrm>
                <a:off x="6737259" y="4710222"/>
                <a:ext cx="552892" cy="57415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BE60505-2315-465B-BDF6-283A3F395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259" y="4710222"/>
                <a:ext cx="552892" cy="5741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D769D3F-6D8B-4248-B913-E54B15B4207F}"/>
              </a:ext>
            </a:extLst>
          </p:cNvPr>
          <p:cNvCxnSpPr>
            <a:cxnSpLocks/>
            <a:stCxn id="14" idx="3"/>
            <a:endCxn id="11" idx="0"/>
          </p:cNvCxnSpPr>
          <p:nvPr/>
        </p:nvCxnSpPr>
        <p:spPr>
          <a:xfrm flipH="1">
            <a:off x="6226897" y="5200297"/>
            <a:ext cx="591331" cy="615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C69310DE-9686-47C8-953D-FB3740C904E7}"/>
              </a:ext>
            </a:extLst>
          </p:cNvPr>
          <p:cNvCxnSpPr>
            <a:cxnSpLocks/>
            <a:stCxn id="17" idx="5"/>
            <a:endCxn id="13" idx="0"/>
          </p:cNvCxnSpPr>
          <p:nvPr/>
        </p:nvCxnSpPr>
        <p:spPr>
          <a:xfrm>
            <a:off x="8254716" y="3934743"/>
            <a:ext cx="748435" cy="643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668A832D-53AD-489C-A303-707BD1B4D37E}"/>
                  </a:ext>
                </a:extLst>
              </p:cNvPr>
              <p:cNvSpPr/>
              <p:nvPr/>
            </p:nvSpPr>
            <p:spPr>
              <a:xfrm>
                <a:off x="7782793" y="3444668"/>
                <a:ext cx="552892" cy="57415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8A832D-53AD-489C-A303-707BD1B4D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793" y="3444668"/>
                <a:ext cx="552892" cy="5741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00A86681-78C6-4002-9FED-50F13F741816}"/>
              </a:ext>
            </a:extLst>
          </p:cNvPr>
          <p:cNvCxnSpPr>
            <a:cxnSpLocks/>
            <a:stCxn id="17" idx="3"/>
            <a:endCxn id="14" idx="7"/>
          </p:cNvCxnSpPr>
          <p:nvPr/>
        </p:nvCxnSpPr>
        <p:spPr>
          <a:xfrm flipH="1">
            <a:off x="7209182" y="3934743"/>
            <a:ext cx="654580" cy="859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EF5763DD-D8F1-4F25-9C0D-5D7AB2A76ACB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7209182" y="5200297"/>
            <a:ext cx="352614" cy="615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8818CDA-1A5B-4EC1-BCA8-AC8C32583EE6}"/>
              </a:ext>
            </a:extLst>
          </p:cNvPr>
          <p:cNvSpPr txBox="1"/>
          <p:nvPr/>
        </p:nvSpPr>
        <p:spPr>
          <a:xfrm>
            <a:off x="7536473" y="5923461"/>
            <a:ext cx="4093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9796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1FD936-D8B4-4537-AFC7-192C44FB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Core idea of splay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526EAD8-D81B-4F44-870B-FA126665B1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 to that of amortized complexity.</a:t>
                </a:r>
              </a:p>
              <a:p>
                <a:r>
                  <a:rPr lang="en-US" dirty="0"/>
                  <a:t>Not guaranteed to be balanced at any point in time!</a:t>
                </a:r>
              </a:p>
              <a:p>
                <a:r>
                  <a:rPr lang="en-US" dirty="0"/>
                  <a:t> So any given search, insertion, deletion </a:t>
                </a:r>
                <a:r>
                  <a:rPr lang="en-US" dirty="0">
                    <a:solidFill>
                      <a:srgbClr val="FF0000"/>
                    </a:solidFill>
                  </a:rPr>
                  <a:t>not guaranteed to be efficient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 smtClean="0"/>
                      <m:t>)</m:t>
                    </m:r>
                  </m:oMath>
                </a14:m>
                <a:r>
                  <a:rPr lang="en-US" dirty="0"/>
                  <a:t>!</a:t>
                </a:r>
              </a:p>
              <a:p>
                <a:r>
                  <a:rPr lang="en-US" dirty="0"/>
                  <a:t>These trees make use of a very powerful idea in Computer Architecture, known as </a:t>
                </a:r>
                <a:r>
                  <a:rPr lang="en-US" dirty="0">
                    <a:solidFill>
                      <a:schemeClr val="accent6"/>
                    </a:solidFill>
                  </a:rPr>
                  <a:t>temporal locality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6EAD8-D81B-4F44-870B-FA126665B1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698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0AF76-3869-4BE2-8B85-475B4FF9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9633" cy="1325563"/>
          </a:xfrm>
        </p:spPr>
        <p:txBody>
          <a:bodyPr/>
          <a:lstStyle/>
          <a:p>
            <a:pPr algn="ctr"/>
            <a:r>
              <a:rPr lang="en-US" dirty="0"/>
              <a:t>Case #1: </a:t>
            </a:r>
            <a:r>
              <a:rPr lang="en-US" dirty="0" smtClean="0"/>
              <a:t>New root’s key is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Inorder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Predecessor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9F880D5-2495-4978-A173-6F5A504A6A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549" y="1690688"/>
                <a:ext cx="10515600" cy="4125321"/>
              </a:xfrm>
            </p:spPr>
            <p:txBody>
              <a:bodyPr/>
              <a:lstStyle/>
              <a:p>
                <a:r>
                  <a:rPr lang="en-US" dirty="0"/>
                  <a:t>We wanted to insert key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so first we splay the root with key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latin typeface="Calibri (Body)"/>
                  </a:rPr>
                  <a:t>Let the node</a:t>
                </a:r>
                <a:r>
                  <a:rPr lang="en-US" dirty="0"/>
                  <a:t> </a:t>
                </a:r>
                <a:r>
                  <a:rPr lang="en-US" dirty="0">
                    <a:latin typeface="Calibri (Body)"/>
                  </a:rPr>
                  <a:t>of the new root be called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Calibri (Body)"/>
                  </a:rPr>
                  <a:t>. We assume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libri (Body)"/>
                  </a:rPr>
                  <a:t>, which by the nature of the splaying operation means that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Calibri (Body)"/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libri (Body)"/>
                  </a:rPr>
                  <a:t>’s 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  <a:latin typeface="Calibri (Body)"/>
                  </a:rPr>
                  <a:t>inorder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Calibri (Body)"/>
                  </a:rPr>
                  <a:t> predecessor</a:t>
                </a:r>
                <a:r>
                  <a:rPr lang="en-US" dirty="0">
                    <a:latin typeface="Calibri (Body)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F880D5-2495-4978-A173-6F5A504A6A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549" y="1690688"/>
                <a:ext cx="10515600" cy="4125321"/>
              </a:xfrm>
              <a:blipFill>
                <a:blip r:embed="rId2"/>
                <a:stretch>
                  <a:fillRect l="-1043" t="-2363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271FC9F2-19A2-4468-9BB6-E71169F68A09}"/>
              </a:ext>
            </a:extLst>
          </p:cNvPr>
          <p:cNvSpPr/>
          <p:nvPr/>
        </p:nvSpPr>
        <p:spPr>
          <a:xfrm>
            <a:off x="1095156" y="5061097"/>
            <a:ext cx="1020724" cy="91384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A904BA93-2DF4-4B96-AF7F-E212AE44CE17}"/>
              </a:ext>
            </a:extLst>
          </p:cNvPr>
          <p:cNvSpPr/>
          <p:nvPr/>
        </p:nvSpPr>
        <p:spPr>
          <a:xfrm>
            <a:off x="2651052" y="5061097"/>
            <a:ext cx="1020724" cy="913846"/>
          </a:xfrm>
          <a:prstGeom prst="triangl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9C94007C-9161-4B9D-AE47-6EF43131672F}"/>
                  </a:ext>
                </a:extLst>
              </p:cNvPr>
              <p:cNvSpPr/>
              <p:nvPr/>
            </p:nvSpPr>
            <p:spPr>
              <a:xfrm>
                <a:off x="2115880" y="3955310"/>
                <a:ext cx="552892" cy="57415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C94007C-9161-4B9D-AE47-6EF431316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880" y="3955310"/>
                <a:ext cx="552892" cy="5741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7CF38A1-5047-419D-8925-94AF0DCC8BA7}"/>
              </a:ext>
            </a:extLst>
          </p:cNvPr>
          <p:cNvCxnSpPr>
            <a:cxnSpLocks/>
            <a:stCxn id="6" idx="3"/>
            <a:endCxn id="4" idx="0"/>
          </p:cNvCxnSpPr>
          <p:nvPr/>
        </p:nvCxnSpPr>
        <p:spPr>
          <a:xfrm flipH="1">
            <a:off x="1605518" y="4445385"/>
            <a:ext cx="591331" cy="615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C006590-7BD3-4F5F-9632-CC7C4EA863EC}"/>
              </a:ext>
            </a:extLst>
          </p:cNvPr>
          <p:cNvCxnSpPr>
            <a:stCxn id="6" idx="5"/>
            <a:endCxn id="5" idx="0"/>
          </p:cNvCxnSpPr>
          <p:nvPr/>
        </p:nvCxnSpPr>
        <p:spPr>
          <a:xfrm>
            <a:off x="2587803" y="4445385"/>
            <a:ext cx="573611" cy="615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xmlns="" id="{FDC29D8D-3AD6-4DCB-AC94-602608AB87A7}"/>
              </a:ext>
            </a:extLst>
          </p:cNvPr>
          <p:cNvSpPr/>
          <p:nvPr/>
        </p:nvSpPr>
        <p:spPr>
          <a:xfrm>
            <a:off x="4149081" y="4401878"/>
            <a:ext cx="2190307" cy="659219"/>
          </a:xfrm>
          <a:prstGeom prst="notched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3C4065-BAA4-40FC-B101-747287D247AB}"/>
              </a:ext>
            </a:extLst>
          </p:cNvPr>
          <p:cNvSpPr txBox="1"/>
          <p:nvPr/>
        </p:nvSpPr>
        <p:spPr>
          <a:xfrm>
            <a:off x="9097311" y="3732916"/>
            <a:ext cx="30196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satisfy the </a:t>
            </a:r>
            <a:r>
              <a:rPr lang="en-US" sz="2200" dirty="0">
                <a:solidFill>
                  <a:srgbClr val="FF0000"/>
                </a:solidFill>
              </a:rPr>
              <a:t>BST property.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Newly inserted key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immediately available</a:t>
            </a:r>
            <a:r>
              <a:rPr lang="en-US" sz="2200" dirty="0"/>
              <a:t>: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leveraging locality!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E0F60645-D6DC-4032-899C-D10E39992972}"/>
              </a:ext>
            </a:extLst>
          </p:cNvPr>
          <p:cNvSpPr/>
          <p:nvPr/>
        </p:nvSpPr>
        <p:spPr>
          <a:xfrm>
            <a:off x="5572622" y="5741581"/>
            <a:ext cx="1020724" cy="91384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0091495B-3F40-4B3B-AFF6-197DB69D1F17}"/>
              </a:ext>
            </a:extLst>
          </p:cNvPr>
          <p:cNvSpPr/>
          <p:nvPr/>
        </p:nvSpPr>
        <p:spPr>
          <a:xfrm>
            <a:off x="8348876" y="4503647"/>
            <a:ext cx="1020724" cy="913846"/>
          </a:xfrm>
          <a:prstGeom prst="triangl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2BE80363-9861-4F6F-A8AB-B39451EAE728}"/>
                  </a:ext>
                </a:extLst>
              </p:cNvPr>
              <p:cNvSpPr/>
              <p:nvPr/>
            </p:nvSpPr>
            <p:spPr>
              <a:xfrm>
                <a:off x="6593346" y="4635794"/>
                <a:ext cx="552892" cy="57415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BE80363-9861-4F6F-A8AB-B39451EAE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46" y="4635794"/>
                <a:ext cx="552892" cy="5741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D6DD881-0766-40E5-AAA0-6B9FDD7B7A76}"/>
              </a:ext>
            </a:extLst>
          </p:cNvPr>
          <p:cNvCxnSpPr>
            <a:cxnSpLocks/>
            <a:stCxn id="22" idx="3"/>
            <a:endCxn id="20" idx="0"/>
          </p:cNvCxnSpPr>
          <p:nvPr/>
        </p:nvCxnSpPr>
        <p:spPr>
          <a:xfrm flipH="1">
            <a:off x="6082984" y="5125869"/>
            <a:ext cx="591331" cy="615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19D50BEE-6839-43A7-B90D-E103C7CF463D}"/>
              </a:ext>
            </a:extLst>
          </p:cNvPr>
          <p:cNvCxnSpPr>
            <a:cxnSpLocks/>
            <a:stCxn id="26" idx="5"/>
            <a:endCxn id="21" idx="0"/>
          </p:cNvCxnSpPr>
          <p:nvPr/>
        </p:nvCxnSpPr>
        <p:spPr>
          <a:xfrm>
            <a:off x="8110803" y="3860315"/>
            <a:ext cx="748435" cy="643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B0155F2-7E21-43C1-81D6-6754981A8500}"/>
                  </a:ext>
                </a:extLst>
              </p:cNvPr>
              <p:cNvSpPr/>
              <p:nvPr/>
            </p:nvSpPr>
            <p:spPr>
              <a:xfrm>
                <a:off x="7638880" y="3370240"/>
                <a:ext cx="552892" cy="57415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B0155F2-7E21-43C1-81D6-6754981A8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880" y="3370240"/>
                <a:ext cx="552892" cy="5741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2511EFA6-48CE-43D2-9CA7-9AFB9524B913}"/>
              </a:ext>
            </a:extLst>
          </p:cNvPr>
          <p:cNvCxnSpPr>
            <a:cxnSpLocks/>
            <a:stCxn id="26" idx="3"/>
            <a:endCxn id="22" idx="7"/>
          </p:cNvCxnSpPr>
          <p:nvPr/>
        </p:nvCxnSpPr>
        <p:spPr>
          <a:xfrm flipH="1">
            <a:off x="7065269" y="3860315"/>
            <a:ext cx="654580" cy="859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B57247F-9CEA-4476-910C-7E60591E879A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7065269" y="5125869"/>
            <a:ext cx="352614" cy="615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81B4870-37BF-43C8-97B1-CD360D021632}"/>
              </a:ext>
            </a:extLst>
          </p:cNvPr>
          <p:cNvSpPr txBox="1"/>
          <p:nvPr/>
        </p:nvSpPr>
        <p:spPr>
          <a:xfrm>
            <a:off x="7392560" y="5849033"/>
            <a:ext cx="4093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82272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E4888E-5E78-4AF0-BFF3-C61348C0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3886" cy="1325563"/>
          </a:xfrm>
        </p:spPr>
        <p:txBody>
          <a:bodyPr/>
          <a:lstStyle/>
          <a:p>
            <a:pPr algn="ctr"/>
            <a:r>
              <a:rPr lang="en-US" dirty="0"/>
              <a:t>Case </a:t>
            </a:r>
            <a:r>
              <a:rPr lang="en-US" dirty="0" smtClean="0"/>
              <a:t>#2: </a:t>
            </a:r>
            <a:r>
              <a:rPr lang="en-US" dirty="0"/>
              <a:t>New root’s key is </a:t>
            </a:r>
            <a:r>
              <a:rPr lang="en-US" dirty="0" err="1" smtClean="0"/>
              <a:t>inorder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successor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5463EF1-2CC7-4C1E-AD1C-1B58FE3D18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6088" y="1729766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Symmetric case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63EF1-2CC7-4C1E-AD1C-1B58FE3D18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6088" y="1729766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C1795858-D2E2-4811-86A7-C311FAE46FFD}"/>
              </a:ext>
            </a:extLst>
          </p:cNvPr>
          <p:cNvSpPr/>
          <p:nvPr/>
        </p:nvSpPr>
        <p:spPr>
          <a:xfrm>
            <a:off x="838200" y="4284921"/>
            <a:ext cx="1020724" cy="91384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DC3A95AC-65BD-4485-AD20-E201F61E86B4}"/>
              </a:ext>
            </a:extLst>
          </p:cNvPr>
          <p:cNvSpPr/>
          <p:nvPr/>
        </p:nvSpPr>
        <p:spPr>
          <a:xfrm>
            <a:off x="2394096" y="4284921"/>
            <a:ext cx="1020724" cy="913846"/>
          </a:xfrm>
          <a:prstGeom prst="triangl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F7C4B806-1F23-4318-9262-8E9B20DD53F4}"/>
                  </a:ext>
                </a:extLst>
              </p:cNvPr>
              <p:cNvSpPr/>
              <p:nvPr/>
            </p:nvSpPr>
            <p:spPr>
              <a:xfrm>
                <a:off x="1858924" y="3179134"/>
                <a:ext cx="552892" cy="57415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7C4B806-1F23-4318-9262-8E9B20DD5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924" y="3179134"/>
                <a:ext cx="552892" cy="5741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117B6B5-88CB-4C6F-A503-B07C204371E6}"/>
              </a:ext>
            </a:extLst>
          </p:cNvPr>
          <p:cNvCxnSpPr>
            <a:cxnSpLocks/>
            <a:stCxn id="6" idx="3"/>
            <a:endCxn id="4" idx="0"/>
          </p:cNvCxnSpPr>
          <p:nvPr/>
        </p:nvCxnSpPr>
        <p:spPr>
          <a:xfrm flipH="1">
            <a:off x="1348562" y="3669209"/>
            <a:ext cx="591331" cy="615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5D67549-B038-45F6-94D3-211BF759C843}"/>
              </a:ext>
            </a:extLst>
          </p:cNvPr>
          <p:cNvCxnSpPr>
            <a:stCxn id="6" idx="5"/>
            <a:endCxn id="5" idx="0"/>
          </p:cNvCxnSpPr>
          <p:nvPr/>
        </p:nvCxnSpPr>
        <p:spPr>
          <a:xfrm>
            <a:off x="2330847" y="3669209"/>
            <a:ext cx="573611" cy="615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xmlns="" id="{84AB65D6-1975-4993-93F6-DBF9EF3EE8A0}"/>
              </a:ext>
            </a:extLst>
          </p:cNvPr>
          <p:cNvSpPr/>
          <p:nvPr/>
        </p:nvSpPr>
        <p:spPr>
          <a:xfrm>
            <a:off x="3683085" y="3880883"/>
            <a:ext cx="2190307" cy="659219"/>
          </a:xfrm>
          <a:prstGeom prst="notched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7824CDED-6D82-4E15-8014-383430B1EBB0}"/>
              </a:ext>
            </a:extLst>
          </p:cNvPr>
          <p:cNvSpPr/>
          <p:nvPr/>
        </p:nvSpPr>
        <p:spPr>
          <a:xfrm>
            <a:off x="5523526" y="4354530"/>
            <a:ext cx="1020724" cy="91384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3C0A9F70-5158-4DA2-80DF-E6217CEB3BCF}"/>
              </a:ext>
            </a:extLst>
          </p:cNvPr>
          <p:cNvSpPr/>
          <p:nvPr/>
        </p:nvSpPr>
        <p:spPr>
          <a:xfrm>
            <a:off x="8274206" y="4210492"/>
            <a:ext cx="1020724" cy="913846"/>
          </a:xfrm>
          <a:prstGeom prst="triangl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27CDBC19-CE78-4AF0-B8D1-85AB474C0D35}"/>
              </a:ext>
            </a:extLst>
          </p:cNvPr>
          <p:cNvCxnSpPr>
            <a:cxnSpLocks/>
            <a:stCxn id="21" idx="4"/>
            <a:endCxn id="10" idx="0"/>
          </p:cNvCxnSpPr>
          <p:nvPr/>
        </p:nvCxnSpPr>
        <p:spPr>
          <a:xfrm flipH="1">
            <a:off x="6033888" y="3147655"/>
            <a:ext cx="667445" cy="1206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A059DA7-463F-42B4-847C-07964E550E63}"/>
              </a:ext>
            </a:extLst>
          </p:cNvPr>
          <p:cNvCxnSpPr>
            <a:cxnSpLocks/>
            <a:stCxn id="22" idx="5"/>
            <a:endCxn id="11" idx="0"/>
          </p:cNvCxnSpPr>
          <p:nvPr/>
        </p:nvCxnSpPr>
        <p:spPr>
          <a:xfrm>
            <a:off x="8193237" y="3717815"/>
            <a:ext cx="591331" cy="4926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3D9F9BA-C75C-4F2A-9D38-11211D926D30}"/>
              </a:ext>
            </a:extLst>
          </p:cNvPr>
          <p:cNvCxnSpPr>
            <a:cxnSpLocks/>
            <a:stCxn id="21" idx="5"/>
            <a:endCxn id="22" idx="2"/>
          </p:cNvCxnSpPr>
          <p:nvPr/>
        </p:nvCxnSpPr>
        <p:spPr>
          <a:xfrm>
            <a:off x="6896810" y="3063571"/>
            <a:ext cx="824504" cy="4512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EDB0901-5878-4964-BB97-4ADB3C419EB6}"/>
              </a:ext>
            </a:extLst>
          </p:cNvPr>
          <p:cNvSpPr txBox="1"/>
          <p:nvPr/>
        </p:nvSpPr>
        <p:spPr>
          <a:xfrm>
            <a:off x="7311958" y="4293880"/>
            <a:ext cx="4093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ECBC3223-F410-4B76-B4BA-4CF754A5FF8D}"/>
                  </a:ext>
                </a:extLst>
              </p:cNvPr>
              <p:cNvSpPr/>
              <p:nvPr/>
            </p:nvSpPr>
            <p:spPr>
              <a:xfrm>
                <a:off x="6424887" y="2573496"/>
                <a:ext cx="552892" cy="57415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CBC3223-F410-4B76-B4BA-4CF754A5F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887" y="2573496"/>
                <a:ext cx="552892" cy="5741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14F5C4F2-0D99-4183-8D76-3FEEC8E05CDB}"/>
                  </a:ext>
                </a:extLst>
              </p:cNvPr>
              <p:cNvSpPr/>
              <p:nvPr/>
            </p:nvSpPr>
            <p:spPr>
              <a:xfrm>
                <a:off x="7721314" y="3227740"/>
                <a:ext cx="552892" cy="57415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F5C4F2-0D99-4183-8D76-3FEEC8E05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314" y="3227740"/>
                <a:ext cx="552892" cy="5741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A47DFDF3-E9FB-4DA3-AFC8-75EDA930401B}"/>
              </a:ext>
            </a:extLst>
          </p:cNvPr>
          <p:cNvCxnSpPr>
            <a:cxnSpLocks/>
            <a:stCxn id="22" idx="3"/>
            <a:endCxn id="18" idx="0"/>
          </p:cNvCxnSpPr>
          <p:nvPr/>
        </p:nvCxnSpPr>
        <p:spPr>
          <a:xfrm flipH="1">
            <a:off x="7516636" y="3717815"/>
            <a:ext cx="285647" cy="576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59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12955-BF5F-4F4B-A159-33DA22F1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301B3-5B8C-4CE0-B63F-08775BB5C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943"/>
            <a:ext cx="10515600" cy="4351338"/>
          </a:xfrm>
        </p:spPr>
        <p:txBody>
          <a:bodyPr/>
          <a:lstStyle/>
          <a:p>
            <a:r>
              <a:rPr lang="en-US" dirty="0"/>
              <a:t>Insert ‘Q’ in the following splay tree:</a:t>
            </a:r>
          </a:p>
        </p:txBody>
      </p:sp>
      <p:sp>
        <p:nvSpPr>
          <p:cNvPr id="4" name="Oval 3"/>
          <p:cNvSpPr/>
          <p:nvPr/>
        </p:nvSpPr>
        <p:spPr>
          <a:xfrm>
            <a:off x="5289630" y="2673752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  <a:endCxn id="7" idx="7"/>
          </p:cNvCxnSpPr>
          <p:nvPr/>
        </p:nvCxnSpPr>
        <p:spPr>
          <a:xfrm flipH="1">
            <a:off x="4838218" y="3147973"/>
            <a:ext cx="537861" cy="338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334358" y="3405027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5"/>
            <a:endCxn id="11" idx="0"/>
          </p:cNvCxnSpPr>
          <p:nvPr/>
        </p:nvCxnSpPr>
        <p:spPr>
          <a:xfrm>
            <a:off x="5793490" y="3147973"/>
            <a:ext cx="739214" cy="238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237549" y="3386700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7" idx="3"/>
            <a:endCxn id="15" idx="7"/>
          </p:cNvCxnSpPr>
          <p:nvPr/>
        </p:nvCxnSpPr>
        <p:spPr>
          <a:xfrm flipH="1">
            <a:off x="4045714" y="3879248"/>
            <a:ext cx="375093" cy="419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41854" y="421766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5" idx="5"/>
            <a:endCxn id="19" idx="1"/>
          </p:cNvCxnSpPr>
          <p:nvPr/>
        </p:nvCxnSpPr>
        <p:spPr>
          <a:xfrm>
            <a:off x="4045714" y="4691887"/>
            <a:ext cx="375092" cy="349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334357" y="4960204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19" idx="5"/>
          </p:cNvCxnSpPr>
          <p:nvPr/>
        </p:nvCxnSpPr>
        <p:spPr>
          <a:xfrm>
            <a:off x="4838217" y="5434425"/>
            <a:ext cx="451413" cy="383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140668" y="5817807"/>
            <a:ext cx="530928" cy="4127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9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12955-BF5F-4F4B-A159-33DA22F1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301B3-5B8C-4CE0-B63F-08775BB5C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943"/>
            <a:ext cx="10515600" cy="4351338"/>
          </a:xfrm>
        </p:spPr>
        <p:txBody>
          <a:bodyPr/>
          <a:lstStyle/>
          <a:p>
            <a:r>
              <a:rPr lang="en-US" dirty="0"/>
              <a:t>Insert ‘Q’ in the following splay tree:</a:t>
            </a:r>
          </a:p>
        </p:txBody>
      </p:sp>
      <p:sp>
        <p:nvSpPr>
          <p:cNvPr id="4" name="Oval 3"/>
          <p:cNvSpPr/>
          <p:nvPr/>
        </p:nvSpPr>
        <p:spPr>
          <a:xfrm>
            <a:off x="7033306" y="4379600"/>
            <a:ext cx="590309" cy="6096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35" idx="3"/>
            <a:endCxn id="19" idx="7"/>
          </p:cNvCxnSpPr>
          <p:nvPr/>
        </p:nvCxnSpPr>
        <p:spPr>
          <a:xfrm flipH="1">
            <a:off x="4623361" y="3419081"/>
            <a:ext cx="662277" cy="470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174295" y="374972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35" idx="5"/>
            <a:endCxn id="7" idx="1"/>
          </p:cNvCxnSpPr>
          <p:nvPr/>
        </p:nvCxnSpPr>
        <p:spPr>
          <a:xfrm>
            <a:off x="5661060" y="3419081"/>
            <a:ext cx="599684" cy="412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000518" y="5094058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5"/>
            <a:endCxn id="11" idx="2"/>
          </p:cNvCxnSpPr>
          <p:nvPr/>
        </p:nvCxnSpPr>
        <p:spPr>
          <a:xfrm>
            <a:off x="7537166" y="4899939"/>
            <a:ext cx="463352" cy="471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337849" y="466600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7" idx="5"/>
          </p:cNvCxnSpPr>
          <p:nvPr/>
        </p:nvCxnSpPr>
        <p:spPr>
          <a:xfrm>
            <a:off x="6678155" y="4223947"/>
            <a:ext cx="378875" cy="29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119501" y="3808401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07885" y="3066794"/>
            <a:ext cx="530928" cy="4127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0518" y="2267705"/>
            <a:ext cx="34976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Q is </a:t>
            </a:r>
            <a:r>
              <a:rPr lang="en-US" dirty="0" smtClean="0">
                <a:solidFill>
                  <a:schemeClr val="accent4"/>
                </a:solidFill>
              </a:rPr>
              <a:t>already in the tree</a:t>
            </a:r>
            <a:r>
              <a:rPr lang="en-US" dirty="0" smtClean="0"/>
              <a:t>, so </a:t>
            </a:r>
            <a:r>
              <a:rPr lang="en-US" dirty="0" smtClean="0">
                <a:solidFill>
                  <a:srgbClr val="FF00FF"/>
                </a:solidFill>
              </a:rPr>
              <a:t>no actual insertion will take place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However, </a:t>
            </a:r>
            <a:r>
              <a:rPr lang="en-US" dirty="0" smtClean="0">
                <a:solidFill>
                  <a:schemeClr val="accent6"/>
                </a:solidFill>
              </a:rPr>
              <a:t>we will splay the root with key ‘Q’, </a:t>
            </a:r>
            <a:r>
              <a:rPr lang="en-US" dirty="0" smtClean="0"/>
              <a:t>causing the leaf node that contains ‘Q’ </a:t>
            </a:r>
            <a:r>
              <a:rPr lang="en-US" dirty="0" smtClean="0">
                <a:solidFill>
                  <a:srgbClr val="FF0000"/>
                </a:solidFill>
              </a:rPr>
              <a:t>to ascend to the root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996633"/>
                </a:solidFill>
              </a:rPr>
              <a:t>2 zig-zigs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9" idx="3"/>
            <a:endCxn id="15" idx="7"/>
          </p:cNvCxnSpPr>
          <p:nvPr/>
        </p:nvCxnSpPr>
        <p:spPr>
          <a:xfrm flipH="1">
            <a:off x="3841709" y="4282622"/>
            <a:ext cx="364241" cy="464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969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12955-BF5F-4F4B-A159-33DA22F1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301B3-5B8C-4CE0-B63F-08775BB5C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‘D’ in the tree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33306" y="4379600"/>
            <a:ext cx="590309" cy="6096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23361" y="3419081"/>
            <a:ext cx="662277" cy="470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174295" y="374972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9" idx="1"/>
          </p:cNvCxnSpPr>
          <p:nvPr/>
        </p:nvCxnSpPr>
        <p:spPr>
          <a:xfrm>
            <a:off x="5661060" y="3419081"/>
            <a:ext cx="599684" cy="412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00518" y="5094058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6" idx="5"/>
            <a:endCxn id="13" idx="2"/>
          </p:cNvCxnSpPr>
          <p:nvPr/>
        </p:nvCxnSpPr>
        <p:spPr>
          <a:xfrm>
            <a:off x="7537166" y="4899939"/>
            <a:ext cx="463352" cy="471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337849" y="466600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9" idx="5"/>
          </p:cNvCxnSpPr>
          <p:nvPr/>
        </p:nvCxnSpPr>
        <p:spPr>
          <a:xfrm>
            <a:off x="6678155" y="4223947"/>
            <a:ext cx="378875" cy="29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119501" y="3808401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07885" y="3066794"/>
            <a:ext cx="530928" cy="4127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41709" y="4282622"/>
            <a:ext cx="364241" cy="464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76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12955-BF5F-4F4B-A159-33DA22F1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301B3-5B8C-4CE0-B63F-08775BB5C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‘D’ in </a:t>
            </a:r>
            <a:r>
              <a:rPr lang="en-US" smtClean="0"/>
              <a:t>the tree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033306" y="4379600"/>
            <a:ext cx="590309" cy="6096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23361" y="3419081"/>
            <a:ext cx="662277" cy="470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174295" y="374972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9" idx="1"/>
          </p:cNvCxnSpPr>
          <p:nvPr/>
        </p:nvCxnSpPr>
        <p:spPr>
          <a:xfrm>
            <a:off x="5661060" y="3419081"/>
            <a:ext cx="599684" cy="412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00518" y="5094058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6" idx="5"/>
            <a:endCxn id="13" idx="2"/>
          </p:cNvCxnSpPr>
          <p:nvPr/>
        </p:nvCxnSpPr>
        <p:spPr>
          <a:xfrm>
            <a:off x="7537166" y="4899939"/>
            <a:ext cx="463352" cy="471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337849" y="466600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9" idx="5"/>
          </p:cNvCxnSpPr>
          <p:nvPr/>
        </p:nvCxnSpPr>
        <p:spPr>
          <a:xfrm>
            <a:off x="6678155" y="4223947"/>
            <a:ext cx="378875" cy="29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119501" y="3808401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07885" y="3066794"/>
            <a:ext cx="530928" cy="4127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41709" y="4282622"/>
            <a:ext cx="364241" cy="464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00518" y="2071868"/>
            <a:ext cx="4106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Why don’t you do this yourselves real quick?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09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12955-BF5F-4F4B-A159-33DA22F1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301B3-5B8C-4CE0-B63F-08775BB5C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‘D’ in the tree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33306" y="4379600"/>
            <a:ext cx="590309" cy="6096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74295" y="374972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61060" y="3419081"/>
            <a:ext cx="599684" cy="412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410209" y="5346148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33118" y="4027518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78155" y="4223947"/>
            <a:ext cx="378875" cy="29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428311" y="315504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92433" y="2502680"/>
            <a:ext cx="530928" cy="41273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endCxn id="10" idx="7"/>
          </p:cNvCxnSpPr>
          <p:nvPr/>
        </p:nvCxnSpPr>
        <p:spPr>
          <a:xfrm flipH="1">
            <a:off x="3436978" y="3710628"/>
            <a:ext cx="148192" cy="3982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00518" y="2071868"/>
            <a:ext cx="41066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 is not in the tree.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Last node visited is ‘C’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Splay the root </a:t>
            </a:r>
            <a:r>
              <a:rPr lang="en-US" sz="2600" dirty="0" err="1" smtClean="0"/>
              <a:t>wth</a:t>
            </a:r>
            <a:r>
              <a:rPr lang="en-US" sz="2600" dirty="0" smtClean="0"/>
              <a:t> key ‘C’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Insert ‘D’ as a new root that is the </a:t>
            </a:r>
            <a:r>
              <a:rPr lang="en-US" sz="2600" dirty="0" err="1" smtClean="0"/>
              <a:t>inorder</a:t>
            </a:r>
            <a:r>
              <a:rPr lang="en-US" sz="2600" dirty="0" smtClean="0"/>
              <a:t> successor of ‘C’</a:t>
            </a:r>
            <a:endParaRPr lang="en-US" sz="2600" dirty="0"/>
          </a:p>
        </p:txBody>
      </p:sp>
      <p:sp>
        <p:nvSpPr>
          <p:cNvPr id="16" name="Oval 15"/>
          <p:cNvSpPr/>
          <p:nvPr/>
        </p:nvSpPr>
        <p:spPr>
          <a:xfrm>
            <a:off x="5164782" y="296283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3" idx="5"/>
          </p:cNvCxnSpPr>
          <p:nvPr/>
        </p:nvCxnSpPr>
        <p:spPr>
          <a:xfrm>
            <a:off x="4545608" y="2854967"/>
            <a:ext cx="619174" cy="251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  <a:endCxn id="12" idx="7"/>
          </p:cNvCxnSpPr>
          <p:nvPr/>
        </p:nvCxnSpPr>
        <p:spPr>
          <a:xfrm flipH="1">
            <a:off x="3932171" y="2854967"/>
            <a:ext cx="238015" cy="38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5"/>
            <a:endCxn id="8" idx="0"/>
          </p:cNvCxnSpPr>
          <p:nvPr/>
        </p:nvCxnSpPr>
        <p:spPr>
          <a:xfrm>
            <a:off x="7537166" y="4899939"/>
            <a:ext cx="168198" cy="446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095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B28AB-47FF-4B95-B9B4-DBFB74F8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F348B2-8646-46CD-995F-B2A5949A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go ahead and insert ‘P’.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33306" y="4379600"/>
            <a:ext cx="590309" cy="6096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174295" y="374972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61060" y="3419081"/>
            <a:ext cx="599684" cy="412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0209" y="5346148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33118" y="4027518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78155" y="4223947"/>
            <a:ext cx="378875" cy="29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28311" y="315504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92433" y="2502680"/>
            <a:ext cx="530928" cy="4127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endCxn id="12" idx="7"/>
          </p:cNvCxnSpPr>
          <p:nvPr/>
        </p:nvCxnSpPr>
        <p:spPr>
          <a:xfrm flipH="1">
            <a:off x="3436978" y="3710628"/>
            <a:ext cx="148192" cy="3982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164782" y="296283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5" idx="5"/>
          </p:cNvCxnSpPr>
          <p:nvPr/>
        </p:nvCxnSpPr>
        <p:spPr>
          <a:xfrm>
            <a:off x="4545608" y="2854967"/>
            <a:ext cx="619174" cy="251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5" idx="3"/>
            <a:endCxn id="14" idx="7"/>
          </p:cNvCxnSpPr>
          <p:nvPr/>
        </p:nvCxnSpPr>
        <p:spPr>
          <a:xfrm flipH="1">
            <a:off x="3932171" y="2854967"/>
            <a:ext cx="238015" cy="38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5"/>
            <a:endCxn id="10" idx="0"/>
          </p:cNvCxnSpPr>
          <p:nvPr/>
        </p:nvCxnSpPr>
        <p:spPr>
          <a:xfrm>
            <a:off x="7537166" y="4899939"/>
            <a:ext cx="168198" cy="446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93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B28AB-47FF-4B95-B9B4-DBFB74F8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F348B2-8646-46CD-995F-B2A5949A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go ahead and insert ‘P’.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33306" y="4379600"/>
            <a:ext cx="590309" cy="6096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174295" y="374972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61060" y="3419081"/>
            <a:ext cx="599684" cy="412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10209" y="5346148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27612" y="479056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78155" y="4223947"/>
            <a:ext cx="378875" cy="29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47896" y="4277731"/>
            <a:ext cx="301994" cy="512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164782" y="296283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65861" y="2894239"/>
            <a:ext cx="619174" cy="251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5" idx="3"/>
          </p:cNvCxnSpPr>
          <p:nvPr/>
        </p:nvCxnSpPr>
        <p:spPr>
          <a:xfrm flipH="1">
            <a:off x="3884439" y="2859421"/>
            <a:ext cx="238015" cy="38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5"/>
          </p:cNvCxnSpPr>
          <p:nvPr/>
        </p:nvCxnSpPr>
        <p:spPr>
          <a:xfrm>
            <a:off x="7537166" y="4899939"/>
            <a:ext cx="168198" cy="446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00518" y="2071868"/>
            <a:ext cx="41066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DP is not in the tree.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Last node visited is ‘Q’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Splay the root with key ‘P’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Insert ‘P’ as a new root that is the </a:t>
            </a:r>
            <a:r>
              <a:rPr lang="en-US" sz="2600" dirty="0" err="1" smtClean="0"/>
              <a:t>inorder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chemeClr val="accent2"/>
                </a:solidFill>
              </a:rPr>
              <a:t>predecessor</a:t>
            </a:r>
            <a:r>
              <a:rPr lang="en-US" sz="2600" dirty="0" smtClean="0"/>
              <a:t> of ‘Q’</a:t>
            </a:r>
            <a:endParaRPr lang="en-US" sz="2600" dirty="0"/>
          </a:p>
        </p:txBody>
      </p:sp>
      <p:sp>
        <p:nvSpPr>
          <p:cNvPr id="25" name="Oval 24"/>
          <p:cNvSpPr/>
          <p:nvPr/>
        </p:nvSpPr>
        <p:spPr>
          <a:xfrm>
            <a:off x="4091693" y="2541871"/>
            <a:ext cx="530928" cy="41273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01384" y="3167475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751153" y="374972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27" idx="7"/>
          </p:cNvCxnSpPr>
          <p:nvPr/>
        </p:nvCxnSpPr>
        <p:spPr>
          <a:xfrm flipH="1">
            <a:off x="3255013" y="3550599"/>
            <a:ext cx="289706" cy="280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49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609F9-9AF7-41D2-A000-B041FD1A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61FA93-7869-429A-84F6-7E4CB05C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Deletion is similar to addition</a:t>
            </a:r>
          </a:p>
          <a:p>
            <a:r>
              <a:rPr lang="en-US" dirty="0" smtClean="0"/>
              <a:t>Splay trees have,  </a:t>
            </a:r>
            <a:r>
              <a:rPr lang="en-US" dirty="0" smtClean="0">
                <a:solidFill>
                  <a:schemeClr val="accent4"/>
                </a:solidFill>
              </a:rPr>
              <a:t>the easiest (and most efficient) deletion process among </a:t>
            </a:r>
            <a:r>
              <a:rPr lang="en-US" dirty="0" smtClean="0"/>
              <a:t>all balanced binary trees that we will discuss.</a:t>
            </a:r>
          </a:p>
          <a:p>
            <a:r>
              <a:rPr lang="en-US" dirty="0" smtClean="0"/>
              <a:t>Process (roughly)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Splay the root with the key to be deleted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the root doesn’t contain the key to be deleted, nothing to do. We did, however, massively improve access to an </a:t>
            </a:r>
            <a:r>
              <a:rPr lang="en-US" dirty="0" err="1" smtClean="0">
                <a:solidFill>
                  <a:srgbClr val="FF00FF"/>
                </a:solidFill>
              </a:rPr>
              <a:t>inorder</a:t>
            </a:r>
            <a:r>
              <a:rPr lang="en-US" dirty="0" smtClean="0">
                <a:solidFill>
                  <a:srgbClr val="FF00FF"/>
                </a:solidFill>
              </a:rPr>
              <a:t> predecessor or successor.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the root does actually contain the key, split between cases: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(Easy case): If the left child is null, we splayed the root with the minimum key in the tree. Just replace the root with its right child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(Hard case): If not, splay the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(non-null)</a:t>
            </a:r>
            <a:r>
              <a:rPr lang="en-US" dirty="0" smtClean="0"/>
              <a:t> left child of the root </a:t>
            </a:r>
            <a:r>
              <a:rPr lang="en-US" dirty="0" smtClean="0">
                <a:solidFill>
                  <a:schemeClr val="accent6"/>
                </a:solidFill>
              </a:rPr>
              <a:t>with the key to be deleted once again</a:t>
            </a:r>
            <a:r>
              <a:rPr lang="en-US" dirty="0" smtClean="0"/>
              <a:t>. This will bring the key’s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inorder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predecessor </a:t>
            </a:r>
            <a:r>
              <a:rPr lang="en-US" dirty="0" smtClean="0">
                <a:solidFill>
                  <a:srgbClr val="C00000"/>
                </a:solidFill>
              </a:rPr>
              <a:t>as the left child of the old root</a:t>
            </a:r>
            <a:r>
              <a:rPr lang="en-US" dirty="0" smtClean="0"/>
              <a:t>, and we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can then replace the root with that particular child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7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8B99F-02E9-4B19-8E7E-B38BFA98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Principle of locality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CDE2226-1419-43FE-8F2E-4F6FDEE3C4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Temporal locality:</a:t>
                </a:r>
                <a:r>
                  <a:rPr lang="en-US" dirty="0"/>
                  <a:t> Variables that are used at some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in your program are likely to be used again quite soon.</a:t>
                </a:r>
              </a:p>
              <a:p>
                <a:pPr lvl="1"/>
                <a:r>
                  <a:rPr lang="en-US" dirty="0"/>
                  <a:t>So </a:t>
                </a:r>
                <a:r>
                  <a:rPr lang="en-US" dirty="0">
                    <a:solidFill>
                      <a:srgbClr val="FF00FF"/>
                    </a:solidFill>
                  </a:rPr>
                  <a:t>keep them in registers or cache</a:t>
                </a:r>
                <a:r>
                  <a:rPr lang="en-US" dirty="0"/>
                  <a:t> longer than you do others!</a:t>
                </a:r>
              </a:p>
              <a:p>
                <a:pPr lvl="1"/>
                <a:r>
                  <a:rPr lang="en-US" dirty="0"/>
                  <a:t>This implements a </a:t>
                </a:r>
                <a:r>
                  <a:rPr lang="en-US" dirty="0">
                    <a:solidFill>
                      <a:srgbClr val="7030A0"/>
                    </a:solidFill>
                  </a:rPr>
                  <a:t>Most-Recently-Used (MRU)</a:t>
                </a:r>
                <a:r>
                  <a:rPr lang="en-US" dirty="0"/>
                  <a:t> heuristic.</a:t>
                </a:r>
              </a:p>
              <a:p>
                <a:pPr lvl="1"/>
                <a:r>
                  <a:rPr lang="en-US" dirty="0"/>
                  <a:t>Example:</a:t>
                </a:r>
                <a:r>
                  <a:rPr lang="en-US" dirty="0">
                    <a:solidFill>
                      <a:srgbClr val="FF0000"/>
                    </a:solidFill>
                  </a:rPr>
                  <a:t> looping indices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are dereferenced and subsequently added to very soon and very often!</a:t>
                </a:r>
              </a:p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Spatial locality: </a:t>
                </a:r>
                <a:r>
                  <a:rPr lang="en-US" dirty="0"/>
                  <a:t>Variables whose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memory addresses </a:t>
                </a:r>
                <a:r>
                  <a:rPr lang="en-US" dirty="0"/>
                  <a:t>are 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relatively close</a:t>
                </a:r>
                <a:r>
                  <a:rPr lang="en-US" dirty="0"/>
                  <a:t> to the </a:t>
                </a:r>
                <a:r>
                  <a:rPr lang="en-US" dirty="0">
                    <a:solidFill>
                      <a:schemeClr val="accent6"/>
                    </a:solidFill>
                  </a:rPr>
                  <a:t>address</a:t>
                </a:r>
                <a:r>
                  <a:rPr lang="en-US" dirty="0"/>
                  <a:t> of the currently manipulated variable are likely to be used soon.</a:t>
                </a:r>
              </a:p>
              <a:p>
                <a:pPr lvl="1"/>
                <a:r>
                  <a:rPr lang="en-US" dirty="0"/>
                  <a:t>So, once again, </a:t>
                </a:r>
                <a:r>
                  <a:rPr lang="en-US" dirty="0">
                    <a:solidFill>
                      <a:srgbClr val="00B0F0"/>
                    </a:solidFill>
                  </a:rPr>
                  <a:t>pull them to the faster levels of our memory hierarchy</a:t>
                </a:r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Examples: Arrays, class fields,…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DE2226-1419-43FE-8F2E-4F6FDEE3C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292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5F348B2-8646-46CD-995F-B2A5949A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Let’s delete ‘B’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Deletion examples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33306" y="4379600"/>
            <a:ext cx="590309" cy="6096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174295" y="374972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61060" y="3419081"/>
            <a:ext cx="599684" cy="412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127612" y="479056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78155" y="4223947"/>
            <a:ext cx="378875" cy="29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47896" y="4277731"/>
            <a:ext cx="301994" cy="512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64782" y="296283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65861" y="2894239"/>
            <a:ext cx="619174" cy="251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3"/>
          </p:cNvCxnSpPr>
          <p:nvPr/>
        </p:nvCxnSpPr>
        <p:spPr>
          <a:xfrm flipH="1">
            <a:off x="3884439" y="2859421"/>
            <a:ext cx="238015" cy="38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</p:cNvCxnSpPr>
          <p:nvPr/>
        </p:nvCxnSpPr>
        <p:spPr>
          <a:xfrm>
            <a:off x="7537166" y="4899939"/>
            <a:ext cx="168198" cy="446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091693" y="2541871"/>
            <a:ext cx="530928" cy="4127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1384" y="3167475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51153" y="374972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55013" y="3550599"/>
            <a:ext cx="289706" cy="280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10209" y="5346148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3104" y="1690688"/>
            <a:ext cx="122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root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22" name="Straight Arrow Connector 21"/>
          <p:cNvCxnSpPr>
            <a:endCxn id="14" idx="7"/>
          </p:cNvCxnSpPr>
          <p:nvPr/>
        </p:nvCxnSpPr>
        <p:spPr>
          <a:xfrm flipH="1">
            <a:off x="4544868" y="2060020"/>
            <a:ext cx="77753" cy="5422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74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5F348B2-8646-46CD-995F-B2A5949A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mtClean="0"/>
              <a:t>Let’s delete ‘B’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Deletion examples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269114" y="5047673"/>
            <a:ext cx="590309" cy="6096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10103" y="4417799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96868" y="4087154"/>
            <a:ext cx="599684" cy="412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913963" y="4892020"/>
            <a:ext cx="378875" cy="29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64782" y="296283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83744" y="2836558"/>
            <a:ext cx="619174" cy="251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3"/>
          </p:cNvCxnSpPr>
          <p:nvPr/>
        </p:nvCxnSpPr>
        <p:spPr>
          <a:xfrm flipH="1">
            <a:off x="4960256" y="3396704"/>
            <a:ext cx="238015" cy="38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</p:cNvCxnSpPr>
          <p:nvPr/>
        </p:nvCxnSpPr>
        <p:spPr>
          <a:xfrm>
            <a:off x="8772974" y="5568012"/>
            <a:ext cx="168198" cy="446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091693" y="2541871"/>
            <a:ext cx="530928" cy="4127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77201" y="372214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26970" y="4304397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330830" y="4087882"/>
            <a:ext cx="289706" cy="280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646017" y="6014221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094" y="1944547"/>
            <a:ext cx="3460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Once splayed, ‘B’ will be at the root!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After that, it’s </a:t>
            </a:r>
            <a:r>
              <a:rPr lang="en-US" dirty="0" smtClean="0">
                <a:solidFill>
                  <a:srgbClr val="FF0000"/>
                </a:solidFill>
              </a:rPr>
              <a:t>a simple pointer assignment</a:t>
            </a:r>
            <a:r>
              <a:rPr lang="en-US" dirty="0" smtClean="0"/>
              <a:t> to change the root to point to it.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3104" y="1690688"/>
            <a:ext cx="122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root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544868" y="2060020"/>
            <a:ext cx="77753" cy="5422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  <a:endCxn id="23" idx="1"/>
          </p:cNvCxnSpPr>
          <p:nvPr/>
        </p:nvCxnSpPr>
        <p:spPr>
          <a:xfrm>
            <a:off x="5668642" y="3437054"/>
            <a:ext cx="813980" cy="231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396173" y="3587424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002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5F348B2-8646-46CD-995F-B2A5949A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mtClean="0"/>
              <a:t>Let’s delete ‘B’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21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Deletion examples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269114" y="5047673"/>
            <a:ext cx="590309" cy="6096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10103" y="4417799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96868" y="4087154"/>
            <a:ext cx="599684" cy="412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913963" y="4892020"/>
            <a:ext cx="378875" cy="29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64782" y="296283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83744" y="2836558"/>
            <a:ext cx="619174" cy="251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3"/>
          </p:cNvCxnSpPr>
          <p:nvPr/>
        </p:nvCxnSpPr>
        <p:spPr>
          <a:xfrm flipH="1">
            <a:off x="4960256" y="3396704"/>
            <a:ext cx="238015" cy="38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</p:cNvCxnSpPr>
          <p:nvPr/>
        </p:nvCxnSpPr>
        <p:spPr>
          <a:xfrm>
            <a:off x="8772974" y="5568012"/>
            <a:ext cx="168198" cy="446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091693" y="2541871"/>
            <a:ext cx="530928" cy="4127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77201" y="372214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26970" y="4304397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330830" y="4087882"/>
            <a:ext cx="289706" cy="280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646017" y="6014221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094" y="1944547"/>
            <a:ext cx="3460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Once splayed, ‘B’ will be at the root!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After that, it’s </a:t>
            </a:r>
            <a:r>
              <a:rPr lang="en-US" dirty="0" smtClean="0">
                <a:solidFill>
                  <a:srgbClr val="FF0000"/>
                </a:solidFill>
              </a:rPr>
              <a:t>a simple pointer assignment</a:t>
            </a:r>
            <a:r>
              <a:rPr lang="en-US" dirty="0" smtClean="0"/>
              <a:t> to change the root to point to its right child, ‘P’.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neighborhood of ‘B’ (‘C’, ‘D’) </a:t>
            </a:r>
            <a:r>
              <a:rPr lang="en-US" dirty="0" smtClean="0">
                <a:solidFill>
                  <a:schemeClr val="accent1"/>
                </a:solidFill>
              </a:rPr>
              <a:t>still remain close to the root.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40686" y="1713956"/>
            <a:ext cx="12279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root</a:t>
            </a:r>
            <a:endParaRPr lang="en-US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5054664" y="2083288"/>
            <a:ext cx="327564" cy="7532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  <a:endCxn id="23" idx="1"/>
          </p:cNvCxnSpPr>
          <p:nvPr/>
        </p:nvCxnSpPr>
        <p:spPr>
          <a:xfrm>
            <a:off x="5668642" y="3437054"/>
            <a:ext cx="813980" cy="231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396173" y="3587424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22124" y="2483925"/>
            <a:ext cx="578403" cy="539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53249" y="2505320"/>
            <a:ext cx="642139" cy="408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5810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5F348B2-8646-46CD-995F-B2A5949A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Please go ahead and delete </a:t>
            </a:r>
            <a:r>
              <a:rPr lang="en-US" dirty="0" smtClean="0">
                <a:solidFill>
                  <a:srgbClr val="FF00FF"/>
                </a:solidFill>
              </a:rPr>
              <a:t>‘R’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21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Deletion examples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269114" y="5047673"/>
            <a:ext cx="590309" cy="6096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10103" y="4417799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96868" y="4087154"/>
            <a:ext cx="599684" cy="412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913963" y="4892020"/>
            <a:ext cx="378875" cy="29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64782" y="296283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7" idx="3"/>
          </p:cNvCxnSpPr>
          <p:nvPr/>
        </p:nvCxnSpPr>
        <p:spPr>
          <a:xfrm flipH="1">
            <a:off x="4960256" y="3396704"/>
            <a:ext cx="238015" cy="38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</p:cNvCxnSpPr>
          <p:nvPr/>
        </p:nvCxnSpPr>
        <p:spPr>
          <a:xfrm>
            <a:off x="8772974" y="5568012"/>
            <a:ext cx="168198" cy="446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77201" y="372214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26970" y="4304397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330830" y="4087882"/>
            <a:ext cx="289706" cy="280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646017" y="6014221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4879" y="2355483"/>
            <a:ext cx="12279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root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21" name="Straight Arrow Connector 20"/>
          <p:cNvCxnSpPr>
            <a:endCxn id="10" idx="7"/>
          </p:cNvCxnSpPr>
          <p:nvPr/>
        </p:nvCxnSpPr>
        <p:spPr>
          <a:xfrm flipH="1">
            <a:off x="5668642" y="2759105"/>
            <a:ext cx="225107" cy="285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  <a:endCxn id="23" idx="1"/>
          </p:cNvCxnSpPr>
          <p:nvPr/>
        </p:nvCxnSpPr>
        <p:spPr>
          <a:xfrm>
            <a:off x="5668642" y="3437054"/>
            <a:ext cx="813980" cy="231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396173" y="3587424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5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5F348B2-8646-46CD-995F-B2A5949A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Please go ahead and delete </a:t>
            </a:r>
            <a:r>
              <a:rPr lang="en-US" dirty="0" smtClean="0">
                <a:solidFill>
                  <a:srgbClr val="FF00FF"/>
                </a:solidFill>
              </a:rPr>
              <a:t>‘R’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21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Deletion examples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269114" y="5047673"/>
            <a:ext cx="590309" cy="6096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10103" y="4417799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96868" y="4087154"/>
            <a:ext cx="599684" cy="412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913963" y="4892020"/>
            <a:ext cx="378875" cy="29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64782" y="2962833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7" idx="3"/>
          </p:cNvCxnSpPr>
          <p:nvPr/>
        </p:nvCxnSpPr>
        <p:spPr>
          <a:xfrm flipH="1">
            <a:off x="4960256" y="3396704"/>
            <a:ext cx="238015" cy="38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</p:cNvCxnSpPr>
          <p:nvPr/>
        </p:nvCxnSpPr>
        <p:spPr>
          <a:xfrm>
            <a:off x="8772974" y="5568012"/>
            <a:ext cx="168198" cy="446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77201" y="3722146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26970" y="4304397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330830" y="4087882"/>
            <a:ext cx="289706" cy="280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646017" y="6014221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4879" y="2355483"/>
            <a:ext cx="12279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root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21" name="Straight Arrow Connector 20"/>
          <p:cNvCxnSpPr>
            <a:endCxn id="10" idx="7"/>
          </p:cNvCxnSpPr>
          <p:nvPr/>
        </p:nvCxnSpPr>
        <p:spPr>
          <a:xfrm flipH="1">
            <a:off x="5668642" y="2759105"/>
            <a:ext cx="225107" cy="285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  <a:endCxn id="23" idx="1"/>
          </p:cNvCxnSpPr>
          <p:nvPr/>
        </p:nvCxnSpPr>
        <p:spPr>
          <a:xfrm>
            <a:off x="5668642" y="3437054"/>
            <a:ext cx="813980" cy="231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396173" y="3587424"/>
            <a:ext cx="590309" cy="555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1094" y="1944547"/>
            <a:ext cx="346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mtClean="0"/>
              <a:t>Let’s do this one on the whiteboard</a:t>
            </a:r>
            <a:r>
              <a:rPr lang="mr-IN" smtClean="0"/>
              <a:t>…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955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79F4B-7EDF-4F9E-9FBE-9E12EA29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 behind splay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D631203-97A6-4AE1-BD33-580021312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be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operations on a splay tree.</a:t>
                </a:r>
              </a:p>
              <a:p>
                <a:pPr lvl="1"/>
                <a:r>
                  <a:rPr lang="en-US" dirty="0"/>
                  <a:t>By “operations”, we mean either </a:t>
                </a:r>
                <a:r>
                  <a:rPr lang="en-US" dirty="0">
                    <a:solidFill>
                      <a:srgbClr val="00B050"/>
                    </a:solidFill>
                  </a:rPr>
                  <a:t>insertions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searches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FF0000"/>
                    </a:solidFill>
                  </a:rPr>
                  <a:t>deletions</a:t>
                </a:r>
                <a:r>
                  <a:rPr lang="en-US" dirty="0"/>
                  <a:t>!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dirty="0"/>
                  <a:t>For example,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,  we could have…</a:t>
                </a:r>
              </a:p>
              <a:p>
                <a:pPr lvl="2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4 insertions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2 searches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1 deletion </a:t>
                </a:r>
              </a:p>
              <a:p>
                <a:pPr lvl="2"/>
                <a:r>
                  <a:rPr lang="en-US" dirty="0"/>
                  <a:t>Or </a:t>
                </a:r>
                <a:r>
                  <a:rPr lang="en-US" dirty="0">
                    <a:solidFill>
                      <a:srgbClr val="FF0000"/>
                    </a:solidFill>
                  </a:rPr>
                  <a:t>2 deletions </a:t>
                </a:r>
                <a:r>
                  <a:rPr lang="en-US" i="1" dirty="0">
                    <a:solidFill>
                      <a:schemeClr val="bg2">
                        <a:lumMod val="75000"/>
                      </a:schemeClr>
                    </a:solidFill>
                  </a:rPr>
                  <a:t>(who said the tree had to be initially empty?)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3 insertions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2 searches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31203-97A6-4AE1-BD33-580021312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819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79F4B-7EDF-4F9E-9FBE-9E12EA29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 behind splay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D631203-97A6-4AE1-BD33-580021312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also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b="1" i="1" u="sng" dirty="0">
                    <a:solidFill>
                      <a:srgbClr val="00B0F0"/>
                    </a:solidFill>
                  </a:rPr>
                  <a:t>maximum</a:t>
                </a:r>
                <a:r>
                  <a:rPr lang="en-US" dirty="0"/>
                  <a:t> number of nodes the tree had </a:t>
                </a:r>
                <a:r>
                  <a:rPr lang="en-US" dirty="0">
                    <a:solidFill>
                      <a:schemeClr val="accent4"/>
                    </a:solidFill>
                  </a:rPr>
                  <a:t>during those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operations.</a:t>
                </a:r>
                <a:endParaRPr lang="en-US" dirty="0"/>
              </a:p>
              <a:p>
                <a:pPr lvl="1"/>
                <a:r>
                  <a:rPr lang="en-US" dirty="0"/>
                  <a:t>If the operations were </a:t>
                </a:r>
                <a:r>
                  <a:rPr lang="en-US" dirty="0">
                    <a:solidFill>
                      <a:srgbClr val="7030A0"/>
                    </a:solidFill>
                  </a:rPr>
                  <a:t>all deletions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would be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whatever count we began with.</a:t>
                </a:r>
              </a:p>
              <a:p>
                <a:pPr lvl="1"/>
                <a:r>
                  <a:rPr lang="en-US" dirty="0"/>
                  <a:t>If there are 2 deletions, 2 insertions and 3 searches, </a:t>
                </a:r>
                <a:r>
                  <a:rPr lang="en-US" dirty="0">
                    <a:solidFill>
                      <a:schemeClr val="accent2"/>
                    </a:solidFill>
                  </a:rPr>
                  <a:t>same thing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there are only insertions,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our </a:t>
                </a:r>
                <a:r>
                  <a:rPr lang="en-US" dirty="0">
                    <a:solidFill>
                      <a:srgbClr val="00B050"/>
                    </a:solidFill>
                  </a:rPr>
                  <a:t>current node count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31203-97A6-4AE1-BD33-580021312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942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79F4B-7EDF-4F9E-9FBE-9E12EA29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 behind splay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D631203-97A6-4AE1-BD33-580021312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Then, the total time for completing all of those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operations is: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31203-97A6-4AE1-BD33-580021312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702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79F4B-7EDF-4F9E-9FBE-9E12EA29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 behind splay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D631203-97A6-4AE1-BD33-580021312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Then, the total time for completing all of those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operations is: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endParaRPr lang="en-US" sz="3600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From this we can deduce that the amortized cost of a search, insertion or deletion in a threaded tree is…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31203-97A6-4AE1-BD33-580021312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91DA58-EF50-4F8F-A913-2A2FA3A2A9CB}"/>
              </a:ext>
            </a:extLst>
          </p:cNvPr>
          <p:cNvSpPr/>
          <p:nvPr/>
        </p:nvSpPr>
        <p:spPr>
          <a:xfrm>
            <a:off x="635431" y="5482525"/>
            <a:ext cx="2061274" cy="550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Amortized Constant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6C3A19-02A2-443A-860E-E3D49D2477B6}"/>
              </a:ext>
            </a:extLst>
          </p:cNvPr>
          <p:cNvSpPr/>
          <p:nvPr/>
        </p:nvSpPr>
        <p:spPr>
          <a:xfrm>
            <a:off x="3013130" y="5482525"/>
            <a:ext cx="1876586" cy="550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Amortized Linear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3932FF-3DAF-4214-9ECF-C3AEA776C690}"/>
              </a:ext>
            </a:extLst>
          </p:cNvPr>
          <p:cNvSpPr/>
          <p:nvPr/>
        </p:nvSpPr>
        <p:spPr>
          <a:xfrm>
            <a:off x="5306879" y="5482525"/>
            <a:ext cx="1876586" cy="55019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Amortized Logarithmic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7A9FAD-BED5-426D-9A75-76A03E28C829}"/>
              </a:ext>
            </a:extLst>
          </p:cNvPr>
          <p:cNvSpPr/>
          <p:nvPr/>
        </p:nvSpPr>
        <p:spPr>
          <a:xfrm>
            <a:off x="7600628" y="5482525"/>
            <a:ext cx="1876586" cy="550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Something else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(what?)</a:t>
            </a:r>
          </a:p>
        </p:txBody>
      </p:sp>
    </p:spTree>
    <p:extLst>
      <p:ext uri="{BB962C8B-B14F-4D97-AF65-F5344CB8AC3E}">
        <p14:creationId xmlns:p14="http://schemas.microsoft.com/office/powerpoint/2010/main" val="22112147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79F4B-7EDF-4F9E-9FBE-9E12EA29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 behind splay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D631203-97A6-4AE1-BD33-580021312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Then, the total time for completing all of those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operations is: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endParaRPr lang="en-US" sz="3600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From this we can deduce that the amortized cost of a search, insertion or deletion in a threaded tree is…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31203-97A6-4AE1-BD33-580021312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91DA58-EF50-4F8F-A913-2A2FA3A2A9CB}"/>
              </a:ext>
            </a:extLst>
          </p:cNvPr>
          <p:cNvSpPr/>
          <p:nvPr/>
        </p:nvSpPr>
        <p:spPr>
          <a:xfrm>
            <a:off x="635431" y="5482525"/>
            <a:ext cx="2061274" cy="550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Amortized Constant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6C3A19-02A2-443A-860E-E3D49D2477B6}"/>
              </a:ext>
            </a:extLst>
          </p:cNvPr>
          <p:cNvSpPr/>
          <p:nvPr/>
        </p:nvSpPr>
        <p:spPr>
          <a:xfrm>
            <a:off x="3013130" y="5482525"/>
            <a:ext cx="1876586" cy="550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Amortized Linear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3932FF-3DAF-4214-9ECF-C3AEA776C690}"/>
              </a:ext>
            </a:extLst>
          </p:cNvPr>
          <p:cNvSpPr/>
          <p:nvPr/>
        </p:nvSpPr>
        <p:spPr>
          <a:xfrm>
            <a:off x="5306879" y="5482525"/>
            <a:ext cx="1876586" cy="55019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Amortized Logarithmic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7A9FAD-BED5-426D-9A75-76A03E28C829}"/>
              </a:ext>
            </a:extLst>
          </p:cNvPr>
          <p:cNvSpPr/>
          <p:nvPr/>
        </p:nvSpPr>
        <p:spPr>
          <a:xfrm>
            <a:off x="7600628" y="5482525"/>
            <a:ext cx="1876586" cy="550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Something else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(what?)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CB0ED0-EC36-40B2-976B-71D834C2CB9D}"/>
              </a:ext>
            </a:extLst>
          </p:cNvPr>
          <p:cNvSpPr/>
          <p:nvPr/>
        </p:nvSpPr>
        <p:spPr>
          <a:xfrm>
            <a:off x="5092485" y="5184183"/>
            <a:ext cx="2307956" cy="11277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D8DB1AE-07F3-4E8F-AE13-246B6CE5645D}"/>
                  </a:ext>
                </a:extLst>
              </p:cNvPr>
              <p:cNvSpPr txBox="1"/>
              <p:nvPr/>
            </p:nvSpPr>
            <p:spPr>
              <a:xfrm>
                <a:off x="7468380" y="4786464"/>
                <a:ext cx="197515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8DB1AE-07F3-4E8F-AE13-246B6CE5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380" y="4786464"/>
                <a:ext cx="1975156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FD3E002-491F-4722-BF56-66F024A48044}"/>
              </a:ext>
            </a:extLst>
          </p:cNvPr>
          <p:cNvCxnSpPr/>
          <p:nvPr/>
        </p:nvCxnSpPr>
        <p:spPr>
          <a:xfrm flipH="1" flipV="1">
            <a:off x="7400441" y="4719234"/>
            <a:ext cx="751667" cy="6509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2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98059-C468-4C6D-9354-9C210D14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Locality and splay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21E21D7-37C8-425A-89C9-BB328F01A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Splay trees try to emulate this idea by </a:t>
                </a:r>
                <a:r>
                  <a:rPr lang="en-US" dirty="0">
                    <a:solidFill>
                      <a:srgbClr val="FF0000"/>
                    </a:solidFill>
                  </a:rPr>
                  <a:t>keeping the key that was operated on as well as its neighbors in the tree close to the root after the operation!</a:t>
                </a:r>
              </a:p>
              <a:p>
                <a:pPr lvl="1"/>
                <a:r>
                  <a:rPr lang="en-US" dirty="0"/>
                  <a:t>In the case of a </a:t>
                </a:r>
                <a:r>
                  <a:rPr lang="en-US" dirty="0">
                    <a:solidFill>
                      <a:schemeClr val="accent6"/>
                    </a:solidFill>
                  </a:rPr>
                  <a:t>deletion</a:t>
                </a:r>
                <a:r>
                  <a:rPr lang="en-US" dirty="0"/>
                  <a:t>, only the neighborhood will be </a:t>
                </a:r>
                <a:r>
                  <a:rPr lang="en-US" dirty="0">
                    <a:solidFill>
                      <a:srgbClr val="7030A0"/>
                    </a:solidFill>
                  </a:rPr>
                  <a:t>pulled close</a:t>
                </a:r>
                <a:r>
                  <a:rPr lang="en-US" dirty="0"/>
                  <a:t> to the root, of course.</a:t>
                </a:r>
              </a:p>
              <a:p>
                <a:r>
                  <a:rPr lang="en-US" dirty="0"/>
                  <a:t>That way, and </a:t>
                </a:r>
                <a:r>
                  <a:rPr lang="en-US" dirty="0">
                    <a:solidFill>
                      <a:schemeClr val="accent2"/>
                    </a:solidFill>
                  </a:rPr>
                  <a:t>given the assumption of locality,</a:t>
                </a:r>
                <a:r>
                  <a:rPr lang="en-US" dirty="0"/>
                  <a:t> future operations on either the element itself or its neighborhood will be completed in </a:t>
                </a:r>
                <a:r>
                  <a:rPr lang="en-US" dirty="0">
                    <a:solidFill>
                      <a:srgbClr val="0070C0"/>
                    </a:solidFill>
                  </a:rPr>
                  <a:t>sub-logarithmic time</a:t>
                </a:r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So we might pay a lot in certain cases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but in the near future we will even end up with </a:t>
                </a:r>
                <a:r>
                  <a:rPr lang="en-US" dirty="0">
                    <a:solidFill>
                      <a:srgbClr val="7030A0"/>
                    </a:solidFill>
                  </a:rPr>
                  <a:t>time to spare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E21D7-37C8-425A-89C9-BB328F01A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7697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79F4B-7EDF-4F9E-9FBE-9E12EA29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 behind splay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D631203-97A6-4AE1-BD33-580021312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Then, the total time for completing all of those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operations is: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endParaRPr lang="en-US" sz="3600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From this we can deduce that the amortized cost of a search, insertion or deletion in a threaded tree is…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31203-97A6-4AE1-BD33-580021312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91DA58-EF50-4F8F-A913-2A2FA3A2A9CB}"/>
              </a:ext>
            </a:extLst>
          </p:cNvPr>
          <p:cNvSpPr/>
          <p:nvPr/>
        </p:nvSpPr>
        <p:spPr>
          <a:xfrm>
            <a:off x="635431" y="5482525"/>
            <a:ext cx="2061274" cy="550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Amortized Constant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6C3A19-02A2-443A-860E-E3D49D2477B6}"/>
              </a:ext>
            </a:extLst>
          </p:cNvPr>
          <p:cNvSpPr/>
          <p:nvPr/>
        </p:nvSpPr>
        <p:spPr>
          <a:xfrm>
            <a:off x="3013130" y="5482525"/>
            <a:ext cx="1876586" cy="550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Amortized Linear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3932FF-3DAF-4214-9ECF-C3AEA776C690}"/>
              </a:ext>
            </a:extLst>
          </p:cNvPr>
          <p:cNvSpPr/>
          <p:nvPr/>
        </p:nvSpPr>
        <p:spPr>
          <a:xfrm>
            <a:off x="5306879" y="5482525"/>
            <a:ext cx="1876586" cy="55019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Amortized Logarithmic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7A9FAD-BED5-426D-9A75-76A03E28C829}"/>
              </a:ext>
            </a:extLst>
          </p:cNvPr>
          <p:cNvSpPr/>
          <p:nvPr/>
        </p:nvSpPr>
        <p:spPr>
          <a:xfrm>
            <a:off x="7600628" y="5482525"/>
            <a:ext cx="1876586" cy="550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Something else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(what?)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CB0ED0-EC36-40B2-976B-71D834C2CB9D}"/>
              </a:ext>
            </a:extLst>
          </p:cNvPr>
          <p:cNvSpPr/>
          <p:nvPr/>
        </p:nvSpPr>
        <p:spPr>
          <a:xfrm>
            <a:off x="5092485" y="5184183"/>
            <a:ext cx="2307956" cy="11277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D8DB1AE-07F3-4E8F-AE13-246B6CE5645D}"/>
                  </a:ext>
                </a:extLst>
              </p:cNvPr>
              <p:cNvSpPr txBox="1"/>
              <p:nvPr/>
            </p:nvSpPr>
            <p:spPr>
              <a:xfrm>
                <a:off x="7468380" y="4786464"/>
                <a:ext cx="197515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8DB1AE-07F3-4E8F-AE13-246B6CE5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380" y="4786464"/>
                <a:ext cx="1975156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FD3E002-491F-4722-BF56-66F024A48044}"/>
              </a:ext>
            </a:extLst>
          </p:cNvPr>
          <p:cNvCxnSpPr/>
          <p:nvPr/>
        </p:nvCxnSpPr>
        <p:spPr>
          <a:xfrm flipH="1" flipV="1">
            <a:off x="7400441" y="4719234"/>
            <a:ext cx="751667" cy="6509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F8CF276-AA34-4BAB-8F8D-4BE646F6A11E}"/>
              </a:ext>
            </a:extLst>
          </p:cNvPr>
          <p:cNvSpPr/>
          <p:nvPr/>
        </p:nvSpPr>
        <p:spPr>
          <a:xfrm>
            <a:off x="6819254" y="5122190"/>
            <a:ext cx="3067678" cy="1356419"/>
          </a:xfrm>
          <a:custGeom>
            <a:avLst/>
            <a:gdLst>
              <a:gd name="connsiteX0" fmla="*/ 0 w 3067678"/>
              <a:gd name="connsiteY0" fmla="*/ 1139125 h 1356419"/>
              <a:gd name="connsiteX1" fmla="*/ 2394488 w 3067678"/>
              <a:gd name="connsiteY1" fmla="*/ 1325105 h 1356419"/>
              <a:gd name="connsiteX2" fmla="*/ 3060915 w 3067678"/>
              <a:gd name="connsiteY2" fmla="*/ 565688 h 1356419"/>
              <a:gd name="connsiteX3" fmla="*/ 2681207 w 3067678"/>
              <a:gd name="connsiteY3" fmla="*/ 0 h 135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678" h="1356419">
                <a:moveTo>
                  <a:pt x="0" y="1139125"/>
                </a:moveTo>
                <a:cubicBezTo>
                  <a:pt x="942168" y="1279901"/>
                  <a:pt x="1884336" y="1420678"/>
                  <a:pt x="2394488" y="1325105"/>
                </a:cubicBezTo>
                <a:cubicBezTo>
                  <a:pt x="2904641" y="1229532"/>
                  <a:pt x="3013129" y="786539"/>
                  <a:pt x="3060915" y="565688"/>
                </a:cubicBezTo>
                <a:cubicBezTo>
                  <a:pt x="3108702" y="344837"/>
                  <a:pt x="2894954" y="172418"/>
                  <a:pt x="268120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341ED72-EC72-4972-8FF3-9F9A7CE6BADA}"/>
              </a:ext>
            </a:extLst>
          </p:cNvPr>
          <p:cNvSpPr/>
          <p:nvPr/>
        </p:nvSpPr>
        <p:spPr>
          <a:xfrm>
            <a:off x="9147775" y="4938561"/>
            <a:ext cx="411997" cy="3251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ED0614-259C-4B87-A7B2-4DD0ADCE59EA}"/>
              </a:ext>
            </a:extLst>
          </p:cNvPr>
          <p:cNvSpPr txBox="1"/>
          <p:nvPr/>
        </p:nvSpPr>
        <p:spPr>
          <a:xfrm>
            <a:off x="9937693" y="3784399"/>
            <a:ext cx="1997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And here we see what we pay, on average: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the base 2 logarithm of the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maximum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amount of nodes ever present in the sequence!</a:t>
            </a:r>
          </a:p>
        </p:txBody>
      </p:sp>
      <p:pic>
        <p:nvPicPr>
          <p:cNvPr id="15" name="Picture 14" descr="A close up of a cat looking at a bird&#10;&#10;Description generated with high confidence">
            <a:extLst>
              <a:ext uri="{FF2B5EF4-FFF2-40B4-BE49-F238E27FC236}">
                <a16:creationId xmlns:a16="http://schemas.microsoft.com/office/drawing/2014/main" xmlns="" id="{105A4138-0F8A-46AB-987A-1D72EB0F9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34" y="2307975"/>
            <a:ext cx="1343335" cy="139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621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79F4B-7EDF-4F9E-9FBE-9E12EA29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 behind splay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D631203-97A6-4AE1-BD33-580021312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Then, the total time for completing all of those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operations is: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endParaRPr lang="en-US" sz="3600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From this we can deduce that the amortized cost of a search, insertion or deletion in a threaded tree is…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31203-97A6-4AE1-BD33-580021312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91DA58-EF50-4F8F-A913-2A2FA3A2A9CB}"/>
              </a:ext>
            </a:extLst>
          </p:cNvPr>
          <p:cNvSpPr/>
          <p:nvPr/>
        </p:nvSpPr>
        <p:spPr>
          <a:xfrm>
            <a:off x="635431" y="5482525"/>
            <a:ext cx="2061274" cy="550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Amortized Constant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6C3A19-02A2-443A-860E-E3D49D2477B6}"/>
              </a:ext>
            </a:extLst>
          </p:cNvPr>
          <p:cNvSpPr/>
          <p:nvPr/>
        </p:nvSpPr>
        <p:spPr>
          <a:xfrm>
            <a:off x="3013130" y="5482525"/>
            <a:ext cx="1876586" cy="550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Amortized Linear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3932FF-3DAF-4214-9ECF-C3AEA776C690}"/>
              </a:ext>
            </a:extLst>
          </p:cNvPr>
          <p:cNvSpPr/>
          <p:nvPr/>
        </p:nvSpPr>
        <p:spPr>
          <a:xfrm>
            <a:off x="5306879" y="5482525"/>
            <a:ext cx="1876586" cy="55019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Amortized Logarithmic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7A9FAD-BED5-426D-9A75-76A03E28C829}"/>
              </a:ext>
            </a:extLst>
          </p:cNvPr>
          <p:cNvSpPr/>
          <p:nvPr/>
        </p:nvSpPr>
        <p:spPr>
          <a:xfrm>
            <a:off x="7600628" y="5482525"/>
            <a:ext cx="1876586" cy="550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Something else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(what?)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CB0ED0-EC36-40B2-976B-71D834C2CB9D}"/>
              </a:ext>
            </a:extLst>
          </p:cNvPr>
          <p:cNvSpPr/>
          <p:nvPr/>
        </p:nvSpPr>
        <p:spPr>
          <a:xfrm>
            <a:off x="5092485" y="5184183"/>
            <a:ext cx="2307956" cy="11277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D8DB1AE-07F3-4E8F-AE13-246B6CE5645D}"/>
                  </a:ext>
                </a:extLst>
              </p:cNvPr>
              <p:cNvSpPr txBox="1"/>
              <p:nvPr/>
            </p:nvSpPr>
            <p:spPr>
              <a:xfrm>
                <a:off x="7468380" y="4786464"/>
                <a:ext cx="197515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8DB1AE-07F3-4E8F-AE13-246B6CE5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380" y="4786464"/>
                <a:ext cx="1975156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FD3E002-491F-4722-BF56-66F024A48044}"/>
              </a:ext>
            </a:extLst>
          </p:cNvPr>
          <p:cNvCxnSpPr/>
          <p:nvPr/>
        </p:nvCxnSpPr>
        <p:spPr>
          <a:xfrm flipH="1" flipV="1">
            <a:off x="7400441" y="4719234"/>
            <a:ext cx="751667" cy="6509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F8CF276-AA34-4BAB-8F8D-4BE646F6A11E}"/>
              </a:ext>
            </a:extLst>
          </p:cNvPr>
          <p:cNvSpPr/>
          <p:nvPr/>
        </p:nvSpPr>
        <p:spPr>
          <a:xfrm>
            <a:off x="6819254" y="5122190"/>
            <a:ext cx="3067678" cy="1356419"/>
          </a:xfrm>
          <a:custGeom>
            <a:avLst/>
            <a:gdLst>
              <a:gd name="connsiteX0" fmla="*/ 0 w 3067678"/>
              <a:gd name="connsiteY0" fmla="*/ 1139125 h 1356419"/>
              <a:gd name="connsiteX1" fmla="*/ 2394488 w 3067678"/>
              <a:gd name="connsiteY1" fmla="*/ 1325105 h 1356419"/>
              <a:gd name="connsiteX2" fmla="*/ 3060915 w 3067678"/>
              <a:gd name="connsiteY2" fmla="*/ 565688 h 1356419"/>
              <a:gd name="connsiteX3" fmla="*/ 2681207 w 3067678"/>
              <a:gd name="connsiteY3" fmla="*/ 0 h 135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678" h="1356419">
                <a:moveTo>
                  <a:pt x="0" y="1139125"/>
                </a:moveTo>
                <a:cubicBezTo>
                  <a:pt x="942168" y="1279901"/>
                  <a:pt x="1884336" y="1420678"/>
                  <a:pt x="2394488" y="1325105"/>
                </a:cubicBezTo>
                <a:cubicBezTo>
                  <a:pt x="2904641" y="1229532"/>
                  <a:pt x="3013129" y="786539"/>
                  <a:pt x="3060915" y="565688"/>
                </a:cubicBezTo>
                <a:cubicBezTo>
                  <a:pt x="3108702" y="344837"/>
                  <a:pt x="2894954" y="172418"/>
                  <a:pt x="268120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341ED72-EC72-4972-8FF3-9F9A7CE6BADA}"/>
              </a:ext>
            </a:extLst>
          </p:cNvPr>
          <p:cNvSpPr/>
          <p:nvPr/>
        </p:nvSpPr>
        <p:spPr>
          <a:xfrm>
            <a:off x="9147775" y="4938561"/>
            <a:ext cx="411997" cy="3251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ED0614-259C-4B87-A7B2-4DD0ADCE59EA}"/>
              </a:ext>
            </a:extLst>
          </p:cNvPr>
          <p:cNvSpPr txBox="1"/>
          <p:nvPr/>
        </p:nvSpPr>
        <p:spPr>
          <a:xfrm>
            <a:off x="9937693" y="3784399"/>
            <a:ext cx="1997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And here we see what we pay, on average: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the base 2 logarithm of the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maximum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amount of nodes ever present in the sequence!</a:t>
            </a:r>
          </a:p>
        </p:txBody>
      </p:sp>
      <p:pic>
        <p:nvPicPr>
          <p:cNvPr id="15" name="Picture 14" descr="A close up of a cat looking at a bird&#10;&#10;Description generated with high confidence">
            <a:extLst>
              <a:ext uri="{FF2B5EF4-FFF2-40B4-BE49-F238E27FC236}">
                <a16:creationId xmlns:a16="http://schemas.microsoft.com/office/drawing/2014/main" xmlns="" id="{105A4138-0F8A-46AB-987A-1D72EB0F9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34" y="2307975"/>
            <a:ext cx="1343335" cy="13921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9C1DD5-D614-4698-BB50-A2AFF1DA9D4D}"/>
              </a:ext>
            </a:extLst>
          </p:cNvPr>
          <p:cNvSpPr txBox="1"/>
          <p:nvPr/>
        </p:nvSpPr>
        <p:spPr>
          <a:xfrm>
            <a:off x="9937693" y="6032715"/>
            <a:ext cx="199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Reminds us of threaded trees?</a:t>
            </a:r>
          </a:p>
        </p:txBody>
      </p:sp>
    </p:spTree>
    <p:extLst>
      <p:ext uri="{BB962C8B-B14F-4D97-AF65-F5344CB8AC3E}">
        <p14:creationId xmlns:p14="http://schemas.microsoft.com/office/powerpoint/2010/main" val="21766114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C9ADF-F94F-4494-B442-05045C1F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38" y="-1157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Take-home message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xmlns="" id="{565EF220-724B-4917-A1DC-EDECC4BAD99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12873218"/>
                  </p:ext>
                </p:extLst>
              </p:nvPr>
            </p:nvGraphicFramePr>
            <p:xfrm>
              <a:off x="172369" y="949095"/>
              <a:ext cx="11870409" cy="58258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0279">
                      <a:extLst>
                        <a:ext uri="{9D8B030D-6E8A-4147-A177-3AD203B41FA5}">
                          <a16:colId xmlns:a16="http://schemas.microsoft.com/office/drawing/2014/main" xmlns="" val="2877383923"/>
                        </a:ext>
                      </a:extLst>
                    </a:gridCol>
                    <a:gridCol w="3638975">
                      <a:extLst>
                        <a:ext uri="{9D8B030D-6E8A-4147-A177-3AD203B41FA5}">
                          <a16:colId xmlns:a16="http://schemas.microsoft.com/office/drawing/2014/main" xmlns="" val="4240783344"/>
                        </a:ext>
                      </a:extLst>
                    </a:gridCol>
                    <a:gridCol w="3087881">
                      <a:extLst>
                        <a:ext uri="{9D8B030D-6E8A-4147-A177-3AD203B41FA5}">
                          <a16:colId xmlns:a16="http://schemas.microsoft.com/office/drawing/2014/main" xmlns="" val="1557755167"/>
                        </a:ext>
                      </a:extLst>
                    </a:gridCol>
                    <a:gridCol w="2433274">
                      <a:extLst>
                        <a:ext uri="{9D8B030D-6E8A-4147-A177-3AD203B41FA5}">
                          <a16:colId xmlns:a16="http://schemas.microsoft.com/office/drawing/2014/main" xmlns="" val="2385138289"/>
                        </a:ext>
                      </a:extLst>
                    </a:gridCol>
                  </a:tblGrid>
                  <a:tr h="59582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Splay Trees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AVL Trees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26608730"/>
                      </a:ext>
                    </a:extLst>
                  </a:tr>
                  <a:tr h="650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>
                              <a:solidFill>
                                <a:srgbClr val="00B050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>
                              <a:solidFill>
                                <a:srgbClr val="00B050"/>
                              </a:solidFill>
                            </a:rPr>
                            <a:t>+</a:t>
                          </a:r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895517995"/>
                      </a:ext>
                    </a:extLst>
                  </a:tr>
                  <a:tr h="10690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Do </a:t>
                          </a: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not</a:t>
                          </a:r>
                          <a:r>
                            <a:rPr lang="en-US" dirty="0"/>
                            <a:t> need to store </a:t>
                          </a:r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balance / height </a:t>
                          </a:r>
                          <a:r>
                            <a:rPr lang="en-US" dirty="0"/>
                            <a:t>info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Not guaranteed to be balanced, leading to </a:t>
                          </a:r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some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  <a:t>super-logarithmic </a:t>
                          </a:r>
                          <a:r>
                            <a:rPr lang="en-US" dirty="0"/>
                            <a:t>operation times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Guaranteed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𝒪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dirty="0"/>
                            <a:t> performance of 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all operation</a:t>
                          </a:r>
                          <a:r>
                            <a:rPr lang="en-US" dirty="0"/>
                            <a:t>s.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Spend </a:t>
                          </a:r>
                          <a:r>
                            <a:rPr lang="en-US" b="1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a lot of time </a:t>
                          </a:r>
                          <a:r>
                            <a:rPr lang="en-US" b="0" i="1" dirty="0">
                              <a:solidFill>
                                <a:srgbClr val="CC3399"/>
                              </a:solidFill>
                            </a:rPr>
                            <a:t>(almost after every operation!)</a:t>
                          </a:r>
                          <a:r>
                            <a:rPr lang="en-US" b="1" i="1" dirty="0"/>
                            <a:t> </a:t>
                          </a:r>
                          <a:r>
                            <a:rPr lang="en-US" dirty="0"/>
                            <a:t>on rotations, which are themselves </a:t>
                          </a:r>
                          <a:r>
                            <a:rPr lang="en-US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expensive operations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67674597"/>
                      </a:ext>
                    </a:extLst>
                  </a:tr>
                  <a:tr h="10563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Exploit temporal and spatial locality to </a:t>
                          </a:r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often</a:t>
                          </a:r>
                          <a:r>
                            <a:rPr lang="en-US" dirty="0"/>
                            <a:t> achieve </a:t>
                          </a:r>
                          <a:r>
                            <a:rPr lang="en-US" b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sub-logarithmic </a:t>
                          </a:r>
                          <a:r>
                            <a:rPr lang="en-US" dirty="0"/>
                            <a:t>operation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Cannot easily adjust existing BST routines</a:t>
                          </a:r>
                          <a:r>
                            <a:rPr lang="en-US" dirty="0"/>
                            <a:t> into Splay Trees; </a:t>
                          </a:r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have to re-write them.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Easy to add balancing functionality </a:t>
                          </a:r>
                          <a:r>
                            <a:rPr lang="en-US" dirty="0"/>
                            <a:t>to 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existing</a:t>
                          </a:r>
                          <a:r>
                            <a:rPr lang="en-US" dirty="0"/>
                            <a:t> BST code (even by </a:t>
                          </a:r>
                          <a:r>
                            <a:rPr lang="en-US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  <a:t>overriding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Need to store </a:t>
                          </a:r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at least 4 bits per node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to preserve balance information </a:t>
                          </a:r>
                          <a:r>
                            <a:rPr lang="en-US" dirty="0"/>
                            <a:t>(plus the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unit cost of updating it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266889493"/>
                      </a:ext>
                    </a:extLst>
                  </a:tr>
                  <a:tr h="465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Easy, clean implementation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Complex implementation </a:t>
                          </a:r>
                          <a:r>
                            <a:rPr lang="en-US" dirty="0"/>
                            <a:t>(</a:t>
                          </a:r>
                          <a:r>
                            <a:rPr lang="en-US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  <a:t>deletions</a:t>
                          </a:r>
                          <a:r>
                            <a:rPr lang="en-US" dirty="0"/>
                            <a:t> in particular)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78159390"/>
                      </a:ext>
                    </a:extLst>
                  </a:tr>
                  <a:tr h="465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A832"/>
                              </a:solidFill>
                            </a:rPr>
                            <a:t>Efficient Deletions</a:t>
                          </a:r>
                          <a:endParaRPr lang="en-US" dirty="0">
                            <a:solidFill>
                              <a:srgbClr val="28A83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65EF220-724B-4917-A1DC-EDECC4BAD99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12873218"/>
                  </p:ext>
                </p:extLst>
              </p:nvPr>
            </p:nvGraphicFramePr>
            <p:xfrm>
              <a:off x="172369" y="949095"/>
              <a:ext cx="11870409" cy="58258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027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877383923"/>
                        </a:ext>
                      </a:extLst>
                    </a:gridCol>
                    <a:gridCol w="363897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40783344"/>
                        </a:ext>
                      </a:extLst>
                    </a:gridCol>
                    <a:gridCol w="308788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57755167"/>
                        </a:ext>
                      </a:extLst>
                    </a:gridCol>
                    <a:gridCol w="243327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385138289"/>
                        </a:ext>
                      </a:extLst>
                    </a:gridCol>
                  </a:tblGrid>
                  <a:tr h="59582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Splay Trees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AVL Trees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126608730"/>
                      </a:ext>
                    </a:extLst>
                  </a:tr>
                  <a:tr h="650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>
                              <a:solidFill>
                                <a:srgbClr val="00B050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>
                              <a:solidFill>
                                <a:srgbClr val="00B050"/>
                              </a:solidFill>
                            </a:rPr>
                            <a:t>+</a:t>
                          </a:r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895517995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Do </a:t>
                          </a:r>
                          <a:r>
                            <a:rPr lang="en-US" dirty="0">
                              <a:solidFill>
                                <a:srgbClr val="FF00FF"/>
                              </a:solidFill>
                            </a:rPr>
                            <a:t>not</a:t>
                          </a:r>
                          <a:r>
                            <a:rPr lang="en-US" dirty="0"/>
                            <a:t> need to store </a:t>
                          </a:r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balance / height </a:t>
                          </a:r>
                          <a:r>
                            <a:rPr lang="en-US" dirty="0"/>
                            <a:t>info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Not guaranteed to be balanced, leading to </a:t>
                          </a:r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some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  <a:t>super-logarithmic </a:t>
                          </a:r>
                          <a:r>
                            <a:rPr lang="en-US" dirty="0"/>
                            <a:t>operation times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5720" t="-73684" r="-79487" b="-16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Spend </a:t>
                          </a:r>
                          <a:r>
                            <a:rPr lang="en-US" b="1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a lot of time </a:t>
                          </a:r>
                          <a:r>
                            <a:rPr lang="en-US" b="0" i="1" dirty="0">
                              <a:solidFill>
                                <a:srgbClr val="CC3399"/>
                              </a:solidFill>
                            </a:rPr>
                            <a:t>(almost after every operation!)</a:t>
                          </a:r>
                          <a:r>
                            <a:rPr lang="en-US" b="1" i="1" dirty="0"/>
                            <a:t> </a:t>
                          </a:r>
                          <a:r>
                            <a:rPr lang="en-US" dirty="0"/>
                            <a:t>on rotations, which are themselves </a:t>
                          </a:r>
                          <a:r>
                            <a:rPr lang="en-US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expensive operations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367674597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Exploit temporal and spatial locality to </a:t>
                          </a:r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often</a:t>
                          </a:r>
                          <a:r>
                            <a:rPr lang="en-US" dirty="0"/>
                            <a:t> achieve </a:t>
                          </a:r>
                          <a:r>
                            <a:rPr lang="en-US" b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sub-logarithmic </a:t>
                          </a:r>
                          <a:r>
                            <a:rPr lang="en-US" dirty="0"/>
                            <a:t>operation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Cannot easily adjust existing BST routines</a:t>
                          </a:r>
                          <a:r>
                            <a:rPr lang="en-US" dirty="0"/>
                            <a:t> into Splay Trees; </a:t>
                          </a:r>
                          <a:r>
                            <a:rPr lang="en-US" dirty="0">
                              <a:solidFill>
                                <a:schemeClr val="accent2"/>
                              </a:solidFill>
                            </a:rPr>
                            <a:t>have to re-write them.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Easy to add balancing functionality </a:t>
                          </a:r>
                          <a:r>
                            <a:rPr lang="en-US" dirty="0"/>
                            <a:t>to </a:t>
                          </a:r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existing</a:t>
                          </a:r>
                          <a:r>
                            <a:rPr lang="en-US" dirty="0"/>
                            <a:t> BST code (even by </a:t>
                          </a:r>
                          <a:r>
                            <a:rPr lang="en-US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  <a:t>overriding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Need to store </a:t>
                          </a:r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at least 4 bits per node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to preserve balance information </a:t>
                          </a:r>
                          <a:r>
                            <a:rPr lang="en-US" dirty="0"/>
                            <a:t>(plus the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unit cost of updating it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6688949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Easy, clean implementation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Complex implementation </a:t>
                          </a:r>
                          <a:r>
                            <a:rPr lang="en-US" dirty="0"/>
                            <a:t>(</a:t>
                          </a:r>
                          <a:r>
                            <a:rPr lang="en-US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  <a:t>deletions</a:t>
                          </a:r>
                          <a:r>
                            <a:rPr lang="en-US" dirty="0"/>
                            <a:t> in particular)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78159390"/>
                      </a:ext>
                    </a:extLst>
                  </a:tr>
                  <a:tr h="465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A832"/>
                              </a:solidFill>
                            </a:rPr>
                            <a:t>Efficient Deletions</a:t>
                          </a:r>
                          <a:endParaRPr lang="en-US" dirty="0">
                            <a:solidFill>
                              <a:srgbClr val="28A83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928E27-3592-43A5-BCE9-9EA7FC11FB6B}"/>
              </a:ext>
            </a:extLst>
          </p:cNvPr>
          <p:cNvSpPr txBox="1"/>
          <p:nvPr/>
        </p:nvSpPr>
        <p:spPr>
          <a:xfrm>
            <a:off x="3998858" y="5317714"/>
            <a:ext cx="1449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… …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007823-0130-4F6D-B5A7-594F9AD4FDB8}"/>
              </a:ext>
            </a:extLst>
          </p:cNvPr>
          <p:cNvSpPr txBox="1"/>
          <p:nvPr/>
        </p:nvSpPr>
        <p:spPr>
          <a:xfrm>
            <a:off x="7388964" y="5539727"/>
            <a:ext cx="1449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… …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928E27-3592-43A5-BCE9-9EA7FC11FB6B}"/>
              </a:ext>
            </a:extLst>
          </p:cNvPr>
          <p:cNvSpPr txBox="1"/>
          <p:nvPr/>
        </p:nvSpPr>
        <p:spPr>
          <a:xfrm>
            <a:off x="3998857" y="6046326"/>
            <a:ext cx="1449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… …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928E27-3592-43A5-BCE9-9EA7FC11FB6B}"/>
              </a:ext>
            </a:extLst>
          </p:cNvPr>
          <p:cNvSpPr txBox="1"/>
          <p:nvPr/>
        </p:nvSpPr>
        <p:spPr>
          <a:xfrm>
            <a:off x="7296271" y="6155280"/>
            <a:ext cx="1449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… … …</a:t>
            </a:r>
          </a:p>
        </p:txBody>
      </p:sp>
    </p:spTree>
    <p:extLst>
      <p:ext uri="{BB962C8B-B14F-4D97-AF65-F5344CB8AC3E}">
        <p14:creationId xmlns:p14="http://schemas.microsoft.com/office/powerpoint/2010/main" val="264186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4B2F9-81F8-4114-BD8A-251084C3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Wait… what do you mean “pulled close”?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6E6433-AE37-4279-9088-449552C8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Via successive </a:t>
            </a:r>
            <a:r>
              <a:rPr lang="en-US" dirty="0">
                <a:solidFill>
                  <a:srgbClr val="FF0000"/>
                </a:solidFill>
              </a:rPr>
              <a:t>rotations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Recall that those </a:t>
            </a:r>
            <a:r>
              <a:rPr lang="en-US" b="1" dirty="0">
                <a:solidFill>
                  <a:srgbClr val="C00000"/>
                </a:solidFill>
              </a:rPr>
              <a:t>preserve the BST property.</a:t>
            </a:r>
          </a:p>
          <a:p>
            <a:r>
              <a:rPr lang="en-US" dirty="0"/>
              <a:t>We’ll see some examples right now.</a:t>
            </a:r>
          </a:p>
          <a:p>
            <a:r>
              <a:rPr lang="en-US" dirty="0"/>
              <a:t>Remember: </a:t>
            </a:r>
            <a:r>
              <a:rPr lang="en-US" dirty="0">
                <a:solidFill>
                  <a:srgbClr val="00B050"/>
                </a:solidFill>
              </a:rPr>
              <a:t>Splay Trees are not guaranteed to be balanced at any given point in time!</a:t>
            </a:r>
          </a:p>
          <a:p>
            <a:pPr lvl="1"/>
            <a:r>
              <a:rPr lang="en-US" dirty="0"/>
              <a:t>In fact,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 all but the most trivial examples</a:t>
            </a:r>
            <a:r>
              <a:rPr lang="en-US" dirty="0"/>
              <a:t>, </a:t>
            </a:r>
            <a:r>
              <a:rPr lang="en-US" dirty="0">
                <a:solidFill>
                  <a:srgbClr val="FF00FF"/>
                </a:solidFill>
              </a:rPr>
              <a:t>they will not be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81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7596C-C1F5-4749-BE9B-5CF7BFE0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“Splaying” a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3E8636-DD83-45DC-9B45-2A624376D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define a new operation called </a:t>
            </a:r>
            <a:r>
              <a:rPr lang="en-US" b="1" dirty="0">
                <a:solidFill>
                  <a:srgbClr val="C00000"/>
                </a:solidFill>
              </a:rPr>
              <a:t>splaying.</a:t>
            </a:r>
          </a:p>
          <a:p>
            <a:r>
              <a:rPr lang="en-US" b="1" dirty="0">
                <a:solidFill>
                  <a:srgbClr val="C00000"/>
                </a:solidFill>
              </a:rPr>
              <a:t>Splaying </a:t>
            </a:r>
            <a:r>
              <a:rPr lang="en-US" dirty="0"/>
              <a:t>is like </a:t>
            </a:r>
            <a:r>
              <a:rPr lang="en-US" dirty="0">
                <a:solidFill>
                  <a:srgbClr val="00B0F0"/>
                </a:solidFill>
              </a:rPr>
              <a:t>searching with steroids.</a:t>
            </a:r>
          </a:p>
          <a:p>
            <a:r>
              <a:rPr lang="en-US" dirty="0"/>
              <a:t>It searches for the node first, very much like classic BST searching.</a:t>
            </a:r>
          </a:p>
          <a:p>
            <a:r>
              <a:rPr lang="en-US" dirty="0"/>
              <a:t>Then, two options exist: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Either we will find the node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 we </a:t>
            </a:r>
            <a:r>
              <a:rPr lang="en-US" dirty="0">
                <a:solidFill>
                  <a:schemeClr val="accent2"/>
                </a:solidFill>
              </a:rPr>
              <a:t>won’t</a:t>
            </a:r>
            <a:r>
              <a:rPr lang="en-US" dirty="0"/>
              <a:t>, but we </a:t>
            </a:r>
            <a:r>
              <a:rPr lang="en-US" b="1" dirty="0">
                <a:solidFill>
                  <a:schemeClr val="accent2"/>
                </a:solidFill>
              </a:rPr>
              <a:t>will</a:t>
            </a:r>
            <a:r>
              <a:rPr lang="en-US" dirty="0">
                <a:solidFill>
                  <a:schemeClr val="accent2"/>
                </a:solidFill>
              </a:rPr>
              <a:t> have found its parent node!</a:t>
            </a:r>
          </a:p>
          <a:p>
            <a:pPr lvl="2"/>
            <a:r>
              <a:rPr lang="en-US" dirty="0"/>
              <a:t>Spatial locality would then say: </a:t>
            </a:r>
            <a:r>
              <a:rPr lang="en-US" i="1" dirty="0"/>
              <a:t>“Make access to this parent node </a:t>
            </a:r>
            <a:r>
              <a:rPr lang="en-US" i="1" dirty="0">
                <a:solidFill>
                  <a:srgbClr val="FF00FF"/>
                </a:solidFill>
              </a:rPr>
              <a:t>and maybe his close neighborhood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easier</a:t>
            </a:r>
            <a:r>
              <a:rPr lang="en-US" i="1" dirty="0"/>
              <a:t> for an application, since he is likely to be needed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soon</a:t>
            </a:r>
            <a:r>
              <a:rPr lang="en-US" i="1" dirty="0"/>
              <a:t>”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2427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580C4-F037-41C5-95AF-E7490F9A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“steroids” 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C526F3-5227-426B-9813-B9DE99BC6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Irrespective of which node we reached, our splaying operation will then start </a:t>
            </a:r>
            <a:r>
              <a:rPr lang="en-US" dirty="0">
                <a:solidFill>
                  <a:srgbClr val="FF0000"/>
                </a:solidFill>
              </a:rPr>
              <a:t>pulling the node upwards towards the root of our tree!</a:t>
            </a:r>
          </a:p>
          <a:p>
            <a:pPr lvl="1"/>
            <a:r>
              <a:rPr lang="en-US" dirty="0"/>
              <a:t>It will accomplish this </a:t>
            </a:r>
            <a:r>
              <a:rPr lang="en-US" b="1" dirty="0">
                <a:solidFill>
                  <a:srgbClr val="00B050"/>
                </a:solidFill>
              </a:rPr>
              <a:t>through rotations</a:t>
            </a:r>
            <a:r>
              <a:rPr lang="en-US" dirty="0"/>
              <a:t>.</a:t>
            </a:r>
          </a:p>
          <a:p>
            <a:r>
              <a:rPr lang="en-US" dirty="0"/>
              <a:t>We will see how this works through some examples. </a:t>
            </a:r>
          </a:p>
          <a:p>
            <a:r>
              <a:rPr lang="en-US" dirty="0"/>
              <a:t>In those examples, we have an existing BST on the root of which we call our splay routine: </a:t>
            </a:r>
            <a:r>
              <a:rPr lang="en-US" dirty="0">
                <a:latin typeface="Consolas" panose="020B0609020204030204" pitchFamily="49" charset="0"/>
              </a:rPr>
              <a:t>splay(key, node)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We </a:t>
            </a:r>
            <a:r>
              <a:rPr lang="en-US" sz="2400" b="1" dirty="0"/>
              <a:t>do not </a:t>
            </a:r>
            <a:r>
              <a:rPr lang="en-US" sz="2400" dirty="0">
                <a:solidFill>
                  <a:schemeClr val="accent1"/>
                </a:solidFill>
              </a:rPr>
              <a:t>insert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remove</a:t>
            </a:r>
            <a:r>
              <a:rPr lang="en-US" sz="2400" dirty="0"/>
              <a:t> nodes from the tree: we are </a:t>
            </a:r>
            <a:r>
              <a:rPr lang="en-US" sz="2400" dirty="0">
                <a:solidFill>
                  <a:srgbClr val="7030A0"/>
                </a:solidFill>
              </a:rPr>
              <a:t>just searching for a key, with the stated intent of lifting </a:t>
            </a:r>
            <a:r>
              <a:rPr lang="en-US" sz="2400" b="1" dirty="0">
                <a:solidFill>
                  <a:srgbClr val="7030A0"/>
                </a:solidFill>
              </a:rPr>
              <a:t>it</a:t>
            </a:r>
            <a:r>
              <a:rPr lang="en-US" sz="2400" dirty="0">
                <a:solidFill>
                  <a:srgbClr val="7030A0"/>
                </a:solidFill>
              </a:rPr>
              <a:t> or </a:t>
            </a:r>
            <a:r>
              <a:rPr lang="en-US" sz="2400" b="1" dirty="0">
                <a:solidFill>
                  <a:srgbClr val="7030A0"/>
                </a:solidFill>
              </a:rPr>
              <a:t>its parent </a:t>
            </a:r>
            <a:r>
              <a:rPr lang="en-US" sz="2400" dirty="0">
                <a:solidFill>
                  <a:srgbClr val="7030A0"/>
                </a:solidFill>
              </a:rPr>
              <a:t>to the root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" name="Picture 4" descr="A picture containing indoor, table, wall, person&#10;&#10;Description generated with high confidence">
            <a:extLst>
              <a:ext uri="{FF2B5EF4-FFF2-40B4-BE49-F238E27FC236}">
                <a16:creationId xmlns:a16="http://schemas.microsoft.com/office/drawing/2014/main" xmlns="" id="{47369FBA-4296-480D-B387-C237BCFFE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91" y="365125"/>
            <a:ext cx="1912953" cy="107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3159</Words>
  <Application>Microsoft Macintosh PowerPoint</Application>
  <PresentationFormat>Widescreen</PresentationFormat>
  <Paragraphs>623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Calibri</vt:lpstr>
      <vt:lpstr>Calibri (Body)</vt:lpstr>
      <vt:lpstr>Calibri Light</vt:lpstr>
      <vt:lpstr>Cambria Math</vt:lpstr>
      <vt:lpstr>Consolas</vt:lpstr>
      <vt:lpstr>Mangal</vt:lpstr>
      <vt:lpstr>Wingdings</vt:lpstr>
      <vt:lpstr>Arial</vt:lpstr>
      <vt:lpstr>Office Theme</vt:lpstr>
      <vt:lpstr>Splay Trees</vt:lpstr>
      <vt:lpstr>Drawbacks of AVL trees</vt:lpstr>
      <vt:lpstr>“Splaying”</vt:lpstr>
      <vt:lpstr>Core idea of splay trees</vt:lpstr>
      <vt:lpstr>Principle of locality</vt:lpstr>
      <vt:lpstr>Locality and splay trees</vt:lpstr>
      <vt:lpstr>Wait… what do you mean “pulled close”?</vt:lpstr>
      <vt:lpstr>“Splaying” a node</vt:lpstr>
      <vt:lpstr>The “steroids” part</vt:lpstr>
      <vt:lpstr>Splaying example</vt:lpstr>
      <vt:lpstr>Splaying example</vt:lpstr>
      <vt:lpstr>Splaying example</vt:lpstr>
      <vt:lpstr>Splaying example</vt:lpstr>
      <vt:lpstr>Splaying example</vt:lpstr>
      <vt:lpstr>Splaying example</vt:lpstr>
      <vt:lpstr>Splaying example</vt:lpstr>
      <vt:lpstr>Splaying example</vt:lpstr>
      <vt:lpstr>Bringing 11 to the root…</vt:lpstr>
      <vt:lpstr>Bringing 11 to the root…</vt:lpstr>
      <vt:lpstr>Bringing 11 to the root…</vt:lpstr>
      <vt:lpstr>Bringing 11 to the root…</vt:lpstr>
      <vt:lpstr>Bringing 11 to the root…</vt:lpstr>
      <vt:lpstr>Bringing 11 to the root…</vt:lpstr>
      <vt:lpstr>Thought experiment </vt:lpstr>
      <vt:lpstr>Thought experiment </vt:lpstr>
      <vt:lpstr>Thought experiment </vt:lpstr>
      <vt:lpstr>Thought experiment </vt:lpstr>
      <vt:lpstr>Thought experiment </vt:lpstr>
      <vt:lpstr>Thought experiment </vt:lpstr>
      <vt:lpstr>Thought experiment </vt:lpstr>
      <vt:lpstr>Thought experiment </vt:lpstr>
      <vt:lpstr>Searching a splay tree</vt:lpstr>
      <vt:lpstr>Searching a splay tree</vt:lpstr>
      <vt:lpstr>Search routine</vt:lpstr>
      <vt:lpstr>Search routine</vt:lpstr>
      <vt:lpstr>Insertion in a splay tree</vt:lpstr>
      <vt:lpstr>Insertion</vt:lpstr>
      <vt:lpstr>Case #1: Inorder Predecessor</vt:lpstr>
      <vt:lpstr>Case #1: Inorder Predecessor</vt:lpstr>
      <vt:lpstr>Case #1: New root’s key is Inorder Predecessor</vt:lpstr>
      <vt:lpstr>Case #2: New root’s key is inorder successor</vt:lpstr>
      <vt:lpstr>Examples</vt:lpstr>
      <vt:lpstr>Examples</vt:lpstr>
      <vt:lpstr>Examples</vt:lpstr>
      <vt:lpstr>Examples</vt:lpstr>
      <vt:lpstr>Examples</vt:lpstr>
      <vt:lpstr>Practice</vt:lpstr>
      <vt:lpstr>Practice</vt:lpstr>
      <vt:lpstr>Deletion</vt:lpstr>
      <vt:lpstr>Deletion examples</vt:lpstr>
      <vt:lpstr>Deletion examples</vt:lpstr>
      <vt:lpstr>Deletion examples</vt:lpstr>
      <vt:lpstr>Deletion examples</vt:lpstr>
      <vt:lpstr>Deletion examples</vt:lpstr>
      <vt:lpstr>Theory behind splay trees</vt:lpstr>
      <vt:lpstr>Theory behind splay trees</vt:lpstr>
      <vt:lpstr>Theory behind splay trees</vt:lpstr>
      <vt:lpstr>Theory behind splay trees</vt:lpstr>
      <vt:lpstr>Theory behind splay trees</vt:lpstr>
      <vt:lpstr>Theory behind splay trees</vt:lpstr>
      <vt:lpstr>Theory behind splay trees</vt:lpstr>
      <vt:lpstr>Take-home message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Filippou</dc:creator>
  <cp:lastModifiedBy>Jason Filippou</cp:lastModifiedBy>
  <cp:revision>44</cp:revision>
  <dcterms:created xsi:type="dcterms:W3CDTF">2017-06-03T15:49:40Z</dcterms:created>
  <dcterms:modified xsi:type="dcterms:W3CDTF">2017-06-05T13:17:02Z</dcterms:modified>
</cp:coreProperties>
</file>