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6" r:id="rId2"/>
    <p:sldId id="257" r:id="rId3"/>
    <p:sldId id="258" r:id="rId4"/>
    <p:sldId id="259" r:id="rId5"/>
    <p:sldId id="263" r:id="rId6"/>
    <p:sldId id="264" r:id="rId7"/>
    <p:sldId id="273" r:id="rId8"/>
    <p:sldId id="265" r:id="rId9"/>
    <p:sldId id="266" r:id="rId10"/>
    <p:sldId id="267" r:id="rId11"/>
    <p:sldId id="268" r:id="rId12"/>
    <p:sldId id="270" r:id="rId13"/>
    <p:sldId id="272" r:id="rId14"/>
    <p:sldId id="260" r:id="rId15"/>
    <p:sldId id="274" r:id="rId16"/>
    <p:sldId id="275" r:id="rId17"/>
    <p:sldId id="276" r:id="rId18"/>
    <p:sldId id="277" r:id="rId19"/>
    <p:sldId id="279" r:id="rId20"/>
    <p:sldId id="280" r:id="rId21"/>
    <p:sldId id="282" r:id="rId22"/>
    <p:sldId id="283" r:id="rId23"/>
    <p:sldId id="284" r:id="rId24"/>
    <p:sldId id="285" r:id="rId25"/>
    <p:sldId id="287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5" r:id="rId34"/>
    <p:sldId id="297" r:id="rId35"/>
    <p:sldId id="298" r:id="rId36"/>
    <p:sldId id="299" r:id="rId37"/>
    <p:sldId id="296" r:id="rId38"/>
    <p:sldId id="300" r:id="rId39"/>
    <p:sldId id="301" r:id="rId40"/>
    <p:sldId id="302" r:id="rId41"/>
    <p:sldId id="304" r:id="rId42"/>
    <p:sldId id="306" r:id="rId43"/>
    <p:sldId id="308" r:id="rId44"/>
    <p:sldId id="305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7" r:id="rId53"/>
    <p:sldId id="318" r:id="rId54"/>
    <p:sldId id="319" r:id="rId55"/>
    <p:sldId id="320" r:id="rId56"/>
    <p:sldId id="369" r:id="rId57"/>
    <p:sldId id="370" r:id="rId58"/>
    <p:sldId id="371" r:id="rId59"/>
    <p:sldId id="374" r:id="rId60"/>
    <p:sldId id="372" r:id="rId61"/>
    <p:sldId id="375" r:id="rId62"/>
    <p:sldId id="376" r:id="rId63"/>
    <p:sldId id="377" r:id="rId64"/>
    <p:sldId id="315" r:id="rId65"/>
    <p:sldId id="294" r:id="rId66"/>
    <p:sldId id="321" r:id="rId67"/>
    <p:sldId id="322" r:id="rId68"/>
    <p:sldId id="324" r:id="rId69"/>
    <p:sldId id="327" r:id="rId70"/>
    <p:sldId id="329" r:id="rId71"/>
    <p:sldId id="330" r:id="rId72"/>
    <p:sldId id="331" r:id="rId73"/>
    <p:sldId id="340" r:id="rId74"/>
    <p:sldId id="341" r:id="rId75"/>
    <p:sldId id="342" r:id="rId76"/>
    <p:sldId id="343" r:id="rId77"/>
    <p:sldId id="344" r:id="rId78"/>
    <p:sldId id="378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5" r:id="rId88"/>
    <p:sldId id="346" r:id="rId89"/>
    <p:sldId id="347" r:id="rId90"/>
    <p:sldId id="379" r:id="rId91"/>
    <p:sldId id="348" r:id="rId92"/>
    <p:sldId id="349" r:id="rId93"/>
    <p:sldId id="350" r:id="rId94"/>
    <p:sldId id="351" r:id="rId95"/>
    <p:sldId id="352" r:id="rId96"/>
    <p:sldId id="380" r:id="rId97"/>
    <p:sldId id="381" r:id="rId98"/>
    <p:sldId id="355" r:id="rId99"/>
    <p:sldId id="356" r:id="rId100"/>
    <p:sldId id="357" r:id="rId101"/>
    <p:sldId id="358" r:id="rId102"/>
    <p:sldId id="359" r:id="rId103"/>
    <p:sldId id="360" r:id="rId104"/>
    <p:sldId id="362" r:id="rId105"/>
    <p:sldId id="363" r:id="rId106"/>
    <p:sldId id="364" r:id="rId107"/>
    <p:sldId id="366" r:id="rId108"/>
    <p:sldId id="367" r:id="rId109"/>
    <p:sldId id="368" r:id="rId110"/>
    <p:sldId id="325" r:id="rId111"/>
    <p:sldId id="326" r:id="rId112"/>
    <p:sldId id="261" r:id="rId113"/>
    <p:sldId id="262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04C4"/>
    <a:srgbClr val="FF00FF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97"/>
  </p:normalViewPr>
  <p:slideViewPr>
    <p:cSldViewPr snapToGrid="0">
      <p:cViewPr varScale="1">
        <p:scale>
          <a:sx n="85" d="100"/>
          <a:sy n="85" d="100"/>
        </p:scale>
        <p:origin x="7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244BA-EDEB-4628-8174-F1A476FF5574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4C365-7527-4EC6-81CD-A7D0A7B0D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0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point about how on average it’s not log_{1/2} 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4C365-7527-4EC6-81CD-A7D0A7B0DC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point that 2-3 trees where keys and nodes are differentiated.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4C365-7527-4EC6-81CD-A7D0A7B0DC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82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point that 2-3 trees where keys and nodes are differentiated.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4C365-7527-4EC6-81CD-A7D0A7B0DC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8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point that 2-3 trees where keys and nodes are differentiated.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4C365-7527-4EC6-81CD-A7D0A7B0DC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87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point that 2-3 trees where keys and nodes are differentiated.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4C365-7527-4EC6-81CD-A7D0A7B0DC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7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point that 2-3 trees where keys and nodes are differentiated.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4C365-7527-4EC6-81CD-A7D0A7B0DC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24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be useful to tell the students of the case where the second sibling has enough keys (whiteboard this)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4C365-7527-4EC6-81CD-A7D0A7B0DC5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4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0222-2D72-45C0-95E1-58D9AF501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677A0-1BD4-44BA-A13F-A60D888ED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AABF2-0288-42DA-8045-D59CA89E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C4E26-9159-483C-B4A1-FD448522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835D4-1942-45A0-A409-9425EC76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5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66B9-4F9E-4138-BCD1-261D3013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E0DC02-21A8-463B-B9B0-9AE9CF0E1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24A25-6778-4953-87E7-CF632FC0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8CCB3-E880-4CA8-B81F-AD16BDBD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FA7F1-2BB1-438B-8330-67228B61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1BB99-FE37-40C8-B2A5-741F08E26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E75C3-63CB-43B8-88CF-DD3EB5E5B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E2D55-CAC6-4F35-8129-C3029525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0700D-B62D-4717-8CDC-AD83A2BF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931E2-3A0E-402C-B986-0D44F650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3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274B-1F43-4D9B-8591-AB03B262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D60D7-3132-484E-A310-CF758B171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CCE8-4DF0-4339-BFA7-11879634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3172F-FB73-44D4-9F1A-5BC3E8B4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51F04-E5CB-4282-973D-0387CAEC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0A74-6C76-4A07-9B95-A26AEC56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ACEAD-069A-47D0-9EB9-9E5044A0F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BB885-2258-42E0-AFAB-B9D8BAA4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3C651-5141-41E1-9C83-B10A817C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04270-8694-4A68-B132-1C1CE9F9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A30A-430D-42F9-B1D0-22BE8ABA1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8F701-18C2-4440-8BD0-2BD7C08E5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61E1D-E43E-4532-8C8C-F679C0B9C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41DF6-AC38-493F-83DD-E6819226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9A245-589E-46FE-8F6F-C9578A78D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8B6D5-44B2-416C-A3CA-31B0A959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1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563CD-9504-436B-8FE8-5EAAB23E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02A46-C273-4C96-9489-B878769C3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FD7C0-080E-4D7C-92DC-1D2CAD24A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9C488-94E0-4D5A-AD73-C3B0DADBC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F3DB-01B7-4091-A42E-189D5B3D0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8D199-3D7A-43C6-AECF-946272ED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DF3263-7295-4C77-BE4E-40EAA0A3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8245F-5681-49DC-AEF8-1D85FAE2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4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16C3-27C6-4354-9478-C8BE285C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83A3A-1A8D-450B-9F15-A40DC191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B7BA7-4613-43B1-AAC6-23A6A2EC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3B9AE-257F-4F48-9C7A-9FA251C6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8C355F-5122-48C5-9E87-4DE32520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AAB5D-2CEB-4866-9DFD-2ED30744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CDD19-9EFF-4C08-85A3-C5E8844F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9772-A838-4AEF-BE61-70ED63F2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9FF9D-A7E3-4116-AAF1-A422FD1F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7D7B3-94FD-4AD2-8448-63A81715D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3676C-F671-4C73-86F6-CD33443B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1BA52-208E-449D-9946-953694F7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60390-A25D-4153-9ED0-8E10CA10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BB0A-EC5F-43B9-A506-218F8EE2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E087B-E40C-4EC6-83A5-B3A66DD95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1EFCA-B024-4121-A731-D58073AA8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F398D-54B6-45EA-B5FC-3546FBA9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5DFEE-F811-445B-A101-3D49886E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0BE56-393C-427A-8CF2-5477879E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9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1802B-EFA4-446C-B01C-14FD628F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973CC-990B-4367-A809-E657376D7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5D27D-0AC9-4A33-9DC9-B277B667E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FFFD9-F704-4310-B8DC-CA462DE8D0BE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02C5D-0A60-48AD-974B-D4DF894CF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0A6BC-1831-4A7F-B6A8-622F018CC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592E4-454C-40DF-B71F-25C1D6F1E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2955-D996-4F17-96F9-730ECA1BD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2-3 trees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E3CED-B876-4D43-ADA4-A42FA4669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420</a:t>
            </a:r>
          </a:p>
        </p:txBody>
      </p:sp>
    </p:spTree>
    <p:extLst>
      <p:ext uri="{BB962C8B-B14F-4D97-AF65-F5344CB8AC3E}">
        <p14:creationId xmlns:p14="http://schemas.microsoft.com/office/powerpoint/2010/main" val="3660592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42CD-6024-4B83-BC98-5121CD6F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this mean in practice?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Only that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because of the AVL condition</a:t>
                </a:r>
                <a:r>
                  <a:rPr lang="en-US" dirty="0"/>
                  <a:t>, you are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not guaranteed </a:t>
                </a:r>
                <a:r>
                  <a:rPr lang="en-US" b="1" dirty="0">
                    <a:solidFill>
                      <a:srgbClr val="FF0000"/>
                    </a:solidFill>
                  </a:rPr>
                  <a:t>perfect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⌊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r>
                  <a:rPr lang="en-US" dirty="0"/>
                  <a:t> height…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77CCF920-2917-4F4E-A393-C67D628DA3EB}"/>
              </a:ext>
            </a:extLst>
          </p:cNvPr>
          <p:cNvSpPr/>
          <p:nvPr/>
        </p:nvSpPr>
        <p:spPr>
          <a:xfrm>
            <a:off x="4795284" y="2860158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DD3020-396D-4DB9-AB15-8AB3DC73D268}"/>
              </a:ext>
            </a:extLst>
          </p:cNvPr>
          <p:cNvCxnSpPr>
            <a:stCxn id="18" idx="3"/>
          </p:cNvCxnSpPr>
          <p:nvPr/>
        </p:nvCxnSpPr>
        <p:spPr>
          <a:xfrm flipH="1">
            <a:off x="4433777" y="3259478"/>
            <a:ext cx="447148" cy="674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91008F6-30B8-4CE1-B09F-9D8F6465AC5F}"/>
              </a:ext>
            </a:extLst>
          </p:cNvPr>
          <p:cNvSpPr/>
          <p:nvPr/>
        </p:nvSpPr>
        <p:spPr>
          <a:xfrm>
            <a:off x="4072561" y="393404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0DA018-91B2-4588-B4EB-6ADB4B93E375}"/>
              </a:ext>
            </a:extLst>
          </p:cNvPr>
          <p:cNvSpPr/>
          <p:nvPr/>
        </p:nvSpPr>
        <p:spPr>
          <a:xfrm>
            <a:off x="4657351" y="4859769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EC161D-49F2-4C4B-9DB3-3014A187A17F}"/>
              </a:ext>
            </a:extLst>
          </p:cNvPr>
          <p:cNvSpPr/>
          <p:nvPr/>
        </p:nvSpPr>
        <p:spPr>
          <a:xfrm>
            <a:off x="5570299" y="391869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72B05C6-BC04-4FB4-8AB6-A38D94DE9078}"/>
              </a:ext>
            </a:extLst>
          </p:cNvPr>
          <p:cNvCxnSpPr>
            <a:cxnSpLocks/>
            <a:stCxn id="18" idx="5"/>
            <a:endCxn id="22" idx="0"/>
          </p:cNvCxnSpPr>
          <p:nvPr/>
        </p:nvCxnSpPr>
        <p:spPr>
          <a:xfrm>
            <a:off x="5294433" y="3259478"/>
            <a:ext cx="568261" cy="65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D5920D-0907-4E56-96FC-33650DE7D8C9}"/>
              </a:ext>
            </a:extLst>
          </p:cNvPr>
          <p:cNvCxnSpPr>
            <a:cxnSpLocks/>
            <a:stCxn id="20" idx="5"/>
            <a:endCxn id="21" idx="0"/>
          </p:cNvCxnSpPr>
          <p:nvPr/>
        </p:nvCxnSpPr>
        <p:spPr>
          <a:xfrm>
            <a:off x="4571710" y="4333367"/>
            <a:ext cx="378036" cy="526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3F0ABD0-A8C7-46F9-BAE7-1E2D4F8AAE07}"/>
              </a:ext>
            </a:extLst>
          </p:cNvPr>
          <p:cNvCxnSpPr>
            <a:cxnSpLocks/>
          </p:cNvCxnSpPr>
          <p:nvPr/>
        </p:nvCxnSpPr>
        <p:spPr>
          <a:xfrm>
            <a:off x="6086268" y="4333367"/>
            <a:ext cx="309215" cy="633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1C5803F6-8DF2-467F-A568-CF849564B3C8}"/>
              </a:ext>
            </a:extLst>
          </p:cNvPr>
          <p:cNvSpPr/>
          <p:nvPr/>
        </p:nvSpPr>
        <p:spPr>
          <a:xfrm>
            <a:off x="6155089" y="497458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846DA6-74A7-419D-B17F-372BC548CB39}"/>
              </a:ext>
            </a:extLst>
          </p:cNvPr>
          <p:cNvCxnSpPr>
            <a:cxnSpLocks/>
            <a:stCxn id="21" idx="3"/>
            <a:endCxn id="30" idx="0"/>
          </p:cNvCxnSpPr>
          <p:nvPr/>
        </p:nvCxnSpPr>
        <p:spPr>
          <a:xfrm flipH="1">
            <a:off x="4343385" y="5259089"/>
            <a:ext cx="399607" cy="424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D6F2BB9-367F-4294-8718-C20361478DEF}"/>
              </a:ext>
            </a:extLst>
          </p:cNvPr>
          <p:cNvCxnSpPr>
            <a:cxnSpLocks/>
          </p:cNvCxnSpPr>
          <p:nvPr/>
        </p:nvCxnSpPr>
        <p:spPr>
          <a:xfrm flipH="1">
            <a:off x="3848987" y="4386530"/>
            <a:ext cx="321300" cy="427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18BAD2B-2FBE-4331-A8FF-EE6AC2FE869D}"/>
              </a:ext>
            </a:extLst>
          </p:cNvPr>
          <p:cNvSpPr/>
          <p:nvPr/>
        </p:nvSpPr>
        <p:spPr>
          <a:xfrm>
            <a:off x="3466185" y="4809052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876283-F0AE-4411-9A1C-0855492907EF}"/>
              </a:ext>
            </a:extLst>
          </p:cNvPr>
          <p:cNvSpPr/>
          <p:nvPr/>
        </p:nvSpPr>
        <p:spPr>
          <a:xfrm>
            <a:off x="4050990" y="568405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85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01BC597-B2A1-4B11-BA68-1209EC5AC4C4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40727216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C17F19A-ECCE-444F-B9DA-F070DC51667B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5194988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/>
              <a:t>Sibling </a:t>
            </a:r>
            <a:r>
              <a:rPr lang="en-US" b="1" dirty="0">
                <a:solidFill>
                  <a:srgbClr val="FF0000"/>
                </a:solidFill>
              </a:rPr>
              <a:t>and parent </a:t>
            </a:r>
            <a:r>
              <a:rPr lang="en-US" b="1" dirty="0"/>
              <a:t>have no keys to spare!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58C6EA-77E9-4E21-8B58-2A209D9A889B}"/>
              </a:ext>
            </a:extLst>
          </p:cNvPr>
          <p:cNvSpPr/>
          <p:nvPr/>
        </p:nvSpPr>
        <p:spPr>
          <a:xfrm rot="1137014">
            <a:off x="4965933" y="2692294"/>
            <a:ext cx="1736383" cy="30495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85F487-A560-4358-AC61-8D39609306E5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25465540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245117" y="4773382"/>
            <a:ext cx="1479868" cy="5757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32, 39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985051" y="3540472"/>
            <a:ext cx="72282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/>
              <a:t>Sibling </a:t>
            </a:r>
            <a:r>
              <a:rPr lang="en-US" b="1" dirty="0">
                <a:solidFill>
                  <a:srgbClr val="FF0000"/>
                </a:solidFill>
              </a:rPr>
              <a:t>and parent </a:t>
            </a:r>
            <a:r>
              <a:rPr lang="en-US" b="1" dirty="0"/>
              <a:t>have no keys to spare!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Merge parent and sibling into a 3-node…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299CFC2-289A-4481-A8F9-372A504BE96E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E0F945-B72E-473C-B4E5-E09365EBF5E5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24054419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245117" y="4773382"/>
            <a:ext cx="1479868" cy="5757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32, 39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985051" y="3540472"/>
            <a:ext cx="72282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/>
              <a:t>Sibling </a:t>
            </a:r>
            <a:r>
              <a:rPr lang="en-US" b="1" dirty="0">
                <a:solidFill>
                  <a:srgbClr val="FF0000"/>
                </a:solidFill>
              </a:rPr>
              <a:t>and parent </a:t>
            </a:r>
            <a:r>
              <a:rPr lang="en-US" b="1" dirty="0"/>
              <a:t>have no keys to spare!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Merge parent and sibling into a 3-node…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A82EF1-128C-4321-BD99-011CC79418CE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4702431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245117" y="4773382"/>
            <a:ext cx="1479868" cy="5757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32, 39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985051" y="3540472"/>
            <a:ext cx="72282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/>
              <a:t>Sibling </a:t>
            </a:r>
            <a:r>
              <a:rPr lang="en-US" b="1" dirty="0">
                <a:solidFill>
                  <a:srgbClr val="FF0000"/>
                </a:solidFill>
              </a:rPr>
              <a:t>and parent </a:t>
            </a:r>
            <a:r>
              <a:rPr lang="en-US" b="1" dirty="0"/>
              <a:t>have no keys to spare!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Merge parent and sibling into a 3-node…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Deal with the new empty node recursively!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7500CC-8B70-4CA4-92E2-BBD585CE1565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42422621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521544" y="1928456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245117" y="4773382"/>
            <a:ext cx="1479868" cy="5757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32, 39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985051" y="3540472"/>
            <a:ext cx="72282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942289" y="2504190"/>
            <a:ext cx="123332" cy="47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/>
              <a:t>Sibling </a:t>
            </a:r>
            <a:r>
              <a:rPr lang="en-US" b="1" dirty="0">
                <a:solidFill>
                  <a:srgbClr val="FF0000"/>
                </a:solidFill>
              </a:rPr>
              <a:t>and parent </a:t>
            </a:r>
            <a:r>
              <a:rPr lang="en-US" b="1" dirty="0"/>
              <a:t>have no keys to spare!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Merge parent and sibling into a 3-node…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Deal with the new empty node recursively!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C3730-455D-4170-866C-713F89500B12}"/>
              </a:ext>
            </a:extLst>
          </p:cNvPr>
          <p:cNvSpPr txBox="1"/>
          <p:nvPr/>
        </p:nvSpPr>
        <p:spPr>
          <a:xfrm>
            <a:off x="69206" y="5514214"/>
            <a:ext cx="3691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In this case, since only the root is 3-node, borrow </a:t>
            </a:r>
            <a:r>
              <a:rPr lang="en-US" b="1" u="sng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appropiate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key from parent and merge node with sibling into a three-node!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9EE87C-819A-425D-81CE-8FD99F143D81}"/>
              </a:ext>
            </a:extLst>
          </p:cNvPr>
          <p:cNvSpPr/>
          <p:nvPr/>
        </p:nvSpPr>
        <p:spPr>
          <a:xfrm>
            <a:off x="5542842" y="1925203"/>
            <a:ext cx="399447" cy="53119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741708F-5C1A-4216-9DC1-097C9275DDFC}"/>
              </a:ext>
            </a:extLst>
          </p:cNvPr>
          <p:cNvSpPr/>
          <p:nvPr/>
        </p:nvSpPr>
        <p:spPr>
          <a:xfrm flipH="1">
            <a:off x="5579765" y="2477357"/>
            <a:ext cx="335664" cy="706110"/>
          </a:xfrm>
          <a:custGeom>
            <a:avLst/>
            <a:gdLst>
              <a:gd name="connsiteX0" fmla="*/ 22577 w 440315"/>
              <a:gd name="connsiteY0" fmla="*/ 0 h 767645"/>
              <a:gd name="connsiteX1" fmla="*/ 440266 w 440315"/>
              <a:gd name="connsiteY1" fmla="*/ 372534 h 767645"/>
              <a:gd name="connsiteX2" fmla="*/ 0 w 440315"/>
              <a:gd name="connsiteY2" fmla="*/ 767645 h 76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315" h="767645">
                <a:moveTo>
                  <a:pt x="22577" y="0"/>
                </a:moveTo>
                <a:cubicBezTo>
                  <a:pt x="233303" y="122296"/>
                  <a:pt x="444029" y="244593"/>
                  <a:pt x="440266" y="372534"/>
                </a:cubicBezTo>
                <a:cubicBezTo>
                  <a:pt x="436503" y="500475"/>
                  <a:pt x="218251" y="634060"/>
                  <a:pt x="0" y="76764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4F6DB9B-6863-4F04-A4EC-5DC26CE5FC25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6914868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521544" y="1928456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50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245117" y="4773382"/>
            <a:ext cx="1479868" cy="5757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32, 39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985051" y="3540472"/>
            <a:ext cx="72282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942289" y="2504190"/>
            <a:ext cx="123332" cy="47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/>
              <a:t>Sibling </a:t>
            </a:r>
            <a:r>
              <a:rPr lang="en-US" b="1" dirty="0">
                <a:solidFill>
                  <a:srgbClr val="FF0000"/>
                </a:solidFill>
              </a:rPr>
              <a:t>and parent </a:t>
            </a:r>
            <a:r>
              <a:rPr lang="en-US" b="1" dirty="0"/>
              <a:t>have no keys to spare!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Merge parent and sibling into a 3-node…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Deal with the new empty node recursively!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C3730-455D-4170-866C-713F89500B12}"/>
              </a:ext>
            </a:extLst>
          </p:cNvPr>
          <p:cNvSpPr txBox="1"/>
          <p:nvPr/>
        </p:nvSpPr>
        <p:spPr>
          <a:xfrm>
            <a:off x="69206" y="5514214"/>
            <a:ext cx="3691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In this case, since only the root is 3-node, borrow </a:t>
            </a:r>
            <a:r>
              <a:rPr lang="en-US" b="1" u="sng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appropiate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key from parent and merge node with sibling into a three-node!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AB3784E-DAC5-4FA7-A64F-4CE674A0194F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4379871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521544" y="1928456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50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517343"/>
            <a:ext cx="896091" cy="1266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 flipH="1">
            <a:off x="4362560" y="3517343"/>
            <a:ext cx="173962" cy="1319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245117" y="4773382"/>
            <a:ext cx="1479868" cy="5757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32, 39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808674" y="3601156"/>
            <a:ext cx="1176377" cy="1172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4007596" y="2941609"/>
            <a:ext cx="105785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15, 30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4536522" y="2406295"/>
            <a:ext cx="985022" cy="5353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And now let’s delete 46.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/>
              <a:t>Sibling </a:t>
            </a:r>
            <a:r>
              <a:rPr lang="en-US" b="1" dirty="0">
                <a:solidFill>
                  <a:srgbClr val="FF0000"/>
                </a:solidFill>
              </a:rPr>
              <a:t>and parent </a:t>
            </a:r>
            <a:r>
              <a:rPr lang="en-US" b="1" dirty="0"/>
              <a:t>have no keys to spare!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Merge parent and sibling into a 3-node…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Deal with the new empty node recursively!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C3730-455D-4170-866C-713F89500B12}"/>
              </a:ext>
            </a:extLst>
          </p:cNvPr>
          <p:cNvSpPr txBox="1"/>
          <p:nvPr/>
        </p:nvSpPr>
        <p:spPr>
          <a:xfrm>
            <a:off x="69206" y="5514214"/>
            <a:ext cx="3691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In this case, since only the root is 3-node, borrow </a:t>
            </a:r>
            <a:r>
              <a:rPr lang="en-US" b="1" u="sng" dirty="0" err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appropiate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key from parent and merge node with sibling into a three-node!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25BA0D-38A5-457C-98D8-A5C20E4CE3B5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19039511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E57F-F524-4CAC-9792-55C600CF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Take-home message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95E17-B69A-4C08-9421-3F47FB55A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Deletions in 2- 3 trees can propagate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all the way up to the root</a:t>
            </a:r>
            <a:r>
              <a:rPr lang="en-US" dirty="0"/>
              <a:t>.</a:t>
            </a:r>
          </a:p>
          <a:p>
            <a:r>
              <a:rPr lang="en-US" dirty="0"/>
              <a:t>They are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very expensive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Reason: Need to maintain </a:t>
            </a:r>
            <a:r>
              <a:rPr lang="en-US" b="1" dirty="0">
                <a:solidFill>
                  <a:schemeClr val="accent2"/>
                </a:solidFill>
              </a:rPr>
              <a:t>very useful property </a:t>
            </a:r>
            <a:r>
              <a:rPr lang="en-US" dirty="0"/>
              <a:t>of perfect balance.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It’s worth it.</a:t>
            </a:r>
            <a:r>
              <a:rPr lang="en-US" dirty="0"/>
              <a:t> </a:t>
            </a:r>
            <a:r>
              <a:rPr lang="en-US" b="1" i="1" u="sng" dirty="0">
                <a:solidFill>
                  <a:srgbClr val="FF0000"/>
                </a:solidFill>
              </a:rPr>
              <a:t>Data will be searched much more often than it will be deleted.</a:t>
            </a:r>
          </a:p>
          <a:p>
            <a:r>
              <a:rPr lang="en-US" dirty="0">
                <a:solidFill>
                  <a:srgbClr val="7030A0"/>
                </a:solidFill>
              </a:rPr>
              <a:t>Mark-and-sweep schemes</a:t>
            </a:r>
            <a:r>
              <a:rPr lang="en-US" dirty="0"/>
              <a:t> very popular in AVL trees and 2-3 trees</a:t>
            </a:r>
          </a:p>
          <a:p>
            <a:pPr lvl="1"/>
            <a:r>
              <a:rPr lang="en-US" dirty="0"/>
              <a:t>(And B-Trees and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-Black Trees)</a:t>
            </a:r>
          </a:p>
        </p:txBody>
      </p:sp>
    </p:spTree>
    <p:extLst>
      <p:ext uri="{BB962C8B-B14F-4D97-AF65-F5344CB8AC3E}">
        <p14:creationId xmlns:p14="http://schemas.microsoft.com/office/powerpoint/2010/main" val="420940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42CD-6024-4B83-BC98-5121CD6F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this mean in practice?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Only that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because of the AVL condition</a:t>
                </a:r>
                <a:r>
                  <a:rPr lang="en-US" dirty="0"/>
                  <a:t>, you are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not guaranteed </a:t>
                </a:r>
                <a:r>
                  <a:rPr lang="en-US" b="1" dirty="0">
                    <a:solidFill>
                      <a:srgbClr val="FF0000"/>
                    </a:solidFill>
                  </a:rPr>
                  <a:t>perfect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⌊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r>
                  <a:rPr lang="en-US" dirty="0"/>
                  <a:t> height…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78960C10-775A-4E29-B38C-7E388A15436C}"/>
              </a:ext>
            </a:extLst>
          </p:cNvPr>
          <p:cNvSpPr/>
          <p:nvPr/>
        </p:nvSpPr>
        <p:spPr>
          <a:xfrm>
            <a:off x="4795284" y="2860158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B6DA37-8E00-41EF-920A-0817AD3251A6}"/>
              </a:ext>
            </a:extLst>
          </p:cNvPr>
          <p:cNvCxnSpPr>
            <a:stCxn id="4" idx="3"/>
          </p:cNvCxnSpPr>
          <p:nvPr/>
        </p:nvCxnSpPr>
        <p:spPr>
          <a:xfrm flipH="1">
            <a:off x="4433777" y="3259478"/>
            <a:ext cx="447148" cy="674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6F29686-9FC1-4C03-B9D0-77D00393313A}"/>
              </a:ext>
            </a:extLst>
          </p:cNvPr>
          <p:cNvSpPr/>
          <p:nvPr/>
        </p:nvSpPr>
        <p:spPr>
          <a:xfrm>
            <a:off x="4072561" y="393404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ADADB7-B782-4502-A96E-38DE51738FE0}"/>
              </a:ext>
            </a:extLst>
          </p:cNvPr>
          <p:cNvSpPr/>
          <p:nvPr/>
        </p:nvSpPr>
        <p:spPr>
          <a:xfrm>
            <a:off x="4657351" y="4859769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51DA97-3003-4DC2-8E2B-886DD7F7CAA1}"/>
              </a:ext>
            </a:extLst>
          </p:cNvPr>
          <p:cNvSpPr/>
          <p:nvPr/>
        </p:nvSpPr>
        <p:spPr>
          <a:xfrm>
            <a:off x="5570299" y="391869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33C752-6159-4740-A977-576C172431F2}"/>
              </a:ext>
            </a:extLst>
          </p:cNvPr>
          <p:cNvCxnSpPr>
            <a:cxnSpLocks/>
            <a:stCxn id="4" idx="5"/>
            <a:endCxn id="9" idx="0"/>
          </p:cNvCxnSpPr>
          <p:nvPr/>
        </p:nvCxnSpPr>
        <p:spPr>
          <a:xfrm>
            <a:off x="5294433" y="3259478"/>
            <a:ext cx="568261" cy="65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281C41-0E8C-46A3-A010-82312FA93699}"/>
              </a:ext>
            </a:extLst>
          </p:cNvPr>
          <p:cNvCxnSpPr>
            <a:cxnSpLocks/>
            <a:stCxn id="7" idx="5"/>
            <a:endCxn id="8" idx="0"/>
          </p:cNvCxnSpPr>
          <p:nvPr/>
        </p:nvCxnSpPr>
        <p:spPr>
          <a:xfrm>
            <a:off x="4571710" y="4333367"/>
            <a:ext cx="378036" cy="526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085404D-E312-4151-8440-72CF1020496B}"/>
              </a:ext>
            </a:extLst>
          </p:cNvPr>
          <p:cNvSpPr txBox="1"/>
          <p:nvPr/>
        </p:nvSpPr>
        <p:spPr>
          <a:xfrm>
            <a:off x="7161334" y="2916773"/>
            <a:ext cx="29558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height=…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F0013C-643A-4D7E-A694-C4C67D8381CE}"/>
              </a:ext>
            </a:extLst>
          </p:cNvPr>
          <p:cNvCxnSpPr>
            <a:cxnSpLocks/>
          </p:cNvCxnSpPr>
          <p:nvPr/>
        </p:nvCxnSpPr>
        <p:spPr>
          <a:xfrm>
            <a:off x="6086268" y="4333367"/>
            <a:ext cx="309215" cy="633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36504D4-4015-4AAF-9309-3641C7F77535}"/>
              </a:ext>
            </a:extLst>
          </p:cNvPr>
          <p:cNvSpPr/>
          <p:nvPr/>
        </p:nvSpPr>
        <p:spPr>
          <a:xfrm>
            <a:off x="6155089" y="497458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7CE42-70BC-467F-9A5F-8393F48F8273}"/>
              </a:ext>
            </a:extLst>
          </p:cNvPr>
          <p:cNvSpPr/>
          <p:nvPr/>
        </p:nvSpPr>
        <p:spPr>
          <a:xfrm>
            <a:off x="4050990" y="568405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E98531-C7BE-4107-A64A-A3050EED9A15}"/>
              </a:ext>
            </a:extLst>
          </p:cNvPr>
          <p:cNvCxnSpPr>
            <a:cxnSpLocks/>
            <a:stCxn id="8" idx="3"/>
            <a:endCxn id="19" idx="0"/>
          </p:cNvCxnSpPr>
          <p:nvPr/>
        </p:nvCxnSpPr>
        <p:spPr>
          <a:xfrm flipH="1">
            <a:off x="4343385" y="5259089"/>
            <a:ext cx="399607" cy="424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9294C2-26A7-4868-9FB0-17A062374FB1}"/>
              </a:ext>
            </a:extLst>
          </p:cNvPr>
          <p:cNvCxnSpPr>
            <a:cxnSpLocks/>
          </p:cNvCxnSpPr>
          <p:nvPr/>
        </p:nvCxnSpPr>
        <p:spPr>
          <a:xfrm flipH="1">
            <a:off x="3848987" y="4386530"/>
            <a:ext cx="321300" cy="427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DB87782-C90B-4941-A197-C2D04FAE6E76}"/>
              </a:ext>
            </a:extLst>
          </p:cNvPr>
          <p:cNvSpPr/>
          <p:nvPr/>
        </p:nvSpPr>
        <p:spPr>
          <a:xfrm>
            <a:off x="3466185" y="4809052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25F11B-B490-4ED3-AFCA-27900CFACA09}"/>
              </a:ext>
            </a:extLst>
          </p:cNvPr>
          <p:cNvSpPr/>
          <p:nvPr/>
        </p:nvSpPr>
        <p:spPr>
          <a:xfrm>
            <a:off x="8476502" y="2879207"/>
            <a:ext cx="566796" cy="512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E84F09-65C2-4F0C-B5E2-1826614EA817}"/>
              </a:ext>
            </a:extLst>
          </p:cNvPr>
          <p:cNvSpPr/>
          <p:nvPr/>
        </p:nvSpPr>
        <p:spPr>
          <a:xfrm>
            <a:off x="9192029" y="2860158"/>
            <a:ext cx="611312" cy="53162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686857-4447-404A-9105-6092CB0F8139}"/>
              </a:ext>
            </a:extLst>
          </p:cNvPr>
          <p:cNvSpPr/>
          <p:nvPr/>
        </p:nvSpPr>
        <p:spPr>
          <a:xfrm>
            <a:off x="9952072" y="2879207"/>
            <a:ext cx="616691" cy="52321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5638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08CF-8AEA-4C3D-ACBD-EEE5486D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2-3-4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936AB-35F7-47A0-A3A4-294A91BD2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variant</a:t>
            </a:r>
            <a:r>
              <a:rPr lang="en-US" dirty="0"/>
              <a:t> of 2-3 trees also useful in practice.</a:t>
            </a:r>
          </a:p>
          <a:p>
            <a:r>
              <a:rPr lang="en-US" dirty="0">
                <a:solidFill>
                  <a:srgbClr val="FF0000"/>
                </a:solidFill>
              </a:rPr>
              <a:t>Key idea</a:t>
            </a:r>
            <a:r>
              <a:rPr lang="en-US" dirty="0"/>
              <a:t>: we will allow 4-nodes to </a:t>
            </a:r>
            <a:r>
              <a:rPr lang="en-US" dirty="0">
                <a:solidFill>
                  <a:schemeClr val="accent1"/>
                </a:solidFill>
              </a:rPr>
              <a:t>persist</a:t>
            </a:r>
            <a:r>
              <a:rPr lang="en-US" dirty="0"/>
              <a:t> in the tree</a:t>
            </a:r>
          </a:p>
          <a:p>
            <a:r>
              <a:rPr lang="en-US" dirty="0"/>
              <a:t>However, when performing insertions,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during the top-down search phase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we will make sure the node currently visited is not a 4-node,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by splitting it into two nodes and escalating the middle key to the parent!</a:t>
            </a:r>
          </a:p>
          <a:p>
            <a:pPr lvl="1"/>
            <a:r>
              <a:rPr lang="en-US" dirty="0"/>
              <a:t>That way, when we reach the leaf level, </a:t>
            </a:r>
            <a:r>
              <a:rPr lang="en-US" dirty="0">
                <a:solidFill>
                  <a:schemeClr val="accent2"/>
                </a:solidFill>
              </a:rPr>
              <a:t>we are guaranteed to have space for our key!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950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B51A-D722-4AD2-84C1-E07384D4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Inserting a node in a 2-3-4 tree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8F4D3-8831-45B9-A804-CEE89E952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34" y="1825625"/>
            <a:ext cx="2278932" cy="4351338"/>
          </a:xfrm>
        </p:spPr>
      </p:pic>
    </p:spTree>
    <p:extLst>
      <p:ext uri="{BB962C8B-B14F-4D97-AF65-F5344CB8AC3E}">
        <p14:creationId xmlns:p14="http://schemas.microsoft.com/office/powerpoint/2010/main" val="1128532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0C19E-8362-46C7-9CF3-D16C408B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Implementing 2-3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(-4)</a:t>
            </a:r>
            <a:r>
              <a:rPr lang="en-US" dirty="0"/>
              <a:t>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8389-4D6C-416B-8945-C4BC798CB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</a:t>
            </a:r>
            <a:r>
              <a:rPr lang="en-US" b="1" i="1" dirty="0">
                <a:solidFill>
                  <a:srgbClr val="FF0000"/>
                </a:solidFill>
              </a:rPr>
              <a:t>could</a:t>
            </a:r>
            <a:r>
              <a:rPr lang="en-US" dirty="0"/>
              <a:t> deal with the nodes in a 2-3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(-4)</a:t>
            </a:r>
            <a:r>
              <a:rPr lang="en-US" dirty="0"/>
              <a:t> tree </a:t>
            </a:r>
            <a:r>
              <a:rPr lang="en-US" i="1" dirty="0">
                <a:solidFill>
                  <a:srgbClr val="7030A0"/>
                </a:solidFill>
              </a:rPr>
              <a:t>polymorphically</a:t>
            </a:r>
            <a:r>
              <a:rPr lang="en-US" i="1" dirty="0"/>
              <a:t>…</a:t>
            </a:r>
          </a:p>
          <a:p>
            <a:r>
              <a:rPr lang="en-US" dirty="0"/>
              <a:t>That is, create an </a:t>
            </a:r>
            <a:r>
              <a:rPr lang="en-US" dirty="0">
                <a:solidFill>
                  <a:schemeClr val="accent2"/>
                </a:solidFill>
              </a:rPr>
              <a:t>interface</a:t>
            </a:r>
            <a:r>
              <a:rPr lang="en-US" dirty="0"/>
              <a:t> / abstract class Node, </a:t>
            </a:r>
            <a:r>
              <a:rPr lang="en-US" dirty="0">
                <a:solidFill>
                  <a:srgbClr val="FF0000"/>
                </a:solidFill>
              </a:rPr>
              <a:t>extend</a:t>
            </a:r>
            <a:r>
              <a:rPr lang="en-US" dirty="0"/>
              <a:t> it into two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(three)</a:t>
            </a:r>
            <a:r>
              <a:rPr lang="en-US" dirty="0"/>
              <a:t> more classes </a:t>
            </a:r>
            <a:r>
              <a:rPr lang="en-US" dirty="0" err="1">
                <a:solidFill>
                  <a:srgbClr val="00B0F0"/>
                </a:solidFill>
              </a:rPr>
              <a:t>TwoNode</a:t>
            </a:r>
            <a:r>
              <a:rPr lang="en-US" dirty="0"/>
              <a:t> and </a:t>
            </a:r>
            <a:r>
              <a:rPr lang="en-US" dirty="0" err="1">
                <a:solidFill>
                  <a:schemeClr val="tx2"/>
                </a:solidFill>
              </a:rPr>
              <a:t>ThreeNode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(and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FourNode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en-US" dirty="0"/>
              <a:t> and work with them this way.</a:t>
            </a:r>
          </a:p>
          <a:p>
            <a:r>
              <a:rPr lang="en-US" dirty="0"/>
              <a:t>This turns out to be quite messy,  because of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necessity for more fields in a 3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(4)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-node.</a:t>
            </a:r>
          </a:p>
          <a:p>
            <a:pPr lvl="1"/>
            <a:r>
              <a:rPr lang="en-US" dirty="0"/>
              <a:t>Try it for practice!</a:t>
            </a:r>
          </a:p>
          <a:p>
            <a:r>
              <a:rPr lang="en-US" dirty="0"/>
              <a:t>Generally: </a:t>
            </a:r>
            <a:r>
              <a:rPr lang="en-US" dirty="0">
                <a:solidFill>
                  <a:srgbClr val="C00000"/>
                </a:solidFill>
              </a:rPr>
              <a:t>you should think twice before extending a class if you will add many non-static fields to 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Maybe you can author cleaner code by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merely building two 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three)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entirely different node classes</a:t>
            </a:r>
            <a:r>
              <a:rPr lang="en-US" dirty="0"/>
              <a:t> that don’t share a common interface.</a:t>
            </a:r>
          </a:p>
        </p:txBody>
      </p:sp>
    </p:spTree>
    <p:extLst>
      <p:ext uri="{BB962C8B-B14F-4D97-AF65-F5344CB8AC3E}">
        <p14:creationId xmlns:p14="http://schemas.microsoft.com/office/powerpoint/2010/main" val="3819038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0C19E-8362-46C7-9CF3-D16C408B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Implementing 2-3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(-4)</a:t>
            </a:r>
            <a:r>
              <a:rPr lang="en-US" dirty="0"/>
              <a:t>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8389-4D6C-416B-8945-C4BC798CB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OR, </a:t>
            </a:r>
            <a:r>
              <a:rPr lang="en-US" dirty="0"/>
              <a:t>you can implement 2-3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(-4)</a:t>
            </a:r>
            <a:r>
              <a:rPr lang="en-US" dirty="0"/>
              <a:t> trees with a </a:t>
            </a:r>
            <a:r>
              <a:rPr lang="en-US" b="1" dirty="0"/>
              <a:t>binary tree</a:t>
            </a:r>
            <a:r>
              <a:rPr lang="en-US" dirty="0"/>
              <a:t>!</a:t>
            </a:r>
          </a:p>
          <a:p>
            <a:r>
              <a:rPr lang="en-US" dirty="0"/>
              <a:t>This tree will be known as a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-</a:t>
            </a:r>
            <a:r>
              <a:rPr lang="en-US" b="1" dirty="0"/>
              <a:t>Black</a:t>
            </a:r>
            <a:r>
              <a:rPr lang="en-US" dirty="0"/>
              <a:t> binary search tree (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b="1" dirty="0"/>
              <a:t>B</a:t>
            </a:r>
            <a:r>
              <a:rPr lang="en-US" dirty="0"/>
              <a:t>BST)</a:t>
            </a:r>
          </a:p>
          <a:p>
            <a:r>
              <a:rPr lang="en-US" dirty="0"/>
              <a:t>We will talk about it starting tomorrow.</a:t>
            </a:r>
          </a:p>
        </p:txBody>
      </p:sp>
      <p:pic>
        <p:nvPicPr>
          <p:cNvPr id="5" name="Picture 4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6A7CDF53-3EBD-4375-B361-26705A4D0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1" y="1528236"/>
            <a:ext cx="801512" cy="801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F8CC8-4D23-4258-A7B9-E18E83C32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89" y="3445639"/>
            <a:ext cx="34099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4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42CD-6024-4B83-BC98-5121CD6F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this mean in practice?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Only that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because of the AVL condition</a:t>
                </a:r>
                <a:r>
                  <a:rPr lang="en-US" dirty="0"/>
                  <a:t>, you are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not guaranteed </a:t>
                </a:r>
                <a:r>
                  <a:rPr lang="en-US" b="1" dirty="0">
                    <a:solidFill>
                      <a:srgbClr val="FF0000"/>
                    </a:solidFill>
                  </a:rPr>
                  <a:t>perfect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⌊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r>
                  <a:rPr lang="en-US" dirty="0"/>
                  <a:t> height…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78960C10-775A-4E29-B38C-7E388A15436C}"/>
              </a:ext>
            </a:extLst>
          </p:cNvPr>
          <p:cNvSpPr/>
          <p:nvPr/>
        </p:nvSpPr>
        <p:spPr>
          <a:xfrm>
            <a:off x="4795284" y="2860158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B6DA37-8E00-41EF-920A-0817AD3251A6}"/>
              </a:ext>
            </a:extLst>
          </p:cNvPr>
          <p:cNvCxnSpPr>
            <a:stCxn id="4" idx="3"/>
          </p:cNvCxnSpPr>
          <p:nvPr/>
        </p:nvCxnSpPr>
        <p:spPr>
          <a:xfrm flipH="1">
            <a:off x="4433777" y="3259478"/>
            <a:ext cx="447148" cy="674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6F29686-9FC1-4C03-B9D0-77D00393313A}"/>
              </a:ext>
            </a:extLst>
          </p:cNvPr>
          <p:cNvSpPr/>
          <p:nvPr/>
        </p:nvSpPr>
        <p:spPr>
          <a:xfrm>
            <a:off x="4072561" y="393404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ADADB7-B782-4502-A96E-38DE51738FE0}"/>
              </a:ext>
            </a:extLst>
          </p:cNvPr>
          <p:cNvSpPr/>
          <p:nvPr/>
        </p:nvSpPr>
        <p:spPr>
          <a:xfrm>
            <a:off x="4657351" y="4859769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51DA97-3003-4DC2-8E2B-886DD7F7CAA1}"/>
              </a:ext>
            </a:extLst>
          </p:cNvPr>
          <p:cNvSpPr/>
          <p:nvPr/>
        </p:nvSpPr>
        <p:spPr>
          <a:xfrm>
            <a:off x="5570299" y="391869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33C752-6159-4740-A977-576C172431F2}"/>
              </a:ext>
            </a:extLst>
          </p:cNvPr>
          <p:cNvCxnSpPr>
            <a:cxnSpLocks/>
            <a:stCxn id="4" idx="5"/>
            <a:endCxn id="9" idx="0"/>
          </p:cNvCxnSpPr>
          <p:nvPr/>
        </p:nvCxnSpPr>
        <p:spPr>
          <a:xfrm>
            <a:off x="5294433" y="3259478"/>
            <a:ext cx="568261" cy="65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281C41-0E8C-46A3-A010-82312FA93699}"/>
              </a:ext>
            </a:extLst>
          </p:cNvPr>
          <p:cNvCxnSpPr>
            <a:cxnSpLocks/>
            <a:stCxn id="7" idx="5"/>
            <a:endCxn id="8" idx="0"/>
          </p:cNvCxnSpPr>
          <p:nvPr/>
        </p:nvCxnSpPr>
        <p:spPr>
          <a:xfrm>
            <a:off x="4571710" y="4333367"/>
            <a:ext cx="378036" cy="526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085404D-E312-4151-8440-72CF1020496B}"/>
              </a:ext>
            </a:extLst>
          </p:cNvPr>
          <p:cNvSpPr txBox="1"/>
          <p:nvPr/>
        </p:nvSpPr>
        <p:spPr>
          <a:xfrm>
            <a:off x="7161334" y="2916773"/>
            <a:ext cx="29558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height=…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F0013C-643A-4D7E-A694-C4C67D8381CE}"/>
              </a:ext>
            </a:extLst>
          </p:cNvPr>
          <p:cNvCxnSpPr>
            <a:cxnSpLocks/>
          </p:cNvCxnSpPr>
          <p:nvPr/>
        </p:nvCxnSpPr>
        <p:spPr>
          <a:xfrm>
            <a:off x="6086268" y="4333367"/>
            <a:ext cx="309215" cy="633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36504D4-4015-4AAF-9309-3641C7F77535}"/>
              </a:ext>
            </a:extLst>
          </p:cNvPr>
          <p:cNvSpPr/>
          <p:nvPr/>
        </p:nvSpPr>
        <p:spPr>
          <a:xfrm>
            <a:off x="6155089" y="497458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7CE42-70BC-467F-9A5F-8393F48F8273}"/>
              </a:ext>
            </a:extLst>
          </p:cNvPr>
          <p:cNvSpPr/>
          <p:nvPr/>
        </p:nvSpPr>
        <p:spPr>
          <a:xfrm>
            <a:off x="4050990" y="568405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E98531-C7BE-4107-A64A-A3050EED9A15}"/>
              </a:ext>
            </a:extLst>
          </p:cNvPr>
          <p:cNvCxnSpPr>
            <a:cxnSpLocks/>
            <a:stCxn id="8" idx="3"/>
            <a:endCxn id="19" idx="0"/>
          </p:cNvCxnSpPr>
          <p:nvPr/>
        </p:nvCxnSpPr>
        <p:spPr>
          <a:xfrm flipH="1">
            <a:off x="4343385" y="5259089"/>
            <a:ext cx="399607" cy="424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9294C2-26A7-4868-9FB0-17A062374FB1}"/>
              </a:ext>
            </a:extLst>
          </p:cNvPr>
          <p:cNvCxnSpPr>
            <a:cxnSpLocks/>
          </p:cNvCxnSpPr>
          <p:nvPr/>
        </p:nvCxnSpPr>
        <p:spPr>
          <a:xfrm flipH="1">
            <a:off x="3848987" y="4386530"/>
            <a:ext cx="321300" cy="427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DB87782-C90B-4941-A197-C2D04FAE6E76}"/>
              </a:ext>
            </a:extLst>
          </p:cNvPr>
          <p:cNvSpPr/>
          <p:nvPr/>
        </p:nvSpPr>
        <p:spPr>
          <a:xfrm>
            <a:off x="3466185" y="4809052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25F11B-B490-4ED3-AFCA-27900CFACA09}"/>
              </a:ext>
            </a:extLst>
          </p:cNvPr>
          <p:cNvSpPr/>
          <p:nvPr/>
        </p:nvSpPr>
        <p:spPr>
          <a:xfrm>
            <a:off x="8476502" y="2879207"/>
            <a:ext cx="566796" cy="512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E84F09-65C2-4F0C-B5E2-1826614EA817}"/>
              </a:ext>
            </a:extLst>
          </p:cNvPr>
          <p:cNvSpPr/>
          <p:nvPr/>
        </p:nvSpPr>
        <p:spPr>
          <a:xfrm>
            <a:off x="9192029" y="2860158"/>
            <a:ext cx="611312" cy="53162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686857-4447-404A-9105-6092CB0F8139}"/>
              </a:ext>
            </a:extLst>
          </p:cNvPr>
          <p:cNvSpPr/>
          <p:nvPr/>
        </p:nvSpPr>
        <p:spPr>
          <a:xfrm>
            <a:off x="9952072" y="2879207"/>
            <a:ext cx="616691" cy="52321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069F62-BF6E-4A98-8893-46A1E2420420}"/>
              </a:ext>
            </a:extLst>
          </p:cNvPr>
          <p:cNvSpPr/>
          <p:nvPr/>
        </p:nvSpPr>
        <p:spPr>
          <a:xfrm>
            <a:off x="9043298" y="2711302"/>
            <a:ext cx="908774" cy="8080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F90DBA-8BA7-46E6-9847-F6B3A7505E3B}"/>
                  </a:ext>
                </a:extLst>
              </p:cNvPr>
              <p:cNvSpPr txBox="1"/>
              <p:nvPr/>
            </p:nvSpPr>
            <p:spPr>
              <a:xfrm>
                <a:off x="7226639" y="3785850"/>
                <a:ext cx="49653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/>
                  <a:t>However,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=7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≈2.807</m:t>
                            </m:r>
                          </m:e>
                        </m:func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⌋=2&lt;3</m:t>
                        </m:r>
                      </m:e>
                    </m:func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F90DBA-8BA7-46E6-9847-F6B3A7505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639" y="3785850"/>
                <a:ext cx="4965361" cy="769441"/>
              </a:xfrm>
              <a:prstGeom prst="rect">
                <a:avLst/>
              </a:prstGeom>
              <a:blipFill>
                <a:blip r:embed="rId3"/>
                <a:stretch>
                  <a:fillRect l="-1595" t="-5556" b="-8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20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42CD-6024-4B83-BC98-5121CD6F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this mean in practice?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Only that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because of the AVL condition</a:t>
                </a:r>
                <a:r>
                  <a:rPr lang="en-US" dirty="0"/>
                  <a:t>, you are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not guaranteed </a:t>
                </a:r>
                <a:r>
                  <a:rPr lang="en-US" b="1" dirty="0">
                    <a:solidFill>
                      <a:srgbClr val="FF0000"/>
                    </a:solidFill>
                  </a:rPr>
                  <a:t>perfect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⌊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r>
                  <a:rPr lang="en-US" dirty="0"/>
                  <a:t> height…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78960C10-775A-4E29-B38C-7E388A15436C}"/>
              </a:ext>
            </a:extLst>
          </p:cNvPr>
          <p:cNvSpPr/>
          <p:nvPr/>
        </p:nvSpPr>
        <p:spPr>
          <a:xfrm>
            <a:off x="4795284" y="2860158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B6DA37-8E00-41EF-920A-0817AD3251A6}"/>
              </a:ext>
            </a:extLst>
          </p:cNvPr>
          <p:cNvCxnSpPr>
            <a:stCxn id="4" idx="3"/>
          </p:cNvCxnSpPr>
          <p:nvPr/>
        </p:nvCxnSpPr>
        <p:spPr>
          <a:xfrm flipH="1">
            <a:off x="4433777" y="3259478"/>
            <a:ext cx="447148" cy="674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6F29686-9FC1-4C03-B9D0-77D00393313A}"/>
              </a:ext>
            </a:extLst>
          </p:cNvPr>
          <p:cNvSpPr/>
          <p:nvPr/>
        </p:nvSpPr>
        <p:spPr>
          <a:xfrm>
            <a:off x="4072561" y="393404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ADADB7-B782-4502-A96E-38DE51738FE0}"/>
              </a:ext>
            </a:extLst>
          </p:cNvPr>
          <p:cNvSpPr/>
          <p:nvPr/>
        </p:nvSpPr>
        <p:spPr>
          <a:xfrm>
            <a:off x="4657351" y="4859769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51DA97-3003-4DC2-8E2B-886DD7F7CAA1}"/>
              </a:ext>
            </a:extLst>
          </p:cNvPr>
          <p:cNvSpPr/>
          <p:nvPr/>
        </p:nvSpPr>
        <p:spPr>
          <a:xfrm>
            <a:off x="5570299" y="391869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33C752-6159-4740-A977-576C172431F2}"/>
              </a:ext>
            </a:extLst>
          </p:cNvPr>
          <p:cNvCxnSpPr>
            <a:cxnSpLocks/>
            <a:stCxn id="4" idx="5"/>
            <a:endCxn id="9" idx="0"/>
          </p:cNvCxnSpPr>
          <p:nvPr/>
        </p:nvCxnSpPr>
        <p:spPr>
          <a:xfrm>
            <a:off x="5294433" y="3259478"/>
            <a:ext cx="568261" cy="65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281C41-0E8C-46A3-A010-82312FA93699}"/>
              </a:ext>
            </a:extLst>
          </p:cNvPr>
          <p:cNvCxnSpPr>
            <a:cxnSpLocks/>
            <a:stCxn id="7" idx="5"/>
            <a:endCxn id="8" idx="0"/>
          </p:cNvCxnSpPr>
          <p:nvPr/>
        </p:nvCxnSpPr>
        <p:spPr>
          <a:xfrm>
            <a:off x="4571710" y="4333367"/>
            <a:ext cx="378036" cy="526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085404D-E312-4151-8440-72CF1020496B}"/>
              </a:ext>
            </a:extLst>
          </p:cNvPr>
          <p:cNvSpPr txBox="1"/>
          <p:nvPr/>
        </p:nvSpPr>
        <p:spPr>
          <a:xfrm>
            <a:off x="7161334" y="2916773"/>
            <a:ext cx="29558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height=…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F0013C-643A-4D7E-A694-C4C67D8381CE}"/>
              </a:ext>
            </a:extLst>
          </p:cNvPr>
          <p:cNvCxnSpPr>
            <a:cxnSpLocks/>
          </p:cNvCxnSpPr>
          <p:nvPr/>
        </p:nvCxnSpPr>
        <p:spPr>
          <a:xfrm>
            <a:off x="6086268" y="4333367"/>
            <a:ext cx="309215" cy="633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36504D4-4015-4AAF-9309-3641C7F77535}"/>
              </a:ext>
            </a:extLst>
          </p:cNvPr>
          <p:cNvSpPr/>
          <p:nvPr/>
        </p:nvSpPr>
        <p:spPr>
          <a:xfrm>
            <a:off x="6155089" y="497458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7CE42-70BC-467F-9A5F-8393F48F8273}"/>
              </a:ext>
            </a:extLst>
          </p:cNvPr>
          <p:cNvSpPr/>
          <p:nvPr/>
        </p:nvSpPr>
        <p:spPr>
          <a:xfrm>
            <a:off x="4050990" y="5684057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E98531-C7BE-4107-A64A-A3050EED9A15}"/>
              </a:ext>
            </a:extLst>
          </p:cNvPr>
          <p:cNvCxnSpPr>
            <a:cxnSpLocks/>
            <a:stCxn id="8" idx="3"/>
            <a:endCxn id="19" idx="0"/>
          </p:cNvCxnSpPr>
          <p:nvPr/>
        </p:nvCxnSpPr>
        <p:spPr>
          <a:xfrm flipH="1">
            <a:off x="4343385" y="5259089"/>
            <a:ext cx="399607" cy="424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9294C2-26A7-4868-9FB0-17A062374FB1}"/>
              </a:ext>
            </a:extLst>
          </p:cNvPr>
          <p:cNvCxnSpPr>
            <a:cxnSpLocks/>
          </p:cNvCxnSpPr>
          <p:nvPr/>
        </p:nvCxnSpPr>
        <p:spPr>
          <a:xfrm flipH="1">
            <a:off x="3848987" y="4386530"/>
            <a:ext cx="321300" cy="427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DB87782-C90B-4941-A197-C2D04FAE6E76}"/>
              </a:ext>
            </a:extLst>
          </p:cNvPr>
          <p:cNvSpPr/>
          <p:nvPr/>
        </p:nvSpPr>
        <p:spPr>
          <a:xfrm>
            <a:off x="3466185" y="4809052"/>
            <a:ext cx="584790" cy="4678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25F11B-B490-4ED3-AFCA-27900CFACA09}"/>
              </a:ext>
            </a:extLst>
          </p:cNvPr>
          <p:cNvSpPr/>
          <p:nvPr/>
        </p:nvSpPr>
        <p:spPr>
          <a:xfrm>
            <a:off x="8476502" y="2879207"/>
            <a:ext cx="566796" cy="512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E84F09-65C2-4F0C-B5E2-1826614EA817}"/>
              </a:ext>
            </a:extLst>
          </p:cNvPr>
          <p:cNvSpPr/>
          <p:nvPr/>
        </p:nvSpPr>
        <p:spPr>
          <a:xfrm>
            <a:off x="9192029" y="2860158"/>
            <a:ext cx="611312" cy="53162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686857-4447-404A-9105-6092CB0F8139}"/>
              </a:ext>
            </a:extLst>
          </p:cNvPr>
          <p:cNvSpPr/>
          <p:nvPr/>
        </p:nvSpPr>
        <p:spPr>
          <a:xfrm>
            <a:off x="9952072" y="2879207"/>
            <a:ext cx="616691" cy="52321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069F62-BF6E-4A98-8893-46A1E2420420}"/>
              </a:ext>
            </a:extLst>
          </p:cNvPr>
          <p:cNvSpPr/>
          <p:nvPr/>
        </p:nvSpPr>
        <p:spPr>
          <a:xfrm>
            <a:off x="9043298" y="2711302"/>
            <a:ext cx="908774" cy="8080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F90DBA-8BA7-46E6-9847-F6B3A7505E3B}"/>
                  </a:ext>
                </a:extLst>
              </p:cNvPr>
              <p:cNvSpPr txBox="1"/>
              <p:nvPr/>
            </p:nvSpPr>
            <p:spPr>
              <a:xfrm>
                <a:off x="7226639" y="3785850"/>
                <a:ext cx="49653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/>
                  <a:t>However,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=7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≈2.807</m:t>
                            </m:r>
                          </m:e>
                        </m:func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⌋=2&lt;3</m:t>
                        </m:r>
                      </m:e>
                    </m:func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F90DBA-8BA7-46E6-9847-F6B3A7505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639" y="3785850"/>
                <a:ext cx="4965361" cy="769441"/>
              </a:xfrm>
              <a:prstGeom prst="rect">
                <a:avLst/>
              </a:prstGeom>
              <a:blipFill>
                <a:blip r:embed="rId4"/>
                <a:stretch>
                  <a:fillRect l="-1595" t="-5556" b="-8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3D4FCB-6E53-48B5-A2D2-8E9DE93574DB}"/>
                  </a:ext>
                </a:extLst>
              </p:cNvPr>
              <p:cNvSpPr txBox="1"/>
              <p:nvPr/>
            </p:nvSpPr>
            <p:spPr>
              <a:xfrm>
                <a:off x="7094487" y="4809052"/>
                <a:ext cx="496536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/>
                  <a:t>So the height of an AVL Tree will always be one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⌊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r>
                  <a:rPr lang="en-US" sz="2200" dirty="0"/>
                  <a:t> 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⌊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r>
                  <a:rPr lang="en-US" sz="2200" dirty="0">
                    <a:solidFill>
                      <a:srgbClr val="0070C0"/>
                    </a:solidFill>
                  </a:rPr>
                  <a:t> + 1</a:t>
                </a:r>
                <a:endParaRPr lang="en-US" sz="2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3D4FCB-6E53-48B5-A2D2-8E9DE9357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487" y="4809052"/>
                <a:ext cx="4965361" cy="800219"/>
              </a:xfrm>
              <a:prstGeom prst="rect">
                <a:avLst/>
              </a:prstGeom>
              <a:blipFill>
                <a:blip r:embed="rId5"/>
                <a:stretch>
                  <a:fillRect l="-1597" t="-5344" b="-13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309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6D75E-4739-4AA5-A3E3-01353D04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3BFF8B-EFF6-43DB-BD10-594333C000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addition to their other properties, 2-3 trees (and B-trees) will have </a:t>
                </a:r>
                <a:r>
                  <a:rPr lang="en-US" b="1" dirty="0">
                    <a:solidFill>
                      <a:srgbClr val="7030A0"/>
                    </a:solidFill>
                  </a:rPr>
                  <a:t>perfect balance</a:t>
                </a:r>
                <a:r>
                  <a:rPr lang="en-US" dirty="0"/>
                  <a:t> all the time!</a:t>
                </a:r>
              </a:p>
              <a:p>
                <a:r>
                  <a:rPr lang="en-US" dirty="0"/>
                  <a:t>Core idea: 2 children per node are ok, </a:t>
                </a:r>
                <a:r>
                  <a:rPr lang="en-US" dirty="0">
                    <a:solidFill>
                      <a:srgbClr val="C00000"/>
                    </a:solidFill>
                  </a:rPr>
                  <a:t>more are better (for height)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2-3 trees will have two different nodes inside them!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dirty="0"/>
                  <a:t>A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BST-like node</a:t>
                </a:r>
                <a:r>
                  <a:rPr lang="en-US" dirty="0"/>
                  <a:t> with just one key, and two pointers to subtrees </a:t>
                </a:r>
                <a:r>
                  <a:rPr lang="en-US" b="1" dirty="0">
                    <a:solidFill>
                      <a:srgbClr val="FF00FF"/>
                    </a:solidFill>
                  </a:rPr>
                  <a:t>(a 2- node)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dirty="0"/>
                  <a:t>An expanded node with three keys and three pointers to subtrees </a:t>
                </a:r>
                <a:r>
                  <a:rPr lang="en-US" b="1" dirty="0">
                    <a:solidFill>
                      <a:srgbClr val="00B0F0"/>
                    </a:solidFill>
                  </a:rPr>
                  <a:t>(a 3-node)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Leftmost</a:t>
                </a:r>
                <a:r>
                  <a:rPr lang="en-US" dirty="0"/>
                  <a:t> subtree contains keys &lt;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00B050"/>
                    </a:solidFill>
                  </a:rPr>
                  <a:t>Center</a:t>
                </a:r>
                <a:r>
                  <a:rPr lang="en-US" dirty="0"/>
                  <a:t> subtree contains keys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𝐾𝑒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𝐾𝑒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>
                    <a:solidFill>
                      <a:srgbClr val="002060"/>
                    </a:solidFill>
                  </a:rPr>
                  <a:t>Rightmost</a:t>
                </a:r>
                <a:r>
                  <a:rPr lang="en-US" dirty="0"/>
                  <a:t> subtree contains keys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3BFF8B-EFF6-43DB-BD10-594333C000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328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98327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0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BB16B6-60DE-481A-A258-67ABFFB43C85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The </a:t>
                </a:r>
                <a:r>
                  <a:rPr lang="en-US" sz="2200" b="1" dirty="0">
                    <a:solidFill>
                      <a:schemeClr val="accent2">
                        <a:lumMod val="50000"/>
                      </a:schemeClr>
                    </a:solidFill>
                  </a:rPr>
                  <a:t>minimum</a:t>
                </a:r>
                <a:r>
                  <a:rPr lang="en-US" sz="2200" dirty="0"/>
                  <a:t> height of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/>
                  <a:t> keys is…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1BB16B6-60DE-481A-A258-67ABFFB43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 rotWithShape="0">
                <a:blip r:embed="rId2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A8B2569-8A9B-4249-A81D-807E7F63B421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A8B2569-8A9B-4249-A81D-807E7F63B4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645E9A0-EEA4-4F3D-8E85-B3A5F78C8C2D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645E9A0-EEA4-4F3D-8E85-B3A5F78C8C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0C2A6B3-6650-40D0-A09D-3EEEF43DAF7B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0C2A6B3-6650-40D0-A09D-3EEEF43DA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1717073-9C94-4BE4-BB65-6946D6DA61C3}"/>
                  </a:ext>
                </a:extLst>
              </p:cNvPr>
              <p:cNvSpPr/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1717073-9C94-4BE4-BB65-6946D6DA61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709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1FF3B1F-C795-48BA-BC76-3624C20F1E28}"/>
                  </a:ext>
                </a:extLst>
              </p:cNvPr>
              <p:cNvSpPr/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⌊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⌋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1FF3B1F-C795-48BA-BC76-3624C20F1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F8C463C4-5696-42B6-A007-27131CC26177}"/>
              </a:ext>
            </a:extLst>
          </p:cNvPr>
          <p:cNvSpPr/>
          <p:nvPr/>
        </p:nvSpPr>
        <p:spPr>
          <a:xfrm>
            <a:off x="8447609" y="5297917"/>
            <a:ext cx="1984081" cy="1012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The </a:t>
                </a:r>
                <a:r>
                  <a:rPr lang="en-US" sz="2200" b="1" dirty="0">
                    <a:solidFill>
                      <a:schemeClr val="accent2">
                        <a:lumMod val="50000"/>
                      </a:schemeClr>
                    </a:solidFill>
                  </a:rPr>
                  <a:t>minimum</a:t>
                </a:r>
                <a:r>
                  <a:rPr lang="en-US" sz="2200" dirty="0"/>
                  <a:t> height of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/>
                  <a:t> keys is…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22325D-6EAD-47E4-9A49-E6F3C147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E37A6AA-7A28-4C88-8A35-9A76298DC274}"/>
              </a:ext>
            </a:extLst>
          </p:cNvPr>
          <p:cNvSpPr txBox="1"/>
          <p:nvPr/>
        </p:nvSpPr>
        <p:spPr>
          <a:xfrm>
            <a:off x="9606844" y="4690307"/>
            <a:ext cx="19416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All 3-nodes!</a:t>
            </a:r>
          </a:p>
        </p:txBody>
      </p:sp>
    </p:spTree>
    <p:extLst>
      <p:ext uri="{BB962C8B-B14F-4D97-AF65-F5344CB8AC3E}">
        <p14:creationId xmlns:p14="http://schemas.microsoft.com/office/powerpoint/2010/main" val="1958122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1FF3B1F-C795-48BA-BC76-3624C20F1E28}"/>
                  </a:ext>
                </a:extLst>
              </p:cNvPr>
              <p:cNvSpPr/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⌊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⌋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1FF3B1F-C795-48BA-BC76-3624C20F1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The </a:t>
                </a:r>
                <a:r>
                  <a:rPr lang="en-US" sz="2200" b="1" dirty="0">
                    <a:solidFill>
                      <a:schemeClr val="accent2"/>
                    </a:solidFill>
                  </a:rPr>
                  <a:t>maximum</a:t>
                </a:r>
                <a:r>
                  <a:rPr lang="en-US" sz="2200" dirty="0"/>
                  <a:t> height of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/>
                  <a:t> keys is…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22325D-6EAD-47E4-9A49-E6F3C147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11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0651-E6C5-4835-AD4F-FDB77587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89" y="-92074"/>
            <a:ext cx="10515600" cy="118470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Advantages / Disadvantages of AVL &amp; Splay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CD14C2B2-A2E9-496C-8475-447EE38E640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01968334"/>
                  </p:ext>
                </p:extLst>
              </p:nvPr>
            </p:nvGraphicFramePr>
            <p:xfrm>
              <a:off x="172369" y="949095"/>
              <a:ext cx="11870409" cy="58258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0279">
                      <a:extLst>
                        <a:ext uri="{9D8B030D-6E8A-4147-A177-3AD203B41FA5}">
                          <a16:colId xmlns:a16="http://schemas.microsoft.com/office/drawing/2014/main" val="2877383923"/>
                        </a:ext>
                      </a:extLst>
                    </a:gridCol>
                    <a:gridCol w="3638975">
                      <a:extLst>
                        <a:ext uri="{9D8B030D-6E8A-4147-A177-3AD203B41FA5}">
                          <a16:colId xmlns:a16="http://schemas.microsoft.com/office/drawing/2014/main" val="4240783344"/>
                        </a:ext>
                      </a:extLst>
                    </a:gridCol>
                    <a:gridCol w="3087881">
                      <a:extLst>
                        <a:ext uri="{9D8B030D-6E8A-4147-A177-3AD203B41FA5}">
                          <a16:colId xmlns:a16="http://schemas.microsoft.com/office/drawing/2014/main" val="1557755167"/>
                        </a:ext>
                      </a:extLst>
                    </a:gridCol>
                    <a:gridCol w="2433274">
                      <a:extLst>
                        <a:ext uri="{9D8B030D-6E8A-4147-A177-3AD203B41FA5}">
                          <a16:colId xmlns:a16="http://schemas.microsoft.com/office/drawing/2014/main" val="2385138289"/>
                        </a:ext>
                      </a:extLst>
                    </a:gridCol>
                  </a:tblGrid>
                  <a:tr h="5958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Splay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AVL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6608730"/>
                      </a:ext>
                    </a:extLst>
                  </a:tr>
                  <a:tr h="6500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  <a:endParaRPr lang="en-US" sz="2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5517995"/>
                      </a:ext>
                    </a:extLst>
                  </a:tr>
                  <a:tr h="1737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Do </a:t>
                          </a:r>
                          <a:r>
                            <a:rPr lang="en-US" dirty="0">
                              <a:solidFill>
                                <a:srgbClr val="FF00FF"/>
                              </a:solidFill>
                            </a:rPr>
                            <a:t>not</a:t>
                          </a:r>
                          <a:r>
                            <a:rPr lang="en-US" dirty="0"/>
                            <a:t> need to store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balance / height </a:t>
                          </a:r>
                          <a:r>
                            <a:rPr lang="en-US" dirty="0"/>
                            <a:t>info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Not guaranteed to be balanced, leading to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some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super-logarithmic </a:t>
                          </a:r>
                          <a:r>
                            <a:rPr lang="en-US" dirty="0"/>
                            <a:t>operation times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Guaranteed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dirty="0"/>
                            <a:t> performance of </a:t>
                          </a: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all operation</a:t>
                          </a:r>
                          <a:r>
                            <a:rPr lang="en-US" dirty="0"/>
                            <a:t>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Spend </a:t>
                          </a:r>
                          <a:r>
                            <a:rPr lang="en-US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a lot of time </a:t>
                          </a:r>
                          <a:r>
                            <a:rPr lang="en-US" b="0" i="1" dirty="0">
                              <a:solidFill>
                                <a:srgbClr val="CC3399"/>
                              </a:solidFill>
                            </a:rPr>
                            <a:t>(almost after every operation!)</a:t>
                          </a:r>
                          <a:r>
                            <a:rPr lang="en-US" b="1" i="1" dirty="0"/>
                            <a:t> </a:t>
                          </a:r>
                          <a:r>
                            <a:rPr lang="en-US" dirty="0"/>
                            <a:t>on rotations, which are themselves </a:t>
                          </a:r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expensive operations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674597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Exploit temporal and spatial locality to </a:t>
                          </a:r>
                          <a:r>
                            <a:rPr lang="en-US" b="1" dirty="0">
                              <a:solidFill>
                                <a:srgbClr val="7030A0"/>
                              </a:solidFill>
                            </a:rPr>
                            <a:t>often</a:t>
                          </a:r>
                          <a:r>
                            <a:rPr lang="en-US" dirty="0"/>
                            <a:t> achieve </a:t>
                          </a:r>
                          <a:r>
                            <a:rPr lang="en-US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sub-logarithmic </a:t>
                          </a:r>
                          <a:r>
                            <a:rPr lang="en-US" dirty="0"/>
                            <a:t>operation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/>
                              </a:solidFill>
                            </a:rPr>
                            <a:t>Cannot easily adjust existing BST routines</a:t>
                          </a:r>
                          <a:r>
                            <a:rPr lang="en-US" dirty="0"/>
                            <a:t> into Splay Trees;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have to re-write them.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Easy to add balancing functionality </a:t>
                          </a:r>
                          <a:r>
                            <a:rPr lang="en-US" dirty="0"/>
                            <a:t>to </a:t>
                          </a: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existing</a:t>
                          </a:r>
                          <a:r>
                            <a:rPr lang="en-US" dirty="0"/>
                            <a:t> BST code (even by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overriding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Need to store </a:t>
                          </a: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at least 4 bits per node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to preserve balance information </a:t>
                          </a:r>
                          <a:r>
                            <a:rPr lang="en-US" dirty="0"/>
                            <a:t>(plus the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unit cost of updating it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688949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Easy, clean 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Complex implementation </a:t>
                          </a:r>
                          <a:r>
                            <a:rPr lang="en-US" dirty="0"/>
                            <a:t>(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deletions</a:t>
                          </a:r>
                          <a:r>
                            <a:rPr lang="en-US" dirty="0"/>
                            <a:t> in particular)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8159390"/>
                      </a:ext>
                    </a:extLst>
                  </a:tr>
                  <a:tr h="465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A832"/>
                              </a:solidFill>
                            </a:rPr>
                            <a:t>Efficient Deletions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CD14C2B2-A2E9-496C-8475-447EE38E640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01968334"/>
                  </p:ext>
                </p:extLst>
              </p:nvPr>
            </p:nvGraphicFramePr>
            <p:xfrm>
              <a:off x="172369" y="949095"/>
              <a:ext cx="11870409" cy="58258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0279">
                      <a:extLst>
                        <a:ext uri="{9D8B030D-6E8A-4147-A177-3AD203B41FA5}">
                          <a16:colId xmlns:a16="http://schemas.microsoft.com/office/drawing/2014/main" val="2877383923"/>
                        </a:ext>
                      </a:extLst>
                    </a:gridCol>
                    <a:gridCol w="3638975">
                      <a:extLst>
                        <a:ext uri="{9D8B030D-6E8A-4147-A177-3AD203B41FA5}">
                          <a16:colId xmlns:a16="http://schemas.microsoft.com/office/drawing/2014/main" val="4240783344"/>
                        </a:ext>
                      </a:extLst>
                    </a:gridCol>
                    <a:gridCol w="3087881">
                      <a:extLst>
                        <a:ext uri="{9D8B030D-6E8A-4147-A177-3AD203B41FA5}">
                          <a16:colId xmlns:a16="http://schemas.microsoft.com/office/drawing/2014/main" val="1557755167"/>
                        </a:ext>
                      </a:extLst>
                    </a:gridCol>
                    <a:gridCol w="2433274">
                      <a:extLst>
                        <a:ext uri="{9D8B030D-6E8A-4147-A177-3AD203B41FA5}">
                          <a16:colId xmlns:a16="http://schemas.microsoft.com/office/drawing/2014/main" val="2385138289"/>
                        </a:ext>
                      </a:extLst>
                    </a:gridCol>
                  </a:tblGrid>
                  <a:tr h="5958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Splay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AVL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6608730"/>
                      </a:ext>
                    </a:extLst>
                  </a:tr>
                  <a:tr h="6500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  <a:endParaRPr lang="en-US" sz="2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5517995"/>
                      </a:ext>
                    </a:extLst>
                  </a:tr>
                  <a:tr h="1737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Do </a:t>
                          </a:r>
                          <a:r>
                            <a:rPr lang="en-US" dirty="0">
                              <a:solidFill>
                                <a:srgbClr val="FF00FF"/>
                              </a:solidFill>
                            </a:rPr>
                            <a:t>not</a:t>
                          </a:r>
                          <a:r>
                            <a:rPr lang="en-US" dirty="0"/>
                            <a:t> need to store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balance / height </a:t>
                          </a:r>
                          <a:r>
                            <a:rPr lang="en-US" dirty="0"/>
                            <a:t>info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Not guaranteed to be balanced, leading to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some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super-logarithmic </a:t>
                          </a:r>
                          <a:r>
                            <a:rPr lang="en-US" dirty="0"/>
                            <a:t>operation times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5720" t="-73684" r="-79487" b="-164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Spend </a:t>
                          </a:r>
                          <a:r>
                            <a:rPr lang="en-US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a lot of time </a:t>
                          </a:r>
                          <a:r>
                            <a:rPr lang="en-US" b="0" i="1" dirty="0">
                              <a:solidFill>
                                <a:srgbClr val="CC3399"/>
                              </a:solidFill>
                            </a:rPr>
                            <a:t>(almost after every operation!)</a:t>
                          </a:r>
                          <a:r>
                            <a:rPr lang="en-US" b="1" i="1" dirty="0"/>
                            <a:t> </a:t>
                          </a:r>
                          <a:r>
                            <a:rPr lang="en-US" dirty="0"/>
                            <a:t>on rotations, which are themselves </a:t>
                          </a:r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expensive operations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674597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Exploit temporal and spatial locality to </a:t>
                          </a:r>
                          <a:r>
                            <a:rPr lang="en-US" b="1" dirty="0">
                              <a:solidFill>
                                <a:srgbClr val="7030A0"/>
                              </a:solidFill>
                            </a:rPr>
                            <a:t>often</a:t>
                          </a:r>
                          <a:r>
                            <a:rPr lang="en-US" dirty="0"/>
                            <a:t> achieve </a:t>
                          </a:r>
                          <a:r>
                            <a:rPr lang="en-US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sub-logarithmic </a:t>
                          </a:r>
                          <a:r>
                            <a:rPr lang="en-US" dirty="0"/>
                            <a:t>operation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/>
                              </a:solidFill>
                            </a:rPr>
                            <a:t>Cannot easily adjust existing BST routines</a:t>
                          </a:r>
                          <a:r>
                            <a:rPr lang="en-US" dirty="0"/>
                            <a:t> into Splay Trees;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have to re-write them.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Easy to add balancing functionality </a:t>
                          </a:r>
                          <a:r>
                            <a:rPr lang="en-US" dirty="0"/>
                            <a:t>to </a:t>
                          </a: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existing</a:t>
                          </a:r>
                          <a:r>
                            <a:rPr lang="en-US" dirty="0"/>
                            <a:t> BST code (even by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overriding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Need to store </a:t>
                          </a: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at least 4 bits per node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to preserve balance information </a:t>
                          </a:r>
                          <a:r>
                            <a:rPr lang="en-US" dirty="0"/>
                            <a:t>(plus the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unit cost of updating it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688949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Easy, clean 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Complex implementation </a:t>
                          </a:r>
                          <a:r>
                            <a:rPr lang="en-US" dirty="0"/>
                            <a:t>(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deletions</a:t>
                          </a:r>
                          <a:r>
                            <a:rPr lang="en-US" dirty="0"/>
                            <a:t> in particular)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8159390"/>
                      </a:ext>
                    </a:extLst>
                  </a:tr>
                  <a:tr h="465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A832"/>
                              </a:solidFill>
                            </a:rPr>
                            <a:t>Efficient Deletions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F972769-EEBF-4D0A-BE67-F12B9F67AA8D}"/>
              </a:ext>
            </a:extLst>
          </p:cNvPr>
          <p:cNvSpPr/>
          <p:nvPr/>
        </p:nvSpPr>
        <p:spPr>
          <a:xfrm>
            <a:off x="4145796" y="5811866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14ADF9-2D61-424D-BC1C-780C091E8D25}"/>
              </a:ext>
            </a:extLst>
          </p:cNvPr>
          <p:cNvSpPr/>
          <p:nvPr/>
        </p:nvSpPr>
        <p:spPr>
          <a:xfrm>
            <a:off x="4406684" y="5811866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08F505-46B6-4E80-B516-C228A3A81E95}"/>
              </a:ext>
            </a:extLst>
          </p:cNvPr>
          <p:cNvSpPr/>
          <p:nvPr/>
        </p:nvSpPr>
        <p:spPr>
          <a:xfrm>
            <a:off x="4667572" y="5811866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DA6749-4B51-4115-8CED-F73C6563808B}"/>
              </a:ext>
            </a:extLst>
          </p:cNvPr>
          <p:cNvSpPr/>
          <p:nvPr/>
        </p:nvSpPr>
        <p:spPr>
          <a:xfrm>
            <a:off x="7833399" y="5850612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34CA8-2E8A-4A6C-8AD9-669981141F37}"/>
              </a:ext>
            </a:extLst>
          </p:cNvPr>
          <p:cNvSpPr/>
          <p:nvPr/>
        </p:nvSpPr>
        <p:spPr>
          <a:xfrm>
            <a:off x="8094287" y="5850612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AC5BE7-2152-45C0-A5A5-2B0A66F132F1}"/>
              </a:ext>
            </a:extLst>
          </p:cNvPr>
          <p:cNvSpPr/>
          <p:nvPr/>
        </p:nvSpPr>
        <p:spPr>
          <a:xfrm>
            <a:off x="8355175" y="5850612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87CD16-6DA7-4324-AC4F-9384AF40EAB8}"/>
              </a:ext>
            </a:extLst>
          </p:cNvPr>
          <p:cNvSpPr/>
          <p:nvPr/>
        </p:nvSpPr>
        <p:spPr>
          <a:xfrm>
            <a:off x="4145796" y="6498958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7AA8B-080A-4F3F-87F0-5F8364446741}"/>
              </a:ext>
            </a:extLst>
          </p:cNvPr>
          <p:cNvSpPr/>
          <p:nvPr/>
        </p:nvSpPr>
        <p:spPr>
          <a:xfrm>
            <a:off x="4406684" y="6498958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37AB9E-3FE7-459C-8B26-26F6BB69539A}"/>
              </a:ext>
            </a:extLst>
          </p:cNvPr>
          <p:cNvSpPr/>
          <p:nvPr/>
        </p:nvSpPr>
        <p:spPr>
          <a:xfrm>
            <a:off x="4667572" y="6498958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9AC314-E957-408C-81DF-0F38304FCC16}"/>
              </a:ext>
            </a:extLst>
          </p:cNvPr>
          <p:cNvSpPr/>
          <p:nvPr/>
        </p:nvSpPr>
        <p:spPr>
          <a:xfrm>
            <a:off x="7833399" y="6537704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B471C0-B1F8-45AA-A929-506455483B5F}"/>
              </a:ext>
            </a:extLst>
          </p:cNvPr>
          <p:cNvSpPr/>
          <p:nvPr/>
        </p:nvSpPr>
        <p:spPr>
          <a:xfrm>
            <a:off x="8094287" y="6537704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B484D1-522B-4C7C-8B47-467DA932105B}"/>
              </a:ext>
            </a:extLst>
          </p:cNvPr>
          <p:cNvSpPr/>
          <p:nvPr/>
        </p:nvSpPr>
        <p:spPr>
          <a:xfrm>
            <a:off x="8355175" y="6537704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87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1FF3B1F-C795-48BA-BC76-3624C20F1E28}"/>
                  </a:ext>
                </a:extLst>
              </p:cNvPr>
              <p:cNvSpPr/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⌊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⌋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1FF3B1F-C795-48BA-BC76-3624C20F1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233" y="5353809"/>
                <a:ext cx="1914834" cy="89182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The </a:t>
                </a:r>
                <a:r>
                  <a:rPr lang="en-US" sz="2200" b="1" dirty="0">
                    <a:solidFill>
                      <a:schemeClr val="accent2"/>
                    </a:solidFill>
                  </a:rPr>
                  <a:t>maximum</a:t>
                </a:r>
                <a:r>
                  <a:rPr lang="en-US" sz="2200" dirty="0"/>
                  <a:t> height of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/>
                  <a:t> keys is…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22325D-6EAD-47E4-9A49-E6F3C147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4146E9E-1DC9-457A-A518-90E8B394F2BE}"/>
              </a:ext>
            </a:extLst>
          </p:cNvPr>
          <p:cNvSpPr txBox="1"/>
          <p:nvPr/>
        </p:nvSpPr>
        <p:spPr>
          <a:xfrm>
            <a:off x="2131663" y="6335567"/>
            <a:ext cx="19416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All 2-nodes!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C2EC4BB-877E-4667-AAA1-861E9940DBCF}"/>
              </a:ext>
            </a:extLst>
          </p:cNvPr>
          <p:cNvSpPr/>
          <p:nvPr/>
        </p:nvSpPr>
        <p:spPr>
          <a:xfrm>
            <a:off x="410633" y="5305602"/>
            <a:ext cx="1984081" cy="1012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6184BD-15FA-400E-963F-855E9F86209D}"/>
              </a:ext>
            </a:extLst>
          </p:cNvPr>
          <p:cNvCxnSpPr/>
          <p:nvPr/>
        </p:nvCxnSpPr>
        <p:spPr>
          <a:xfrm>
            <a:off x="5283198" y="6284034"/>
            <a:ext cx="835377" cy="27481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C10C2FA-FDF2-49AB-AC2F-BAE3FBB3B42E}"/>
              </a:ext>
            </a:extLst>
          </p:cNvPr>
          <p:cNvSpPr txBox="1"/>
          <p:nvPr/>
        </p:nvSpPr>
        <p:spPr>
          <a:xfrm>
            <a:off x="5511800" y="6533864"/>
            <a:ext cx="680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This would be true </a:t>
            </a:r>
            <a:r>
              <a:rPr lang="en-US" b="1" dirty="0">
                <a:solidFill>
                  <a:schemeClr val="accent2"/>
                </a:solidFill>
              </a:rPr>
              <a:t>if we didn’t have a perfect balance constraint!</a:t>
            </a:r>
          </a:p>
        </p:txBody>
      </p:sp>
    </p:spTree>
    <p:extLst>
      <p:ext uri="{BB962C8B-B14F-4D97-AF65-F5344CB8AC3E}">
        <p14:creationId xmlns:p14="http://schemas.microsoft.com/office/powerpoint/2010/main" val="289946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⌋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1FF3B1F-C795-48BA-BC76-3624C20F1E28}"/>
              </a:ext>
            </a:extLst>
          </p:cNvPr>
          <p:cNvSpPr/>
          <p:nvPr/>
        </p:nvSpPr>
        <p:spPr>
          <a:xfrm>
            <a:off x="8482233" y="5353809"/>
            <a:ext cx="1914834" cy="8918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Something Else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The </a:t>
                </a:r>
                <a:r>
                  <a:rPr lang="en-US" sz="2200" b="1" dirty="0">
                    <a:solidFill>
                      <a:srgbClr val="FF00FF"/>
                    </a:solidFill>
                  </a:rPr>
                  <a:t>minimum</a:t>
                </a:r>
                <a:r>
                  <a:rPr lang="en-US" sz="2200" dirty="0">
                    <a:solidFill>
                      <a:srgbClr val="FF00FF"/>
                    </a:solidFill>
                  </a:rPr>
                  <a:t> number of nodes</a:t>
                </a:r>
                <a:r>
                  <a:rPr lang="en-US" sz="2200" b="1" dirty="0"/>
                  <a:t> </a:t>
                </a:r>
                <a:r>
                  <a:rPr lang="en-US" sz="2200" dirty="0"/>
                  <a:t>for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keys</a:t>
                </a:r>
                <a:r>
                  <a:rPr lang="en-US" sz="2200" dirty="0"/>
                  <a:t> is…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>
                <a:blip r:embed="rId6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673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⌋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1FF3B1F-C795-48BA-BC76-3624C20F1E28}"/>
              </a:ext>
            </a:extLst>
          </p:cNvPr>
          <p:cNvSpPr/>
          <p:nvPr/>
        </p:nvSpPr>
        <p:spPr>
          <a:xfrm>
            <a:off x="8482233" y="5353809"/>
            <a:ext cx="1914834" cy="8918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Something Else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The </a:t>
                </a:r>
                <a:r>
                  <a:rPr lang="en-US" sz="2200" b="1" dirty="0">
                    <a:solidFill>
                      <a:srgbClr val="FF00FF"/>
                    </a:solidFill>
                  </a:rPr>
                  <a:t>minimum</a:t>
                </a:r>
                <a:r>
                  <a:rPr lang="en-US" sz="2200" dirty="0">
                    <a:solidFill>
                      <a:srgbClr val="FF00FF"/>
                    </a:solidFill>
                  </a:rPr>
                  <a:t> number of nodes</a:t>
                </a:r>
                <a:r>
                  <a:rPr lang="en-US" sz="2200" b="1" dirty="0"/>
                  <a:t> </a:t>
                </a:r>
                <a:r>
                  <a:rPr lang="en-US" sz="2200" dirty="0"/>
                  <a:t>for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keys</a:t>
                </a:r>
                <a:r>
                  <a:rPr lang="en-US" sz="2200" dirty="0"/>
                  <a:t> is…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>
                <a:blip r:embed="rId6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4127711-5F95-497B-95CC-80E75346956C}"/>
              </a:ext>
            </a:extLst>
          </p:cNvPr>
          <p:cNvSpPr/>
          <p:nvPr/>
        </p:nvSpPr>
        <p:spPr>
          <a:xfrm>
            <a:off x="0" y="5226756"/>
            <a:ext cx="2867378" cy="1332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2D59A-AC30-45B7-B3EA-AE9416F6ADE2}"/>
              </a:ext>
            </a:extLst>
          </p:cNvPr>
          <p:cNvSpPr txBox="1"/>
          <p:nvPr/>
        </p:nvSpPr>
        <p:spPr>
          <a:xfrm>
            <a:off x="2686756" y="6374540"/>
            <a:ext cx="6208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If you only have 3-nodes, each contains </a:t>
            </a:r>
            <a:r>
              <a:rPr lang="en-US" sz="2200" b="1" dirty="0">
                <a:solidFill>
                  <a:srgbClr val="FF0000"/>
                </a:solidFill>
              </a:rPr>
              <a:t>2</a:t>
            </a:r>
            <a:r>
              <a:rPr lang="en-US" sz="2200" dirty="0">
                <a:solidFill>
                  <a:srgbClr val="FF0000"/>
                </a:solidFill>
              </a:rPr>
              <a:t> keys. </a:t>
            </a:r>
          </a:p>
        </p:txBody>
      </p:sp>
    </p:spTree>
    <p:extLst>
      <p:ext uri="{BB962C8B-B14F-4D97-AF65-F5344CB8AC3E}">
        <p14:creationId xmlns:p14="http://schemas.microsoft.com/office/powerpoint/2010/main" val="4279890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⌋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1FF3B1F-C795-48BA-BC76-3624C20F1E28}"/>
              </a:ext>
            </a:extLst>
          </p:cNvPr>
          <p:cNvSpPr/>
          <p:nvPr/>
        </p:nvSpPr>
        <p:spPr>
          <a:xfrm>
            <a:off x="8482233" y="5353809"/>
            <a:ext cx="1914834" cy="8918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Something Else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B050"/>
                    </a:solidFill>
                  </a:rPr>
                  <a:t>The </a:t>
                </a:r>
                <a:r>
                  <a:rPr lang="en-US" sz="2200" b="1" dirty="0">
                    <a:solidFill>
                      <a:srgbClr val="00B050"/>
                    </a:solidFill>
                  </a:rPr>
                  <a:t>maximum</a:t>
                </a:r>
                <a:r>
                  <a:rPr lang="en-US" sz="2200" dirty="0">
                    <a:solidFill>
                      <a:srgbClr val="00B050"/>
                    </a:solidFill>
                  </a:rPr>
                  <a:t> number of nodes</a:t>
                </a:r>
                <a:r>
                  <a:rPr lang="en-US" sz="22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200" dirty="0"/>
                  <a:t>for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keys</a:t>
                </a:r>
                <a:r>
                  <a:rPr lang="en-US" sz="2200" dirty="0"/>
                  <a:t> is…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>
                <a:blip r:embed="rId6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463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2-3 Tree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124DAF-829D-406E-8134-893FB61AB47B}"/>
              </a:ext>
            </a:extLst>
          </p:cNvPr>
          <p:cNvCxnSpPr>
            <a:cxnSpLocks/>
          </p:cNvCxnSpPr>
          <p:nvPr/>
        </p:nvCxnSpPr>
        <p:spPr>
          <a:xfrm>
            <a:off x="3706463" y="2594783"/>
            <a:ext cx="440067" cy="37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364233-42FE-46FE-9580-D7028E40A39D}"/>
              </a:ext>
            </a:extLst>
          </p:cNvPr>
          <p:cNvSpPr txBox="1"/>
          <p:nvPr/>
        </p:nvSpPr>
        <p:spPr>
          <a:xfrm>
            <a:off x="2527965" y="2340279"/>
            <a:ext cx="1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3-node!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/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⌊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C52794A-7DE1-40F7-A4B8-A7AEF055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4" y="5374118"/>
                <a:ext cx="2117331" cy="87526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/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⌋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F29B0AD-0AB5-475D-A676-E8998B86A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85" y="5374118"/>
                <a:ext cx="2929191" cy="8752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/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⌉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0984BA4-8514-4399-8E5B-A5BEB199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387" y="5424051"/>
                <a:ext cx="1822450" cy="83849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1FF3B1F-C795-48BA-BC76-3624C20F1E28}"/>
              </a:ext>
            </a:extLst>
          </p:cNvPr>
          <p:cNvSpPr/>
          <p:nvPr/>
        </p:nvSpPr>
        <p:spPr>
          <a:xfrm>
            <a:off x="8482233" y="5353809"/>
            <a:ext cx="1914834" cy="8918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Something Else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/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B050"/>
                    </a:solidFill>
                  </a:rPr>
                  <a:t>The </a:t>
                </a:r>
                <a:r>
                  <a:rPr lang="en-US" sz="2200" b="1" dirty="0">
                    <a:solidFill>
                      <a:srgbClr val="00B050"/>
                    </a:solidFill>
                  </a:rPr>
                  <a:t>maximum</a:t>
                </a:r>
                <a:r>
                  <a:rPr lang="en-US" sz="2200" dirty="0">
                    <a:solidFill>
                      <a:srgbClr val="00B050"/>
                    </a:solidFill>
                  </a:rPr>
                  <a:t> number of nodes</a:t>
                </a:r>
                <a:r>
                  <a:rPr lang="en-US" sz="22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200" dirty="0"/>
                  <a:t>for a 2-3 tree with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keys</a:t>
                </a:r>
                <a:r>
                  <a:rPr lang="en-US" sz="2200" dirty="0"/>
                  <a:t> is…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22325D-6EAD-47E4-9A49-E6F3C147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" y="4928585"/>
                <a:ext cx="10936111" cy="430887"/>
              </a:xfrm>
              <a:prstGeom prst="rect">
                <a:avLst/>
              </a:prstGeom>
              <a:blipFill>
                <a:blip r:embed="rId6"/>
                <a:stretch>
                  <a:fillRect l="-725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4F01679C-AC21-4A32-90F7-DD3F64C9A4B7}"/>
              </a:ext>
            </a:extLst>
          </p:cNvPr>
          <p:cNvSpPr/>
          <p:nvPr/>
        </p:nvSpPr>
        <p:spPr>
          <a:xfrm>
            <a:off x="8247945" y="4928585"/>
            <a:ext cx="2386188" cy="16302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6E2AC5-C3D1-4EEF-810A-73E7A58CCCFB}"/>
              </a:ext>
            </a:extLst>
          </p:cNvPr>
          <p:cNvSpPr txBox="1"/>
          <p:nvPr/>
        </p:nvSpPr>
        <p:spPr>
          <a:xfrm>
            <a:off x="5373511" y="6500007"/>
            <a:ext cx="6945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If you only have 2-nodes, then the 2-3 tree is like a BST!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235E2D-D27E-45AF-BEE6-C6604E57C0CB}"/>
                  </a:ext>
                </a:extLst>
              </p:cNvPr>
              <p:cNvSpPr txBox="1"/>
              <p:nvPr/>
            </p:nvSpPr>
            <p:spPr>
              <a:xfrm>
                <a:off x="10424096" y="4864006"/>
                <a:ext cx="1214756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600" b="0" dirty="0">
                    <a:solidFill>
                      <a:srgbClr val="FF0000"/>
                    </a:solidFill>
                  </a:rPr>
                  <a:t>Exactly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235E2D-D27E-45AF-BEE6-C6604E57C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096" y="4864006"/>
                <a:ext cx="1214756" cy="400110"/>
              </a:xfrm>
              <a:prstGeom prst="rect">
                <a:avLst/>
              </a:prstGeom>
              <a:blipFill>
                <a:blip r:embed="rId7"/>
                <a:stretch>
                  <a:fillRect l="-16583" t="-2424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693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C58C-D21F-43E5-ACB3-FDB029C2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Search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6EEA40-DF5A-4002-B2E6-89B167473AE6}"/>
              </a:ext>
            </a:extLst>
          </p:cNvPr>
          <p:cNvSpPr/>
          <p:nvPr/>
        </p:nvSpPr>
        <p:spPr>
          <a:xfrm>
            <a:off x="4967111" y="15917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29E454-7CC6-4490-B2FE-26C1781B755F}"/>
              </a:ext>
            </a:extLst>
          </p:cNvPr>
          <p:cNvCxnSpPr>
            <a:cxnSpLocks/>
          </p:cNvCxnSpPr>
          <p:nvPr/>
        </p:nvCxnSpPr>
        <p:spPr>
          <a:xfrm flipH="1">
            <a:off x="4797778" y="2178756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B8474-307A-49A7-8E53-9CA3221BBAA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750278" y="2134042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0B3C32-4078-4714-9743-05752A7F4317}"/>
              </a:ext>
            </a:extLst>
          </p:cNvPr>
          <p:cNvSpPr/>
          <p:nvPr/>
        </p:nvSpPr>
        <p:spPr>
          <a:xfrm>
            <a:off x="6790267" y="277706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F10D4E-177D-42F5-B02F-8D857EA67F55}"/>
              </a:ext>
            </a:extLst>
          </p:cNvPr>
          <p:cNvCxnSpPr>
            <a:cxnSpLocks/>
          </p:cNvCxnSpPr>
          <p:nvPr/>
        </p:nvCxnSpPr>
        <p:spPr>
          <a:xfrm flipH="1">
            <a:off x="6817078" y="3352801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846700-13DA-49A1-888A-514E7CEBC628}"/>
              </a:ext>
            </a:extLst>
          </p:cNvPr>
          <p:cNvSpPr/>
          <p:nvPr/>
        </p:nvSpPr>
        <p:spPr>
          <a:xfrm>
            <a:off x="6450189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4859E1-A716-41AC-A782-BD8EB5E262FE}"/>
              </a:ext>
            </a:extLst>
          </p:cNvPr>
          <p:cNvCxnSpPr>
            <a:cxnSpLocks/>
          </p:cNvCxnSpPr>
          <p:nvPr/>
        </p:nvCxnSpPr>
        <p:spPr>
          <a:xfrm>
            <a:off x="7347656" y="335280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C1487-9E16-46B0-819A-43741F9B0D65}"/>
              </a:ext>
            </a:extLst>
          </p:cNvPr>
          <p:cNvSpPr/>
          <p:nvPr/>
        </p:nvSpPr>
        <p:spPr>
          <a:xfrm>
            <a:off x="7514167" y="4120445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7FDBD5-1018-4CC5-A567-C3B218A98516}"/>
              </a:ext>
            </a:extLst>
          </p:cNvPr>
          <p:cNvSpPr/>
          <p:nvPr/>
        </p:nvSpPr>
        <p:spPr>
          <a:xfrm>
            <a:off x="4128911" y="2917296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D25B28-2710-43C6-BBEA-004D4ADA4969}"/>
              </a:ext>
            </a:extLst>
          </p:cNvPr>
          <p:cNvCxnSpPr>
            <a:cxnSpLocks/>
          </p:cNvCxnSpPr>
          <p:nvPr/>
        </p:nvCxnSpPr>
        <p:spPr>
          <a:xfrm>
            <a:off x="4887385" y="3460927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5AA1A0-6898-4CB5-A746-EF217DA1D8EA}"/>
              </a:ext>
            </a:extLst>
          </p:cNvPr>
          <p:cNvSpPr/>
          <p:nvPr/>
        </p:nvSpPr>
        <p:spPr>
          <a:xfrm>
            <a:off x="5144911" y="408269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0A3A0F-4CA4-461B-82A7-A60B2E1C117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636911" y="3493030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C9B6EE-D3D6-4675-860A-19E088E1EE8D}"/>
              </a:ext>
            </a:extLst>
          </p:cNvPr>
          <p:cNvSpPr/>
          <p:nvPr/>
        </p:nvSpPr>
        <p:spPr>
          <a:xfrm>
            <a:off x="4282370" y="4097868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7F6AAE-2485-4D62-80B8-411E4ECCE888}"/>
              </a:ext>
            </a:extLst>
          </p:cNvPr>
          <p:cNvCxnSpPr>
            <a:cxnSpLocks/>
          </p:cNvCxnSpPr>
          <p:nvPr/>
        </p:nvCxnSpPr>
        <p:spPr>
          <a:xfrm flipH="1">
            <a:off x="3841928" y="3493030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40B8AF-A02F-451A-B95A-4B0F98787E91}"/>
              </a:ext>
            </a:extLst>
          </p:cNvPr>
          <p:cNvSpPr/>
          <p:nvPr/>
        </p:nvSpPr>
        <p:spPr>
          <a:xfrm>
            <a:off x="3339574" y="4042306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3A7026-69F4-40C1-B8C5-249AED292D3C}"/>
                  </a:ext>
                </a:extLst>
              </p:cNvPr>
              <p:cNvSpPr txBox="1"/>
              <p:nvPr/>
            </p:nvSpPr>
            <p:spPr>
              <a:xfrm>
                <a:off x="407811" y="5049150"/>
                <a:ext cx="111506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Searching a 2-3-Tree is done in </a:t>
                </a:r>
                <a:r>
                  <a:rPr lang="en-US" sz="2600" dirty="0">
                    <a:solidFill>
                      <a:srgbClr val="00B0F0"/>
                    </a:solidFill>
                  </a:rPr>
                  <a:t>exactly the same way as a BST</a:t>
                </a:r>
                <a:r>
                  <a:rPr lang="en-US" sz="26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FF00FF"/>
                    </a:solidFill>
                  </a:rPr>
                  <a:t>Stronger efficiency guarantees </a:t>
                </a:r>
                <a:r>
                  <a:rPr lang="en-US" sz="2600" dirty="0"/>
                  <a:t>in place since the height is between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2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sz="2600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6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6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sz="2600" dirty="0"/>
                  <a:t>! </a:t>
                </a:r>
                <a:r>
                  <a:rPr lang="en-US" sz="2600" dirty="0">
                    <a:sym typeface="Wingdings" panose="05000000000000000000" pitchFamily="2" charset="2"/>
                  </a:rPr>
                  <a:t></a:t>
                </a:r>
                <a:endParaRPr lang="en-US" sz="2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F3A7026-69F4-40C1-B8C5-249AED292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11" y="5049150"/>
                <a:ext cx="11150600" cy="1292662"/>
              </a:xfrm>
              <a:prstGeom prst="rect">
                <a:avLst/>
              </a:prstGeom>
              <a:blipFill rotWithShape="0">
                <a:blip r:embed="rId3"/>
                <a:stretch>
                  <a:fillRect l="-875" t="-3774" r="-765" b="-1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419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EB1E-5886-4FE3-B0F1-2384642D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CBC5-6BD0-4437-A81D-52FA3A39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recall insertion in AVL and splay trees…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AVL:</a:t>
            </a:r>
            <a:r>
              <a:rPr lang="en-US" b="1" dirty="0"/>
              <a:t> </a:t>
            </a:r>
            <a:r>
              <a:rPr lang="en-US" b="1" i="1" u="sng" dirty="0"/>
              <a:t>Might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trigger rotations</a:t>
            </a:r>
            <a:r>
              <a:rPr lang="en-US" dirty="0"/>
              <a:t> to re-balance the tree according to the AVL condition.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Splay: </a:t>
            </a:r>
            <a:r>
              <a:rPr lang="en-US" dirty="0"/>
              <a:t>Will </a:t>
            </a:r>
            <a:r>
              <a:rPr lang="en-US" b="1" i="1" u="sng" dirty="0"/>
              <a:t>definitely</a:t>
            </a:r>
            <a:r>
              <a:rPr lang="en-US" dirty="0"/>
              <a:t> trigger rotations </a:t>
            </a:r>
            <a:r>
              <a:rPr lang="en-US" dirty="0">
                <a:solidFill>
                  <a:schemeClr val="accent2"/>
                </a:solidFill>
              </a:rPr>
              <a:t>to bring the just inserted element at the root,</a:t>
            </a:r>
            <a:r>
              <a:rPr lang="en-US" dirty="0"/>
              <a:t> except for the trivial case of inserting a node into an empty tree</a:t>
            </a:r>
          </a:p>
          <a:p>
            <a:r>
              <a:rPr lang="en-US" dirty="0"/>
              <a:t>Both of these </a:t>
            </a:r>
            <a:r>
              <a:rPr lang="en-US" b="1" dirty="0">
                <a:solidFill>
                  <a:srgbClr val="00B0F0"/>
                </a:solidFill>
              </a:rPr>
              <a:t>will leave the tree unbalanced </a:t>
            </a:r>
            <a:r>
              <a:rPr lang="en-US" dirty="0"/>
              <a:t>according to the </a:t>
            </a:r>
            <a:r>
              <a:rPr lang="en-US" dirty="0" err="1"/>
              <a:t>strictmost</a:t>
            </a:r>
            <a:r>
              <a:rPr lang="en-US" dirty="0"/>
              <a:t> criterion of… </a:t>
            </a:r>
            <a:r>
              <a:rPr lang="en-US" dirty="0">
                <a:solidFill>
                  <a:srgbClr val="7030A0"/>
                </a:solidFill>
              </a:rPr>
              <a:t>same height everywhere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Only exception: AVL insertion places node in the only empty position at the leaves of an AVL Tree.</a:t>
            </a:r>
          </a:p>
        </p:txBody>
      </p:sp>
    </p:spTree>
    <p:extLst>
      <p:ext uri="{BB962C8B-B14F-4D97-AF65-F5344CB8AC3E}">
        <p14:creationId xmlns:p14="http://schemas.microsoft.com/office/powerpoint/2010/main" val="666606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EB1E-5886-4FE3-B0F1-2384642D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CBC5-6BD0-4437-A81D-52FA3A39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Insertion on both of these trees has two phases…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search</a:t>
            </a:r>
            <a:r>
              <a:rPr lang="en-US" dirty="0"/>
              <a:t> phase, where we </a:t>
            </a:r>
            <a:r>
              <a:rPr lang="en-US" dirty="0">
                <a:solidFill>
                  <a:srgbClr val="7030A0"/>
                </a:solidFill>
              </a:rPr>
              <a:t>go down</a:t>
            </a:r>
            <a:r>
              <a:rPr lang="en-US" dirty="0"/>
              <a:t> to search for an empty position to put the key in (if it’s not already in there),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rotation</a:t>
            </a:r>
            <a:r>
              <a:rPr lang="en-US" dirty="0"/>
              <a:t> phase where we go up to either rebalance subtrees (AVL) or pull them closer to the root (Splay)…</a:t>
            </a:r>
          </a:p>
        </p:txBody>
      </p:sp>
    </p:spTree>
    <p:extLst>
      <p:ext uri="{BB962C8B-B14F-4D97-AF65-F5344CB8AC3E}">
        <p14:creationId xmlns:p14="http://schemas.microsoft.com/office/powerpoint/2010/main" val="938852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EB1E-5886-4FE3-B0F1-2384642D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CBC5-6BD0-4437-A81D-52FA3A39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Insertion on both of these trees has two phases…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search</a:t>
            </a:r>
            <a:r>
              <a:rPr lang="en-US" dirty="0"/>
              <a:t> phase, where we </a:t>
            </a:r>
            <a:r>
              <a:rPr lang="en-US" dirty="0">
                <a:solidFill>
                  <a:srgbClr val="7030A0"/>
                </a:solidFill>
              </a:rPr>
              <a:t>go down</a:t>
            </a:r>
            <a:r>
              <a:rPr lang="en-US" dirty="0"/>
              <a:t> to search for an empty position to put the key in (if it’s not already in there),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rotation</a:t>
            </a:r>
            <a:r>
              <a:rPr lang="en-US" dirty="0"/>
              <a:t> phase where we go up to either rebalance subtrees (AVL) or pull them closer to the root (Splay)…</a:t>
            </a:r>
          </a:p>
          <a:p>
            <a:r>
              <a:rPr lang="en-US" dirty="0"/>
              <a:t>B-Trees have the same search phase,</a:t>
            </a:r>
            <a:r>
              <a:rPr lang="en-US" dirty="0">
                <a:solidFill>
                  <a:srgbClr val="FF0000"/>
                </a:solidFill>
              </a:rPr>
              <a:t> BUT! </a:t>
            </a:r>
            <a:r>
              <a:rPr lang="en-US" dirty="0"/>
              <a:t>in order to make sure the entire tree is perfectly balanced, the second phase will rotate </a:t>
            </a:r>
            <a:r>
              <a:rPr lang="en-US" dirty="0">
                <a:solidFill>
                  <a:schemeClr val="accent2"/>
                </a:solidFill>
              </a:rPr>
              <a:t>exactly zero nodes!</a:t>
            </a:r>
          </a:p>
        </p:txBody>
      </p:sp>
    </p:spTree>
    <p:extLst>
      <p:ext uri="{BB962C8B-B14F-4D97-AF65-F5344CB8AC3E}">
        <p14:creationId xmlns:p14="http://schemas.microsoft.com/office/powerpoint/2010/main" val="3834307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EB1E-5886-4FE3-B0F1-2384642D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CBC5-6BD0-4437-A81D-52FA3A39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Insertion on both of these trees has two phases…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search</a:t>
            </a:r>
            <a:r>
              <a:rPr lang="en-US" dirty="0"/>
              <a:t> phase, where we </a:t>
            </a:r>
            <a:r>
              <a:rPr lang="en-US" dirty="0">
                <a:solidFill>
                  <a:srgbClr val="7030A0"/>
                </a:solidFill>
              </a:rPr>
              <a:t>go down</a:t>
            </a:r>
            <a:r>
              <a:rPr lang="en-US" dirty="0"/>
              <a:t> to search for an empty position to put the key in (if it’s not already in there),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rotation</a:t>
            </a:r>
            <a:r>
              <a:rPr lang="en-US" dirty="0"/>
              <a:t> phase where we go up to either rebalance subtrees (AVL) or pull them closer to the root (Splay)…</a:t>
            </a:r>
          </a:p>
          <a:p>
            <a:r>
              <a:rPr lang="en-US" dirty="0"/>
              <a:t>B-Trees have the same search phase,</a:t>
            </a:r>
            <a:r>
              <a:rPr lang="en-US" dirty="0">
                <a:solidFill>
                  <a:srgbClr val="FF0000"/>
                </a:solidFill>
              </a:rPr>
              <a:t> BUT! </a:t>
            </a:r>
            <a:r>
              <a:rPr lang="en-US" dirty="0"/>
              <a:t>in order to make sure the entire tree is perfectly balanced, the second phase will rotate </a:t>
            </a:r>
            <a:r>
              <a:rPr lang="en-US" dirty="0">
                <a:solidFill>
                  <a:schemeClr val="accent2"/>
                </a:solidFill>
              </a:rPr>
              <a:t>exactly zero nodes!</a:t>
            </a:r>
          </a:p>
          <a:p>
            <a:r>
              <a:rPr lang="en-US" dirty="0"/>
              <a:t>Instead, it </a:t>
            </a:r>
            <a:r>
              <a:rPr lang="en-US" i="1" dirty="0"/>
              <a:t>might</a:t>
            </a:r>
            <a:r>
              <a:rPr lang="en-US" dirty="0"/>
              <a:t> either make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fatter</a:t>
            </a:r>
            <a:r>
              <a:rPr lang="en-US" dirty="0"/>
              <a:t> or blow them up into </a:t>
            </a:r>
            <a:r>
              <a:rPr lang="en-US" dirty="0">
                <a:solidFill>
                  <a:srgbClr val="00B050"/>
                </a:solidFill>
              </a:rPr>
              <a:t>two nodes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763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0651-E6C5-4835-AD4F-FDB77587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89" y="-92074"/>
            <a:ext cx="10515600" cy="118470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Advantages / Disadvantages of AVL &amp; Splay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CD14C2B2-A2E9-496C-8475-447EE38E640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24877382"/>
                  </p:ext>
                </p:extLst>
              </p:nvPr>
            </p:nvGraphicFramePr>
            <p:xfrm>
              <a:off x="172369" y="949095"/>
              <a:ext cx="11870409" cy="58258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0279">
                      <a:extLst>
                        <a:ext uri="{9D8B030D-6E8A-4147-A177-3AD203B41FA5}">
                          <a16:colId xmlns:a16="http://schemas.microsoft.com/office/drawing/2014/main" val="2877383923"/>
                        </a:ext>
                      </a:extLst>
                    </a:gridCol>
                    <a:gridCol w="3638975">
                      <a:extLst>
                        <a:ext uri="{9D8B030D-6E8A-4147-A177-3AD203B41FA5}">
                          <a16:colId xmlns:a16="http://schemas.microsoft.com/office/drawing/2014/main" val="4240783344"/>
                        </a:ext>
                      </a:extLst>
                    </a:gridCol>
                    <a:gridCol w="3087881">
                      <a:extLst>
                        <a:ext uri="{9D8B030D-6E8A-4147-A177-3AD203B41FA5}">
                          <a16:colId xmlns:a16="http://schemas.microsoft.com/office/drawing/2014/main" val="1557755167"/>
                        </a:ext>
                      </a:extLst>
                    </a:gridCol>
                    <a:gridCol w="2433274">
                      <a:extLst>
                        <a:ext uri="{9D8B030D-6E8A-4147-A177-3AD203B41FA5}">
                          <a16:colId xmlns:a16="http://schemas.microsoft.com/office/drawing/2014/main" val="2385138289"/>
                        </a:ext>
                      </a:extLst>
                    </a:gridCol>
                  </a:tblGrid>
                  <a:tr h="5958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Splay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AVL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6608730"/>
                      </a:ext>
                    </a:extLst>
                  </a:tr>
                  <a:tr h="6500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  <a:endParaRPr lang="en-US" sz="2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5517995"/>
                      </a:ext>
                    </a:extLst>
                  </a:tr>
                  <a:tr h="1737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Do </a:t>
                          </a:r>
                          <a:r>
                            <a:rPr lang="en-US" dirty="0">
                              <a:solidFill>
                                <a:srgbClr val="FF00FF"/>
                              </a:solidFill>
                            </a:rPr>
                            <a:t>not</a:t>
                          </a:r>
                          <a:r>
                            <a:rPr lang="en-US" dirty="0"/>
                            <a:t> need to store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balance / height </a:t>
                          </a:r>
                          <a:r>
                            <a:rPr lang="en-US" dirty="0"/>
                            <a:t>info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Not guaranteed to be balanced, leading to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some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super-logarithmic </a:t>
                          </a:r>
                          <a:r>
                            <a:rPr lang="en-US" dirty="0"/>
                            <a:t>operation times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Guaranteed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dirty="0"/>
                            <a:t> performance of </a:t>
                          </a: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all operation</a:t>
                          </a:r>
                          <a:r>
                            <a:rPr lang="en-US" dirty="0"/>
                            <a:t>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Spend </a:t>
                          </a:r>
                          <a:r>
                            <a:rPr lang="en-US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a lot of time </a:t>
                          </a:r>
                          <a:r>
                            <a:rPr lang="en-US" b="0" i="1" dirty="0">
                              <a:solidFill>
                                <a:srgbClr val="CC3399"/>
                              </a:solidFill>
                            </a:rPr>
                            <a:t>(almost after every operation!)</a:t>
                          </a:r>
                          <a:r>
                            <a:rPr lang="en-US" b="1" i="1" dirty="0"/>
                            <a:t> </a:t>
                          </a:r>
                          <a:r>
                            <a:rPr lang="en-US" dirty="0"/>
                            <a:t>on rotations, which are themselves </a:t>
                          </a:r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expensive operations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674597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Exploit temporal and spatial locality to </a:t>
                          </a:r>
                          <a:r>
                            <a:rPr lang="en-US" b="1" dirty="0">
                              <a:solidFill>
                                <a:srgbClr val="7030A0"/>
                              </a:solidFill>
                            </a:rPr>
                            <a:t>often</a:t>
                          </a:r>
                          <a:r>
                            <a:rPr lang="en-US" dirty="0"/>
                            <a:t> achieve </a:t>
                          </a:r>
                          <a:r>
                            <a:rPr lang="en-US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sub-logarithmic </a:t>
                          </a:r>
                          <a:r>
                            <a:rPr lang="en-US" dirty="0"/>
                            <a:t>operation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/>
                              </a:solidFill>
                            </a:rPr>
                            <a:t>Cannot easily adjust existing BST routines</a:t>
                          </a:r>
                          <a:r>
                            <a:rPr lang="en-US" dirty="0"/>
                            <a:t> into Splay Trees;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have to re-write them.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Easy to add balancing functionality </a:t>
                          </a:r>
                          <a:r>
                            <a:rPr lang="en-US" dirty="0"/>
                            <a:t>to </a:t>
                          </a: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existing</a:t>
                          </a:r>
                          <a:r>
                            <a:rPr lang="en-US" dirty="0"/>
                            <a:t> BST code (even by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overriding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Need to store </a:t>
                          </a: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at least 4 bits per node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to preserve balance information </a:t>
                          </a:r>
                          <a:r>
                            <a:rPr lang="en-US" dirty="0"/>
                            <a:t>(plus the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unit cost of updating it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688949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Easy, clean 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Complex implementation </a:t>
                          </a:r>
                          <a:r>
                            <a:rPr lang="en-US" dirty="0"/>
                            <a:t>(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deletions</a:t>
                          </a:r>
                          <a:r>
                            <a:rPr lang="en-US" dirty="0"/>
                            <a:t> in particular)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8159390"/>
                      </a:ext>
                    </a:extLst>
                  </a:tr>
                  <a:tr h="465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A832"/>
                              </a:solidFill>
                            </a:rPr>
                            <a:t>Efficient Deletions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CD14C2B2-A2E9-496C-8475-447EE38E640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24877382"/>
                  </p:ext>
                </p:extLst>
              </p:nvPr>
            </p:nvGraphicFramePr>
            <p:xfrm>
              <a:off x="172369" y="949095"/>
              <a:ext cx="11870409" cy="58258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0279">
                      <a:extLst>
                        <a:ext uri="{9D8B030D-6E8A-4147-A177-3AD203B41FA5}">
                          <a16:colId xmlns:a16="http://schemas.microsoft.com/office/drawing/2014/main" val="2877383923"/>
                        </a:ext>
                      </a:extLst>
                    </a:gridCol>
                    <a:gridCol w="3638975">
                      <a:extLst>
                        <a:ext uri="{9D8B030D-6E8A-4147-A177-3AD203B41FA5}">
                          <a16:colId xmlns:a16="http://schemas.microsoft.com/office/drawing/2014/main" val="4240783344"/>
                        </a:ext>
                      </a:extLst>
                    </a:gridCol>
                    <a:gridCol w="3087881">
                      <a:extLst>
                        <a:ext uri="{9D8B030D-6E8A-4147-A177-3AD203B41FA5}">
                          <a16:colId xmlns:a16="http://schemas.microsoft.com/office/drawing/2014/main" val="1557755167"/>
                        </a:ext>
                      </a:extLst>
                    </a:gridCol>
                    <a:gridCol w="2433274">
                      <a:extLst>
                        <a:ext uri="{9D8B030D-6E8A-4147-A177-3AD203B41FA5}">
                          <a16:colId xmlns:a16="http://schemas.microsoft.com/office/drawing/2014/main" val="2385138289"/>
                        </a:ext>
                      </a:extLst>
                    </a:gridCol>
                  </a:tblGrid>
                  <a:tr h="5958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Splay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AVL Trees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6608730"/>
                      </a:ext>
                    </a:extLst>
                  </a:tr>
                  <a:tr h="6500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>
                              <a:solidFill>
                                <a:srgbClr val="00B050"/>
                              </a:solidFill>
                            </a:rPr>
                            <a:t>+</a:t>
                          </a:r>
                          <a:endParaRPr lang="en-US" sz="2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</a:rPr>
                            <a:t>-</a:t>
                          </a:r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5517995"/>
                      </a:ext>
                    </a:extLst>
                  </a:tr>
                  <a:tr h="1737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Do </a:t>
                          </a:r>
                          <a:r>
                            <a:rPr lang="en-US" dirty="0">
                              <a:solidFill>
                                <a:srgbClr val="FF00FF"/>
                              </a:solidFill>
                            </a:rPr>
                            <a:t>not</a:t>
                          </a:r>
                          <a:r>
                            <a:rPr lang="en-US" dirty="0"/>
                            <a:t> need to store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balance / height </a:t>
                          </a:r>
                          <a:r>
                            <a:rPr lang="en-US" dirty="0"/>
                            <a:t>info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Not guaranteed to be balanced, leading to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some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super-logarithmic </a:t>
                          </a:r>
                          <a:r>
                            <a:rPr lang="en-US" dirty="0"/>
                            <a:t>operation times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5720" t="-73684" r="-79487" b="-164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Spend </a:t>
                          </a:r>
                          <a:r>
                            <a:rPr lang="en-US" b="1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a lot of time </a:t>
                          </a:r>
                          <a:r>
                            <a:rPr lang="en-US" b="0" i="1" dirty="0">
                              <a:solidFill>
                                <a:srgbClr val="CC3399"/>
                              </a:solidFill>
                            </a:rPr>
                            <a:t>(almost after every operation!)</a:t>
                          </a:r>
                          <a:r>
                            <a:rPr lang="en-US" b="1" i="1" dirty="0"/>
                            <a:t> </a:t>
                          </a:r>
                          <a:r>
                            <a:rPr lang="en-US" dirty="0"/>
                            <a:t>on rotations, which are themselves </a:t>
                          </a:r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expensive operations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674597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Exploit temporal and spatial locality to </a:t>
                          </a:r>
                          <a:r>
                            <a:rPr lang="en-US" b="1" dirty="0">
                              <a:solidFill>
                                <a:srgbClr val="7030A0"/>
                              </a:solidFill>
                            </a:rPr>
                            <a:t>often</a:t>
                          </a:r>
                          <a:r>
                            <a:rPr lang="en-US" dirty="0"/>
                            <a:t> achieve </a:t>
                          </a:r>
                          <a:r>
                            <a:rPr lang="en-US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sub-logarithmic </a:t>
                          </a:r>
                          <a:r>
                            <a:rPr lang="en-US" dirty="0"/>
                            <a:t>operation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1"/>
                              </a:solidFill>
                            </a:rPr>
                            <a:t>Cannot easily adjust existing BST routines</a:t>
                          </a:r>
                          <a:r>
                            <a:rPr lang="en-US" dirty="0"/>
                            <a:t> into Splay Trees; </a:t>
                          </a:r>
                          <a:r>
                            <a:rPr lang="en-US" dirty="0">
                              <a:solidFill>
                                <a:schemeClr val="accent2"/>
                              </a:solidFill>
                            </a:rPr>
                            <a:t>have to re-write them.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Easy to add balancing functionality </a:t>
                          </a:r>
                          <a:r>
                            <a:rPr lang="en-US" dirty="0"/>
                            <a:t>to </a:t>
                          </a: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existing</a:t>
                          </a:r>
                          <a:r>
                            <a:rPr lang="en-US" dirty="0"/>
                            <a:t> BST code (even by 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overriding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Need to store </a:t>
                          </a: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at least 4 bits per node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to preserve balance information </a:t>
                          </a:r>
                          <a:r>
                            <a:rPr lang="en-US" dirty="0"/>
                            <a:t>(plus the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unit cost of updating it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688949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Easy, clean 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Complex implementation </a:t>
                          </a:r>
                          <a:r>
                            <a:rPr lang="en-US" dirty="0"/>
                            <a:t>(</a:t>
                          </a:r>
                          <a:r>
                            <a:rPr lang="en-US" dirty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</a:rPr>
                            <a:t>deletions</a:t>
                          </a:r>
                          <a:r>
                            <a:rPr lang="en-US" dirty="0"/>
                            <a:t> in particular)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8159390"/>
                      </a:ext>
                    </a:extLst>
                  </a:tr>
                  <a:tr h="465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8A832"/>
                              </a:solidFill>
                            </a:rPr>
                            <a:t>Efficient Deletions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75BD3A90-0465-40BE-B0AB-3C2E49210BAC}"/>
              </a:ext>
            </a:extLst>
          </p:cNvPr>
          <p:cNvSpPr/>
          <p:nvPr/>
        </p:nvSpPr>
        <p:spPr>
          <a:xfrm>
            <a:off x="2851688" y="2107769"/>
            <a:ext cx="3758339" cy="106938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EE67001-F4E0-4896-9EFE-804A408BB66A}"/>
              </a:ext>
            </a:extLst>
          </p:cNvPr>
          <p:cNvSpPr/>
          <p:nvPr/>
        </p:nvSpPr>
        <p:spPr>
          <a:xfrm>
            <a:off x="2372165" y="2657960"/>
            <a:ext cx="742994" cy="697424"/>
          </a:xfrm>
          <a:custGeom>
            <a:avLst/>
            <a:gdLst>
              <a:gd name="connsiteX0" fmla="*/ 456276 w 766242"/>
              <a:gd name="connsiteY0" fmla="*/ 0 h 2588217"/>
              <a:gd name="connsiteX1" fmla="*/ 6825 w 766242"/>
              <a:gd name="connsiteY1" fmla="*/ 945397 h 2588217"/>
              <a:gd name="connsiteX2" fmla="*/ 766242 w 766242"/>
              <a:gd name="connsiteY2" fmla="*/ 2588217 h 2588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242" h="2588217">
                <a:moveTo>
                  <a:pt x="456276" y="0"/>
                </a:moveTo>
                <a:cubicBezTo>
                  <a:pt x="205720" y="257014"/>
                  <a:pt x="-44836" y="514028"/>
                  <a:pt x="6825" y="945397"/>
                </a:cubicBezTo>
                <a:cubicBezTo>
                  <a:pt x="58486" y="1376766"/>
                  <a:pt x="412364" y="1982491"/>
                  <a:pt x="766242" y="2588217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ED25B1-F6CA-49AC-82C9-CBEE8D00517B}"/>
              </a:ext>
            </a:extLst>
          </p:cNvPr>
          <p:cNvSpPr/>
          <p:nvPr/>
        </p:nvSpPr>
        <p:spPr>
          <a:xfrm>
            <a:off x="4145796" y="5811866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0B2DD6-6037-4AE8-8235-5BF18662B04D}"/>
              </a:ext>
            </a:extLst>
          </p:cNvPr>
          <p:cNvSpPr/>
          <p:nvPr/>
        </p:nvSpPr>
        <p:spPr>
          <a:xfrm>
            <a:off x="4406684" y="5811866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2460D4-DD2D-4CA3-B4BD-06C5E1B994C9}"/>
              </a:ext>
            </a:extLst>
          </p:cNvPr>
          <p:cNvSpPr/>
          <p:nvPr/>
        </p:nvSpPr>
        <p:spPr>
          <a:xfrm>
            <a:off x="4667572" y="5811866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C33187-959B-421A-97C8-80431FF73F5D}"/>
              </a:ext>
            </a:extLst>
          </p:cNvPr>
          <p:cNvSpPr/>
          <p:nvPr/>
        </p:nvSpPr>
        <p:spPr>
          <a:xfrm>
            <a:off x="7833399" y="5850612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151708-5E13-44BE-9E73-91C5170B7D7F}"/>
              </a:ext>
            </a:extLst>
          </p:cNvPr>
          <p:cNvSpPr/>
          <p:nvPr/>
        </p:nvSpPr>
        <p:spPr>
          <a:xfrm>
            <a:off x="8094287" y="5850612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613D-5897-43C4-9EE4-8AF7F0FE321E}"/>
              </a:ext>
            </a:extLst>
          </p:cNvPr>
          <p:cNvSpPr/>
          <p:nvPr/>
        </p:nvSpPr>
        <p:spPr>
          <a:xfrm>
            <a:off x="8355175" y="5850612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E8C7E-AAC3-4EE2-876E-73ED5A60EDCC}"/>
              </a:ext>
            </a:extLst>
          </p:cNvPr>
          <p:cNvSpPr/>
          <p:nvPr/>
        </p:nvSpPr>
        <p:spPr>
          <a:xfrm>
            <a:off x="4145796" y="6498958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55C429-6CDF-4566-B6AB-F7F26E2D646D}"/>
              </a:ext>
            </a:extLst>
          </p:cNvPr>
          <p:cNvSpPr/>
          <p:nvPr/>
        </p:nvSpPr>
        <p:spPr>
          <a:xfrm>
            <a:off x="4406684" y="6498958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FBACCA0-8D09-4E62-93FF-F3826AEDD794}"/>
              </a:ext>
            </a:extLst>
          </p:cNvPr>
          <p:cNvSpPr/>
          <p:nvPr/>
        </p:nvSpPr>
        <p:spPr>
          <a:xfrm>
            <a:off x="4667572" y="6498958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D0D875-20AB-472E-AF07-992FE9A1AE4D}"/>
              </a:ext>
            </a:extLst>
          </p:cNvPr>
          <p:cNvSpPr/>
          <p:nvPr/>
        </p:nvSpPr>
        <p:spPr>
          <a:xfrm>
            <a:off x="7833399" y="6537704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C9FF9EF-205B-413C-8600-AE515CDA3E74}"/>
              </a:ext>
            </a:extLst>
          </p:cNvPr>
          <p:cNvSpPr/>
          <p:nvPr/>
        </p:nvSpPr>
        <p:spPr>
          <a:xfrm>
            <a:off x="8094287" y="6537704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24DCF4-3D21-496B-84ED-546AD90100A6}"/>
              </a:ext>
            </a:extLst>
          </p:cNvPr>
          <p:cNvSpPr/>
          <p:nvPr/>
        </p:nvSpPr>
        <p:spPr>
          <a:xfrm>
            <a:off x="8355175" y="6537704"/>
            <a:ext cx="100739" cy="774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E069D-06CA-4D46-98BA-1037092B01D8}"/>
              </a:ext>
            </a:extLst>
          </p:cNvPr>
          <p:cNvSpPr txBox="1"/>
          <p:nvPr/>
        </p:nvSpPr>
        <p:spPr>
          <a:xfrm>
            <a:off x="3246895" y="3177153"/>
            <a:ext cx="296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This turns out to be important for applications like online databases where you might lose a client if </a:t>
            </a:r>
            <a:r>
              <a:rPr lang="en-US" sz="1200" b="1" i="1" u="sng" dirty="0">
                <a:solidFill>
                  <a:schemeClr val="accent2">
                    <a:lumMod val="75000"/>
                  </a:schemeClr>
                </a:solidFill>
              </a:rPr>
              <a:t>one operation 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is slow…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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2639796-451F-4490-BFD8-BCCC96504EFA}"/>
              </a:ext>
            </a:extLst>
          </p:cNvPr>
          <p:cNvSpPr/>
          <p:nvPr/>
        </p:nvSpPr>
        <p:spPr>
          <a:xfrm>
            <a:off x="557939" y="5362414"/>
            <a:ext cx="1952786" cy="78266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4A648F-54CC-4E90-A297-0FA83DB38457}"/>
              </a:ext>
            </a:extLst>
          </p:cNvPr>
          <p:cNvCxnSpPr/>
          <p:nvPr/>
        </p:nvCxnSpPr>
        <p:spPr>
          <a:xfrm flipV="1">
            <a:off x="2533973" y="5447654"/>
            <a:ext cx="379708" cy="28671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57CD538-C5A0-464D-B505-675E5667FB31}"/>
              </a:ext>
            </a:extLst>
          </p:cNvPr>
          <p:cNvSpPr txBox="1"/>
          <p:nvPr/>
        </p:nvSpPr>
        <p:spPr>
          <a:xfrm>
            <a:off x="2851689" y="5202266"/>
            <a:ext cx="2673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</a:rPr>
              <a:t>Biggest advantage of splay trees.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8F1BAF-6954-49E9-BBA7-F7EA27805149}"/>
              </a:ext>
            </a:extLst>
          </p:cNvPr>
          <p:cNvSpPr/>
          <p:nvPr/>
        </p:nvSpPr>
        <p:spPr>
          <a:xfrm>
            <a:off x="9546956" y="2107769"/>
            <a:ext cx="2518475" cy="333988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205A5D-DCE6-4779-9197-F2C96F89F582}"/>
              </a:ext>
            </a:extLst>
          </p:cNvPr>
          <p:cNvCxnSpPr/>
          <p:nvPr/>
        </p:nvCxnSpPr>
        <p:spPr>
          <a:xfrm flipH="1" flipV="1">
            <a:off x="8958020" y="3665349"/>
            <a:ext cx="573438" cy="100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D4515C4-53D4-4276-8499-EA0AD07F88F0}"/>
              </a:ext>
            </a:extLst>
          </p:cNvPr>
          <p:cNvSpPr txBox="1"/>
          <p:nvPr/>
        </p:nvSpPr>
        <p:spPr>
          <a:xfrm>
            <a:off x="7067821" y="3367106"/>
            <a:ext cx="245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B0F0"/>
                </a:solidFill>
              </a:rPr>
              <a:t>Biggest disadvantages of AVL Trees</a:t>
            </a:r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07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EB1E-5886-4FE3-B0F1-2384642D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CBC5-6BD0-4437-A81D-52FA3A39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Insertion on both of these trees has two phases…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search</a:t>
            </a:r>
            <a:r>
              <a:rPr lang="en-US" dirty="0"/>
              <a:t> phase, where we </a:t>
            </a:r>
            <a:r>
              <a:rPr lang="en-US" dirty="0">
                <a:solidFill>
                  <a:srgbClr val="7030A0"/>
                </a:solidFill>
              </a:rPr>
              <a:t>go down</a:t>
            </a:r>
            <a:r>
              <a:rPr lang="en-US" dirty="0"/>
              <a:t> to search for an empty position to put the key in (if it’s not already in there),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rotation</a:t>
            </a:r>
            <a:r>
              <a:rPr lang="en-US" dirty="0"/>
              <a:t> phase where we go up to either rebalance subtrees (AVL) or pull them closer to the root (Splay)…</a:t>
            </a:r>
          </a:p>
          <a:p>
            <a:r>
              <a:rPr lang="en-US" dirty="0"/>
              <a:t>B-Trees have the same search phase,</a:t>
            </a:r>
            <a:r>
              <a:rPr lang="en-US" dirty="0">
                <a:solidFill>
                  <a:srgbClr val="FF0000"/>
                </a:solidFill>
              </a:rPr>
              <a:t> BUT! </a:t>
            </a:r>
            <a:r>
              <a:rPr lang="en-US" dirty="0"/>
              <a:t>in order to make sure the entire tree is perfectly balanced, the second phase will rotate </a:t>
            </a:r>
            <a:r>
              <a:rPr lang="en-US" dirty="0">
                <a:solidFill>
                  <a:schemeClr val="accent2"/>
                </a:solidFill>
              </a:rPr>
              <a:t>exactly zero nodes!</a:t>
            </a:r>
          </a:p>
          <a:p>
            <a:r>
              <a:rPr lang="en-US" dirty="0"/>
              <a:t>Instead, it </a:t>
            </a:r>
            <a:r>
              <a:rPr lang="en-US" i="1" dirty="0"/>
              <a:t>might</a:t>
            </a:r>
            <a:r>
              <a:rPr lang="en-US" dirty="0"/>
              <a:t> either make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fatter</a:t>
            </a:r>
            <a:r>
              <a:rPr lang="en-US" dirty="0"/>
              <a:t> or blow them up into </a:t>
            </a:r>
            <a:r>
              <a:rPr lang="en-US" dirty="0">
                <a:solidFill>
                  <a:srgbClr val="00B050"/>
                </a:solidFill>
              </a:rPr>
              <a:t>two nodes</a:t>
            </a:r>
            <a:r>
              <a:rPr lang="en-US" dirty="0"/>
              <a:t>.</a:t>
            </a:r>
          </a:p>
        </p:txBody>
      </p:sp>
      <p:pic>
        <p:nvPicPr>
          <p:cNvPr id="5" name="Picture 4" descr="A person smiling for the picture&#10;&#10;Description generated with high confidence">
            <a:extLst>
              <a:ext uri="{FF2B5EF4-FFF2-40B4-BE49-F238E27FC236}">
                <a16:creationId xmlns:a16="http://schemas.microsoft.com/office/drawing/2014/main" id="{B73EE570-5061-4BBB-8F0E-1A6F972FB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11" y="5406496"/>
            <a:ext cx="1907822" cy="14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94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EB1E-5886-4FE3-B0F1-2384642D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CBC5-6BD0-4437-A81D-52FA3A39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Insertion on both of these trees has two phases…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search</a:t>
            </a:r>
            <a:r>
              <a:rPr lang="en-US" dirty="0"/>
              <a:t> phase, where we </a:t>
            </a:r>
            <a:r>
              <a:rPr lang="en-US" dirty="0">
                <a:solidFill>
                  <a:srgbClr val="7030A0"/>
                </a:solidFill>
              </a:rPr>
              <a:t>go down</a:t>
            </a:r>
            <a:r>
              <a:rPr lang="en-US" dirty="0"/>
              <a:t> to search for an empty position to put the key in (if it’s not already in there),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rotation</a:t>
            </a:r>
            <a:r>
              <a:rPr lang="en-US" dirty="0"/>
              <a:t> phase where we go up to either rebalance subtrees (AVL) or pull them closer to the root (Splay)…</a:t>
            </a:r>
          </a:p>
          <a:p>
            <a:r>
              <a:rPr lang="en-US" dirty="0"/>
              <a:t>B-Trees have the same search phase,</a:t>
            </a:r>
            <a:r>
              <a:rPr lang="en-US" dirty="0">
                <a:solidFill>
                  <a:srgbClr val="FF0000"/>
                </a:solidFill>
              </a:rPr>
              <a:t> BUT! </a:t>
            </a:r>
            <a:r>
              <a:rPr lang="en-US" dirty="0"/>
              <a:t>in order to make sure the entire tree is perfectly balanced, the second phase will rotate </a:t>
            </a:r>
            <a:r>
              <a:rPr lang="en-US" dirty="0">
                <a:solidFill>
                  <a:schemeClr val="accent2"/>
                </a:solidFill>
              </a:rPr>
              <a:t>exactly zero nodes!</a:t>
            </a:r>
          </a:p>
          <a:p>
            <a:r>
              <a:rPr lang="en-US" dirty="0"/>
              <a:t>Instead, it </a:t>
            </a:r>
            <a:r>
              <a:rPr lang="en-US" i="1" dirty="0"/>
              <a:t>might</a:t>
            </a:r>
            <a:r>
              <a:rPr lang="en-US" dirty="0"/>
              <a:t> either make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fatter</a:t>
            </a:r>
            <a:r>
              <a:rPr lang="en-US" dirty="0"/>
              <a:t> or blow them up into </a:t>
            </a:r>
            <a:r>
              <a:rPr lang="en-US" dirty="0">
                <a:solidFill>
                  <a:srgbClr val="00B050"/>
                </a:solidFill>
              </a:rPr>
              <a:t>two nodes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We’ll see how this happens </a:t>
            </a:r>
            <a:r>
              <a:rPr lang="en-US" b="1" dirty="0">
                <a:solidFill>
                  <a:srgbClr val="FF00FF"/>
                </a:solidFill>
              </a:rPr>
              <a:t>right now</a:t>
            </a:r>
            <a:r>
              <a:rPr lang="en-US" dirty="0"/>
              <a:t>.</a:t>
            </a:r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B6D1025-CD18-4D75-BD4A-4B20B435E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3" y="5483930"/>
            <a:ext cx="1615723" cy="11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7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</a:t>
            </a:r>
            <a:r>
              <a:rPr lang="en-US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340EE7-FC49-4C3F-8E20-C45223346AE6}"/>
              </a:ext>
            </a:extLst>
          </p:cNvPr>
          <p:cNvSpPr/>
          <p:nvPr/>
        </p:nvSpPr>
        <p:spPr>
          <a:xfrm>
            <a:off x="4955823" y="2257777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8E7D5B-EC6B-455B-86D7-AC2215F67467}"/>
              </a:ext>
            </a:extLst>
          </p:cNvPr>
          <p:cNvCxnSpPr>
            <a:cxnSpLocks/>
          </p:cNvCxnSpPr>
          <p:nvPr/>
        </p:nvCxnSpPr>
        <p:spPr>
          <a:xfrm flipH="1">
            <a:off x="4786490" y="2844800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7A1F04-BBEE-4487-BB70-F4800FBE926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738990" y="2800086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26EDE7-7798-46D8-95CF-5B4104454AFA}"/>
              </a:ext>
            </a:extLst>
          </p:cNvPr>
          <p:cNvSpPr/>
          <p:nvPr/>
        </p:nvSpPr>
        <p:spPr>
          <a:xfrm>
            <a:off x="6778979" y="3443111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AE44B-F3FB-4625-BA0B-071FA565A906}"/>
              </a:ext>
            </a:extLst>
          </p:cNvPr>
          <p:cNvCxnSpPr>
            <a:cxnSpLocks/>
          </p:cNvCxnSpPr>
          <p:nvPr/>
        </p:nvCxnSpPr>
        <p:spPr>
          <a:xfrm flipH="1">
            <a:off x="6805790" y="4018845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668E7-2EED-4D7F-97E7-31E78DDDD149}"/>
              </a:ext>
            </a:extLst>
          </p:cNvPr>
          <p:cNvSpPr/>
          <p:nvPr/>
        </p:nvSpPr>
        <p:spPr>
          <a:xfrm>
            <a:off x="6438901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6148E-43DA-4CD6-ABDD-891C918AFB5E}"/>
              </a:ext>
            </a:extLst>
          </p:cNvPr>
          <p:cNvCxnSpPr>
            <a:cxnSpLocks/>
          </p:cNvCxnSpPr>
          <p:nvPr/>
        </p:nvCxnSpPr>
        <p:spPr>
          <a:xfrm>
            <a:off x="7336368" y="4018845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F40BD2-76CE-4DBC-82A3-81B54CB5F75F}"/>
              </a:ext>
            </a:extLst>
          </p:cNvPr>
          <p:cNvSpPr/>
          <p:nvPr/>
        </p:nvSpPr>
        <p:spPr>
          <a:xfrm>
            <a:off x="7502879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4117623" y="3583340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3EC0B-79C2-4074-9282-14B389EBF0D1}"/>
              </a:ext>
            </a:extLst>
          </p:cNvPr>
          <p:cNvCxnSpPr>
            <a:cxnSpLocks/>
          </p:cNvCxnSpPr>
          <p:nvPr/>
        </p:nvCxnSpPr>
        <p:spPr>
          <a:xfrm>
            <a:off x="4876097" y="4126971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8131F2-DD82-4600-8820-1A0704EB6AF6}"/>
              </a:ext>
            </a:extLst>
          </p:cNvPr>
          <p:cNvSpPr/>
          <p:nvPr/>
        </p:nvSpPr>
        <p:spPr>
          <a:xfrm>
            <a:off x="5133623" y="4748741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1D3EA-5368-42CF-90A3-5B384D6695D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625623" y="4159074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8702AC-E08F-41A4-968D-8D202B71D2CF}"/>
              </a:ext>
            </a:extLst>
          </p:cNvPr>
          <p:cNvSpPr/>
          <p:nvPr/>
        </p:nvSpPr>
        <p:spPr>
          <a:xfrm>
            <a:off x="4271082" y="4763912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49C6D-0B55-4736-8041-91F54B13A145}"/>
              </a:ext>
            </a:extLst>
          </p:cNvPr>
          <p:cNvCxnSpPr>
            <a:cxnSpLocks/>
          </p:cNvCxnSpPr>
          <p:nvPr/>
        </p:nvCxnSpPr>
        <p:spPr>
          <a:xfrm flipH="1">
            <a:off x="3830640" y="4159074"/>
            <a:ext cx="286984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6B307B-1F42-4589-9153-7EBBE507C524}"/>
              </a:ext>
            </a:extLst>
          </p:cNvPr>
          <p:cNvSpPr/>
          <p:nvPr/>
        </p:nvSpPr>
        <p:spPr>
          <a:xfrm>
            <a:off x="3328286" y="4708350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393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44" y="1825625"/>
            <a:ext cx="10992556" cy="4351338"/>
          </a:xfrm>
        </p:spPr>
        <p:txBody>
          <a:bodyPr/>
          <a:lstStyle/>
          <a:p>
            <a:r>
              <a:rPr lang="en-US" dirty="0"/>
              <a:t>Insert </a:t>
            </a:r>
            <a:r>
              <a:rPr lang="en-US" dirty="0">
                <a:solidFill>
                  <a:srgbClr val="FF0000"/>
                </a:solidFill>
              </a:rPr>
              <a:t>18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search </a:t>
            </a:r>
            <a:r>
              <a:rPr lang="en-US" dirty="0"/>
              <a:t>first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340EE7-FC49-4C3F-8E20-C45223346AE6}"/>
              </a:ext>
            </a:extLst>
          </p:cNvPr>
          <p:cNvSpPr/>
          <p:nvPr/>
        </p:nvSpPr>
        <p:spPr>
          <a:xfrm>
            <a:off x="4955823" y="2257777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8E7D5B-EC6B-455B-86D7-AC2215F67467}"/>
              </a:ext>
            </a:extLst>
          </p:cNvPr>
          <p:cNvCxnSpPr>
            <a:cxnSpLocks/>
          </p:cNvCxnSpPr>
          <p:nvPr/>
        </p:nvCxnSpPr>
        <p:spPr>
          <a:xfrm flipH="1">
            <a:off x="4786490" y="2844800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7A1F04-BBEE-4487-BB70-F4800FBE926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738990" y="2800086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26EDE7-7798-46D8-95CF-5B4104454AFA}"/>
              </a:ext>
            </a:extLst>
          </p:cNvPr>
          <p:cNvSpPr/>
          <p:nvPr/>
        </p:nvSpPr>
        <p:spPr>
          <a:xfrm>
            <a:off x="6778979" y="3443111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AE44B-F3FB-4625-BA0B-071FA565A906}"/>
              </a:ext>
            </a:extLst>
          </p:cNvPr>
          <p:cNvCxnSpPr>
            <a:cxnSpLocks/>
          </p:cNvCxnSpPr>
          <p:nvPr/>
        </p:nvCxnSpPr>
        <p:spPr>
          <a:xfrm flipH="1">
            <a:off x="6805790" y="4018845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668E7-2EED-4D7F-97E7-31E78DDDD149}"/>
              </a:ext>
            </a:extLst>
          </p:cNvPr>
          <p:cNvSpPr/>
          <p:nvPr/>
        </p:nvSpPr>
        <p:spPr>
          <a:xfrm>
            <a:off x="6438901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6148E-43DA-4CD6-ABDD-891C918AFB5E}"/>
              </a:ext>
            </a:extLst>
          </p:cNvPr>
          <p:cNvCxnSpPr>
            <a:cxnSpLocks/>
          </p:cNvCxnSpPr>
          <p:nvPr/>
        </p:nvCxnSpPr>
        <p:spPr>
          <a:xfrm>
            <a:off x="7336368" y="4018845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F40BD2-76CE-4DBC-82A3-81B54CB5F75F}"/>
              </a:ext>
            </a:extLst>
          </p:cNvPr>
          <p:cNvSpPr/>
          <p:nvPr/>
        </p:nvSpPr>
        <p:spPr>
          <a:xfrm>
            <a:off x="7502879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4117623" y="3583340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3EC0B-79C2-4074-9282-14B389EBF0D1}"/>
              </a:ext>
            </a:extLst>
          </p:cNvPr>
          <p:cNvCxnSpPr>
            <a:cxnSpLocks/>
          </p:cNvCxnSpPr>
          <p:nvPr/>
        </p:nvCxnSpPr>
        <p:spPr>
          <a:xfrm>
            <a:off x="4876097" y="4126971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8131F2-DD82-4600-8820-1A0704EB6AF6}"/>
              </a:ext>
            </a:extLst>
          </p:cNvPr>
          <p:cNvSpPr/>
          <p:nvPr/>
        </p:nvSpPr>
        <p:spPr>
          <a:xfrm>
            <a:off x="5133623" y="4748741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1D3EA-5368-42CF-90A3-5B384D6695D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625623" y="4159074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8702AC-E08F-41A4-968D-8D202B71D2CF}"/>
              </a:ext>
            </a:extLst>
          </p:cNvPr>
          <p:cNvSpPr/>
          <p:nvPr/>
        </p:nvSpPr>
        <p:spPr>
          <a:xfrm>
            <a:off x="4055358" y="4786489"/>
            <a:ext cx="900465" cy="5058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49C6D-0B55-4736-8041-91F54B13A145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448228" y="4159074"/>
            <a:ext cx="669396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6B307B-1F42-4589-9153-7EBBE507C524}"/>
              </a:ext>
            </a:extLst>
          </p:cNvPr>
          <p:cNvSpPr/>
          <p:nvPr/>
        </p:nvSpPr>
        <p:spPr>
          <a:xfrm>
            <a:off x="3081339" y="470746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33841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44" y="1825625"/>
            <a:ext cx="10992556" cy="4351338"/>
          </a:xfrm>
        </p:spPr>
        <p:txBody>
          <a:bodyPr/>
          <a:lstStyle/>
          <a:p>
            <a:r>
              <a:rPr lang="en-US" dirty="0"/>
              <a:t>Insert </a:t>
            </a:r>
            <a:r>
              <a:rPr lang="en-US" dirty="0">
                <a:solidFill>
                  <a:srgbClr val="FF0000"/>
                </a:solidFill>
              </a:rPr>
              <a:t>18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search </a:t>
            </a:r>
            <a:r>
              <a:rPr lang="en-US" dirty="0"/>
              <a:t>first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Last node encountered</a:t>
            </a:r>
          </a:p>
          <a:p>
            <a:pPr marL="457200" lvl="1" indent="0">
              <a:buNone/>
            </a:pPr>
            <a:r>
              <a:rPr lang="en-US" dirty="0"/>
              <a:t>   is 2-node: </a:t>
            </a:r>
            <a:r>
              <a:rPr lang="en-US" dirty="0">
                <a:solidFill>
                  <a:srgbClr val="7030A0"/>
                </a:solidFill>
              </a:rPr>
              <a:t>make it a 3-node</a:t>
            </a:r>
            <a:r>
              <a:rPr lang="en-US" dirty="0"/>
              <a:t>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340EE7-FC49-4C3F-8E20-C45223346AE6}"/>
              </a:ext>
            </a:extLst>
          </p:cNvPr>
          <p:cNvSpPr/>
          <p:nvPr/>
        </p:nvSpPr>
        <p:spPr>
          <a:xfrm>
            <a:off x="4955823" y="2257777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8E7D5B-EC6B-455B-86D7-AC2215F67467}"/>
              </a:ext>
            </a:extLst>
          </p:cNvPr>
          <p:cNvCxnSpPr>
            <a:cxnSpLocks/>
          </p:cNvCxnSpPr>
          <p:nvPr/>
        </p:nvCxnSpPr>
        <p:spPr>
          <a:xfrm flipH="1">
            <a:off x="4786490" y="2844800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7A1F04-BBEE-4487-BB70-F4800FBE926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738990" y="2800086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26EDE7-7798-46D8-95CF-5B4104454AFA}"/>
              </a:ext>
            </a:extLst>
          </p:cNvPr>
          <p:cNvSpPr/>
          <p:nvPr/>
        </p:nvSpPr>
        <p:spPr>
          <a:xfrm>
            <a:off x="6778979" y="3443111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AE44B-F3FB-4625-BA0B-071FA565A906}"/>
              </a:ext>
            </a:extLst>
          </p:cNvPr>
          <p:cNvCxnSpPr>
            <a:cxnSpLocks/>
          </p:cNvCxnSpPr>
          <p:nvPr/>
        </p:nvCxnSpPr>
        <p:spPr>
          <a:xfrm flipH="1">
            <a:off x="6805790" y="4018845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668E7-2EED-4D7F-97E7-31E78DDDD149}"/>
              </a:ext>
            </a:extLst>
          </p:cNvPr>
          <p:cNvSpPr/>
          <p:nvPr/>
        </p:nvSpPr>
        <p:spPr>
          <a:xfrm>
            <a:off x="6438901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6148E-43DA-4CD6-ABDD-891C918AFB5E}"/>
              </a:ext>
            </a:extLst>
          </p:cNvPr>
          <p:cNvCxnSpPr>
            <a:cxnSpLocks/>
          </p:cNvCxnSpPr>
          <p:nvPr/>
        </p:nvCxnSpPr>
        <p:spPr>
          <a:xfrm>
            <a:off x="7336368" y="4018845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F40BD2-76CE-4DBC-82A3-81B54CB5F75F}"/>
              </a:ext>
            </a:extLst>
          </p:cNvPr>
          <p:cNvSpPr/>
          <p:nvPr/>
        </p:nvSpPr>
        <p:spPr>
          <a:xfrm>
            <a:off x="7502879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4117623" y="3583340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3EC0B-79C2-4074-9282-14B389EBF0D1}"/>
              </a:ext>
            </a:extLst>
          </p:cNvPr>
          <p:cNvCxnSpPr>
            <a:cxnSpLocks/>
          </p:cNvCxnSpPr>
          <p:nvPr/>
        </p:nvCxnSpPr>
        <p:spPr>
          <a:xfrm>
            <a:off x="4876097" y="4126971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8131F2-DD82-4600-8820-1A0704EB6AF6}"/>
              </a:ext>
            </a:extLst>
          </p:cNvPr>
          <p:cNvSpPr/>
          <p:nvPr/>
        </p:nvSpPr>
        <p:spPr>
          <a:xfrm>
            <a:off x="5133623" y="4748741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1D3EA-5368-42CF-90A3-5B384D6695D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625623" y="4159074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8702AC-E08F-41A4-968D-8D202B71D2CF}"/>
              </a:ext>
            </a:extLst>
          </p:cNvPr>
          <p:cNvSpPr/>
          <p:nvPr/>
        </p:nvSpPr>
        <p:spPr>
          <a:xfrm>
            <a:off x="4055358" y="4786489"/>
            <a:ext cx="900465" cy="505883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</a:t>
            </a:r>
            <a:r>
              <a:rPr lang="en-US" b="1" dirty="0">
                <a:solidFill>
                  <a:srgbClr val="FF0000"/>
                </a:solidFill>
              </a:rPr>
              <a:t>18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49C6D-0B55-4736-8041-91F54B13A145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448228" y="4159074"/>
            <a:ext cx="669396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6B307B-1F42-4589-9153-7EBBE507C524}"/>
              </a:ext>
            </a:extLst>
          </p:cNvPr>
          <p:cNvSpPr/>
          <p:nvPr/>
        </p:nvSpPr>
        <p:spPr>
          <a:xfrm>
            <a:off x="3081339" y="470746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81123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44" y="1825625"/>
            <a:ext cx="10992556" cy="4351338"/>
          </a:xfrm>
        </p:spPr>
        <p:txBody>
          <a:bodyPr/>
          <a:lstStyle/>
          <a:p>
            <a:r>
              <a:rPr lang="en-US" dirty="0"/>
              <a:t>Insert </a:t>
            </a:r>
            <a:r>
              <a:rPr lang="en-US" dirty="0">
                <a:solidFill>
                  <a:srgbClr val="FF0000"/>
                </a:solidFill>
              </a:rPr>
              <a:t>18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search </a:t>
            </a:r>
            <a:r>
              <a:rPr lang="en-US" dirty="0"/>
              <a:t>first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Last node encountered</a:t>
            </a:r>
          </a:p>
          <a:p>
            <a:pPr marL="457200" lvl="1" indent="0">
              <a:buNone/>
            </a:pPr>
            <a:r>
              <a:rPr lang="en-US" dirty="0"/>
              <a:t>   is 2-node: </a:t>
            </a:r>
            <a:r>
              <a:rPr lang="en-US" dirty="0">
                <a:solidFill>
                  <a:srgbClr val="7030A0"/>
                </a:solidFill>
              </a:rPr>
              <a:t>make it a 3-node</a:t>
            </a:r>
            <a:r>
              <a:rPr lang="en-US" dirty="0"/>
              <a:t>!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Done!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340EE7-FC49-4C3F-8E20-C45223346AE6}"/>
              </a:ext>
            </a:extLst>
          </p:cNvPr>
          <p:cNvSpPr/>
          <p:nvPr/>
        </p:nvSpPr>
        <p:spPr>
          <a:xfrm>
            <a:off x="4955823" y="2257777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8E7D5B-EC6B-455B-86D7-AC2215F67467}"/>
              </a:ext>
            </a:extLst>
          </p:cNvPr>
          <p:cNvCxnSpPr>
            <a:cxnSpLocks/>
          </p:cNvCxnSpPr>
          <p:nvPr/>
        </p:nvCxnSpPr>
        <p:spPr>
          <a:xfrm flipH="1">
            <a:off x="4786490" y="2844800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7A1F04-BBEE-4487-BB70-F4800FBE926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738990" y="2800086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26EDE7-7798-46D8-95CF-5B4104454AFA}"/>
              </a:ext>
            </a:extLst>
          </p:cNvPr>
          <p:cNvSpPr/>
          <p:nvPr/>
        </p:nvSpPr>
        <p:spPr>
          <a:xfrm>
            <a:off x="6778979" y="3443111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AE44B-F3FB-4625-BA0B-071FA565A906}"/>
              </a:ext>
            </a:extLst>
          </p:cNvPr>
          <p:cNvCxnSpPr>
            <a:cxnSpLocks/>
          </p:cNvCxnSpPr>
          <p:nvPr/>
        </p:nvCxnSpPr>
        <p:spPr>
          <a:xfrm flipH="1">
            <a:off x="6805790" y="4018845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668E7-2EED-4D7F-97E7-31E78DDDD149}"/>
              </a:ext>
            </a:extLst>
          </p:cNvPr>
          <p:cNvSpPr/>
          <p:nvPr/>
        </p:nvSpPr>
        <p:spPr>
          <a:xfrm>
            <a:off x="6438901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6148E-43DA-4CD6-ABDD-891C918AFB5E}"/>
              </a:ext>
            </a:extLst>
          </p:cNvPr>
          <p:cNvCxnSpPr>
            <a:cxnSpLocks/>
          </p:cNvCxnSpPr>
          <p:nvPr/>
        </p:nvCxnSpPr>
        <p:spPr>
          <a:xfrm>
            <a:off x="7336368" y="4018845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F40BD2-76CE-4DBC-82A3-81B54CB5F75F}"/>
              </a:ext>
            </a:extLst>
          </p:cNvPr>
          <p:cNvSpPr/>
          <p:nvPr/>
        </p:nvSpPr>
        <p:spPr>
          <a:xfrm>
            <a:off x="7502879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4117623" y="3583340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3EC0B-79C2-4074-9282-14B389EBF0D1}"/>
              </a:ext>
            </a:extLst>
          </p:cNvPr>
          <p:cNvCxnSpPr>
            <a:cxnSpLocks/>
          </p:cNvCxnSpPr>
          <p:nvPr/>
        </p:nvCxnSpPr>
        <p:spPr>
          <a:xfrm>
            <a:off x="4876097" y="4126971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8131F2-DD82-4600-8820-1A0704EB6AF6}"/>
              </a:ext>
            </a:extLst>
          </p:cNvPr>
          <p:cNvSpPr/>
          <p:nvPr/>
        </p:nvSpPr>
        <p:spPr>
          <a:xfrm>
            <a:off x="5133623" y="4748741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1D3EA-5368-42CF-90A3-5B384D6695D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625623" y="4159074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8702AC-E08F-41A4-968D-8D202B71D2CF}"/>
              </a:ext>
            </a:extLst>
          </p:cNvPr>
          <p:cNvSpPr/>
          <p:nvPr/>
        </p:nvSpPr>
        <p:spPr>
          <a:xfrm>
            <a:off x="4055358" y="4786489"/>
            <a:ext cx="900465" cy="505883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</a:t>
            </a:r>
            <a:r>
              <a:rPr lang="en-US" b="1" dirty="0">
                <a:solidFill>
                  <a:srgbClr val="FF0000"/>
                </a:solidFill>
              </a:rPr>
              <a:t>18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49C6D-0B55-4736-8041-91F54B13A145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448228" y="4159074"/>
            <a:ext cx="669396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6B307B-1F42-4589-9153-7EBBE507C524}"/>
              </a:ext>
            </a:extLst>
          </p:cNvPr>
          <p:cNvSpPr/>
          <p:nvPr/>
        </p:nvSpPr>
        <p:spPr>
          <a:xfrm>
            <a:off x="3081339" y="470746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75683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44" y="1825625"/>
            <a:ext cx="1099255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Insert </a:t>
            </a:r>
            <a:r>
              <a:rPr lang="en-US" dirty="0">
                <a:solidFill>
                  <a:srgbClr val="FF0000"/>
                </a:solidFill>
              </a:rPr>
              <a:t>18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search </a:t>
            </a:r>
            <a:r>
              <a:rPr lang="en-US" dirty="0"/>
              <a:t>first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Last node encountered</a:t>
            </a:r>
          </a:p>
          <a:p>
            <a:pPr marL="457200" lvl="1" indent="0">
              <a:buNone/>
            </a:pPr>
            <a:r>
              <a:rPr lang="en-US" dirty="0"/>
              <a:t>   is 2-node: </a:t>
            </a:r>
            <a:r>
              <a:rPr lang="en-US" dirty="0">
                <a:solidFill>
                  <a:srgbClr val="7030A0"/>
                </a:solidFill>
              </a:rPr>
              <a:t>make it a 3-node</a:t>
            </a:r>
            <a:r>
              <a:rPr lang="en-US" dirty="0"/>
              <a:t>!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Done!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But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what if I now wanted to insert 17?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I don’t have space for it!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340EE7-FC49-4C3F-8E20-C45223346AE6}"/>
              </a:ext>
            </a:extLst>
          </p:cNvPr>
          <p:cNvSpPr/>
          <p:nvPr/>
        </p:nvSpPr>
        <p:spPr>
          <a:xfrm>
            <a:off x="4955823" y="2257777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8E7D5B-EC6B-455B-86D7-AC2215F67467}"/>
              </a:ext>
            </a:extLst>
          </p:cNvPr>
          <p:cNvCxnSpPr>
            <a:cxnSpLocks/>
          </p:cNvCxnSpPr>
          <p:nvPr/>
        </p:nvCxnSpPr>
        <p:spPr>
          <a:xfrm flipH="1">
            <a:off x="4786490" y="2844800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7A1F04-BBEE-4487-BB70-F4800FBE926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738990" y="2800086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26EDE7-7798-46D8-95CF-5B4104454AFA}"/>
              </a:ext>
            </a:extLst>
          </p:cNvPr>
          <p:cNvSpPr/>
          <p:nvPr/>
        </p:nvSpPr>
        <p:spPr>
          <a:xfrm>
            <a:off x="6778979" y="3443111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AE44B-F3FB-4625-BA0B-071FA565A906}"/>
              </a:ext>
            </a:extLst>
          </p:cNvPr>
          <p:cNvCxnSpPr>
            <a:cxnSpLocks/>
          </p:cNvCxnSpPr>
          <p:nvPr/>
        </p:nvCxnSpPr>
        <p:spPr>
          <a:xfrm flipH="1">
            <a:off x="6805790" y="4018845"/>
            <a:ext cx="220134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668E7-2EED-4D7F-97E7-31E78DDDD149}"/>
              </a:ext>
            </a:extLst>
          </p:cNvPr>
          <p:cNvSpPr/>
          <p:nvPr/>
        </p:nvSpPr>
        <p:spPr>
          <a:xfrm>
            <a:off x="6438901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6148E-43DA-4CD6-ABDD-891C918AFB5E}"/>
              </a:ext>
            </a:extLst>
          </p:cNvPr>
          <p:cNvCxnSpPr>
            <a:cxnSpLocks/>
          </p:cNvCxnSpPr>
          <p:nvPr/>
        </p:nvCxnSpPr>
        <p:spPr>
          <a:xfrm>
            <a:off x="7336368" y="4018845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F40BD2-76CE-4DBC-82A3-81B54CB5F75F}"/>
              </a:ext>
            </a:extLst>
          </p:cNvPr>
          <p:cNvSpPr/>
          <p:nvPr/>
        </p:nvSpPr>
        <p:spPr>
          <a:xfrm>
            <a:off x="7502879" y="4786489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4117623" y="3583340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3EC0B-79C2-4074-9282-14B389EBF0D1}"/>
              </a:ext>
            </a:extLst>
          </p:cNvPr>
          <p:cNvCxnSpPr>
            <a:cxnSpLocks/>
          </p:cNvCxnSpPr>
          <p:nvPr/>
        </p:nvCxnSpPr>
        <p:spPr>
          <a:xfrm>
            <a:off x="4876097" y="4126971"/>
            <a:ext cx="486126" cy="621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8131F2-DD82-4600-8820-1A0704EB6AF6}"/>
              </a:ext>
            </a:extLst>
          </p:cNvPr>
          <p:cNvSpPr/>
          <p:nvPr/>
        </p:nvSpPr>
        <p:spPr>
          <a:xfrm>
            <a:off x="5133623" y="4748741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21D3EA-5368-42CF-90A3-5B384D6695D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625623" y="4159074"/>
            <a:ext cx="0" cy="62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8702AC-E08F-41A4-968D-8D202B71D2CF}"/>
              </a:ext>
            </a:extLst>
          </p:cNvPr>
          <p:cNvSpPr/>
          <p:nvPr/>
        </p:nvSpPr>
        <p:spPr>
          <a:xfrm>
            <a:off x="4055358" y="4786489"/>
            <a:ext cx="900465" cy="505883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</a:t>
            </a:r>
            <a:r>
              <a:rPr lang="en-US" b="1" dirty="0">
                <a:solidFill>
                  <a:srgbClr val="FF0000"/>
                </a:solidFill>
              </a:rPr>
              <a:t>18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49C6D-0B55-4736-8041-91F54B13A145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448228" y="4159074"/>
            <a:ext cx="669396" cy="54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6B307B-1F42-4589-9153-7EBBE507C524}"/>
              </a:ext>
            </a:extLst>
          </p:cNvPr>
          <p:cNvSpPr/>
          <p:nvPr/>
        </p:nvSpPr>
        <p:spPr>
          <a:xfrm>
            <a:off x="3081339" y="4707467"/>
            <a:ext cx="73377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20" name="Picture 19" descr="A close up of a baby&#10;&#10;Description generated with very high confidence">
            <a:extLst>
              <a:ext uri="{FF2B5EF4-FFF2-40B4-BE49-F238E27FC236}">
                <a16:creationId xmlns:a16="http://schemas.microsoft.com/office/drawing/2014/main" id="{F9E11338-99DD-4D7B-B96B-D672785D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98" y="4707467"/>
            <a:ext cx="791104" cy="10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7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5080000" y="3679560"/>
            <a:ext cx="1016000" cy="57573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1   8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5204177" y="4164983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571069" y="4193204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5892804" y="4176269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stCxn id="19" idx="4"/>
          </p:cNvCxnSpPr>
          <p:nvPr/>
        </p:nvCxnSpPr>
        <p:spPr>
          <a:xfrm flipH="1">
            <a:off x="4786489" y="4289161"/>
            <a:ext cx="468488" cy="418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  <a:stCxn id="21" idx="4"/>
          </p:cNvCxnSpPr>
          <p:nvPr/>
        </p:nvCxnSpPr>
        <p:spPr>
          <a:xfrm flipH="1">
            <a:off x="5616223" y="4317382"/>
            <a:ext cx="5646" cy="59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5979525" y="4282262"/>
            <a:ext cx="601906" cy="57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088C2CC-64D3-498D-9899-354E282B9EA8}"/>
              </a:ext>
            </a:extLst>
          </p:cNvPr>
          <p:cNvSpPr txBox="1"/>
          <p:nvPr/>
        </p:nvSpPr>
        <p:spPr>
          <a:xfrm>
            <a:off x="4538135" y="4754463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B551A-0E15-4B9A-84A7-CFB96BE951DE}"/>
              </a:ext>
            </a:extLst>
          </p:cNvPr>
          <p:cNvSpPr txBox="1"/>
          <p:nvPr/>
        </p:nvSpPr>
        <p:spPr>
          <a:xfrm>
            <a:off x="5424312" y="4916620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15238A-4C92-4068-9D73-6BC33AD86EBA}"/>
              </a:ext>
            </a:extLst>
          </p:cNvPr>
          <p:cNvSpPr txBox="1"/>
          <p:nvPr/>
        </p:nvSpPr>
        <p:spPr>
          <a:xfrm>
            <a:off x="6510110" y="4825186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89759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5080000" y="3679560"/>
            <a:ext cx="1016000" cy="57573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1   8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5204177" y="4164983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571069" y="4193204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5892804" y="4176269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stCxn id="19" idx="4"/>
          </p:cNvCxnSpPr>
          <p:nvPr/>
        </p:nvCxnSpPr>
        <p:spPr>
          <a:xfrm flipH="1">
            <a:off x="4786489" y="4289161"/>
            <a:ext cx="468488" cy="418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  <a:stCxn id="21" idx="4"/>
          </p:cNvCxnSpPr>
          <p:nvPr/>
        </p:nvCxnSpPr>
        <p:spPr>
          <a:xfrm flipH="1">
            <a:off x="5616223" y="4317382"/>
            <a:ext cx="5646" cy="59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5979525" y="4282262"/>
            <a:ext cx="601906" cy="57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D64A45-4AD4-45DD-9F2C-402F6A7CE26F}"/>
              </a:ext>
            </a:extLst>
          </p:cNvPr>
          <p:cNvSpPr txBox="1"/>
          <p:nvPr/>
        </p:nvSpPr>
        <p:spPr>
          <a:xfrm>
            <a:off x="5994404" y="2788356"/>
            <a:ext cx="507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EAD4F6BE-3F93-48B5-AEA8-C17449833A84}"/>
              </a:ext>
            </a:extLst>
          </p:cNvPr>
          <p:cNvCxnSpPr>
            <a:stCxn id="4" idx="1"/>
            <a:endCxn id="12" idx="0"/>
          </p:cNvCxnSpPr>
          <p:nvPr/>
        </p:nvCxnSpPr>
        <p:spPr>
          <a:xfrm rot="10800000" flipV="1">
            <a:off x="5588000" y="3034578"/>
            <a:ext cx="406404" cy="644982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EB05F04-814F-4D20-BCDE-35717143AF13}"/>
              </a:ext>
            </a:extLst>
          </p:cNvPr>
          <p:cNvSpPr txBox="1"/>
          <p:nvPr/>
        </p:nvSpPr>
        <p:spPr>
          <a:xfrm>
            <a:off x="4538135" y="4754463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45A36B-AF6C-4488-9B5E-9AE896164C27}"/>
              </a:ext>
            </a:extLst>
          </p:cNvPr>
          <p:cNvSpPr txBox="1"/>
          <p:nvPr/>
        </p:nvSpPr>
        <p:spPr>
          <a:xfrm>
            <a:off x="5424312" y="4916620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5C12B7-B4FB-41DD-B360-C3E243930403}"/>
              </a:ext>
            </a:extLst>
          </p:cNvPr>
          <p:cNvSpPr txBox="1"/>
          <p:nvPr/>
        </p:nvSpPr>
        <p:spPr>
          <a:xfrm>
            <a:off x="6510110" y="4825186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62503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5080000" y="3679560"/>
            <a:ext cx="1016000" cy="57573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  </a:t>
            </a:r>
            <a:r>
              <a:rPr lang="en-US" sz="2200" dirty="0">
                <a:solidFill>
                  <a:srgbClr val="FF0000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</a:rPr>
              <a:t>  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5102576" y="4164983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700895" y="4181296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5960538" y="4164980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cxnSpLocks/>
          </p:cNvCxnSpPr>
          <p:nvPr/>
        </p:nvCxnSpPr>
        <p:spPr>
          <a:xfrm flipH="1">
            <a:off x="4639734" y="4248503"/>
            <a:ext cx="468488" cy="418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5787616" y="4287289"/>
            <a:ext cx="229371" cy="614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6047259" y="4270973"/>
            <a:ext cx="601906" cy="57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97075D-3285-4697-BF1C-BB64B9BEEE1A}"/>
              </a:ext>
            </a:extLst>
          </p:cNvPr>
          <p:cNvSpPr txBox="1"/>
          <p:nvPr/>
        </p:nvSpPr>
        <p:spPr>
          <a:xfrm>
            <a:off x="8396109" y="3812668"/>
            <a:ext cx="2551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Temporarily assume we can expand the 3-node to a 4-node!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DD36B7-848A-4632-B729-2DCA59A74864}"/>
              </a:ext>
            </a:extLst>
          </p:cNvPr>
          <p:cNvSpPr/>
          <p:nvPr/>
        </p:nvSpPr>
        <p:spPr>
          <a:xfrm>
            <a:off x="5373514" y="4198848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A63572-6E71-46F7-9B36-65624BBFC8B8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5418668" y="4323026"/>
            <a:ext cx="5646" cy="59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F2D593-B7A4-4DFD-9199-50CE8EECC89B}"/>
              </a:ext>
            </a:extLst>
          </p:cNvPr>
          <p:cNvSpPr txBox="1"/>
          <p:nvPr/>
        </p:nvSpPr>
        <p:spPr>
          <a:xfrm>
            <a:off x="4538135" y="4754463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110202-A047-4448-83C8-6C5B7AFA78EA}"/>
              </a:ext>
            </a:extLst>
          </p:cNvPr>
          <p:cNvSpPr txBox="1"/>
          <p:nvPr/>
        </p:nvSpPr>
        <p:spPr>
          <a:xfrm>
            <a:off x="5247543" y="4901463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CF698-B5B9-44EE-91CA-80D8E904AD7D}"/>
              </a:ext>
            </a:extLst>
          </p:cNvPr>
          <p:cNvSpPr txBox="1"/>
          <p:nvPr/>
        </p:nvSpPr>
        <p:spPr>
          <a:xfrm>
            <a:off x="5936165" y="4933458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F34EFC-CAB7-471E-8BAB-116D4C3E71BE}"/>
              </a:ext>
            </a:extLst>
          </p:cNvPr>
          <p:cNvSpPr txBox="1"/>
          <p:nvPr/>
        </p:nvSpPr>
        <p:spPr>
          <a:xfrm>
            <a:off x="6614257" y="4862794"/>
            <a:ext cx="3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6808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6927-7CA7-4A93-BAF7-57F54D34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Maintain the pros, kill the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ECB4-887D-4D88-8111-10F79DB1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any way we can maintain </a:t>
            </a:r>
            <a:r>
              <a:rPr lang="en-US" dirty="0">
                <a:solidFill>
                  <a:srgbClr val="7030A0"/>
                </a:solidFill>
              </a:rPr>
              <a:t>mission-critical logarithmic worst-case complexity for search</a:t>
            </a:r>
            <a:r>
              <a:rPr lang="en-US" dirty="0"/>
              <a:t>, while simultaneously </a:t>
            </a:r>
            <a:r>
              <a:rPr lang="en-US" dirty="0">
                <a:solidFill>
                  <a:srgbClr val="FF00FF"/>
                </a:solidFill>
              </a:rPr>
              <a:t>shedding the storage cost and rotation overhead of AVL Trees</a:t>
            </a:r>
            <a:r>
              <a:rPr lang="en-US" dirty="0"/>
              <a:t>?</a:t>
            </a:r>
          </a:p>
          <a:p>
            <a:r>
              <a:rPr lang="en-US" dirty="0"/>
              <a:t>Yup! Two solutions: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2-3 trees </a:t>
            </a:r>
            <a:r>
              <a:rPr lang="en-US" dirty="0"/>
              <a:t>implemented via</a:t>
            </a:r>
            <a:r>
              <a:rPr lang="en-US" dirty="0">
                <a:solidFill>
                  <a:srgbClr val="FF0000"/>
                </a:solidFill>
              </a:rPr>
              <a:t> Red</a:t>
            </a:r>
            <a:r>
              <a:rPr lang="en-US" dirty="0"/>
              <a:t>-Black </a:t>
            </a:r>
            <a:r>
              <a:rPr lang="en-US" dirty="0">
                <a:solidFill>
                  <a:schemeClr val="accent6"/>
                </a:solidFill>
              </a:rPr>
              <a:t>Binary Search Trees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B</a:t>
            </a:r>
            <a:r>
              <a:rPr lang="en-US" dirty="0">
                <a:solidFill>
                  <a:srgbClr val="00B050"/>
                </a:solidFill>
              </a:rPr>
              <a:t>BST</a:t>
            </a:r>
            <a:r>
              <a:rPr lang="en-US" dirty="0"/>
              <a:t>s)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B-Trees</a:t>
            </a:r>
            <a:r>
              <a:rPr lang="en-US" dirty="0"/>
              <a:t> (</a:t>
            </a:r>
            <a:r>
              <a:rPr lang="en-US" dirty="0">
                <a:solidFill>
                  <a:srgbClr val="00B0F0"/>
                </a:solidFill>
              </a:rPr>
              <a:t>BT</a:t>
            </a:r>
            <a:r>
              <a:rPr lang="en-US" dirty="0"/>
              <a:t>s)</a:t>
            </a:r>
          </a:p>
          <a:p>
            <a:r>
              <a:rPr lang="en-US" dirty="0"/>
              <a:t>Today, we examine the </a:t>
            </a:r>
            <a:r>
              <a:rPr lang="en-US" dirty="0">
                <a:solidFill>
                  <a:schemeClr val="accent2"/>
                </a:solidFill>
              </a:rPr>
              <a:t>simplest</a:t>
            </a:r>
            <a:r>
              <a:rPr lang="en-US" dirty="0"/>
              <a:t> B-tree, known as a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2-3 tree</a:t>
            </a:r>
          </a:p>
          <a:p>
            <a:r>
              <a:rPr lang="en-US" dirty="0"/>
              <a:t>Tomorrow, we will discuss an interesting alternative implementation of it as an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B</a:t>
            </a:r>
            <a:r>
              <a:rPr lang="en-US" dirty="0">
                <a:solidFill>
                  <a:srgbClr val="00B050"/>
                </a:solidFill>
              </a:rPr>
              <a:t>BST.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86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5080000" y="3679560"/>
            <a:ext cx="1016000" cy="57573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  </a:t>
            </a:r>
            <a:r>
              <a:rPr lang="en-US" sz="2200" dirty="0">
                <a:solidFill>
                  <a:srgbClr val="FF0000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</a:rPr>
              <a:t>  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5102576" y="4164983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700895" y="4181296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5960538" y="4164980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cxnSpLocks/>
          </p:cNvCxnSpPr>
          <p:nvPr/>
        </p:nvCxnSpPr>
        <p:spPr>
          <a:xfrm flipH="1">
            <a:off x="4639734" y="4248503"/>
            <a:ext cx="468488" cy="418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5787616" y="4287289"/>
            <a:ext cx="229371" cy="614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6047259" y="4270973"/>
            <a:ext cx="633251" cy="3234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97075D-3285-4697-BF1C-BB64B9BEEE1A}"/>
              </a:ext>
            </a:extLst>
          </p:cNvPr>
          <p:cNvSpPr txBox="1"/>
          <p:nvPr/>
        </p:nvSpPr>
        <p:spPr>
          <a:xfrm>
            <a:off x="8396109" y="3812668"/>
            <a:ext cx="2551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Temporarily assume we can expand the 3-node to a 4-node!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DD36B7-848A-4632-B729-2DCA59A74864}"/>
              </a:ext>
            </a:extLst>
          </p:cNvPr>
          <p:cNvSpPr/>
          <p:nvPr/>
        </p:nvSpPr>
        <p:spPr>
          <a:xfrm>
            <a:off x="5373514" y="4198848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A63572-6E71-46F7-9B36-65624BBFC8B8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5418668" y="4323026"/>
            <a:ext cx="5646" cy="59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B089269-CFF8-482E-9EC7-E9FC0C90641B}"/>
              </a:ext>
            </a:extLst>
          </p:cNvPr>
          <p:cNvSpPr txBox="1"/>
          <p:nvPr/>
        </p:nvSpPr>
        <p:spPr>
          <a:xfrm>
            <a:off x="421925" y="4991724"/>
            <a:ext cx="340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(if the links were non-null, those would be the subtrees / key ranges they would point to)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CF93717-6FE7-4BE8-BDBC-8EA19BBDF7E5}"/>
              </a:ext>
            </a:extLst>
          </p:cNvPr>
          <p:cNvSpPr/>
          <p:nvPr/>
        </p:nvSpPr>
        <p:spPr>
          <a:xfrm>
            <a:off x="3671724" y="4680303"/>
            <a:ext cx="1238942" cy="9415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k&lt;1</a:t>
            </a:r>
          </a:p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687291F-BC94-408C-8D1E-A7FEA56B017F}"/>
              </a:ext>
            </a:extLst>
          </p:cNvPr>
          <p:cNvSpPr/>
          <p:nvPr/>
        </p:nvSpPr>
        <p:spPr>
          <a:xfrm>
            <a:off x="4563162" y="4991407"/>
            <a:ext cx="1620704" cy="1466496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1&lt;k&lt;5    </a:t>
            </a:r>
          </a:p>
          <a:p>
            <a:pPr algn="ctr"/>
            <a:endParaRPr lang="en-US" sz="2000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896569E-643E-44A9-9D92-64B51114F949}"/>
              </a:ext>
            </a:extLst>
          </p:cNvPr>
          <p:cNvSpPr/>
          <p:nvPr/>
        </p:nvSpPr>
        <p:spPr>
          <a:xfrm rot="19157410">
            <a:off x="5746571" y="4885498"/>
            <a:ext cx="1620704" cy="146649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5&lt;k&lt;8    </a:t>
            </a:r>
          </a:p>
          <a:p>
            <a:pPr algn="ctr"/>
            <a:endParaRPr lang="en-US" sz="2000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7D22E3F-CFE2-4C26-881C-552BCB3A7045}"/>
              </a:ext>
            </a:extLst>
          </p:cNvPr>
          <p:cNvSpPr/>
          <p:nvPr/>
        </p:nvSpPr>
        <p:spPr>
          <a:xfrm rot="17874634">
            <a:off x="6580831" y="4335208"/>
            <a:ext cx="1238942" cy="9415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k&gt;8</a:t>
            </a:r>
          </a:p>
        </p:txBody>
      </p:sp>
    </p:spTree>
    <p:extLst>
      <p:ext uri="{BB962C8B-B14F-4D97-AF65-F5344CB8AC3E}">
        <p14:creationId xmlns:p14="http://schemas.microsoft.com/office/powerpoint/2010/main" val="2325499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5080000" y="3679560"/>
            <a:ext cx="1016000" cy="57573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  </a:t>
            </a:r>
            <a:r>
              <a:rPr lang="en-US" sz="2200" dirty="0">
                <a:solidFill>
                  <a:srgbClr val="FF0000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</a:rPr>
              <a:t>  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5102576" y="4164983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700895" y="4181296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5960538" y="4164980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cxnSpLocks/>
          </p:cNvCxnSpPr>
          <p:nvPr/>
        </p:nvCxnSpPr>
        <p:spPr>
          <a:xfrm flipH="1">
            <a:off x="4639734" y="4248503"/>
            <a:ext cx="468488" cy="418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5787616" y="4287289"/>
            <a:ext cx="229371" cy="614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6047259" y="4270973"/>
            <a:ext cx="633251" cy="3234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97075D-3285-4697-BF1C-BB64B9BEEE1A}"/>
              </a:ext>
            </a:extLst>
          </p:cNvPr>
          <p:cNvSpPr txBox="1"/>
          <p:nvPr/>
        </p:nvSpPr>
        <p:spPr>
          <a:xfrm>
            <a:off x="8396109" y="3812668"/>
            <a:ext cx="3356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 course, this is </a:t>
            </a:r>
            <a:r>
              <a:rPr lang="en-US" sz="2400" b="1" dirty="0"/>
              <a:t>unacceptable</a:t>
            </a:r>
            <a:r>
              <a:rPr lang="en-US" sz="2400" dirty="0"/>
              <a:t>. Our solution: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DD36B7-848A-4632-B729-2DCA59A74864}"/>
              </a:ext>
            </a:extLst>
          </p:cNvPr>
          <p:cNvSpPr/>
          <p:nvPr/>
        </p:nvSpPr>
        <p:spPr>
          <a:xfrm>
            <a:off x="5373514" y="4198848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A63572-6E71-46F7-9B36-65624BBFC8B8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5418668" y="4323026"/>
            <a:ext cx="5646" cy="59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CF93717-6FE7-4BE8-BDBC-8EA19BBDF7E5}"/>
              </a:ext>
            </a:extLst>
          </p:cNvPr>
          <p:cNvSpPr/>
          <p:nvPr/>
        </p:nvSpPr>
        <p:spPr>
          <a:xfrm>
            <a:off x="3671724" y="4680303"/>
            <a:ext cx="1238942" cy="9415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k&lt;1</a:t>
            </a:r>
          </a:p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687291F-BC94-408C-8D1E-A7FEA56B017F}"/>
              </a:ext>
            </a:extLst>
          </p:cNvPr>
          <p:cNvSpPr/>
          <p:nvPr/>
        </p:nvSpPr>
        <p:spPr>
          <a:xfrm>
            <a:off x="4563162" y="4991407"/>
            <a:ext cx="1620704" cy="1466496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1&lt;k&lt;5    </a:t>
            </a:r>
          </a:p>
          <a:p>
            <a:pPr algn="ctr"/>
            <a:endParaRPr lang="en-US" sz="2000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896569E-643E-44A9-9D92-64B51114F949}"/>
              </a:ext>
            </a:extLst>
          </p:cNvPr>
          <p:cNvSpPr/>
          <p:nvPr/>
        </p:nvSpPr>
        <p:spPr>
          <a:xfrm rot="19157410">
            <a:off x="5746571" y="4885498"/>
            <a:ext cx="1620704" cy="146649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5&lt;k&lt;8    </a:t>
            </a:r>
          </a:p>
          <a:p>
            <a:pPr algn="ctr"/>
            <a:endParaRPr lang="en-US" sz="2000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7D22E3F-CFE2-4C26-881C-552BCB3A7045}"/>
              </a:ext>
            </a:extLst>
          </p:cNvPr>
          <p:cNvSpPr/>
          <p:nvPr/>
        </p:nvSpPr>
        <p:spPr>
          <a:xfrm rot="17874634">
            <a:off x="6580831" y="4335208"/>
            <a:ext cx="1238942" cy="9415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k&gt;8</a:t>
            </a:r>
          </a:p>
        </p:txBody>
      </p:sp>
    </p:spTree>
    <p:extLst>
      <p:ext uri="{BB962C8B-B14F-4D97-AF65-F5344CB8AC3E}">
        <p14:creationId xmlns:p14="http://schemas.microsoft.com/office/powerpoint/2010/main" val="3001238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5080000" y="3679560"/>
            <a:ext cx="1016000" cy="57573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  </a:t>
            </a:r>
            <a:r>
              <a:rPr lang="en-US" sz="2200" dirty="0">
                <a:solidFill>
                  <a:srgbClr val="FF0000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</a:rPr>
              <a:t>  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5102576" y="4164983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700895" y="4181296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5960538" y="4164980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cxnSpLocks/>
          </p:cNvCxnSpPr>
          <p:nvPr/>
        </p:nvCxnSpPr>
        <p:spPr>
          <a:xfrm flipH="1">
            <a:off x="4639734" y="4248503"/>
            <a:ext cx="468488" cy="418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5787616" y="4287289"/>
            <a:ext cx="229371" cy="614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6047259" y="4270973"/>
            <a:ext cx="633251" cy="3234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97075D-3285-4697-BF1C-BB64B9BEEE1A}"/>
              </a:ext>
            </a:extLst>
          </p:cNvPr>
          <p:cNvSpPr txBox="1"/>
          <p:nvPr/>
        </p:nvSpPr>
        <p:spPr>
          <a:xfrm>
            <a:off x="8396109" y="3812668"/>
            <a:ext cx="3356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 course, this is </a:t>
            </a:r>
            <a:r>
              <a:rPr lang="en-US" sz="2400" b="1" dirty="0"/>
              <a:t>unacceptable</a:t>
            </a:r>
            <a:r>
              <a:rPr lang="en-US" sz="2400" dirty="0"/>
              <a:t>. Our solution: </a:t>
            </a:r>
            <a:r>
              <a:rPr lang="en-US" sz="2400" b="1" dirty="0">
                <a:solidFill>
                  <a:srgbClr val="7030A0"/>
                </a:solidFill>
              </a:rPr>
              <a:t>Blow the node apart!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DD36B7-848A-4632-B729-2DCA59A74864}"/>
              </a:ext>
            </a:extLst>
          </p:cNvPr>
          <p:cNvSpPr/>
          <p:nvPr/>
        </p:nvSpPr>
        <p:spPr>
          <a:xfrm>
            <a:off x="5373514" y="4198848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A63572-6E71-46F7-9B36-65624BBFC8B8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5418668" y="4323026"/>
            <a:ext cx="5646" cy="59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CF93717-6FE7-4BE8-BDBC-8EA19BBDF7E5}"/>
              </a:ext>
            </a:extLst>
          </p:cNvPr>
          <p:cNvSpPr/>
          <p:nvPr/>
        </p:nvSpPr>
        <p:spPr>
          <a:xfrm>
            <a:off x="3671724" y="4680303"/>
            <a:ext cx="1238942" cy="9415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k&lt;1</a:t>
            </a:r>
          </a:p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687291F-BC94-408C-8D1E-A7FEA56B017F}"/>
              </a:ext>
            </a:extLst>
          </p:cNvPr>
          <p:cNvSpPr/>
          <p:nvPr/>
        </p:nvSpPr>
        <p:spPr>
          <a:xfrm>
            <a:off x="4563162" y="4991407"/>
            <a:ext cx="1620704" cy="1466496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1&lt;k&lt;5    </a:t>
            </a:r>
          </a:p>
          <a:p>
            <a:pPr algn="ctr"/>
            <a:endParaRPr lang="en-US" sz="2000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896569E-643E-44A9-9D92-64B51114F949}"/>
              </a:ext>
            </a:extLst>
          </p:cNvPr>
          <p:cNvSpPr/>
          <p:nvPr/>
        </p:nvSpPr>
        <p:spPr>
          <a:xfrm rot="19157410">
            <a:off x="5746571" y="4885498"/>
            <a:ext cx="1620704" cy="146649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5&lt;k&lt;8    </a:t>
            </a:r>
          </a:p>
          <a:p>
            <a:pPr algn="ctr"/>
            <a:endParaRPr lang="en-US" sz="2000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7D22E3F-CFE2-4C26-881C-552BCB3A7045}"/>
              </a:ext>
            </a:extLst>
          </p:cNvPr>
          <p:cNvSpPr/>
          <p:nvPr/>
        </p:nvSpPr>
        <p:spPr>
          <a:xfrm rot="17874634">
            <a:off x="6580831" y="4335208"/>
            <a:ext cx="1238942" cy="9415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k&gt;8</a:t>
            </a:r>
          </a:p>
        </p:txBody>
      </p:sp>
      <p:pic>
        <p:nvPicPr>
          <p:cNvPr id="8" name="Picture 7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7256D841-C65F-4DFA-9019-0289F167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81" y="3330427"/>
            <a:ext cx="1351844" cy="1351844"/>
          </a:xfrm>
          <a:prstGeom prst="rect">
            <a:avLst/>
          </a:prstGeom>
        </p:spPr>
      </p:pic>
      <p:pic>
        <p:nvPicPr>
          <p:cNvPr id="7" name="Picture 6" descr="A picture containing person, indoor, baby, child&#10;&#10;Description generated with very high confidence">
            <a:extLst>
              <a:ext uri="{FF2B5EF4-FFF2-40B4-BE49-F238E27FC236}">
                <a16:creationId xmlns:a16="http://schemas.microsoft.com/office/drawing/2014/main" id="{AC330247-F81A-46F3-97D0-36132084E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961" y="5329679"/>
            <a:ext cx="829734" cy="12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55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F639B-B868-4006-8032-35E81491E17E}"/>
              </a:ext>
            </a:extLst>
          </p:cNvPr>
          <p:cNvSpPr/>
          <p:nvPr/>
        </p:nvSpPr>
        <p:spPr>
          <a:xfrm>
            <a:off x="5080000" y="3679560"/>
            <a:ext cx="1016000" cy="57573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  </a:t>
            </a:r>
            <a:r>
              <a:rPr lang="en-US" sz="2200" dirty="0">
                <a:solidFill>
                  <a:srgbClr val="FF0000"/>
                </a:solidFill>
              </a:rPr>
              <a:t>5</a:t>
            </a:r>
            <a:r>
              <a:rPr lang="en-US" sz="2200" dirty="0">
                <a:solidFill>
                  <a:schemeClr val="tx1"/>
                </a:solidFill>
              </a:rPr>
              <a:t>  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5102576" y="4164983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700895" y="4181296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5960538" y="4164980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cxnSpLocks/>
          </p:cNvCxnSpPr>
          <p:nvPr/>
        </p:nvCxnSpPr>
        <p:spPr>
          <a:xfrm flipH="1">
            <a:off x="4639734" y="4248503"/>
            <a:ext cx="468488" cy="418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5787616" y="4287289"/>
            <a:ext cx="229371" cy="614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6047259" y="4270973"/>
            <a:ext cx="633251" cy="3234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97075D-3285-4697-BF1C-BB64B9BEEE1A}"/>
              </a:ext>
            </a:extLst>
          </p:cNvPr>
          <p:cNvSpPr txBox="1"/>
          <p:nvPr/>
        </p:nvSpPr>
        <p:spPr>
          <a:xfrm>
            <a:off x="8396109" y="3812668"/>
            <a:ext cx="335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Once the dust settles….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DD36B7-848A-4632-B729-2DCA59A74864}"/>
              </a:ext>
            </a:extLst>
          </p:cNvPr>
          <p:cNvSpPr/>
          <p:nvPr/>
        </p:nvSpPr>
        <p:spPr>
          <a:xfrm>
            <a:off x="5373514" y="4198848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A63572-6E71-46F7-9B36-65624BBFC8B8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5418668" y="4323026"/>
            <a:ext cx="5646" cy="59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CF93717-6FE7-4BE8-BDBC-8EA19BBDF7E5}"/>
              </a:ext>
            </a:extLst>
          </p:cNvPr>
          <p:cNvSpPr/>
          <p:nvPr/>
        </p:nvSpPr>
        <p:spPr>
          <a:xfrm>
            <a:off x="3671724" y="4680303"/>
            <a:ext cx="1238942" cy="9415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k&lt;1</a:t>
            </a:r>
          </a:p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687291F-BC94-408C-8D1E-A7FEA56B017F}"/>
              </a:ext>
            </a:extLst>
          </p:cNvPr>
          <p:cNvSpPr/>
          <p:nvPr/>
        </p:nvSpPr>
        <p:spPr>
          <a:xfrm>
            <a:off x="4563162" y="4991407"/>
            <a:ext cx="1620704" cy="1466496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1&lt;k&lt;5    </a:t>
            </a:r>
          </a:p>
          <a:p>
            <a:pPr algn="ctr"/>
            <a:endParaRPr lang="en-US" sz="2000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896569E-643E-44A9-9D92-64B51114F949}"/>
              </a:ext>
            </a:extLst>
          </p:cNvPr>
          <p:cNvSpPr/>
          <p:nvPr/>
        </p:nvSpPr>
        <p:spPr>
          <a:xfrm rot="19157410">
            <a:off x="5746571" y="4885498"/>
            <a:ext cx="1620704" cy="146649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5&lt;k&lt;8    </a:t>
            </a:r>
          </a:p>
          <a:p>
            <a:pPr algn="ctr"/>
            <a:endParaRPr lang="en-US" sz="2000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7D22E3F-CFE2-4C26-881C-552BCB3A7045}"/>
              </a:ext>
            </a:extLst>
          </p:cNvPr>
          <p:cNvSpPr/>
          <p:nvPr/>
        </p:nvSpPr>
        <p:spPr>
          <a:xfrm rot="17874634">
            <a:off x="6580831" y="4335208"/>
            <a:ext cx="1238942" cy="9415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k&gt;8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9A9D239-F275-4B9B-82B2-B7AC4ADBDF54}"/>
              </a:ext>
            </a:extLst>
          </p:cNvPr>
          <p:cNvSpPr/>
          <p:nvPr/>
        </p:nvSpPr>
        <p:spPr>
          <a:xfrm>
            <a:off x="4586599" y="3182695"/>
            <a:ext cx="1941688" cy="1478844"/>
          </a:xfrm>
          <a:prstGeom prst="cloud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athletic game, basketball&#10;&#10;Description generated with very high confidence">
            <a:extLst>
              <a:ext uri="{FF2B5EF4-FFF2-40B4-BE49-F238E27FC236}">
                <a16:creationId xmlns:a16="http://schemas.microsoft.com/office/drawing/2014/main" id="{1EEA15A9-1551-47F2-AB72-54D1E59A9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66" y="4768850"/>
            <a:ext cx="20764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49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89A-77CE-4E3D-BB95-B2290A77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72C0-6C69-4FBD-A9D7-7A483AD1B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what to do in this case, consider inserting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in this “stub” 2-3 tree.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2849B4-936D-426A-B7F0-B40BD6CEE5E0}"/>
              </a:ext>
            </a:extLst>
          </p:cNvPr>
          <p:cNvSpPr/>
          <p:nvPr/>
        </p:nvSpPr>
        <p:spPr>
          <a:xfrm>
            <a:off x="4739274" y="3909092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DA4A47-4ECF-46F2-951A-5441C61312C6}"/>
              </a:ext>
            </a:extLst>
          </p:cNvPr>
          <p:cNvSpPr/>
          <p:nvPr/>
        </p:nvSpPr>
        <p:spPr>
          <a:xfrm>
            <a:off x="5970800" y="3900022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04BC95-C3EA-43B4-B281-E72A3F5E6B50}"/>
              </a:ext>
            </a:extLst>
          </p:cNvPr>
          <p:cNvSpPr/>
          <p:nvPr/>
        </p:nvSpPr>
        <p:spPr>
          <a:xfrm>
            <a:off x="6300862" y="3909092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2C05BE-6007-4FCF-A641-EF19B3A3F1B2}"/>
              </a:ext>
            </a:extLst>
          </p:cNvPr>
          <p:cNvCxnSpPr>
            <a:cxnSpLocks/>
            <a:stCxn id="19" idx="3"/>
            <a:endCxn id="6" idx="0"/>
          </p:cNvCxnSpPr>
          <p:nvPr/>
        </p:nvCxnSpPr>
        <p:spPr>
          <a:xfrm flipH="1">
            <a:off x="4291195" y="4015085"/>
            <a:ext cx="462958" cy="6652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00837F-CB1F-48A1-A1F5-B4F22CD2ED80}"/>
              </a:ext>
            </a:extLst>
          </p:cNvPr>
          <p:cNvCxnSpPr>
            <a:cxnSpLocks/>
          </p:cNvCxnSpPr>
          <p:nvPr/>
        </p:nvCxnSpPr>
        <p:spPr>
          <a:xfrm>
            <a:off x="5989272" y="4033270"/>
            <a:ext cx="118406" cy="6393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316524-22ED-4EA1-8B8D-1EE86BEC8740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6387583" y="4015085"/>
            <a:ext cx="779521" cy="4377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DD36B7-848A-4632-B729-2DCA59A74864}"/>
              </a:ext>
            </a:extLst>
          </p:cNvPr>
          <p:cNvSpPr/>
          <p:nvPr/>
        </p:nvSpPr>
        <p:spPr>
          <a:xfrm>
            <a:off x="5144002" y="3890907"/>
            <a:ext cx="101600" cy="1241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A63572-6E71-46F7-9B36-65624BBFC8B8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201205" y="4015085"/>
            <a:ext cx="237846" cy="6764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CF93717-6FE7-4BE8-BDBC-8EA19BBDF7E5}"/>
              </a:ext>
            </a:extLst>
          </p:cNvPr>
          <p:cNvSpPr/>
          <p:nvPr/>
        </p:nvSpPr>
        <p:spPr>
          <a:xfrm>
            <a:off x="3671724" y="4680303"/>
            <a:ext cx="1238942" cy="9415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k&lt;1</a:t>
            </a:r>
          </a:p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687291F-BC94-408C-8D1E-A7FEA56B017F}"/>
              </a:ext>
            </a:extLst>
          </p:cNvPr>
          <p:cNvSpPr/>
          <p:nvPr/>
        </p:nvSpPr>
        <p:spPr>
          <a:xfrm>
            <a:off x="4628699" y="4691519"/>
            <a:ext cx="1620704" cy="1466496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1&lt;k&lt;5    </a:t>
            </a:r>
          </a:p>
          <a:p>
            <a:pPr algn="ctr"/>
            <a:endParaRPr lang="en-US" sz="2000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896569E-643E-44A9-9D92-64B51114F949}"/>
              </a:ext>
            </a:extLst>
          </p:cNvPr>
          <p:cNvSpPr/>
          <p:nvPr/>
        </p:nvSpPr>
        <p:spPr>
          <a:xfrm rot="19157410">
            <a:off x="5763221" y="4581652"/>
            <a:ext cx="1620704" cy="146649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5&lt;k&lt;8    </a:t>
            </a:r>
          </a:p>
          <a:p>
            <a:pPr algn="ctr"/>
            <a:endParaRPr lang="en-US" sz="2000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7D22E3F-CFE2-4C26-881C-552BCB3A7045}"/>
              </a:ext>
            </a:extLst>
          </p:cNvPr>
          <p:cNvSpPr/>
          <p:nvPr/>
        </p:nvSpPr>
        <p:spPr>
          <a:xfrm rot="17874634">
            <a:off x="6984263" y="4249997"/>
            <a:ext cx="1238942" cy="9415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k&gt;8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7F6052-D486-4A96-A624-D3AD00545640}"/>
              </a:ext>
            </a:extLst>
          </p:cNvPr>
          <p:cNvSpPr/>
          <p:nvPr/>
        </p:nvSpPr>
        <p:spPr>
          <a:xfrm>
            <a:off x="5291673" y="2814367"/>
            <a:ext cx="592653" cy="509457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  5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058664-1EEA-48DF-B71A-EE060AF1BA78}"/>
              </a:ext>
            </a:extLst>
          </p:cNvPr>
          <p:cNvSpPr/>
          <p:nvPr/>
        </p:nvSpPr>
        <p:spPr>
          <a:xfrm>
            <a:off x="4755467" y="3506607"/>
            <a:ext cx="592653" cy="509457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  1 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28C58A-2B69-4531-8E53-05497ED4DE57}"/>
              </a:ext>
            </a:extLst>
          </p:cNvPr>
          <p:cNvSpPr/>
          <p:nvPr/>
        </p:nvSpPr>
        <p:spPr>
          <a:xfrm>
            <a:off x="5901658" y="3523813"/>
            <a:ext cx="592653" cy="509457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</a:rPr>
              <a:t>  8 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DEF88F-E242-446D-B54B-0A368D20D930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5051794" y="3220081"/>
            <a:ext cx="374488" cy="286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08AAD7-7DA2-4026-8396-5811AB5194D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812133" y="3219575"/>
            <a:ext cx="385852" cy="304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722D5564-1F9E-4FC3-B754-5C7EE1005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65" y="4702064"/>
            <a:ext cx="2633901" cy="172026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D5FD4EA-9A6D-401D-8BD8-364C8983E8A3}"/>
              </a:ext>
            </a:extLst>
          </p:cNvPr>
          <p:cNvSpPr txBox="1"/>
          <p:nvPr/>
        </p:nvSpPr>
        <p:spPr>
          <a:xfrm>
            <a:off x="8518447" y="3523813"/>
            <a:ext cx="368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are left with </a:t>
            </a:r>
            <a:r>
              <a:rPr lang="en-US" sz="2400" dirty="0">
                <a:solidFill>
                  <a:srgbClr val="FF00FF"/>
                </a:solidFill>
              </a:rPr>
              <a:t>three 2-nodes</a:t>
            </a:r>
            <a:r>
              <a:rPr lang="en-US" sz="2400" dirty="0"/>
              <a:t> that point to the correct subtrees!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78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15 in this 2-3 tree please!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02180B-CDF1-4C6B-BEF6-B5C01996CD92}"/>
              </a:ext>
            </a:extLst>
          </p:cNvPr>
          <p:cNvSpPr/>
          <p:nvPr/>
        </p:nvSpPr>
        <p:spPr>
          <a:xfrm>
            <a:off x="4763912" y="2743199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7E4993-357E-4FB7-A355-70579E672EE8}"/>
              </a:ext>
            </a:extLst>
          </p:cNvPr>
          <p:cNvCxnSpPr>
            <a:cxnSpLocks/>
          </p:cNvCxnSpPr>
          <p:nvPr/>
        </p:nvCxnSpPr>
        <p:spPr>
          <a:xfrm flipH="1">
            <a:off x="4594579" y="3330222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3D9FEF-D8B7-4EF2-8338-719B19F8E10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547079" y="3285508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2F5082-2EE8-4439-A6D4-8CCC6F3C3E96}"/>
              </a:ext>
            </a:extLst>
          </p:cNvPr>
          <p:cNvSpPr/>
          <p:nvPr/>
        </p:nvSpPr>
        <p:spPr>
          <a:xfrm>
            <a:off x="6587068" y="39285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219E3E-148B-48AB-8F2D-966A1B5172A2}"/>
              </a:ext>
            </a:extLst>
          </p:cNvPr>
          <p:cNvCxnSpPr>
            <a:cxnSpLocks/>
          </p:cNvCxnSpPr>
          <p:nvPr/>
        </p:nvCxnSpPr>
        <p:spPr>
          <a:xfrm flipH="1">
            <a:off x="6784624" y="449297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1C375E-A3A7-4E50-93AD-9ED256AE2FAF}"/>
              </a:ext>
            </a:extLst>
          </p:cNvPr>
          <p:cNvCxnSpPr>
            <a:cxnSpLocks/>
          </p:cNvCxnSpPr>
          <p:nvPr/>
        </p:nvCxnSpPr>
        <p:spPr>
          <a:xfrm>
            <a:off x="7144457" y="4504267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4C34B-95C4-4F71-ABD3-10705558F184}"/>
              </a:ext>
            </a:extLst>
          </p:cNvPr>
          <p:cNvSpPr/>
          <p:nvPr/>
        </p:nvSpPr>
        <p:spPr>
          <a:xfrm>
            <a:off x="3925712" y="4068762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325F8E-5301-42F8-A53E-693FFF82FB16}"/>
              </a:ext>
            </a:extLst>
          </p:cNvPr>
          <p:cNvCxnSpPr>
            <a:cxnSpLocks/>
          </p:cNvCxnSpPr>
          <p:nvPr/>
        </p:nvCxnSpPr>
        <p:spPr>
          <a:xfrm flipH="1">
            <a:off x="3869269" y="4504267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DE0A9A-B481-4214-A55A-7C3A78A0989D}"/>
              </a:ext>
            </a:extLst>
          </p:cNvPr>
          <p:cNvCxnSpPr>
            <a:cxnSpLocks/>
          </p:cNvCxnSpPr>
          <p:nvPr/>
        </p:nvCxnSpPr>
        <p:spPr>
          <a:xfrm>
            <a:off x="4433712" y="4535841"/>
            <a:ext cx="0" cy="697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A78612-0FC4-4E69-AF9F-F7CD422BF269}"/>
              </a:ext>
            </a:extLst>
          </p:cNvPr>
          <p:cNvCxnSpPr>
            <a:cxnSpLocks/>
          </p:cNvCxnSpPr>
          <p:nvPr/>
        </p:nvCxnSpPr>
        <p:spPr>
          <a:xfrm>
            <a:off x="4735690" y="453584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124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Walkthrough…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15 in this 2-3 tree please!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02180B-CDF1-4C6B-BEF6-B5C01996CD92}"/>
              </a:ext>
            </a:extLst>
          </p:cNvPr>
          <p:cNvSpPr/>
          <p:nvPr/>
        </p:nvSpPr>
        <p:spPr>
          <a:xfrm>
            <a:off x="4763912" y="2743199"/>
            <a:ext cx="1016000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7E4993-357E-4FB7-A355-70579E672EE8}"/>
              </a:ext>
            </a:extLst>
          </p:cNvPr>
          <p:cNvCxnSpPr>
            <a:cxnSpLocks/>
          </p:cNvCxnSpPr>
          <p:nvPr/>
        </p:nvCxnSpPr>
        <p:spPr>
          <a:xfrm flipH="1">
            <a:off x="4594579" y="3330222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3D9FEF-D8B7-4EF2-8338-719B19F8E10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547079" y="3285508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2F5082-2EE8-4439-A6D4-8CCC6F3C3E96}"/>
              </a:ext>
            </a:extLst>
          </p:cNvPr>
          <p:cNvSpPr/>
          <p:nvPr/>
        </p:nvSpPr>
        <p:spPr>
          <a:xfrm>
            <a:off x="6587068" y="39285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219E3E-148B-48AB-8F2D-966A1B5172A2}"/>
              </a:ext>
            </a:extLst>
          </p:cNvPr>
          <p:cNvCxnSpPr>
            <a:cxnSpLocks/>
          </p:cNvCxnSpPr>
          <p:nvPr/>
        </p:nvCxnSpPr>
        <p:spPr>
          <a:xfrm flipH="1">
            <a:off x="6784624" y="449297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1C375E-A3A7-4E50-93AD-9ED256AE2FAF}"/>
              </a:ext>
            </a:extLst>
          </p:cNvPr>
          <p:cNvCxnSpPr>
            <a:cxnSpLocks/>
          </p:cNvCxnSpPr>
          <p:nvPr/>
        </p:nvCxnSpPr>
        <p:spPr>
          <a:xfrm>
            <a:off x="7144457" y="4504267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4C34B-95C4-4F71-ABD3-10705558F184}"/>
              </a:ext>
            </a:extLst>
          </p:cNvPr>
          <p:cNvSpPr/>
          <p:nvPr/>
        </p:nvSpPr>
        <p:spPr>
          <a:xfrm>
            <a:off x="3925712" y="4068762"/>
            <a:ext cx="1016000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10, 20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325F8E-5301-42F8-A53E-693FFF82FB16}"/>
              </a:ext>
            </a:extLst>
          </p:cNvPr>
          <p:cNvCxnSpPr>
            <a:cxnSpLocks/>
          </p:cNvCxnSpPr>
          <p:nvPr/>
        </p:nvCxnSpPr>
        <p:spPr>
          <a:xfrm flipH="1">
            <a:off x="3869269" y="4504267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DE0A9A-B481-4214-A55A-7C3A78A0989D}"/>
              </a:ext>
            </a:extLst>
          </p:cNvPr>
          <p:cNvCxnSpPr>
            <a:cxnSpLocks/>
          </p:cNvCxnSpPr>
          <p:nvPr/>
        </p:nvCxnSpPr>
        <p:spPr>
          <a:xfrm>
            <a:off x="4433712" y="4535841"/>
            <a:ext cx="0" cy="697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A78612-0FC4-4E69-AF9F-F7CD422BF269}"/>
              </a:ext>
            </a:extLst>
          </p:cNvPr>
          <p:cNvCxnSpPr>
            <a:cxnSpLocks/>
          </p:cNvCxnSpPr>
          <p:nvPr/>
        </p:nvCxnSpPr>
        <p:spPr>
          <a:xfrm>
            <a:off x="4735690" y="453584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56F4C1-BE8B-44EB-996E-7AF00E3E1B6B}"/>
              </a:ext>
            </a:extLst>
          </p:cNvPr>
          <p:cNvSpPr txBox="1"/>
          <p:nvPr/>
        </p:nvSpPr>
        <p:spPr>
          <a:xfrm>
            <a:off x="8602133" y="2291644"/>
            <a:ext cx="24948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1. Search</a:t>
            </a:r>
          </a:p>
        </p:txBody>
      </p:sp>
      <p:pic>
        <p:nvPicPr>
          <p:cNvPr id="13" name="Picture 12" descr="A blurry image of a person&#10;&#10;Description generated with high confidence">
            <a:extLst>
              <a:ext uri="{FF2B5EF4-FFF2-40B4-BE49-F238E27FC236}">
                <a16:creationId xmlns:a16="http://schemas.microsoft.com/office/drawing/2014/main" id="{DC9BD105-B3FA-4EC7-9868-47FCB2AB6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" y="2547213"/>
            <a:ext cx="1455841" cy="99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65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Walkthrough…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15 in this 2-3 tree please!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02180B-CDF1-4C6B-BEF6-B5C01996CD92}"/>
              </a:ext>
            </a:extLst>
          </p:cNvPr>
          <p:cNvSpPr/>
          <p:nvPr/>
        </p:nvSpPr>
        <p:spPr>
          <a:xfrm>
            <a:off x="4763912" y="2743199"/>
            <a:ext cx="1016000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7E4993-357E-4FB7-A355-70579E672EE8}"/>
              </a:ext>
            </a:extLst>
          </p:cNvPr>
          <p:cNvCxnSpPr>
            <a:cxnSpLocks/>
          </p:cNvCxnSpPr>
          <p:nvPr/>
        </p:nvCxnSpPr>
        <p:spPr>
          <a:xfrm flipH="1">
            <a:off x="4594579" y="3330222"/>
            <a:ext cx="372534" cy="677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3D9FEF-D8B7-4EF2-8338-719B19F8E10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547079" y="3285508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2F5082-2EE8-4439-A6D4-8CCC6F3C3E96}"/>
              </a:ext>
            </a:extLst>
          </p:cNvPr>
          <p:cNvSpPr/>
          <p:nvPr/>
        </p:nvSpPr>
        <p:spPr>
          <a:xfrm>
            <a:off x="6587068" y="39285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219E3E-148B-48AB-8F2D-966A1B5172A2}"/>
              </a:ext>
            </a:extLst>
          </p:cNvPr>
          <p:cNvCxnSpPr>
            <a:cxnSpLocks/>
          </p:cNvCxnSpPr>
          <p:nvPr/>
        </p:nvCxnSpPr>
        <p:spPr>
          <a:xfrm flipH="1">
            <a:off x="6784624" y="449297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1C375E-A3A7-4E50-93AD-9ED256AE2FAF}"/>
              </a:ext>
            </a:extLst>
          </p:cNvPr>
          <p:cNvCxnSpPr>
            <a:cxnSpLocks/>
          </p:cNvCxnSpPr>
          <p:nvPr/>
        </p:nvCxnSpPr>
        <p:spPr>
          <a:xfrm>
            <a:off x="7144457" y="4504267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4C34B-95C4-4F71-ABD3-10705558F184}"/>
              </a:ext>
            </a:extLst>
          </p:cNvPr>
          <p:cNvSpPr/>
          <p:nvPr/>
        </p:nvSpPr>
        <p:spPr>
          <a:xfrm>
            <a:off x="3869269" y="4001294"/>
            <a:ext cx="1333501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10,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15</a:t>
            </a:r>
            <a:r>
              <a:rPr lang="en-US" dirty="0">
                <a:solidFill>
                  <a:schemeClr val="tx1"/>
                </a:solidFill>
              </a:rPr>
              <a:t>,  20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325F8E-5301-42F8-A53E-693FFF82FB16}"/>
              </a:ext>
            </a:extLst>
          </p:cNvPr>
          <p:cNvCxnSpPr>
            <a:cxnSpLocks/>
          </p:cNvCxnSpPr>
          <p:nvPr/>
        </p:nvCxnSpPr>
        <p:spPr>
          <a:xfrm flipH="1">
            <a:off x="3869269" y="4504267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DE0A9A-B481-4214-A55A-7C3A78A0989D}"/>
              </a:ext>
            </a:extLst>
          </p:cNvPr>
          <p:cNvCxnSpPr>
            <a:cxnSpLocks/>
          </p:cNvCxnSpPr>
          <p:nvPr/>
        </p:nvCxnSpPr>
        <p:spPr>
          <a:xfrm>
            <a:off x="4433712" y="4535841"/>
            <a:ext cx="0" cy="697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A78612-0FC4-4E69-AF9F-F7CD422BF269}"/>
              </a:ext>
            </a:extLst>
          </p:cNvPr>
          <p:cNvCxnSpPr>
            <a:cxnSpLocks/>
          </p:cNvCxnSpPr>
          <p:nvPr/>
        </p:nvCxnSpPr>
        <p:spPr>
          <a:xfrm>
            <a:off x="4735690" y="4535841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56F4C1-BE8B-44EB-996E-7AF00E3E1B6B}"/>
              </a:ext>
            </a:extLst>
          </p:cNvPr>
          <p:cNvSpPr txBox="1"/>
          <p:nvPr/>
        </p:nvSpPr>
        <p:spPr>
          <a:xfrm>
            <a:off x="8602133" y="2291644"/>
            <a:ext cx="24948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Pretend</a:t>
            </a:r>
          </a:p>
        </p:txBody>
      </p:sp>
      <p:pic>
        <p:nvPicPr>
          <p:cNvPr id="13" name="Picture 12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1BF64E02-F9F8-4F6C-99D1-82704141F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5" y="2600406"/>
            <a:ext cx="1297983" cy="9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8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Walkthrough…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15 in this 2-3 tree please!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02180B-CDF1-4C6B-BEF6-B5C01996CD92}"/>
              </a:ext>
            </a:extLst>
          </p:cNvPr>
          <p:cNvSpPr/>
          <p:nvPr/>
        </p:nvSpPr>
        <p:spPr>
          <a:xfrm>
            <a:off x="4763912" y="2743199"/>
            <a:ext cx="1016000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3D9FEF-D8B7-4EF2-8338-719B19F8E10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547079" y="3285508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2F5082-2EE8-4439-A6D4-8CCC6F3C3E96}"/>
              </a:ext>
            </a:extLst>
          </p:cNvPr>
          <p:cNvSpPr/>
          <p:nvPr/>
        </p:nvSpPr>
        <p:spPr>
          <a:xfrm>
            <a:off x="6587068" y="39285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219E3E-148B-48AB-8F2D-966A1B5172A2}"/>
              </a:ext>
            </a:extLst>
          </p:cNvPr>
          <p:cNvCxnSpPr>
            <a:cxnSpLocks/>
          </p:cNvCxnSpPr>
          <p:nvPr/>
        </p:nvCxnSpPr>
        <p:spPr>
          <a:xfrm flipH="1">
            <a:off x="6784624" y="449297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1C375E-A3A7-4E50-93AD-9ED256AE2FAF}"/>
              </a:ext>
            </a:extLst>
          </p:cNvPr>
          <p:cNvCxnSpPr>
            <a:cxnSpLocks/>
          </p:cNvCxnSpPr>
          <p:nvPr/>
        </p:nvCxnSpPr>
        <p:spPr>
          <a:xfrm>
            <a:off x="7144457" y="4504267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325F8E-5301-42F8-A53E-693FFF82FB16}"/>
              </a:ext>
            </a:extLst>
          </p:cNvPr>
          <p:cNvCxnSpPr>
            <a:cxnSpLocks/>
          </p:cNvCxnSpPr>
          <p:nvPr/>
        </p:nvCxnSpPr>
        <p:spPr>
          <a:xfrm flipH="1">
            <a:off x="3405721" y="5046134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DE0A9A-B481-4214-A55A-7C3A78A0989D}"/>
              </a:ext>
            </a:extLst>
          </p:cNvPr>
          <p:cNvCxnSpPr>
            <a:cxnSpLocks/>
          </p:cNvCxnSpPr>
          <p:nvPr/>
        </p:nvCxnSpPr>
        <p:spPr>
          <a:xfrm>
            <a:off x="3970164" y="5077708"/>
            <a:ext cx="0" cy="697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A78612-0FC4-4E69-AF9F-F7CD422BF269}"/>
              </a:ext>
            </a:extLst>
          </p:cNvPr>
          <p:cNvCxnSpPr>
            <a:cxnSpLocks/>
          </p:cNvCxnSpPr>
          <p:nvPr/>
        </p:nvCxnSpPr>
        <p:spPr>
          <a:xfrm>
            <a:off x="5228172" y="5044105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56F4C1-BE8B-44EB-996E-7AF00E3E1B6B}"/>
              </a:ext>
            </a:extLst>
          </p:cNvPr>
          <p:cNvSpPr txBox="1"/>
          <p:nvPr/>
        </p:nvSpPr>
        <p:spPr>
          <a:xfrm>
            <a:off x="8602133" y="2291644"/>
            <a:ext cx="24948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Pretend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Kaboom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5DC735-ABE4-4693-AD85-09CFFF8889F1}"/>
              </a:ext>
            </a:extLst>
          </p:cNvPr>
          <p:cNvSpPr/>
          <p:nvPr/>
        </p:nvSpPr>
        <p:spPr>
          <a:xfrm>
            <a:off x="4040014" y="3661744"/>
            <a:ext cx="1016000" cy="575734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15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25F898-A826-4777-A62C-FBD2F938B790}"/>
              </a:ext>
            </a:extLst>
          </p:cNvPr>
          <p:cNvSpPr/>
          <p:nvPr/>
        </p:nvSpPr>
        <p:spPr>
          <a:xfrm>
            <a:off x="3419127" y="4468371"/>
            <a:ext cx="626531" cy="575734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16C5B5-3F41-4D04-8F65-5BDE45782897}"/>
              </a:ext>
            </a:extLst>
          </p:cNvPr>
          <p:cNvSpPr/>
          <p:nvPr/>
        </p:nvSpPr>
        <p:spPr>
          <a:xfrm>
            <a:off x="4792137" y="4519655"/>
            <a:ext cx="626531" cy="575734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</a:t>
            </a:r>
          </a:p>
        </p:txBody>
      </p:sp>
      <p:pic>
        <p:nvPicPr>
          <p:cNvPr id="25" name="Picture 24" descr="A picture containing person, man, indoor&#10;&#10;Description generated with very high confidence">
            <a:extLst>
              <a:ext uri="{FF2B5EF4-FFF2-40B4-BE49-F238E27FC236}">
                <a16:creationId xmlns:a16="http://schemas.microsoft.com/office/drawing/2014/main" id="{2DF4F356-5F5B-4484-A86F-33F75F3AE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0" y="2567996"/>
            <a:ext cx="1155982" cy="1039024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B925358-284E-4B93-A54A-1B1F0314579C}"/>
              </a:ext>
            </a:extLst>
          </p:cNvPr>
          <p:cNvSpPr/>
          <p:nvPr/>
        </p:nvSpPr>
        <p:spPr>
          <a:xfrm>
            <a:off x="3970164" y="3273778"/>
            <a:ext cx="805036" cy="180092"/>
          </a:xfrm>
          <a:custGeom>
            <a:avLst/>
            <a:gdLst>
              <a:gd name="connsiteX0" fmla="*/ 790222 w 790222"/>
              <a:gd name="connsiteY0" fmla="*/ 0 h 225778"/>
              <a:gd name="connsiteX1" fmla="*/ 733778 w 790222"/>
              <a:gd name="connsiteY1" fmla="*/ 22578 h 225778"/>
              <a:gd name="connsiteX2" fmla="*/ 699911 w 790222"/>
              <a:gd name="connsiteY2" fmla="*/ 11289 h 225778"/>
              <a:gd name="connsiteX3" fmla="*/ 643466 w 790222"/>
              <a:gd name="connsiteY3" fmla="*/ 22578 h 225778"/>
              <a:gd name="connsiteX4" fmla="*/ 575733 w 790222"/>
              <a:gd name="connsiteY4" fmla="*/ 67733 h 225778"/>
              <a:gd name="connsiteX5" fmla="*/ 508000 w 790222"/>
              <a:gd name="connsiteY5" fmla="*/ 112889 h 225778"/>
              <a:gd name="connsiteX6" fmla="*/ 383822 w 790222"/>
              <a:gd name="connsiteY6" fmla="*/ 112889 h 225778"/>
              <a:gd name="connsiteX7" fmla="*/ 361244 w 790222"/>
              <a:gd name="connsiteY7" fmla="*/ 146755 h 225778"/>
              <a:gd name="connsiteX8" fmla="*/ 293511 w 790222"/>
              <a:gd name="connsiteY8" fmla="*/ 180622 h 225778"/>
              <a:gd name="connsiteX9" fmla="*/ 237066 w 790222"/>
              <a:gd name="connsiteY9" fmla="*/ 169333 h 225778"/>
              <a:gd name="connsiteX10" fmla="*/ 203200 w 790222"/>
              <a:gd name="connsiteY10" fmla="*/ 146755 h 225778"/>
              <a:gd name="connsiteX11" fmla="*/ 158044 w 790222"/>
              <a:gd name="connsiteY11" fmla="*/ 225778 h 225778"/>
              <a:gd name="connsiteX12" fmla="*/ 90311 w 790222"/>
              <a:gd name="connsiteY12" fmla="*/ 191911 h 225778"/>
              <a:gd name="connsiteX13" fmla="*/ 0 w 790222"/>
              <a:gd name="connsiteY13" fmla="*/ 203200 h 22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0222" h="225778">
                <a:moveTo>
                  <a:pt x="790222" y="0"/>
                </a:moveTo>
                <a:cubicBezTo>
                  <a:pt x="771407" y="7526"/>
                  <a:pt x="753886" y="20065"/>
                  <a:pt x="733778" y="22578"/>
                </a:cubicBezTo>
                <a:cubicBezTo>
                  <a:pt x="721970" y="24054"/>
                  <a:pt x="711811" y="11289"/>
                  <a:pt x="699911" y="11289"/>
                </a:cubicBezTo>
                <a:cubicBezTo>
                  <a:pt x="680723" y="11289"/>
                  <a:pt x="662281" y="18815"/>
                  <a:pt x="643466" y="22578"/>
                </a:cubicBezTo>
                <a:cubicBezTo>
                  <a:pt x="620888" y="37630"/>
                  <a:pt x="594920" y="48546"/>
                  <a:pt x="575733" y="67733"/>
                </a:cubicBezTo>
                <a:cubicBezTo>
                  <a:pt x="533452" y="110014"/>
                  <a:pt x="557012" y="96551"/>
                  <a:pt x="508000" y="112889"/>
                </a:cubicBezTo>
                <a:cubicBezTo>
                  <a:pt x="463703" y="104030"/>
                  <a:pt x="429216" y="90192"/>
                  <a:pt x="383822" y="112889"/>
                </a:cubicBezTo>
                <a:cubicBezTo>
                  <a:pt x="371687" y="118956"/>
                  <a:pt x="370838" y="137161"/>
                  <a:pt x="361244" y="146755"/>
                </a:cubicBezTo>
                <a:cubicBezTo>
                  <a:pt x="339359" y="168640"/>
                  <a:pt x="321057" y="171440"/>
                  <a:pt x="293511" y="180622"/>
                </a:cubicBezTo>
                <a:cubicBezTo>
                  <a:pt x="274696" y="176859"/>
                  <a:pt x="255032" y="176070"/>
                  <a:pt x="237066" y="169333"/>
                </a:cubicBezTo>
                <a:cubicBezTo>
                  <a:pt x="224362" y="164569"/>
                  <a:pt x="212794" y="137161"/>
                  <a:pt x="203200" y="146755"/>
                </a:cubicBezTo>
                <a:cubicBezTo>
                  <a:pt x="90619" y="259339"/>
                  <a:pt x="265268" y="190037"/>
                  <a:pt x="158044" y="225778"/>
                </a:cubicBezTo>
                <a:cubicBezTo>
                  <a:pt x="144727" y="216900"/>
                  <a:pt x="110342" y="189685"/>
                  <a:pt x="90311" y="191911"/>
                </a:cubicBezTo>
                <a:cubicBezTo>
                  <a:pt x="-12938" y="203383"/>
                  <a:pt x="53599" y="230000"/>
                  <a:pt x="0" y="203200"/>
                </a:cubicBezTo>
              </a:path>
            </a:pathLst>
          </a:custGeom>
          <a:noFill/>
          <a:ln w="19050">
            <a:solidFill>
              <a:srgbClr val="7030A0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89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Walkthrough…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15 in this 2-3 tree please!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02180B-CDF1-4C6B-BEF6-B5C01996CD92}"/>
              </a:ext>
            </a:extLst>
          </p:cNvPr>
          <p:cNvSpPr/>
          <p:nvPr/>
        </p:nvSpPr>
        <p:spPr>
          <a:xfrm>
            <a:off x="4763912" y="2743199"/>
            <a:ext cx="1016000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15,</a:t>
            </a:r>
            <a:r>
              <a:rPr lang="en-US" dirty="0">
                <a:solidFill>
                  <a:schemeClr val="tx1"/>
                </a:solidFill>
              </a:rPr>
              <a:t> 30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3D9FEF-D8B7-4EF2-8338-719B19F8E10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547079" y="3285508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2F5082-2EE8-4439-A6D4-8CCC6F3C3E96}"/>
              </a:ext>
            </a:extLst>
          </p:cNvPr>
          <p:cNvSpPr/>
          <p:nvPr/>
        </p:nvSpPr>
        <p:spPr>
          <a:xfrm>
            <a:off x="6587068" y="3928533"/>
            <a:ext cx="101600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219E3E-148B-48AB-8F2D-966A1B5172A2}"/>
              </a:ext>
            </a:extLst>
          </p:cNvPr>
          <p:cNvCxnSpPr>
            <a:cxnSpLocks/>
          </p:cNvCxnSpPr>
          <p:nvPr/>
        </p:nvCxnSpPr>
        <p:spPr>
          <a:xfrm flipH="1">
            <a:off x="6784624" y="449297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1C375E-A3A7-4E50-93AD-9ED256AE2FAF}"/>
              </a:ext>
            </a:extLst>
          </p:cNvPr>
          <p:cNvCxnSpPr>
            <a:cxnSpLocks/>
          </p:cNvCxnSpPr>
          <p:nvPr/>
        </p:nvCxnSpPr>
        <p:spPr>
          <a:xfrm>
            <a:off x="7144457" y="4504267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325F8E-5301-42F8-A53E-693FFF82FB16}"/>
              </a:ext>
            </a:extLst>
          </p:cNvPr>
          <p:cNvCxnSpPr>
            <a:cxnSpLocks/>
          </p:cNvCxnSpPr>
          <p:nvPr/>
        </p:nvCxnSpPr>
        <p:spPr>
          <a:xfrm flipH="1">
            <a:off x="4040014" y="3290094"/>
            <a:ext cx="723898" cy="796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DE0A9A-B481-4214-A55A-7C3A78A0989D}"/>
              </a:ext>
            </a:extLst>
          </p:cNvPr>
          <p:cNvCxnSpPr>
            <a:cxnSpLocks/>
          </p:cNvCxnSpPr>
          <p:nvPr/>
        </p:nvCxnSpPr>
        <p:spPr>
          <a:xfrm flipH="1">
            <a:off x="3454400" y="4725724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A78612-0FC4-4E69-AF9F-F7CD422BF269}"/>
              </a:ext>
            </a:extLst>
          </p:cNvPr>
          <p:cNvCxnSpPr>
            <a:cxnSpLocks/>
          </p:cNvCxnSpPr>
          <p:nvPr/>
        </p:nvCxnSpPr>
        <p:spPr>
          <a:xfrm>
            <a:off x="4040014" y="4715184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56F4C1-BE8B-44EB-996E-7AF00E3E1B6B}"/>
              </a:ext>
            </a:extLst>
          </p:cNvPr>
          <p:cNvSpPr txBox="1"/>
          <p:nvPr/>
        </p:nvSpPr>
        <p:spPr>
          <a:xfrm>
            <a:off x="8602133" y="2291644"/>
            <a:ext cx="24948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Pretend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Kaboom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FF0000"/>
                </a:solidFill>
              </a:rPr>
              <a:t>Merge with 2-node root, distributing children accordingly!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25F898-A826-4777-A62C-FBD2F938B790}"/>
              </a:ext>
            </a:extLst>
          </p:cNvPr>
          <p:cNvSpPr/>
          <p:nvPr/>
        </p:nvSpPr>
        <p:spPr>
          <a:xfrm>
            <a:off x="3563769" y="4139450"/>
            <a:ext cx="626531" cy="575734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16C5B5-3F41-4D04-8F65-5BDE45782897}"/>
              </a:ext>
            </a:extLst>
          </p:cNvPr>
          <p:cNvSpPr/>
          <p:nvPr/>
        </p:nvSpPr>
        <p:spPr>
          <a:xfrm>
            <a:off x="4998864" y="4139450"/>
            <a:ext cx="626531" cy="575734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C4CD66-832F-4251-8150-C58F4643C415}"/>
              </a:ext>
            </a:extLst>
          </p:cNvPr>
          <p:cNvCxnSpPr>
            <a:cxnSpLocks/>
          </p:cNvCxnSpPr>
          <p:nvPr/>
        </p:nvCxnSpPr>
        <p:spPr>
          <a:xfrm flipH="1">
            <a:off x="4878208" y="4786998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20CCB6-786A-49F5-A2D8-C51DB3F15E82}"/>
              </a:ext>
            </a:extLst>
          </p:cNvPr>
          <p:cNvCxnSpPr>
            <a:cxnSpLocks/>
          </p:cNvCxnSpPr>
          <p:nvPr/>
        </p:nvCxnSpPr>
        <p:spPr>
          <a:xfrm>
            <a:off x="5463822" y="4776458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F00F91-535D-46A1-982F-F0FF75BEB723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271912" y="3318933"/>
            <a:ext cx="40218" cy="820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person, mouth, indoor, man&#10;&#10;Description generated with high confidence">
            <a:extLst>
              <a:ext uri="{FF2B5EF4-FFF2-40B4-BE49-F238E27FC236}">
                <a16:creationId xmlns:a16="http://schemas.microsoft.com/office/drawing/2014/main" id="{69F0BA61-A3B4-4D5F-ACC3-F7052ED4B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1" y="2457432"/>
            <a:ext cx="1149387" cy="12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6927-7CA7-4A93-BAF7-57F54D34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Maintain the pros, kill the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ECB4-887D-4D88-8111-10F79DB1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Is there any way we can maintain </a:t>
            </a:r>
            <a:r>
              <a:rPr lang="en-US" dirty="0">
                <a:solidFill>
                  <a:srgbClr val="7030A0"/>
                </a:solidFill>
              </a:rPr>
              <a:t>mission-critical logarithmic worst-case complexity for search</a:t>
            </a:r>
            <a:r>
              <a:rPr lang="en-US" dirty="0"/>
              <a:t>, while simultaneously </a:t>
            </a:r>
            <a:r>
              <a:rPr lang="en-US" dirty="0">
                <a:solidFill>
                  <a:srgbClr val="FF00FF"/>
                </a:solidFill>
              </a:rPr>
              <a:t>shedding the storage cost and rotation overhead of AVL Trees</a:t>
            </a:r>
            <a:r>
              <a:rPr lang="en-US" dirty="0"/>
              <a:t>?</a:t>
            </a:r>
          </a:p>
          <a:p>
            <a:r>
              <a:rPr lang="en-US" dirty="0"/>
              <a:t>Yup! Two solutions: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2-3 trees </a:t>
            </a:r>
            <a:r>
              <a:rPr lang="en-US" dirty="0"/>
              <a:t>implemented via</a:t>
            </a:r>
            <a:r>
              <a:rPr lang="en-US" dirty="0">
                <a:solidFill>
                  <a:srgbClr val="FF0000"/>
                </a:solidFill>
              </a:rPr>
              <a:t> Red</a:t>
            </a:r>
            <a:r>
              <a:rPr lang="en-US" dirty="0"/>
              <a:t>-Black </a:t>
            </a:r>
            <a:r>
              <a:rPr lang="en-US" dirty="0">
                <a:solidFill>
                  <a:schemeClr val="accent6"/>
                </a:solidFill>
              </a:rPr>
              <a:t>Binary Search Trees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B</a:t>
            </a:r>
            <a:r>
              <a:rPr lang="en-US" dirty="0">
                <a:solidFill>
                  <a:srgbClr val="00B050"/>
                </a:solidFill>
              </a:rPr>
              <a:t>BST</a:t>
            </a:r>
            <a:r>
              <a:rPr lang="en-US" dirty="0"/>
              <a:t>s)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B-Trees</a:t>
            </a:r>
            <a:r>
              <a:rPr lang="en-US" dirty="0"/>
              <a:t> (</a:t>
            </a:r>
            <a:r>
              <a:rPr lang="en-US" dirty="0">
                <a:solidFill>
                  <a:srgbClr val="00B0F0"/>
                </a:solidFill>
              </a:rPr>
              <a:t>BT</a:t>
            </a:r>
            <a:r>
              <a:rPr lang="en-US" dirty="0"/>
              <a:t>s)</a:t>
            </a:r>
          </a:p>
          <a:p>
            <a:r>
              <a:rPr lang="en-US" dirty="0"/>
              <a:t>Today, we examine the </a:t>
            </a:r>
            <a:r>
              <a:rPr lang="en-US" dirty="0">
                <a:solidFill>
                  <a:schemeClr val="accent2"/>
                </a:solidFill>
              </a:rPr>
              <a:t>simplest</a:t>
            </a:r>
            <a:r>
              <a:rPr lang="en-US" dirty="0"/>
              <a:t> B-tree, known as a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2-3 tree</a:t>
            </a:r>
          </a:p>
          <a:p>
            <a:r>
              <a:rPr lang="en-US" dirty="0"/>
              <a:t>Tomorrow, we will discuss an interesting alternative implementation of it as an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B</a:t>
            </a:r>
            <a:r>
              <a:rPr lang="en-US" dirty="0">
                <a:solidFill>
                  <a:srgbClr val="00B050"/>
                </a:solidFill>
              </a:rPr>
              <a:t>BST.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/>
              <a:t>But first, let’s make a point about the </a:t>
            </a:r>
            <a:r>
              <a:rPr lang="en-US" b="1" dirty="0">
                <a:solidFill>
                  <a:srgbClr val="2904C4"/>
                </a:solidFill>
              </a:rPr>
              <a:t>height</a:t>
            </a:r>
            <a:r>
              <a:rPr lang="en-US" dirty="0"/>
              <a:t> of AVL Trees</a:t>
            </a:r>
          </a:p>
        </p:txBody>
      </p:sp>
    </p:spTree>
    <p:extLst>
      <p:ext uri="{BB962C8B-B14F-4D97-AF65-F5344CB8AC3E}">
        <p14:creationId xmlns:p14="http://schemas.microsoft.com/office/powerpoint/2010/main" val="35221352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now insert 43 in this tree…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83C532-E991-4ACC-8B05-2921F9614045}"/>
              </a:ext>
            </a:extLst>
          </p:cNvPr>
          <p:cNvSpPr/>
          <p:nvPr/>
        </p:nvSpPr>
        <p:spPr>
          <a:xfrm>
            <a:off x="4995337" y="2905257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15, 30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CBA345-FD9B-4721-A711-C5B2F44B657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778504" y="3447566"/>
            <a:ext cx="1547989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B9721-25B8-4E58-9F47-0409F9E3C4CB}"/>
              </a:ext>
            </a:extLst>
          </p:cNvPr>
          <p:cNvSpPr/>
          <p:nvPr/>
        </p:nvSpPr>
        <p:spPr>
          <a:xfrm>
            <a:off x="6818493" y="4090591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40, 50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F20FFF-9D03-4B90-91B4-B6B6ABEDE93A}"/>
              </a:ext>
            </a:extLst>
          </p:cNvPr>
          <p:cNvCxnSpPr>
            <a:cxnSpLocks/>
          </p:cNvCxnSpPr>
          <p:nvPr/>
        </p:nvCxnSpPr>
        <p:spPr>
          <a:xfrm flipH="1">
            <a:off x="7016049" y="4655036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9732CC-D59C-41AC-974B-CCA1E526E9AD}"/>
              </a:ext>
            </a:extLst>
          </p:cNvPr>
          <p:cNvCxnSpPr>
            <a:cxnSpLocks/>
          </p:cNvCxnSpPr>
          <p:nvPr/>
        </p:nvCxnSpPr>
        <p:spPr>
          <a:xfrm>
            <a:off x="7375882" y="4666325"/>
            <a:ext cx="434622" cy="688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</p:cNvCxnSpPr>
          <p:nvPr/>
        </p:nvCxnSpPr>
        <p:spPr>
          <a:xfrm flipH="1">
            <a:off x="4271439" y="3452152"/>
            <a:ext cx="723898" cy="796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685825" y="4887782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4271439" y="4877242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3795194" y="430150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5115988" y="4270176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5109633" y="4949056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5695247" y="4938516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  <a:stCxn id="18" idx="2"/>
            <a:endCxn id="30" idx="0"/>
          </p:cNvCxnSpPr>
          <p:nvPr/>
        </p:nvCxnSpPr>
        <p:spPr>
          <a:xfrm>
            <a:off x="5503337" y="3480991"/>
            <a:ext cx="43393" cy="789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B7D07C-BFC7-4950-B350-90AAFA7990D3}"/>
              </a:ext>
            </a:extLst>
          </p:cNvPr>
          <p:cNvSpPr txBox="1"/>
          <p:nvPr/>
        </p:nvSpPr>
        <p:spPr>
          <a:xfrm>
            <a:off x="8602133" y="2291644"/>
            <a:ext cx="24948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3798838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now insert 43 in this tree…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83C532-E991-4ACC-8B05-2921F9614045}"/>
              </a:ext>
            </a:extLst>
          </p:cNvPr>
          <p:cNvSpPr/>
          <p:nvPr/>
        </p:nvSpPr>
        <p:spPr>
          <a:xfrm>
            <a:off x="4995337" y="2905257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15, 30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CBA345-FD9B-4721-A711-C5B2F44B657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778504" y="3447566"/>
            <a:ext cx="1638298" cy="643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B9721-25B8-4E58-9F47-0409F9E3C4CB}"/>
              </a:ext>
            </a:extLst>
          </p:cNvPr>
          <p:cNvSpPr/>
          <p:nvPr/>
        </p:nvSpPr>
        <p:spPr>
          <a:xfrm>
            <a:off x="6818493" y="4090591"/>
            <a:ext cx="119661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  <a:r>
              <a:rPr lang="en-US" dirty="0">
                <a:solidFill>
                  <a:schemeClr val="tx1"/>
                </a:solidFill>
              </a:rPr>
              <a:t>, 50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F20FFF-9D03-4B90-91B4-B6B6ABEDE93A}"/>
              </a:ext>
            </a:extLst>
          </p:cNvPr>
          <p:cNvCxnSpPr>
            <a:cxnSpLocks/>
          </p:cNvCxnSpPr>
          <p:nvPr/>
        </p:nvCxnSpPr>
        <p:spPr>
          <a:xfrm flipH="1">
            <a:off x="6609474" y="4558043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9732CC-D59C-41AC-974B-CCA1E526E9AD}"/>
              </a:ext>
            </a:extLst>
          </p:cNvPr>
          <p:cNvCxnSpPr>
            <a:cxnSpLocks/>
          </p:cNvCxnSpPr>
          <p:nvPr/>
        </p:nvCxnSpPr>
        <p:spPr>
          <a:xfrm>
            <a:off x="7953557" y="4589375"/>
            <a:ext cx="556249" cy="620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</p:cNvCxnSpPr>
          <p:nvPr/>
        </p:nvCxnSpPr>
        <p:spPr>
          <a:xfrm flipH="1">
            <a:off x="4271439" y="3452152"/>
            <a:ext cx="723898" cy="796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685825" y="4887782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4271439" y="4877242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3795194" y="430150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5115988" y="4270176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5109633" y="4949056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5695247" y="4938516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  <a:stCxn id="18" idx="2"/>
            <a:endCxn id="30" idx="0"/>
          </p:cNvCxnSpPr>
          <p:nvPr/>
        </p:nvCxnSpPr>
        <p:spPr>
          <a:xfrm>
            <a:off x="5503337" y="3480991"/>
            <a:ext cx="43393" cy="789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B7D07C-BFC7-4950-B350-90AAFA7990D3}"/>
              </a:ext>
            </a:extLst>
          </p:cNvPr>
          <p:cNvSpPr txBox="1"/>
          <p:nvPr/>
        </p:nvSpPr>
        <p:spPr>
          <a:xfrm>
            <a:off x="8602133" y="2291644"/>
            <a:ext cx="24948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364D97-91B6-4F50-ABDA-1C9AFC0F7A26}"/>
              </a:ext>
            </a:extLst>
          </p:cNvPr>
          <p:cNvCxnSpPr>
            <a:cxnSpLocks/>
          </p:cNvCxnSpPr>
          <p:nvPr/>
        </p:nvCxnSpPr>
        <p:spPr>
          <a:xfrm>
            <a:off x="7251267" y="452164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CC607D-4444-45F3-99BC-3E389915CD74}"/>
              </a:ext>
            </a:extLst>
          </p:cNvPr>
          <p:cNvCxnSpPr>
            <a:cxnSpLocks/>
          </p:cNvCxnSpPr>
          <p:nvPr/>
        </p:nvCxnSpPr>
        <p:spPr>
          <a:xfrm>
            <a:off x="7633857" y="4566116"/>
            <a:ext cx="174271" cy="7658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714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now insert 43 in this tree…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83C532-E991-4ACC-8B05-2921F9614045}"/>
              </a:ext>
            </a:extLst>
          </p:cNvPr>
          <p:cNvSpPr/>
          <p:nvPr/>
        </p:nvSpPr>
        <p:spPr>
          <a:xfrm>
            <a:off x="4995337" y="2905257"/>
            <a:ext cx="1016000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15, 30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</p:cNvCxnSpPr>
          <p:nvPr/>
        </p:nvCxnSpPr>
        <p:spPr>
          <a:xfrm flipH="1">
            <a:off x="4271439" y="3452152"/>
            <a:ext cx="723898" cy="796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685825" y="4887782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4271439" y="4877242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3795194" y="430150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5115988" y="4270176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5109633" y="4949056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5695247" y="4938516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  <a:stCxn id="18" idx="2"/>
            <a:endCxn id="30" idx="0"/>
          </p:cNvCxnSpPr>
          <p:nvPr/>
        </p:nvCxnSpPr>
        <p:spPr>
          <a:xfrm>
            <a:off x="5503337" y="3480991"/>
            <a:ext cx="43393" cy="789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B7D07C-BFC7-4950-B350-90AAFA7990D3}"/>
              </a:ext>
            </a:extLst>
          </p:cNvPr>
          <p:cNvSpPr txBox="1"/>
          <p:nvPr/>
        </p:nvSpPr>
        <p:spPr>
          <a:xfrm>
            <a:off x="8602133" y="2291644"/>
            <a:ext cx="24948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Split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BCF22D-31F8-49F9-BC42-53DE9431841A}"/>
              </a:ext>
            </a:extLst>
          </p:cNvPr>
          <p:cNvSpPr/>
          <p:nvPr/>
        </p:nvSpPr>
        <p:spPr>
          <a:xfrm>
            <a:off x="7163514" y="3584306"/>
            <a:ext cx="457902" cy="43832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B05E9-A2DA-415C-8BD8-6ABAAB9B5548}"/>
              </a:ext>
            </a:extLst>
          </p:cNvPr>
          <p:cNvSpPr/>
          <p:nvPr/>
        </p:nvSpPr>
        <p:spPr>
          <a:xfrm>
            <a:off x="8007352" y="431204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749251-750A-40F9-BFB5-41BCD977B07E}"/>
              </a:ext>
            </a:extLst>
          </p:cNvPr>
          <p:cNvSpPr/>
          <p:nvPr/>
        </p:nvSpPr>
        <p:spPr>
          <a:xfrm>
            <a:off x="6655158" y="4362782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3897358-073C-40EC-A309-033BBA97657B}"/>
              </a:ext>
            </a:extLst>
          </p:cNvPr>
          <p:cNvSpPr/>
          <p:nvPr/>
        </p:nvSpPr>
        <p:spPr>
          <a:xfrm>
            <a:off x="5976054" y="3467454"/>
            <a:ext cx="745067" cy="206252"/>
          </a:xfrm>
          <a:custGeom>
            <a:avLst/>
            <a:gdLst>
              <a:gd name="connsiteX0" fmla="*/ 0 w 745067"/>
              <a:gd name="connsiteY0" fmla="*/ 22578 h 206252"/>
              <a:gd name="connsiteX1" fmla="*/ 56444 w 745067"/>
              <a:gd name="connsiteY1" fmla="*/ 11289 h 206252"/>
              <a:gd name="connsiteX2" fmla="*/ 90311 w 745067"/>
              <a:gd name="connsiteY2" fmla="*/ 0 h 206252"/>
              <a:gd name="connsiteX3" fmla="*/ 169333 w 745067"/>
              <a:gd name="connsiteY3" fmla="*/ 11289 h 206252"/>
              <a:gd name="connsiteX4" fmla="*/ 519289 w 745067"/>
              <a:gd name="connsiteY4" fmla="*/ 124178 h 206252"/>
              <a:gd name="connsiteX5" fmla="*/ 530578 w 745067"/>
              <a:gd name="connsiteY5" fmla="*/ 169333 h 206252"/>
              <a:gd name="connsiteX6" fmla="*/ 598311 w 745067"/>
              <a:gd name="connsiteY6" fmla="*/ 191911 h 206252"/>
              <a:gd name="connsiteX7" fmla="*/ 745067 w 745067"/>
              <a:gd name="connsiteY7" fmla="*/ 203200 h 20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5067" h="206252">
                <a:moveTo>
                  <a:pt x="0" y="22578"/>
                </a:moveTo>
                <a:cubicBezTo>
                  <a:pt x="18815" y="18815"/>
                  <a:pt x="37830" y="15943"/>
                  <a:pt x="56444" y="11289"/>
                </a:cubicBezTo>
                <a:cubicBezTo>
                  <a:pt x="67988" y="8403"/>
                  <a:pt x="78411" y="0"/>
                  <a:pt x="90311" y="0"/>
                </a:cubicBezTo>
                <a:cubicBezTo>
                  <a:pt x="116919" y="0"/>
                  <a:pt x="142992" y="7526"/>
                  <a:pt x="169333" y="11289"/>
                </a:cubicBezTo>
                <a:cubicBezTo>
                  <a:pt x="402455" y="197786"/>
                  <a:pt x="138302" y="20273"/>
                  <a:pt x="519289" y="124178"/>
                </a:cubicBezTo>
                <a:cubicBezTo>
                  <a:pt x="534257" y="128260"/>
                  <a:pt x="518798" y="159236"/>
                  <a:pt x="530578" y="169333"/>
                </a:cubicBezTo>
                <a:cubicBezTo>
                  <a:pt x="548648" y="184821"/>
                  <a:pt x="575733" y="184385"/>
                  <a:pt x="598311" y="191911"/>
                </a:cubicBezTo>
                <a:cubicBezTo>
                  <a:pt x="667876" y="215100"/>
                  <a:pt x="620281" y="203200"/>
                  <a:pt x="745067" y="203200"/>
                </a:cubicBezTo>
              </a:path>
            </a:pathLst>
          </a:custGeom>
          <a:noFill/>
          <a:ln w="9525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8F21FF8-A775-4B25-B845-506B5B88CC22}"/>
              </a:ext>
            </a:extLst>
          </p:cNvPr>
          <p:cNvCxnSpPr>
            <a:cxnSpLocks/>
          </p:cNvCxnSpPr>
          <p:nvPr/>
        </p:nvCxnSpPr>
        <p:spPr>
          <a:xfrm flipH="1">
            <a:off x="6473829" y="4974916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E2B234-3802-4077-9D3B-4540C22ED524}"/>
              </a:ext>
            </a:extLst>
          </p:cNvPr>
          <p:cNvCxnSpPr>
            <a:cxnSpLocks/>
          </p:cNvCxnSpPr>
          <p:nvPr/>
        </p:nvCxnSpPr>
        <p:spPr>
          <a:xfrm>
            <a:off x="7115622" y="4938516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B82ADE-113E-499D-8092-24DABD3A7621}"/>
              </a:ext>
            </a:extLst>
          </p:cNvPr>
          <p:cNvCxnSpPr>
            <a:cxnSpLocks/>
          </p:cNvCxnSpPr>
          <p:nvPr/>
        </p:nvCxnSpPr>
        <p:spPr>
          <a:xfrm flipH="1">
            <a:off x="7985130" y="4924182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92741E-0724-46AD-89AD-08E98A3DF3E7}"/>
              </a:ext>
            </a:extLst>
          </p:cNvPr>
          <p:cNvCxnSpPr>
            <a:cxnSpLocks/>
          </p:cNvCxnSpPr>
          <p:nvPr/>
        </p:nvCxnSpPr>
        <p:spPr>
          <a:xfrm>
            <a:off x="8626923" y="4887782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6B5800-42DB-44D3-AB62-DE7CF1CBA4D5}"/>
              </a:ext>
            </a:extLst>
          </p:cNvPr>
          <p:cNvCxnSpPr>
            <a:cxnSpLocks/>
          </p:cNvCxnSpPr>
          <p:nvPr/>
        </p:nvCxnSpPr>
        <p:spPr>
          <a:xfrm flipH="1">
            <a:off x="7115622" y="4063000"/>
            <a:ext cx="107861" cy="2385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DE61CC-AB0A-4EDB-B088-437E46399BB8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7556948" y="4023875"/>
            <a:ext cx="763670" cy="288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77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now insert 43 in this tree…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A83C532-E991-4ACC-8B05-2921F9614045}"/>
              </a:ext>
            </a:extLst>
          </p:cNvPr>
          <p:cNvSpPr/>
          <p:nvPr/>
        </p:nvSpPr>
        <p:spPr>
          <a:xfrm>
            <a:off x="5402093" y="2824252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271439" y="3112119"/>
            <a:ext cx="1130654" cy="1136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685825" y="4887782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4271439" y="4877242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3795194" y="430150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5115988" y="4270176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5086947" y="4841055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5674621" y="4849832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5546730" y="3389216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B7D07C-BFC7-4950-B350-90AAFA7990D3}"/>
              </a:ext>
            </a:extLst>
          </p:cNvPr>
          <p:cNvSpPr txBox="1"/>
          <p:nvPr/>
        </p:nvSpPr>
        <p:spPr>
          <a:xfrm>
            <a:off x="8602133" y="2291644"/>
            <a:ext cx="24948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Split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B05E9-A2DA-415C-8BD8-6ABAAB9B5548}"/>
              </a:ext>
            </a:extLst>
          </p:cNvPr>
          <p:cNvSpPr/>
          <p:nvPr/>
        </p:nvSpPr>
        <p:spPr>
          <a:xfrm>
            <a:off x="7766508" y="4264754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749251-750A-40F9-BFB5-41BCD977B07E}"/>
              </a:ext>
            </a:extLst>
          </p:cNvPr>
          <p:cNvSpPr/>
          <p:nvPr/>
        </p:nvSpPr>
        <p:spPr>
          <a:xfrm>
            <a:off x="6444197" y="4217937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8F21FF8-A775-4B25-B845-506B5B88CC22}"/>
              </a:ext>
            </a:extLst>
          </p:cNvPr>
          <p:cNvCxnSpPr>
            <a:cxnSpLocks/>
          </p:cNvCxnSpPr>
          <p:nvPr/>
        </p:nvCxnSpPr>
        <p:spPr>
          <a:xfrm flipH="1">
            <a:off x="6334908" y="4774117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E2B234-3802-4077-9D3B-4540C22ED524}"/>
              </a:ext>
            </a:extLst>
          </p:cNvPr>
          <p:cNvCxnSpPr>
            <a:cxnSpLocks/>
          </p:cNvCxnSpPr>
          <p:nvPr/>
        </p:nvCxnSpPr>
        <p:spPr>
          <a:xfrm>
            <a:off x="6937953" y="4817822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B82ADE-113E-499D-8092-24DABD3A7621}"/>
              </a:ext>
            </a:extLst>
          </p:cNvPr>
          <p:cNvCxnSpPr>
            <a:cxnSpLocks/>
          </p:cNvCxnSpPr>
          <p:nvPr/>
        </p:nvCxnSpPr>
        <p:spPr>
          <a:xfrm flipH="1">
            <a:off x="7629397" y="4857044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92741E-0724-46AD-89AD-08E98A3DF3E7}"/>
              </a:ext>
            </a:extLst>
          </p:cNvPr>
          <p:cNvCxnSpPr>
            <a:cxnSpLocks/>
          </p:cNvCxnSpPr>
          <p:nvPr/>
        </p:nvCxnSpPr>
        <p:spPr>
          <a:xfrm>
            <a:off x="8255317" y="4764134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6B5800-42DB-44D3-AB62-DE7CF1CBA4D5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6236983" y="3389216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DE61CC-AB0A-4EDB-B088-437E46399BB8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604356" y="3254279"/>
            <a:ext cx="1475418" cy="1010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528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now insert 43 in this tree…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</p:cNvCxnSpPr>
          <p:nvPr/>
        </p:nvCxnSpPr>
        <p:spPr>
          <a:xfrm flipH="1">
            <a:off x="4034373" y="3786188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448758" y="5601741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4034372" y="5591201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3558127" y="50154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4878921" y="4984135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4849880" y="5555014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5437554" y="5563791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4687517" y="3776888"/>
            <a:ext cx="622146" cy="1207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B7D07C-BFC7-4950-B350-90AAFA7990D3}"/>
              </a:ext>
            </a:extLst>
          </p:cNvPr>
          <p:cNvSpPr txBox="1"/>
          <p:nvPr/>
        </p:nvSpPr>
        <p:spPr>
          <a:xfrm>
            <a:off x="8602133" y="2291644"/>
            <a:ext cx="24948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Split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Split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B05E9-A2DA-415C-8BD8-6ABAAB9B5548}"/>
              </a:ext>
            </a:extLst>
          </p:cNvPr>
          <p:cNvSpPr/>
          <p:nvPr/>
        </p:nvSpPr>
        <p:spPr>
          <a:xfrm>
            <a:off x="7529441" y="497871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749251-750A-40F9-BFB5-41BCD977B07E}"/>
              </a:ext>
            </a:extLst>
          </p:cNvPr>
          <p:cNvSpPr/>
          <p:nvPr/>
        </p:nvSpPr>
        <p:spPr>
          <a:xfrm>
            <a:off x="6207130" y="4931896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8F21FF8-A775-4B25-B845-506B5B88CC22}"/>
              </a:ext>
            </a:extLst>
          </p:cNvPr>
          <p:cNvCxnSpPr>
            <a:cxnSpLocks/>
          </p:cNvCxnSpPr>
          <p:nvPr/>
        </p:nvCxnSpPr>
        <p:spPr>
          <a:xfrm flipH="1">
            <a:off x="6097841" y="5488076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E2B234-3802-4077-9D3B-4540C22ED524}"/>
              </a:ext>
            </a:extLst>
          </p:cNvPr>
          <p:cNvCxnSpPr>
            <a:cxnSpLocks/>
          </p:cNvCxnSpPr>
          <p:nvPr/>
        </p:nvCxnSpPr>
        <p:spPr>
          <a:xfrm>
            <a:off x="6700886" y="5531781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B82ADE-113E-499D-8092-24DABD3A7621}"/>
              </a:ext>
            </a:extLst>
          </p:cNvPr>
          <p:cNvCxnSpPr>
            <a:cxnSpLocks/>
          </p:cNvCxnSpPr>
          <p:nvPr/>
        </p:nvCxnSpPr>
        <p:spPr>
          <a:xfrm flipH="1">
            <a:off x="7392330" y="5571003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92741E-0724-46AD-89AD-08E98A3DF3E7}"/>
              </a:ext>
            </a:extLst>
          </p:cNvPr>
          <p:cNvCxnSpPr>
            <a:cxnSpLocks/>
          </p:cNvCxnSpPr>
          <p:nvPr/>
        </p:nvCxnSpPr>
        <p:spPr>
          <a:xfrm>
            <a:off x="8018250" y="547809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6B5800-42DB-44D3-AB62-DE7CF1CBA4D5}"/>
              </a:ext>
            </a:extLst>
          </p:cNvPr>
          <p:cNvCxnSpPr>
            <a:cxnSpLocks/>
            <a:stCxn id="23" idx="2"/>
            <a:endCxn id="35" idx="0"/>
          </p:cNvCxnSpPr>
          <p:nvPr/>
        </p:nvCxnSpPr>
        <p:spPr>
          <a:xfrm flipH="1">
            <a:off x="6520396" y="3772602"/>
            <a:ext cx="53026" cy="1159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DE61CC-AB0A-4EDB-B088-437E46399BB8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886687" y="3772602"/>
            <a:ext cx="956020" cy="1206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12E8AB5-F47F-4480-A8E5-5A5769C0C24E}"/>
              </a:ext>
            </a:extLst>
          </p:cNvPr>
          <p:cNvSpPr/>
          <p:nvPr/>
        </p:nvSpPr>
        <p:spPr>
          <a:xfrm>
            <a:off x="6260156" y="319686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045FD2-1FB3-492F-BFD3-8CF589B922E1}"/>
              </a:ext>
            </a:extLst>
          </p:cNvPr>
          <p:cNvSpPr/>
          <p:nvPr/>
        </p:nvSpPr>
        <p:spPr>
          <a:xfrm>
            <a:off x="4374251" y="3201154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A57291D-E9EE-43D4-9C85-866ADC8DB463}"/>
              </a:ext>
            </a:extLst>
          </p:cNvPr>
          <p:cNvSpPr/>
          <p:nvPr/>
        </p:nvSpPr>
        <p:spPr>
          <a:xfrm>
            <a:off x="5305262" y="224466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C302075-1094-425B-B33B-BB2F5A90FEDE}"/>
              </a:ext>
            </a:extLst>
          </p:cNvPr>
          <p:cNvCxnSpPr>
            <a:cxnSpLocks/>
          </p:cNvCxnSpPr>
          <p:nvPr/>
        </p:nvCxnSpPr>
        <p:spPr>
          <a:xfrm flipH="1">
            <a:off x="4796927" y="2735452"/>
            <a:ext cx="605507" cy="380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58D6897-F154-4030-AB56-F7784DF7D7C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891418" y="2785955"/>
            <a:ext cx="682004" cy="410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185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7694-4199-4DFF-AF88-69CCCC2D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now insert 43 in this tree…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</p:cNvCxnSpPr>
          <p:nvPr/>
        </p:nvCxnSpPr>
        <p:spPr>
          <a:xfrm flipH="1">
            <a:off x="4034373" y="3786188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448758" y="5601741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4034372" y="5591201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3558127" y="50154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4878921" y="4984135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4849880" y="5555014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5437554" y="5563791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4687517" y="3776888"/>
            <a:ext cx="622146" cy="1207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B7D07C-BFC7-4950-B350-90AAFA7990D3}"/>
              </a:ext>
            </a:extLst>
          </p:cNvPr>
          <p:cNvSpPr txBox="1"/>
          <p:nvPr/>
        </p:nvSpPr>
        <p:spPr>
          <a:xfrm>
            <a:off x="8602133" y="2291644"/>
            <a:ext cx="24948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Search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Split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accent4"/>
                </a:solidFill>
              </a:rPr>
              <a:t>Pretend</a:t>
            </a:r>
            <a:r>
              <a:rPr lang="en-US" sz="2600" dirty="0">
                <a:solidFill>
                  <a:srgbClr val="7030A0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rgbClr val="7030A0"/>
                </a:solidFill>
              </a:rPr>
              <a:t>Split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B05E9-A2DA-415C-8BD8-6ABAAB9B5548}"/>
              </a:ext>
            </a:extLst>
          </p:cNvPr>
          <p:cNvSpPr/>
          <p:nvPr/>
        </p:nvSpPr>
        <p:spPr>
          <a:xfrm>
            <a:off x="7529441" y="497871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7749251-750A-40F9-BFB5-41BCD977B07E}"/>
              </a:ext>
            </a:extLst>
          </p:cNvPr>
          <p:cNvSpPr/>
          <p:nvPr/>
        </p:nvSpPr>
        <p:spPr>
          <a:xfrm>
            <a:off x="6207130" y="4931896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8F21FF8-A775-4B25-B845-506B5B88CC22}"/>
              </a:ext>
            </a:extLst>
          </p:cNvPr>
          <p:cNvCxnSpPr>
            <a:cxnSpLocks/>
          </p:cNvCxnSpPr>
          <p:nvPr/>
        </p:nvCxnSpPr>
        <p:spPr>
          <a:xfrm flipH="1">
            <a:off x="6097841" y="5488076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E2B234-3802-4077-9D3B-4540C22ED524}"/>
              </a:ext>
            </a:extLst>
          </p:cNvPr>
          <p:cNvCxnSpPr>
            <a:cxnSpLocks/>
          </p:cNvCxnSpPr>
          <p:nvPr/>
        </p:nvCxnSpPr>
        <p:spPr>
          <a:xfrm>
            <a:off x="6700886" y="5531781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B82ADE-113E-499D-8092-24DABD3A7621}"/>
              </a:ext>
            </a:extLst>
          </p:cNvPr>
          <p:cNvCxnSpPr>
            <a:cxnSpLocks/>
          </p:cNvCxnSpPr>
          <p:nvPr/>
        </p:nvCxnSpPr>
        <p:spPr>
          <a:xfrm flipH="1">
            <a:off x="7392330" y="5571003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92741E-0724-46AD-89AD-08E98A3DF3E7}"/>
              </a:ext>
            </a:extLst>
          </p:cNvPr>
          <p:cNvCxnSpPr>
            <a:cxnSpLocks/>
          </p:cNvCxnSpPr>
          <p:nvPr/>
        </p:nvCxnSpPr>
        <p:spPr>
          <a:xfrm>
            <a:off x="8018250" y="547809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6B5800-42DB-44D3-AB62-DE7CF1CBA4D5}"/>
              </a:ext>
            </a:extLst>
          </p:cNvPr>
          <p:cNvCxnSpPr>
            <a:cxnSpLocks/>
            <a:stCxn id="23" idx="2"/>
            <a:endCxn id="35" idx="0"/>
          </p:cNvCxnSpPr>
          <p:nvPr/>
        </p:nvCxnSpPr>
        <p:spPr>
          <a:xfrm flipH="1">
            <a:off x="6520396" y="3772602"/>
            <a:ext cx="53026" cy="1159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DE61CC-AB0A-4EDB-B088-437E46399BB8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886687" y="3772602"/>
            <a:ext cx="956020" cy="1206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12E8AB5-F47F-4480-A8E5-5A5769C0C24E}"/>
              </a:ext>
            </a:extLst>
          </p:cNvPr>
          <p:cNvSpPr/>
          <p:nvPr/>
        </p:nvSpPr>
        <p:spPr>
          <a:xfrm>
            <a:off x="6260156" y="319686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045FD2-1FB3-492F-BFD3-8CF589B922E1}"/>
              </a:ext>
            </a:extLst>
          </p:cNvPr>
          <p:cNvSpPr/>
          <p:nvPr/>
        </p:nvSpPr>
        <p:spPr>
          <a:xfrm>
            <a:off x="4374251" y="3201154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A57291D-E9EE-43D4-9C85-866ADC8DB463}"/>
              </a:ext>
            </a:extLst>
          </p:cNvPr>
          <p:cNvSpPr/>
          <p:nvPr/>
        </p:nvSpPr>
        <p:spPr>
          <a:xfrm>
            <a:off x="5305262" y="224466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C302075-1094-425B-B33B-BB2F5A90FEDE}"/>
              </a:ext>
            </a:extLst>
          </p:cNvPr>
          <p:cNvCxnSpPr>
            <a:cxnSpLocks/>
          </p:cNvCxnSpPr>
          <p:nvPr/>
        </p:nvCxnSpPr>
        <p:spPr>
          <a:xfrm flipH="1">
            <a:off x="4796927" y="2735452"/>
            <a:ext cx="605507" cy="380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58D6897-F154-4030-AB56-F7784DF7D7C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891418" y="2785955"/>
            <a:ext cx="682004" cy="410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F9DD89E-9FFE-46EC-9E71-A92F90E5FDD5}"/>
              </a:ext>
            </a:extLst>
          </p:cNvPr>
          <p:cNvSpPr txBox="1"/>
          <p:nvPr/>
        </p:nvSpPr>
        <p:spPr>
          <a:xfrm>
            <a:off x="8997244" y="4978713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Done!</a:t>
            </a:r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BB4C927-BD9F-4FF8-8626-A4A4A7534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296" y="5563733"/>
            <a:ext cx="1589480" cy="108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8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 WO WO WO WO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8479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different strategy(?)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this point, why did we blow up the root…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468858" y="3972872"/>
            <a:ext cx="1618735" cy="918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EA83C532-E991-4ACC-8B05-2921F9614045}"/>
              </a:ext>
            </a:extLst>
          </p:cNvPr>
          <p:cNvSpPr/>
          <p:nvPr/>
        </p:nvSpPr>
        <p:spPr>
          <a:xfrm>
            <a:off x="2081015" y="3087223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15, 30,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950361" y="3375090"/>
            <a:ext cx="1130654" cy="1136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64747" y="5150753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950361" y="514021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474116" y="456447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1794910" y="4533147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1765869" y="5104026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2353543" y="511280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</p:cNvCxnSpPr>
          <p:nvPr/>
        </p:nvCxnSpPr>
        <p:spPr>
          <a:xfrm flipH="1">
            <a:off x="2225652" y="3652187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21">
            <a:extLst>
              <a:ext uri="{FF2B5EF4-FFF2-40B4-BE49-F238E27FC236}">
                <a16:creationId xmlns:a16="http://schemas.microsoft.com/office/drawing/2014/main" id="{46EB05E9-A2DA-415C-8BD8-6ABAAB9B5548}"/>
              </a:ext>
            </a:extLst>
          </p:cNvPr>
          <p:cNvSpPr/>
          <p:nvPr/>
        </p:nvSpPr>
        <p:spPr>
          <a:xfrm>
            <a:off x="4445430" y="4527725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9" name="Rectangle: Rounded Corners 34">
            <a:extLst>
              <a:ext uri="{FF2B5EF4-FFF2-40B4-BE49-F238E27FC236}">
                <a16:creationId xmlns:a16="http://schemas.microsoft.com/office/drawing/2014/main" id="{97749251-750A-40F9-BFB5-41BCD977B07E}"/>
              </a:ext>
            </a:extLst>
          </p:cNvPr>
          <p:cNvSpPr/>
          <p:nvPr/>
        </p:nvSpPr>
        <p:spPr>
          <a:xfrm>
            <a:off x="3123119" y="448090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F21FF8-A775-4B25-B845-506B5B88CC22}"/>
              </a:ext>
            </a:extLst>
          </p:cNvPr>
          <p:cNvCxnSpPr>
            <a:cxnSpLocks/>
          </p:cNvCxnSpPr>
          <p:nvPr/>
        </p:nvCxnSpPr>
        <p:spPr>
          <a:xfrm flipH="1">
            <a:off x="3013830" y="503708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4E2B234-3802-4077-9D3B-4540C22ED524}"/>
              </a:ext>
            </a:extLst>
          </p:cNvPr>
          <p:cNvCxnSpPr>
            <a:cxnSpLocks/>
          </p:cNvCxnSpPr>
          <p:nvPr/>
        </p:nvCxnSpPr>
        <p:spPr>
          <a:xfrm>
            <a:off x="3616875" y="508079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B82ADE-113E-499D-8092-24DABD3A7621}"/>
              </a:ext>
            </a:extLst>
          </p:cNvPr>
          <p:cNvCxnSpPr>
            <a:cxnSpLocks/>
          </p:cNvCxnSpPr>
          <p:nvPr/>
        </p:nvCxnSpPr>
        <p:spPr>
          <a:xfrm flipH="1">
            <a:off x="4308319" y="5120015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92741E-0724-46AD-89AD-08E98A3DF3E7}"/>
              </a:ext>
            </a:extLst>
          </p:cNvPr>
          <p:cNvCxnSpPr>
            <a:cxnSpLocks/>
          </p:cNvCxnSpPr>
          <p:nvPr/>
        </p:nvCxnSpPr>
        <p:spPr>
          <a:xfrm>
            <a:off x="4934239" y="5027105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6B5800-42DB-44D3-AB62-DE7CF1CBA4D5}"/>
              </a:ext>
            </a:extLst>
          </p:cNvPr>
          <p:cNvCxnSpPr>
            <a:cxnSpLocks/>
          </p:cNvCxnSpPr>
          <p:nvPr/>
        </p:nvCxnSpPr>
        <p:spPr>
          <a:xfrm>
            <a:off x="2915905" y="3652187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DE61CC-AB0A-4EDB-B088-437E46399BB8}"/>
              </a:ext>
            </a:extLst>
          </p:cNvPr>
          <p:cNvCxnSpPr>
            <a:cxnSpLocks/>
          </p:cNvCxnSpPr>
          <p:nvPr/>
        </p:nvCxnSpPr>
        <p:spPr>
          <a:xfrm>
            <a:off x="3283278" y="3517250"/>
            <a:ext cx="1475418" cy="1010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BB78CA-4FA6-4040-91A2-2ABFD17F5558}"/>
              </a:ext>
            </a:extLst>
          </p:cNvPr>
          <p:cNvCxnSpPr>
            <a:cxnSpLocks/>
          </p:cNvCxnSpPr>
          <p:nvPr/>
        </p:nvCxnSpPr>
        <p:spPr>
          <a:xfrm flipH="1">
            <a:off x="7400858" y="3953640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BCF7BDE-20D8-4C2B-8681-C78D5631025E}"/>
              </a:ext>
            </a:extLst>
          </p:cNvPr>
          <p:cNvCxnSpPr>
            <a:cxnSpLocks/>
          </p:cNvCxnSpPr>
          <p:nvPr/>
        </p:nvCxnSpPr>
        <p:spPr>
          <a:xfrm flipH="1">
            <a:off x="6815243" y="5769193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922FA0D-B916-448E-B196-B71204141CC8}"/>
              </a:ext>
            </a:extLst>
          </p:cNvPr>
          <p:cNvCxnSpPr>
            <a:cxnSpLocks/>
          </p:cNvCxnSpPr>
          <p:nvPr/>
        </p:nvCxnSpPr>
        <p:spPr>
          <a:xfrm>
            <a:off x="7400857" y="575865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8C7AB47-E0BF-444F-955B-07A99E2A2F01}"/>
              </a:ext>
            </a:extLst>
          </p:cNvPr>
          <p:cNvSpPr/>
          <p:nvPr/>
        </p:nvSpPr>
        <p:spPr>
          <a:xfrm>
            <a:off x="6924612" y="518291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4E6060B-6087-487C-9EAD-51254980A8E1}"/>
              </a:ext>
            </a:extLst>
          </p:cNvPr>
          <p:cNvSpPr/>
          <p:nvPr/>
        </p:nvSpPr>
        <p:spPr>
          <a:xfrm>
            <a:off x="8245406" y="5151587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1F0E22-ED31-4FBF-8F56-E4E7AB0F6C50}"/>
              </a:ext>
            </a:extLst>
          </p:cNvPr>
          <p:cNvCxnSpPr>
            <a:cxnSpLocks/>
          </p:cNvCxnSpPr>
          <p:nvPr/>
        </p:nvCxnSpPr>
        <p:spPr>
          <a:xfrm flipH="1">
            <a:off x="8216365" y="5722466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6D08AA-098B-4906-BCA2-B550AC29B8F6}"/>
              </a:ext>
            </a:extLst>
          </p:cNvPr>
          <p:cNvCxnSpPr>
            <a:cxnSpLocks/>
          </p:cNvCxnSpPr>
          <p:nvPr/>
        </p:nvCxnSpPr>
        <p:spPr>
          <a:xfrm>
            <a:off x="8804039" y="573124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9E41F55-5967-4081-B72B-F9B62A0374B7}"/>
              </a:ext>
            </a:extLst>
          </p:cNvPr>
          <p:cNvCxnSpPr>
            <a:cxnSpLocks/>
            <a:stCxn id="63" idx="2"/>
            <a:endCxn id="50" idx="0"/>
          </p:cNvCxnSpPr>
          <p:nvPr/>
        </p:nvCxnSpPr>
        <p:spPr>
          <a:xfrm>
            <a:off x="8054002" y="3944340"/>
            <a:ext cx="622146" cy="1207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D4FC158-E4ED-420E-B994-25BB318940D6}"/>
              </a:ext>
            </a:extLst>
          </p:cNvPr>
          <p:cNvSpPr/>
          <p:nvPr/>
        </p:nvSpPr>
        <p:spPr>
          <a:xfrm>
            <a:off x="10895926" y="5146165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9ED94C6-4049-4B57-85B7-B5F479B7A21A}"/>
              </a:ext>
            </a:extLst>
          </p:cNvPr>
          <p:cNvSpPr/>
          <p:nvPr/>
        </p:nvSpPr>
        <p:spPr>
          <a:xfrm>
            <a:off x="9573615" y="509934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D6DAF01-2869-4DF3-9976-4DB73E6991ED}"/>
              </a:ext>
            </a:extLst>
          </p:cNvPr>
          <p:cNvCxnSpPr>
            <a:cxnSpLocks/>
          </p:cNvCxnSpPr>
          <p:nvPr/>
        </p:nvCxnSpPr>
        <p:spPr>
          <a:xfrm flipH="1">
            <a:off x="9464326" y="565552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6740D93-0B65-41EB-AACC-35AD64C6918F}"/>
              </a:ext>
            </a:extLst>
          </p:cNvPr>
          <p:cNvCxnSpPr>
            <a:cxnSpLocks/>
          </p:cNvCxnSpPr>
          <p:nvPr/>
        </p:nvCxnSpPr>
        <p:spPr>
          <a:xfrm>
            <a:off x="10067371" y="569923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3640997-1ECA-4E2A-8839-12B5F73C4E97}"/>
              </a:ext>
            </a:extLst>
          </p:cNvPr>
          <p:cNvCxnSpPr>
            <a:cxnSpLocks/>
          </p:cNvCxnSpPr>
          <p:nvPr/>
        </p:nvCxnSpPr>
        <p:spPr>
          <a:xfrm flipH="1">
            <a:off x="10758815" y="5738455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B43010D-8D6B-4FBC-BBB1-5CCB596F57D8}"/>
              </a:ext>
            </a:extLst>
          </p:cNvPr>
          <p:cNvCxnSpPr>
            <a:cxnSpLocks/>
          </p:cNvCxnSpPr>
          <p:nvPr/>
        </p:nvCxnSpPr>
        <p:spPr>
          <a:xfrm>
            <a:off x="11384735" y="5645545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3BE0933-AF65-405F-A6FA-D58091795D2A}"/>
              </a:ext>
            </a:extLst>
          </p:cNvPr>
          <p:cNvCxnSpPr>
            <a:cxnSpLocks/>
            <a:stCxn id="62" idx="2"/>
            <a:endCxn id="55" idx="0"/>
          </p:cNvCxnSpPr>
          <p:nvPr/>
        </p:nvCxnSpPr>
        <p:spPr>
          <a:xfrm flipH="1">
            <a:off x="9886881" y="3940054"/>
            <a:ext cx="53026" cy="1159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3B4BFC8-7022-4D28-9F30-5E4DB9174655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10253172" y="3940054"/>
            <a:ext cx="956020" cy="1206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6B1E8C9-FB5A-4587-8200-93D6B229A032}"/>
              </a:ext>
            </a:extLst>
          </p:cNvPr>
          <p:cNvSpPr/>
          <p:nvPr/>
        </p:nvSpPr>
        <p:spPr>
          <a:xfrm>
            <a:off x="9626641" y="3364320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C4B9AA-04EA-4CC5-912F-7DE39CD96BEB}"/>
              </a:ext>
            </a:extLst>
          </p:cNvPr>
          <p:cNvSpPr/>
          <p:nvPr/>
        </p:nvSpPr>
        <p:spPr>
          <a:xfrm>
            <a:off x="7740736" y="3368606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1B51CE7-FB75-41A2-9C0D-052E88882290}"/>
              </a:ext>
            </a:extLst>
          </p:cNvPr>
          <p:cNvSpPr/>
          <p:nvPr/>
        </p:nvSpPr>
        <p:spPr>
          <a:xfrm>
            <a:off x="8671747" y="2412115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37B1484-EA02-43C3-B0D7-F6B16061D6A1}"/>
              </a:ext>
            </a:extLst>
          </p:cNvPr>
          <p:cNvCxnSpPr>
            <a:cxnSpLocks/>
          </p:cNvCxnSpPr>
          <p:nvPr/>
        </p:nvCxnSpPr>
        <p:spPr>
          <a:xfrm flipH="1">
            <a:off x="8163412" y="2902904"/>
            <a:ext cx="605507" cy="380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77BF7BB-E17B-4D34-98C6-1C3A632F78AB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9257903" y="2953407"/>
            <a:ext cx="682004" cy="410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456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different strategy(?)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this point, why did we blow up the root </a:t>
            </a:r>
            <a:r>
              <a:rPr lang="en-US" b="1" dirty="0"/>
              <a:t>instead of rotating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  <a:r>
              <a:rPr lang="en-US" b="1" dirty="0"/>
              <a:t> to the left and re-merging </a:t>
            </a:r>
            <a:r>
              <a:rPr lang="en-US" b="1" dirty="0">
                <a:solidFill>
                  <a:srgbClr val="7030A0"/>
                </a:solidFill>
              </a:rPr>
              <a:t>40</a:t>
            </a:r>
            <a:r>
              <a:rPr lang="en-US" b="1" dirty="0"/>
              <a:t> and </a:t>
            </a:r>
            <a:r>
              <a:rPr lang="en-US" b="1" dirty="0">
                <a:solidFill>
                  <a:srgbClr val="7030A0"/>
                </a:solidFill>
              </a:rPr>
              <a:t>50</a:t>
            </a:r>
            <a:r>
              <a:rPr lang="en-US" b="1" dirty="0"/>
              <a:t>?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232120" y="4002175"/>
            <a:ext cx="1618735" cy="918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EA83C532-E991-4ACC-8B05-2921F9614045}"/>
              </a:ext>
            </a:extLst>
          </p:cNvPr>
          <p:cNvSpPr/>
          <p:nvPr/>
        </p:nvSpPr>
        <p:spPr>
          <a:xfrm>
            <a:off x="2081015" y="3087223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15</a:t>
            </a:r>
            <a:r>
              <a:rPr lang="en-US" dirty="0">
                <a:solidFill>
                  <a:schemeClr val="tx1"/>
                </a:solidFill>
              </a:rPr>
              <a:t>, 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950361" y="3375090"/>
            <a:ext cx="1130654" cy="1136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64747" y="5150753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950361" y="514021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474116" y="456447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1794910" y="4533147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1765869" y="5104026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2353543" y="511280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</p:cNvCxnSpPr>
          <p:nvPr/>
        </p:nvCxnSpPr>
        <p:spPr>
          <a:xfrm flipH="1">
            <a:off x="2225652" y="3652187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21">
            <a:extLst>
              <a:ext uri="{FF2B5EF4-FFF2-40B4-BE49-F238E27FC236}">
                <a16:creationId xmlns:a16="http://schemas.microsoft.com/office/drawing/2014/main" id="{46EB05E9-A2DA-415C-8BD8-6ABAAB9B5548}"/>
              </a:ext>
            </a:extLst>
          </p:cNvPr>
          <p:cNvSpPr/>
          <p:nvPr/>
        </p:nvSpPr>
        <p:spPr>
          <a:xfrm>
            <a:off x="4445430" y="4527725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9" name="Rectangle: Rounded Corners 34">
            <a:extLst>
              <a:ext uri="{FF2B5EF4-FFF2-40B4-BE49-F238E27FC236}">
                <a16:creationId xmlns:a16="http://schemas.microsoft.com/office/drawing/2014/main" id="{97749251-750A-40F9-BFB5-41BCD977B07E}"/>
              </a:ext>
            </a:extLst>
          </p:cNvPr>
          <p:cNvSpPr/>
          <p:nvPr/>
        </p:nvSpPr>
        <p:spPr>
          <a:xfrm>
            <a:off x="3123119" y="448090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F21FF8-A775-4B25-B845-506B5B88CC22}"/>
              </a:ext>
            </a:extLst>
          </p:cNvPr>
          <p:cNvCxnSpPr>
            <a:cxnSpLocks/>
          </p:cNvCxnSpPr>
          <p:nvPr/>
        </p:nvCxnSpPr>
        <p:spPr>
          <a:xfrm flipH="1">
            <a:off x="3013830" y="503708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4E2B234-3802-4077-9D3B-4540C22ED524}"/>
              </a:ext>
            </a:extLst>
          </p:cNvPr>
          <p:cNvCxnSpPr>
            <a:cxnSpLocks/>
          </p:cNvCxnSpPr>
          <p:nvPr/>
        </p:nvCxnSpPr>
        <p:spPr>
          <a:xfrm>
            <a:off x="3616875" y="508079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B82ADE-113E-499D-8092-24DABD3A7621}"/>
              </a:ext>
            </a:extLst>
          </p:cNvPr>
          <p:cNvCxnSpPr>
            <a:cxnSpLocks/>
          </p:cNvCxnSpPr>
          <p:nvPr/>
        </p:nvCxnSpPr>
        <p:spPr>
          <a:xfrm flipH="1">
            <a:off x="4308319" y="5120015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92741E-0724-46AD-89AD-08E98A3DF3E7}"/>
              </a:ext>
            </a:extLst>
          </p:cNvPr>
          <p:cNvCxnSpPr>
            <a:cxnSpLocks/>
          </p:cNvCxnSpPr>
          <p:nvPr/>
        </p:nvCxnSpPr>
        <p:spPr>
          <a:xfrm>
            <a:off x="4934239" y="5027105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6B5800-42DB-44D3-AB62-DE7CF1CBA4D5}"/>
              </a:ext>
            </a:extLst>
          </p:cNvPr>
          <p:cNvCxnSpPr>
            <a:cxnSpLocks/>
          </p:cNvCxnSpPr>
          <p:nvPr/>
        </p:nvCxnSpPr>
        <p:spPr>
          <a:xfrm>
            <a:off x="2915905" y="3652187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DE61CC-AB0A-4EDB-B088-437E46399BB8}"/>
              </a:ext>
            </a:extLst>
          </p:cNvPr>
          <p:cNvCxnSpPr>
            <a:cxnSpLocks/>
          </p:cNvCxnSpPr>
          <p:nvPr/>
        </p:nvCxnSpPr>
        <p:spPr>
          <a:xfrm>
            <a:off x="3283278" y="3517250"/>
            <a:ext cx="1475418" cy="1010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17">
            <a:extLst>
              <a:ext uri="{FF2B5EF4-FFF2-40B4-BE49-F238E27FC236}">
                <a16:creationId xmlns:a16="http://schemas.microsoft.com/office/drawing/2014/main" id="{C4133CDF-735E-4AB5-9CE1-8B9D38A4ED7F}"/>
              </a:ext>
            </a:extLst>
          </p:cNvPr>
          <p:cNvSpPr/>
          <p:nvPr/>
        </p:nvSpPr>
        <p:spPr>
          <a:xfrm>
            <a:off x="8553921" y="3067669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BF9BE0-9319-41CF-A22D-0F1C675BB337}"/>
              </a:ext>
            </a:extLst>
          </p:cNvPr>
          <p:cNvCxnSpPr>
            <a:cxnSpLocks/>
          </p:cNvCxnSpPr>
          <p:nvPr/>
        </p:nvCxnSpPr>
        <p:spPr>
          <a:xfrm flipH="1">
            <a:off x="7911481" y="3676851"/>
            <a:ext cx="760503" cy="746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9FBAF00-56E7-48D5-9FB7-931764C3318A}"/>
              </a:ext>
            </a:extLst>
          </p:cNvPr>
          <p:cNvCxnSpPr>
            <a:cxnSpLocks/>
          </p:cNvCxnSpPr>
          <p:nvPr/>
        </p:nvCxnSpPr>
        <p:spPr>
          <a:xfrm flipH="1">
            <a:off x="7187826" y="5087561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524112-2E1C-4729-9378-68C5087D6C7B}"/>
              </a:ext>
            </a:extLst>
          </p:cNvPr>
          <p:cNvCxnSpPr>
            <a:cxnSpLocks/>
          </p:cNvCxnSpPr>
          <p:nvPr/>
        </p:nvCxnSpPr>
        <p:spPr>
          <a:xfrm>
            <a:off x="7773440" y="5077021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28">
            <a:extLst>
              <a:ext uri="{FF2B5EF4-FFF2-40B4-BE49-F238E27FC236}">
                <a16:creationId xmlns:a16="http://schemas.microsoft.com/office/drawing/2014/main" id="{AEDD84F0-5138-4DC4-BBFC-2B658D294CFD}"/>
              </a:ext>
            </a:extLst>
          </p:cNvPr>
          <p:cNvSpPr/>
          <p:nvPr/>
        </p:nvSpPr>
        <p:spPr>
          <a:xfrm>
            <a:off x="7297195" y="4501287"/>
            <a:ext cx="789165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29">
            <a:extLst>
              <a:ext uri="{FF2B5EF4-FFF2-40B4-BE49-F238E27FC236}">
                <a16:creationId xmlns:a16="http://schemas.microsoft.com/office/drawing/2014/main" id="{2FBCB35A-16BF-4202-A30E-31C20B21F0F9}"/>
              </a:ext>
            </a:extLst>
          </p:cNvPr>
          <p:cNvSpPr/>
          <p:nvPr/>
        </p:nvSpPr>
        <p:spPr>
          <a:xfrm>
            <a:off x="8524354" y="4626318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442F27F-5A17-40A5-B5BE-94500A542693}"/>
              </a:ext>
            </a:extLst>
          </p:cNvPr>
          <p:cNvCxnSpPr>
            <a:cxnSpLocks/>
          </p:cNvCxnSpPr>
          <p:nvPr/>
        </p:nvCxnSpPr>
        <p:spPr>
          <a:xfrm flipH="1">
            <a:off x="8495313" y="5197197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55CA047-8C5F-4FBA-8583-1BC74AEFC58B}"/>
              </a:ext>
            </a:extLst>
          </p:cNvPr>
          <p:cNvCxnSpPr>
            <a:cxnSpLocks/>
          </p:cNvCxnSpPr>
          <p:nvPr/>
        </p:nvCxnSpPr>
        <p:spPr>
          <a:xfrm>
            <a:off x="9082987" y="5205974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FEFAC86-3D10-48ED-A0F2-E6A6FBDEB72F}"/>
              </a:ext>
            </a:extLst>
          </p:cNvPr>
          <p:cNvCxnSpPr>
            <a:cxnSpLocks/>
          </p:cNvCxnSpPr>
          <p:nvPr/>
        </p:nvCxnSpPr>
        <p:spPr>
          <a:xfrm flipH="1">
            <a:off x="8955096" y="3745358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34">
            <a:extLst>
              <a:ext uri="{FF2B5EF4-FFF2-40B4-BE49-F238E27FC236}">
                <a16:creationId xmlns:a16="http://schemas.microsoft.com/office/drawing/2014/main" id="{542FF6FE-6963-42CC-B8F4-E9AADADE0A54}"/>
              </a:ext>
            </a:extLst>
          </p:cNvPr>
          <p:cNvSpPr/>
          <p:nvPr/>
        </p:nvSpPr>
        <p:spPr>
          <a:xfrm>
            <a:off x="9934919" y="4424578"/>
            <a:ext cx="915852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40, 50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ECAA64-EAF4-428E-88AD-60104F9C4D5A}"/>
              </a:ext>
            </a:extLst>
          </p:cNvPr>
          <p:cNvCxnSpPr>
            <a:cxnSpLocks/>
          </p:cNvCxnSpPr>
          <p:nvPr/>
        </p:nvCxnSpPr>
        <p:spPr>
          <a:xfrm flipH="1">
            <a:off x="9825629" y="498075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A0CF327-1F8C-4ED2-8C9B-DF8DC1289BAC}"/>
              </a:ext>
            </a:extLst>
          </p:cNvPr>
          <p:cNvCxnSpPr>
            <a:cxnSpLocks/>
          </p:cNvCxnSpPr>
          <p:nvPr/>
        </p:nvCxnSpPr>
        <p:spPr>
          <a:xfrm>
            <a:off x="10428674" y="502446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6FC8BE4-D444-4C02-9DE1-AA6C88A6855C}"/>
              </a:ext>
            </a:extLst>
          </p:cNvPr>
          <p:cNvCxnSpPr>
            <a:cxnSpLocks/>
          </p:cNvCxnSpPr>
          <p:nvPr/>
        </p:nvCxnSpPr>
        <p:spPr>
          <a:xfrm>
            <a:off x="9746623" y="3595857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428CF41D-86AA-4445-89D8-6BD7FA58E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838" y="110016"/>
            <a:ext cx="1052691" cy="1529911"/>
          </a:xfrm>
        </p:spPr>
      </p:pic>
    </p:spTree>
    <p:extLst>
      <p:ext uri="{BB962C8B-B14F-4D97-AF65-F5344CB8AC3E}">
        <p14:creationId xmlns:p14="http://schemas.microsoft.com/office/powerpoint/2010/main" val="3106225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different strategy(?)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this point, why did we blow up the root </a:t>
            </a:r>
            <a:r>
              <a:rPr lang="en-US" b="1" dirty="0"/>
              <a:t>instead of rotating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  <a:r>
              <a:rPr lang="en-US" b="1" dirty="0"/>
              <a:t> to the left and re-merging </a:t>
            </a:r>
            <a:r>
              <a:rPr lang="en-US" b="1" dirty="0">
                <a:solidFill>
                  <a:srgbClr val="7030A0"/>
                </a:solidFill>
              </a:rPr>
              <a:t>40</a:t>
            </a:r>
            <a:r>
              <a:rPr lang="en-US" b="1" dirty="0"/>
              <a:t> and </a:t>
            </a:r>
            <a:r>
              <a:rPr lang="en-US" b="1" dirty="0">
                <a:solidFill>
                  <a:srgbClr val="7030A0"/>
                </a:solidFill>
              </a:rPr>
              <a:t>50</a:t>
            </a:r>
            <a:r>
              <a:rPr lang="en-US" b="1" dirty="0"/>
              <a:t>?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232120" y="4002175"/>
            <a:ext cx="1618735" cy="918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EA83C532-E991-4ACC-8B05-2921F9614045}"/>
              </a:ext>
            </a:extLst>
          </p:cNvPr>
          <p:cNvSpPr/>
          <p:nvPr/>
        </p:nvSpPr>
        <p:spPr>
          <a:xfrm>
            <a:off x="2081015" y="3087223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15</a:t>
            </a:r>
            <a:r>
              <a:rPr lang="en-US" dirty="0">
                <a:solidFill>
                  <a:schemeClr val="tx1"/>
                </a:solidFill>
              </a:rPr>
              <a:t>, 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FAEABE-4693-4A59-A71D-53BE31388BC1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950361" y="3375090"/>
            <a:ext cx="1130654" cy="1136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EE237C-8F35-4CCC-BA21-9BF922EFC56A}"/>
              </a:ext>
            </a:extLst>
          </p:cNvPr>
          <p:cNvCxnSpPr>
            <a:cxnSpLocks/>
          </p:cNvCxnSpPr>
          <p:nvPr/>
        </p:nvCxnSpPr>
        <p:spPr>
          <a:xfrm flipH="1">
            <a:off x="364747" y="5150753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95C04D-B98B-4BEC-815F-A92298F4CF65}"/>
              </a:ext>
            </a:extLst>
          </p:cNvPr>
          <p:cNvCxnSpPr>
            <a:cxnSpLocks/>
          </p:cNvCxnSpPr>
          <p:nvPr/>
        </p:nvCxnSpPr>
        <p:spPr>
          <a:xfrm>
            <a:off x="950361" y="514021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28">
            <a:extLst>
              <a:ext uri="{FF2B5EF4-FFF2-40B4-BE49-F238E27FC236}">
                <a16:creationId xmlns:a16="http://schemas.microsoft.com/office/drawing/2014/main" id="{E1182658-B96A-4A87-809B-9D35B6B66910}"/>
              </a:ext>
            </a:extLst>
          </p:cNvPr>
          <p:cNvSpPr/>
          <p:nvPr/>
        </p:nvSpPr>
        <p:spPr>
          <a:xfrm>
            <a:off x="474116" y="456447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Rectangle: Rounded Corners 29">
            <a:extLst>
              <a:ext uri="{FF2B5EF4-FFF2-40B4-BE49-F238E27FC236}">
                <a16:creationId xmlns:a16="http://schemas.microsoft.com/office/drawing/2014/main" id="{007D330B-AF34-4A56-95EB-361AA149F014}"/>
              </a:ext>
            </a:extLst>
          </p:cNvPr>
          <p:cNvSpPr/>
          <p:nvPr/>
        </p:nvSpPr>
        <p:spPr>
          <a:xfrm>
            <a:off x="1794910" y="4533147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00CA85-8D73-4BF3-90FF-9FD96EC01A9E}"/>
              </a:ext>
            </a:extLst>
          </p:cNvPr>
          <p:cNvCxnSpPr>
            <a:cxnSpLocks/>
          </p:cNvCxnSpPr>
          <p:nvPr/>
        </p:nvCxnSpPr>
        <p:spPr>
          <a:xfrm flipH="1">
            <a:off x="1765869" y="5104026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FB66211-1411-406B-8E7B-924E104EFAF0}"/>
              </a:ext>
            </a:extLst>
          </p:cNvPr>
          <p:cNvCxnSpPr>
            <a:cxnSpLocks/>
          </p:cNvCxnSpPr>
          <p:nvPr/>
        </p:nvCxnSpPr>
        <p:spPr>
          <a:xfrm>
            <a:off x="2353543" y="5112803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CF1005-8EE2-43DE-8546-527A0344EFFC}"/>
              </a:ext>
            </a:extLst>
          </p:cNvPr>
          <p:cNvCxnSpPr>
            <a:cxnSpLocks/>
          </p:cNvCxnSpPr>
          <p:nvPr/>
        </p:nvCxnSpPr>
        <p:spPr>
          <a:xfrm flipH="1">
            <a:off x="2225652" y="3652187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21">
            <a:extLst>
              <a:ext uri="{FF2B5EF4-FFF2-40B4-BE49-F238E27FC236}">
                <a16:creationId xmlns:a16="http://schemas.microsoft.com/office/drawing/2014/main" id="{46EB05E9-A2DA-415C-8BD8-6ABAAB9B5548}"/>
              </a:ext>
            </a:extLst>
          </p:cNvPr>
          <p:cNvSpPr/>
          <p:nvPr/>
        </p:nvSpPr>
        <p:spPr>
          <a:xfrm>
            <a:off x="4445430" y="4527725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9" name="Rectangle: Rounded Corners 34">
            <a:extLst>
              <a:ext uri="{FF2B5EF4-FFF2-40B4-BE49-F238E27FC236}">
                <a16:creationId xmlns:a16="http://schemas.microsoft.com/office/drawing/2014/main" id="{97749251-750A-40F9-BFB5-41BCD977B07E}"/>
              </a:ext>
            </a:extLst>
          </p:cNvPr>
          <p:cNvSpPr/>
          <p:nvPr/>
        </p:nvSpPr>
        <p:spPr>
          <a:xfrm>
            <a:off x="3123119" y="448090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F21FF8-A775-4B25-B845-506B5B88CC22}"/>
              </a:ext>
            </a:extLst>
          </p:cNvPr>
          <p:cNvCxnSpPr>
            <a:cxnSpLocks/>
          </p:cNvCxnSpPr>
          <p:nvPr/>
        </p:nvCxnSpPr>
        <p:spPr>
          <a:xfrm flipH="1">
            <a:off x="3013830" y="503708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4E2B234-3802-4077-9D3B-4540C22ED524}"/>
              </a:ext>
            </a:extLst>
          </p:cNvPr>
          <p:cNvCxnSpPr>
            <a:cxnSpLocks/>
          </p:cNvCxnSpPr>
          <p:nvPr/>
        </p:nvCxnSpPr>
        <p:spPr>
          <a:xfrm>
            <a:off x="3616875" y="508079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B82ADE-113E-499D-8092-24DABD3A7621}"/>
              </a:ext>
            </a:extLst>
          </p:cNvPr>
          <p:cNvCxnSpPr>
            <a:cxnSpLocks/>
          </p:cNvCxnSpPr>
          <p:nvPr/>
        </p:nvCxnSpPr>
        <p:spPr>
          <a:xfrm flipH="1">
            <a:off x="4308319" y="5120015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92741E-0724-46AD-89AD-08E98A3DF3E7}"/>
              </a:ext>
            </a:extLst>
          </p:cNvPr>
          <p:cNvCxnSpPr>
            <a:cxnSpLocks/>
          </p:cNvCxnSpPr>
          <p:nvPr/>
        </p:nvCxnSpPr>
        <p:spPr>
          <a:xfrm>
            <a:off x="4934239" y="5027105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6B5800-42DB-44D3-AB62-DE7CF1CBA4D5}"/>
              </a:ext>
            </a:extLst>
          </p:cNvPr>
          <p:cNvCxnSpPr>
            <a:cxnSpLocks/>
          </p:cNvCxnSpPr>
          <p:nvPr/>
        </p:nvCxnSpPr>
        <p:spPr>
          <a:xfrm>
            <a:off x="2915905" y="3652187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DE61CC-AB0A-4EDB-B088-437E46399BB8}"/>
              </a:ext>
            </a:extLst>
          </p:cNvPr>
          <p:cNvCxnSpPr>
            <a:cxnSpLocks/>
          </p:cNvCxnSpPr>
          <p:nvPr/>
        </p:nvCxnSpPr>
        <p:spPr>
          <a:xfrm>
            <a:off x="3283278" y="3517250"/>
            <a:ext cx="1475418" cy="1010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17">
            <a:extLst>
              <a:ext uri="{FF2B5EF4-FFF2-40B4-BE49-F238E27FC236}">
                <a16:creationId xmlns:a16="http://schemas.microsoft.com/office/drawing/2014/main" id="{C4133CDF-735E-4AB5-9CE1-8B9D38A4ED7F}"/>
              </a:ext>
            </a:extLst>
          </p:cNvPr>
          <p:cNvSpPr/>
          <p:nvPr/>
        </p:nvSpPr>
        <p:spPr>
          <a:xfrm>
            <a:off x="8553921" y="3067669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BF9BE0-9319-41CF-A22D-0F1C675BB337}"/>
              </a:ext>
            </a:extLst>
          </p:cNvPr>
          <p:cNvCxnSpPr>
            <a:cxnSpLocks/>
          </p:cNvCxnSpPr>
          <p:nvPr/>
        </p:nvCxnSpPr>
        <p:spPr>
          <a:xfrm flipH="1">
            <a:off x="7911481" y="3676851"/>
            <a:ext cx="760503" cy="746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9FBAF00-56E7-48D5-9FB7-931764C3318A}"/>
              </a:ext>
            </a:extLst>
          </p:cNvPr>
          <p:cNvCxnSpPr>
            <a:cxnSpLocks/>
          </p:cNvCxnSpPr>
          <p:nvPr/>
        </p:nvCxnSpPr>
        <p:spPr>
          <a:xfrm flipH="1">
            <a:off x="7187826" y="5087561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524112-2E1C-4729-9378-68C5087D6C7B}"/>
              </a:ext>
            </a:extLst>
          </p:cNvPr>
          <p:cNvCxnSpPr>
            <a:cxnSpLocks/>
          </p:cNvCxnSpPr>
          <p:nvPr/>
        </p:nvCxnSpPr>
        <p:spPr>
          <a:xfrm>
            <a:off x="7773440" y="5077021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28">
            <a:extLst>
              <a:ext uri="{FF2B5EF4-FFF2-40B4-BE49-F238E27FC236}">
                <a16:creationId xmlns:a16="http://schemas.microsoft.com/office/drawing/2014/main" id="{AEDD84F0-5138-4DC4-BBFC-2B658D294CFD}"/>
              </a:ext>
            </a:extLst>
          </p:cNvPr>
          <p:cNvSpPr/>
          <p:nvPr/>
        </p:nvSpPr>
        <p:spPr>
          <a:xfrm>
            <a:off x="7297195" y="4501287"/>
            <a:ext cx="789165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29">
            <a:extLst>
              <a:ext uri="{FF2B5EF4-FFF2-40B4-BE49-F238E27FC236}">
                <a16:creationId xmlns:a16="http://schemas.microsoft.com/office/drawing/2014/main" id="{2FBCB35A-16BF-4202-A30E-31C20B21F0F9}"/>
              </a:ext>
            </a:extLst>
          </p:cNvPr>
          <p:cNvSpPr/>
          <p:nvPr/>
        </p:nvSpPr>
        <p:spPr>
          <a:xfrm>
            <a:off x="8524354" y="4626318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442F27F-5A17-40A5-B5BE-94500A542693}"/>
              </a:ext>
            </a:extLst>
          </p:cNvPr>
          <p:cNvCxnSpPr>
            <a:cxnSpLocks/>
          </p:cNvCxnSpPr>
          <p:nvPr/>
        </p:nvCxnSpPr>
        <p:spPr>
          <a:xfrm flipH="1">
            <a:off x="8495313" y="5197197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55CA047-8C5F-4FBA-8583-1BC74AEFC58B}"/>
              </a:ext>
            </a:extLst>
          </p:cNvPr>
          <p:cNvCxnSpPr>
            <a:cxnSpLocks/>
          </p:cNvCxnSpPr>
          <p:nvPr/>
        </p:nvCxnSpPr>
        <p:spPr>
          <a:xfrm>
            <a:off x="9082987" y="5205974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FEFAC86-3D10-48ED-A0F2-E6A6FBDEB72F}"/>
              </a:ext>
            </a:extLst>
          </p:cNvPr>
          <p:cNvCxnSpPr>
            <a:cxnSpLocks/>
          </p:cNvCxnSpPr>
          <p:nvPr/>
        </p:nvCxnSpPr>
        <p:spPr>
          <a:xfrm flipH="1">
            <a:off x="8955096" y="3745358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34">
            <a:extLst>
              <a:ext uri="{FF2B5EF4-FFF2-40B4-BE49-F238E27FC236}">
                <a16:creationId xmlns:a16="http://schemas.microsoft.com/office/drawing/2014/main" id="{542FF6FE-6963-42CC-B8F4-E9AADADE0A54}"/>
              </a:ext>
            </a:extLst>
          </p:cNvPr>
          <p:cNvSpPr/>
          <p:nvPr/>
        </p:nvSpPr>
        <p:spPr>
          <a:xfrm>
            <a:off x="9934919" y="4424578"/>
            <a:ext cx="915852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40, 50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ECAA64-EAF4-428E-88AD-60104F9C4D5A}"/>
              </a:ext>
            </a:extLst>
          </p:cNvPr>
          <p:cNvCxnSpPr>
            <a:cxnSpLocks/>
          </p:cNvCxnSpPr>
          <p:nvPr/>
        </p:nvCxnSpPr>
        <p:spPr>
          <a:xfrm flipH="1">
            <a:off x="9825629" y="4980758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A0CF327-1F8C-4ED2-8C9B-DF8DC1289BAC}"/>
              </a:ext>
            </a:extLst>
          </p:cNvPr>
          <p:cNvCxnSpPr>
            <a:cxnSpLocks/>
          </p:cNvCxnSpPr>
          <p:nvPr/>
        </p:nvCxnSpPr>
        <p:spPr>
          <a:xfrm>
            <a:off x="10428674" y="5024463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6FC8BE4-D444-4C02-9DE1-AA6C88A6855C}"/>
              </a:ext>
            </a:extLst>
          </p:cNvPr>
          <p:cNvCxnSpPr>
            <a:cxnSpLocks/>
          </p:cNvCxnSpPr>
          <p:nvPr/>
        </p:nvCxnSpPr>
        <p:spPr>
          <a:xfrm>
            <a:off x="9746623" y="3595857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428CF41D-86AA-4445-89D8-6BD7FA58E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838" y="110016"/>
            <a:ext cx="1052691" cy="152991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87FB0-2D09-4C8F-818C-88FFE14F258C}"/>
              </a:ext>
            </a:extLst>
          </p:cNvPr>
          <p:cNvSpPr txBox="1"/>
          <p:nvPr/>
        </p:nvSpPr>
        <p:spPr>
          <a:xfrm>
            <a:off x="3867127" y="2924960"/>
            <a:ext cx="460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chemeClr val="accent2"/>
                </a:solidFill>
              </a:rPr>
              <a:t>After all, is it not important for us to minimize the height of our tree?</a:t>
            </a:r>
          </a:p>
        </p:txBody>
      </p:sp>
    </p:spTree>
    <p:extLst>
      <p:ext uri="{BB962C8B-B14F-4D97-AF65-F5344CB8AC3E}">
        <p14:creationId xmlns:p14="http://schemas.microsoft.com/office/powerpoint/2010/main" val="378518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7E53-08B3-4F2E-98AD-F607EE32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Height of an AVL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78B36-24C8-4F19-94C1-3957EB813F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When compared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, what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, which we determined to be the height of an AVL tree (Remember: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1+√5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≈1.618</m:t>
                    </m:r>
                  </m:oMath>
                </a14:m>
                <a:r>
                  <a:rPr lang="en-US" dirty="0"/>
                  <a:t>)?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78B36-24C8-4F19-94C1-3957EB813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050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different strategy(?)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Because with that approach, we would be </a:t>
            </a:r>
            <a:r>
              <a:rPr lang="en-US" i="1" u="sng" dirty="0">
                <a:solidFill>
                  <a:srgbClr val="FF00FF"/>
                </a:solidFill>
              </a:rPr>
              <a:t>guaranteed</a:t>
            </a:r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/>
              <a:t>to have a split </a:t>
            </a:r>
            <a:r>
              <a:rPr lang="en-US" b="1" dirty="0">
                <a:solidFill>
                  <a:srgbClr val="00B050"/>
                </a:solidFill>
              </a:rPr>
              <a:t>all the way to the root again </a:t>
            </a:r>
            <a:r>
              <a:rPr lang="en-US" dirty="0"/>
              <a:t>at the next insertion!</a:t>
            </a:r>
            <a:endParaRPr lang="en-US" b="1" dirty="0"/>
          </a:p>
        </p:txBody>
      </p:sp>
      <p:sp>
        <p:nvSpPr>
          <p:cNvPr id="67" name="Rectangle: Rounded Corners 17">
            <a:extLst>
              <a:ext uri="{FF2B5EF4-FFF2-40B4-BE49-F238E27FC236}">
                <a16:creationId xmlns:a16="http://schemas.microsoft.com/office/drawing/2014/main" id="{C4133CDF-735E-4AB5-9CE1-8B9D38A4ED7F}"/>
              </a:ext>
            </a:extLst>
          </p:cNvPr>
          <p:cNvSpPr/>
          <p:nvPr/>
        </p:nvSpPr>
        <p:spPr>
          <a:xfrm>
            <a:off x="1972498" y="3090247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BF9BE0-9319-41CF-A22D-0F1C675BB337}"/>
              </a:ext>
            </a:extLst>
          </p:cNvPr>
          <p:cNvCxnSpPr>
            <a:cxnSpLocks/>
          </p:cNvCxnSpPr>
          <p:nvPr/>
        </p:nvCxnSpPr>
        <p:spPr>
          <a:xfrm flipH="1">
            <a:off x="1330058" y="3699429"/>
            <a:ext cx="760503" cy="746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9FBAF00-56E7-48D5-9FB7-931764C3318A}"/>
              </a:ext>
            </a:extLst>
          </p:cNvPr>
          <p:cNvCxnSpPr>
            <a:cxnSpLocks/>
          </p:cNvCxnSpPr>
          <p:nvPr/>
        </p:nvCxnSpPr>
        <p:spPr>
          <a:xfrm flipH="1">
            <a:off x="606403" y="5110139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524112-2E1C-4729-9378-68C5087D6C7B}"/>
              </a:ext>
            </a:extLst>
          </p:cNvPr>
          <p:cNvCxnSpPr>
            <a:cxnSpLocks/>
          </p:cNvCxnSpPr>
          <p:nvPr/>
        </p:nvCxnSpPr>
        <p:spPr>
          <a:xfrm>
            <a:off x="1192017" y="5099599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28">
            <a:extLst>
              <a:ext uri="{FF2B5EF4-FFF2-40B4-BE49-F238E27FC236}">
                <a16:creationId xmlns:a16="http://schemas.microsoft.com/office/drawing/2014/main" id="{AEDD84F0-5138-4DC4-BBFC-2B658D294CFD}"/>
              </a:ext>
            </a:extLst>
          </p:cNvPr>
          <p:cNvSpPr/>
          <p:nvPr/>
        </p:nvSpPr>
        <p:spPr>
          <a:xfrm>
            <a:off x="715772" y="4523865"/>
            <a:ext cx="789165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29">
            <a:extLst>
              <a:ext uri="{FF2B5EF4-FFF2-40B4-BE49-F238E27FC236}">
                <a16:creationId xmlns:a16="http://schemas.microsoft.com/office/drawing/2014/main" id="{2FBCB35A-16BF-4202-A30E-31C20B21F0F9}"/>
              </a:ext>
            </a:extLst>
          </p:cNvPr>
          <p:cNvSpPr/>
          <p:nvPr/>
        </p:nvSpPr>
        <p:spPr>
          <a:xfrm>
            <a:off x="1942931" y="4648896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442F27F-5A17-40A5-B5BE-94500A542693}"/>
              </a:ext>
            </a:extLst>
          </p:cNvPr>
          <p:cNvCxnSpPr>
            <a:cxnSpLocks/>
          </p:cNvCxnSpPr>
          <p:nvPr/>
        </p:nvCxnSpPr>
        <p:spPr>
          <a:xfrm flipH="1">
            <a:off x="1913890" y="5219775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55CA047-8C5F-4FBA-8583-1BC74AEFC58B}"/>
              </a:ext>
            </a:extLst>
          </p:cNvPr>
          <p:cNvCxnSpPr>
            <a:cxnSpLocks/>
          </p:cNvCxnSpPr>
          <p:nvPr/>
        </p:nvCxnSpPr>
        <p:spPr>
          <a:xfrm>
            <a:off x="2501564" y="5228552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FEFAC86-3D10-48ED-A0F2-E6A6FBDEB72F}"/>
              </a:ext>
            </a:extLst>
          </p:cNvPr>
          <p:cNvCxnSpPr>
            <a:cxnSpLocks/>
          </p:cNvCxnSpPr>
          <p:nvPr/>
        </p:nvCxnSpPr>
        <p:spPr>
          <a:xfrm flipH="1">
            <a:off x="2373673" y="3767936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34">
            <a:extLst>
              <a:ext uri="{FF2B5EF4-FFF2-40B4-BE49-F238E27FC236}">
                <a16:creationId xmlns:a16="http://schemas.microsoft.com/office/drawing/2014/main" id="{542FF6FE-6963-42CC-B8F4-E9AADADE0A54}"/>
              </a:ext>
            </a:extLst>
          </p:cNvPr>
          <p:cNvSpPr/>
          <p:nvPr/>
        </p:nvSpPr>
        <p:spPr>
          <a:xfrm>
            <a:off x="3353496" y="4447156"/>
            <a:ext cx="915852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40, 50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ECAA64-EAF4-428E-88AD-60104F9C4D5A}"/>
              </a:ext>
            </a:extLst>
          </p:cNvPr>
          <p:cNvCxnSpPr>
            <a:cxnSpLocks/>
          </p:cNvCxnSpPr>
          <p:nvPr/>
        </p:nvCxnSpPr>
        <p:spPr>
          <a:xfrm flipH="1">
            <a:off x="3244206" y="5003336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A0CF327-1F8C-4ED2-8C9B-DF8DC1289BAC}"/>
              </a:ext>
            </a:extLst>
          </p:cNvPr>
          <p:cNvCxnSpPr>
            <a:cxnSpLocks/>
          </p:cNvCxnSpPr>
          <p:nvPr/>
        </p:nvCxnSpPr>
        <p:spPr>
          <a:xfrm>
            <a:off x="3847251" y="5047041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6FC8BE4-D444-4C02-9DE1-AA6C88A6855C}"/>
              </a:ext>
            </a:extLst>
          </p:cNvPr>
          <p:cNvCxnSpPr>
            <a:cxnSpLocks/>
          </p:cNvCxnSpPr>
          <p:nvPr/>
        </p:nvCxnSpPr>
        <p:spPr>
          <a:xfrm>
            <a:off x="3165200" y="3618435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close up of a cat looking at a bird&#10;&#10;Description generated with high confidence">
            <a:extLst>
              <a:ext uri="{FF2B5EF4-FFF2-40B4-BE49-F238E27FC236}">
                <a16:creationId xmlns:a16="http://schemas.microsoft.com/office/drawing/2014/main" id="{F83BE793-8D09-4C61-A450-775562181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838" y="340969"/>
            <a:ext cx="1372474" cy="1422382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CAC7D69-463E-44F7-8F18-C9A7E79418D7}"/>
              </a:ext>
            </a:extLst>
          </p:cNvPr>
          <p:cNvSpPr/>
          <p:nvPr/>
        </p:nvSpPr>
        <p:spPr>
          <a:xfrm>
            <a:off x="237067" y="4319894"/>
            <a:ext cx="4255911" cy="982915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33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different strategy(?)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Because with that approach, we would be </a:t>
            </a:r>
            <a:r>
              <a:rPr lang="en-US" i="1" u="sng" dirty="0">
                <a:solidFill>
                  <a:srgbClr val="FF00FF"/>
                </a:solidFill>
              </a:rPr>
              <a:t>guaranteed</a:t>
            </a:r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/>
              <a:t>to have a split </a:t>
            </a:r>
            <a:r>
              <a:rPr lang="en-US" b="1" dirty="0">
                <a:solidFill>
                  <a:srgbClr val="00B050"/>
                </a:solidFill>
              </a:rPr>
              <a:t>all the way to the root again </a:t>
            </a:r>
            <a:r>
              <a:rPr lang="en-US" dirty="0"/>
              <a:t>at the next insertion!</a:t>
            </a:r>
          </a:p>
          <a:p>
            <a:r>
              <a:rPr lang="en-US" dirty="0"/>
              <a:t>While with the approach we presented, the vast majority of keys will be inserted into </a:t>
            </a:r>
            <a:r>
              <a:rPr lang="en-US" dirty="0">
                <a:solidFill>
                  <a:schemeClr val="accent2"/>
                </a:solidFill>
              </a:rPr>
              <a:t>nodes with enough space</a:t>
            </a:r>
            <a:r>
              <a:rPr lang="en-US" dirty="0"/>
              <a:t>….</a:t>
            </a:r>
          </a:p>
        </p:txBody>
      </p:sp>
      <p:sp>
        <p:nvSpPr>
          <p:cNvPr id="67" name="Rectangle: Rounded Corners 17">
            <a:extLst>
              <a:ext uri="{FF2B5EF4-FFF2-40B4-BE49-F238E27FC236}">
                <a16:creationId xmlns:a16="http://schemas.microsoft.com/office/drawing/2014/main" id="{C4133CDF-735E-4AB5-9CE1-8B9D38A4ED7F}"/>
              </a:ext>
            </a:extLst>
          </p:cNvPr>
          <p:cNvSpPr/>
          <p:nvPr/>
        </p:nvSpPr>
        <p:spPr>
          <a:xfrm>
            <a:off x="2085387" y="3846603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BF9BE0-9319-41CF-A22D-0F1C675BB337}"/>
              </a:ext>
            </a:extLst>
          </p:cNvPr>
          <p:cNvCxnSpPr>
            <a:cxnSpLocks/>
          </p:cNvCxnSpPr>
          <p:nvPr/>
        </p:nvCxnSpPr>
        <p:spPr>
          <a:xfrm flipH="1">
            <a:off x="1442947" y="4455785"/>
            <a:ext cx="760503" cy="746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9FBAF00-56E7-48D5-9FB7-931764C3318A}"/>
              </a:ext>
            </a:extLst>
          </p:cNvPr>
          <p:cNvCxnSpPr>
            <a:cxnSpLocks/>
          </p:cNvCxnSpPr>
          <p:nvPr/>
        </p:nvCxnSpPr>
        <p:spPr>
          <a:xfrm flipH="1">
            <a:off x="719292" y="5866495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524112-2E1C-4729-9378-68C5087D6C7B}"/>
              </a:ext>
            </a:extLst>
          </p:cNvPr>
          <p:cNvCxnSpPr>
            <a:cxnSpLocks/>
          </p:cNvCxnSpPr>
          <p:nvPr/>
        </p:nvCxnSpPr>
        <p:spPr>
          <a:xfrm>
            <a:off x="1304906" y="5855955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28">
            <a:extLst>
              <a:ext uri="{FF2B5EF4-FFF2-40B4-BE49-F238E27FC236}">
                <a16:creationId xmlns:a16="http://schemas.microsoft.com/office/drawing/2014/main" id="{AEDD84F0-5138-4DC4-BBFC-2B658D294CFD}"/>
              </a:ext>
            </a:extLst>
          </p:cNvPr>
          <p:cNvSpPr/>
          <p:nvPr/>
        </p:nvSpPr>
        <p:spPr>
          <a:xfrm>
            <a:off x="828661" y="5280221"/>
            <a:ext cx="789165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29">
            <a:extLst>
              <a:ext uri="{FF2B5EF4-FFF2-40B4-BE49-F238E27FC236}">
                <a16:creationId xmlns:a16="http://schemas.microsoft.com/office/drawing/2014/main" id="{2FBCB35A-16BF-4202-A30E-31C20B21F0F9}"/>
              </a:ext>
            </a:extLst>
          </p:cNvPr>
          <p:cNvSpPr/>
          <p:nvPr/>
        </p:nvSpPr>
        <p:spPr>
          <a:xfrm>
            <a:off x="2055820" y="5405252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442F27F-5A17-40A5-B5BE-94500A542693}"/>
              </a:ext>
            </a:extLst>
          </p:cNvPr>
          <p:cNvCxnSpPr>
            <a:cxnSpLocks/>
          </p:cNvCxnSpPr>
          <p:nvPr/>
        </p:nvCxnSpPr>
        <p:spPr>
          <a:xfrm flipH="1">
            <a:off x="2026779" y="5976131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55CA047-8C5F-4FBA-8583-1BC74AEFC58B}"/>
              </a:ext>
            </a:extLst>
          </p:cNvPr>
          <p:cNvCxnSpPr>
            <a:cxnSpLocks/>
          </p:cNvCxnSpPr>
          <p:nvPr/>
        </p:nvCxnSpPr>
        <p:spPr>
          <a:xfrm>
            <a:off x="2614453" y="5984908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FEFAC86-3D10-48ED-A0F2-E6A6FBDEB72F}"/>
              </a:ext>
            </a:extLst>
          </p:cNvPr>
          <p:cNvCxnSpPr>
            <a:cxnSpLocks/>
          </p:cNvCxnSpPr>
          <p:nvPr/>
        </p:nvCxnSpPr>
        <p:spPr>
          <a:xfrm flipH="1">
            <a:off x="2486562" y="4524292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34">
            <a:extLst>
              <a:ext uri="{FF2B5EF4-FFF2-40B4-BE49-F238E27FC236}">
                <a16:creationId xmlns:a16="http://schemas.microsoft.com/office/drawing/2014/main" id="{542FF6FE-6963-42CC-B8F4-E9AADADE0A54}"/>
              </a:ext>
            </a:extLst>
          </p:cNvPr>
          <p:cNvSpPr/>
          <p:nvPr/>
        </p:nvSpPr>
        <p:spPr>
          <a:xfrm>
            <a:off x="3466385" y="5203512"/>
            <a:ext cx="915852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40, 50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ECAA64-EAF4-428E-88AD-60104F9C4D5A}"/>
              </a:ext>
            </a:extLst>
          </p:cNvPr>
          <p:cNvCxnSpPr>
            <a:cxnSpLocks/>
          </p:cNvCxnSpPr>
          <p:nvPr/>
        </p:nvCxnSpPr>
        <p:spPr>
          <a:xfrm flipH="1">
            <a:off x="3357095" y="5759692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A0CF327-1F8C-4ED2-8C9B-DF8DC1289BAC}"/>
              </a:ext>
            </a:extLst>
          </p:cNvPr>
          <p:cNvCxnSpPr>
            <a:cxnSpLocks/>
          </p:cNvCxnSpPr>
          <p:nvPr/>
        </p:nvCxnSpPr>
        <p:spPr>
          <a:xfrm>
            <a:off x="3960140" y="5803397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6FC8BE4-D444-4C02-9DE1-AA6C88A6855C}"/>
              </a:ext>
            </a:extLst>
          </p:cNvPr>
          <p:cNvCxnSpPr>
            <a:cxnSpLocks/>
          </p:cNvCxnSpPr>
          <p:nvPr/>
        </p:nvCxnSpPr>
        <p:spPr>
          <a:xfrm>
            <a:off x="3278089" y="4374791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CAC7D69-463E-44F7-8F18-C9A7E79418D7}"/>
              </a:ext>
            </a:extLst>
          </p:cNvPr>
          <p:cNvSpPr/>
          <p:nvPr/>
        </p:nvSpPr>
        <p:spPr>
          <a:xfrm>
            <a:off x="349956" y="5076250"/>
            <a:ext cx="4255911" cy="982915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5BAB76-FBDD-46EF-8100-1ED523192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04" y="163782"/>
            <a:ext cx="1685925" cy="1314450"/>
          </a:xfr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7B0D78-142F-482C-AE89-C51444242E5D}"/>
              </a:ext>
            </a:extLst>
          </p:cNvPr>
          <p:cNvSpPr/>
          <p:nvPr/>
        </p:nvSpPr>
        <p:spPr>
          <a:xfrm>
            <a:off x="7420301" y="533757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6473E60-3BFC-4653-8F6B-9F130E56858F}"/>
              </a:ext>
            </a:extLst>
          </p:cNvPr>
          <p:cNvSpPr/>
          <p:nvPr/>
        </p:nvSpPr>
        <p:spPr>
          <a:xfrm>
            <a:off x="8452250" y="5306117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1AC4119-4FE8-4133-BF74-A128928EFA5D}"/>
              </a:ext>
            </a:extLst>
          </p:cNvPr>
          <p:cNvSpPr/>
          <p:nvPr/>
        </p:nvSpPr>
        <p:spPr>
          <a:xfrm>
            <a:off x="10481320" y="532864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FC714FF-8BD0-486D-B3F3-E2DE81333B74}"/>
              </a:ext>
            </a:extLst>
          </p:cNvPr>
          <p:cNvSpPr/>
          <p:nvPr/>
        </p:nvSpPr>
        <p:spPr>
          <a:xfrm>
            <a:off x="9620601" y="533757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C67341E-7A1A-41B3-8F14-3C8D06C8AB69}"/>
              </a:ext>
            </a:extLst>
          </p:cNvPr>
          <p:cNvSpPr/>
          <p:nvPr/>
        </p:nvSpPr>
        <p:spPr>
          <a:xfrm>
            <a:off x="9620602" y="4356162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731E7C4-FC21-4EEE-9B3B-692A5E5E1DB0}"/>
              </a:ext>
            </a:extLst>
          </p:cNvPr>
          <p:cNvSpPr/>
          <p:nvPr/>
        </p:nvSpPr>
        <p:spPr>
          <a:xfrm>
            <a:off x="8154357" y="435624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73BB76-4F15-4324-B80D-D098E3AFC1B5}"/>
              </a:ext>
            </a:extLst>
          </p:cNvPr>
          <p:cNvSpPr/>
          <p:nvPr/>
        </p:nvSpPr>
        <p:spPr>
          <a:xfrm>
            <a:off x="8795558" y="363477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1D5543-998D-4AEE-B3D0-A25EAAD7B02F}"/>
              </a:ext>
            </a:extLst>
          </p:cNvPr>
          <p:cNvCxnSpPr>
            <a:endCxn id="26" idx="0"/>
          </p:cNvCxnSpPr>
          <p:nvPr/>
        </p:nvCxnSpPr>
        <p:spPr>
          <a:xfrm flipH="1">
            <a:off x="7733567" y="4931896"/>
            <a:ext cx="495053" cy="40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1853DA5-E548-4FF0-80B8-514FB7DD6ACD}"/>
              </a:ext>
            </a:extLst>
          </p:cNvPr>
          <p:cNvCxnSpPr>
            <a:cxnSpLocks/>
            <a:stCxn id="40" idx="2"/>
            <a:endCxn id="27" idx="0"/>
          </p:cNvCxnSpPr>
          <p:nvPr/>
        </p:nvCxnSpPr>
        <p:spPr>
          <a:xfrm>
            <a:off x="8467623" y="4931977"/>
            <a:ext cx="415369" cy="374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4851263-9353-4A98-9D96-1BEEABADBA15}"/>
              </a:ext>
            </a:extLst>
          </p:cNvPr>
          <p:cNvCxnSpPr>
            <a:cxnSpLocks/>
          </p:cNvCxnSpPr>
          <p:nvPr/>
        </p:nvCxnSpPr>
        <p:spPr>
          <a:xfrm>
            <a:off x="10284703" y="4941302"/>
            <a:ext cx="415369" cy="374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EB2599B-3706-4820-998E-4848F4210784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9853962" y="4931896"/>
            <a:ext cx="79906" cy="37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7B83D8-DB50-4D14-969A-A49B585FCCAB}"/>
              </a:ext>
            </a:extLst>
          </p:cNvPr>
          <p:cNvCxnSpPr>
            <a:cxnSpLocks/>
          </p:cNvCxnSpPr>
          <p:nvPr/>
        </p:nvCxnSpPr>
        <p:spPr>
          <a:xfrm>
            <a:off x="9422089" y="4158374"/>
            <a:ext cx="345649" cy="225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EE9441F-31E6-4A0D-93FE-38C97420FAB2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8467623" y="4210507"/>
            <a:ext cx="338136" cy="145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632045EF-51B1-4CD2-865A-3DDBC6C8C015}"/>
              </a:ext>
            </a:extLst>
          </p:cNvPr>
          <p:cNvSpPr/>
          <p:nvPr/>
        </p:nvSpPr>
        <p:spPr>
          <a:xfrm>
            <a:off x="7168444" y="5202042"/>
            <a:ext cx="1060176" cy="85712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50A8C8-0E52-48D7-9616-5C73EDFBC3C3}"/>
              </a:ext>
            </a:extLst>
          </p:cNvPr>
          <p:cNvSpPr/>
          <p:nvPr/>
        </p:nvSpPr>
        <p:spPr>
          <a:xfrm>
            <a:off x="9432211" y="5202042"/>
            <a:ext cx="1931128" cy="85712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0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different strategy(?)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Because with that approach, we would be </a:t>
            </a:r>
            <a:r>
              <a:rPr lang="en-US" i="1" u="sng" dirty="0">
                <a:solidFill>
                  <a:srgbClr val="FF00FF"/>
                </a:solidFill>
              </a:rPr>
              <a:t>guaranteed</a:t>
            </a:r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/>
              <a:t>to have a split </a:t>
            </a:r>
            <a:r>
              <a:rPr lang="en-US" b="1" dirty="0">
                <a:solidFill>
                  <a:srgbClr val="00B050"/>
                </a:solidFill>
              </a:rPr>
              <a:t>all the way to the root again </a:t>
            </a:r>
            <a:r>
              <a:rPr lang="en-US" dirty="0"/>
              <a:t>at the next insertion!</a:t>
            </a:r>
          </a:p>
          <a:p>
            <a:r>
              <a:rPr lang="en-US" dirty="0"/>
              <a:t>While with the approach we presented, the vast majority of keys will be inserted into </a:t>
            </a:r>
            <a:r>
              <a:rPr lang="en-US" dirty="0">
                <a:solidFill>
                  <a:schemeClr val="accent2"/>
                </a:solidFill>
              </a:rPr>
              <a:t>nodes with enough space</a:t>
            </a:r>
            <a:r>
              <a:rPr lang="en-US" dirty="0"/>
              <a:t>….</a:t>
            </a:r>
          </a:p>
        </p:txBody>
      </p:sp>
      <p:sp>
        <p:nvSpPr>
          <p:cNvPr id="67" name="Rectangle: Rounded Corners 17">
            <a:extLst>
              <a:ext uri="{FF2B5EF4-FFF2-40B4-BE49-F238E27FC236}">
                <a16:creationId xmlns:a16="http://schemas.microsoft.com/office/drawing/2014/main" id="{C4133CDF-735E-4AB5-9CE1-8B9D38A4ED7F}"/>
              </a:ext>
            </a:extLst>
          </p:cNvPr>
          <p:cNvSpPr/>
          <p:nvPr/>
        </p:nvSpPr>
        <p:spPr>
          <a:xfrm>
            <a:off x="2085387" y="3846603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BF9BE0-9319-41CF-A22D-0F1C675BB337}"/>
              </a:ext>
            </a:extLst>
          </p:cNvPr>
          <p:cNvCxnSpPr>
            <a:cxnSpLocks/>
          </p:cNvCxnSpPr>
          <p:nvPr/>
        </p:nvCxnSpPr>
        <p:spPr>
          <a:xfrm flipH="1">
            <a:off x="1442947" y="4455785"/>
            <a:ext cx="760503" cy="746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9FBAF00-56E7-48D5-9FB7-931764C3318A}"/>
              </a:ext>
            </a:extLst>
          </p:cNvPr>
          <p:cNvCxnSpPr>
            <a:cxnSpLocks/>
          </p:cNvCxnSpPr>
          <p:nvPr/>
        </p:nvCxnSpPr>
        <p:spPr>
          <a:xfrm flipH="1">
            <a:off x="719292" y="5866495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524112-2E1C-4729-9378-68C5087D6C7B}"/>
              </a:ext>
            </a:extLst>
          </p:cNvPr>
          <p:cNvCxnSpPr>
            <a:cxnSpLocks/>
          </p:cNvCxnSpPr>
          <p:nvPr/>
        </p:nvCxnSpPr>
        <p:spPr>
          <a:xfrm>
            <a:off x="1304906" y="5855955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28">
            <a:extLst>
              <a:ext uri="{FF2B5EF4-FFF2-40B4-BE49-F238E27FC236}">
                <a16:creationId xmlns:a16="http://schemas.microsoft.com/office/drawing/2014/main" id="{AEDD84F0-5138-4DC4-BBFC-2B658D294CFD}"/>
              </a:ext>
            </a:extLst>
          </p:cNvPr>
          <p:cNvSpPr/>
          <p:nvPr/>
        </p:nvSpPr>
        <p:spPr>
          <a:xfrm>
            <a:off x="828661" y="5280221"/>
            <a:ext cx="789165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29">
            <a:extLst>
              <a:ext uri="{FF2B5EF4-FFF2-40B4-BE49-F238E27FC236}">
                <a16:creationId xmlns:a16="http://schemas.microsoft.com/office/drawing/2014/main" id="{2FBCB35A-16BF-4202-A30E-31C20B21F0F9}"/>
              </a:ext>
            </a:extLst>
          </p:cNvPr>
          <p:cNvSpPr/>
          <p:nvPr/>
        </p:nvSpPr>
        <p:spPr>
          <a:xfrm>
            <a:off x="2055820" y="5405252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442F27F-5A17-40A5-B5BE-94500A542693}"/>
              </a:ext>
            </a:extLst>
          </p:cNvPr>
          <p:cNvCxnSpPr>
            <a:cxnSpLocks/>
          </p:cNvCxnSpPr>
          <p:nvPr/>
        </p:nvCxnSpPr>
        <p:spPr>
          <a:xfrm flipH="1">
            <a:off x="2026779" y="5976131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55CA047-8C5F-4FBA-8583-1BC74AEFC58B}"/>
              </a:ext>
            </a:extLst>
          </p:cNvPr>
          <p:cNvCxnSpPr>
            <a:cxnSpLocks/>
          </p:cNvCxnSpPr>
          <p:nvPr/>
        </p:nvCxnSpPr>
        <p:spPr>
          <a:xfrm>
            <a:off x="2614453" y="5984908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FEFAC86-3D10-48ED-A0F2-E6A6FBDEB72F}"/>
              </a:ext>
            </a:extLst>
          </p:cNvPr>
          <p:cNvCxnSpPr>
            <a:cxnSpLocks/>
          </p:cNvCxnSpPr>
          <p:nvPr/>
        </p:nvCxnSpPr>
        <p:spPr>
          <a:xfrm flipH="1">
            <a:off x="2486562" y="4524292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34">
            <a:extLst>
              <a:ext uri="{FF2B5EF4-FFF2-40B4-BE49-F238E27FC236}">
                <a16:creationId xmlns:a16="http://schemas.microsoft.com/office/drawing/2014/main" id="{542FF6FE-6963-42CC-B8F4-E9AADADE0A54}"/>
              </a:ext>
            </a:extLst>
          </p:cNvPr>
          <p:cNvSpPr/>
          <p:nvPr/>
        </p:nvSpPr>
        <p:spPr>
          <a:xfrm>
            <a:off x="3466385" y="5203512"/>
            <a:ext cx="915852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40, 50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ECAA64-EAF4-428E-88AD-60104F9C4D5A}"/>
              </a:ext>
            </a:extLst>
          </p:cNvPr>
          <p:cNvCxnSpPr>
            <a:cxnSpLocks/>
          </p:cNvCxnSpPr>
          <p:nvPr/>
        </p:nvCxnSpPr>
        <p:spPr>
          <a:xfrm flipH="1">
            <a:off x="3357095" y="5759692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A0CF327-1F8C-4ED2-8C9B-DF8DC1289BAC}"/>
              </a:ext>
            </a:extLst>
          </p:cNvPr>
          <p:cNvCxnSpPr>
            <a:cxnSpLocks/>
          </p:cNvCxnSpPr>
          <p:nvPr/>
        </p:nvCxnSpPr>
        <p:spPr>
          <a:xfrm>
            <a:off x="3960140" y="5803397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6FC8BE4-D444-4C02-9DE1-AA6C88A6855C}"/>
              </a:ext>
            </a:extLst>
          </p:cNvPr>
          <p:cNvCxnSpPr>
            <a:cxnSpLocks/>
          </p:cNvCxnSpPr>
          <p:nvPr/>
        </p:nvCxnSpPr>
        <p:spPr>
          <a:xfrm>
            <a:off x="3278089" y="4374791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CAC7D69-463E-44F7-8F18-C9A7E79418D7}"/>
              </a:ext>
            </a:extLst>
          </p:cNvPr>
          <p:cNvSpPr/>
          <p:nvPr/>
        </p:nvSpPr>
        <p:spPr>
          <a:xfrm>
            <a:off x="349956" y="5076250"/>
            <a:ext cx="4255911" cy="982915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5BAB76-FBDD-46EF-8100-1ED523192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04" y="163782"/>
            <a:ext cx="1685925" cy="1314450"/>
          </a:xfr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7B0D78-142F-482C-AE89-C51444242E5D}"/>
              </a:ext>
            </a:extLst>
          </p:cNvPr>
          <p:cNvSpPr/>
          <p:nvPr/>
        </p:nvSpPr>
        <p:spPr>
          <a:xfrm>
            <a:off x="7420301" y="533757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6473E60-3BFC-4653-8F6B-9F130E56858F}"/>
              </a:ext>
            </a:extLst>
          </p:cNvPr>
          <p:cNvSpPr/>
          <p:nvPr/>
        </p:nvSpPr>
        <p:spPr>
          <a:xfrm>
            <a:off x="8452250" y="5306117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1AC4119-4FE8-4133-BF74-A128928EFA5D}"/>
              </a:ext>
            </a:extLst>
          </p:cNvPr>
          <p:cNvSpPr/>
          <p:nvPr/>
        </p:nvSpPr>
        <p:spPr>
          <a:xfrm>
            <a:off x="10481320" y="532864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FC714FF-8BD0-486D-B3F3-E2DE81333B74}"/>
              </a:ext>
            </a:extLst>
          </p:cNvPr>
          <p:cNvSpPr/>
          <p:nvPr/>
        </p:nvSpPr>
        <p:spPr>
          <a:xfrm>
            <a:off x="9620601" y="533757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C67341E-7A1A-41B3-8F14-3C8D06C8AB69}"/>
              </a:ext>
            </a:extLst>
          </p:cNvPr>
          <p:cNvSpPr/>
          <p:nvPr/>
        </p:nvSpPr>
        <p:spPr>
          <a:xfrm>
            <a:off x="9620602" y="4356162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731E7C4-FC21-4EEE-9B3B-692A5E5E1DB0}"/>
              </a:ext>
            </a:extLst>
          </p:cNvPr>
          <p:cNvSpPr/>
          <p:nvPr/>
        </p:nvSpPr>
        <p:spPr>
          <a:xfrm>
            <a:off x="8154357" y="435624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73BB76-4F15-4324-B80D-D098E3AFC1B5}"/>
              </a:ext>
            </a:extLst>
          </p:cNvPr>
          <p:cNvSpPr/>
          <p:nvPr/>
        </p:nvSpPr>
        <p:spPr>
          <a:xfrm>
            <a:off x="8795558" y="363477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1D5543-998D-4AEE-B3D0-A25EAAD7B02F}"/>
              </a:ext>
            </a:extLst>
          </p:cNvPr>
          <p:cNvCxnSpPr>
            <a:endCxn id="26" idx="0"/>
          </p:cNvCxnSpPr>
          <p:nvPr/>
        </p:nvCxnSpPr>
        <p:spPr>
          <a:xfrm flipH="1">
            <a:off x="7733567" y="4931896"/>
            <a:ext cx="495053" cy="40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1853DA5-E548-4FF0-80B8-514FB7DD6ACD}"/>
              </a:ext>
            </a:extLst>
          </p:cNvPr>
          <p:cNvCxnSpPr>
            <a:cxnSpLocks/>
            <a:stCxn id="40" idx="2"/>
            <a:endCxn id="27" idx="0"/>
          </p:cNvCxnSpPr>
          <p:nvPr/>
        </p:nvCxnSpPr>
        <p:spPr>
          <a:xfrm>
            <a:off x="8467623" y="4931977"/>
            <a:ext cx="415369" cy="374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4851263-9353-4A98-9D96-1BEEABADBA15}"/>
              </a:ext>
            </a:extLst>
          </p:cNvPr>
          <p:cNvCxnSpPr>
            <a:cxnSpLocks/>
          </p:cNvCxnSpPr>
          <p:nvPr/>
        </p:nvCxnSpPr>
        <p:spPr>
          <a:xfrm>
            <a:off x="10284703" y="4941302"/>
            <a:ext cx="415369" cy="374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EB2599B-3706-4820-998E-4848F4210784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9853962" y="4931896"/>
            <a:ext cx="79906" cy="37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7B83D8-DB50-4D14-969A-A49B585FCCAB}"/>
              </a:ext>
            </a:extLst>
          </p:cNvPr>
          <p:cNvCxnSpPr>
            <a:cxnSpLocks/>
          </p:cNvCxnSpPr>
          <p:nvPr/>
        </p:nvCxnSpPr>
        <p:spPr>
          <a:xfrm>
            <a:off x="9422089" y="4158374"/>
            <a:ext cx="345649" cy="225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EE9441F-31E6-4A0D-93FE-38C97420FAB2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8467623" y="4210507"/>
            <a:ext cx="338136" cy="145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632045EF-51B1-4CD2-865A-3DDBC6C8C015}"/>
              </a:ext>
            </a:extLst>
          </p:cNvPr>
          <p:cNvSpPr/>
          <p:nvPr/>
        </p:nvSpPr>
        <p:spPr>
          <a:xfrm>
            <a:off x="7168444" y="5202042"/>
            <a:ext cx="1060176" cy="85712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50A8C8-0E52-48D7-9616-5C73EDFBC3C3}"/>
              </a:ext>
            </a:extLst>
          </p:cNvPr>
          <p:cNvSpPr/>
          <p:nvPr/>
        </p:nvSpPr>
        <p:spPr>
          <a:xfrm>
            <a:off x="9432211" y="5202042"/>
            <a:ext cx="1931128" cy="85712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966B4-37D7-48E2-B61D-9117D7780739}"/>
              </a:ext>
            </a:extLst>
          </p:cNvPr>
          <p:cNvSpPr txBox="1"/>
          <p:nvPr/>
        </p:nvSpPr>
        <p:spPr>
          <a:xfrm>
            <a:off x="4481689" y="3846603"/>
            <a:ext cx="24835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They themselves </a:t>
            </a:r>
            <a:r>
              <a:rPr lang="en-US" b="1" dirty="0"/>
              <a:t>backed</a:t>
            </a:r>
            <a:r>
              <a:rPr lang="en-US" dirty="0"/>
              <a:t> by </a:t>
            </a:r>
            <a:r>
              <a:rPr lang="en-US" dirty="0">
                <a:solidFill>
                  <a:srgbClr val="0070C0"/>
                </a:solidFill>
              </a:rPr>
              <a:t>nodes with additional space!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295540-6FE1-4F92-8D27-628BADA3E113}"/>
              </a:ext>
            </a:extLst>
          </p:cNvPr>
          <p:cNvSpPr/>
          <p:nvPr/>
        </p:nvSpPr>
        <p:spPr>
          <a:xfrm>
            <a:off x="7747323" y="4150560"/>
            <a:ext cx="2844121" cy="97781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6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different strategy(?)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0F4972-5253-447F-B095-9371060AF8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Because with that approach, we would be </a:t>
            </a:r>
            <a:r>
              <a:rPr lang="en-US" i="1" u="sng" dirty="0">
                <a:solidFill>
                  <a:srgbClr val="FF00FF"/>
                </a:solidFill>
              </a:rPr>
              <a:t>guaranteed</a:t>
            </a:r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/>
              <a:t>to have a split </a:t>
            </a:r>
            <a:r>
              <a:rPr lang="en-US" b="1" dirty="0">
                <a:solidFill>
                  <a:srgbClr val="00B050"/>
                </a:solidFill>
              </a:rPr>
              <a:t>all the way to the root again </a:t>
            </a:r>
            <a:r>
              <a:rPr lang="en-US" dirty="0"/>
              <a:t>at the next insertion!</a:t>
            </a:r>
          </a:p>
          <a:p>
            <a:r>
              <a:rPr lang="en-US" dirty="0"/>
              <a:t>While with the approach we presented, the vast majority of keys will be inserted into </a:t>
            </a:r>
            <a:r>
              <a:rPr lang="en-US" dirty="0">
                <a:solidFill>
                  <a:schemeClr val="accent2"/>
                </a:solidFill>
              </a:rPr>
              <a:t>nodes with enough space</a:t>
            </a:r>
            <a:r>
              <a:rPr lang="en-US" dirty="0"/>
              <a:t>….</a:t>
            </a:r>
          </a:p>
        </p:txBody>
      </p:sp>
      <p:sp>
        <p:nvSpPr>
          <p:cNvPr id="67" name="Rectangle: Rounded Corners 17">
            <a:extLst>
              <a:ext uri="{FF2B5EF4-FFF2-40B4-BE49-F238E27FC236}">
                <a16:creationId xmlns:a16="http://schemas.microsoft.com/office/drawing/2014/main" id="{C4133CDF-735E-4AB5-9CE1-8B9D38A4ED7F}"/>
              </a:ext>
            </a:extLst>
          </p:cNvPr>
          <p:cNvSpPr/>
          <p:nvPr/>
        </p:nvSpPr>
        <p:spPr>
          <a:xfrm>
            <a:off x="2085387" y="3846603"/>
            <a:ext cx="1202263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</a:t>
            </a:r>
            <a:r>
              <a:rPr lang="en-US" dirty="0">
                <a:solidFill>
                  <a:schemeClr val="accent4"/>
                </a:solidFill>
              </a:rPr>
              <a:t>43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BF9BE0-9319-41CF-A22D-0F1C675BB337}"/>
              </a:ext>
            </a:extLst>
          </p:cNvPr>
          <p:cNvCxnSpPr>
            <a:cxnSpLocks/>
          </p:cNvCxnSpPr>
          <p:nvPr/>
        </p:nvCxnSpPr>
        <p:spPr>
          <a:xfrm flipH="1">
            <a:off x="1442947" y="4455785"/>
            <a:ext cx="760503" cy="746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9FBAF00-56E7-48D5-9FB7-931764C3318A}"/>
              </a:ext>
            </a:extLst>
          </p:cNvPr>
          <p:cNvCxnSpPr>
            <a:cxnSpLocks/>
          </p:cNvCxnSpPr>
          <p:nvPr/>
        </p:nvCxnSpPr>
        <p:spPr>
          <a:xfrm flipH="1">
            <a:off x="719292" y="5866495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E524112-2E1C-4729-9378-68C5087D6C7B}"/>
              </a:ext>
            </a:extLst>
          </p:cNvPr>
          <p:cNvCxnSpPr>
            <a:cxnSpLocks/>
          </p:cNvCxnSpPr>
          <p:nvPr/>
        </p:nvCxnSpPr>
        <p:spPr>
          <a:xfrm>
            <a:off x="1304906" y="5855955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28">
            <a:extLst>
              <a:ext uri="{FF2B5EF4-FFF2-40B4-BE49-F238E27FC236}">
                <a16:creationId xmlns:a16="http://schemas.microsoft.com/office/drawing/2014/main" id="{AEDD84F0-5138-4DC4-BBFC-2B658D294CFD}"/>
              </a:ext>
            </a:extLst>
          </p:cNvPr>
          <p:cNvSpPr/>
          <p:nvPr/>
        </p:nvSpPr>
        <p:spPr>
          <a:xfrm>
            <a:off x="828661" y="5280221"/>
            <a:ext cx="789165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</a:t>
            </a:r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29">
            <a:extLst>
              <a:ext uri="{FF2B5EF4-FFF2-40B4-BE49-F238E27FC236}">
                <a16:creationId xmlns:a16="http://schemas.microsoft.com/office/drawing/2014/main" id="{2FBCB35A-16BF-4202-A30E-31C20B21F0F9}"/>
              </a:ext>
            </a:extLst>
          </p:cNvPr>
          <p:cNvSpPr/>
          <p:nvPr/>
        </p:nvSpPr>
        <p:spPr>
          <a:xfrm>
            <a:off x="2055820" y="5405252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442F27F-5A17-40A5-B5BE-94500A542693}"/>
              </a:ext>
            </a:extLst>
          </p:cNvPr>
          <p:cNvCxnSpPr>
            <a:cxnSpLocks/>
          </p:cNvCxnSpPr>
          <p:nvPr/>
        </p:nvCxnSpPr>
        <p:spPr>
          <a:xfrm flipH="1">
            <a:off x="2026779" y="5976131"/>
            <a:ext cx="256119" cy="602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55CA047-8C5F-4FBA-8583-1BC74AEFC58B}"/>
              </a:ext>
            </a:extLst>
          </p:cNvPr>
          <p:cNvCxnSpPr>
            <a:cxnSpLocks/>
          </p:cNvCxnSpPr>
          <p:nvPr/>
        </p:nvCxnSpPr>
        <p:spPr>
          <a:xfrm>
            <a:off x="2614453" y="5984908"/>
            <a:ext cx="361949" cy="61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FEFAC86-3D10-48ED-A0F2-E6A6FBDEB72F}"/>
              </a:ext>
            </a:extLst>
          </p:cNvPr>
          <p:cNvCxnSpPr>
            <a:cxnSpLocks/>
          </p:cNvCxnSpPr>
          <p:nvPr/>
        </p:nvCxnSpPr>
        <p:spPr>
          <a:xfrm flipH="1">
            <a:off x="2486562" y="4524292"/>
            <a:ext cx="175683" cy="880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34">
            <a:extLst>
              <a:ext uri="{FF2B5EF4-FFF2-40B4-BE49-F238E27FC236}">
                <a16:creationId xmlns:a16="http://schemas.microsoft.com/office/drawing/2014/main" id="{542FF6FE-6963-42CC-B8F4-E9AADADE0A54}"/>
              </a:ext>
            </a:extLst>
          </p:cNvPr>
          <p:cNvSpPr/>
          <p:nvPr/>
        </p:nvSpPr>
        <p:spPr>
          <a:xfrm>
            <a:off x="3466385" y="5203512"/>
            <a:ext cx="915852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40, 50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ECAA64-EAF4-428E-88AD-60104F9C4D5A}"/>
              </a:ext>
            </a:extLst>
          </p:cNvPr>
          <p:cNvCxnSpPr>
            <a:cxnSpLocks/>
          </p:cNvCxnSpPr>
          <p:nvPr/>
        </p:nvCxnSpPr>
        <p:spPr>
          <a:xfrm flipH="1">
            <a:off x="3357095" y="5759692"/>
            <a:ext cx="261054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A0CF327-1F8C-4ED2-8C9B-DF8DC1289BAC}"/>
              </a:ext>
            </a:extLst>
          </p:cNvPr>
          <p:cNvCxnSpPr>
            <a:cxnSpLocks/>
          </p:cNvCxnSpPr>
          <p:nvPr/>
        </p:nvCxnSpPr>
        <p:spPr>
          <a:xfrm>
            <a:off x="3960140" y="5803397"/>
            <a:ext cx="64468" cy="863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6FC8BE4-D444-4C02-9DE1-AA6C88A6855C}"/>
              </a:ext>
            </a:extLst>
          </p:cNvPr>
          <p:cNvCxnSpPr>
            <a:cxnSpLocks/>
          </p:cNvCxnSpPr>
          <p:nvPr/>
        </p:nvCxnSpPr>
        <p:spPr>
          <a:xfrm>
            <a:off x="3278089" y="4374791"/>
            <a:ext cx="520480" cy="82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CAC7D69-463E-44F7-8F18-C9A7E79418D7}"/>
              </a:ext>
            </a:extLst>
          </p:cNvPr>
          <p:cNvSpPr/>
          <p:nvPr/>
        </p:nvSpPr>
        <p:spPr>
          <a:xfrm>
            <a:off x="349956" y="5076250"/>
            <a:ext cx="4255911" cy="982915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7B0D78-142F-482C-AE89-C51444242E5D}"/>
              </a:ext>
            </a:extLst>
          </p:cNvPr>
          <p:cNvSpPr/>
          <p:nvPr/>
        </p:nvSpPr>
        <p:spPr>
          <a:xfrm>
            <a:off x="7420301" y="533757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6473E60-3BFC-4653-8F6B-9F130E56858F}"/>
              </a:ext>
            </a:extLst>
          </p:cNvPr>
          <p:cNvSpPr/>
          <p:nvPr/>
        </p:nvSpPr>
        <p:spPr>
          <a:xfrm>
            <a:off x="8452250" y="5306117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1AC4119-4FE8-4133-BF74-A128928EFA5D}"/>
              </a:ext>
            </a:extLst>
          </p:cNvPr>
          <p:cNvSpPr/>
          <p:nvPr/>
        </p:nvSpPr>
        <p:spPr>
          <a:xfrm>
            <a:off x="10481320" y="532864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FC714FF-8BD0-486D-B3F3-E2DE81333B74}"/>
              </a:ext>
            </a:extLst>
          </p:cNvPr>
          <p:cNvSpPr/>
          <p:nvPr/>
        </p:nvSpPr>
        <p:spPr>
          <a:xfrm>
            <a:off x="9620601" y="5337578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C67341E-7A1A-41B3-8F14-3C8D06C8AB69}"/>
              </a:ext>
            </a:extLst>
          </p:cNvPr>
          <p:cNvSpPr/>
          <p:nvPr/>
        </p:nvSpPr>
        <p:spPr>
          <a:xfrm>
            <a:off x="9620602" y="4356162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731E7C4-FC21-4EEE-9B3B-692A5E5E1DB0}"/>
              </a:ext>
            </a:extLst>
          </p:cNvPr>
          <p:cNvSpPr/>
          <p:nvPr/>
        </p:nvSpPr>
        <p:spPr>
          <a:xfrm>
            <a:off x="8154357" y="435624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73BB76-4F15-4324-B80D-D098E3AFC1B5}"/>
              </a:ext>
            </a:extLst>
          </p:cNvPr>
          <p:cNvSpPr/>
          <p:nvPr/>
        </p:nvSpPr>
        <p:spPr>
          <a:xfrm>
            <a:off x="8795558" y="3634773"/>
            <a:ext cx="626531" cy="575734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1D5543-998D-4AEE-B3D0-A25EAAD7B02F}"/>
              </a:ext>
            </a:extLst>
          </p:cNvPr>
          <p:cNvCxnSpPr>
            <a:endCxn id="26" idx="0"/>
          </p:cNvCxnSpPr>
          <p:nvPr/>
        </p:nvCxnSpPr>
        <p:spPr>
          <a:xfrm flipH="1">
            <a:off x="7733567" y="4931896"/>
            <a:ext cx="495053" cy="40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1853DA5-E548-4FF0-80B8-514FB7DD6ACD}"/>
              </a:ext>
            </a:extLst>
          </p:cNvPr>
          <p:cNvCxnSpPr>
            <a:cxnSpLocks/>
            <a:stCxn id="40" idx="2"/>
            <a:endCxn id="27" idx="0"/>
          </p:cNvCxnSpPr>
          <p:nvPr/>
        </p:nvCxnSpPr>
        <p:spPr>
          <a:xfrm>
            <a:off x="8467623" y="4931977"/>
            <a:ext cx="415369" cy="374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4851263-9353-4A98-9D96-1BEEABADBA15}"/>
              </a:ext>
            </a:extLst>
          </p:cNvPr>
          <p:cNvCxnSpPr>
            <a:cxnSpLocks/>
          </p:cNvCxnSpPr>
          <p:nvPr/>
        </p:nvCxnSpPr>
        <p:spPr>
          <a:xfrm>
            <a:off x="10284703" y="4941302"/>
            <a:ext cx="415369" cy="374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EB2599B-3706-4820-998E-4848F4210784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9853962" y="4931896"/>
            <a:ext cx="79906" cy="37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7B83D8-DB50-4D14-969A-A49B585FCCAB}"/>
              </a:ext>
            </a:extLst>
          </p:cNvPr>
          <p:cNvCxnSpPr>
            <a:cxnSpLocks/>
          </p:cNvCxnSpPr>
          <p:nvPr/>
        </p:nvCxnSpPr>
        <p:spPr>
          <a:xfrm>
            <a:off x="9422089" y="4158374"/>
            <a:ext cx="345649" cy="225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EE9441F-31E6-4A0D-93FE-38C97420FAB2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8467623" y="4210507"/>
            <a:ext cx="338136" cy="145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632045EF-51B1-4CD2-865A-3DDBC6C8C015}"/>
              </a:ext>
            </a:extLst>
          </p:cNvPr>
          <p:cNvSpPr/>
          <p:nvPr/>
        </p:nvSpPr>
        <p:spPr>
          <a:xfrm>
            <a:off x="7168444" y="5202042"/>
            <a:ext cx="1060176" cy="85712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50A8C8-0E52-48D7-9616-5C73EDFBC3C3}"/>
              </a:ext>
            </a:extLst>
          </p:cNvPr>
          <p:cNvSpPr/>
          <p:nvPr/>
        </p:nvSpPr>
        <p:spPr>
          <a:xfrm>
            <a:off x="9432211" y="5202042"/>
            <a:ext cx="1931128" cy="85712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966B4-37D7-48E2-B61D-9117D7780739}"/>
              </a:ext>
            </a:extLst>
          </p:cNvPr>
          <p:cNvSpPr txBox="1"/>
          <p:nvPr/>
        </p:nvSpPr>
        <p:spPr>
          <a:xfrm>
            <a:off x="4481689" y="3846603"/>
            <a:ext cx="24835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They themselves </a:t>
            </a:r>
            <a:r>
              <a:rPr lang="en-US" b="1" dirty="0"/>
              <a:t>backed</a:t>
            </a:r>
            <a:r>
              <a:rPr lang="en-US" dirty="0"/>
              <a:t> by </a:t>
            </a:r>
            <a:r>
              <a:rPr lang="en-US" dirty="0">
                <a:solidFill>
                  <a:srgbClr val="0070C0"/>
                </a:solidFill>
              </a:rPr>
              <a:t>nodes with additional space!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295540-6FE1-4F92-8D27-628BADA3E113}"/>
              </a:ext>
            </a:extLst>
          </p:cNvPr>
          <p:cNvSpPr/>
          <p:nvPr/>
        </p:nvSpPr>
        <p:spPr>
          <a:xfrm>
            <a:off x="7747323" y="4150560"/>
            <a:ext cx="2844121" cy="97781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21B828-1CDA-4417-9B19-989F7EFEAFC7}"/>
              </a:ext>
            </a:extLst>
          </p:cNvPr>
          <p:cNvCxnSpPr/>
          <p:nvPr/>
        </p:nvCxnSpPr>
        <p:spPr>
          <a:xfrm>
            <a:off x="3357095" y="365125"/>
            <a:ext cx="5256327" cy="1113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0A02AB-7B0B-43B5-919B-FABC8393AD4B}"/>
              </a:ext>
            </a:extLst>
          </p:cNvPr>
          <p:cNvCxnSpPr>
            <a:cxnSpLocks/>
          </p:cNvCxnSpPr>
          <p:nvPr/>
        </p:nvCxnSpPr>
        <p:spPr>
          <a:xfrm flipV="1">
            <a:off x="3618149" y="365125"/>
            <a:ext cx="4428683" cy="1113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5E973A8-DE5A-44A2-8BA1-60FBAAB7E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78" y="305575"/>
            <a:ext cx="2351084" cy="132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520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B2B3-CA46-4A30-ADF1-4D303AE0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Take-home message #1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3E461D-B24F-4B9F-B3C8-52C6C4543C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2-3 trees are </a:t>
                </a:r>
                <a:r>
                  <a:rPr lang="en-US" dirty="0">
                    <a:solidFill>
                      <a:schemeClr val="accent6"/>
                    </a:solidFill>
                  </a:rPr>
                  <a:t>built from the bottom-up, not the top-down</a:t>
                </a:r>
              </a:p>
              <a:p>
                <a:pPr lvl="1"/>
                <a:r>
                  <a:rPr lang="en-US" dirty="0"/>
                  <a:t>Remember structural induction on trees in 250?</a:t>
                </a:r>
              </a:p>
              <a:p>
                <a:r>
                  <a:rPr lang="en-US" dirty="0"/>
                  <a:t>In the worst case, node </a:t>
                </a:r>
                <a:r>
                  <a:rPr lang="en-US" dirty="0" err="1"/>
                  <a:t>splittings</a:t>
                </a:r>
                <a:r>
                  <a:rPr lang="en-US" dirty="0"/>
                  <a:t> will occur </a:t>
                </a:r>
                <a:r>
                  <a:rPr lang="en-US" dirty="0">
                    <a:solidFill>
                      <a:srgbClr val="FF0000"/>
                    </a:solidFill>
                  </a:rPr>
                  <a:t>all the way to the root</a:t>
                </a:r>
                <a:r>
                  <a:rPr lang="en-US" dirty="0"/>
                  <a:t>, and those are </a:t>
                </a:r>
                <a:r>
                  <a:rPr lang="en-US" dirty="0">
                    <a:solidFill>
                      <a:srgbClr val="FF00FF"/>
                    </a:solidFill>
                  </a:rPr>
                  <a:t>expensive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They also claim memory from the heap.</a:t>
                </a:r>
              </a:p>
              <a:p>
                <a:pPr lvl="1"/>
                <a:r>
                  <a:rPr lang="en-US" dirty="0"/>
                  <a:t>But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 height,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maybe this cost can be acceptable</a:t>
                </a:r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3E461D-B24F-4B9F-B3C8-52C6C4543C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10329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2BBC-6325-48B8-AF17-C4358A46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6B957-00F6-4FAA-9BEB-6B87B48E2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Insertions in 2-3 trees might </a:t>
            </a:r>
            <a:r>
              <a:rPr lang="en-US" dirty="0">
                <a:solidFill>
                  <a:schemeClr val="accent5"/>
                </a:solidFill>
              </a:rPr>
              <a:t>transform a 2-node into a 3-node</a:t>
            </a:r>
            <a:r>
              <a:rPr lang="en-US" dirty="0"/>
              <a:t>, or </a:t>
            </a:r>
            <a:r>
              <a:rPr lang="en-US" dirty="0">
                <a:solidFill>
                  <a:srgbClr val="FF00FF"/>
                </a:solidFill>
              </a:rPr>
              <a:t>blow up a temporary 4-node into 3 2-nodes</a:t>
            </a:r>
            <a:r>
              <a:rPr lang="en-US" dirty="0"/>
              <a:t>.</a:t>
            </a:r>
          </a:p>
          <a:p>
            <a:r>
              <a:rPr lang="en-US" dirty="0"/>
              <a:t>Deletions, on the other hand, have the potential of not just making 3-nodes into 2-nodes, but making 2-nodes into </a:t>
            </a:r>
            <a:r>
              <a:rPr lang="en-US" dirty="0">
                <a:solidFill>
                  <a:srgbClr val="00B050"/>
                </a:solidFill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770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2BBC-6325-48B8-AF17-C4358A46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6B957-00F6-4FAA-9BEB-6B87B48E2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Insertions in 2-3 trees might </a:t>
            </a:r>
            <a:r>
              <a:rPr lang="en-US" dirty="0">
                <a:solidFill>
                  <a:schemeClr val="accent5"/>
                </a:solidFill>
              </a:rPr>
              <a:t>transform a 2-node into a 3-node</a:t>
            </a:r>
            <a:r>
              <a:rPr lang="en-US" dirty="0"/>
              <a:t>, or </a:t>
            </a:r>
            <a:r>
              <a:rPr lang="en-US" dirty="0">
                <a:solidFill>
                  <a:srgbClr val="FF00FF"/>
                </a:solidFill>
              </a:rPr>
              <a:t>blow up a temporary 4-node into 3 2-nodes</a:t>
            </a:r>
            <a:r>
              <a:rPr lang="en-US" dirty="0"/>
              <a:t>.</a:t>
            </a:r>
          </a:p>
          <a:p>
            <a:r>
              <a:rPr lang="en-US" dirty="0"/>
              <a:t>Deletions, on the other hand, have the potential of not just making 3-nodes into 2-nodes, but making 2-nodes into </a:t>
            </a:r>
            <a:r>
              <a:rPr lang="en-US" dirty="0">
                <a:solidFill>
                  <a:srgbClr val="00B050"/>
                </a:solidFill>
              </a:rPr>
              <a:t>… ?</a:t>
            </a:r>
          </a:p>
        </p:txBody>
      </p:sp>
      <p:pic>
        <p:nvPicPr>
          <p:cNvPr id="5" name="Picture 4" descr="A person smiling for the picture&#10;&#10;Description generated with high confidence">
            <a:extLst>
              <a:ext uri="{FF2B5EF4-FFF2-40B4-BE49-F238E27FC236}">
                <a16:creationId xmlns:a16="http://schemas.microsoft.com/office/drawing/2014/main" id="{29DEAAB8-44E5-467F-A0C5-080B2156F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911" y="3386049"/>
            <a:ext cx="1640652" cy="12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59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2BBC-6325-48B8-AF17-C4358A46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6B957-00F6-4FAA-9BEB-6B87B48E2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Insertions in 2-3 trees might </a:t>
            </a:r>
            <a:r>
              <a:rPr lang="en-US" dirty="0">
                <a:solidFill>
                  <a:schemeClr val="accent5"/>
                </a:solidFill>
              </a:rPr>
              <a:t>transform a 2-node into a 3-node</a:t>
            </a:r>
            <a:r>
              <a:rPr lang="en-US" dirty="0"/>
              <a:t>, or </a:t>
            </a:r>
            <a:r>
              <a:rPr lang="en-US" dirty="0">
                <a:solidFill>
                  <a:srgbClr val="FF00FF"/>
                </a:solidFill>
              </a:rPr>
              <a:t>blow up a temporary 4-node into 3 2-nodes</a:t>
            </a:r>
            <a:r>
              <a:rPr lang="en-US" dirty="0"/>
              <a:t>.</a:t>
            </a:r>
          </a:p>
          <a:p>
            <a:r>
              <a:rPr lang="en-US" dirty="0"/>
              <a:t>Deletions, on the other hand, have the potential of not just making 3-nodes into 2-nodes, but making 2-nodes into </a:t>
            </a:r>
            <a:r>
              <a:rPr lang="en-US" dirty="0">
                <a:solidFill>
                  <a:srgbClr val="00B050"/>
                </a:solidFill>
              </a:rPr>
              <a:t>… ?</a:t>
            </a:r>
          </a:p>
          <a:p>
            <a:r>
              <a:rPr lang="en-US" dirty="0">
                <a:solidFill>
                  <a:srgbClr val="00B050"/>
                </a:solidFill>
              </a:rPr>
              <a:t>We’ll see what the result of that will be soon.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0CFC9-14C6-440E-918E-50299E3F1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37" y="3344069"/>
            <a:ext cx="16859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39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2BBC-6325-48B8-AF17-C4358A46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6B957-00F6-4FAA-9BEB-6B87B48E2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Insertions in 2-3 trees might </a:t>
            </a:r>
            <a:r>
              <a:rPr lang="en-US" dirty="0">
                <a:solidFill>
                  <a:schemeClr val="accent5"/>
                </a:solidFill>
              </a:rPr>
              <a:t>transform a 2-node into a 3-node</a:t>
            </a:r>
            <a:r>
              <a:rPr lang="en-US" dirty="0"/>
              <a:t>, or </a:t>
            </a:r>
            <a:r>
              <a:rPr lang="en-US" dirty="0">
                <a:solidFill>
                  <a:srgbClr val="FF00FF"/>
                </a:solidFill>
              </a:rPr>
              <a:t>blow up a temporary 4-node into 3 2-nodes</a:t>
            </a:r>
            <a:r>
              <a:rPr lang="en-US" dirty="0"/>
              <a:t>.</a:t>
            </a:r>
          </a:p>
          <a:p>
            <a:r>
              <a:rPr lang="en-US" dirty="0"/>
              <a:t>Deletions, on the other hand, have the potential of not just making 3-nodes into 2-nodes, but making 2-nodes into </a:t>
            </a:r>
            <a:r>
              <a:rPr lang="en-US" dirty="0">
                <a:solidFill>
                  <a:srgbClr val="00B050"/>
                </a:solidFill>
              </a:rPr>
              <a:t>… ?</a:t>
            </a:r>
          </a:p>
          <a:p>
            <a:r>
              <a:rPr lang="en-US" dirty="0">
                <a:solidFill>
                  <a:srgbClr val="00B050"/>
                </a:solidFill>
              </a:rPr>
              <a:t>We’ll see what the result of that will be soon.</a:t>
            </a:r>
          </a:p>
          <a:p>
            <a:r>
              <a:rPr lang="en-US" dirty="0">
                <a:solidFill>
                  <a:srgbClr val="C00000"/>
                </a:solidFill>
              </a:rPr>
              <a:t>Key point: </a:t>
            </a:r>
            <a:r>
              <a:rPr lang="en-US" dirty="0"/>
              <a:t>Since deleting an </a:t>
            </a:r>
            <a:r>
              <a:rPr lang="en-US" dirty="0">
                <a:solidFill>
                  <a:srgbClr val="002060"/>
                </a:solidFill>
              </a:rPr>
              <a:t>inner</a:t>
            </a:r>
            <a:r>
              <a:rPr lang="en-US" dirty="0"/>
              <a:t> node always ends</a:t>
            </a:r>
          </a:p>
          <a:p>
            <a:pPr marL="0" indent="0">
              <a:buNone/>
            </a:pPr>
            <a:r>
              <a:rPr lang="en-US" dirty="0"/>
              <a:t>up being a deletion</a:t>
            </a:r>
            <a:r>
              <a:rPr lang="en-US" dirty="0">
                <a:solidFill>
                  <a:srgbClr val="0070C0"/>
                </a:solidFill>
              </a:rPr>
              <a:t> at the leaf level</a:t>
            </a:r>
            <a:r>
              <a:rPr lang="en-US" dirty="0"/>
              <a:t>, we only care about </a:t>
            </a:r>
            <a:r>
              <a:rPr lang="en-US" dirty="0">
                <a:solidFill>
                  <a:schemeClr val="accent2"/>
                </a:solidFill>
              </a:rPr>
              <a:t>leaf deletions.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0CFC9-14C6-440E-918E-50299E3F1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37" y="3344069"/>
            <a:ext cx="16859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947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BA3ABE-2AEE-4F3F-B3AE-F5280246C8EB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9829451-E7BF-4181-B37D-DA5D9111FE39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3209747-3E2B-4B04-95D2-F2E297E640B7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16F9ADD-C00B-4CF3-89E0-D1D4126CA275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60, 61</a:t>
            </a:r>
          </a:p>
        </p:txBody>
      </p:sp>
    </p:spTree>
    <p:extLst>
      <p:ext uri="{BB962C8B-B14F-4D97-AF65-F5344CB8AC3E}">
        <p14:creationId xmlns:p14="http://schemas.microsoft.com/office/powerpoint/2010/main" val="121600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7E53-08B3-4F2E-98AD-F607EE32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Height of an AVL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78B36-24C8-4F19-94C1-3957EB813F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When compared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, what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, which we determined to be the height of an AVL tree (Remember: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1+√5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≈1.618</m:t>
                    </m:r>
                  </m:oMath>
                </a14:m>
                <a:r>
                  <a:rPr lang="en-US" dirty="0"/>
                  <a:t>)?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78B36-24C8-4F19-94C1-3957EB813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F781A5C-E899-48FF-A1EF-ECA250B08B9F}"/>
                  </a:ext>
                </a:extLst>
              </p:cNvPr>
              <p:cNvSpPr/>
              <p:nvPr/>
            </p:nvSpPr>
            <p:spPr>
              <a:xfrm>
                <a:off x="2200939" y="3575992"/>
                <a:ext cx="1679944" cy="53162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&gt;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F781A5C-E899-48FF-A1EF-ECA250B0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939" y="3575992"/>
                <a:ext cx="1679944" cy="531627"/>
              </a:xfrm>
              <a:prstGeom prst="roundRect">
                <a:avLst/>
              </a:prstGeom>
              <a:blipFill>
                <a:blip r:embed="rId3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1E4C3A7-2EBB-4B31-B983-ABEB6B87F59F}"/>
                  </a:ext>
                </a:extLst>
              </p:cNvPr>
              <p:cNvSpPr/>
              <p:nvPr/>
            </p:nvSpPr>
            <p:spPr>
              <a:xfrm>
                <a:off x="4649972" y="3575991"/>
                <a:ext cx="1679944" cy="53162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=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1E4C3A7-2EBB-4B31-B983-ABEB6B87F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972" y="3575991"/>
                <a:ext cx="1679944" cy="531627"/>
              </a:xfrm>
              <a:prstGeom prst="roundRect">
                <a:avLst/>
              </a:prstGeom>
              <a:blipFill>
                <a:blip r:embed="rId4"/>
                <a:stretch>
                  <a:fillRect b="-11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E1787E3A-3383-4BDC-924C-A8B09A9B02E4}"/>
              </a:ext>
            </a:extLst>
          </p:cNvPr>
          <p:cNvSpPr/>
          <p:nvPr/>
        </p:nvSpPr>
        <p:spPr>
          <a:xfrm rot="16200000">
            <a:off x="5266660" y="3629153"/>
            <a:ext cx="446568" cy="1403498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D18B01B-6FEA-4B6E-8C70-2040710C241E}"/>
                  </a:ext>
                </a:extLst>
              </p:cNvPr>
              <p:cNvSpPr/>
              <p:nvPr/>
            </p:nvSpPr>
            <p:spPr>
              <a:xfrm>
                <a:off x="7161914" y="3575991"/>
                <a:ext cx="1679944" cy="531627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&lt;</a:t>
                </a: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D18B01B-6FEA-4B6E-8C70-2040710C2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914" y="3575991"/>
                <a:ext cx="1679944" cy="531627"/>
              </a:xfrm>
              <a:prstGeom prst="roundRect">
                <a:avLst/>
              </a:prstGeom>
              <a:blipFill>
                <a:blip r:embed="rId5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E091D98-4769-4526-87C4-92AB5EC32919}"/>
              </a:ext>
            </a:extLst>
          </p:cNvPr>
          <p:cNvSpPr txBox="1"/>
          <p:nvPr/>
        </p:nvSpPr>
        <p:spPr>
          <a:xfrm>
            <a:off x="4231756" y="4602837"/>
            <a:ext cx="2913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If you answer this, I’m </a:t>
            </a:r>
            <a:r>
              <a:rPr lang="en-US" sz="2000" b="1" i="1" dirty="0" err="1">
                <a:solidFill>
                  <a:schemeClr val="accent6">
                    <a:lumMod val="50000"/>
                  </a:schemeClr>
                </a:solidFill>
              </a:rPr>
              <a:t>gonna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 pack my belongings, tear my visa apart and go back to Greece.</a:t>
            </a:r>
          </a:p>
        </p:txBody>
      </p:sp>
    </p:spTree>
    <p:extLst>
      <p:ext uri="{BB962C8B-B14F-4D97-AF65-F5344CB8AC3E}">
        <p14:creationId xmlns:p14="http://schemas.microsoft.com/office/powerpoint/2010/main" val="1223452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BA3ABE-2AEE-4F3F-B3AE-F5280246C8EB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61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60,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61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1A8F11-77F1-43CC-888A-4D84A87279AF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0298227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BA3ABE-2AEE-4F3F-B3AE-F5280246C8EB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61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60,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61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03878DC-9F31-44BC-A20A-EEF796E527C0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0908601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BA3ABE-2AEE-4F3F-B3AE-F5280246C8EB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61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Since node that contains 61 is a 3-node, we just remove 61, make it a 2-node and we’re done! </a:t>
            </a: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E053F9-8431-40BD-9A97-EA470516EA3A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2026625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80A94-6E0A-4493-B40A-9992F0E9CA69}"/>
              </a:ext>
            </a:extLst>
          </p:cNvPr>
          <p:cNvSpPr txBox="1"/>
          <p:nvPr/>
        </p:nvSpPr>
        <p:spPr>
          <a:xfrm>
            <a:off x="225778" y="1478844"/>
            <a:ext cx="229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10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A6F8CE-A2B4-40F7-AFD8-CE5C0E085AB4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0E7737-608B-4E4D-8361-CD0EB3E680D5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92FC164-6380-4971-9F00-FDE76EEBE49E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285279-DD27-4F04-B908-AD019282CD39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F51C944-3F14-401B-8C61-E659380D9B07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1BAA867-8F65-478E-BC3A-40971B60B163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2B602E-353D-44F6-A8D5-EEB740097D3E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08F71B-3DCF-4EBE-903F-F67378DBA8C3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721941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80A94-6E0A-4493-B40A-9992F0E9CA69}"/>
              </a:ext>
            </a:extLst>
          </p:cNvPr>
          <p:cNvSpPr txBox="1"/>
          <p:nvPr/>
        </p:nvSpPr>
        <p:spPr>
          <a:xfrm>
            <a:off x="225778" y="1478844"/>
            <a:ext cx="229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10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BA36E1-6417-4036-A31E-88D9E0042719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1415E7-6799-4A71-8B5D-E0C68C95CB1D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418AA9-EAE0-404F-8DE0-50DA28AE3998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68AB85-1475-4C1C-BCEF-47F3914F4860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94FDF0-9AD5-47D9-BB36-5B0A4A4CFCCE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A8D909A-CD5D-47BB-9ACA-339D4F2836E5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9B1CA2-7C56-4552-8B1E-8C6505AB9366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8708F8B-B12A-418A-8AFB-E7B5C3BF6BAA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4416449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80A94-6E0A-4493-B40A-9992F0E9CA69}"/>
              </a:ext>
            </a:extLst>
          </p:cNvPr>
          <p:cNvSpPr txBox="1"/>
          <p:nvPr/>
        </p:nvSpPr>
        <p:spPr>
          <a:xfrm>
            <a:off x="225778" y="1478844"/>
            <a:ext cx="2291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10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dirty="0"/>
              <a:t>Deleting 10 leads to a node </a:t>
            </a:r>
            <a:r>
              <a:rPr lang="en-US" dirty="0">
                <a:solidFill>
                  <a:srgbClr val="FF00FF"/>
                </a:solidFill>
              </a:rPr>
              <a:t>underflow</a:t>
            </a:r>
            <a:r>
              <a:rPr lang="en-US" dirty="0"/>
              <a:t>…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BA36E1-6417-4036-A31E-88D9E0042719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1415E7-6799-4A71-8B5D-E0C68C95CB1D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418AA9-EAE0-404F-8DE0-50DA28AE3998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68AB85-1475-4C1C-BCEF-47F3914F4860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94FDF0-9AD5-47D9-BB36-5B0A4A4CFCCE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A8D909A-CD5D-47BB-9ACA-339D4F2836E5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9B1CA2-7C56-4552-8B1E-8C6505AB9366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BABDC4-F220-4A53-85CA-7B14AC1E1ECC}"/>
              </a:ext>
            </a:extLst>
          </p:cNvPr>
          <p:cNvCxnSpPr/>
          <p:nvPr/>
        </p:nvCxnSpPr>
        <p:spPr>
          <a:xfrm>
            <a:off x="2810933" y="4978400"/>
            <a:ext cx="543340" cy="34517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F258F9-D3B4-4A23-B77A-610AE2A3065E}"/>
              </a:ext>
            </a:extLst>
          </p:cNvPr>
          <p:cNvCxnSpPr>
            <a:cxnSpLocks/>
          </p:cNvCxnSpPr>
          <p:nvPr/>
        </p:nvCxnSpPr>
        <p:spPr>
          <a:xfrm flipV="1">
            <a:off x="2810933" y="4978400"/>
            <a:ext cx="393055" cy="36868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EBEA92-DFBE-4179-92DE-ABE62E658EEE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5409244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</a:t>
            </a:r>
            <a:r>
              <a:rPr lang="en-US" dirty="0">
                <a:solidFill>
                  <a:schemeClr val="tx1"/>
                </a:solidFill>
              </a:rPr>
              <a:t>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80A94-6E0A-4493-B40A-9992F0E9CA69}"/>
              </a:ext>
            </a:extLst>
          </p:cNvPr>
          <p:cNvSpPr txBox="1"/>
          <p:nvPr/>
        </p:nvSpPr>
        <p:spPr>
          <a:xfrm>
            <a:off x="225778" y="1478844"/>
            <a:ext cx="2291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10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dirty="0"/>
              <a:t>Deleting 10 leads to a node </a:t>
            </a:r>
            <a:r>
              <a:rPr lang="en-US" dirty="0">
                <a:solidFill>
                  <a:srgbClr val="FF00FF"/>
                </a:solidFill>
              </a:rPr>
              <a:t>underflow</a:t>
            </a:r>
            <a:r>
              <a:rPr lang="en-US" dirty="0"/>
              <a:t>… </a:t>
            </a:r>
            <a:r>
              <a:rPr lang="en-US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The solution: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rotate a key from our sibling! </a:t>
            </a:r>
            <a:endParaRPr lang="en-US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BA36E1-6417-4036-A31E-88D9E0042719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1415E7-6799-4A71-8B5D-E0C68C95CB1D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418AA9-EAE0-404F-8DE0-50DA28AE3998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68AB85-1475-4C1C-BCEF-47F3914F4860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94FDF0-9AD5-47D9-BB36-5B0A4A4CFCCE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A8D909A-CD5D-47BB-9ACA-339D4F2836E5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9B1CA2-7C56-4552-8B1E-8C6505AB9366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7" name="Arrow: Curved Left 36">
            <a:extLst>
              <a:ext uri="{FF2B5EF4-FFF2-40B4-BE49-F238E27FC236}">
                <a16:creationId xmlns:a16="http://schemas.microsoft.com/office/drawing/2014/main" id="{AC2134AF-554B-4EEF-B7F0-DF656B31894C}"/>
              </a:ext>
            </a:extLst>
          </p:cNvPr>
          <p:cNvSpPr/>
          <p:nvPr/>
        </p:nvSpPr>
        <p:spPr>
          <a:xfrm rot="5966533" flipH="1">
            <a:off x="3307427" y="3715301"/>
            <a:ext cx="796647" cy="993602"/>
          </a:xfrm>
          <a:prstGeom prst="curvedLeftArrow">
            <a:avLst>
              <a:gd name="adj1" fmla="val 25000"/>
              <a:gd name="adj2" fmla="val 4397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C1C09CE-FAE4-49E2-A551-1C2D57352BAF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2376652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80A94-6E0A-4493-B40A-9992F0E9CA69}"/>
              </a:ext>
            </a:extLst>
          </p:cNvPr>
          <p:cNvSpPr txBox="1"/>
          <p:nvPr/>
        </p:nvSpPr>
        <p:spPr>
          <a:xfrm>
            <a:off x="225778" y="1478844"/>
            <a:ext cx="2291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10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dirty="0"/>
              <a:t>Deleting 10 leads to a node </a:t>
            </a:r>
            <a:r>
              <a:rPr lang="en-US" dirty="0">
                <a:solidFill>
                  <a:srgbClr val="FF00FF"/>
                </a:solidFill>
              </a:rPr>
              <a:t>underflow</a:t>
            </a:r>
            <a:r>
              <a:rPr lang="en-US" dirty="0"/>
              <a:t>… </a:t>
            </a:r>
            <a:r>
              <a:rPr lang="en-US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The solution: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rotate a key from our sibling! </a:t>
            </a:r>
            <a:endParaRPr lang="en-US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BA36E1-6417-4036-A31E-88D9E0042719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1415E7-6799-4A71-8B5D-E0C68C95CB1D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418AA9-EAE0-404F-8DE0-50DA28AE3998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68AB85-1475-4C1C-BCEF-47F3914F4860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94FDF0-9AD5-47D9-BB36-5B0A4A4CFCCE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A8D909A-CD5D-47BB-9ACA-339D4F2836E5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9B1CA2-7C56-4552-8B1E-8C6505AB9366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7" name="Arrow: Curved Left 36">
            <a:extLst>
              <a:ext uri="{FF2B5EF4-FFF2-40B4-BE49-F238E27FC236}">
                <a16:creationId xmlns:a16="http://schemas.microsoft.com/office/drawing/2014/main" id="{AC2134AF-554B-4EEF-B7F0-DF656B31894C}"/>
              </a:ext>
            </a:extLst>
          </p:cNvPr>
          <p:cNvSpPr/>
          <p:nvPr/>
        </p:nvSpPr>
        <p:spPr>
          <a:xfrm rot="5966533" flipH="1">
            <a:off x="3307427" y="3715301"/>
            <a:ext cx="796647" cy="993602"/>
          </a:xfrm>
          <a:prstGeom prst="curvedLeftArrow">
            <a:avLst>
              <a:gd name="adj1" fmla="val 25000"/>
              <a:gd name="adj2" fmla="val 4397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4717B88-1763-4F79-978B-B960F0417DE4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5931956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F80A94-6E0A-4493-B40A-9992F0E9CA69}"/>
              </a:ext>
            </a:extLst>
          </p:cNvPr>
          <p:cNvSpPr txBox="1"/>
          <p:nvPr/>
        </p:nvSpPr>
        <p:spPr>
          <a:xfrm>
            <a:off x="225778" y="1478844"/>
            <a:ext cx="2291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10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dirty="0"/>
              <a:t>Deleting 10 leads to a node </a:t>
            </a:r>
            <a:r>
              <a:rPr lang="en-US" dirty="0">
                <a:solidFill>
                  <a:srgbClr val="FF00FF"/>
                </a:solidFill>
              </a:rPr>
              <a:t>underflow</a:t>
            </a:r>
            <a:r>
              <a:rPr lang="en-US" dirty="0"/>
              <a:t>… </a:t>
            </a:r>
            <a:r>
              <a:rPr lang="en-US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The solution: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rotate a key from our sibling! </a:t>
            </a:r>
            <a:endParaRPr lang="en-US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BA36E1-6417-4036-A31E-88D9E0042719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1415E7-6799-4A71-8B5D-E0C68C95CB1D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418AA9-EAE0-404F-8DE0-50DA28AE3998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68AB85-1475-4C1C-BCEF-47F3914F4860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94FDF0-9AD5-47D9-BB36-5B0A4A4CFCCE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A8D909A-CD5D-47BB-9ACA-339D4F2836E5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9B1CA2-7C56-4552-8B1E-8C6505AB9366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7" name="Arrow: Curved Left 36">
            <a:extLst>
              <a:ext uri="{FF2B5EF4-FFF2-40B4-BE49-F238E27FC236}">
                <a16:creationId xmlns:a16="http://schemas.microsoft.com/office/drawing/2014/main" id="{AC2134AF-554B-4EEF-B7F0-DF656B31894C}"/>
              </a:ext>
            </a:extLst>
          </p:cNvPr>
          <p:cNvSpPr/>
          <p:nvPr/>
        </p:nvSpPr>
        <p:spPr>
          <a:xfrm rot="5966533" flipH="1">
            <a:off x="3307427" y="3715301"/>
            <a:ext cx="796647" cy="993602"/>
          </a:xfrm>
          <a:prstGeom prst="curvedLeftArrow">
            <a:avLst>
              <a:gd name="adj1" fmla="val 25000"/>
              <a:gd name="adj2" fmla="val 4397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360DE-554E-495A-A756-897057AD8BCA}"/>
              </a:ext>
            </a:extLst>
          </p:cNvPr>
          <p:cNvSpPr txBox="1"/>
          <p:nvPr/>
        </p:nvSpPr>
        <p:spPr>
          <a:xfrm>
            <a:off x="397454" y="5808806"/>
            <a:ext cx="111101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These operations are called </a:t>
            </a:r>
            <a:r>
              <a:rPr lang="en-US" sz="2600" b="1" dirty="0">
                <a:solidFill>
                  <a:srgbClr val="2904C4"/>
                </a:solidFill>
              </a:rPr>
              <a:t>“key rotations”</a:t>
            </a:r>
            <a:r>
              <a:rPr lang="en-US" sz="2600" dirty="0">
                <a:solidFill>
                  <a:srgbClr val="2904C4"/>
                </a:solidFill>
              </a:rPr>
              <a:t>, </a:t>
            </a:r>
            <a:r>
              <a:rPr lang="en-US" sz="2600" dirty="0"/>
              <a:t>to disambiguate them from the </a:t>
            </a:r>
            <a:r>
              <a:rPr lang="en-US" sz="2600" b="1" dirty="0">
                <a:solidFill>
                  <a:srgbClr val="7030A0"/>
                </a:solidFill>
              </a:rPr>
              <a:t>node rotations </a:t>
            </a:r>
            <a:r>
              <a:rPr lang="en-US" sz="2600" dirty="0"/>
              <a:t>that occur in AVL and Splay trees.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FF31279-71CC-429E-A89D-1A47E92EE121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0085496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5CC40A-54E1-4216-A788-1EFC969139DC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AD1183-35E5-47A2-80FC-429B28780E25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D728182-4852-452F-A9EC-C45E8282458D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DE5BC8-523F-4837-8069-E166043046D3}"/>
              </a:ext>
            </a:extLst>
          </p:cNvPr>
          <p:cNvCxnSpPr>
            <a:cxnSpLocks/>
            <a:stCxn id="35" idx="2"/>
            <a:endCxn id="33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5B08728-0F61-44A9-81F3-9DE26801F722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0CD7E6E-EEA5-4A9B-9607-161AFCA89324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24438BB-98B7-4B25-9CBA-26AA8519E60D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54E4715-6B2E-4802-A00A-87AA3B76A0D2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993DFA8-9195-4980-9DBF-8C5EBD948D3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477CB5-CAD2-44F1-A8C7-C0F1904CE37C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4FFBFDA-DBEA-476F-B833-469B73469973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D31D8A-567C-4D5F-BF0F-AD09774ABE79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E4AA3EC-C4A3-4D61-AEE9-4E722FD2C3C5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477CC2A-1659-436A-8E78-C313B3AF6557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9D03E3C-888A-421B-977A-3D39320E211A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BEBC62B-0558-47FE-975F-3EE90D9A4B74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1F3CBF4-0B83-4D29-9464-9CD80D9BEAAE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AF40CBA-2821-4A90-8D4F-A193D515A910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EDC9B35-B5D6-46AF-83E3-73D62ED62FC5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95BC8C2-19EC-4889-B4FB-A1B301E1DA3A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316A056-F794-4851-B059-552F020291D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92D8469-AD3D-413B-8F9C-2653DB17C1D8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31C8D8D-1E45-4DB5-AEB9-BEEAE9266228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15434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7E53-08B3-4F2E-98AD-F607EE32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Height of an AVL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78B36-24C8-4F19-94C1-3957EB813F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61921" cy="463897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When compared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, what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, which we determined to </a:t>
                </a:r>
              </a:p>
              <a:p>
                <a:pPr marL="0" indent="0">
                  <a:buNone/>
                </a:pPr>
                <a:r>
                  <a:rPr lang="en-US" dirty="0"/>
                  <a:t>   be the height of an AVL tree (Remember: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1+√5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≈1.618</m:t>
                    </m:r>
                  </m:oMath>
                </a14:m>
                <a:r>
                  <a:rPr lang="en-US" dirty="0"/>
                  <a:t>)?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fact,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1.44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can verify this empirically via any log calculator!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78B36-24C8-4F19-94C1-3957EB813F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61921" cy="4638970"/>
              </a:xfrm>
              <a:blipFill>
                <a:blip r:embed="rId2"/>
                <a:stretch>
                  <a:fillRect l="-849" t="-2365" b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F781A5C-E899-48FF-A1EF-ECA250B08B9F}"/>
                  </a:ext>
                </a:extLst>
              </p:cNvPr>
              <p:cNvSpPr/>
              <p:nvPr/>
            </p:nvSpPr>
            <p:spPr>
              <a:xfrm>
                <a:off x="2199168" y="3575990"/>
                <a:ext cx="1679944" cy="53162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&gt;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F781A5C-E899-48FF-A1EF-ECA250B0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168" y="3575990"/>
                <a:ext cx="1679944" cy="531627"/>
              </a:xfrm>
              <a:prstGeom prst="roundRect">
                <a:avLst/>
              </a:prstGeom>
              <a:blipFill>
                <a:blip r:embed="rId3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1E4C3A7-2EBB-4B31-B983-ABEB6B87F59F}"/>
                  </a:ext>
                </a:extLst>
              </p:cNvPr>
              <p:cNvSpPr/>
              <p:nvPr/>
            </p:nvSpPr>
            <p:spPr>
              <a:xfrm>
                <a:off x="4649972" y="3575991"/>
                <a:ext cx="1679944" cy="53162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=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1E4C3A7-2EBB-4B31-B983-ABEB6B87F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972" y="3575991"/>
                <a:ext cx="1679944" cy="531627"/>
              </a:xfrm>
              <a:prstGeom prst="roundRect">
                <a:avLst/>
              </a:prstGeom>
              <a:blipFill>
                <a:blip r:embed="rId4"/>
                <a:stretch>
                  <a:fillRect b="-11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E1787E3A-3383-4BDC-924C-A8B09A9B02E4}"/>
              </a:ext>
            </a:extLst>
          </p:cNvPr>
          <p:cNvSpPr/>
          <p:nvPr/>
        </p:nvSpPr>
        <p:spPr>
          <a:xfrm rot="16200000">
            <a:off x="5266660" y="3629153"/>
            <a:ext cx="446568" cy="1403498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4D177-51E1-4924-A19B-5936374C93BB}"/>
              </a:ext>
            </a:extLst>
          </p:cNvPr>
          <p:cNvSpPr txBox="1"/>
          <p:nvPr/>
        </p:nvSpPr>
        <p:spPr>
          <a:xfrm>
            <a:off x="3879112" y="4602837"/>
            <a:ext cx="415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If you answer this, I’m </a:t>
            </a: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</a:rPr>
              <a:t>gonna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</a:rPr>
              <a:t> pack my belongings, tear my visa apart and go back to Greece.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D18B01B-6FEA-4B6E-8C70-2040710C241E}"/>
                  </a:ext>
                </a:extLst>
              </p:cNvPr>
              <p:cNvSpPr/>
              <p:nvPr/>
            </p:nvSpPr>
            <p:spPr>
              <a:xfrm>
                <a:off x="7161914" y="3575991"/>
                <a:ext cx="1679944" cy="531627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&lt;</a:t>
                </a: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D18B01B-6FEA-4B6E-8C70-2040710C2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914" y="3575991"/>
                <a:ext cx="1679944" cy="531627"/>
              </a:xfrm>
              <a:prstGeom prst="roundRect">
                <a:avLst/>
              </a:prstGeom>
              <a:blipFill>
                <a:blip r:embed="rId5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E5437237-4A37-4E55-9218-FA84309F5795}"/>
              </a:ext>
            </a:extLst>
          </p:cNvPr>
          <p:cNvSpPr/>
          <p:nvPr/>
        </p:nvSpPr>
        <p:spPr>
          <a:xfrm>
            <a:off x="1936012" y="3384603"/>
            <a:ext cx="2206256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759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9F16AB4-3F69-4924-A64E-3BEAE48F209F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0A8FA52-C3C7-4882-8227-DA25C8B946D8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080BEB1-800D-428E-B5C4-F188F3C29076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414041-DD86-4C5D-8C8D-0BB80EC090DB}"/>
              </a:ext>
            </a:extLst>
          </p:cNvPr>
          <p:cNvCxnSpPr>
            <a:cxnSpLocks/>
            <a:stCxn id="35" idx="2"/>
            <a:endCxn id="33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C379B41-F138-4F65-834F-71F71CA86EF7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FF6FDDB-9CA3-4EC4-92AB-DFB0B1F82980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359A54-43ED-4B24-9532-5F3ED3EE640A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2BAE44-98B6-4B7D-BF1A-89A9FFEA0C00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F2978C-863A-4211-B03E-DC392D6DC319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9B37FB6-84C7-407A-87F7-3391061A4494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3E98ADD-7ADE-49DA-A584-89C6BAAE6B4D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05BE924-2529-428B-9663-66936F8E4C7D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F080891-79BC-46C7-BA5E-218CC5F28845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1FDCEE6-213C-4692-AFB9-6873A2D6A6BF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0742C34-5354-4D39-AA4E-F48CE766A150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939E4DD-30F5-4F1F-A6A9-1491DA17F0F1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1EACD98-4812-412A-96A1-AC4000671054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DF43499-A2EA-4107-9CB6-998798995D5A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E2A38A-8C07-48E4-B327-B8C0D4C72D91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667CA51-8C2C-4F61-B12F-1B90939DA080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C234348-D6C1-4166-8CC6-7117BCAF604D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9A2CBCE-C8F7-47EE-B3B6-A48A706AF68B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02C0B87-6F65-42E9-A910-71D942CE0AAF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0297765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49 is contained in a 2-node, and both our siblings are 2-nodes as well… </a:t>
            </a: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</a:t>
            </a:r>
            <a:endParaRPr lang="en-US" b="1" dirty="0">
              <a:solidFill>
                <a:srgbClr val="FF00FF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6CCFDB-B3D7-4147-8806-B522C4215228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53AC171-F805-4262-B3B7-FDA3F68E8534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2019CAB-3660-4D5E-A47E-9387F3B033FF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15A383-7472-4D46-BCC5-62535B9CDB15}"/>
              </a:ext>
            </a:extLst>
          </p:cNvPr>
          <p:cNvCxnSpPr>
            <a:cxnSpLocks/>
            <a:stCxn id="38" idx="2"/>
            <a:endCxn id="3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70D6433-1B65-4044-992C-49C25BBB9376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2B856A1-1446-465A-AE5F-54782945905A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4B426F9-9EF5-47BB-A9BA-65B420447EDC}"/>
              </a:ext>
            </a:extLst>
          </p:cNvPr>
          <p:cNvCxnSpPr>
            <a:cxnSpLocks/>
            <a:endCxn id="38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8F097D4-BF3E-4D58-BAEC-1EAC6223D983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E7BF1E-32C9-4FC4-ADA7-DE5727628E5C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5A131D-DF29-438A-9CFE-455DD3EA527D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F657D1-D61E-4ED3-BC5E-A2957366160A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CF74900-2D76-4270-A377-DF2D2B106F8A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DCC44E9-D78E-47C2-8CCA-0F34C54CEED6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C402A46-B938-4217-8F99-B875862DEF39}"/>
              </a:ext>
            </a:extLst>
          </p:cNvPr>
          <p:cNvSpPr/>
          <p:nvPr/>
        </p:nvSpPr>
        <p:spPr>
          <a:xfrm>
            <a:off x="9555759" y="4747836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3B09AA0-44C8-4962-A0B6-FC85721E4FD6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D35EF84-75F7-4E9F-B34B-10EED82228A5}"/>
              </a:ext>
            </a:extLst>
          </p:cNvPr>
          <p:cNvCxnSpPr>
            <a:cxnSpLocks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2D07979-308A-4FA0-87D8-16F79508774D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B0FA626-8BE7-44F7-B033-4699EA4991EB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E38D08A-2892-40D2-9381-C02413205E80}"/>
              </a:ext>
            </a:extLst>
          </p:cNvPr>
          <p:cNvCxnSpPr>
            <a:cxnSpLocks/>
            <a:stCxn id="57" idx="2"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F2E0C5F-9FFE-464D-8264-837313008833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38FE141-EA51-43D1-9E4D-027E7C1EED7D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BFCD0B6-96CE-4DAD-A1E4-DA8941AF055B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F62581-7C1D-4BE9-909D-8C3316A76B14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4528302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BA3ABE-2AEE-4F3F-B3AE-F5280246C8EB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FontTx/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49 is contained in a 2-node, and both our siblings are 2-nodes as well… </a:t>
            </a: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Solution: Grab a key from the parent!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0EA5A9-E4B6-43C4-AEEE-4A249A56D31D}"/>
              </a:ext>
            </a:extLst>
          </p:cNvPr>
          <p:cNvSpPr/>
          <p:nvPr/>
        </p:nvSpPr>
        <p:spPr>
          <a:xfrm>
            <a:off x="6065621" y="3149600"/>
            <a:ext cx="312601" cy="33531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BC70548-DC51-4EF1-B0DA-9AADDC08798F}"/>
              </a:ext>
            </a:extLst>
          </p:cNvPr>
          <p:cNvSpPr/>
          <p:nvPr/>
        </p:nvSpPr>
        <p:spPr>
          <a:xfrm>
            <a:off x="6355644" y="3343378"/>
            <a:ext cx="824800" cy="1370472"/>
          </a:xfrm>
          <a:custGeom>
            <a:avLst/>
            <a:gdLst>
              <a:gd name="connsiteX0" fmla="*/ 0 w 880534"/>
              <a:gd name="connsiteY0" fmla="*/ 32001 h 1556001"/>
              <a:gd name="connsiteX1" fmla="*/ 564445 w 880534"/>
              <a:gd name="connsiteY1" fmla="*/ 201334 h 1556001"/>
              <a:gd name="connsiteX2" fmla="*/ 880534 w 880534"/>
              <a:gd name="connsiteY2" fmla="*/ 1556001 h 155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534" h="1556001">
                <a:moveTo>
                  <a:pt x="0" y="32001"/>
                </a:moveTo>
                <a:cubicBezTo>
                  <a:pt x="208844" y="-10333"/>
                  <a:pt x="417689" y="-52666"/>
                  <a:pt x="564445" y="201334"/>
                </a:cubicBezTo>
                <a:cubicBezTo>
                  <a:pt x="711201" y="455334"/>
                  <a:pt x="795867" y="1005667"/>
                  <a:pt x="880534" y="155600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05C961-F8DD-4538-991E-6AAF5E88D8B0}"/>
              </a:ext>
            </a:extLst>
          </p:cNvPr>
          <p:cNvCxnSpPr>
            <a:cxnSpLocks/>
          </p:cNvCxnSpPr>
          <p:nvPr/>
        </p:nvCxnSpPr>
        <p:spPr>
          <a:xfrm flipH="1">
            <a:off x="3356388" y="37595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9C2BBB1-A075-4761-A132-6FF57F83B858}"/>
              </a:ext>
            </a:extLst>
          </p:cNvPr>
          <p:cNvSpPr/>
          <p:nvPr/>
        </p:nvSpPr>
        <p:spPr>
          <a:xfrm>
            <a:off x="2880142" y="49887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0D423F-65F4-4453-9570-70B856C75E78}"/>
              </a:ext>
            </a:extLst>
          </p:cNvPr>
          <p:cNvSpPr/>
          <p:nvPr/>
        </p:nvSpPr>
        <p:spPr>
          <a:xfrm>
            <a:off x="4084218" y="49887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88C0B52-4044-4D97-8C4F-FBA0CE5D6C70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>
          <a:xfrm>
            <a:off x="4009532" y="37502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43881A-7C60-4088-851C-B7D71353171D}"/>
              </a:ext>
            </a:extLst>
          </p:cNvPr>
          <p:cNvSpPr/>
          <p:nvPr/>
        </p:nvSpPr>
        <p:spPr>
          <a:xfrm>
            <a:off x="3696266" y="31744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FE253EB-D350-4D0E-83A6-C650D0B4759A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4009532" y="25586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2D34E62-C915-4AB8-A848-0DE545C29A4F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49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366289-51EE-480B-A99C-3621B69A9F85}"/>
              </a:ext>
            </a:extLst>
          </p:cNvPr>
          <p:cNvCxnSpPr/>
          <p:nvPr/>
        </p:nvCxnSpPr>
        <p:spPr>
          <a:xfrm>
            <a:off x="6896073" y="4849104"/>
            <a:ext cx="626531" cy="49797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1EEA77-C442-4BBE-B69C-BD8D0D106A0B}"/>
              </a:ext>
            </a:extLst>
          </p:cNvPr>
          <p:cNvCxnSpPr>
            <a:cxnSpLocks/>
          </p:cNvCxnSpPr>
          <p:nvPr/>
        </p:nvCxnSpPr>
        <p:spPr>
          <a:xfrm flipV="1">
            <a:off x="6896073" y="4849104"/>
            <a:ext cx="626531" cy="44445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B3CD480-0500-498D-A6F4-DD4A0A9F56C3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6CB66FF-B4DF-4445-84BD-45FFACED9778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33, 46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8BF4CE-6640-4FFA-9799-D73354A4B4C0}"/>
              </a:ext>
            </a:extLst>
          </p:cNvPr>
          <p:cNvSpPr/>
          <p:nvPr/>
        </p:nvSpPr>
        <p:spPr>
          <a:xfrm>
            <a:off x="6031754" y="3104444"/>
            <a:ext cx="436779" cy="33531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F796DB-5F39-48AB-BD0A-4876C85AEEF9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6542870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74867" y="480477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288133" y="3571869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</p:cNvCxnSpPr>
          <p:nvPr/>
        </p:nvCxnSpPr>
        <p:spPr>
          <a:xfrm>
            <a:off x="5806292" y="2484578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</p:cNvCxnSpPr>
          <p:nvPr/>
        </p:nvCxnSpPr>
        <p:spPr>
          <a:xfrm>
            <a:off x="6032501" y="3541404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BA3ABE-2AEE-4F3F-B3AE-F5280246C8EB}"/>
              </a:ext>
            </a:extLst>
          </p:cNvPr>
          <p:cNvSpPr/>
          <p:nvPr/>
        </p:nvSpPr>
        <p:spPr>
          <a:xfrm>
            <a:off x="5858577" y="4832745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49 is contained in a 2-node, so deleting the node would create an imbalance… </a:t>
            </a: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Solution: Grab a key from the parent!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9CCF9F0-3816-4819-98A1-FD140CBC6BD4}"/>
              </a:ext>
            </a:extLst>
          </p:cNvPr>
          <p:cNvCxnSpPr>
            <a:cxnSpLocks/>
          </p:cNvCxnSpPr>
          <p:nvPr/>
        </p:nvCxnSpPr>
        <p:spPr>
          <a:xfrm flipH="1">
            <a:off x="2926691" y="3628372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D36DD75-65C9-4C2F-A1C3-A38D905170E2}"/>
              </a:ext>
            </a:extLst>
          </p:cNvPr>
          <p:cNvSpPr/>
          <p:nvPr/>
        </p:nvSpPr>
        <p:spPr>
          <a:xfrm>
            <a:off x="2450445" y="4857651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E36A5DE-622C-47FC-A84F-1A39F3AEC8CF}"/>
              </a:ext>
            </a:extLst>
          </p:cNvPr>
          <p:cNvSpPr/>
          <p:nvPr/>
        </p:nvSpPr>
        <p:spPr>
          <a:xfrm>
            <a:off x="3654521" y="4857651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2A2605-0942-45E4-BB1E-82406B4A650D}"/>
              </a:ext>
            </a:extLst>
          </p:cNvPr>
          <p:cNvCxnSpPr>
            <a:cxnSpLocks/>
            <a:stCxn id="37" idx="2"/>
            <a:endCxn id="35" idx="0"/>
          </p:cNvCxnSpPr>
          <p:nvPr/>
        </p:nvCxnSpPr>
        <p:spPr>
          <a:xfrm>
            <a:off x="3579835" y="3619072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51844F7-E442-4EE0-BEA0-2807353D926A}"/>
              </a:ext>
            </a:extLst>
          </p:cNvPr>
          <p:cNvSpPr/>
          <p:nvPr/>
        </p:nvSpPr>
        <p:spPr>
          <a:xfrm>
            <a:off x="3266569" y="3043338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6FE18A5-CDC3-46C4-950B-70BDF05E6EF8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3579835" y="2484578"/>
            <a:ext cx="1838832" cy="558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A3BDA42-52FA-446D-8ADE-446D13A89CE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4102728-8322-48B5-BABD-8CF304E775DF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D617EDA-3D31-4E74-B1B7-CB2387333674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006049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46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5119946" y="4790673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3212" y="3557763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</p:cNvCxnSpPr>
          <p:nvPr/>
        </p:nvCxnSpPr>
        <p:spPr>
          <a:xfrm>
            <a:off x="6065621" y="3557763"/>
            <a:ext cx="45322" cy="1225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BA3ABE-2AEE-4F3F-B3AE-F5280246C8EB}"/>
              </a:ext>
            </a:extLst>
          </p:cNvPr>
          <p:cNvSpPr/>
          <p:nvPr/>
        </p:nvSpPr>
        <p:spPr>
          <a:xfrm>
            <a:off x="5891697" y="4849104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49 is contained in a 2-node, so deleting the node would create an imbalance… </a:t>
            </a: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Solution: Grab a key from the parent!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96B6B2-5D5E-4C2F-B0AA-285A408B8D28}"/>
              </a:ext>
            </a:extLst>
          </p:cNvPr>
          <p:cNvSpPr/>
          <p:nvPr/>
        </p:nvSpPr>
        <p:spPr>
          <a:xfrm>
            <a:off x="4793301" y="2754489"/>
            <a:ext cx="3086343" cy="296897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86EAC5-00F7-4DC1-A4E2-6A07BCCA6575}"/>
              </a:ext>
            </a:extLst>
          </p:cNvPr>
          <p:cNvCxnSpPr>
            <a:stCxn id="17" idx="7"/>
          </p:cNvCxnSpPr>
          <p:nvPr/>
        </p:nvCxnSpPr>
        <p:spPr>
          <a:xfrm flipV="1">
            <a:off x="7427660" y="2406295"/>
            <a:ext cx="624142" cy="78299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E54210-2597-4D0D-BD10-F41269074DB0}"/>
              </a:ext>
            </a:extLst>
          </p:cNvPr>
          <p:cNvSpPr txBox="1"/>
          <p:nvPr/>
        </p:nvSpPr>
        <p:spPr>
          <a:xfrm>
            <a:off x="8051801" y="1730892"/>
            <a:ext cx="295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Of course, this is not </a:t>
            </a:r>
            <a:r>
              <a:rPr lang="en-US" b="1" dirty="0" err="1">
                <a:solidFill>
                  <a:srgbClr val="7030A0"/>
                </a:solidFill>
              </a:rPr>
              <a:t>gonna</a:t>
            </a:r>
            <a:r>
              <a:rPr lang="en-US" b="1" dirty="0">
                <a:solidFill>
                  <a:srgbClr val="7030A0"/>
                </a:solidFill>
              </a:rPr>
              <a:t> fly….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AD28190-2D91-44A7-84C2-F73D96C708C1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F562E-33F4-4579-A4F1-AD0D7C514606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5CA3142-CD6D-40FE-A5FD-A8212D5BB0A9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6622721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</a:t>
            </a:r>
            <a:r>
              <a:rPr lang="en-US" dirty="0">
                <a:solidFill>
                  <a:srgbClr val="FF0000"/>
                </a:solidFill>
              </a:rPr>
              <a:t>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0CBB5-5FC0-405C-AF55-E3727B3A3024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6065621" y="3557763"/>
            <a:ext cx="250732" cy="12967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49 is contained in a 2-node, so deleting the node would create an imbalance… </a:t>
            </a: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Solution: Grab a key from the parent!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To make the parent be a well-defined 2-node, rotate the middle key to the left!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96B6B2-5D5E-4C2F-B0AA-285A408B8D28}"/>
              </a:ext>
            </a:extLst>
          </p:cNvPr>
          <p:cNvSpPr/>
          <p:nvPr/>
        </p:nvSpPr>
        <p:spPr>
          <a:xfrm>
            <a:off x="4793301" y="2754489"/>
            <a:ext cx="3086343" cy="296897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86EAC5-00F7-4DC1-A4E2-6A07BCCA6575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7427660" y="2406295"/>
            <a:ext cx="624142" cy="78299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E54210-2597-4D0D-BD10-F41269074DB0}"/>
              </a:ext>
            </a:extLst>
          </p:cNvPr>
          <p:cNvSpPr txBox="1"/>
          <p:nvPr/>
        </p:nvSpPr>
        <p:spPr>
          <a:xfrm>
            <a:off x="8051801" y="1730892"/>
            <a:ext cx="295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Of course, this is not </a:t>
            </a:r>
            <a:r>
              <a:rPr lang="en-US" b="1" dirty="0" err="1">
                <a:solidFill>
                  <a:srgbClr val="7030A0"/>
                </a:solidFill>
              </a:rPr>
              <a:t>gonna</a:t>
            </a:r>
            <a:r>
              <a:rPr lang="en-US" b="1" dirty="0">
                <a:solidFill>
                  <a:srgbClr val="7030A0"/>
                </a:solidFill>
              </a:rPr>
              <a:t> fly….</a:t>
            </a:r>
          </a:p>
        </p:txBody>
      </p:sp>
      <p:sp>
        <p:nvSpPr>
          <p:cNvPr id="18" name="Arrow: Curved Left 17">
            <a:extLst>
              <a:ext uri="{FF2B5EF4-FFF2-40B4-BE49-F238E27FC236}">
                <a16:creationId xmlns:a16="http://schemas.microsoft.com/office/drawing/2014/main" id="{3C1980D9-419C-45BE-ABB9-C6A3BB0A8D0B}"/>
              </a:ext>
            </a:extLst>
          </p:cNvPr>
          <p:cNvSpPr/>
          <p:nvPr/>
        </p:nvSpPr>
        <p:spPr>
          <a:xfrm rot="5966533" flipH="1">
            <a:off x="5383016" y="3579245"/>
            <a:ext cx="796647" cy="993602"/>
          </a:xfrm>
          <a:prstGeom prst="curvedLeftArrow">
            <a:avLst>
              <a:gd name="adj1" fmla="val 25000"/>
              <a:gd name="adj2" fmla="val 4397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6517701-02CA-42CA-A145-C023510180E8}"/>
              </a:ext>
            </a:extLst>
          </p:cNvPr>
          <p:cNvSpPr/>
          <p:nvPr/>
        </p:nvSpPr>
        <p:spPr>
          <a:xfrm>
            <a:off x="6073641" y="4854534"/>
            <a:ext cx="485424" cy="5773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05F21C4-314C-41BA-917C-AD73B930FDC4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65364C7-12F5-4BA4-B9CE-20C47029CD14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709879-830B-4BB8-96CD-0AB4ED7E05E1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1666033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</a:t>
            </a:r>
            <a:r>
              <a:rPr lang="en-US" dirty="0">
                <a:solidFill>
                  <a:srgbClr val="FF0000"/>
                </a:solidFill>
              </a:rPr>
              <a:t>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39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Delete 49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49 is contained in a 2-node, so deleting the node would create an imbalance… </a:t>
            </a:r>
            <a:r>
              <a:rPr lang="en-US" b="1" dirty="0">
                <a:solidFill>
                  <a:srgbClr val="FF00FF"/>
                </a:solidFill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Solution: Grab a key from the parent!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To make the parent be a well-defined 2-node, rotate the middle key to the left!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B04F55-340D-4D5B-825B-A022B6F86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093" y="1257545"/>
            <a:ext cx="1771707" cy="1423627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6A76FB-A912-4708-BA7A-11AEE26A44D5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9678154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4CA6031-6E97-41DA-9A6B-F88A61C57E3C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381577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dirty="0">
                <a:solidFill>
                  <a:schemeClr val="bg1"/>
                </a:solidFill>
              </a:rPr>
              <a:t>66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8" y="1478844"/>
            <a:ext cx="229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C049886-674B-4B40-9BC0-126FA5B9A975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8227683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b="1" dirty="0">
                <a:solidFill>
                  <a:srgbClr val="FF00FF"/>
                </a:solidFill>
              </a:rPr>
              <a:t>70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6863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rgbClr val="FF00FF"/>
                </a:solidFill>
              </a:rPr>
              <a:t>2.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FF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15675B-1530-4175-9732-1383B285EA94}"/>
              </a:ext>
            </a:extLst>
          </p:cNvPr>
          <p:cNvSpPr/>
          <p:nvPr/>
        </p:nvSpPr>
        <p:spPr>
          <a:xfrm>
            <a:off x="9633926" y="4813802"/>
            <a:ext cx="399296" cy="416309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9AEFD3-AE2E-49EF-869D-782D0E7DF115}"/>
              </a:ext>
            </a:extLst>
          </p:cNvPr>
          <p:cNvSpPr/>
          <p:nvPr/>
        </p:nvSpPr>
        <p:spPr>
          <a:xfrm>
            <a:off x="9087556" y="3352800"/>
            <a:ext cx="1002111" cy="1467556"/>
          </a:xfrm>
          <a:custGeom>
            <a:avLst/>
            <a:gdLst>
              <a:gd name="connsiteX0" fmla="*/ 801511 w 1002111"/>
              <a:gd name="connsiteY0" fmla="*/ 1467556 h 1467556"/>
              <a:gd name="connsiteX1" fmla="*/ 948266 w 1002111"/>
              <a:gd name="connsiteY1" fmla="*/ 654756 h 1467556"/>
              <a:gd name="connsiteX2" fmla="*/ 0 w 1002111"/>
              <a:gd name="connsiteY2" fmla="*/ 0 h 146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2111" h="1467556">
                <a:moveTo>
                  <a:pt x="801511" y="1467556"/>
                </a:moveTo>
                <a:cubicBezTo>
                  <a:pt x="941681" y="1183452"/>
                  <a:pt x="1081851" y="899349"/>
                  <a:pt x="948266" y="654756"/>
                </a:cubicBezTo>
                <a:cubicBezTo>
                  <a:pt x="814681" y="410163"/>
                  <a:pt x="407340" y="205081"/>
                  <a:pt x="0" y="0"/>
                </a:cubicBezTo>
              </a:path>
            </a:pathLst>
          </a:custGeom>
          <a:noFill/>
          <a:ln>
            <a:solidFill>
              <a:srgbClr val="FF00FF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8CCBAAD-A248-4020-B0B9-E121BF9C9437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03955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42CD-6024-4B83-BC98-5121CD6F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this mean in practice?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Only that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because of the AVL condition</a:t>
                </a:r>
                <a:r>
                  <a:rPr lang="en-US" dirty="0"/>
                  <a:t>, you are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not guaranteed </a:t>
                </a:r>
                <a:r>
                  <a:rPr lang="en-US" b="1" dirty="0">
                    <a:solidFill>
                      <a:srgbClr val="FF0000"/>
                    </a:solidFill>
                  </a:rPr>
                  <a:t>perfect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⌊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⌋</m:t>
                        </m:r>
                      </m:e>
                    </m:func>
                  </m:oMath>
                </a14:m>
                <a:r>
                  <a:rPr lang="en-US" dirty="0"/>
                  <a:t>height…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ACEB1-F077-43AD-B213-839816FF1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7674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b="1" dirty="0">
                <a:solidFill>
                  <a:srgbClr val="FF00FF"/>
                </a:solidFill>
              </a:rPr>
              <a:t>70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686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rgbClr val="FF00FF"/>
                </a:solidFill>
              </a:rPr>
              <a:t>2.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3. Have to delete the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inorder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succesor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FF"/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8CCBAAD-A248-4020-B0B9-E121BF9C9437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038B4E-6EAD-469D-BCDE-3727BC30C224}"/>
              </a:ext>
            </a:extLst>
          </p:cNvPr>
          <p:cNvCxnSpPr/>
          <p:nvPr/>
        </p:nvCxnSpPr>
        <p:spPr>
          <a:xfrm>
            <a:off x="9514663" y="4771347"/>
            <a:ext cx="626531" cy="50381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104EFE-99DC-437B-88AE-7AB954F2E97C}"/>
              </a:ext>
            </a:extLst>
          </p:cNvPr>
          <p:cNvCxnSpPr>
            <a:cxnSpLocks/>
          </p:cNvCxnSpPr>
          <p:nvPr/>
        </p:nvCxnSpPr>
        <p:spPr>
          <a:xfrm flipV="1">
            <a:off x="9514663" y="4783508"/>
            <a:ext cx="626531" cy="39809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649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b="1" dirty="0">
                <a:solidFill>
                  <a:srgbClr val="FF00FF"/>
                </a:solidFill>
              </a:rPr>
              <a:t>70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686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Search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rgbClr val="FF00FF"/>
                </a:solidFill>
              </a:rPr>
              <a:t>2.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3. Have to delete the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inorder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succesor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49B1F5B-CA53-4A90-A0D8-3F5AFCCADA90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9169819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70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pPr marL="342900" indent="-342900">
              <a:buFontTx/>
              <a:buAutoNum type="arabicPeriod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. Have to delete the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inorder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succesor</a:t>
            </a:r>
            <a:endParaRPr lang="en-US" b="1" dirty="0">
              <a:solidFill>
                <a:srgbClr val="FF00FF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Use our familiar scheme from before to do a key rotation….</a:t>
            </a:r>
            <a:endParaRPr lang="en-US" dirty="0"/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9569E0-6E19-4FA4-83D5-8DE8A9D3244A}"/>
              </a:ext>
            </a:extLst>
          </p:cNvPr>
          <p:cNvSpPr/>
          <p:nvPr/>
        </p:nvSpPr>
        <p:spPr>
          <a:xfrm>
            <a:off x="8650344" y="3022067"/>
            <a:ext cx="436779" cy="353311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B27C941-B467-4CF2-8C0F-14D63D05BC5D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7AE6BA-4741-4FF6-923C-A46CDFB662FA}"/>
              </a:ext>
            </a:extLst>
          </p:cNvPr>
          <p:cNvSpPr/>
          <p:nvPr/>
        </p:nvSpPr>
        <p:spPr>
          <a:xfrm>
            <a:off x="8650344" y="4882558"/>
            <a:ext cx="436779" cy="353311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8A3F27B0-0171-45B3-9A9D-6BFD395E693E}"/>
              </a:ext>
            </a:extLst>
          </p:cNvPr>
          <p:cNvSpPr/>
          <p:nvPr/>
        </p:nvSpPr>
        <p:spPr>
          <a:xfrm rot="10800000" flipH="1">
            <a:off x="8561483" y="3560999"/>
            <a:ext cx="642870" cy="960828"/>
          </a:xfrm>
          <a:prstGeom prst="curv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602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60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Use our familiar scheme from before to push down 70 (again)</a:t>
            </a:r>
            <a:endParaRPr lang="en-US" dirty="0"/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9420525-1DCA-4F2E-B4B6-AA608BE8B4AB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9950195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Use our familiar scheme from before to push down 70 (again)</a:t>
            </a:r>
            <a:endParaRPr lang="en-US" dirty="0"/>
          </a:p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6DBB72-A69A-48E8-889C-C99772AA6ADF}"/>
              </a:ext>
            </a:extLst>
          </p:cNvPr>
          <p:cNvSpPr/>
          <p:nvPr/>
        </p:nvSpPr>
        <p:spPr>
          <a:xfrm>
            <a:off x="7256124" y="2167467"/>
            <a:ext cx="3479609" cy="381564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man, tennis, person, racket&#10;&#10;Description generated with very high confidence">
            <a:extLst>
              <a:ext uri="{FF2B5EF4-FFF2-40B4-BE49-F238E27FC236}">
                <a16:creationId xmlns:a16="http://schemas.microsoft.com/office/drawing/2014/main" id="{8FD44507-FD6E-4167-9F1C-7AEC7B078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928" y="877315"/>
            <a:ext cx="1945392" cy="145904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3196694-B0FB-4815-AAF2-3F612DD4620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5606BC-D414-456D-9BC7-D9EA1CBB5E38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419E305-3ADA-47DA-9D19-AD9B847D9B5A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D2AC7F8-6BE2-4170-912F-5EC179223552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60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16E24A5-B863-4FEA-A7EB-5AD1C83E48B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8684211" y="3484912"/>
            <a:ext cx="198707" cy="128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8750320-28DB-40A5-9443-4FE8E0408FB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70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5F24425-3802-4F54-82EF-0AB31C87594D}"/>
              </a:ext>
            </a:extLst>
          </p:cNvPr>
          <p:cNvSpPr/>
          <p:nvPr/>
        </p:nvSpPr>
        <p:spPr>
          <a:xfrm>
            <a:off x="8447144" y="4771347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8A2816B-1BD2-47E2-868F-1EF12AFA106D}"/>
              </a:ext>
            </a:extLst>
          </p:cNvPr>
          <p:cNvSpPr/>
          <p:nvPr/>
        </p:nvSpPr>
        <p:spPr>
          <a:xfrm>
            <a:off x="7738536" y="4717822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7274708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53</a:t>
            </a:r>
            <a:r>
              <a:rPr lang="en-US" dirty="0">
                <a:solidFill>
                  <a:schemeClr val="tx1"/>
                </a:solidFill>
              </a:rPr>
              <a:t>, 60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  <a:endCxn id="29" idx="0"/>
          </p:cNvCxnSpPr>
          <p:nvPr/>
        </p:nvCxnSpPr>
        <p:spPr>
          <a:xfrm>
            <a:off x="8684211" y="3484912"/>
            <a:ext cx="323104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Use our familiar scheme from before to push down 70 (again)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Rotate  53 left and we are done.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571541" y="4717822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91E1E-55C9-49A9-873A-8637F7D35321}"/>
              </a:ext>
            </a:extLst>
          </p:cNvPr>
          <p:cNvSpPr txBox="1"/>
          <p:nvPr/>
        </p:nvSpPr>
        <p:spPr>
          <a:xfrm>
            <a:off x="3857132" y="5904089"/>
            <a:ext cx="3988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to merge the siblings because in this case, no key rotation from the </a:t>
            </a:r>
            <a:r>
              <a:rPr lang="en-US" dirty="0" err="1"/>
              <a:t>midd</a:t>
            </a:r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17EA2A-ED3D-4CF4-8775-CD484701B5DA}"/>
              </a:ext>
            </a:extLst>
          </p:cNvPr>
          <p:cNvSpPr/>
          <p:nvPr/>
        </p:nvSpPr>
        <p:spPr>
          <a:xfrm>
            <a:off x="7604681" y="4750756"/>
            <a:ext cx="84246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</a:t>
            </a:r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DEDA5E25-E13F-4844-B818-5B067FD1591B}"/>
              </a:ext>
            </a:extLst>
          </p:cNvPr>
          <p:cNvSpPr/>
          <p:nvPr/>
        </p:nvSpPr>
        <p:spPr>
          <a:xfrm rot="1011490">
            <a:off x="7586133" y="3464746"/>
            <a:ext cx="519289" cy="1115695"/>
          </a:xfrm>
          <a:prstGeom prst="curv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244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1FC37E-5DCC-441D-B7F4-3A9F575BB995}"/>
              </a:ext>
            </a:extLst>
          </p:cNvPr>
          <p:cNvCxnSpPr>
            <a:cxnSpLocks/>
            <a:stCxn id="45" idx="2"/>
            <a:endCxn id="29" idx="0"/>
          </p:cNvCxnSpPr>
          <p:nvPr/>
        </p:nvCxnSpPr>
        <p:spPr>
          <a:xfrm>
            <a:off x="8684211" y="3484912"/>
            <a:ext cx="323104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Use our familiar scheme from before to push down 70 (again)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Rotate  53 left and we are done.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1D5ED6-AAA4-49F1-924B-1B9AE37F118C}"/>
              </a:ext>
            </a:extLst>
          </p:cNvPr>
          <p:cNvSpPr/>
          <p:nvPr/>
        </p:nvSpPr>
        <p:spPr>
          <a:xfrm>
            <a:off x="8571541" y="4717822"/>
            <a:ext cx="87154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17EA2A-ED3D-4CF4-8775-CD484701B5DA}"/>
              </a:ext>
            </a:extLst>
          </p:cNvPr>
          <p:cNvSpPr/>
          <p:nvPr/>
        </p:nvSpPr>
        <p:spPr>
          <a:xfrm>
            <a:off x="7604681" y="4750756"/>
            <a:ext cx="84246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</a:t>
            </a:r>
            <a:r>
              <a:rPr lang="en-US" dirty="0">
                <a:solidFill>
                  <a:srgbClr val="FF0000"/>
                </a:solidFill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6249408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</p:cNvCxnSpPr>
          <p:nvPr/>
        </p:nvCxnSpPr>
        <p:spPr>
          <a:xfrm flipH="1">
            <a:off x="8051802" y="3484912"/>
            <a:ext cx="364465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60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Delete 66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FF"/>
                </a:solidFill>
              </a:rPr>
              <a:t> Have to replace key (</a:t>
            </a:r>
            <a:r>
              <a:rPr lang="en-US" b="1" dirty="0" err="1">
                <a:solidFill>
                  <a:srgbClr val="FF00FF"/>
                </a:solidFill>
              </a:rPr>
              <a:t>e.g</a:t>
            </a:r>
            <a:r>
              <a:rPr lang="en-US" b="1" dirty="0">
                <a:solidFill>
                  <a:srgbClr val="FF00FF"/>
                </a:solidFill>
              </a:rPr>
              <a:t> with </a:t>
            </a:r>
            <a:r>
              <a:rPr lang="en-US" b="1" dirty="0" err="1">
                <a:solidFill>
                  <a:srgbClr val="FF00FF"/>
                </a:solidFill>
              </a:rPr>
              <a:t>inorder</a:t>
            </a:r>
            <a:r>
              <a:rPr lang="en-US" b="1" dirty="0">
                <a:solidFill>
                  <a:srgbClr val="FF00FF"/>
                </a:solidFill>
              </a:rPr>
              <a:t> successor…)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Use our familiar scheme from before to push down 70 (again)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Rotate  53 left and we are done.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91E1E-55C9-49A9-873A-8637F7D35321}"/>
              </a:ext>
            </a:extLst>
          </p:cNvPr>
          <p:cNvSpPr txBox="1"/>
          <p:nvPr/>
        </p:nvSpPr>
        <p:spPr>
          <a:xfrm>
            <a:off x="3857132" y="5904089"/>
            <a:ext cx="398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DONE </a:t>
            </a:r>
            <a:r>
              <a:rPr lang="en-US" sz="4000" dirty="0">
                <a:sym typeface="Wingdings" panose="05000000000000000000" pitchFamily="2" charset="2"/>
              </a:rPr>
              <a:t></a:t>
            </a:r>
            <a:endParaRPr lang="en-US" sz="40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17EA2A-ED3D-4CF4-8775-CD484701B5DA}"/>
              </a:ext>
            </a:extLst>
          </p:cNvPr>
          <p:cNvSpPr/>
          <p:nvPr/>
        </p:nvSpPr>
        <p:spPr>
          <a:xfrm>
            <a:off x="7604681" y="4750756"/>
            <a:ext cx="84246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</a:t>
            </a:r>
            <a:r>
              <a:rPr lang="en-US" dirty="0">
                <a:solidFill>
                  <a:srgbClr val="FF0000"/>
                </a:solidFill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972743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32, </a:t>
            </a:r>
            <a:r>
              <a:rPr lang="en-US" b="1" dirty="0">
                <a:solidFill>
                  <a:schemeClr val="accent1"/>
                </a:solidFill>
              </a:rPr>
              <a:t>33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01BC597-B2A1-4B11-BA68-1209EC5AC4C4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31544197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06F1-38BF-499C-A167-D6093AA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Deletion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DD8AD-150E-4F64-827F-60E0B7EA0CD1}"/>
              </a:ext>
            </a:extLst>
          </p:cNvPr>
          <p:cNvCxnSpPr>
            <a:cxnSpLocks/>
          </p:cNvCxnSpPr>
          <p:nvPr/>
        </p:nvCxnSpPr>
        <p:spPr>
          <a:xfrm flipH="1">
            <a:off x="3203988" y="3607101"/>
            <a:ext cx="396322" cy="1176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E89B5-980C-448A-B9E6-ACDA970EA0A7}"/>
              </a:ext>
            </a:extLst>
          </p:cNvPr>
          <p:cNvSpPr/>
          <p:nvPr/>
        </p:nvSpPr>
        <p:spPr>
          <a:xfrm>
            <a:off x="2727742" y="48363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782A1-D509-4862-91D5-D12E8FD61563}"/>
              </a:ext>
            </a:extLst>
          </p:cNvPr>
          <p:cNvSpPr/>
          <p:nvPr/>
        </p:nvSpPr>
        <p:spPr>
          <a:xfrm>
            <a:off x="3931818" y="4836380"/>
            <a:ext cx="86148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20, 26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59CEC-FBAB-4CC4-AB74-078251B865B0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3857132" y="3597801"/>
            <a:ext cx="505428" cy="123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BA73B4-0154-4998-9B57-82DD1B3E1184}"/>
              </a:ext>
            </a:extLst>
          </p:cNvPr>
          <p:cNvSpPr/>
          <p:nvPr/>
        </p:nvSpPr>
        <p:spPr>
          <a:xfrm>
            <a:off x="6896073" y="4772280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E20695-8F78-4BBA-90E2-F5A65A983368}"/>
              </a:ext>
            </a:extLst>
          </p:cNvPr>
          <p:cNvSpPr/>
          <p:nvPr/>
        </p:nvSpPr>
        <p:spPr>
          <a:xfrm>
            <a:off x="4985464" y="4790673"/>
            <a:ext cx="906233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32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13F1B8-A47C-4ACC-B614-F5BC0B35285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438581" y="3557763"/>
            <a:ext cx="359098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B86EB-9E78-4620-AB83-E9A7615CEEF1}"/>
              </a:ext>
            </a:extLst>
          </p:cNvPr>
          <p:cNvCxnSpPr>
            <a:cxnSpLocks/>
          </p:cNvCxnSpPr>
          <p:nvPr/>
        </p:nvCxnSpPr>
        <p:spPr>
          <a:xfrm>
            <a:off x="6378222" y="3557763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6518A-2C00-4655-A19F-2E87C046AEA2}"/>
              </a:ext>
            </a:extLst>
          </p:cNvPr>
          <p:cNvSpPr/>
          <p:nvPr/>
        </p:nvSpPr>
        <p:spPr>
          <a:xfrm>
            <a:off x="5628842" y="2982029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DA5997-B36F-4469-955F-8722586E65A8}"/>
              </a:ext>
            </a:extLst>
          </p:cNvPr>
          <p:cNvSpPr/>
          <p:nvPr/>
        </p:nvSpPr>
        <p:spPr>
          <a:xfrm>
            <a:off x="3543866" y="3022067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5906C5-D124-4AC5-9FFE-BB725756356D}"/>
              </a:ext>
            </a:extLst>
          </p:cNvPr>
          <p:cNvSpPr/>
          <p:nvPr/>
        </p:nvSpPr>
        <p:spPr>
          <a:xfrm>
            <a:off x="5418667" y="1925203"/>
            <a:ext cx="841489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30, 50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0C60D7-119E-4997-A148-F6B4290FAE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57132" y="2406295"/>
            <a:ext cx="1561535" cy="615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25BA41-4BE0-4B48-8D7A-18346533A22C}"/>
              </a:ext>
            </a:extLst>
          </p:cNvPr>
          <p:cNvCxnSpPr>
            <a:cxnSpLocks/>
          </p:cNvCxnSpPr>
          <p:nvPr/>
        </p:nvCxnSpPr>
        <p:spPr>
          <a:xfrm>
            <a:off x="6293775" y="2406295"/>
            <a:ext cx="2071292" cy="47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2B33A-0382-4929-962D-70EFB96EE089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5839412" y="2500937"/>
            <a:ext cx="226209" cy="481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E2EB124-328C-4E64-9F24-B0FDF342685A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416268" y="3484912"/>
            <a:ext cx="17150" cy="123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4F054E-4926-4239-86BE-73FF5054AC98}"/>
              </a:ext>
            </a:extLst>
          </p:cNvPr>
          <p:cNvCxnSpPr>
            <a:cxnSpLocks/>
          </p:cNvCxnSpPr>
          <p:nvPr/>
        </p:nvCxnSpPr>
        <p:spPr>
          <a:xfrm>
            <a:off x="8996812" y="3484912"/>
            <a:ext cx="682270" cy="1232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73BBF1D-C3C0-4CBB-8674-07777EC98793}"/>
              </a:ext>
            </a:extLst>
          </p:cNvPr>
          <p:cNvSpPr/>
          <p:nvPr/>
        </p:nvSpPr>
        <p:spPr>
          <a:xfrm>
            <a:off x="8247432" y="2909178"/>
            <a:ext cx="873558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82E1-45A0-4E44-AEB8-F7B38092195F}"/>
              </a:ext>
            </a:extLst>
          </p:cNvPr>
          <p:cNvSpPr txBox="1"/>
          <p:nvPr/>
        </p:nvSpPr>
        <p:spPr>
          <a:xfrm>
            <a:off x="225777" y="1478844"/>
            <a:ext cx="294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Let’s delete 33 real quick to make a point…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E3D4DA-14C2-42BE-9167-AF5670B822C2}"/>
              </a:ext>
            </a:extLst>
          </p:cNvPr>
          <p:cNvSpPr/>
          <p:nvPr/>
        </p:nvSpPr>
        <p:spPr>
          <a:xfrm>
            <a:off x="9514663" y="4699429"/>
            <a:ext cx="626531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01BC597-B2A1-4B11-BA68-1209EC5AC4C4}"/>
              </a:ext>
            </a:extLst>
          </p:cNvPr>
          <p:cNvSpPr/>
          <p:nvPr/>
        </p:nvSpPr>
        <p:spPr>
          <a:xfrm>
            <a:off x="7870023" y="4721074"/>
            <a:ext cx="1126790" cy="5757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52,  60</a:t>
            </a:r>
          </a:p>
        </p:txBody>
      </p:sp>
    </p:spTree>
    <p:extLst>
      <p:ext uri="{BB962C8B-B14F-4D97-AF65-F5344CB8AC3E}">
        <p14:creationId xmlns:p14="http://schemas.microsoft.com/office/powerpoint/2010/main" val="2338289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5652</Words>
  <Application>Microsoft Office PowerPoint</Application>
  <PresentationFormat>Widescreen</PresentationFormat>
  <Paragraphs>1328</Paragraphs>
  <Slides>113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9" baseType="lpstr">
      <vt:lpstr>Arial</vt:lpstr>
      <vt:lpstr>Calibri</vt:lpstr>
      <vt:lpstr>Calibri Light</vt:lpstr>
      <vt:lpstr>Cambria Math</vt:lpstr>
      <vt:lpstr>Wingdings</vt:lpstr>
      <vt:lpstr>Office Theme</vt:lpstr>
      <vt:lpstr> 2-3 trees</vt:lpstr>
      <vt:lpstr>Advantages / Disadvantages of AVL &amp; Splay Trees</vt:lpstr>
      <vt:lpstr>Advantages / Disadvantages of AVL &amp; Splay Trees</vt:lpstr>
      <vt:lpstr>Maintain the pros, kill the cons</vt:lpstr>
      <vt:lpstr>Maintain the pros, kill the cons</vt:lpstr>
      <vt:lpstr>Height of an AVL Tree</vt:lpstr>
      <vt:lpstr>Height of an AVL Tree</vt:lpstr>
      <vt:lpstr>Height of an AVL Tree</vt:lpstr>
      <vt:lpstr>What does this mean in practice?</vt:lpstr>
      <vt:lpstr>What does this mean in practice?</vt:lpstr>
      <vt:lpstr>What does this mean in practice?</vt:lpstr>
      <vt:lpstr>What does this mean in practice?</vt:lpstr>
      <vt:lpstr>What does this mean in practice?</vt:lpstr>
      <vt:lpstr>2-3 Trees</vt:lpstr>
      <vt:lpstr>2-3 Tree example</vt:lpstr>
      <vt:lpstr>2-3 Tree example</vt:lpstr>
      <vt:lpstr>2-3 Tree example</vt:lpstr>
      <vt:lpstr>2-3 Tree example</vt:lpstr>
      <vt:lpstr>2-3 Tree example</vt:lpstr>
      <vt:lpstr>2-3 Tree example</vt:lpstr>
      <vt:lpstr>2-3 Tree example</vt:lpstr>
      <vt:lpstr>2-3 Tree example</vt:lpstr>
      <vt:lpstr>2-3 Tree example</vt:lpstr>
      <vt:lpstr>2-3 Tree example</vt:lpstr>
      <vt:lpstr>Search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Insertion</vt:lpstr>
      <vt:lpstr>For you!</vt:lpstr>
      <vt:lpstr>Walkthrough…</vt:lpstr>
      <vt:lpstr>Walkthrough…</vt:lpstr>
      <vt:lpstr>Walkthrough…</vt:lpstr>
      <vt:lpstr>Walkthrough…</vt:lpstr>
      <vt:lpstr>For you!</vt:lpstr>
      <vt:lpstr>For you!</vt:lpstr>
      <vt:lpstr>For you!</vt:lpstr>
      <vt:lpstr>For you!</vt:lpstr>
      <vt:lpstr>For you!</vt:lpstr>
      <vt:lpstr>For you!</vt:lpstr>
      <vt:lpstr>WO WO WO WO WO</vt:lpstr>
      <vt:lpstr>A different strategy(?)</vt:lpstr>
      <vt:lpstr>A different strategy(?)</vt:lpstr>
      <vt:lpstr>A different strategy(?)</vt:lpstr>
      <vt:lpstr>A different strategy(?)</vt:lpstr>
      <vt:lpstr>A different strategy(?)</vt:lpstr>
      <vt:lpstr>A different strategy(?)</vt:lpstr>
      <vt:lpstr>A different strategy(?)</vt:lpstr>
      <vt:lpstr>Take-home message #1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Deletion</vt:lpstr>
      <vt:lpstr>Take-home message #2</vt:lpstr>
      <vt:lpstr>2-3-4 trees</vt:lpstr>
      <vt:lpstr>Inserting a node in a 2-3-4 tree</vt:lpstr>
      <vt:lpstr>Implementing 2-3(-4) Trees</vt:lpstr>
      <vt:lpstr>Implementing 2-3 (-4) Trees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2-3 trees and Red-Black  Binary Search Trees</dc:title>
  <dc:creator>Jason Filippou</dc:creator>
  <cp:lastModifiedBy>Jason Filippou</cp:lastModifiedBy>
  <cp:revision>57</cp:revision>
  <dcterms:created xsi:type="dcterms:W3CDTF">2017-06-06T00:47:19Z</dcterms:created>
  <dcterms:modified xsi:type="dcterms:W3CDTF">2017-06-07T02:29:05Z</dcterms:modified>
</cp:coreProperties>
</file>