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321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4" r:id="rId24"/>
    <p:sldId id="282" r:id="rId25"/>
    <p:sldId id="281" r:id="rId26"/>
    <p:sldId id="285" r:id="rId27"/>
    <p:sldId id="286" r:id="rId28"/>
    <p:sldId id="287" r:id="rId29"/>
    <p:sldId id="288" r:id="rId30"/>
    <p:sldId id="293" r:id="rId31"/>
    <p:sldId id="276" r:id="rId32"/>
    <p:sldId id="292" r:id="rId33"/>
    <p:sldId id="291" r:id="rId34"/>
    <p:sldId id="294" r:id="rId35"/>
    <p:sldId id="296" r:id="rId36"/>
    <p:sldId id="299" r:id="rId37"/>
    <p:sldId id="302" r:id="rId38"/>
    <p:sldId id="300" r:id="rId39"/>
    <p:sldId id="303" r:id="rId40"/>
    <p:sldId id="306" r:id="rId41"/>
    <p:sldId id="305" r:id="rId42"/>
    <p:sldId id="322" r:id="rId43"/>
    <p:sldId id="298" r:id="rId44"/>
    <p:sldId id="311" r:id="rId45"/>
    <p:sldId id="312" r:id="rId46"/>
    <p:sldId id="313" r:id="rId47"/>
    <p:sldId id="314" r:id="rId48"/>
    <p:sldId id="315" r:id="rId49"/>
    <p:sldId id="310" r:id="rId50"/>
    <p:sldId id="297" r:id="rId51"/>
    <p:sldId id="316" r:id="rId52"/>
    <p:sldId id="317" r:id="rId53"/>
    <p:sldId id="318" r:id="rId54"/>
    <p:sldId id="319" r:id="rId55"/>
    <p:sldId id="324" r:id="rId56"/>
    <p:sldId id="330" r:id="rId57"/>
    <p:sldId id="333" r:id="rId58"/>
    <p:sldId id="334" r:id="rId59"/>
    <p:sldId id="335" r:id="rId60"/>
    <p:sldId id="331" r:id="rId61"/>
    <p:sldId id="336" r:id="rId62"/>
    <p:sldId id="332" r:id="rId63"/>
    <p:sldId id="337" r:id="rId64"/>
    <p:sldId id="338" r:id="rId65"/>
    <p:sldId id="339" r:id="rId66"/>
    <p:sldId id="340" r:id="rId67"/>
    <p:sldId id="326" r:id="rId68"/>
    <p:sldId id="341" r:id="rId69"/>
    <p:sldId id="342" r:id="rId70"/>
    <p:sldId id="365" r:id="rId71"/>
    <p:sldId id="366" r:id="rId72"/>
    <p:sldId id="367" r:id="rId73"/>
    <p:sldId id="325" r:id="rId74"/>
    <p:sldId id="344" r:id="rId75"/>
    <p:sldId id="345" r:id="rId76"/>
    <p:sldId id="346" r:id="rId77"/>
    <p:sldId id="347" r:id="rId78"/>
    <p:sldId id="360" r:id="rId79"/>
    <p:sldId id="343" r:id="rId80"/>
    <p:sldId id="348" r:id="rId81"/>
    <p:sldId id="349" r:id="rId82"/>
    <p:sldId id="350" r:id="rId83"/>
    <p:sldId id="351" r:id="rId84"/>
    <p:sldId id="352" r:id="rId85"/>
    <p:sldId id="368" r:id="rId86"/>
    <p:sldId id="354" r:id="rId87"/>
    <p:sldId id="369" r:id="rId88"/>
    <p:sldId id="370" r:id="rId89"/>
    <p:sldId id="353" r:id="rId90"/>
    <p:sldId id="363" r:id="rId91"/>
    <p:sldId id="364" r:id="rId92"/>
    <p:sldId id="540" r:id="rId93"/>
    <p:sldId id="541" r:id="rId94"/>
    <p:sldId id="542" r:id="rId95"/>
    <p:sldId id="543" r:id="rId96"/>
    <p:sldId id="544" r:id="rId97"/>
    <p:sldId id="546" r:id="rId98"/>
    <p:sldId id="327" r:id="rId99"/>
    <p:sldId id="372" r:id="rId100"/>
    <p:sldId id="373" r:id="rId101"/>
    <p:sldId id="377" r:id="rId102"/>
    <p:sldId id="378" r:id="rId103"/>
    <p:sldId id="379" r:id="rId104"/>
    <p:sldId id="371" r:id="rId105"/>
    <p:sldId id="394" r:id="rId106"/>
    <p:sldId id="405" r:id="rId107"/>
    <p:sldId id="406" r:id="rId108"/>
    <p:sldId id="407" r:id="rId109"/>
    <p:sldId id="408" r:id="rId110"/>
    <p:sldId id="409" r:id="rId111"/>
    <p:sldId id="410" r:id="rId112"/>
    <p:sldId id="412" r:id="rId113"/>
    <p:sldId id="411" r:id="rId114"/>
    <p:sldId id="413" r:id="rId115"/>
    <p:sldId id="414" r:id="rId116"/>
    <p:sldId id="380" r:id="rId117"/>
    <p:sldId id="415" r:id="rId118"/>
    <p:sldId id="416" r:id="rId119"/>
    <p:sldId id="417" r:id="rId120"/>
    <p:sldId id="418" r:id="rId121"/>
    <p:sldId id="419" r:id="rId122"/>
    <p:sldId id="420" r:id="rId123"/>
    <p:sldId id="421" r:id="rId124"/>
    <p:sldId id="422" r:id="rId125"/>
    <p:sldId id="423" r:id="rId126"/>
    <p:sldId id="424" r:id="rId127"/>
    <p:sldId id="425" r:id="rId128"/>
    <p:sldId id="426" r:id="rId129"/>
    <p:sldId id="427" r:id="rId130"/>
    <p:sldId id="428" r:id="rId131"/>
    <p:sldId id="429" r:id="rId132"/>
    <p:sldId id="430" r:id="rId133"/>
    <p:sldId id="431" r:id="rId134"/>
    <p:sldId id="381" r:id="rId135"/>
    <p:sldId id="432" r:id="rId136"/>
    <p:sldId id="433" r:id="rId137"/>
    <p:sldId id="434" r:id="rId138"/>
    <p:sldId id="435" r:id="rId139"/>
    <p:sldId id="382" r:id="rId140"/>
    <p:sldId id="436" r:id="rId141"/>
    <p:sldId id="437" r:id="rId142"/>
    <p:sldId id="438" r:id="rId143"/>
    <p:sldId id="383" r:id="rId144"/>
    <p:sldId id="440" r:id="rId145"/>
    <p:sldId id="443" r:id="rId146"/>
    <p:sldId id="444" r:id="rId147"/>
    <p:sldId id="445" r:id="rId148"/>
    <p:sldId id="446" r:id="rId149"/>
    <p:sldId id="441" r:id="rId150"/>
    <p:sldId id="385" r:id="rId151"/>
    <p:sldId id="447" r:id="rId152"/>
    <p:sldId id="448" r:id="rId153"/>
    <p:sldId id="449" r:id="rId154"/>
    <p:sldId id="450" r:id="rId155"/>
    <p:sldId id="451" r:id="rId156"/>
    <p:sldId id="386" r:id="rId157"/>
    <p:sldId id="452" r:id="rId158"/>
    <p:sldId id="453" r:id="rId159"/>
    <p:sldId id="454" r:id="rId160"/>
    <p:sldId id="455" r:id="rId161"/>
    <p:sldId id="456" r:id="rId162"/>
    <p:sldId id="457" r:id="rId163"/>
    <p:sldId id="458" r:id="rId164"/>
    <p:sldId id="459" r:id="rId165"/>
    <p:sldId id="460" r:id="rId166"/>
    <p:sldId id="464" r:id="rId167"/>
    <p:sldId id="468" r:id="rId168"/>
    <p:sldId id="469" r:id="rId169"/>
    <p:sldId id="470" r:id="rId170"/>
    <p:sldId id="471" r:id="rId171"/>
    <p:sldId id="472" r:id="rId172"/>
    <p:sldId id="473" r:id="rId173"/>
    <p:sldId id="474" r:id="rId174"/>
    <p:sldId id="475" r:id="rId175"/>
    <p:sldId id="476" r:id="rId176"/>
    <p:sldId id="477" r:id="rId177"/>
    <p:sldId id="478" r:id="rId178"/>
    <p:sldId id="387" r:id="rId179"/>
    <p:sldId id="395" r:id="rId180"/>
    <p:sldId id="480" r:id="rId181"/>
    <p:sldId id="481" r:id="rId182"/>
    <p:sldId id="482" r:id="rId183"/>
    <p:sldId id="483" r:id="rId184"/>
    <p:sldId id="485" r:id="rId185"/>
    <p:sldId id="484" r:id="rId186"/>
    <p:sldId id="486" r:id="rId187"/>
    <p:sldId id="487" r:id="rId188"/>
    <p:sldId id="488" r:id="rId189"/>
    <p:sldId id="489" r:id="rId190"/>
    <p:sldId id="490" r:id="rId191"/>
    <p:sldId id="491" r:id="rId192"/>
    <p:sldId id="492" r:id="rId193"/>
    <p:sldId id="493" r:id="rId194"/>
    <p:sldId id="494" r:id="rId195"/>
    <p:sldId id="495" r:id="rId196"/>
    <p:sldId id="496" r:id="rId197"/>
    <p:sldId id="497" r:id="rId198"/>
    <p:sldId id="498" r:id="rId199"/>
    <p:sldId id="499" r:id="rId200"/>
    <p:sldId id="500" r:id="rId201"/>
    <p:sldId id="396" r:id="rId202"/>
    <p:sldId id="501" r:id="rId203"/>
    <p:sldId id="502" r:id="rId204"/>
    <p:sldId id="503" r:id="rId205"/>
    <p:sldId id="504" r:id="rId206"/>
    <p:sldId id="512" r:id="rId207"/>
    <p:sldId id="511" r:id="rId208"/>
    <p:sldId id="513" r:id="rId209"/>
    <p:sldId id="514" r:id="rId210"/>
    <p:sldId id="515" r:id="rId211"/>
    <p:sldId id="516" r:id="rId212"/>
    <p:sldId id="517" r:id="rId213"/>
    <p:sldId id="401" r:id="rId214"/>
    <p:sldId id="518" r:id="rId215"/>
    <p:sldId id="519" r:id="rId216"/>
    <p:sldId id="520" r:id="rId217"/>
    <p:sldId id="521" r:id="rId218"/>
    <p:sldId id="479" r:id="rId219"/>
    <p:sldId id="522" r:id="rId220"/>
    <p:sldId id="524" r:id="rId221"/>
    <p:sldId id="523" r:id="rId222"/>
    <p:sldId id="526" r:id="rId223"/>
    <p:sldId id="527" r:id="rId224"/>
    <p:sldId id="528" r:id="rId225"/>
    <p:sldId id="530" r:id="rId226"/>
    <p:sldId id="529" r:id="rId227"/>
    <p:sldId id="532" r:id="rId228"/>
    <p:sldId id="533" r:id="rId229"/>
    <p:sldId id="534" r:id="rId230"/>
    <p:sldId id="535" r:id="rId231"/>
    <p:sldId id="536" r:id="rId232"/>
    <p:sldId id="537" r:id="rId233"/>
    <p:sldId id="538" r:id="rId234"/>
    <p:sldId id="539" r:id="rId2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Filippou" initials="J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1F9"/>
    <a:srgbClr val="FECAFF"/>
    <a:srgbClr val="FF94FD"/>
    <a:srgbClr val="FF0011"/>
    <a:srgbClr val="B7F78B"/>
    <a:srgbClr val="FF3399"/>
    <a:srgbClr val="C5C272"/>
    <a:srgbClr val="70AD47"/>
    <a:srgbClr val="FFF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/>
    <p:restoredTop sz="94529"/>
  </p:normalViewPr>
  <p:slideViewPr>
    <p:cSldViewPr snapToGrid="0" snapToObjects="1">
      <p:cViewPr varScale="1">
        <p:scale>
          <a:sx n="147" d="100"/>
          <a:sy n="147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notesMaster" Target="notesMasters/notesMaster1.xml"/><Relationship Id="rId237" Type="http://schemas.openxmlformats.org/officeDocument/2006/relationships/commentAuthors" Target="commentAuthors.xml"/><Relationship Id="rId238" Type="http://schemas.openxmlformats.org/officeDocument/2006/relationships/presProps" Target="presProps.xml"/><Relationship Id="rId23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theme" Target="theme/theme1.xml"/><Relationship Id="rId241" Type="http://schemas.openxmlformats.org/officeDocument/2006/relationships/tableStyles" Target="tableStyles.xml"/><Relationship Id="rId242" Type="http://schemas.microsoft.com/office/2015/10/relationships/revisionInfo" Target="revisionInfo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A39E4-9481-6641-ACDB-1454916F2C8D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B37B0-1B38-1941-8CA7-9BDC8D18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9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2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8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3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5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7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2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students that we will look at other cases</a:t>
            </a:r>
            <a:r>
              <a:rPr lang="en-US" baseline="0" dirty="0"/>
              <a:t>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7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7B0-1B38-1941-8CA7-9BDC8D18EA12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7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FCA2-4AE0-7648-B6C1-5489697626DE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4AC1-85D2-3A40-B3D9-FEB087DD4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16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1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21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16.jp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6.jp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3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3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17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18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19.gi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19.gi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B-Trees and B</a:t>
            </a:r>
            <a:r>
              <a:rPr lang="en-US" baseline="30000" dirty="0"/>
              <a:t>+</a:t>
            </a:r>
            <a:r>
              <a:rPr lang="en-US" dirty="0"/>
              <a:t>-Trees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890" y="222110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private void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(Node 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List&lt;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&gt; list){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assert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min.compareTo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200" dirty="0">
                <a:solidFill>
                  <a:srgbClr val="6A8759"/>
                </a:solidFill>
                <a:effectLst/>
                <a:latin typeface="Consolas" charset="0"/>
                <a:ea typeface="Consolas" charset="0"/>
                <a:cs typeface="Consolas" charset="0"/>
              </a:rPr>
              <a:t>"Min ought to be smaller than or equal to max."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 ==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return;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&amp;&amp;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 ! If you want the range sorted, the addition should be after the recursive call.</a:t>
            </a:r>
            <a:b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2714" y="2458995"/>
            <a:ext cx="510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can we say about this implementation?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2890" y="3422822"/>
            <a:ext cx="488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more efficiently we could do this if the tree </a:t>
            </a:r>
            <a:r>
              <a:rPr lang="en-US" b="1" dirty="0">
                <a:solidFill>
                  <a:srgbClr val="C00000"/>
                </a:solidFill>
              </a:rPr>
              <a:t>were threaded</a:t>
            </a:r>
            <a:r>
              <a:rPr lang="mr-IN" dirty="0"/>
              <a:t>…</a:t>
            </a:r>
            <a:r>
              <a:rPr lang="en-US" dirty="0"/>
              <a:t> ;)</a:t>
            </a:r>
          </a:p>
        </p:txBody>
      </p:sp>
    </p:spTree>
    <p:extLst>
      <p:ext uri="{BB962C8B-B14F-4D97-AF65-F5344CB8AC3E}">
        <p14:creationId xmlns:p14="http://schemas.microsoft.com/office/powerpoint/2010/main" val="1538099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749915D-EE7F-4E0B-92AF-56A2AAF0C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and the following “stub” B-Tree consisting of just the root…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now I want to insert they key </a:t>
                </a:r>
                <a:r>
                  <a:rPr lang="en-US" dirty="0">
                    <a:solidFill>
                      <a:srgbClr val="C00000"/>
                    </a:solidFill>
                  </a:rPr>
                  <a:t>34</a:t>
                </a:r>
                <a:r>
                  <a:rPr lang="en-US" dirty="0"/>
                  <a:t> in my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49915D-EE7F-4E0B-92AF-56A2AAF0C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A4709A-B701-4735-BE09-570859F78AEC}"/>
              </a:ext>
            </a:extLst>
          </p:cNvPr>
          <p:cNvSpPr txBox="1"/>
          <p:nvPr/>
        </p:nvSpPr>
        <p:spPr>
          <a:xfrm>
            <a:off x="6577664" y="2338586"/>
            <a:ext cx="110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34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9273E745-0AC9-440C-9B72-378E55DC6634}"/>
              </a:ext>
            </a:extLst>
          </p:cNvPr>
          <p:cNvCxnSpPr>
            <a:stCxn id="6" idx="1"/>
          </p:cNvCxnSpPr>
          <p:nvPr/>
        </p:nvCxnSpPr>
        <p:spPr>
          <a:xfrm rot="10800000" flipV="1">
            <a:off x="5041558" y="2523251"/>
            <a:ext cx="1536107" cy="697627"/>
          </a:xfrm>
          <a:prstGeom prst="curvedConnector3">
            <a:avLst>
              <a:gd name="adj1" fmla="val 99874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0AE4AC3F-9963-4BBC-B7AC-96BC45FDAEB8}"/>
              </a:ext>
            </a:extLst>
          </p:cNvPr>
          <p:cNvSpPr/>
          <p:nvPr/>
        </p:nvSpPr>
        <p:spPr>
          <a:xfrm>
            <a:off x="4453172" y="3114101"/>
            <a:ext cx="2676677" cy="522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30, 36, 52, 67, 79, 90, 98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9D157B-A284-4C81-913A-898B7DBE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65125"/>
            <a:ext cx="11714206" cy="1325563"/>
          </a:xfrm>
        </p:spPr>
        <p:txBody>
          <a:bodyPr/>
          <a:lstStyle/>
          <a:p>
            <a:pPr algn="ctr"/>
            <a:r>
              <a:rPr lang="en-US" dirty="0"/>
              <a:t>What’s with the constraint on the root?</a:t>
            </a:r>
          </a:p>
        </p:txBody>
      </p:sp>
    </p:spTree>
    <p:extLst>
      <p:ext uri="{BB962C8B-B14F-4D97-AF65-F5344CB8AC3E}">
        <p14:creationId xmlns:p14="http://schemas.microsoft.com/office/powerpoint/2010/main" val="19938120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749915D-EE7F-4E0B-92AF-56A2AAF0C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476" y="1690688"/>
                <a:ext cx="10632989" cy="4735705"/>
              </a:xfrm>
            </p:spPr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and the following “stub” B-Tree consisting of just the root…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now I want to insert they key </a:t>
                </a:r>
                <a:r>
                  <a:rPr lang="en-US" dirty="0">
                    <a:solidFill>
                      <a:srgbClr val="C00000"/>
                    </a:solidFill>
                  </a:rPr>
                  <a:t>34</a:t>
                </a:r>
                <a:r>
                  <a:rPr lang="en-US" dirty="0"/>
                  <a:t> in my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49915D-EE7F-4E0B-92AF-56A2AAF0C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476" y="1690688"/>
                <a:ext cx="10632989" cy="4735705"/>
              </a:xfrm>
              <a:blipFill rotWithShape="0">
                <a:blip r:embed="rId2"/>
                <a:stretch>
                  <a:fillRect l="-1032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A4709A-B701-4735-BE09-570859F78AEC}"/>
              </a:ext>
            </a:extLst>
          </p:cNvPr>
          <p:cNvSpPr txBox="1"/>
          <p:nvPr/>
        </p:nvSpPr>
        <p:spPr>
          <a:xfrm>
            <a:off x="6577664" y="2338586"/>
            <a:ext cx="110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34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9273E745-0AC9-440C-9B72-378E55DC6634}"/>
              </a:ext>
            </a:extLst>
          </p:cNvPr>
          <p:cNvCxnSpPr>
            <a:stCxn id="6" idx="1"/>
          </p:cNvCxnSpPr>
          <p:nvPr/>
        </p:nvCxnSpPr>
        <p:spPr>
          <a:xfrm rot="10800000" flipV="1">
            <a:off x="5041558" y="2523251"/>
            <a:ext cx="1536107" cy="697627"/>
          </a:xfrm>
          <a:prstGeom prst="curvedConnector3">
            <a:avLst>
              <a:gd name="adj1" fmla="val 99874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0AE4AC3F-9963-4BBC-B7AC-96BC45FDAEB8}"/>
              </a:ext>
            </a:extLst>
          </p:cNvPr>
          <p:cNvSpPr/>
          <p:nvPr/>
        </p:nvSpPr>
        <p:spPr>
          <a:xfrm>
            <a:off x="4453172" y="3114101"/>
            <a:ext cx="2676677" cy="522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30, 36, 52, 67, 79, 90, 98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9D157B-A284-4C81-913A-898B7DBE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65125"/>
            <a:ext cx="11714206" cy="1325563"/>
          </a:xfrm>
        </p:spPr>
        <p:txBody>
          <a:bodyPr/>
          <a:lstStyle/>
          <a:p>
            <a:pPr algn="ctr"/>
            <a:r>
              <a:rPr lang="en-US" dirty="0"/>
              <a:t>What’s with the constraint on the root?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81" y="4120956"/>
            <a:ext cx="1392676" cy="151430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279924" y="2434281"/>
            <a:ext cx="2719927" cy="1307155"/>
          </a:xfrm>
          <a:prstGeom prst="cloudCallout">
            <a:avLst>
              <a:gd name="adj1" fmla="val -27730"/>
              <a:gd name="adj2" fmla="val 681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I have </a:t>
            </a:r>
            <a:r>
              <a:rPr lang="en-US" dirty="0">
                <a:solidFill>
                  <a:schemeClr val="accent2"/>
                </a:solidFill>
              </a:rPr>
              <a:t>don’t appear to have any space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749915D-EE7F-4E0B-92AF-56A2AAF0C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476" y="1690688"/>
                <a:ext cx="10632989" cy="4735705"/>
              </a:xfrm>
            </p:spPr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and the following “stub” B-Tree consisting of just the root…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now I want to insert they key </a:t>
                </a:r>
                <a:r>
                  <a:rPr lang="en-US" dirty="0">
                    <a:solidFill>
                      <a:srgbClr val="C00000"/>
                    </a:solidFill>
                  </a:rPr>
                  <a:t>34</a:t>
                </a:r>
                <a:r>
                  <a:rPr lang="en-US" dirty="0"/>
                  <a:t> in my tree.</a:t>
                </a:r>
              </a:p>
              <a:p>
                <a:r>
                  <a:rPr lang="en-US" dirty="0"/>
                  <a:t>Solution: </a:t>
                </a:r>
                <a:r>
                  <a:rPr lang="en-US" dirty="0">
                    <a:solidFill>
                      <a:srgbClr val="E911F9"/>
                    </a:solidFill>
                  </a:rPr>
                  <a:t>Split the root!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49915D-EE7F-4E0B-92AF-56A2AAF0C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476" y="1690688"/>
                <a:ext cx="10632989" cy="4735705"/>
              </a:xfrm>
              <a:blipFill rotWithShape="0">
                <a:blip r:embed="rId3"/>
                <a:stretch>
                  <a:fillRect l="-1032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A4709A-B701-4735-BE09-570859F78AEC}"/>
              </a:ext>
            </a:extLst>
          </p:cNvPr>
          <p:cNvSpPr txBox="1"/>
          <p:nvPr/>
        </p:nvSpPr>
        <p:spPr>
          <a:xfrm>
            <a:off x="6577664" y="2338586"/>
            <a:ext cx="110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34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9273E745-0AC9-440C-9B72-378E55DC6634}"/>
              </a:ext>
            </a:extLst>
          </p:cNvPr>
          <p:cNvCxnSpPr>
            <a:stCxn id="6" idx="1"/>
          </p:cNvCxnSpPr>
          <p:nvPr/>
        </p:nvCxnSpPr>
        <p:spPr>
          <a:xfrm rot="10800000" flipV="1">
            <a:off x="5041558" y="2523251"/>
            <a:ext cx="1536107" cy="697627"/>
          </a:xfrm>
          <a:prstGeom prst="curvedConnector3">
            <a:avLst>
              <a:gd name="adj1" fmla="val 99874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0AE4AC3F-9963-4BBC-B7AC-96BC45FDAEB8}"/>
              </a:ext>
            </a:extLst>
          </p:cNvPr>
          <p:cNvSpPr/>
          <p:nvPr/>
        </p:nvSpPr>
        <p:spPr>
          <a:xfrm>
            <a:off x="4453172" y="3114101"/>
            <a:ext cx="2676677" cy="522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30, 36, 52, </a:t>
            </a:r>
            <a:r>
              <a:rPr lang="en-US" sz="1600" b="1" dirty="0">
                <a:solidFill>
                  <a:srgbClr val="E911F9"/>
                </a:solidFill>
              </a:rPr>
              <a:t>67</a:t>
            </a:r>
            <a:r>
              <a:rPr lang="en-US" sz="1600" dirty="0">
                <a:solidFill>
                  <a:schemeClr val="tx1"/>
                </a:solidFill>
              </a:rPr>
              <a:t>, 79, 90, 98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9D157B-A284-4C81-913A-898B7DBE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65125"/>
            <a:ext cx="11714206" cy="1325563"/>
          </a:xfrm>
        </p:spPr>
        <p:txBody>
          <a:bodyPr/>
          <a:lstStyle/>
          <a:p>
            <a:pPr algn="ctr"/>
            <a:r>
              <a:rPr lang="en-US" dirty="0"/>
              <a:t>What’s with the constraints on root and leaves?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20" y="3636243"/>
            <a:ext cx="1685925" cy="13144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BC5D4EC6-F3F2-4775-8F05-1CB8DF9CF065}"/>
              </a:ext>
            </a:extLst>
          </p:cNvPr>
          <p:cNvSpPr/>
          <p:nvPr/>
        </p:nvSpPr>
        <p:spPr>
          <a:xfrm>
            <a:off x="5602172" y="3114101"/>
            <a:ext cx="414878" cy="542749"/>
          </a:xfrm>
          <a:prstGeom prst="ellipse">
            <a:avLst/>
          </a:prstGeom>
          <a:noFill/>
          <a:ln>
            <a:solidFill>
              <a:srgbClr val="E91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5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749915D-EE7F-4E0B-92AF-56A2AAF0C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476" y="1690688"/>
                <a:ext cx="10632989" cy="4735705"/>
              </a:xfrm>
            </p:spPr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and the following “stub” B-Tree consisting of just the root…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now I want to insert they key </a:t>
                </a:r>
                <a:r>
                  <a:rPr lang="en-US" dirty="0">
                    <a:solidFill>
                      <a:srgbClr val="C00000"/>
                    </a:solidFill>
                  </a:rPr>
                  <a:t>34</a:t>
                </a:r>
                <a:r>
                  <a:rPr lang="en-US" dirty="0"/>
                  <a:t> in my tree.</a:t>
                </a:r>
              </a:p>
              <a:p>
                <a:r>
                  <a:rPr lang="en-US" dirty="0"/>
                  <a:t>Solution: </a:t>
                </a:r>
                <a:r>
                  <a:rPr lang="en-US" dirty="0">
                    <a:solidFill>
                      <a:srgbClr val="E911F9"/>
                    </a:solidFill>
                  </a:rPr>
                  <a:t>Split the root!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Left child</a:t>
                </a:r>
                <a:r>
                  <a:rPr lang="en-US" dirty="0"/>
                  <a:t>: holds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4=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/>
                  <a:t> keys which is our lower bound</a:t>
                </a:r>
              </a:p>
              <a:p>
                <a:pPr lvl="1"/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Right child</a:t>
                </a:r>
                <a:r>
                  <a:rPr lang="en-US" dirty="0"/>
                  <a:t>: holds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3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/>
                  <a:t>, our lower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49915D-EE7F-4E0B-92AF-56A2AAF0C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476" y="1690688"/>
                <a:ext cx="10632989" cy="4735705"/>
              </a:xfrm>
              <a:blipFill rotWithShape="0">
                <a:blip r:embed="rId2"/>
                <a:stretch>
                  <a:fillRect l="-1032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9D157B-A284-4C81-913A-898B7DBE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65125"/>
            <a:ext cx="11714206" cy="1325563"/>
          </a:xfrm>
        </p:spPr>
        <p:txBody>
          <a:bodyPr/>
          <a:lstStyle/>
          <a:p>
            <a:pPr algn="ctr"/>
            <a:r>
              <a:rPr lang="en-US" dirty="0"/>
              <a:t>What’s with the constraints on root and leaves?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20" y="3636243"/>
            <a:ext cx="1685925" cy="1314450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xmlns="" id="{0AE4AC3F-9963-4BBC-B7AC-96BC45FDAEB8}"/>
              </a:ext>
            </a:extLst>
          </p:cNvPr>
          <p:cNvSpPr/>
          <p:nvPr/>
        </p:nvSpPr>
        <p:spPr>
          <a:xfrm>
            <a:off x="5206936" y="2418107"/>
            <a:ext cx="711952" cy="522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911F9"/>
                </a:solidFill>
              </a:rPr>
              <a:t>67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6141" y="2940249"/>
            <a:ext cx="583138" cy="396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28582" y="2942110"/>
            <a:ext cx="572220" cy="394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4">
            <a:extLst>
              <a:ext uri="{FF2B5EF4-FFF2-40B4-BE49-F238E27FC236}">
                <a16:creationId xmlns:a16="http://schemas.microsoft.com/office/drawing/2014/main" xmlns="" id="{0AE4AC3F-9963-4BBC-B7AC-96BC45FDAEB8}"/>
              </a:ext>
            </a:extLst>
          </p:cNvPr>
          <p:cNvSpPr/>
          <p:nvPr/>
        </p:nvSpPr>
        <p:spPr>
          <a:xfrm>
            <a:off x="3942740" y="3375172"/>
            <a:ext cx="1395380" cy="2924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30, </a:t>
            </a:r>
            <a:r>
              <a:rPr lang="en-US" sz="1600" b="1" dirty="0">
                <a:solidFill>
                  <a:srgbClr val="C00000"/>
                </a:solidFill>
              </a:rPr>
              <a:t>34</a:t>
            </a:r>
            <a:r>
              <a:rPr lang="en-US" sz="1600" dirty="0">
                <a:solidFill>
                  <a:schemeClr val="tx1"/>
                </a:solidFill>
              </a:rPr>
              <a:t>, 36</a:t>
            </a:r>
            <a:r>
              <a:rPr lang="en-US" sz="1600">
                <a:solidFill>
                  <a:schemeClr val="tx1"/>
                </a:solidFill>
              </a:rPr>
              <a:t>, 52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xmlns="" id="{0AE4AC3F-9963-4BBC-B7AC-96BC45FDAEB8}"/>
              </a:ext>
            </a:extLst>
          </p:cNvPr>
          <p:cNvSpPr/>
          <p:nvPr/>
        </p:nvSpPr>
        <p:spPr>
          <a:xfrm>
            <a:off x="5918888" y="3390687"/>
            <a:ext cx="1395380" cy="2924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79, 90, 98</a:t>
            </a:r>
          </a:p>
        </p:txBody>
      </p:sp>
    </p:spTree>
    <p:extLst>
      <p:ext uri="{BB962C8B-B14F-4D97-AF65-F5344CB8AC3E}">
        <p14:creationId xmlns:p14="http://schemas.microsoft.com/office/powerpoint/2010/main" val="14021960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F02E4-B527-49DA-B0CB-FC5C2687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Dealing with </a:t>
            </a:r>
            <a:r>
              <a:rPr lang="en-US" b="1" dirty="0">
                <a:solidFill>
                  <a:schemeClr val="accent1"/>
                </a:solidFill>
              </a:rPr>
              <a:t>over</a:t>
            </a:r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308776B-1A2D-4083-8B14-10C4AF4AF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Unlike in 2-3 trees, where splitting was the only option we allowed, in B-trees, we will attempt </a:t>
                </a:r>
                <a:r>
                  <a:rPr lang="en-US" dirty="0">
                    <a:solidFill>
                      <a:schemeClr val="accent2"/>
                    </a:solidFill>
                  </a:rPr>
                  <a:t>key rotations </a:t>
                </a:r>
                <a:r>
                  <a:rPr lang="en-US" dirty="0"/>
                  <a:t>first.</a:t>
                </a:r>
              </a:p>
              <a:p>
                <a:r>
                  <a:rPr lang="en-US" dirty="0"/>
                  <a:t>Idea: Look at your sibling nodes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) and locate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</a:t>
                </a:r>
                <a:r>
                  <a:rPr lang="en-US" dirty="0"/>
                  <a:t>that would </a:t>
                </a:r>
                <a:r>
                  <a:rPr lang="en-US" dirty="0">
                    <a:solidFill>
                      <a:schemeClr val="accent1"/>
                    </a:solidFill>
                  </a:rPr>
                  <a:t>not overflow </a:t>
                </a:r>
                <a:r>
                  <a:rPr lang="en-US" dirty="0"/>
                  <a:t>if you were to </a:t>
                </a:r>
                <a:r>
                  <a:rPr lang="en-US" dirty="0">
                    <a:solidFill>
                      <a:schemeClr val="accent1"/>
                    </a:solidFill>
                  </a:rPr>
                  <a:t>add a key to it</a:t>
                </a:r>
              </a:p>
              <a:p>
                <a:pPr lvl="1"/>
                <a:r>
                  <a:rPr lang="en-US" dirty="0"/>
                  <a:t>If you find one such sibling, </a:t>
                </a:r>
                <a:r>
                  <a:rPr lang="en-US" dirty="0">
                    <a:solidFill>
                      <a:srgbClr val="00B050"/>
                    </a:solidFill>
                  </a:rPr>
                  <a:t>rotate the key “closest” to the sibling node to that node through the parent.</a:t>
                </a:r>
              </a:p>
              <a:p>
                <a:pPr lvl="1"/>
                <a:r>
                  <a:rPr lang="en-US" dirty="0"/>
                  <a:t>This is always either the </a:t>
                </a:r>
                <a:r>
                  <a:rPr lang="en-US" dirty="0">
                    <a:solidFill>
                      <a:srgbClr val="E911F9"/>
                    </a:solidFill>
                  </a:rPr>
                  <a:t>smallest</a:t>
                </a:r>
                <a:r>
                  <a:rPr lang="en-US" dirty="0"/>
                  <a:t> or the </a:t>
                </a:r>
                <a:r>
                  <a:rPr lang="en-US" dirty="0">
                    <a:solidFill>
                      <a:srgbClr val="7030A0"/>
                    </a:solidFill>
                  </a:rPr>
                  <a:t>largest</a:t>
                </a:r>
                <a:r>
                  <a:rPr lang="en-US" dirty="0"/>
                  <a:t> key of the current node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Generalization</a:t>
                </a:r>
                <a:r>
                  <a:rPr lang="en-US" dirty="0"/>
                  <a:t>: If you don’t find one such sibling, </a:t>
                </a:r>
                <a:r>
                  <a:rPr lang="en-US" dirty="0">
                    <a:solidFill>
                      <a:srgbClr val="C00000"/>
                    </a:solidFill>
                  </a:rPr>
                  <a:t>search further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If all fails, then </a:t>
                </a:r>
                <a:r>
                  <a:rPr lang="en-US" dirty="0">
                    <a:solidFill>
                      <a:srgbClr val="FF0000"/>
                    </a:solidFill>
                  </a:rPr>
                  <a:t>split</a:t>
                </a:r>
                <a:r>
                  <a:rPr lang="en-US" dirty="0"/>
                  <a:t> current node into two nodes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⌈</m:t>
                    </m:r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/>
                  <a:t> keys respectively, </a:t>
                </a:r>
                <a:r>
                  <a:rPr lang="en-US" dirty="0">
                    <a:solidFill>
                      <a:srgbClr val="FF0000"/>
                    </a:solidFill>
                  </a:rPr>
                  <a:t>rearranging subtrees accordingly.</a:t>
                </a:r>
              </a:p>
              <a:p>
                <a:pPr lvl="1"/>
                <a:r>
                  <a:rPr lang="en-US" dirty="0"/>
                  <a:t>Middle key gets </a:t>
                </a:r>
                <a:r>
                  <a:rPr lang="en-US" dirty="0">
                    <a:solidFill>
                      <a:srgbClr val="7030A0"/>
                    </a:solidFill>
                  </a:rPr>
                  <a:t>elevated to parent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separates the 2 new nodes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08776B-1A2D-4083-8B14-10C4AF4AF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3016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57,   90,   162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37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</a:t>
            </a:r>
            <a:r>
              <a:rPr lang="en-US" dirty="0">
                <a:solidFill>
                  <a:srgbClr val="E911F9"/>
                </a:solidFill>
              </a:rPr>
              <a:t>90</a:t>
            </a:r>
            <a:r>
              <a:rPr lang="en-US" dirty="0">
                <a:solidFill>
                  <a:schemeClr val="tx1"/>
                </a:solidFill>
              </a:rPr>
              <a:t>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590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</a:t>
            </a:r>
            <a:r>
              <a:rPr lang="en-US" dirty="0">
                <a:solidFill>
                  <a:srgbClr val="E911F9"/>
                </a:solidFill>
              </a:rPr>
              <a:t>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311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93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</a:t>
            </a:r>
            <a:r>
              <a:rPr lang="en-US" dirty="0">
                <a:solidFill>
                  <a:srgbClr val="E911F9"/>
                </a:solidFill>
              </a:rPr>
              <a:t>110</a:t>
            </a:r>
            <a:r>
              <a:rPr lang="en-US" dirty="0">
                <a:solidFill>
                  <a:schemeClr val="tx1"/>
                </a:solidFill>
              </a:rPr>
              <a:t>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6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890" y="222110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private void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(Node 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List&lt;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&gt; list){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assert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min.compareTo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200" dirty="0">
                <a:solidFill>
                  <a:srgbClr val="6A8759"/>
                </a:solidFill>
                <a:effectLst/>
                <a:latin typeface="Consolas" charset="0"/>
                <a:ea typeface="Consolas" charset="0"/>
                <a:cs typeface="Consolas" charset="0"/>
              </a:rPr>
              <a:t>"Min ought to be smaller than or equal to max."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 ==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return;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&amp;&amp;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 ! If you want the range sorted, the addition should be after the recursive call.</a:t>
            </a:r>
            <a:b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2714" y="2458995"/>
            <a:ext cx="510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can we say about this implementation?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2890" y="3422822"/>
            <a:ext cx="488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more efficiently we could do this if the tree </a:t>
            </a:r>
            <a:r>
              <a:rPr lang="en-US" b="1" dirty="0">
                <a:solidFill>
                  <a:srgbClr val="C00000"/>
                </a:solidFill>
              </a:rPr>
              <a:t>were threaded</a:t>
            </a:r>
            <a:r>
              <a:rPr lang="mr-IN" dirty="0"/>
              <a:t>…</a:t>
            </a:r>
            <a:r>
              <a:rPr lang="en-US" dirty="0"/>
              <a:t> ;)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620" y="4810898"/>
            <a:ext cx="488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keep this </a:t>
            </a:r>
            <a:r>
              <a:rPr lang="en-US" dirty="0">
                <a:solidFill>
                  <a:schemeClr val="accent6"/>
                </a:solidFill>
              </a:rPr>
              <a:t>new application of </a:t>
            </a:r>
            <a:r>
              <a:rPr lang="en-US" dirty="0" err="1">
                <a:solidFill>
                  <a:schemeClr val="accent6"/>
                </a:solidFill>
              </a:rPr>
              <a:t>inorder</a:t>
            </a:r>
            <a:r>
              <a:rPr lang="en-US" dirty="0">
                <a:solidFill>
                  <a:schemeClr val="accent6"/>
                </a:solidFill>
              </a:rPr>
              <a:t> traversal</a:t>
            </a:r>
            <a:r>
              <a:rPr lang="en-US" dirty="0"/>
              <a:t> in mind for later.</a:t>
            </a:r>
          </a:p>
        </p:txBody>
      </p:sp>
    </p:spTree>
    <p:extLst>
      <p:ext uri="{BB962C8B-B14F-4D97-AF65-F5344CB8AC3E}">
        <p14:creationId xmlns:p14="http://schemas.microsoft.com/office/powerpoint/2010/main" val="10228191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</a:t>
            </a:r>
            <a:r>
              <a:rPr lang="en-US" dirty="0">
                <a:solidFill>
                  <a:srgbClr val="E911F9"/>
                </a:solidFill>
              </a:rPr>
              <a:t>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831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591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</a:t>
            </a:r>
            <a:r>
              <a:rPr lang="en-US" sz="1400" dirty="0">
                <a:solidFill>
                  <a:srgbClr val="E911F9"/>
                </a:solidFill>
              </a:rPr>
              <a:t>114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892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40938" y="3761534"/>
            <a:ext cx="748572" cy="6375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112, 114, </a:t>
            </a:r>
            <a:r>
              <a:rPr lang="en-US" sz="1400" dirty="0">
                <a:solidFill>
                  <a:srgbClr val="E911F9"/>
                </a:solidFill>
              </a:rPr>
              <a:t>119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030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40938" y="3761534"/>
            <a:ext cx="748572" cy="6375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112, 114, </a:t>
            </a:r>
            <a:r>
              <a:rPr lang="en-US" sz="1400" dirty="0">
                <a:solidFill>
                  <a:srgbClr val="E911F9"/>
                </a:solidFill>
              </a:rPr>
              <a:t>119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89227" y="4275758"/>
            <a:ext cx="116338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119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E911F9"/>
                </a:solidFill>
              </a:rPr>
              <a:t>No overflow at the leaf, so no problem</a:t>
            </a:r>
            <a:endParaRPr lang="en-US" sz="26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15" y="5135406"/>
            <a:ext cx="16859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264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No overflows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In all examples,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2" y="365125"/>
                <a:ext cx="287912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274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6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3" name="Straight Arrow Connector 22"/>
          <p:cNvCxnSpPr>
            <a:endCxn id="45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4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68" name="Straight Arrow Connector 67"/>
          <p:cNvCxnSpPr>
            <a:endCxn id="89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140938" y="3761534"/>
            <a:ext cx="748572" cy="63755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112, 114, </a:t>
            </a:r>
            <a:r>
              <a:rPr lang="en-US" sz="1400" dirty="0">
                <a:solidFill>
                  <a:srgbClr val="E911F9"/>
                </a:solidFill>
              </a:rPr>
              <a:t>119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endCxn id="110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07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" y="4905397"/>
                <a:ext cx="11924270" cy="2889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1775" indent="-231775">
                  <a:buFont typeface="Arial" charset="0"/>
                  <a:buChar char="•"/>
                </a:pPr>
                <a:r>
                  <a:rPr lang="en-US" sz="2600" b="1" dirty="0">
                    <a:solidFill>
                      <a:srgbClr val="FF0000"/>
                    </a:solidFill>
                  </a:rPr>
                  <a:t>Side notes: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Only 2 nodes with maximum amount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60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−1=4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keys: That’s ok.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accent6"/>
                    </a:solidFill>
                  </a:rPr>
                  <a:t>Bunch of leaf nodes holding only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/>
                        </a:solidFill>
                        <a:latin typeface="Cambria Math" charset="0"/>
                      </a:rPr>
                      <m:t>2=</m:t>
                    </m:r>
                    <m:d>
                      <m:dPr>
                        <m:begChr m:val="⌈"/>
                        <m:endChr m:val="⌉"/>
                        <m:ctrlP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26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solidFill>
                          <a:schemeClr val="accent6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sz="2600" dirty="0">
                    <a:solidFill>
                      <a:schemeClr val="accent6"/>
                    </a:solidFill>
                  </a:rPr>
                  <a:t> keys; also ok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accent4">
                        <a:lumMod val="75000"/>
                      </a:schemeClr>
                    </a:solidFill>
                  </a:rPr>
                  <a:t>Bunch of inner and leaf nodes holding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3=⌈</m:t>
                    </m:r>
                    <m:f>
                      <m:fPr>
                        <m:ctrlPr>
                          <a:rPr lang="mr-IN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⌉</m:t>
                    </m:r>
                  </m:oMath>
                </a14:m>
                <a:r>
                  <a:rPr lang="en-US" sz="2600" dirty="0">
                    <a:solidFill>
                      <a:schemeClr val="accent4">
                        <a:lumMod val="75000"/>
                      </a:schemeClr>
                    </a:solidFill>
                  </a:rPr>
                  <a:t> keys; also ok</a:t>
                </a:r>
              </a:p>
              <a:p>
                <a:pPr marL="688975" lvl="1" indent="-231775">
                  <a:buFont typeface="Arial" charset="0"/>
                  <a:buChar char="•"/>
                </a:pPr>
                <a:endParaRPr lang="en-US" sz="2600" dirty="0">
                  <a:solidFill>
                    <a:schemeClr val="accent1"/>
                  </a:solidFill>
                </a:endParaRP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05397"/>
                <a:ext cx="11924270" cy="2889894"/>
              </a:xfrm>
              <a:prstGeom prst="rect">
                <a:avLst/>
              </a:prstGeom>
              <a:blipFill rotWithShape="0">
                <a:blip r:embed="rId3"/>
                <a:stretch>
                  <a:fillRect l="-767"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Arrow Connector 148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104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57,   90,   162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587765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</a:t>
            </a:r>
            <a:r>
              <a:rPr lang="en-US" dirty="0">
                <a:solidFill>
                  <a:srgbClr val="E911F9"/>
                </a:solidFill>
              </a:rPr>
              <a:t>90</a:t>
            </a:r>
            <a:r>
              <a:rPr lang="en-US" dirty="0">
                <a:solidFill>
                  <a:schemeClr val="tx1"/>
                </a:solidFill>
              </a:rPr>
              <a:t>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90372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911F9"/>
                </a:solidFill>
              </a:rPr>
              <a:t>57</a:t>
            </a:r>
            <a:r>
              <a:rPr lang="en-US" dirty="0">
                <a:solidFill>
                  <a:schemeClr val="tx1"/>
                </a:solidFill>
              </a:rPr>
              <a:t>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78208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694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true story: &lt;K, V&gt;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only cared about storing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Comparable</a:t>
            </a:r>
            <a:r>
              <a:rPr lang="en-US" dirty="0" err="1"/>
              <a:t>s</a:t>
            </a:r>
            <a:r>
              <a:rPr lang="en-US" dirty="0"/>
              <a:t> such that: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Search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is optimized.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Insert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optimized.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Delete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optimized.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Traversals</a:t>
            </a:r>
            <a:r>
              <a:rPr lang="en-US" dirty="0"/>
              <a:t> are optimized in both space and time!</a:t>
            </a:r>
          </a:p>
          <a:p>
            <a:r>
              <a:rPr lang="en-US" dirty="0"/>
              <a:t>We have required that all those elements are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Comparable</a:t>
            </a:r>
            <a:r>
              <a:rPr lang="en-US" dirty="0" err="1"/>
              <a:t>s</a:t>
            </a:r>
            <a:r>
              <a:rPr lang="en-US" dirty="0"/>
              <a:t> because</a:t>
            </a:r>
            <a:r>
              <a:rPr lang="mr-IN" dirty="0"/>
              <a:t>…</a:t>
            </a:r>
            <a:r>
              <a:rPr lang="en-US" dirty="0"/>
              <a:t> we need to compare them.</a:t>
            </a:r>
          </a:p>
        </p:txBody>
      </p:sp>
    </p:spTree>
    <p:extLst>
      <p:ext uri="{BB962C8B-B14F-4D97-AF65-F5344CB8AC3E}">
        <p14:creationId xmlns:p14="http://schemas.microsoft.com/office/powerpoint/2010/main" val="3377135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</a:t>
            </a:r>
            <a:r>
              <a:rPr lang="en-US" dirty="0">
                <a:solidFill>
                  <a:srgbClr val="E911F9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07677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911F9"/>
                </a:solidFill>
              </a:rPr>
              <a:t>-5</a:t>
            </a:r>
            <a:r>
              <a:rPr lang="en-US" dirty="0">
                <a:solidFill>
                  <a:schemeClr val="tx1"/>
                </a:solidFill>
              </a:rPr>
              <a:t>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4806906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</a:t>
            </a:r>
            <a:r>
              <a:rPr lang="en-US" dirty="0">
                <a:solidFill>
                  <a:srgbClr val="E911F9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91463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75695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-3, 0, </a:t>
            </a:r>
            <a:r>
              <a:rPr lang="en-US" sz="1400" dirty="0">
                <a:solidFill>
                  <a:srgbClr val="E911F9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442195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911F9"/>
                </a:solidFill>
              </a:rPr>
              <a:t>-3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24442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03017" y="3663562"/>
            <a:ext cx="609628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</a:t>
            </a:r>
            <a:r>
              <a:rPr lang="en-US" sz="1400" dirty="0">
                <a:solidFill>
                  <a:srgbClr val="E911F9"/>
                </a:solidFill>
              </a:rPr>
              <a:t>0</a:t>
            </a:r>
            <a:r>
              <a:rPr lang="en-US" sz="1400" dirty="0">
                <a:solidFill>
                  <a:schemeClr val="tx1"/>
                </a:solidFill>
              </a:rPr>
              <a:t>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" y="3643483"/>
            <a:ext cx="55801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4668675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</a:t>
            </a:r>
            <a:r>
              <a:rPr lang="en-US" sz="1400" dirty="0">
                <a:solidFill>
                  <a:srgbClr val="E911F9"/>
                </a:solidFill>
              </a:rPr>
              <a:t>-1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-13161" y="3720553"/>
            <a:ext cx="430371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693" y="4693773"/>
            <a:ext cx="334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Overflow 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50" y="4593587"/>
            <a:ext cx="2016429" cy="16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38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</a:t>
            </a:r>
            <a:r>
              <a:rPr lang="en-US" sz="1400" dirty="0">
                <a:solidFill>
                  <a:srgbClr val="E911F9"/>
                </a:solidFill>
              </a:rPr>
              <a:t>-1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-13161" y="3720553"/>
            <a:ext cx="430371" cy="4326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693" y="4693773"/>
            <a:ext cx="334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No worries! I can rotate to either sibling </a:t>
            </a:r>
            <a:r>
              <a:rPr lang="en-US" sz="3200" dirty="0">
                <a:solidFill>
                  <a:schemeClr val="accent6"/>
                </a:solidFill>
                <a:sym typeface="Wingdings"/>
              </a:rPr>
              <a:t>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45" y="4710248"/>
            <a:ext cx="2314555" cy="17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87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-5</a:t>
            </a:r>
            <a:r>
              <a:rPr lang="en-US" dirty="0">
                <a:solidFill>
                  <a:schemeClr val="tx1"/>
                </a:solidFill>
              </a:rPr>
              <a:t>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-3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rgbClr val="E911F9"/>
                </a:solidFill>
              </a:rPr>
              <a:t>-1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-13161" y="3720553"/>
            <a:ext cx="430371" cy="432603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693" y="4693773"/>
            <a:ext cx="334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E.g</a:t>
            </a:r>
            <a:r>
              <a:rPr lang="en-US" sz="3200" dirty="0">
                <a:solidFill>
                  <a:srgbClr val="0070C0"/>
                </a:solidFill>
              </a:rPr>
              <a:t> pick left sibling, rotate -3 leftwards</a:t>
            </a:r>
          </a:p>
        </p:txBody>
      </p:sp>
      <p:sp>
        <p:nvSpPr>
          <p:cNvPr id="5" name="Curved Down Arrow 4"/>
          <p:cNvSpPr/>
          <p:nvPr/>
        </p:nvSpPr>
        <p:spPr>
          <a:xfrm rot="1034993" flipH="1">
            <a:off x="418074" y="3027703"/>
            <a:ext cx="543420" cy="386429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9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true story: &lt;K, V&gt;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only cared about storing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Comparable</a:t>
            </a:r>
            <a:r>
              <a:rPr lang="en-US" dirty="0" err="1"/>
              <a:t>s</a:t>
            </a:r>
            <a:r>
              <a:rPr lang="en-US" dirty="0"/>
              <a:t> such that: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Search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is optimized.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Insert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optimized.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Delete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optimized.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Traversals</a:t>
            </a:r>
            <a:r>
              <a:rPr lang="en-US" dirty="0"/>
              <a:t> are optimized in both space and time!</a:t>
            </a:r>
          </a:p>
          <a:p>
            <a:r>
              <a:rPr lang="en-US" dirty="0"/>
              <a:t>We have required that all those elements are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Comparable</a:t>
            </a:r>
            <a:r>
              <a:rPr lang="en-US" dirty="0" err="1"/>
              <a:t>s</a:t>
            </a:r>
            <a:r>
              <a:rPr lang="en-US" dirty="0"/>
              <a:t> because</a:t>
            </a:r>
            <a:r>
              <a:rPr lang="mr-IN" dirty="0"/>
              <a:t>…</a:t>
            </a:r>
            <a:r>
              <a:rPr lang="en-US" dirty="0"/>
              <a:t> we need to compare them.</a:t>
            </a:r>
          </a:p>
          <a:p>
            <a:r>
              <a:rPr lang="en-US" b="1" dirty="0">
                <a:solidFill>
                  <a:schemeClr val="accent6"/>
                </a:solidFill>
              </a:rPr>
              <a:t>But does this mean that you can only store things that have a 1-1 mapping with the naturals?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80" y="5455920"/>
            <a:ext cx="1231900" cy="11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33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-3</a:t>
            </a:r>
            <a:r>
              <a:rPr lang="en-US" dirty="0">
                <a:solidFill>
                  <a:schemeClr val="tx1"/>
                </a:solidFill>
              </a:rPr>
              <a:t>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911F9"/>
                </a:solidFill>
              </a:rPr>
              <a:t>-1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692" y="4693773"/>
            <a:ext cx="6303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Careful: This means that </a:t>
            </a:r>
            <a:r>
              <a:rPr lang="en-US" sz="2800" b="1" i="1" u="sng" dirty="0">
                <a:solidFill>
                  <a:srgbClr val="0070C0"/>
                </a:solidFill>
              </a:rPr>
              <a:t>the parent’s key </a:t>
            </a:r>
            <a:r>
              <a:rPr lang="en-US" sz="2800" dirty="0">
                <a:solidFill>
                  <a:srgbClr val="0070C0"/>
                </a:solidFill>
              </a:rPr>
              <a:t>(-5) is the one that lands on the sibling node</a:t>
            </a:r>
            <a:r>
              <a:rPr lang="mr-IN" sz="2800" dirty="0">
                <a:solidFill>
                  <a:srgbClr val="0070C0"/>
                </a:solidFill>
              </a:rPr>
              <a:t>…</a:t>
            </a:r>
            <a:r>
              <a:rPr lang="en-US" sz="2800" dirty="0">
                <a:solidFill>
                  <a:srgbClr val="0070C0"/>
                </a:solidFill>
              </a:rPr>
              <a:t> -3 goes to the parent!</a:t>
            </a:r>
          </a:p>
        </p:txBody>
      </p:sp>
    </p:spTree>
    <p:extLst>
      <p:ext uri="{BB962C8B-B14F-4D97-AF65-F5344CB8AC3E}">
        <p14:creationId xmlns:p14="http://schemas.microsoft.com/office/powerpoint/2010/main" val="21166082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-3</a:t>
            </a:r>
            <a:r>
              <a:rPr lang="en-US" dirty="0">
                <a:solidFill>
                  <a:schemeClr val="tx1"/>
                </a:solidFill>
              </a:rPr>
              <a:t>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911F9"/>
                </a:solidFill>
              </a:rPr>
              <a:t>-1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692" y="4693773"/>
            <a:ext cx="630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Overflow fixed, key inserted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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5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-3</a:t>
            </a:r>
            <a:r>
              <a:rPr lang="en-US" dirty="0">
                <a:solidFill>
                  <a:schemeClr val="tx1"/>
                </a:solidFill>
              </a:rPr>
              <a:t>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911F9"/>
                </a:solidFill>
              </a:rPr>
              <a:t>-1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692" y="4693773"/>
            <a:ext cx="630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xmlns="" id="{6E4FE37F-98C9-41EC-A954-D4C89121FD75}"/>
                  </a:ext>
                </a:extLst>
              </p:cNvPr>
              <p:cNvSpPr/>
              <p:nvPr/>
            </p:nvSpPr>
            <p:spPr>
              <a:xfrm>
                <a:off x="4783247" y="5417599"/>
                <a:ext cx="1231916" cy="489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3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ptrs</a:t>
                </a:r>
                <a:endParaRPr lang="en-US" sz="2200" dirty="0"/>
              </a:p>
            </p:txBody>
          </p:sp>
        </mc:Choice>
        <mc:Fallback xmlns="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4FE37F-98C9-41EC-A954-D4C89121F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47" y="5417599"/>
                <a:ext cx="1231916" cy="489566"/>
              </a:xfrm>
              <a:prstGeom prst="roundRect">
                <a:avLst/>
              </a:prstGeom>
              <a:blipFill rotWithShape="0">
                <a:blip r:embed="rId2"/>
                <a:stretch>
                  <a:fillRect t="-122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EBE73CA2-1B64-4264-A031-0686598FFF33}"/>
              </a:ext>
            </a:extLst>
          </p:cNvPr>
          <p:cNvSpPr/>
          <p:nvPr/>
        </p:nvSpPr>
        <p:spPr>
          <a:xfrm>
            <a:off x="6305290" y="5367331"/>
            <a:ext cx="1320708" cy="54504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2 </a:t>
            </a:r>
            <a:r>
              <a:rPr lang="en-US" sz="2200" dirty="0" err="1">
                <a:solidFill>
                  <a:schemeClr val="tx1"/>
                </a:solidFill>
              </a:rPr>
              <a:t>ptrs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BF140D06-A462-4D41-9EAF-0D3B52E39AD1}"/>
              </a:ext>
            </a:extLst>
          </p:cNvPr>
          <p:cNvSpPr/>
          <p:nvPr/>
        </p:nvSpPr>
        <p:spPr>
          <a:xfrm>
            <a:off x="7886434" y="5348696"/>
            <a:ext cx="1263904" cy="623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6 </a:t>
            </a:r>
            <a:r>
              <a:rPr lang="en-US" sz="2200" dirty="0" err="1">
                <a:solidFill>
                  <a:schemeClr val="tx1"/>
                </a:solidFill>
              </a:rPr>
              <a:t>ptrs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xmlns="" id="{B54680E1-DE78-4768-8D0B-0D0687D9BFB4}"/>
              </a:ext>
            </a:extLst>
          </p:cNvPr>
          <p:cNvSpPr/>
          <p:nvPr/>
        </p:nvSpPr>
        <p:spPr>
          <a:xfrm>
            <a:off x="9248004" y="5345635"/>
            <a:ext cx="1828283" cy="6267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Something else (what?)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4" y="4864646"/>
            <a:ext cx="1468197" cy="15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9420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#1: Pick either sibling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46" name="Straight Arrow Connector 45"/>
          <p:cNvCxnSpPr>
            <a:endCxn id="5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0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-3</a:t>
            </a:r>
            <a:r>
              <a:rPr lang="en-US" dirty="0">
                <a:solidFill>
                  <a:schemeClr val="tx1"/>
                </a:solidFill>
              </a:rPr>
              <a:t>, 6, 10, 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54" name="Straight Arrow Connector 53"/>
          <p:cNvCxnSpPr>
            <a:endCxn id="88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7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5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911F9"/>
                </a:solidFill>
              </a:rPr>
              <a:t>-1</a:t>
            </a:r>
            <a:r>
              <a:rPr lang="en-US" sz="1400" dirty="0">
                <a:solidFill>
                  <a:schemeClr val="tx1"/>
                </a:solidFill>
              </a:rPr>
              <a:t>, 0, 1, 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-1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55692" y="4693773"/>
            <a:ext cx="630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xmlns="" id="{6E4FE37F-98C9-41EC-A954-D4C89121FD75}"/>
                  </a:ext>
                </a:extLst>
              </p:cNvPr>
              <p:cNvSpPr/>
              <p:nvPr/>
            </p:nvSpPr>
            <p:spPr>
              <a:xfrm>
                <a:off x="4783247" y="5417599"/>
                <a:ext cx="1231916" cy="489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3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ptrs</a:t>
                </a:r>
                <a:endParaRPr lang="en-US" sz="2200" dirty="0"/>
              </a:p>
            </p:txBody>
          </p:sp>
        </mc:Choice>
        <mc:Fallback xmlns="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4FE37F-98C9-41EC-A954-D4C89121F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47" y="5417599"/>
                <a:ext cx="1231916" cy="489566"/>
              </a:xfrm>
              <a:prstGeom prst="roundRect">
                <a:avLst/>
              </a:prstGeom>
              <a:blipFill rotWithShape="0">
                <a:blip r:embed="rId2"/>
                <a:stretch>
                  <a:fillRect t="-122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EBE73CA2-1B64-4264-A031-0686598FFF33}"/>
              </a:ext>
            </a:extLst>
          </p:cNvPr>
          <p:cNvSpPr/>
          <p:nvPr/>
        </p:nvSpPr>
        <p:spPr>
          <a:xfrm>
            <a:off x="6305290" y="5367331"/>
            <a:ext cx="1320708" cy="54504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2 </a:t>
            </a:r>
            <a:r>
              <a:rPr lang="en-US" sz="2200" dirty="0" err="1">
                <a:solidFill>
                  <a:schemeClr val="tx1"/>
                </a:solidFill>
              </a:rPr>
              <a:t>ptrs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BF140D06-A462-4D41-9EAF-0D3B52E39AD1}"/>
              </a:ext>
            </a:extLst>
          </p:cNvPr>
          <p:cNvSpPr/>
          <p:nvPr/>
        </p:nvSpPr>
        <p:spPr>
          <a:xfrm>
            <a:off x="7886434" y="5348696"/>
            <a:ext cx="1263904" cy="623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6 </a:t>
            </a:r>
            <a:r>
              <a:rPr lang="en-US" sz="2200" dirty="0" err="1">
                <a:solidFill>
                  <a:schemeClr val="tx1"/>
                </a:solidFill>
              </a:rPr>
              <a:t>ptrs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xmlns="" id="{B54680E1-DE78-4768-8D0B-0D0687D9BFB4}"/>
              </a:ext>
            </a:extLst>
          </p:cNvPr>
          <p:cNvSpPr/>
          <p:nvPr/>
        </p:nvSpPr>
        <p:spPr>
          <a:xfrm>
            <a:off x="9248004" y="5345635"/>
            <a:ext cx="1828283" cy="6267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Something else (what?)</a:t>
            </a:r>
          </a:p>
        </p:txBody>
      </p:sp>
      <p:sp>
        <p:nvSpPr>
          <p:cNvPr id="5" name="Oval 4"/>
          <p:cNvSpPr/>
          <p:nvPr/>
        </p:nvSpPr>
        <p:spPr>
          <a:xfrm>
            <a:off x="7735668" y="5117178"/>
            <a:ext cx="1504107" cy="1075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12" y="4647113"/>
            <a:ext cx="1432246" cy="1432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6836" y="6251152"/>
                <a:ext cx="1030335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accent2"/>
                    </a:solidFill>
                  </a:rPr>
                  <a:t>Don’t forget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−1=4</m:t>
                    </m:r>
                  </m:oMath>
                </a14:m>
                <a:r>
                  <a:rPr lang="en-US" sz="2600" dirty="0">
                    <a:solidFill>
                      <a:schemeClr val="accent2"/>
                    </a:solidFill>
                  </a:rPr>
                  <a:t> pointer assignments </a:t>
                </a:r>
                <a:r>
                  <a:rPr lang="en-US" sz="2600" b="1" dirty="0">
                    <a:solidFill>
                      <a:schemeClr val="accent2"/>
                    </a:solidFill>
                  </a:rPr>
                  <a:t>for the buffer shifting!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6" y="6251152"/>
                <a:ext cx="10303351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065" t="-987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37748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Only one sibling with space!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77120" y="3739611"/>
            <a:ext cx="770356" cy="8929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r>
              <a:rPr lang="en-US" sz="1400">
                <a:solidFill>
                  <a:schemeClr val="tx1"/>
                </a:solidFill>
              </a:rPr>
              <a:t/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196, 200, 207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205</a:t>
            </a:r>
            <a:endParaRPr lang="en-US" sz="2600" dirty="0"/>
          </a:p>
        </p:txBody>
      </p:sp>
      <p:sp>
        <p:nvSpPr>
          <p:cNvPr id="51" name="Rounded Rectangle 50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201809698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Only one sibling with space!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77120" y="3739611"/>
            <a:ext cx="770356" cy="113277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r>
              <a:rPr lang="en-US" sz="1400" b="1" dirty="0">
                <a:solidFill>
                  <a:srgbClr val="E911F9"/>
                </a:solidFill>
              </a:rPr>
              <a:t>205</a:t>
            </a:r>
            <a:r>
              <a:rPr lang="en-US" sz="1400" dirty="0">
                <a:solidFill>
                  <a:schemeClr val="tx1"/>
                </a:solidFill>
              </a:rPr>
              <a:t> 207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</a:t>
            </a:r>
            <a:r>
              <a:rPr lang="mr-IN" sz="2600" dirty="0">
                <a:solidFill>
                  <a:srgbClr val="FF0000"/>
                </a:solidFill>
              </a:rPr>
              <a:t>…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2264692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Only one sibling with space!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77120" y="3739611"/>
            <a:ext cx="770356" cy="113277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r>
              <a:rPr lang="en-US" sz="1400" b="1" dirty="0">
                <a:solidFill>
                  <a:srgbClr val="E911F9"/>
                </a:solidFill>
              </a:rPr>
              <a:t>205</a:t>
            </a:r>
            <a:r>
              <a:rPr lang="en-US" sz="1400" dirty="0">
                <a:solidFill>
                  <a:schemeClr val="tx1"/>
                </a:solidFill>
              </a:rPr>
              <a:t> 207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3900" y="4693773"/>
            <a:ext cx="11644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</a:t>
            </a:r>
            <a:r>
              <a:rPr lang="mr-IN" sz="2600" dirty="0">
                <a:solidFill>
                  <a:srgbClr val="FF0000"/>
                </a:solidFill>
              </a:rPr>
              <a:t>…</a:t>
            </a:r>
            <a:endParaRPr lang="en-US" sz="2600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Can’t rotate 185 leftwards because left sibling full </a:t>
            </a:r>
            <a:r>
              <a:rPr lang="en-US" sz="2600" dirty="0">
                <a:solidFill>
                  <a:schemeClr val="accent1"/>
                </a:solidFill>
                <a:sym typeface="Wingdings"/>
              </a:rPr>
              <a:t>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171312163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Only one sibling with space!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77120" y="3739611"/>
            <a:ext cx="770356" cy="113277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r>
              <a:rPr lang="en-US" sz="1400" b="1" dirty="0">
                <a:solidFill>
                  <a:srgbClr val="E911F9"/>
                </a:solidFill>
              </a:rPr>
              <a:t>205</a:t>
            </a:r>
            <a:r>
              <a:rPr lang="en-US" sz="1400" dirty="0">
                <a:solidFill>
                  <a:schemeClr val="tx1"/>
                </a:solidFill>
              </a:rPr>
              <a:t> 207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3900" y="4693773"/>
            <a:ext cx="11644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</a:t>
            </a:r>
            <a:r>
              <a:rPr lang="mr-IN" sz="2600" dirty="0">
                <a:solidFill>
                  <a:srgbClr val="FF0000"/>
                </a:solidFill>
              </a:rPr>
              <a:t>…</a:t>
            </a:r>
            <a:endParaRPr lang="en-US" sz="2600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Can’t rotate 185 leftwards because left sibling full </a:t>
            </a:r>
            <a:r>
              <a:rPr lang="en-US" sz="2600" dirty="0">
                <a:solidFill>
                  <a:schemeClr val="accent1"/>
                </a:solidFill>
                <a:sym typeface="Wingdings"/>
              </a:rPr>
              <a:t></a:t>
            </a:r>
            <a:endParaRPr lang="en-US" sz="26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</a:rPr>
              <a:t>But can rotate  207 rightwards because right sibling non-full </a:t>
            </a:r>
            <a:r>
              <a:rPr lang="en-US" sz="2600" dirty="0">
                <a:solidFill>
                  <a:schemeClr val="accent6"/>
                </a:solidFill>
                <a:sym typeface="Wingdings"/>
              </a:rPr>
              <a:t>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7480289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Only one sibling with space!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85302" cy="6986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210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</a:t>
            </a:r>
            <a:r>
              <a:rPr lang="en-US" dirty="0">
                <a:solidFill>
                  <a:schemeClr val="accent6"/>
                </a:solidFill>
              </a:rPr>
              <a:t>207</a:t>
            </a:r>
            <a:r>
              <a:rPr lang="en-US" dirty="0">
                <a:solidFill>
                  <a:schemeClr val="tx1"/>
                </a:solidFill>
              </a:rPr>
              <a:t>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77120" y="3739611"/>
            <a:ext cx="770356" cy="113277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r>
              <a:rPr lang="en-US" sz="1400" b="1" dirty="0">
                <a:solidFill>
                  <a:srgbClr val="E911F9"/>
                </a:solidFill>
              </a:rPr>
              <a:t>205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3900" y="4693773"/>
            <a:ext cx="11644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</a:t>
            </a:r>
            <a:r>
              <a:rPr lang="mr-IN" sz="2600" dirty="0">
                <a:solidFill>
                  <a:srgbClr val="FF0000"/>
                </a:solidFill>
              </a:rPr>
              <a:t>…</a:t>
            </a:r>
            <a:endParaRPr lang="en-US" sz="2600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Can’t rotate 185 leftwards because left sibling full </a:t>
            </a:r>
            <a:r>
              <a:rPr lang="en-US" sz="2600" dirty="0">
                <a:solidFill>
                  <a:schemeClr val="accent1"/>
                </a:solidFill>
                <a:sym typeface="Wingdings"/>
              </a:rPr>
              <a:t></a:t>
            </a:r>
            <a:endParaRPr lang="en-US" sz="26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</a:rPr>
              <a:t>But can rotate  207 rightwards because right sibling non-full </a:t>
            </a:r>
            <a:r>
              <a:rPr lang="en-US" sz="2600" dirty="0">
                <a:solidFill>
                  <a:schemeClr val="accent6"/>
                </a:solidFill>
                <a:sym typeface="Wingdings"/>
              </a:rPr>
              <a:t>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9879612" y="3163422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21329996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Examine first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85302" cy="698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179, 207, 300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77120" y="3739611"/>
            <a:ext cx="770356" cy="11327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  <a:endParaRPr lang="en-US" sz="1200" b="1" dirty="0">
              <a:solidFill>
                <a:srgbClr val="FF3399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3900" y="4693773"/>
            <a:ext cx="1164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178</a:t>
            </a:r>
          </a:p>
        </p:txBody>
      </p:sp>
    </p:spTree>
    <p:extLst>
      <p:ext uri="{BB962C8B-B14F-4D97-AF65-F5344CB8AC3E}">
        <p14:creationId xmlns:p14="http://schemas.microsoft.com/office/powerpoint/2010/main" val="137992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true story: &lt;K, V&gt;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Clearly not</a:t>
                </a:r>
                <a:r>
                  <a:rPr lang="en-US" dirty="0"/>
                  <a:t>, we can store images, files, database table records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en-US" b="1" dirty="0">
                    <a:solidFill>
                      <a:schemeClr val="accent6"/>
                    </a:solidFill>
                  </a:rPr>
                  <a:t>The true story is as follows:</a:t>
                </a:r>
                <a:r>
                  <a:rPr lang="en-US" dirty="0"/>
                  <a:t> We have been dealing only with Comparable </a:t>
                </a:r>
                <a:r>
                  <a:rPr lang="en-US" b="1" dirty="0"/>
                  <a:t>keys, </a:t>
                </a:r>
                <a:r>
                  <a:rPr lang="en-US" dirty="0"/>
                  <a:t>where what we might want is a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complex data value.</a:t>
                </a:r>
              </a:p>
              <a:p>
                <a:r>
                  <a:rPr lang="en-US" dirty="0"/>
                  <a:t>By employing a sufficiently large key dictionary (</a:t>
                </a:r>
                <a:r>
                  <a:rPr lang="en-US" dirty="0" err="1"/>
                  <a:t>e.g</a:t>
                </a:r>
                <a:r>
                  <a:rPr lang="en-US" dirty="0"/>
                  <a:t> integers), we can associate every value V with some unique key K. </a:t>
                </a:r>
                <a:r>
                  <a:rPr lang="en-US" b="1" dirty="0">
                    <a:solidFill>
                      <a:srgbClr val="FF0000"/>
                    </a:solidFill>
                  </a:rPr>
                  <a:t>It is assumed that K points to V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𝓞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! </a:t>
                </a:r>
                <a:r>
                  <a:rPr lang="en-US" i="1" dirty="0">
                    <a:solidFill>
                      <a:schemeClr val="bg1">
                        <a:lumMod val="65000"/>
                      </a:schemeClr>
                    </a:solidFill>
                  </a:rPr>
                  <a:t>(Fair assumption </a:t>
                </a:r>
                <a:r>
                  <a:rPr lang="en-US" b="1" i="1" u="sng" dirty="0">
                    <a:solidFill>
                      <a:schemeClr val="bg1">
                        <a:lumMod val="65000"/>
                      </a:schemeClr>
                    </a:solidFill>
                  </a:rPr>
                  <a:t>as long as we are in memory</a:t>
                </a:r>
                <a:r>
                  <a:rPr lang="en-US" i="1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</a:p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All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our work on data structures so far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has concerned this organization of keys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rgbClr val="00B0F0"/>
                    </a:solidFill>
                  </a:rPr>
                  <a:t>since once we find a key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rgbClr val="E911F9"/>
                    </a:solidFill>
                  </a:rPr>
                  <a:t>we can access the associated value in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/>
                  </a:rPr>
                  <a:t>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6585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Examine first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85302" cy="698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179, 207, 300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77120" y="3739611"/>
            <a:ext cx="770356" cy="113277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170, 176, </a:t>
            </a:r>
            <a:r>
              <a:rPr lang="en-US" sz="1200" b="1" dirty="0">
                <a:solidFill>
                  <a:srgbClr val="FF3399"/>
                </a:solidFill>
              </a:rPr>
              <a:t>178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3900" y="4693773"/>
            <a:ext cx="11644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</a:t>
            </a:r>
            <a:r>
              <a:rPr lang="mr-IN" sz="2600" dirty="0">
                <a:solidFill>
                  <a:srgbClr val="FF0000"/>
                </a:solidFill>
              </a:rPr>
              <a:t>…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Only sibling also full 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4816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Examine first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4" y="3739612"/>
            <a:ext cx="811163" cy="98344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207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911F9"/>
                </a:solidFill>
              </a:rPr>
              <a:t>178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205</a:t>
            </a:r>
            <a:r>
              <a:rPr lang="en-US" dirty="0">
                <a:solidFill>
                  <a:schemeClr val="tx1"/>
                </a:solidFill>
              </a:rPr>
              <a:t>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179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  <a:endParaRPr lang="en-US" sz="1200" b="1" dirty="0">
              <a:solidFill>
                <a:srgbClr val="FF3399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3900" y="4693773"/>
            <a:ext cx="116445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</a:t>
            </a:r>
            <a:r>
              <a:rPr lang="mr-IN" sz="2600" dirty="0">
                <a:solidFill>
                  <a:srgbClr val="FF0000"/>
                </a:solidFill>
              </a:rPr>
              <a:t>…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Only sibling also full 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  <a:sym typeface="Wingdings"/>
              </a:rPr>
              <a:t>Solution: Rotate 205 rightwards and 178 (new key!) rightwards! 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>
            <a:off x="10089678" y="3175779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>
            <a:off x="9241175" y="3167541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809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Examine first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4" y="3739612"/>
            <a:ext cx="811163" cy="98344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207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911F9"/>
                </a:solidFill>
              </a:rPr>
              <a:t>178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205</a:t>
            </a:r>
            <a:r>
              <a:rPr lang="en-US" dirty="0">
                <a:solidFill>
                  <a:schemeClr val="tx1"/>
                </a:solidFill>
              </a:rPr>
              <a:t>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179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  <a:endParaRPr lang="en-US" sz="1200" b="1" dirty="0">
              <a:solidFill>
                <a:srgbClr val="FF3399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-1" y="4693773"/>
            <a:ext cx="12455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</a:t>
            </a:r>
            <a:r>
              <a:rPr lang="mr-IN" sz="2600" dirty="0">
                <a:solidFill>
                  <a:srgbClr val="FF0000"/>
                </a:solidFill>
              </a:rPr>
              <a:t>…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Only sibling also full 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  <a:sym typeface="Wingdings"/>
              </a:rPr>
              <a:t>Solution: Rotate 205 rightwards and 178 (new key!) rightwards! 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  <a:sym typeface="Wingdings"/>
              </a:rPr>
              <a:t>Cost: 3 (rightmost buffer)+ 1(parent-to-rightmost) + 3 (right buffer)+ 1 (parent-to-right) + 1 (current-to-parent)= 9 </a:t>
            </a:r>
            <a:r>
              <a:rPr lang="en-US" dirty="0" err="1">
                <a:solidFill>
                  <a:srgbClr val="C00000"/>
                </a:solidFill>
                <a:sym typeface="Wingdings"/>
              </a:rPr>
              <a:t>ptr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 assignments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>
            <a:off x="10089678" y="3175779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>
            <a:off x="9241175" y="3167541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0454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#4: Examine second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4" y="3739612"/>
            <a:ext cx="811163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178, 205, 300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130" y="4655627"/>
            <a:ext cx="10182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</a:t>
            </a:r>
            <a:r>
              <a:rPr lang="en-US" sz="2600"/>
              <a:t>Insert </a:t>
            </a:r>
            <a:r>
              <a:rPr lang="en-US" sz="2600">
                <a:solidFill>
                  <a:srgbClr val="FF3399"/>
                </a:solidFill>
              </a:rPr>
              <a:t>174</a:t>
            </a:r>
            <a:endParaRPr lang="en-US" sz="2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382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#4: Examine second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178, 205, 300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</a:t>
            </a:r>
            <a:r>
              <a:rPr lang="en-US" sz="1200" b="1" dirty="0">
                <a:solidFill>
                  <a:srgbClr val="E911F9"/>
                </a:solidFill>
              </a:rPr>
              <a:t>174, </a:t>
            </a:r>
            <a:r>
              <a:rPr lang="en-US" sz="1200" dirty="0">
                <a:solidFill>
                  <a:schemeClr val="tx1"/>
                </a:solidFill>
              </a:rPr>
              <a:t>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130" y="4655627"/>
            <a:ext cx="101826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174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2540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#4: Examine second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178, 205, 300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</a:t>
            </a:r>
            <a:r>
              <a:rPr lang="en-US" sz="1200" b="1" dirty="0">
                <a:solidFill>
                  <a:srgbClr val="E911F9"/>
                </a:solidFill>
              </a:rPr>
              <a:t>174, </a:t>
            </a:r>
            <a:r>
              <a:rPr lang="en-US" sz="1200" dirty="0">
                <a:solidFill>
                  <a:schemeClr val="tx1"/>
                </a:solidFill>
              </a:rPr>
              <a:t>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130" y="4655627"/>
            <a:ext cx="101826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174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  <a:sym typeface="Wingdings"/>
              </a:rPr>
              <a:t>Sibling and cousin don’t have space to rotate keys to </a:t>
            </a:r>
            <a:endParaRPr lang="en-US" sz="2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45" y="5042939"/>
            <a:ext cx="1472703" cy="12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6596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#4: Examine second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178, 205, 300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196, 200,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</a:t>
            </a:r>
            <a:r>
              <a:rPr lang="en-US" sz="1200" b="1" dirty="0">
                <a:solidFill>
                  <a:srgbClr val="E911F9"/>
                </a:solidFill>
              </a:rPr>
              <a:t>174, </a:t>
            </a:r>
            <a:r>
              <a:rPr lang="en-US" sz="1200" dirty="0">
                <a:solidFill>
                  <a:schemeClr val="tx1"/>
                </a:solidFill>
              </a:rPr>
              <a:t>176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130" y="4655627"/>
            <a:ext cx="101826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174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  <a:sym typeface="Wingdings"/>
              </a:rPr>
              <a:t>Sibling and cousin don’t have space to rotate keys to 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  <a:sym typeface="Wingdings"/>
              </a:rPr>
              <a:t>But second cousin does! </a:t>
            </a:r>
            <a:endParaRPr lang="en-US" sz="2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303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#4: Examine second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176, 200, 240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33859" y="3756751"/>
            <a:ext cx="830256" cy="88649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</a:t>
            </a:r>
            <a:r>
              <a:rPr lang="en-US" sz="1200" b="1" dirty="0">
                <a:solidFill>
                  <a:srgbClr val="E911F9"/>
                </a:solidFill>
              </a:rPr>
              <a:t>174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130" y="4655627"/>
            <a:ext cx="101826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174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  <a:sym typeface="Wingdings"/>
              </a:rPr>
              <a:t>Sibling and cousin don’t have space to rotate keys to 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  <a:sym typeface="Wingdings"/>
              </a:rPr>
              <a:t>But second cousin does! 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>
            <a:off x="10785772" y="3192255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>
            <a:off x="9999051" y="3159302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>
            <a:off x="9175263" y="3151064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386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#4: Examine second cousin node!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176, 200, 240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33859" y="3756751"/>
            <a:ext cx="830256" cy="88649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</a:t>
            </a:r>
            <a:r>
              <a:rPr lang="en-US" sz="1200" b="1" dirty="0">
                <a:solidFill>
                  <a:srgbClr val="E911F9"/>
                </a:solidFill>
              </a:rPr>
              <a:t>174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130" y="4655627"/>
            <a:ext cx="101826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174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  <a:sym typeface="Wingdings"/>
              </a:rPr>
              <a:t>Sibling and cousin don’t have space to rotate keys to 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  <a:sym typeface="Wingdings"/>
              </a:rPr>
              <a:t>But second cousin does! 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C00000"/>
                </a:solidFill>
                <a:sym typeface="Wingdings"/>
              </a:rPr>
              <a:t>Cost: 3 + 1 + 3 + 1 + 3 + 1 + 1 = (9 + 4) = 13 pointer assignments 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>
            <a:off x="10785772" y="3192255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>
            <a:off x="9999051" y="3159302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>
            <a:off x="9175263" y="3151064"/>
            <a:ext cx="648345" cy="397581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6824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should I always rotate as far away as I can?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53584" cy="48593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UNCLEAR.</a:t>
                </a:r>
              </a:p>
              <a:p>
                <a:r>
                  <a:rPr lang="en-US" dirty="0"/>
                  <a:t>In the 70s and 80s,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yes, absolutely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Memory expensive:</a:t>
                </a:r>
                <a:r>
                  <a:rPr lang="en-US" dirty="0"/>
                  <a:t> inner nodes in disk as well means we want to minimize height.</a:t>
                </a:r>
              </a:p>
              <a:p>
                <a:r>
                  <a:rPr lang="en-US" dirty="0"/>
                  <a:t>Nowadays, can fit the index (B-Tree) in memory.</a:t>
                </a:r>
              </a:p>
              <a:p>
                <a:pPr lvl="1"/>
                <a:r>
                  <a:rPr lang="en-US" dirty="0"/>
                  <a:t>So might not care about </a:t>
                </a:r>
                <a:r>
                  <a:rPr lang="en-US" dirty="0">
                    <a:solidFill>
                      <a:srgbClr val="7030A0"/>
                    </a:solidFill>
                  </a:rPr>
                  <a:t>adding to the height that much</a:t>
                </a:r>
              </a:p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Our solution (for exams, projects, </a:t>
                </a:r>
                <a:r>
                  <a:rPr lang="en-US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etc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en-US" dirty="0"/>
                  <a:t>: supply an </a:t>
                </a:r>
                <a:r>
                  <a:rPr lang="en-US" dirty="0">
                    <a:latin typeface="Consolas" charset="0"/>
                    <a:ea typeface="Consolas" charset="0"/>
                    <a:cs typeface="Consolas" charset="0"/>
                  </a:rPr>
                  <a:t>unsigned </a:t>
                </a:r>
                <a:r>
                  <a:rPr lang="en-US" dirty="0" err="1">
                    <a:latin typeface="Consolas" charset="0"/>
                    <a:ea typeface="Consolas" charset="0"/>
                    <a:cs typeface="Consolas" charset="0"/>
                  </a:rPr>
                  <a:t>int</a:t>
                </a:r>
                <a:r>
                  <a:rPr lang="en-US" dirty="0"/>
                  <a:t>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h𝑜𝑝𝑠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either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insertion method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2"/>
                    </a:solidFill>
                  </a:rPr>
                  <a:t>B-Tree constructor </a:t>
                </a:r>
                <a:r>
                  <a:rPr lang="en-US" dirty="0"/>
                  <a:t>to indicate </a:t>
                </a:r>
                <a:r>
                  <a:rPr lang="en-US" dirty="0">
                    <a:solidFill>
                      <a:srgbClr val="E911F9"/>
                    </a:solidFill>
                  </a:rPr>
                  <a:t>how far away </a:t>
                </a:r>
                <a:r>
                  <a:rPr lang="en-US" dirty="0"/>
                  <a:t>you are willing to search for key space when you overflow.</a:t>
                </a:r>
              </a:p>
              <a:p>
                <a:pPr lvl="1"/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h𝑜𝑝𝑠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 </a:t>
                </a:r>
                <a:r>
                  <a:rPr lang="en-US" dirty="0">
                    <a:latin typeface="Consolas" charset="0"/>
                    <a:ea typeface="Consolas" charset="0"/>
                    <a:cs typeface="Consolas" charset="0"/>
                  </a:rPr>
                  <a:t>signed </a:t>
                </a:r>
                <a:r>
                  <a:rPr lang="en-US" dirty="0" err="1">
                    <a:latin typeface="Consolas" charset="0"/>
                    <a:ea typeface="Consolas" charset="0"/>
                    <a:cs typeface="Consolas" charset="0"/>
                  </a:rPr>
                  <a:t>int</a:t>
                </a:r>
                <a:r>
                  <a:rPr lang="en-US" dirty="0"/>
                  <a:t> if you want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h𝑜𝑝𝑠</m:t>
                    </m:r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to indicate “as far away as you want”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53584" cy="4859380"/>
              </a:xfrm>
              <a:blipFill rotWithShape="0">
                <a:blip r:embed="rId2"/>
                <a:stretch>
                  <a:fillRect l="-1030" t="-2757" r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3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true story: &lt;K, V&gt; pairs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6EEA40-DF5A-4002-B2E6-89B167473AE6}"/>
              </a:ext>
            </a:extLst>
          </p:cNvPr>
          <p:cNvSpPr/>
          <p:nvPr/>
        </p:nvSpPr>
        <p:spPr>
          <a:xfrm>
            <a:off x="2345831" y="2368973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529E454-7CC6-4490-B2FE-26C1781B755F}"/>
              </a:ext>
            </a:extLst>
          </p:cNvPr>
          <p:cNvCxnSpPr>
            <a:cxnSpLocks/>
          </p:cNvCxnSpPr>
          <p:nvPr/>
        </p:nvCxnSpPr>
        <p:spPr>
          <a:xfrm flipH="1">
            <a:off x="2176498" y="2955996"/>
            <a:ext cx="372534" cy="677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E2B8474-307A-49A7-8E53-9CA3221BBAA3}"/>
              </a:ext>
            </a:extLst>
          </p:cNvPr>
          <p:cNvCxnSpPr>
            <a:cxnSpLocks/>
          </p:cNvCxnSpPr>
          <p:nvPr/>
        </p:nvCxnSpPr>
        <p:spPr>
          <a:xfrm>
            <a:off x="3139441" y="2955996"/>
            <a:ext cx="1276491" cy="598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xmlns="" id="{2B0B3C32-4078-4714-9743-05752A7F4317}"/>
              </a:ext>
            </a:extLst>
          </p:cNvPr>
          <p:cNvSpPr/>
          <p:nvPr/>
        </p:nvSpPr>
        <p:spPr>
          <a:xfrm>
            <a:off x="4168987" y="3554307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7F10D4E-177D-42F5-B02F-8D857EA67F55}"/>
              </a:ext>
            </a:extLst>
          </p:cNvPr>
          <p:cNvCxnSpPr>
            <a:cxnSpLocks/>
          </p:cNvCxnSpPr>
          <p:nvPr/>
        </p:nvCxnSpPr>
        <p:spPr>
          <a:xfrm flipH="1">
            <a:off x="4195798" y="4130041"/>
            <a:ext cx="220134" cy="688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xmlns="" id="{4B846700-13DA-49A1-888A-514E7CEBC628}"/>
              </a:ext>
            </a:extLst>
          </p:cNvPr>
          <p:cNvSpPr/>
          <p:nvPr/>
        </p:nvSpPr>
        <p:spPr>
          <a:xfrm>
            <a:off x="3828909" y="4897685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B4859E1-A716-41AC-A782-BD8EB5E262FE}"/>
              </a:ext>
            </a:extLst>
          </p:cNvPr>
          <p:cNvCxnSpPr>
            <a:cxnSpLocks/>
          </p:cNvCxnSpPr>
          <p:nvPr/>
        </p:nvCxnSpPr>
        <p:spPr>
          <a:xfrm>
            <a:off x="4726376" y="4130041"/>
            <a:ext cx="434622" cy="688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xmlns="" id="{99AC1487-9E16-46B0-819A-43741F9B0D65}"/>
              </a:ext>
            </a:extLst>
          </p:cNvPr>
          <p:cNvSpPr/>
          <p:nvPr/>
        </p:nvSpPr>
        <p:spPr>
          <a:xfrm>
            <a:off x="4892887" y="4897685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xmlns="" id="{EA7FDBD5-1018-4CC5-A567-C3B218A98516}"/>
              </a:ext>
            </a:extLst>
          </p:cNvPr>
          <p:cNvSpPr/>
          <p:nvPr/>
        </p:nvSpPr>
        <p:spPr>
          <a:xfrm>
            <a:off x="1507631" y="3694536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10, 20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BD25B28-2710-43C6-BBEA-004D4ADA4969}"/>
              </a:ext>
            </a:extLst>
          </p:cNvPr>
          <p:cNvCxnSpPr>
            <a:cxnSpLocks/>
          </p:cNvCxnSpPr>
          <p:nvPr/>
        </p:nvCxnSpPr>
        <p:spPr>
          <a:xfrm>
            <a:off x="2266105" y="4238167"/>
            <a:ext cx="486126" cy="621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xmlns="" id="{285AA1A0-6898-4CB5-A746-EF217DA1D8EA}"/>
              </a:ext>
            </a:extLst>
          </p:cNvPr>
          <p:cNvSpPr/>
          <p:nvPr/>
        </p:nvSpPr>
        <p:spPr>
          <a:xfrm>
            <a:off x="2523631" y="4859937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D0A3A0F-4CA4-461B-82A7-A60B2E1C117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015631" y="4270270"/>
            <a:ext cx="0" cy="62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9">
            <a:extLst>
              <a:ext uri="{FF2B5EF4-FFF2-40B4-BE49-F238E27FC236}">
                <a16:creationId xmlns:a16="http://schemas.microsoft.com/office/drawing/2014/main" xmlns="" id="{AEC9B6EE-D3D6-4675-860A-19E088E1EE8D}"/>
              </a:ext>
            </a:extLst>
          </p:cNvPr>
          <p:cNvSpPr/>
          <p:nvPr/>
        </p:nvSpPr>
        <p:spPr>
          <a:xfrm>
            <a:off x="1661090" y="4875108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E7F6AAE-2485-4D62-80B8-411E4ECCE888}"/>
              </a:ext>
            </a:extLst>
          </p:cNvPr>
          <p:cNvCxnSpPr>
            <a:cxnSpLocks/>
          </p:cNvCxnSpPr>
          <p:nvPr/>
        </p:nvCxnSpPr>
        <p:spPr>
          <a:xfrm flipH="1">
            <a:off x="1220648" y="4270270"/>
            <a:ext cx="286984" cy="548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xmlns="" id="{2540B8AF-A02F-451A-B95A-4B0F98787E91}"/>
              </a:ext>
            </a:extLst>
          </p:cNvPr>
          <p:cNvSpPr/>
          <p:nvPr/>
        </p:nvSpPr>
        <p:spPr>
          <a:xfrm>
            <a:off x="718294" y="4819546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791899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#5: Splitting, parent has space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176, 200, 240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33859" y="3756751"/>
            <a:ext cx="830256" cy="886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7130" y="4655627"/>
            <a:ext cx="10182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181</a:t>
            </a:r>
          </a:p>
        </p:txBody>
      </p:sp>
    </p:spTree>
    <p:extLst>
      <p:ext uri="{BB962C8B-B14F-4D97-AF65-F5344CB8AC3E}">
        <p14:creationId xmlns:p14="http://schemas.microsoft.com/office/powerpoint/2010/main" val="6711952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#5: Splitting, parent has space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176, 200, 240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33859" y="3756751"/>
            <a:ext cx="830256" cy="886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E911F9"/>
                </a:solidFill>
              </a:rPr>
              <a:t>181,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7130" y="4655627"/>
            <a:ext cx="101826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181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5506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#5: Splitting, parent has space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205" y="3739612"/>
            <a:ext cx="719204" cy="98344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176, 200, 240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33859" y="3756751"/>
            <a:ext cx="830256" cy="88649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14191" y="3690183"/>
            <a:ext cx="720937" cy="1034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E911F9"/>
                </a:solidFill>
              </a:rPr>
              <a:t>181,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185,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7130" y="4655627"/>
            <a:ext cx="101826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181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7030A0"/>
                </a:solidFill>
                <a:sym typeface="Wingdings"/>
              </a:rPr>
              <a:t>No sibling or cousin has space for rotating keys to! </a:t>
            </a:r>
            <a:endParaRPr lang="en-US" sz="2600" dirty="0">
              <a:solidFill>
                <a:srgbClr val="7030A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98" y="5029002"/>
            <a:ext cx="2098483" cy="15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5762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#5: Splitting, parent has space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9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</a:t>
            </a:r>
            <a:r>
              <a:rPr lang="en-US" dirty="0">
                <a:solidFill>
                  <a:srgbClr val="E911F9"/>
                </a:solidFill>
              </a:rPr>
              <a:t>181, </a:t>
            </a:r>
            <a:r>
              <a:rPr lang="en-US" dirty="0">
                <a:solidFill>
                  <a:schemeClr val="tx1"/>
                </a:solidFill>
              </a:rPr>
              <a:t>200, 240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14257" y="3818715"/>
            <a:ext cx="636624" cy="6080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7130" y="4655627"/>
            <a:ext cx="101826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FF3399"/>
                </a:solidFill>
              </a:rPr>
              <a:t>181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7030A0"/>
                </a:solidFill>
                <a:sym typeface="Wingdings"/>
              </a:rPr>
              <a:t>No sibling or cousin has space for rotating keys to! 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Solution: Split the current node, and elevate middle key to the parent 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5719312"/>
            <a:ext cx="1869401" cy="117024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9999283" y="3806975"/>
            <a:ext cx="576259" cy="6587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372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#5: Splitting, parent has space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9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</a:t>
            </a:r>
            <a:r>
              <a:rPr lang="en-US" dirty="0">
                <a:solidFill>
                  <a:srgbClr val="E911F9"/>
                </a:solidFill>
              </a:rPr>
              <a:t>181, </a:t>
            </a:r>
            <a:r>
              <a:rPr lang="en-US" dirty="0">
                <a:solidFill>
                  <a:srgbClr val="C00000"/>
                </a:solidFill>
              </a:rPr>
              <a:t>200, 240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14257" y="3818715"/>
            <a:ext cx="636624" cy="6080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7104" y="4396567"/>
                <a:ext cx="1180009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/>
                  <a:t>Task: Insert </a:t>
                </a:r>
                <a:r>
                  <a:rPr lang="en-US" sz="2600" dirty="0">
                    <a:solidFill>
                      <a:srgbClr val="FF3399"/>
                    </a:solidFill>
                  </a:rPr>
                  <a:t>181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rgbClr val="FF0000"/>
                    </a:solidFill>
                  </a:rPr>
                  <a:t>Overflow </a:t>
                </a:r>
                <a:r>
                  <a:rPr lang="en-US" sz="2600" dirty="0">
                    <a:solidFill>
                      <a:srgbClr val="FF0000"/>
                    </a:solidFill>
                    <a:sym typeface="Wingdings"/>
                  </a:rPr>
                  <a:t>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rgbClr val="7030A0"/>
                    </a:solidFill>
                    <a:sym typeface="Wingdings"/>
                  </a:rPr>
                  <a:t>No sibling or cousin has space for rotating keys to! 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sym typeface="Wingdings"/>
                  </a:rPr>
                  <a:t>Solution: Split the current node, and elevate middle key to the parent 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chemeClr val="accent5">
                        <a:lumMod val="75000"/>
                      </a:schemeClr>
                    </a:solidFill>
                    <a:sym typeface="Wingdings"/>
                  </a:rPr>
                  <a:t>Parent has 1 additional child subtree now.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sym typeface="Wingdings"/>
                  </a:rPr>
                  <a:t>Must shift </a:t>
                </a:r>
                <a:r>
                  <a:rPr lang="en-US" sz="2200" dirty="0">
                    <a:solidFill>
                      <a:srgbClr val="C00000"/>
                    </a:solidFill>
                    <a:sym typeface="Wingdings"/>
                  </a:rPr>
                  <a:t>200, 240</a:t>
                </a:r>
                <a:r>
                  <a:rPr lang="en-US" sz="2200" dirty="0">
                    <a:solidFill>
                      <a:schemeClr val="tx1"/>
                    </a:solidFill>
                    <a:sym typeface="Wingdings"/>
                  </a:rPr>
                  <a:t> and </a:t>
                </a:r>
                <a:r>
                  <a:rPr lang="en-US" sz="2200" dirty="0">
                    <a:solidFill>
                      <a:schemeClr val="accent4"/>
                    </a:solidFill>
                    <a:sym typeface="Wingdings"/>
                  </a:rPr>
                  <a:t>2 former subtree pointers </a:t>
                </a:r>
                <a:r>
                  <a:rPr lang="en-US" sz="2200" dirty="0">
                    <a:solidFill>
                      <a:schemeClr val="tx1"/>
                    </a:solidFill>
                    <a:sym typeface="Wingdings"/>
                  </a:rPr>
                  <a:t>one position forward </a:t>
                </a:r>
                <a:r>
                  <a:rPr lang="en-US" sz="2200" dirty="0">
                    <a:solidFill>
                      <a:schemeClr val="accent2">
                        <a:lumMod val="75000"/>
                      </a:schemeClr>
                    </a:solidFill>
                    <a:sym typeface="Wingding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𝒪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𝑝</m:t>
                        </m:r>
                        <m:r>
                          <a:rPr lang="en-US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accent2">
                        <a:lumMod val="75000"/>
                      </a:schemeClr>
                    </a:solidFill>
                  </a:rPr>
                  <a:t> operation)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4" y="4396567"/>
                <a:ext cx="11800096" cy="2431435"/>
              </a:xfrm>
              <a:prstGeom prst="rect">
                <a:avLst/>
              </a:prstGeom>
              <a:blipFill rotWithShape="0">
                <a:blip r:embed="rId2"/>
                <a:stretch>
                  <a:fillRect l="-775" t="-2005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9999283" y="3806975"/>
            <a:ext cx="576259" cy="65871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8469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Interesting notes about splitting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3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6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4257" y="3818715"/>
            <a:ext cx="636624" cy="608069"/>
          </a:xfrm>
          <a:prstGeom prst="roundRect">
            <a:avLst/>
          </a:prstGeom>
          <a:gradFill flip="none" rotWithShape="1">
            <a:gsLst>
              <a:gs pos="0">
                <a:srgbClr val="E911F9">
                  <a:tint val="66000"/>
                  <a:satMod val="160000"/>
                </a:srgbClr>
              </a:gs>
              <a:gs pos="50000">
                <a:srgbClr val="E911F9">
                  <a:tint val="44500"/>
                  <a:satMod val="160000"/>
                </a:srgbClr>
              </a:gs>
              <a:gs pos="100000">
                <a:srgbClr val="E911F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999283" y="3806975"/>
            <a:ext cx="576259" cy="658717"/>
          </a:xfrm>
          <a:prstGeom prst="roundRect">
            <a:avLst/>
          </a:prstGeom>
          <a:gradFill flip="none" rotWithShape="1">
            <a:gsLst>
              <a:gs pos="0">
                <a:srgbClr val="E911F9">
                  <a:tint val="66000"/>
                  <a:satMod val="160000"/>
                </a:srgbClr>
              </a:gs>
              <a:gs pos="50000">
                <a:srgbClr val="E911F9">
                  <a:tint val="44500"/>
                  <a:satMod val="160000"/>
                </a:srgbClr>
              </a:gs>
              <a:gs pos="100000">
                <a:srgbClr val="E911F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48" idx="0"/>
          </p:cNvCxnSpPr>
          <p:nvPr/>
        </p:nvCxnSpPr>
        <p:spPr>
          <a:xfrm flipH="1">
            <a:off x="10287413" y="3091301"/>
            <a:ext cx="9550" cy="715674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5686" y="4941298"/>
            <a:ext cx="116215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No heap allocation for splitting!</a:t>
            </a:r>
            <a:r>
              <a:rPr lang="en-US" sz="26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600" dirty="0"/>
              <a:t>Compare with </a:t>
            </a:r>
            <a:r>
              <a:rPr lang="en-US" sz="2600" dirty="0">
                <a:solidFill>
                  <a:schemeClr val="accent2"/>
                </a:solidFill>
              </a:rPr>
              <a:t>purported polymorphic implementation</a:t>
            </a:r>
            <a:r>
              <a:rPr lang="en-US" sz="2600" dirty="0"/>
              <a:t> of 2-3 trees.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/>
              <a:t>Next </a:t>
            </a:r>
            <a:r>
              <a:rPr lang="en-US" sz="2600" b="1" dirty="0">
                <a:solidFill>
                  <a:schemeClr val="accent6"/>
                </a:solidFill>
              </a:rPr>
              <a:t>4</a:t>
            </a:r>
            <a:r>
              <a:rPr lang="en-US" sz="2600" dirty="0"/>
              <a:t> key insertions in the range </a:t>
            </a:r>
            <a:r>
              <a:rPr lang="en-US" sz="2600" dirty="0">
                <a:solidFill>
                  <a:srgbClr val="E911F9"/>
                </a:solidFill>
              </a:rPr>
              <a:t>[177, 199] </a:t>
            </a:r>
            <a:r>
              <a:rPr lang="en-US" sz="2600" dirty="0"/>
              <a:t>will be solvable with </a:t>
            </a:r>
            <a:r>
              <a:rPr lang="en-US" sz="2600" b="1" dirty="0">
                <a:solidFill>
                  <a:srgbClr val="FF0000"/>
                </a:solidFill>
              </a:rPr>
              <a:t>key rotations to the left or right</a:t>
            </a:r>
            <a:r>
              <a:rPr lang="en-US" sz="2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476297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1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4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4256" y="3818715"/>
            <a:ext cx="640119" cy="9043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179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180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999283" y="3806975"/>
            <a:ext cx="584347" cy="9160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196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197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2" name="Right Brace 51"/>
          <p:cNvSpPr/>
          <p:nvPr/>
        </p:nvSpPr>
        <p:spPr>
          <a:xfrm rot="5400000">
            <a:off x="9736924" y="4375149"/>
            <a:ext cx="500369" cy="12666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909382" y="5321266"/>
            <a:ext cx="287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Added some keys here to make example interesting</a:t>
            </a:r>
            <a:r>
              <a:rPr lang="mr-IN" i="1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6732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1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4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4256" y="3818715"/>
            <a:ext cx="640119" cy="9043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180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999283" y="3806975"/>
            <a:ext cx="584347" cy="9160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686" y="4941298"/>
            <a:ext cx="116215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67355303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1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4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4256" y="3818715"/>
            <a:ext cx="640119" cy="9043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180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10063" y="3816883"/>
            <a:ext cx="584347" cy="1073142"/>
          </a:xfrm>
          <a:prstGeom prst="roundRect">
            <a:avLst/>
          </a:prstGeom>
          <a:gradFill flip="none" rotWithShape="1">
            <a:gsLst>
              <a:gs pos="0">
                <a:srgbClr val="FF0011">
                  <a:tint val="66000"/>
                  <a:satMod val="160000"/>
                </a:srgbClr>
              </a:gs>
              <a:gs pos="50000">
                <a:srgbClr val="FF0011">
                  <a:tint val="44500"/>
                  <a:satMod val="160000"/>
                </a:srgbClr>
              </a:gs>
              <a:gs pos="100000">
                <a:srgbClr val="FF001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E911F9"/>
                </a:solidFill>
              </a:rPr>
              <a:t>190,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686" y="4941298"/>
            <a:ext cx="116215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306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1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4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4256" y="3818715"/>
            <a:ext cx="640119" cy="9043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180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10063" y="3816883"/>
            <a:ext cx="584347" cy="1073142"/>
          </a:xfrm>
          <a:prstGeom prst="roundRect">
            <a:avLst/>
          </a:prstGeom>
          <a:gradFill flip="none" rotWithShape="1">
            <a:gsLst>
              <a:gs pos="0">
                <a:srgbClr val="FF0011">
                  <a:tint val="66000"/>
                  <a:satMod val="160000"/>
                </a:srgbClr>
              </a:gs>
              <a:gs pos="50000">
                <a:srgbClr val="FF0011">
                  <a:tint val="44500"/>
                  <a:satMod val="160000"/>
                </a:srgbClr>
              </a:gs>
              <a:gs pos="100000">
                <a:srgbClr val="FF001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E911F9"/>
                </a:solidFill>
              </a:rPr>
              <a:t>190,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2215" y="4890025"/>
            <a:ext cx="116215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Siblings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600" dirty="0">
                <a:solidFill>
                  <a:srgbClr val="0070C0"/>
                </a:solidFill>
                <a:sym typeface="Wingdings"/>
              </a:rPr>
              <a:t>cousins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and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parent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all full! 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42" y="4723058"/>
            <a:ext cx="1971929" cy="21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true story: &lt;K, V&gt; pairs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6EEA40-DF5A-4002-B2E6-89B167473AE6}"/>
              </a:ext>
            </a:extLst>
          </p:cNvPr>
          <p:cNvSpPr/>
          <p:nvPr/>
        </p:nvSpPr>
        <p:spPr>
          <a:xfrm>
            <a:off x="2345831" y="2368973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529E454-7CC6-4490-B2FE-26C1781B755F}"/>
              </a:ext>
            </a:extLst>
          </p:cNvPr>
          <p:cNvCxnSpPr>
            <a:cxnSpLocks/>
          </p:cNvCxnSpPr>
          <p:nvPr/>
        </p:nvCxnSpPr>
        <p:spPr>
          <a:xfrm flipH="1">
            <a:off x="2176498" y="2955996"/>
            <a:ext cx="372534" cy="677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E2B8474-307A-49A7-8E53-9CA3221BBAA3}"/>
              </a:ext>
            </a:extLst>
          </p:cNvPr>
          <p:cNvCxnSpPr>
            <a:cxnSpLocks/>
          </p:cNvCxnSpPr>
          <p:nvPr/>
        </p:nvCxnSpPr>
        <p:spPr>
          <a:xfrm>
            <a:off x="3139441" y="2955996"/>
            <a:ext cx="1276491" cy="598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xmlns="" id="{2B0B3C32-4078-4714-9743-05752A7F4317}"/>
              </a:ext>
            </a:extLst>
          </p:cNvPr>
          <p:cNvSpPr/>
          <p:nvPr/>
        </p:nvSpPr>
        <p:spPr>
          <a:xfrm>
            <a:off x="4168987" y="3554307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7F10D4E-177D-42F5-B02F-8D857EA67F55}"/>
              </a:ext>
            </a:extLst>
          </p:cNvPr>
          <p:cNvCxnSpPr>
            <a:cxnSpLocks/>
          </p:cNvCxnSpPr>
          <p:nvPr/>
        </p:nvCxnSpPr>
        <p:spPr>
          <a:xfrm flipH="1">
            <a:off x="4195798" y="4130041"/>
            <a:ext cx="220134" cy="688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xmlns="" id="{4B846700-13DA-49A1-888A-514E7CEBC628}"/>
              </a:ext>
            </a:extLst>
          </p:cNvPr>
          <p:cNvSpPr/>
          <p:nvPr/>
        </p:nvSpPr>
        <p:spPr>
          <a:xfrm>
            <a:off x="3828909" y="4897685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B4859E1-A716-41AC-A782-BD8EB5E262FE}"/>
              </a:ext>
            </a:extLst>
          </p:cNvPr>
          <p:cNvCxnSpPr>
            <a:cxnSpLocks/>
          </p:cNvCxnSpPr>
          <p:nvPr/>
        </p:nvCxnSpPr>
        <p:spPr>
          <a:xfrm>
            <a:off x="4726376" y="4130041"/>
            <a:ext cx="434622" cy="688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xmlns="" id="{99AC1487-9E16-46B0-819A-43741F9B0D65}"/>
              </a:ext>
            </a:extLst>
          </p:cNvPr>
          <p:cNvSpPr/>
          <p:nvPr/>
        </p:nvSpPr>
        <p:spPr>
          <a:xfrm>
            <a:off x="4892887" y="4897685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xmlns="" id="{EA7FDBD5-1018-4CC5-A567-C3B218A98516}"/>
              </a:ext>
            </a:extLst>
          </p:cNvPr>
          <p:cNvSpPr/>
          <p:nvPr/>
        </p:nvSpPr>
        <p:spPr>
          <a:xfrm>
            <a:off x="1507631" y="3694536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10, 20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BD25B28-2710-43C6-BBEA-004D4ADA4969}"/>
              </a:ext>
            </a:extLst>
          </p:cNvPr>
          <p:cNvCxnSpPr>
            <a:cxnSpLocks/>
          </p:cNvCxnSpPr>
          <p:nvPr/>
        </p:nvCxnSpPr>
        <p:spPr>
          <a:xfrm>
            <a:off x="2266105" y="4238167"/>
            <a:ext cx="486126" cy="621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xmlns="" id="{285AA1A0-6898-4CB5-A746-EF217DA1D8EA}"/>
              </a:ext>
            </a:extLst>
          </p:cNvPr>
          <p:cNvSpPr/>
          <p:nvPr/>
        </p:nvSpPr>
        <p:spPr>
          <a:xfrm>
            <a:off x="2523631" y="4859937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D0A3A0F-4CA4-461B-82A7-A60B2E1C117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015631" y="4270270"/>
            <a:ext cx="0" cy="62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9">
            <a:extLst>
              <a:ext uri="{FF2B5EF4-FFF2-40B4-BE49-F238E27FC236}">
                <a16:creationId xmlns:a16="http://schemas.microsoft.com/office/drawing/2014/main" xmlns="" id="{AEC9B6EE-D3D6-4675-860A-19E088E1EE8D}"/>
              </a:ext>
            </a:extLst>
          </p:cNvPr>
          <p:cNvSpPr/>
          <p:nvPr/>
        </p:nvSpPr>
        <p:spPr>
          <a:xfrm>
            <a:off x="1661090" y="4875108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E7F6AAE-2485-4D62-80B8-411E4ECCE888}"/>
              </a:ext>
            </a:extLst>
          </p:cNvPr>
          <p:cNvCxnSpPr>
            <a:cxnSpLocks/>
          </p:cNvCxnSpPr>
          <p:nvPr/>
        </p:nvCxnSpPr>
        <p:spPr>
          <a:xfrm flipH="1">
            <a:off x="1220648" y="4270270"/>
            <a:ext cx="286984" cy="548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xmlns="" id="{2540B8AF-A02F-451A-B95A-4B0F98787E91}"/>
              </a:ext>
            </a:extLst>
          </p:cNvPr>
          <p:cNvSpPr/>
          <p:nvPr/>
        </p:nvSpPr>
        <p:spPr>
          <a:xfrm>
            <a:off x="718294" y="4819546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3139441" y="2368973"/>
            <a:ext cx="822959" cy="282787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1317679" y="3361214"/>
            <a:ext cx="687245" cy="307342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66105" y="3717113"/>
            <a:ext cx="644452" cy="58792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4765478" y="3299016"/>
            <a:ext cx="468815" cy="32222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4135333" y="5280855"/>
            <a:ext cx="927523" cy="874148"/>
          </a:xfrm>
          <a:prstGeom prst="curved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542" y="2683292"/>
            <a:ext cx="125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Jared, 421083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4783" y="2088932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Michael, 8781230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46471" y="3431730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Jackie, 4567676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6987" y="6228213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David, 546867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0894" y="2896518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Raeesha</a:t>
            </a:r>
            <a:r>
              <a:rPr lang="en-US" i="1" dirty="0">
                <a:solidFill>
                  <a:srgbClr val="FF0000"/>
                </a:solidFill>
              </a:rPr>
              <a:t>, 2346487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70320"/>
              </p:ext>
            </p:extLst>
          </p:nvPr>
        </p:nvGraphicFramePr>
        <p:xfrm>
          <a:off x="6560097" y="1845888"/>
          <a:ext cx="4793703" cy="434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68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6" name="Oval 35"/>
          <p:cNvSpPr/>
          <p:nvPr/>
        </p:nvSpPr>
        <p:spPr>
          <a:xfrm>
            <a:off x="556542" y="2651760"/>
            <a:ext cx="895530" cy="77997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78741" y="2088932"/>
            <a:ext cx="1480499" cy="77997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2173" y="2743522"/>
            <a:ext cx="1480499" cy="7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39613" y="3355621"/>
            <a:ext cx="1480499" cy="779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92042" y="6148188"/>
            <a:ext cx="1480499" cy="779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141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1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4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4256" y="3818715"/>
            <a:ext cx="640119" cy="9043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180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10063" y="3816883"/>
            <a:ext cx="584347" cy="1073142"/>
          </a:xfrm>
          <a:prstGeom prst="roundRect">
            <a:avLst/>
          </a:prstGeom>
          <a:gradFill flip="none" rotWithShape="1">
            <a:gsLst>
              <a:gs pos="0">
                <a:srgbClr val="FF0011">
                  <a:tint val="66000"/>
                  <a:satMod val="160000"/>
                </a:srgbClr>
              </a:gs>
              <a:gs pos="50000">
                <a:srgbClr val="FF0011">
                  <a:tint val="44500"/>
                  <a:satMod val="160000"/>
                </a:srgbClr>
              </a:gs>
              <a:gs pos="100000">
                <a:srgbClr val="FF001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E911F9"/>
                </a:solidFill>
              </a:rPr>
              <a:t>190,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686" y="4941298"/>
            <a:ext cx="116215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Siblings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600" dirty="0">
                <a:solidFill>
                  <a:srgbClr val="0070C0"/>
                </a:solidFill>
                <a:sym typeface="Wingdings"/>
              </a:rPr>
              <a:t>cousins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and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parent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all full! 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ym typeface="Wingdings"/>
              </a:rPr>
              <a:t>Solution: Split </a:t>
            </a:r>
            <a:r>
              <a:rPr lang="en-US" sz="2600" dirty="0">
                <a:solidFill>
                  <a:srgbClr val="7030A0"/>
                </a:solidFill>
                <a:sym typeface="Wingdings"/>
              </a:rPr>
              <a:t>twice</a:t>
            </a:r>
            <a:r>
              <a:rPr lang="en-US" sz="2600" dirty="0">
                <a:sym typeface="Wingdings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9480906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1" idx="0"/>
          </p:cNvCxnSpPr>
          <p:nvPr/>
        </p:nvCxnSpPr>
        <p:spPr>
          <a:xfrm flipH="1">
            <a:off x="9632569" y="3128634"/>
            <a:ext cx="179411" cy="690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4" idx="0"/>
          </p:cNvCxnSpPr>
          <p:nvPr/>
        </p:nvCxnSpPr>
        <p:spPr>
          <a:xfrm>
            <a:off x="10583630" y="3037528"/>
            <a:ext cx="396421" cy="663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7358" y="2972311"/>
            <a:ext cx="849768" cy="680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71998" y="3717986"/>
            <a:ext cx="830256" cy="8864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300, 314</a:t>
            </a:r>
            <a:r>
              <a:rPr lang="en-US" sz="1400" dirty="0">
                <a:solidFill>
                  <a:schemeClr val="tx1"/>
                </a:solidFill>
              </a:rPr>
              <a:t>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14256" y="3818715"/>
            <a:ext cx="640119" cy="9043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180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03787" y="3735285"/>
            <a:ext cx="701886" cy="987773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10063" y="3816883"/>
            <a:ext cx="584347" cy="1073142"/>
          </a:xfrm>
          <a:prstGeom prst="roundRect">
            <a:avLst/>
          </a:prstGeom>
          <a:gradFill flip="none" rotWithShape="1">
            <a:gsLst>
              <a:gs pos="0">
                <a:srgbClr val="FF0011">
                  <a:tint val="66000"/>
                  <a:satMod val="160000"/>
                </a:srgbClr>
              </a:gs>
              <a:gs pos="50000">
                <a:srgbClr val="FF0011">
                  <a:tint val="44500"/>
                  <a:satMod val="160000"/>
                </a:srgbClr>
              </a:gs>
              <a:gs pos="100000">
                <a:srgbClr val="FF0011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185,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187,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E911F9"/>
                </a:solidFill>
              </a:rPr>
              <a:t>190,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196,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242469" y="3091301"/>
            <a:ext cx="54494" cy="625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620449" y="3701148"/>
            <a:ext cx="719204" cy="98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686" y="4941298"/>
            <a:ext cx="116215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Siblings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600" dirty="0">
                <a:solidFill>
                  <a:srgbClr val="0070C0"/>
                </a:solidFill>
                <a:sym typeface="Wingdings"/>
              </a:rPr>
              <a:t>cousins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and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parent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all full! 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ym typeface="Wingdings"/>
              </a:rPr>
              <a:t>Solution: Split </a:t>
            </a:r>
            <a:r>
              <a:rPr lang="en-US" sz="2600" dirty="0">
                <a:solidFill>
                  <a:srgbClr val="7030A0"/>
                </a:solidFill>
                <a:sym typeface="Wingdings"/>
              </a:rPr>
              <a:t>twice</a:t>
            </a:r>
            <a:r>
              <a:rPr lang="en-US" sz="2600" dirty="0">
                <a:sym typeface="Wingdings"/>
              </a:rPr>
              <a:t>.</a:t>
            </a:r>
            <a:endParaRPr lang="en-US" sz="2600" dirty="0"/>
          </a:p>
        </p:txBody>
      </p:sp>
      <p:sp>
        <p:nvSpPr>
          <p:cNvPr id="3" name="Oval 2"/>
          <p:cNvSpPr/>
          <p:nvPr/>
        </p:nvSpPr>
        <p:spPr>
          <a:xfrm>
            <a:off x="9757486" y="3561003"/>
            <a:ext cx="1147527" cy="151762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2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97355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9470205" y="3114120"/>
            <a:ext cx="283720" cy="629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97660" y="3052499"/>
            <a:ext cx="436578" cy="56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893011" y="2972311"/>
            <a:ext cx="1050539" cy="659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</a:t>
            </a:r>
            <a:r>
              <a:rPr lang="en-US" dirty="0">
                <a:solidFill>
                  <a:srgbClr val="E911F9"/>
                </a:solidFill>
              </a:rPr>
              <a:t>190</a:t>
            </a:r>
            <a:r>
              <a:rPr lang="en-US" dirty="0">
                <a:solidFill>
                  <a:schemeClr val="tx1"/>
                </a:solidFill>
              </a:rPr>
              <a:t>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636878" y="3631871"/>
            <a:ext cx="540607" cy="8864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300, 314</a:t>
            </a:r>
            <a:r>
              <a:rPr lang="en-US" sz="1000" dirty="0">
                <a:solidFill>
                  <a:schemeClr val="tx1"/>
                </a:solidFill>
              </a:rPr>
              <a:t>, 350,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50145" y="3743254"/>
            <a:ext cx="640119" cy="9043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177,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180</a:t>
            </a:r>
            <a:br>
              <a:rPr lang="en-US" sz="1000" dirty="0">
                <a:solidFill>
                  <a:schemeClr val="tx1"/>
                </a:solidFill>
              </a:rPr>
            </a:b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82965" y="3735285"/>
            <a:ext cx="471113" cy="94930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164, 168,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533024" y="3201786"/>
            <a:ext cx="27462" cy="18768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051193" y="3091301"/>
            <a:ext cx="245770" cy="609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828137" y="3615033"/>
            <a:ext cx="612202" cy="98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686" y="4941298"/>
            <a:ext cx="116215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Siblings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600" dirty="0">
                <a:solidFill>
                  <a:srgbClr val="0070C0"/>
                </a:solidFill>
                <a:sym typeface="Wingdings"/>
              </a:rPr>
              <a:t>cousins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and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parent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all full! 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ym typeface="Wingdings"/>
              </a:rPr>
              <a:t>Solution: Split </a:t>
            </a:r>
            <a:r>
              <a:rPr lang="en-US" sz="2600" dirty="0">
                <a:solidFill>
                  <a:srgbClr val="7030A0"/>
                </a:solidFill>
                <a:sym typeface="Wingdings"/>
              </a:rPr>
              <a:t>twice</a:t>
            </a:r>
            <a:r>
              <a:rPr lang="en-US" sz="2600" dirty="0">
                <a:sym typeface="Wingdings"/>
              </a:rPr>
              <a:t>.</a:t>
            </a:r>
            <a:endParaRPr lang="en-US" sz="2600" dirty="0"/>
          </a:p>
        </p:txBody>
      </p:sp>
      <p:sp>
        <p:nvSpPr>
          <p:cNvPr id="58" name="Rounded Rectangle 57"/>
          <p:cNvSpPr/>
          <p:nvPr/>
        </p:nvSpPr>
        <p:spPr>
          <a:xfrm>
            <a:off x="9833514" y="3774281"/>
            <a:ext cx="463450" cy="69336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185,</a:t>
            </a:r>
            <a:r>
              <a:rPr lang="en-US" sz="1000">
                <a:solidFill>
                  <a:schemeClr val="tx1"/>
                </a:solidFill>
              </a:rPr>
              <a:t/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187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333660" y="3830338"/>
            <a:ext cx="457754" cy="61815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196,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0546135" y="3163422"/>
            <a:ext cx="16402" cy="495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3501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97355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9470205" y="3114120"/>
            <a:ext cx="283720" cy="629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97660" y="3052499"/>
            <a:ext cx="436578" cy="56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893011" y="2972311"/>
            <a:ext cx="1050539" cy="659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176, 181, </a:t>
            </a:r>
            <a:r>
              <a:rPr lang="en-US" dirty="0">
                <a:solidFill>
                  <a:srgbClr val="E911F9"/>
                </a:solidFill>
              </a:rPr>
              <a:t>190</a:t>
            </a:r>
            <a:r>
              <a:rPr lang="en-US" dirty="0">
                <a:solidFill>
                  <a:schemeClr val="tx1"/>
                </a:solidFill>
              </a:rPr>
              <a:t>, 200,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636878" y="3631871"/>
            <a:ext cx="540607" cy="8864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300, 314</a:t>
            </a:r>
            <a:r>
              <a:rPr lang="en-US" sz="1000" dirty="0">
                <a:solidFill>
                  <a:schemeClr val="tx1"/>
                </a:solidFill>
              </a:rPr>
              <a:t>, 350,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50145" y="3743254"/>
            <a:ext cx="640119" cy="9043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177,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180</a:t>
            </a:r>
            <a:br>
              <a:rPr lang="en-US" sz="1000" dirty="0">
                <a:solidFill>
                  <a:schemeClr val="tx1"/>
                </a:solidFill>
              </a:rPr>
            </a:b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82965" y="3735285"/>
            <a:ext cx="471113" cy="94930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164, 168,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533024" y="3201786"/>
            <a:ext cx="27462" cy="18768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051193" y="3091301"/>
            <a:ext cx="245770" cy="609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828137" y="3615033"/>
            <a:ext cx="612202" cy="98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686" y="4941298"/>
            <a:ext cx="116215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Siblings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600" dirty="0">
                <a:solidFill>
                  <a:srgbClr val="0070C0"/>
                </a:solidFill>
                <a:sym typeface="Wingdings"/>
              </a:rPr>
              <a:t>cousins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and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parent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all full! 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ym typeface="Wingdings"/>
              </a:rPr>
              <a:t>Solution: Split </a:t>
            </a:r>
            <a:r>
              <a:rPr lang="en-US" sz="2600" dirty="0">
                <a:solidFill>
                  <a:srgbClr val="7030A0"/>
                </a:solidFill>
                <a:sym typeface="Wingdings"/>
              </a:rPr>
              <a:t>twice</a:t>
            </a:r>
            <a:r>
              <a:rPr lang="en-US" sz="2600" dirty="0">
                <a:sym typeface="Wingdings"/>
              </a:rPr>
              <a:t>.</a:t>
            </a:r>
            <a:endParaRPr lang="en-US" sz="2600" dirty="0"/>
          </a:p>
        </p:txBody>
      </p:sp>
      <p:sp>
        <p:nvSpPr>
          <p:cNvPr id="58" name="Rounded Rectangle 57"/>
          <p:cNvSpPr/>
          <p:nvPr/>
        </p:nvSpPr>
        <p:spPr>
          <a:xfrm>
            <a:off x="9833514" y="3774281"/>
            <a:ext cx="463450" cy="69336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185,</a:t>
            </a:r>
            <a:r>
              <a:rPr lang="en-US" sz="1000">
                <a:solidFill>
                  <a:schemeClr val="tx1"/>
                </a:solidFill>
              </a:rPr>
              <a:t/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187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333660" y="3830338"/>
            <a:ext cx="457754" cy="61815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196,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0546135" y="3163422"/>
            <a:ext cx="16402" cy="495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969042" y="2305606"/>
            <a:ext cx="2165196" cy="10224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3416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#6: Splitting, parent overflows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97090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</a:t>
            </a:r>
            <a:r>
              <a:rPr lang="en-US">
                <a:solidFill>
                  <a:schemeClr val="tx1"/>
                </a:solidFill>
              </a:rPr>
              <a:t>,   162, </a:t>
            </a:r>
            <a:r>
              <a:rPr lang="en-US">
                <a:solidFill>
                  <a:srgbClr val="E911F9"/>
                </a:solidFill>
              </a:rPr>
              <a:t>190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727664" y="3049484"/>
            <a:ext cx="152882" cy="657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6" idx="2"/>
          </p:cNvCxnSpPr>
          <p:nvPr/>
        </p:nvCxnSpPr>
        <p:spPr>
          <a:xfrm>
            <a:off x="9377116" y="3000115"/>
            <a:ext cx="93089" cy="74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2"/>
            <a:endCxn id="50" idx="0"/>
          </p:cNvCxnSpPr>
          <p:nvPr/>
        </p:nvCxnSpPr>
        <p:spPr>
          <a:xfrm flipH="1">
            <a:off x="11134238" y="2874400"/>
            <a:ext cx="138238" cy="740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636878" y="2928651"/>
            <a:ext cx="306672" cy="703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747996" y="2476495"/>
            <a:ext cx="1048959" cy="39790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200</a:t>
            </a:r>
            <a:r>
              <a:rPr lang="en-US" dirty="0">
                <a:solidFill>
                  <a:schemeClr val="tx1"/>
                </a:solidFill>
              </a:rPr>
              <a:t>, 240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636878" y="3631871"/>
            <a:ext cx="540607" cy="8864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300, 314</a:t>
            </a:r>
            <a:r>
              <a:rPr lang="en-US" sz="1000" dirty="0">
                <a:solidFill>
                  <a:schemeClr val="tx1"/>
                </a:solidFill>
              </a:rPr>
              <a:t>, 350,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50145" y="3743254"/>
            <a:ext cx="640119" cy="9043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177,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178,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179,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180</a:t>
            </a:r>
            <a:br>
              <a:rPr lang="en-US" sz="1000" dirty="0">
                <a:solidFill>
                  <a:schemeClr val="tx1"/>
                </a:solidFill>
              </a:rPr>
            </a:b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82965" y="3735285"/>
            <a:ext cx="471113" cy="94930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164, 168,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170,  174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6399" y="3659373"/>
            <a:ext cx="49212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5621" y="3039228"/>
            <a:ext cx="345037" cy="52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42253" y="368088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43918" y="3590359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4" y="3663562"/>
            <a:ext cx="746539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941525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533024" y="3201786"/>
            <a:ext cx="27462" cy="18768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764557" y="3661978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966775" y="3070983"/>
            <a:ext cx="84418" cy="63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828137" y="3615033"/>
            <a:ext cx="612202" cy="9834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205,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207,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210,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13161" y="3720553"/>
            <a:ext cx="430371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5686" y="4941298"/>
            <a:ext cx="116215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/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190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Siblings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600" dirty="0">
                <a:solidFill>
                  <a:srgbClr val="0070C0"/>
                </a:solidFill>
                <a:sym typeface="Wingdings"/>
              </a:rPr>
              <a:t>cousins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and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parent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600" dirty="0">
                <a:sym typeface="Wingdings"/>
              </a:rPr>
              <a:t>all full! 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>
                <a:sym typeface="Wingdings"/>
              </a:rPr>
              <a:t>Solution: Split </a:t>
            </a:r>
            <a:r>
              <a:rPr lang="en-US" sz="2600" dirty="0">
                <a:solidFill>
                  <a:srgbClr val="7030A0"/>
                </a:solidFill>
                <a:sym typeface="Wingdings"/>
              </a:rPr>
              <a:t>twice</a:t>
            </a:r>
            <a:r>
              <a:rPr lang="en-US" sz="2600" dirty="0">
                <a:sym typeface="Wingdings"/>
              </a:rPr>
              <a:t>.</a:t>
            </a:r>
            <a:endParaRPr lang="en-US" sz="2600" dirty="0"/>
          </a:p>
        </p:txBody>
      </p:sp>
      <p:sp>
        <p:nvSpPr>
          <p:cNvPr id="58" name="Rounded Rectangle 57"/>
          <p:cNvSpPr/>
          <p:nvPr/>
        </p:nvSpPr>
        <p:spPr>
          <a:xfrm>
            <a:off x="9833514" y="3774281"/>
            <a:ext cx="463450" cy="69336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185,</a:t>
            </a:r>
            <a:r>
              <a:rPr lang="en-US" sz="1000">
                <a:solidFill>
                  <a:schemeClr val="tx1"/>
                </a:solidFill>
              </a:rPr>
              <a:t/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187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333660" y="3631871"/>
            <a:ext cx="457754" cy="816619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196,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197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562537" y="2866297"/>
            <a:ext cx="246302" cy="765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740759" y="2621549"/>
            <a:ext cx="1272713" cy="37856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176</a:t>
            </a:r>
            <a:r>
              <a:rPr lang="en-US">
                <a:solidFill>
                  <a:schemeClr val="tx1"/>
                </a:solidFill>
              </a:rPr>
              <a:t>, 181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endCxn id="56" idx="0"/>
          </p:cNvCxnSpPr>
          <p:nvPr/>
        </p:nvCxnSpPr>
        <p:spPr>
          <a:xfrm>
            <a:off x="6218412" y="2102273"/>
            <a:ext cx="3158704" cy="519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ight Brace 75"/>
          <p:cNvSpPr/>
          <p:nvPr/>
        </p:nvSpPr>
        <p:spPr>
          <a:xfrm rot="5400000">
            <a:off x="9851871" y="3499056"/>
            <a:ext cx="926078" cy="346389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91279" y="5645801"/>
            <a:ext cx="4550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Notice the redistribution of sub-trees </a:t>
            </a:r>
            <a:r>
              <a:rPr lang="en-US" sz="2600" dirty="0">
                <a:solidFill>
                  <a:schemeClr val="accent6"/>
                </a:solidFill>
              </a:rPr>
              <a:t>among the two new nodes</a:t>
            </a:r>
            <a:r>
              <a:rPr lang="en-US" sz="2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90483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431563" y="3163422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6028688" y="3148184"/>
            <a:ext cx="166557" cy="490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4" idx="0"/>
          </p:cNvCxnSpPr>
          <p:nvPr/>
        </p:nvCxnSpPr>
        <p:spPr>
          <a:xfrm>
            <a:off x="6565259" y="3133719"/>
            <a:ext cx="20118" cy="529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992919" y="3147956"/>
            <a:ext cx="176150" cy="514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368190" y="3663562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112,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13182" y="3662558"/>
            <a:ext cx="511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44737" y="3639147"/>
            <a:ext cx="567902" cy="6187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103,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211645" y="3691006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92, 98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098824"/>
            <a:ext cx="917658" cy="556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32" idx="0"/>
          </p:cNvCxnSpPr>
          <p:nvPr/>
        </p:nvCxnSpPr>
        <p:spPr>
          <a:xfrm flipH="1">
            <a:off x="3972813" y="3125657"/>
            <a:ext cx="312648" cy="513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640998" y="3186838"/>
            <a:ext cx="64627" cy="485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706510" y="3639147"/>
            <a:ext cx="53260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38011" y="3672119"/>
            <a:ext cx="6059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62,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63,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24295" y="2975768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205140" y="3038504"/>
            <a:ext cx="229668" cy="522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9228"/>
            <a:ext cx="64199" cy="580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3" y="3709908"/>
            <a:ext cx="299072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070144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75170" y="3299753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05289"/>
            <a:ext cx="102878" cy="555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9" y="3691006"/>
            <a:ext cx="37106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02962" y="5093141"/>
            <a:ext cx="49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Added a bunch of keys (and, necessarily, subtrees!) to make example interesting</a:t>
            </a:r>
            <a:r>
              <a:rPr lang="mr-IN" i="1" dirty="0">
                <a:solidFill>
                  <a:srgbClr val="FF0000"/>
                </a:solidFill>
              </a:rPr>
              <a:t>…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</p:spTree>
    <p:extLst>
      <p:ext uri="{BB962C8B-B14F-4D97-AF65-F5344CB8AC3E}">
        <p14:creationId xmlns:p14="http://schemas.microsoft.com/office/powerpoint/2010/main" val="45087904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-3, 6, 10, 34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4" y="2641557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100, 110, 120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431563" y="3163422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6028688" y="3148184"/>
            <a:ext cx="166557" cy="490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4" idx="0"/>
          </p:cNvCxnSpPr>
          <p:nvPr/>
        </p:nvCxnSpPr>
        <p:spPr>
          <a:xfrm>
            <a:off x="6565259" y="3133719"/>
            <a:ext cx="20118" cy="529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992919" y="3147956"/>
            <a:ext cx="176150" cy="514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368190" y="3663562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112,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114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13182" y="3662558"/>
            <a:ext cx="511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44737" y="3639147"/>
            <a:ext cx="567902" cy="6187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103,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211645" y="3691006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92, 98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098824"/>
            <a:ext cx="917658" cy="556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32" idx="0"/>
          </p:cNvCxnSpPr>
          <p:nvPr/>
        </p:nvCxnSpPr>
        <p:spPr>
          <a:xfrm flipH="1">
            <a:off x="3972813" y="3125657"/>
            <a:ext cx="312648" cy="513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640998" y="3186838"/>
            <a:ext cx="64627" cy="485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706510" y="3639147"/>
            <a:ext cx="53260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38011" y="3672119"/>
            <a:ext cx="6059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62,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63,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24295" y="2975768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205140" y="3038504"/>
            <a:ext cx="229668" cy="522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9228"/>
            <a:ext cx="64199" cy="580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3" y="3709908"/>
            <a:ext cx="299072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-1, 0, 1, 3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070144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75170" y="3299753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05289"/>
            <a:ext cx="102878" cy="555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9" y="3691006"/>
            <a:ext cx="37106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sp>
        <p:nvSpPr>
          <p:cNvPr id="48" name="Oval 47"/>
          <p:cNvSpPr/>
          <p:nvPr/>
        </p:nvSpPr>
        <p:spPr>
          <a:xfrm>
            <a:off x="-189742" y="2156953"/>
            <a:ext cx="7844192" cy="275088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9" y="5397739"/>
            <a:ext cx="1418170" cy="1278717"/>
          </a:xfrm>
          <a:prstGeom prst="rect">
            <a:avLst/>
          </a:prstGeom>
        </p:spPr>
      </p:pic>
      <p:sp>
        <p:nvSpPr>
          <p:cNvPr id="53" name="Oval Callout 52"/>
          <p:cNvSpPr/>
          <p:nvPr/>
        </p:nvSpPr>
        <p:spPr>
          <a:xfrm>
            <a:off x="2340457" y="5039860"/>
            <a:ext cx="2743550" cy="1636596"/>
          </a:xfrm>
          <a:prstGeom prst="wedgeEllipseCallout">
            <a:avLst>
              <a:gd name="adj1" fmla="val -71042"/>
              <a:gd name="adj2" fmla="val -80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Can’t you also rotate keys towards </a:t>
            </a:r>
            <a:r>
              <a:rPr lang="en-US" b="1" dirty="0">
                <a:solidFill>
                  <a:schemeClr val="accent1"/>
                </a:solidFill>
              </a:rPr>
              <a:t>this subtree?</a:t>
            </a:r>
          </a:p>
        </p:txBody>
      </p:sp>
    </p:spTree>
    <p:extLst>
      <p:ext uri="{BB962C8B-B14F-4D97-AF65-F5344CB8AC3E}">
        <p14:creationId xmlns:p14="http://schemas.microsoft.com/office/powerpoint/2010/main" val="133260294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5" y="2641557"/>
            <a:ext cx="157248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</a:t>
            </a:r>
            <a:r>
              <a:rPr lang="en-US" sz="1400">
                <a:solidFill>
                  <a:schemeClr val="tx1"/>
                </a:solidFill>
              </a:rPr>
              <a:t>, 120,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300937" y="3134394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5805159" y="3133063"/>
            <a:ext cx="260636" cy="447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24" idx="0"/>
          </p:cNvCxnSpPr>
          <p:nvPr/>
        </p:nvCxnSpPr>
        <p:spPr>
          <a:xfrm flipH="1">
            <a:off x="6341099" y="3148184"/>
            <a:ext cx="41728" cy="47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37680" y="3158641"/>
            <a:ext cx="83128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0460" y="3580810"/>
            <a:ext cx="469397" cy="6187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103,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104,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101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151" y="4950536"/>
            <a:ext cx="2644194" cy="177935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429898" y="4817968"/>
            <a:ext cx="7087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i="1" dirty="0">
                <a:solidFill>
                  <a:srgbClr val="FF0000"/>
                </a:solidFill>
              </a:rPr>
              <a:t>Yes, technically. </a:t>
            </a:r>
            <a:r>
              <a:rPr lang="en-US" sz="2600" dirty="0"/>
              <a:t>So, let’s make the tree as full as it can get.</a:t>
            </a:r>
            <a:endParaRPr lang="en-US" sz="2600" i="1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6823" y="3078814"/>
            <a:ext cx="139874" cy="59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3810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5" y="2641557"/>
            <a:ext cx="157248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</a:t>
            </a:r>
            <a:r>
              <a:rPr lang="en-US" sz="1400">
                <a:solidFill>
                  <a:schemeClr val="tx1"/>
                </a:solidFill>
              </a:rPr>
              <a:t>, 120,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300937" y="3134394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5805159" y="3133063"/>
            <a:ext cx="260636" cy="447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24" idx="0"/>
          </p:cNvCxnSpPr>
          <p:nvPr/>
        </p:nvCxnSpPr>
        <p:spPr>
          <a:xfrm flipH="1">
            <a:off x="6341099" y="3148184"/>
            <a:ext cx="41728" cy="47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37680" y="3158641"/>
            <a:ext cx="83128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0460" y="3580810"/>
            <a:ext cx="469397" cy="6187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103,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104,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101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29898" y="4817968"/>
                <a:ext cx="7087011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600" i="1" dirty="0">
                    <a:solidFill>
                      <a:srgbClr val="FF0000"/>
                    </a:solidFill>
                  </a:rPr>
                  <a:t>Yes, technically. </a:t>
                </a:r>
                <a:r>
                  <a:rPr lang="en-US" sz="2600" dirty="0"/>
                  <a:t>So, let’s make the tree as full as it can get.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charset="0"/>
                      </a:rPr>
                      <m:t>4+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4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4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solidFill>
                          <a:schemeClr val="accent2"/>
                        </a:solidFill>
                        <a:latin typeface="Cambria Math" charset="0"/>
                      </a:rPr>
                      <m:t>=20+64=84</m:t>
                    </m:r>
                  </m:oMath>
                </a14:m>
                <a:r>
                  <a:rPr lang="en-US" sz="2600" i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600" dirty="0">
                    <a:solidFill>
                      <a:schemeClr val="accent2"/>
                    </a:solidFill>
                  </a:rPr>
                  <a:t>keys</a:t>
                </a:r>
                <a:r>
                  <a:rPr lang="en-US" sz="2600" i="1" dirty="0"/>
                  <a:t> </a:t>
                </a:r>
                <a:r>
                  <a:rPr lang="en-US" sz="2600" dirty="0"/>
                  <a:t>with</a:t>
                </a:r>
                <a:r>
                  <a:rPr lang="en-US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6"/>
                        </a:solidFill>
                        <a:latin typeface="Cambria Math" charset="0"/>
                      </a:rPr>
                      <m:t>h</m:t>
                    </m:r>
                    <m:r>
                      <a:rPr lang="en-US" sz="2600" i="1">
                        <a:solidFill>
                          <a:schemeClr val="accent6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7030A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charset="0"/>
                      </a:rPr>
                      <m:t>=5</m:t>
                    </m:r>
                  </m:oMath>
                </a14:m>
                <a:r>
                  <a:rPr lang="en-US" sz="2600" dirty="0"/>
                  <a:t>.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charset="0"/>
                  <a:buChar char="•"/>
                </a:pPr>
                <a:endParaRPr lang="en-US" sz="2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98" y="4817968"/>
                <a:ext cx="7087011" cy="2092881"/>
              </a:xfrm>
              <a:prstGeom prst="rect">
                <a:avLst/>
              </a:prstGeom>
              <a:blipFill rotWithShape="0">
                <a:blip r:embed="rId2"/>
                <a:stretch>
                  <a:fillRect l="-1377" t="-2326" r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6823" y="3078814"/>
            <a:ext cx="139874" cy="59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9" y="4392376"/>
            <a:ext cx="2282222" cy="22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853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5" y="2641557"/>
            <a:ext cx="157248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</a:t>
            </a:r>
            <a:r>
              <a:rPr lang="en-US" sz="1400">
                <a:solidFill>
                  <a:schemeClr val="tx1"/>
                </a:solidFill>
              </a:rPr>
              <a:t>, 120,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300937" y="3134394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5805159" y="3133063"/>
            <a:ext cx="260636" cy="447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24" idx="0"/>
          </p:cNvCxnSpPr>
          <p:nvPr/>
        </p:nvCxnSpPr>
        <p:spPr>
          <a:xfrm flipH="1">
            <a:off x="6341099" y="3148184"/>
            <a:ext cx="41728" cy="47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37680" y="3158641"/>
            <a:ext cx="83128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0460" y="3580810"/>
            <a:ext cx="469397" cy="6187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103,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104,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101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8136" y="4817968"/>
            <a:ext cx="11018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101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6823" y="3078814"/>
            <a:ext cx="139874" cy="59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true story: &lt;K, V&gt; pairs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6EEA40-DF5A-4002-B2E6-89B167473AE6}"/>
              </a:ext>
            </a:extLst>
          </p:cNvPr>
          <p:cNvSpPr/>
          <p:nvPr/>
        </p:nvSpPr>
        <p:spPr>
          <a:xfrm>
            <a:off x="2345831" y="2368973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5529E454-7CC6-4490-B2FE-26C1781B755F}"/>
              </a:ext>
            </a:extLst>
          </p:cNvPr>
          <p:cNvCxnSpPr>
            <a:cxnSpLocks/>
          </p:cNvCxnSpPr>
          <p:nvPr/>
        </p:nvCxnSpPr>
        <p:spPr>
          <a:xfrm flipH="1">
            <a:off x="2176498" y="2955996"/>
            <a:ext cx="372534" cy="677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E2B8474-307A-49A7-8E53-9CA3221BBAA3}"/>
              </a:ext>
            </a:extLst>
          </p:cNvPr>
          <p:cNvCxnSpPr>
            <a:cxnSpLocks/>
          </p:cNvCxnSpPr>
          <p:nvPr/>
        </p:nvCxnSpPr>
        <p:spPr>
          <a:xfrm>
            <a:off x="3139441" y="2955996"/>
            <a:ext cx="1276491" cy="598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xmlns="" id="{2B0B3C32-4078-4714-9743-05752A7F4317}"/>
              </a:ext>
            </a:extLst>
          </p:cNvPr>
          <p:cNvSpPr/>
          <p:nvPr/>
        </p:nvSpPr>
        <p:spPr>
          <a:xfrm>
            <a:off x="4168987" y="3554307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7F10D4E-177D-42F5-B02F-8D857EA67F55}"/>
              </a:ext>
            </a:extLst>
          </p:cNvPr>
          <p:cNvCxnSpPr>
            <a:cxnSpLocks/>
          </p:cNvCxnSpPr>
          <p:nvPr/>
        </p:nvCxnSpPr>
        <p:spPr>
          <a:xfrm flipH="1">
            <a:off x="4195798" y="4130041"/>
            <a:ext cx="220134" cy="688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xmlns="" id="{4B846700-13DA-49A1-888A-514E7CEBC628}"/>
              </a:ext>
            </a:extLst>
          </p:cNvPr>
          <p:cNvSpPr/>
          <p:nvPr/>
        </p:nvSpPr>
        <p:spPr>
          <a:xfrm>
            <a:off x="3828909" y="4897685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B4859E1-A716-41AC-A782-BD8EB5E262FE}"/>
              </a:ext>
            </a:extLst>
          </p:cNvPr>
          <p:cNvCxnSpPr>
            <a:cxnSpLocks/>
          </p:cNvCxnSpPr>
          <p:nvPr/>
        </p:nvCxnSpPr>
        <p:spPr>
          <a:xfrm>
            <a:off x="4726376" y="4130041"/>
            <a:ext cx="434622" cy="688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xmlns="" id="{99AC1487-9E16-46B0-819A-43741F9B0D65}"/>
              </a:ext>
            </a:extLst>
          </p:cNvPr>
          <p:cNvSpPr/>
          <p:nvPr/>
        </p:nvSpPr>
        <p:spPr>
          <a:xfrm>
            <a:off x="4892887" y="4897685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xmlns="" id="{EA7FDBD5-1018-4CC5-A567-C3B218A98516}"/>
              </a:ext>
            </a:extLst>
          </p:cNvPr>
          <p:cNvSpPr/>
          <p:nvPr/>
        </p:nvSpPr>
        <p:spPr>
          <a:xfrm>
            <a:off x="1507631" y="3694536"/>
            <a:ext cx="1016000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10, 20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BD25B28-2710-43C6-BBEA-004D4ADA4969}"/>
              </a:ext>
            </a:extLst>
          </p:cNvPr>
          <p:cNvCxnSpPr>
            <a:cxnSpLocks/>
          </p:cNvCxnSpPr>
          <p:nvPr/>
        </p:nvCxnSpPr>
        <p:spPr>
          <a:xfrm>
            <a:off x="2266105" y="4238167"/>
            <a:ext cx="486126" cy="621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xmlns="" id="{285AA1A0-6898-4CB5-A746-EF217DA1D8EA}"/>
              </a:ext>
            </a:extLst>
          </p:cNvPr>
          <p:cNvSpPr/>
          <p:nvPr/>
        </p:nvSpPr>
        <p:spPr>
          <a:xfrm>
            <a:off x="2523631" y="4859937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D0A3A0F-4CA4-461B-82A7-A60B2E1C117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015631" y="4270270"/>
            <a:ext cx="0" cy="62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9">
            <a:extLst>
              <a:ext uri="{FF2B5EF4-FFF2-40B4-BE49-F238E27FC236}">
                <a16:creationId xmlns:a16="http://schemas.microsoft.com/office/drawing/2014/main" xmlns="" id="{AEC9B6EE-D3D6-4675-860A-19E088E1EE8D}"/>
              </a:ext>
            </a:extLst>
          </p:cNvPr>
          <p:cNvSpPr/>
          <p:nvPr/>
        </p:nvSpPr>
        <p:spPr>
          <a:xfrm>
            <a:off x="1661090" y="4875108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E7F6AAE-2485-4D62-80B8-411E4ECCE888}"/>
              </a:ext>
            </a:extLst>
          </p:cNvPr>
          <p:cNvCxnSpPr>
            <a:cxnSpLocks/>
          </p:cNvCxnSpPr>
          <p:nvPr/>
        </p:nvCxnSpPr>
        <p:spPr>
          <a:xfrm flipH="1">
            <a:off x="1220648" y="4270270"/>
            <a:ext cx="286984" cy="548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xmlns="" id="{2540B8AF-A02F-451A-B95A-4B0F98787E91}"/>
              </a:ext>
            </a:extLst>
          </p:cNvPr>
          <p:cNvSpPr/>
          <p:nvPr/>
        </p:nvSpPr>
        <p:spPr>
          <a:xfrm>
            <a:off x="718294" y="4819546"/>
            <a:ext cx="733778" cy="575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3139441" y="2368973"/>
            <a:ext cx="822959" cy="282787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1317679" y="3361214"/>
            <a:ext cx="687245" cy="307342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66105" y="3717113"/>
            <a:ext cx="644452" cy="58792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4765478" y="3299016"/>
            <a:ext cx="468815" cy="32222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4135333" y="5280855"/>
            <a:ext cx="927523" cy="874148"/>
          </a:xfrm>
          <a:prstGeom prst="curved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542" y="2683292"/>
            <a:ext cx="125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Jared, 421083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4783" y="2088932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Michael, 8781230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46471" y="3431730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Jackie, 4567676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6987" y="6228213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David, 546867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0894" y="2896518"/>
            <a:ext cx="10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Raeesha</a:t>
            </a:r>
            <a:r>
              <a:rPr lang="en-US" i="1" dirty="0">
                <a:solidFill>
                  <a:srgbClr val="FF0000"/>
                </a:solidFill>
              </a:rPr>
              <a:t>, 2346487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4485"/>
              </p:ext>
            </p:extLst>
          </p:nvPr>
        </p:nvGraphicFramePr>
        <p:xfrm>
          <a:off x="6817623" y="1459615"/>
          <a:ext cx="4793703" cy="434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68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65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rgbClr val="E911F9">
                            <a:tint val="66000"/>
                            <a:satMod val="160000"/>
                          </a:srgbClr>
                        </a:gs>
                        <a:gs pos="17000">
                          <a:srgbClr val="FECAFF"/>
                        </a:gs>
                        <a:gs pos="73000">
                          <a:srgbClr val="E911F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6" name="Oval 35"/>
          <p:cNvSpPr/>
          <p:nvPr/>
        </p:nvSpPr>
        <p:spPr>
          <a:xfrm>
            <a:off x="556542" y="2651760"/>
            <a:ext cx="895530" cy="77997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78741" y="2088932"/>
            <a:ext cx="1480499" cy="77997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2173" y="2743522"/>
            <a:ext cx="1480499" cy="7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39613" y="3355621"/>
            <a:ext cx="1480499" cy="779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92042" y="6148188"/>
            <a:ext cx="1480499" cy="779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9781336" y="4445995"/>
            <a:ext cx="420758" cy="3139441"/>
          </a:xfrm>
          <a:prstGeom prst="leftBrace">
            <a:avLst>
              <a:gd name="adj1" fmla="val 8333"/>
              <a:gd name="adj2" fmla="val 54379"/>
            </a:avLst>
          </a:prstGeom>
          <a:ln>
            <a:solidFill>
              <a:srgbClr val="E91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412480" y="6224388"/>
            <a:ext cx="3977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E911F9"/>
                </a:solidFill>
              </a:rPr>
              <a:t>This is what we want (the value)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61760" y="1280160"/>
            <a:ext cx="2286000" cy="4868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174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5" y="2641557"/>
            <a:ext cx="157248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</a:t>
            </a:r>
            <a:r>
              <a:rPr lang="en-US" sz="1400">
                <a:solidFill>
                  <a:schemeClr val="tx1"/>
                </a:solidFill>
              </a:rPr>
              <a:t>, 120,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300937" y="3134394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5786988" y="3133063"/>
            <a:ext cx="278808" cy="447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24" idx="0"/>
          </p:cNvCxnSpPr>
          <p:nvPr/>
        </p:nvCxnSpPr>
        <p:spPr>
          <a:xfrm flipH="1">
            <a:off x="6341099" y="3148184"/>
            <a:ext cx="41728" cy="47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37680" y="3158641"/>
            <a:ext cx="83128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0460" y="3580809"/>
            <a:ext cx="433055" cy="75897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E911F9"/>
                </a:solidFill>
              </a:rPr>
              <a:t>101</a:t>
            </a:r>
            <a:r>
              <a:rPr lang="en-US" sz="800" dirty="0">
                <a:solidFill>
                  <a:schemeClr val="tx1"/>
                </a:solidFill>
              </a:rPr>
              <a:t>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104,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101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8135" y="4846996"/>
            <a:ext cx="11018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101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6823" y="3078814"/>
            <a:ext cx="139874" cy="59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7406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5" y="2641557"/>
            <a:ext cx="157248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</a:t>
            </a:r>
            <a:r>
              <a:rPr lang="en-US" sz="1400">
                <a:solidFill>
                  <a:schemeClr val="tx1"/>
                </a:solidFill>
              </a:rPr>
              <a:t>, 120,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300937" y="3134394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5786988" y="3133063"/>
            <a:ext cx="278808" cy="447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24" idx="0"/>
          </p:cNvCxnSpPr>
          <p:nvPr/>
        </p:nvCxnSpPr>
        <p:spPr>
          <a:xfrm flipH="1">
            <a:off x="6341099" y="3148184"/>
            <a:ext cx="41728" cy="47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37680" y="3158641"/>
            <a:ext cx="83128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0460" y="3580809"/>
            <a:ext cx="433055" cy="75897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E911F9"/>
                </a:solidFill>
              </a:rPr>
              <a:t>101</a:t>
            </a:r>
            <a:r>
              <a:rPr lang="en-US" sz="800" dirty="0">
                <a:solidFill>
                  <a:schemeClr val="tx1"/>
                </a:solidFill>
              </a:rPr>
              <a:t>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104,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101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8135" y="4846996"/>
            <a:ext cx="110187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101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  <a:sym typeface="Wingdings"/>
              </a:rPr>
              <a:t>No possible key rotation anywhere in the tree! </a:t>
            </a:r>
            <a:endParaRPr lang="en-US" sz="2600" dirty="0">
              <a:solidFill>
                <a:srgbClr val="0070C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6823" y="3078814"/>
            <a:ext cx="139874" cy="59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86" y="4789921"/>
            <a:ext cx="1812205" cy="17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598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5" y="2641557"/>
            <a:ext cx="157248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</a:t>
            </a:r>
            <a:r>
              <a:rPr lang="en-US" sz="1400">
                <a:solidFill>
                  <a:schemeClr val="tx1"/>
                </a:solidFill>
              </a:rPr>
              <a:t>, 120,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300937" y="3134394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5786988" y="3133063"/>
            <a:ext cx="278808" cy="447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24" idx="0"/>
          </p:cNvCxnSpPr>
          <p:nvPr/>
        </p:nvCxnSpPr>
        <p:spPr>
          <a:xfrm flipH="1">
            <a:off x="6341099" y="3148184"/>
            <a:ext cx="41728" cy="47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37680" y="3158641"/>
            <a:ext cx="83128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0460" y="3580809"/>
            <a:ext cx="433055" cy="75897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E911F9"/>
                </a:solidFill>
              </a:rPr>
              <a:t>101</a:t>
            </a:r>
            <a:r>
              <a:rPr lang="en-US" sz="800" dirty="0">
                <a:solidFill>
                  <a:schemeClr val="tx1"/>
                </a:solidFill>
              </a:rPr>
              <a:t>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104,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101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8135" y="4846996"/>
            <a:ext cx="110187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Task: Insert </a:t>
            </a:r>
            <a:r>
              <a:rPr lang="en-US" sz="2600" dirty="0">
                <a:solidFill>
                  <a:srgbClr val="E911F9"/>
                </a:solidFill>
              </a:rPr>
              <a:t>101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Overflow 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rgbClr val="0070C0"/>
                </a:solidFill>
                <a:sym typeface="Wingdings"/>
              </a:rPr>
              <a:t>No possible key rotation anywhere in the tree! 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>
                <a:solidFill>
                  <a:schemeClr val="accent6"/>
                </a:solidFill>
                <a:sym typeface="Wingdings"/>
              </a:rPr>
              <a:t>Only option: split all the way to the root!</a:t>
            </a:r>
            <a:endParaRPr lang="en-US" sz="2600" dirty="0">
              <a:solidFill>
                <a:schemeClr val="accent6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6823" y="3078814"/>
            <a:ext cx="139874" cy="59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9722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96585" y="2641557"/>
            <a:ext cx="157248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100, 110</a:t>
            </a:r>
            <a:r>
              <a:rPr lang="en-US" sz="1400">
                <a:solidFill>
                  <a:schemeClr val="tx1"/>
                </a:solidFill>
              </a:rPr>
              <a:t>, 120,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300937" y="3134394"/>
            <a:ext cx="324699" cy="527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5786988" y="3133063"/>
            <a:ext cx="278808" cy="447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24" idx="0"/>
          </p:cNvCxnSpPr>
          <p:nvPr/>
        </p:nvCxnSpPr>
        <p:spPr>
          <a:xfrm flipH="1">
            <a:off x="6341099" y="3148184"/>
            <a:ext cx="41728" cy="47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37680" y="3158641"/>
            <a:ext cx="83128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0460" y="3580809"/>
            <a:ext cx="433055" cy="75897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E911F9"/>
                </a:solidFill>
              </a:rPr>
              <a:t>101</a:t>
            </a:r>
            <a:r>
              <a:rPr lang="en-US" sz="800" dirty="0">
                <a:solidFill>
                  <a:schemeClr val="tx1"/>
                </a:solidFill>
              </a:rPr>
              <a:t>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104,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8101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6823" y="3078814"/>
            <a:ext cx="139874" cy="59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403299" y="3450539"/>
            <a:ext cx="749744" cy="118873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7749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89858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68391" y="2641557"/>
            <a:ext cx="19875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100, </a:t>
            </a:r>
            <a:r>
              <a:rPr lang="en-US" sz="1400" b="1" dirty="0">
                <a:solidFill>
                  <a:schemeClr val="accent6"/>
                </a:solidFill>
              </a:rPr>
              <a:t>104</a:t>
            </a:r>
            <a:r>
              <a:rPr lang="en-US" sz="1400" dirty="0">
                <a:solidFill>
                  <a:schemeClr val="tx1"/>
                </a:solidFill>
              </a:rPr>
              <a:t>, 110, 120, 150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228367" y="3158641"/>
            <a:ext cx="344086" cy="50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9" idx="0"/>
          </p:cNvCxnSpPr>
          <p:nvPr/>
        </p:nvCxnSpPr>
        <p:spPr>
          <a:xfrm flipH="1">
            <a:off x="5636490" y="3145462"/>
            <a:ext cx="172033" cy="5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4" idx="0"/>
          </p:cNvCxnSpPr>
          <p:nvPr/>
        </p:nvCxnSpPr>
        <p:spPr>
          <a:xfrm flipH="1">
            <a:off x="6341099" y="3158641"/>
            <a:ext cx="149846" cy="461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 flipH="1">
            <a:off x="6820808" y="3191201"/>
            <a:ext cx="70489" cy="47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0844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240314" y="3191201"/>
            <a:ext cx="36383" cy="478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470598" y="3647384"/>
            <a:ext cx="331783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rgbClr val="E911F9"/>
                </a:solidFill>
              </a:rPr>
              <a:t>101</a:t>
            </a:r>
            <a:r>
              <a:rPr lang="en-US" sz="500" dirty="0">
                <a:solidFill>
                  <a:schemeClr val="tx1"/>
                </a:solidFill>
              </a:rPr>
              <a:t/>
            </a:r>
            <a:br>
              <a:rPr lang="en-US" sz="500" dirty="0">
                <a:solidFill>
                  <a:schemeClr val="tx1"/>
                </a:solidFill>
              </a:rPr>
            </a:br>
            <a:r>
              <a:rPr lang="en-US" sz="500" dirty="0">
                <a:solidFill>
                  <a:schemeClr val="tx1"/>
                </a:solidFill>
              </a:rPr>
              <a:t>103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823896" y="3669235"/>
            <a:ext cx="327502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108,</a:t>
            </a:r>
            <a:r>
              <a:rPr lang="en-US" sz="500">
                <a:solidFill>
                  <a:schemeClr val="tx1"/>
                </a:solidFill>
              </a:rPr>
              <a:t/>
            </a:r>
            <a:br>
              <a:rPr lang="en-US" sz="500">
                <a:solidFill>
                  <a:schemeClr val="tx1"/>
                </a:solidFill>
              </a:rPr>
            </a:br>
            <a:r>
              <a:rPr lang="en-US" sz="500">
                <a:solidFill>
                  <a:schemeClr val="tx1"/>
                </a:solidFill>
              </a:rPr>
              <a:t>109</a:t>
            </a:r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6026473" y="3191201"/>
            <a:ext cx="182796" cy="454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4249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97090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</a:t>
            </a:r>
            <a:r>
              <a:rPr lang="en-US" sz="1400" b="1" dirty="0">
                <a:solidFill>
                  <a:schemeClr val="accent6"/>
                </a:solidFill>
              </a:rPr>
              <a:t>110</a:t>
            </a:r>
            <a:r>
              <a:rPr lang="en-US" sz="1400" dirty="0">
                <a:solidFill>
                  <a:schemeClr val="tx1"/>
                </a:solidFill>
              </a:rPr>
              <a:t>,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961" y="2032557"/>
            <a:ext cx="825083" cy="358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228367" y="3024856"/>
            <a:ext cx="23065" cy="637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" idx="2"/>
            <a:endCxn id="69" idx="0"/>
          </p:cNvCxnSpPr>
          <p:nvPr/>
        </p:nvCxnSpPr>
        <p:spPr>
          <a:xfrm>
            <a:off x="5591764" y="3012349"/>
            <a:ext cx="44726" cy="6350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4" idx="0"/>
          </p:cNvCxnSpPr>
          <p:nvPr/>
        </p:nvCxnSpPr>
        <p:spPr>
          <a:xfrm flipH="1">
            <a:off x="6341099" y="2972311"/>
            <a:ext cx="86959" cy="647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3" idx="2"/>
            <a:endCxn id="25" idx="0"/>
          </p:cNvCxnSpPr>
          <p:nvPr/>
        </p:nvCxnSpPr>
        <p:spPr>
          <a:xfrm>
            <a:off x="6760931" y="2927993"/>
            <a:ext cx="59877" cy="733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0844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2698" y="3000115"/>
            <a:ext cx="143999" cy="669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470598" y="3647384"/>
            <a:ext cx="331783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rgbClr val="E911F9"/>
                </a:solidFill>
              </a:rPr>
              <a:t>101</a:t>
            </a:r>
            <a:r>
              <a:rPr lang="en-US" sz="500" dirty="0">
                <a:solidFill>
                  <a:schemeClr val="tx1"/>
                </a:solidFill>
              </a:rPr>
              <a:t/>
            </a:r>
            <a:br>
              <a:rPr lang="en-US" sz="500" dirty="0">
                <a:solidFill>
                  <a:schemeClr val="tx1"/>
                </a:solidFill>
              </a:rPr>
            </a:br>
            <a:r>
              <a:rPr lang="en-US" sz="500" dirty="0">
                <a:solidFill>
                  <a:schemeClr val="tx1"/>
                </a:solidFill>
              </a:rPr>
              <a:t>103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823896" y="3669235"/>
            <a:ext cx="327502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108,</a:t>
            </a:r>
            <a:r>
              <a:rPr lang="en-US" sz="500">
                <a:solidFill>
                  <a:schemeClr val="tx1"/>
                </a:solidFill>
              </a:rPr>
              <a:t/>
            </a:r>
            <a:br>
              <a:rPr lang="en-US" sz="500">
                <a:solidFill>
                  <a:schemeClr val="tx1"/>
                </a:solidFill>
              </a:rPr>
            </a:br>
            <a:r>
              <a:rPr lang="en-US" sz="500">
                <a:solidFill>
                  <a:schemeClr val="tx1"/>
                </a:solidFill>
              </a:rPr>
              <a:t>109</a:t>
            </a:r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923120" y="3024856"/>
            <a:ext cx="103353" cy="621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120311" y="2505723"/>
            <a:ext cx="942906" cy="5066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</a:t>
            </a:r>
            <a:r>
              <a:rPr lang="en-US" sz="1400">
                <a:solidFill>
                  <a:schemeClr val="tx1"/>
                </a:solidFill>
              </a:rPr>
              <a:t>, 104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321760" y="2421366"/>
            <a:ext cx="878341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120</a:t>
            </a:r>
            <a:r>
              <a:rPr lang="en-US" sz="1400">
                <a:solidFill>
                  <a:schemeClr val="tx1"/>
                </a:solidFill>
              </a:rPr>
              <a:t>, 150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396545" y="2115682"/>
            <a:ext cx="175908" cy="361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6402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33782" y="1569308"/>
            <a:ext cx="197090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57,   90,  </a:t>
            </a:r>
            <a:r>
              <a:rPr lang="en-US" sz="1400" b="1" dirty="0">
                <a:solidFill>
                  <a:schemeClr val="accent6"/>
                </a:solidFill>
              </a:rPr>
              <a:t>110</a:t>
            </a:r>
            <a:r>
              <a:rPr lang="en-US" sz="1400" dirty="0">
                <a:solidFill>
                  <a:schemeClr val="tx1"/>
                </a:solidFill>
              </a:rPr>
              <a:t>,  162,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961" y="2032557"/>
            <a:ext cx="825083" cy="358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4685" y="1999421"/>
            <a:ext cx="4529553" cy="42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3017" y="2518229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69957" y="2619030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8472" y="3038504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239087" y="3035409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88627" y="2937120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83026" y="2869190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59695" y="2490549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419359" y="3464522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0298" y="3640372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53106" y="3648044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228367" y="3024856"/>
            <a:ext cx="23065" cy="637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9" idx="0"/>
          </p:cNvCxnSpPr>
          <p:nvPr/>
        </p:nvCxnSpPr>
        <p:spPr>
          <a:xfrm>
            <a:off x="5591764" y="3012349"/>
            <a:ext cx="44726" cy="6350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4" idx="0"/>
          </p:cNvCxnSpPr>
          <p:nvPr/>
        </p:nvCxnSpPr>
        <p:spPr>
          <a:xfrm flipH="1">
            <a:off x="6341099" y="2972311"/>
            <a:ext cx="86959" cy="647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60931" y="2927993"/>
            <a:ext cx="59877" cy="733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23912" y="3619936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06272" y="3661978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08449" y="3661978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81446" y="3109246"/>
            <a:ext cx="1039713" cy="521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0"/>
          </p:cNvCxnSpPr>
          <p:nvPr/>
        </p:nvCxnSpPr>
        <p:spPr>
          <a:xfrm flipH="1">
            <a:off x="3138994" y="3125657"/>
            <a:ext cx="813562" cy="529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0"/>
          </p:cNvCxnSpPr>
          <p:nvPr/>
        </p:nvCxnSpPr>
        <p:spPr>
          <a:xfrm flipH="1">
            <a:off x="3653549" y="3125657"/>
            <a:ext cx="513255" cy="51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187789" y="3147956"/>
            <a:ext cx="250597" cy="523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444036" y="3639532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9221" y="3671392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24443" y="3654986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89541" y="3630344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5685" y="2972311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77605" y="3035409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205140" y="3024856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71422" y="3035409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22942" y="3709908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79464" y="3619387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8135" y="3663562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89381" y="3280261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83060" y="3244716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17347" y="3297711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23686" y="3054825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43648" y="3691006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744795" y="3038504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94671" y="3471779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827" y="3735285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7614" y="3613280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37983" y="3530837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243583" y="2894870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319479" y="2621549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209269" y="2080439"/>
            <a:ext cx="2846653" cy="518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61605" y="2979582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9007095" y="3581638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93324" y="3559864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78057" y="2972434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007189" y="3225555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66381" y="3479036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538727" y="2880088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928109" y="2923137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818500" y="3471780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58582" y="3147956"/>
            <a:ext cx="46226" cy="46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503556" y="3662558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63963" y="3669235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132698" y="3000115"/>
            <a:ext cx="143999" cy="669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470598" y="3647384"/>
            <a:ext cx="331783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rgbClr val="E911F9"/>
                </a:solidFill>
              </a:rPr>
              <a:t>101</a:t>
            </a:r>
            <a:r>
              <a:rPr lang="en-US" sz="500" dirty="0">
                <a:solidFill>
                  <a:schemeClr val="tx1"/>
                </a:solidFill>
              </a:rPr>
              <a:t/>
            </a:r>
            <a:br>
              <a:rPr lang="en-US" sz="500" dirty="0">
                <a:solidFill>
                  <a:schemeClr val="tx1"/>
                </a:solidFill>
              </a:rPr>
            </a:br>
            <a:r>
              <a:rPr lang="en-US" sz="500" dirty="0">
                <a:solidFill>
                  <a:schemeClr val="tx1"/>
                </a:solidFill>
              </a:rPr>
              <a:t>103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823896" y="3669235"/>
            <a:ext cx="327502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108,</a:t>
            </a:r>
            <a:r>
              <a:rPr lang="en-US" sz="500">
                <a:solidFill>
                  <a:schemeClr val="tx1"/>
                </a:solidFill>
              </a:rPr>
              <a:t/>
            </a:r>
            <a:br>
              <a:rPr lang="en-US" sz="500">
                <a:solidFill>
                  <a:schemeClr val="tx1"/>
                </a:solidFill>
              </a:rPr>
            </a:br>
            <a:r>
              <a:rPr lang="en-US" sz="500">
                <a:solidFill>
                  <a:schemeClr val="tx1"/>
                </a:solidFill>
              </a:rPr>
              <a:t>109</a:t>
            </a:r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923120" y="3024856"/>
            <a:ext cx="103353" cy="621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96545" y="2115682"/>
            <a:ext cx="175908" cy="361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5937349" y="3398699"/>
            <a:ext cx="660227" cy="24251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63547" y="4902314"/>
            <a:ext cx="284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appropriate subtree distribution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120311" y="2505723"/>
            <a:ext cx="942906" cy="5066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</a:t>
            </a:r>
            <a:r>
              <a:rPr lang="en-US" sz="1400">
                <a:solidFill>
                  <a:schemeClr val="tx1"/>
                </a:solidFill>
              </a:rPr>
              <a:t>, 104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21760" y="2421366"/>
            <a:ext cx="878341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120</a:t>
            </a:r>
            <a:r>
              <a:rPr lang="en-US" sz="1400">
                <a:solidFill>
                  <a:schemeClr val="tx1"/>
                </a:solidFill>
              </a:rPr>
              <a:t>, 150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3517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#7: Worst-case, splitting the root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68899" y="2468411"/>
            <a:ext cx="1050989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162</a:t>
            </a:r>
            <a:r>
              <a:rPr lang="en-US" sz="1400" dirty="0">
                <a:solidFill>
                  <a:schemeClr val="tx1"/>
                </a:solidFill>
              </a:rPr>
              <a:t>, 190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46635" y="2975038"/>
            <a:ext cx="1384170" cy="631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9" idx="2"/>
          </p:cNvCxnSpPr>
          <p:nvPr/>
        </p:nvCxnSpPr>
        <p:spPr>
          <a:xfrm>
            <a:off x="3393976" y="3051348"/>
            <a:ext cx="62323" cy="631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06367" y="2975038"/>
            <a:ext cx="1057132" cy="526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819888" y="2975038"/>
            <a:ext cx="2264777" cy="535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43444" y="3606800"/>
            <a:ext cx="1547439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-3, 6, 11, 34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68857" y="3648995"/>
            <a:ext cx="12310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65, 70, 80, 85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68899" y="4127075"/>
            <a:ext cx="513128" cy="57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8" idx="0"/>
          </p:cNvCxnSpPr>
          <p:nvPr/>
        </p:nvCxnSpPr>
        <p:spPr>
          <a:xfrm flipH="1">
            <a:off x="8189514" y="4123980"/>
            <a:ext cx="437881" cy="604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39054" y="4025691"/>
            <a:ext cx="33037" cy="534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40" idx="0"/>
          </p:cNvCxnSpPr>
          <p:nvPr/>
        </p:nvCxnSpPr>
        <p:spPr>
          <a:xfrm>
            <a:off x="11033453" y="3957761"/>
            <a:ext cx="91190" cy="609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10122" y="3579120"/>
            <a:ext cx="1712171" cy="3979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200, 240, 260, 282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369786" y="4553093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261,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264,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271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70725" y="4728943"/>
            <a:ext cx="437578" cy="617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171,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172,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173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03533" y="4736615"/>
            <a:ext cx="431484" cy="609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165, 166,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167, </a:t>
            </a:r>
          </a:p>
        </p:txBody>
      </p:sp>
      <p:cxnSp>
        <p:nvCxnSpPr>
          <p:cNvPr id="20" name="Straight Arrow Connector 19"/>
          <p:cNvCxnSpPr>
            <a:endCxn id="27" idx="0"/>
          </p:cNvCxnSpPr>
          <p:nvPr/>
        </p:nvCxnSpPr>
        <p:spPr>
          <a:xfrm flipH="1">
            <a:off x="5178794" y="4113427"/>
            <a:ext cx="23065" cy="637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9" idx="0"/>
          </p:cNvCxnSpPr>
          <p:nvPr/>
        </p:nvCxnSpPr>
        <p:spPr>
          <a:xfrm>
            <a:off x="5542191" y="4100920"/>
            <a:ext cx="44726" cy="6350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4" idx="0"/>
          </p:cNvCxnSpPr>
          <p:nvPr/>
        </p:nvCxnSpPr>
        <p:spPr>
          <a:xfrm flipH="1">
            <a:off x="6291526" y="4060882"/>
            <a:ext cx="86959" cy="647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711358" y="4016564"/>
            <a:ext cx="59877" cy="733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74339" y="4708507"/>
            <a:ext cx="434374" cy="5802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112,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 114,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56699" y="4750549"/>
            <a:ext cx="42907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124, 128,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132,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58876" y="4750549"/>
            <a:ext cx="439836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92,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94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98</a:t>
            </a:r>
          </a:p>
        </p:txBody>
      </p:sp>
      <p:cxnSp>
        <p:nvCxnSpPr>
          <p:cNvPr id="28" name="Straight Arrow Connector 27"/>
          <p:cNvCxnSpPr>
            <a:endCxn id="35" idx="0"/>
          </p:cNvCxnSpPr>
          <p:nvPr/>
        </p:nvCxnSpPr>
        <p:spPr>
          <a:xfrm flipH="1">
            <a:off x="2631873" y="4155622"/>
            <a:ext cx="373843" cy="563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087816" y="4169471"/>
            <a:ext cx="162424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</p:cNvCxnSpPr>
          <p:nvPr/>
        </p:nvCxnSpPr>
        <p:spPr>
          <a:xfrm>
            <a:off x="3584361" y="4155622"/>
            <a:ext cx="19661" cy="60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>
            <a:off x="3877781" y="4169471"/>
            <a:ext cx="260435" cy="590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394463" y="4728103"/>
            <a:ext cx="41902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72, 74, 75, 78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39648" y="4759963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81, 82, 83, 84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874870" y="4743557"/>
            <a:ext cx="42910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66,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68,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39968" y="4718915"/>
            <a:ext cx="383810" cy="515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58, 59,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61, 62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16112" y="4060882"/>
            <a:ext cx="623726" cy="6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2" idx="0"/>
          </p:cNvCxnSpPr>
          <p:nvPr/>
        </p:nvCxnSpPr>
        <p:spPr>
          <a:xfrm flipH="1">
            <a:off x="628032" y="4123980"/>
            <a:ext cx="570307" cy="628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1155567" y="4113427"/>
            <a:ext cx="361597" cy="536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0"/>
          </p:cNvCxnSpPr>
          <p:nvPr/>
        </p:nvCxnSpPr>
        <p:spPr>
          <a:xfrm flipH="1">
            <a:off x="2021849" y="4123980"/>
            <a:ext cx="21477" cy="583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73369" y="4798479"/>
            <a:ext cx="320846" cy="533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>
                <a:solidFill>
                  <a:schemeClr val="tx1"/>
                </a:solidFill>
              </a:rPr>
              <a:t>, 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29891" y="4707958"/>
            <a:ext cx="38391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39, 40,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48562" y="4752133"/>
            <a:ext cx="358940" cy="7107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1, 3,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39808" y="4368832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933487" y="4333287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67774" y="4386282"/>
            <a:ext cx="29522" cy="1148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574113" y="4143396"/>
            <a:ext cx="207851" cy="506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294075" y="4779577"/>
            <a:ext cx="385001" cy="552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en-US" sz="800">
                <a:solidFill>
                  <a:schemeClr val="tx1"/>
                </a:solidFill>
              </a:rPr>
              <a:t>, 29,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31,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58" idx="0"/>
          </p:cNvCxnSpPr>
          <p:nvPr/>
        </p:nvCxnSpPr>
        <p:spPr>
          <a:xfrm flipH="1">
            <a:off x="8695222" y="4127075"/>
            <a:ext cx="224044" cy="57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0445098" y="4560350"/>
            <a:ext cx="413744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210,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-5746" y="4823856"/>
            <a:ext cx="350116" cy="555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-9, -6,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-5,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488041" y="4701851"/>
            <a:ext cx="414362" cy="6018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176,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178, 179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988410" y="4619408"/>
            <a:ext cx="411199" cy="7270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191,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211,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220,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230</a:t>
            </a:r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flipH="1">
            <a:off x="10194010" y="3983441"/>
            <a:ext cx="112592" cy="635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8269906" y="3710120"/>
            <a:ext cx="1647297" cy="3785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168, 174, 180, 185</a:t>
            </a:r>
          </a:p>
        </p:txBody>
      </p:sp>
      <p:cxnSp>
        <p:nvCxnSpPr>
          <p:cNvPr id="57" name="Straight Arrow Connector 56"/>
          <p:cNvCxnSpPr>
            <a:stCxn id="4" idx="2"/>
          </p:cNvCxnSpPr>
          <p:nvPr/>
        </p:nvCxnSpPr>
        <p:spPr>
          <a:xfrm>
            <a:off x="8294394" y="2975038"/>
            <a:ext cx="711955" cy="712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212032" y="4068153"/>
            <a:ext cx="71084" cy="602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8957522" y="4670209"/>
            <a:ext cx="421936" cy="6185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181,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182,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183, 184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443751" y="4648435"/>
            <a:ext cx="443674" cy="6326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194,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196,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197, 199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9628484" y="4061005"/>
            <a:ext cx="114884" cy="5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957616" y="4314126"/>
            <a:ext cx="25174" cy="12038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0916808" y="4567607"/>
            <a:ext cx="415669" cy="81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245,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247,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249,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255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1489154" y="3968659"/>
            <a:ext cx="72612" cy="591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1878536" y="4011708"/>
            <a:ext cx="95482" cy="52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11768927" y="4560351"/>
            <a:ext cx="423073" cy="850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283,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290,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291,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294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161606" y="4169471"/>
            <a:ext cx="493629" cy="532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453983" y="4751129"/>
            <a:ext cx="39713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86, 87, 88, 89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14390" y="4757806"/>
            <a:ext cx="425467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152, 154,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157,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160,</a:t>
            </a:r>
          </a:p>
        </p:txBody>
      </p:sp>
      <p:cxnSp>
        <p:nvCxnSpPr>
          <p:cNvPr id="99" name="Straight Arrow Connector 98"/>
          <p:cNvCxnSpPr>
            <a:endCxn id="96" idx="0"/>
          </p:cNvCxnSpPr>
          <p:nvPr/>
        </p:nvCxnSpPr>
        <p:spPr>
          <a:xfrm>
            <a:off x="7083125" y="4088686"/>
            <a:ext cx="143999" cy="669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421025" y="4735955"/>
            <a:ext cx="331783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rgbClr val="E911F9"/>
                </a:solidFill>
              </a:rPr>
              <a:t>101</a:t>
            </a:r>
            <a:r>
              <a:rPr lang="en-US" sz="500" dirty="0">
                <a:solidFill>
                  <a:schemeClr val="tx1"/>
                </a:solidFill>
              </a:rPr>
              <a:t/>
            </a:r>
            <a:br>
              <a:rPr lang="en-US" sz="500" dirty="0">
                <a:solidFill>
                  <a:schemeClr val="tx1"/>
                </a:solidFill>
              </a:rPr>
            </a:br>
            <a:r>
              <a:rPr lang="en-US" sz="500" dirty="0">
                <a:solidFill>
                  <a:schemeClr val="tx1"/>
                </a:solidFill>
              </a:rPr>
              <a:t>103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774323" y="4757806"/>
            <a:ext cx="327502" cy="526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108,</a:t>
            </a:r>
            <a:r>
              <a:rPr lang="en-US" sz="500">
                <a:solidFill>
                  <a:schemeClr val="tx1"/>
                </a:solidFill>
              </a:rPr>
              <a:t/>
            </a:r>
            <a:br>
              <a:rPr lang="en-US" sz="500">
                <a:solidFill>
                  <a:schemeClr val="tx1"/>
                </a:solidFill>
              </a:rPr>
            </a:br>
            <a:r>
              <a:rPr lang="en-US" sz="500">
                <a:solidFill>
                  <a:schemeClr val="tx1"/>
                </a:solidFill>
              </a:rPr>
              <a:t>109</a:t>
            </a:r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873547" y="4113427"/>
            <a:ext cx="103353" cy="621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919470" y="3018867"/>
            <a:ext cx="1406881" cy="5701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5065957" y="3624355"/>
            <a:ext cx="942906" cy="5066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100</a:t>
            </a:r>
            <a:r>
              <a:rPr lang="en-US" sz="1400">
                <a:solidFill>
                  <a:schemeClr val="tx1"/>
                </a:solidFill>
              </a:rPr>
              <a:t>, 104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267197" y="3584885"/>
            <a:ext cx="878341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120</a:t>
            </a:r>
            <a:r>
              <a:rPr lang="en-US" sz="1400">
                <a:solidFill>
                  <a:schemeClr val="tx1"/>
                </a:solidFill>
              </a:rPr>
              <a:t>, 150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541759" y="1485917"/>
            <a:ext cx="83672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110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930805" y="2544721"/>
            <a:ext cx="92634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57</a:t>
            </a:r>
            <a:r>
              <a:rPr lang="en-US" sz="1400">
                <a:solidFill>
                  <a:schemeClr val="tx1"/>
                </a:solidFill>
              </a:rPr>
              <a:t>,   90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3" name="Straight Arrow Connector 92"/>
          <p:cNvCxnSpPr>
            <a:endCxn id="4" idx="0"/>
          </p:cNvCxnSpPr>
          <p:nvPr/>
        </p:nvCxnSpPr>
        <p:spPr>
          <a:xfrm>
            <a:off x="6356617" y="1879033"/>
            <a:ext cx="1937777" cy="589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79" idx="0"/>
          </p:cNvCxnSpPr>
          <p:nvPr/>
        </p:nvCxnSpPr>
        <p:spPr>
          <a:xfrm flipH="1">
            <a:off x="3393976" y="1856760"/>
            <a:ext cx="2110146" cy="687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599086" y="5741482"/>
            <a:ext cx="5590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Subtrees </a:t>
            </a:r>
            <a:r>
              <a:rPr lang="en-US" sz="2200">
                <a:solidFill>
                  <a:srgbClr val="FF0000"/>
                </a:solidFill>
              </a:rPr>
              <a:t>distributed appropriately once more</a:t>
            </a:r>
            <a:r>
              <a:rPr lang="mr-IN" sz="2200" dirty="0">
                <a:solidFill>
                  <a:srgbClr val="FF0000"/>
                </a:solidFill>
              </a:rPr>
              <a:t>…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600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F02E4-B527-49DA-B0CB-FC5C2687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Dealing with </a:t>
            </a:r>
            <a:r>
              <a:rPr lang="en-US" b="1" dirty="0">
                <a:solidFill>
                  <a:srgbClr val="E911F9"/>
                </a:solidFill>
              </a:rPr>
              <a:t>under</a:t>
            </a:r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308776B-1A2D-4083-8B14-10C4AF4AF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Since deleting any key will always boil down to deleting some key from the leaf level, </a:t>
                </a:r>
                <a:r>
                  <a:rPr lang="en-US" dirty="0">
                    <a:solidFill>
                      <a:srgbClr val="00B050"/>
                    </a:solidFill>
                  </a:rPr>
                  <a:t>underflows can only occur at the leaf level</a:t>
                </a:r>
              </a:p>
              <a:p>
                <a:r>
                  <a:rPr lang="en-US" dirty="0"/>
                  <a:t>We will once again attempt </a:t>
                </a:r>
                <a:r>
                  <a:rPr lang="en-US" dirty="0">
                    <a:solidFill>
                      <a:schemeClr val="accent2"/>
                    </a:solidFill>
                  </a:rPr>
                  <a:t>key rotations </a:t>
                </a:r>
                <a:r>
                  <a:rPr lang="en-US" dirty="0"/>
                  <a:t>first.</a:t>
                </a:r>
              </a:p>
              <a:p>
                <a:r>
                  <a:rPr lang="en-US" dirty="0"/>
                  <a:t>Idea: Look at your sibling nodes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) and locate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</a:t>
                </a:r>
                <a:r>
                  <a:rPr lang="en-US" dirty="0"/>
                  <a:t>that would </a:t>
                </a:r>
                <a:r>
                  <a:rPr lang="en-US" dirty="0">
                    <a:solidFill>
                      <a:schemeClr val="accent1"/>
                    </a:solidFill>
                  </a:rPr>
                  <a:t>not underflow </a:t>
                </a:r>
                <a:r>
                  <a:rPr lang="en-US" dirty="0"/>
                  <a:t>if you were to </a:t>
                </a:r>
                <a:r>
                  <a:rPr lang="en-US" dirty="0">
                    <a:solidFill>
                      <a:schemeClr val="accent1"/>
                    </a:solidFill>
                  </a:rPr>
                  <a:t>take a key from it</a:t>
                </a:r>
              </a:p>
              <a:p>
                <a:pPr lvl="1"/>
                <a:r>
                  <a:rPr lang="en-US" dirty="0"/>
                  <a:t>If you find one such sibling, </a:t>
                </a:r>
                <a:r>
                  <a:rPr lang="en-US" dirty="0">
                    <a:solidFill>
                      <a:srgbClr val="00B050"/>
                    </a:solidFill>
                  </a:rPr>
                  <a:t>rotate the key “closest” to the current node from that sibling through the parent.</a:t>
                </a:r>
              </a:p>
              <a:p>
                <a:pPr lvl="1"/>
                <a:r>
                  <a:rPr lang="en-US" dirty="0"/>
                  <a:t>This is always either the </a:t>
                </a:r>
                <a:r>
                  <a:rPr lang="en-US" dirty="0">
                    <a:solidFill>
                      <a:srgbClr val="E911F9"/>
                    </a:solidFill>
                  </a:rPr>
                  <a:t>smallest</a:t>
                </a:r>
                <a:r>
                  <a:rPr lang="en-US" dirty="0"/>
                  <a:t> or the </a:t>
                </a:r>
                <a:r>
                  <a:rPr lang="en-US" dirty="0">
                    <a:solidFill>
                      <a:srgbClr val="7030A0"/>
                    </a:solidFill>
                  </a:rPr>
                  <a:t>largest</a:t>
                </a:r>
                <a:r>
                  <a:rPr lang="en-US" dirty="0"/>
                  <a:t> key of the sibling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Familiar generalization to cousins applies here too.</a:t>
                </a:r>
                <a:endParaRPr lang="en-US" dirty="0"/>
              </a:p>
              <a:p>
                <a:r>
                  <a:rPr lang="en-US" dirty="0"/>
                  <a:t>If all fails, then </a:t>
                </a:r>
                <a:r>
                  <a:rPr lang="en-US" dirty="0">
                    <a:solidFill>
                      <a:srgbClr val="FF0000"/>
                    </a:solidFill>
                  </a:rPr>
                  <a:t>merge</a:t>
                </a:r>
                <a:r>
                  <a:rPr lang="en-US" dirty="0"/>
                  <a:t> current node with parent key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This may propagate an </a:t>
                </a:r>
                <a:r>
                  <a:rPr lang="en-US" dirty="0">
                    <a:solidFill>
                      <a:srgbClr val="E911F9"/>
                    </a:solidFill>
                  </a:rPr>
                  <a:t>under</a:t>
                </a:r>
                <a:r>
                  <a:rPr lang="en-US" dirty="0"/>
                  <a:t>flow in the parent, which should be dealt with recursively…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8776B-1A2D-4083-8B14-10C4AF4AF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348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29832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57,   90,   162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63492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Relational Databases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25053"/>
              </p:ext>
            </p:extLst>
          </p:nvPr>
        </p:nvGraphicFramePr>
        <p:xfrm>
          <a:off x="487677" y="1845888"/>
          <a:ext cx="10866128" cy="47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82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82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82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82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82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26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2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26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2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26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2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89343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68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23465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27899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</a:t>
            </a:r>
            <a:r>
              <a:rPr lang="en-US" dirty="0">
                <a:solidFill>
                  <a:srgbClr val="E911F9"/>
                </a:solidFill>
              </a:rPr>
              <a:t>90</a:t>
            </a:r>
            <a:r>
              <a:rPr lang="en-US" dirty="0">
                <a:solidFill>
                  <a:schemeClr val="tx1"/>
                </a:solidFill>
              </a:rPr>
              <a:t>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400779139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911F9"/>
                </a:solidFill>
              </a:rPr>
              <a:t>57</a:t>
            </a:r>
            <a:r>
              <a:rPr lang="en-US" dirty="0">
                <a:solidFill>
                  <a:schemeClr val="tx1"/>
                </a:solidFill>
              </a:rPr>
              <a:t>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71978487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9155985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</a:t>
            </a:r>
            <a:r>
              <a:rPr lang="en-US" dirty="0">
                <a:solidFill>
                  <a:srgbClr val="E911F9"/>
                </a:solidFill>
              </a:rPr>
              <a:t>65</a:t>
            </a:r>
            <a:r>
              <a:rPr lang="en-US" dirty="0">
                <a:solidFill>
                  <a:schemeClr val="tx1"/>
                </a:solidFill>
              </a:rPr>
              <a:t>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99496861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911F9"/>
                </a:solidFill>
              </a:rPr>
              <a:t>60</a:t>
            </a:r>
            <a:r>
              <a:rPr lang="en-US" dirty="0">
                <a:solidFill>
                  <a:schemeClr val="tx1"/>
                </a:solidFill>
              </a:rPr>
              <a:t>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9094331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50168262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62, </a:t>
            </a:r>
            <a:r>
              <a:rPr lang="en-US" sz="1400" dirty="0">
                <a:solidFill>
                  <a:srgbClr val="E911F9"/>
                </a:solidFill>
              </a:rPr>
              <a:t>63</a:t>
            </a:r>
            <a:r>
              <a:rPr lang="en-US" sz="1400" dirty="0">
                <a:solidFill>
                  <a:schemeClr val="tx1"/>
                </a:solidFill>
              </a:rPr>
              <a:t>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74119661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911F9"/>
                </a:solidFill>
              </a:rPr>
              <a:t>62</a:t>
            </a:r>
            <a:r>
              <a:rPr lang="en-US" sz="1400" dirty="0">
                <a:solidFill>
                  <a:schemeClr val="tx1"/>
                </a:solidFill>
              </a:rPr>
              <a:t>, 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82702016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    ,63,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0E538D-05E0-42CC-BC7B-482097E62658}"/>
              </a:ext>
            </a:extLst>
          </p:cNvPr>
          <p:cNvSpPr/>
          <p:nvPr/>
        </p:nvSpPr>
        <p:spPr>
          <a:xfrm>
            <a:off x="3563813" y="3735285"/>
            <a:ext cx="153033" cy="180223"/>
          </a:xfrm>
          <a:prstGeom prst="rect">
            <a:avLst/>
          </a:prstGeom>
          <a:noFill/>
          <a:ln>
            <a:solidFill>
              <a:srgbClr val="E91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006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#0: Leaf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69748" y="3631105"/>
            <a:ext cx="5852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39, 40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E5BF94-0F64-403F-9990-A9C28A88005E}"/>
              </a:ext>
            </a:extLst>
          </p:cNvPr>
          <p:cNvSpPr txBox="1"/>
          <p:nvPr/>
        </p:nvSpPr>
        <p:spPr>
          <a:xfrm>
            <a:off x="3235042" y="4362332"/>
            <a:ext cx="175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E911F9"/>
                </a:solidFill>
              </a:rPr>
              <a:t>Don’t forget to shift the buffer!</a:t>
            </a:r>
          </a:p>
        </p:txBody>
      </p:sp>
    </p:spTree>
    <p:extLst>
      <p:ext uri="{BB962C8B-B14F-4D97-AF65-F5344CB8AC3E}">
        <p14:creationId xmlns:p14="http://schemas.microsoft.com/office/powerpoint/2010/main" val="144235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Relational Databases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26976"/>
              </p:ext>
            </p:extLst>
          </p:nvPr>
        </p:nvGraphicFramePr>
        <p:xfrm>
          <a:off x="838200" y="1690688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4312920" y="1350856"/>
            <a:ext cx="1051560" cy="800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5839462"/>
            <a:ext cx="1037590" cy="854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65" y="5605236"/>
            <a:ext cx="446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entire table is on disk!</a:t>
            </a:r>
          </a:p>
        </p:txBody>
      </p:sp>
    </p:spTree>
    <p:extLst>
      <p:ext uri="{BB962C8B-B14F-4D97-AF65-F5344CB8AC3E}">
        <p14:creationId xmlns:p14="http://schemas.microsoft.com/office/powerpoint/2010/main" val="156698372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39, 40, 50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36830737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</a:t>
            </a:r>
            <a:r>
              <a:rPr lang="en-US" dirty="0">
                <a:solidFill>
                  <a:srgbClr val="E911F9"/>
                </a:solidFill>
              </a:rPr>
              <a:t>90</a:t>
            </a:r>
            <a:r>
              <a:rPr lang="en-US" dirty="0">
                <a:solidFill>
                  <a:schemeClr val="tx1"/>
                </a:solidFill>
              </a:rPr>
              <a:t>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39, 40, 50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58224427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911F9"/>
                </a:solidFill>
              </a:rPr>
              <a:t>57</a:t>
            </a:r>
            <a:r>
              <a:rPr lang="en-US" dirty="0">
                <a:solidFill>
                  <a:schemeClr val="tx1"/>
                </a:solidFill>
              </a:rPr>
              <a:t>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39, 40, 50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27530128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39, 40, 50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33724657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</a:t>
            </a:r>
            <a:r>
              <a:rPr lang="en-US" dirty="0">
                <a:solidFill>
                  <a:srgbClr val="E911F9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, 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39, 40, 50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42186963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rgbClr val="E911F9"/>
                </a:solidFill>
              </a:rPr>
              <a:t>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39, 40, 50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04809398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rgbClr val="E911F9"/>
                </a:solidFill>
              </a:rPr>
              <a:t>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39, 40, 50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Finding </a:t>
            </a:r>
            <a:r>
              <a:rPr lang="en-US" sz="2400" dirty="0" err="1">
                <a:solidFill>
                  <a:schemeClr val="accent1"/>
                </a:solidFill>
              </a:rPr>
              <a:t>inorder</a:t>
            </a:r>
            <a:r>
              <a:rPr lang="en-US" sz="2400" dirty="0">
                <a:solidFill>
                  <a:schemeClr val="accent1"/>
                </a:solidFill>
              </a:rPr>
              <a:t> successor…</a:t>
            </a:r>
          </a:p>
        </p:txBody>
      </p:sp>
    </p:spTree>
    <p:extLst>
      <p:ext uri="{BB962C8B-B14F-4D97-AF65-F5344CB8AC3E}">
        <p14:creationId xmlns:p14="http://schemas.microsoft.com/office/powerpoint/2010/main" val="375384872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rgbClr val="E911F9"/>
                </a:solidFill>
              </a:rPr>
              <a:t>34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39</a:t>
            </a:r>
            <a:r>
              <a:rPr lang="en-US" sz="1200" dirty="0">
                <a:solidFill>
                  <a:schemeClr val="tx1"/>
                </a:solidFill>
              </a:rPr>
              <a:t>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Finding </a:t>
            </a:r>
            <a:r>
              <a:rPr lang="en-US" sz="2400" dirty="0" err="1">
                <a:solidFill>
                  <a:schemeClr val="accent1"/>
                </a:solidFill>
              </a:rPr>
              <a:t>inorder</a:t>
            </a:r>
            <a:r>
              <a:rPr lang="en-US" sz="2400" dirty="0">
                <a:solidFill>
                  <a:schemeClr val="accent1"/>
                </a:solidFill>
              </a:rPr>
              <a:t> successor…</a:t>
            </a:r>
          </a:p>
        </p:txBody>
      </p:sp>
    </p:spTree>
    <p:extLst>
      <p:ext uri="{BB962C8B-B14F-4D97-AF65-F5344CB8AC3E}">
        <p14:creationId xmlns:p14="http://schemas.microsoft.com/office/powerpoint/2010/main" val="323402366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39</a:t>
            </a:r>
            <a:r>
              <a:rPr lang="en-US" sz="1200" dirty="0">
                <a:solidFill>
                  <a:schemeClr val="tx1"/>
                </a:solidFill>
              </a:rPr>
              <a:t>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Finding </a:t>
            </a:r>
            <a:r>
              <a:rPr lang="en-US" sz="2400" dirty="0" err="1">
                <a:solidFill>
                  <a:schemeClr val="accent1"/>
                </a:solidFill>
              </a:rPr>
              <a:t>inorder</a:t>
            </a:r>
            <a:r>
              <a:rPr lang="en-US" sz="2400" dirty="0">
                <a:solidFill>
                  <a:schemeClr val="accent1"/>
                </a:solidFill>
              </a:rPr>
              <a:t> successor…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Copy key</a:t>
            </a:r>
          </a:p>
        </p:txBody>
      </p:sp>
    </p:spTree>
    <p:extLst>
      <p:ext uri="{BB962C8B-B14F-4D97-AF65-F5344CB8AC3E}">
        <p14:creationId xmlns:p14="http://schemas.microsoft.com/office/powerpoint/2010/main" val="102542643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39</a:t>
            </a:r>
            <a:r>
              <a:rPr lang="en-US" sz="1200" dirty="0">
                <a:solidFill>
                  <a:schemeClr val="tx1"/>
                </a:solidFill>
              </a:rPr>
              <a:t>, 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Finding </a:t>
            </a:r>
            <a:r>
              <a:rPr lang="en-US" sz="2400" dirty="0" err="1">
                <a:solidFill>
                  <a:schemeClr val="accent1"/>
                </a:solidFill>
              </a:rPr>
              <a:t>inorder</a:t>
            </a:r>
            <a:r>
              <a:rPr lang="en-US" sz="2400" dirty="0">
                <a:solidFill>
                  <a:schemeClr val="accent1"/>
                </a:solidFill>
              </a:rPr>
              <a:t> successor…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Copy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Recursively delete 39</a:t>
            </a:r>
          </a:p>
        </p:txBody>
      </p:sp>
    </p:spTree>
    <p:extLst>
      <p:ext uri="{BB962C8B-B14F-4D97-AF65-F5344CB8AC3E}">
        <p14:creationId xmlns:p14="http://schemas.microsoft.com/office/powerpoint/2010/main" val="420089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229200"/>
            <a:ext cx="10008973" cy="1117694"/>
          </a:xfrm>
        </p:spPr>
        <p:txBody>
          <a:bodyPr/>
          <a:lstStyle/>
          <a:p>
            <a:pPr algn="ctr"/>
            <a:r>
              <a:rPr lang="en-US" dirty="0"/>
              <a:t>Warmup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467278"/>
            <a:ext cx="11948984" cy="5390721"/>
          </a:xfrm>
        </p:spPr>
        <p:txBody>
          <a:bodyPr>
            <a:normAutofit/>
          </a:bodyPr>
          <a:lstStyle/>
          <a:p>
            <a:r>
              <a:rPr lang="en-US" sz="2000" dirty="0"/>
              <a:t>Take 10 to implement the </a:t>
            </a:r>
            <a:r>
              <a:rPr lang="en-US" sz="2000" b="1" dirty="0"/>
              <a:t>void</a:t>
            </a:r>
            <a:r>
              <a:rPr lang="en-US" sz="2000" dirty="0"/>
              <a:t> method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(Node 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min,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max, List&lt;Integer&gt; list)</a:t>
            </a:r>
            <a:r>
              <a:rPr lang="en-US" sz="2000" dirty="0">
                <a:ea typeface="Consolas" charset="0"/>
                <a:cs typeface="Consolas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ea typeface="Consolas" charset="0"/>
                <a:cs typeface="Consolas" charset="0"/>
              </a:rPr>
              <a:t>     such that we can perform </a:t>
            </a:r>
            <a:r>
              <a:rPr lang="en-US" sz="2000" dirty="0">
                <a:solidFill>
                  <a:srgbClr val="C00000"/>
                </a:solidFill>
                <a:ea typeface="Consolas" charset="0"/>
                <a:cs typeface="Consolas" charset="0"/>
              </a:rPr>
              <a:t>range search </a:t>
            </a:r>
            <a:r>
              <a:rPr lang="en-US" sz="2000" dirty="0">
                <a:ea typeface="Consolas" charset="0"/>
                <a:cs typeface="Consolas" charset="0"/>
              </a:rPr>
              <a:t>on this BST!</a:t>
            </a:r>
          </a:p>
        </p:txBody>
      </p:sp>
      <p:sp>
        <p:nvSpPr>
          <p:cNvPr id="4" name="Oval 3"/>
          <p:cNvSpPr/>
          <p:nvPr/>
        </p:nvSpPr>
        <p:spPr>
          <a:xfrm>
            <a:off x="9568253" y="300269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Oval 4"/>
          <p:cNvSpPr/>
          <p:nvPr/>
        </p:nvSpPr>
        <p:spPr>
          <a:xfrm>
            <a:off x="8868030" y="373586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514702" y="4370177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7" name="Oval 6"/>
          <p:cNvSpPr/>
          <p:nvPr/>
        </p:nvSpPr>
        <p:spPr>
          <a:xfrm>
            <a:off x="10322013" y="3694668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58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69637" y="438665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10845123" y="4378419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0" name="Oval 9"/>
          <p:cNvSpPr/>
          <p:nvPr/>
        </p:nvSpPr>
        <p:spPr>
          <a:xfrm>
            <a:off x="10297303" y="485621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</a:t>
            </a:r>
          </a:p>
        </p:txBody>
      </p:sp>
      <p:cxnSp>
        <p:nvCxnSpPr>
          <p:cNvPr id="12" name="Straight Arrow Connector 11"/>
          <p:cNvCxnSpPr>
            <a:stCxn id="4" idx="3"/>
            <a:endCxn id="5" idx="7"/>
          </p:cNvCxnSpPr>
          <p:nvPr/>
        </p:nvCxnSpPr>
        <p:spPr>
          <a:xfrm flipH="1">
            <a:off x="9353200" y="3298013"/>
            <a:ext cx="298295" cy="48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8653843" y="4018828"/>
            <a:ext cx="371572" cy="3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6" idx="1"/>
          </p:cNvCxnSpPr>
          <p:nvPr/>
        </p:nvCxnSpPr>
        <p:spPr>
          <a:xfrm>
            <a:off x="9353200" y="4031184"/>
            <a:ext cx="244744" cy="38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7" idx="1"/>
          </p:cNvCxnSpPr>
          <p:nvPr/>
        </p:nvCxnSpPr>
        <p:spPr>
          <a:xfrm>
            <a:off x="10053423" y="3298013"/>
            <a:ext cx="351832" cy="4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0"/>
          </p:cNvCxnSpPr>
          <p:nvPr/>
        </p:nvCxnSpPr>
        <p:spPr>
          <a:xfrm>
            <a:off x="10807183" y="3989990"/>
            <a:ext cx="322146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7"/>
          </p:cNvCxnSpPr>
          <p:nvPr/>
        </p:nvCxnSpPr>
        <p:spPr>
          <a:xfrm flipH="1">
            <a:off x="10782473" y="4673741"/>
            <a:ext cx="145892" cy="23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6577" y="5453455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</a:t>
            </a:r>
          </a:p>
        </p:txBody>
      </p:sp>
      <p:cxnSp>
        <p:nvCxnSpPr>
          <p:cNvPr id="30" name="Straight Arrow Connector 29"/>
          <p:cNvCxnSpPr>
            <a:stCxn id="10" idx="3"/>
            <a:endCxn id="29" idx="0"/>
          </p:cNvCxnSpPr>
          <p:nvPr/>
        </p:nvCxnSpPr>
        <p:spPr>
          <a:xfrm flipH="1">
            <a:off x="10140783" y="5151533"/>
            <a:ext cx="239762" cy="3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0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Relational Databases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26976"/>
              </p:ext>
            </p:extLst>
          </p:nvPr>
        </p:nvGraphicFramePr>
        <p:xfrm>
          <a:off x="838200" y="1690688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4312920" y="1350856"/>
            <a:ext cx="1051560" cy="800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5839462"/>
            <a:ext cx="1037590" cy="854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65" y="5605236"/>
            <a:ext cx="446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entire table is on disk!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5974567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Speaking of disks</a:t>
            </a:r>
            <a:r>
              <a:rPr lang="mr-IN" sz="3200" dirty="0">
                <a:solidFill>
                  <a:schemeClr val="accent2"/>
                </a:solidFill>
              </a:rPr>
              <a:t>…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60597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4" y="263328"/>
            <a:ext cx="11300665" cy="1325563"/>
          </a:xfrm>
        </p:spPr>
        <p:txBody>
          <a:bodyPr/>
          <a:lstStyle/>
          <a:p>
            <a:pPr algn="ctr"/>
            <a:r>
              <a:rPr lang="en-US" dirty="0"/>
              <a:t>Example #1: Inner node deletion, no underflows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A41B115D-8DC8-4F54-BAEE-02EC4E415B49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CF4E815-BD21-4BBB-A6E4-BB80B300AA13}"/>
              </a:ext>
            </a:extLst>
          </p:cNvPr>
          <p:cNvCxnSpPr>
            <a:endCxn id="11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25B89-8BE6-4912-B5CD-A0CD20869BEE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86BE30-B09F-47FF-B654-364B3F2AD48E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7ED88-2256-43D0-A68C-D63726653840}"/>
              </a:ext>
            </a:extLst>
          </p:cNvPr>
          <p:cNvCxnSpPr>
            <a:endCxn id="19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55A5D0-C6F7-4FD8-B9FA-0B480B3156E3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090AA9BD-37C1-442C-98C3-9884CBD5864C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CD8C114A-36AB-4C76-AFDE-F31B460C0CEA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5902DE1A-637C-4C09-A8F9-2E12670998E9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9DB9DFC-3FCE-43CC-B2B3-2E1FCE9BBCB7}"/>
              </a:ext>
            </a:extLst>
          </p:cNvPr>
          <p:cNvCxnSpPr>
            <a:endCxn id="22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772D2B0-DEFF-4CD9-8A1F-D8BDA35CC6A5}"/>
              </a:ext>
            </a:extLst>
          </p:cNvPr>
          <p:cNvCxnSpPr>
            <a:endCxn id="21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536A32-F5C3-44E7-A3E2-90A71E586E60}"/>
              </a:ext>
            </a:extLst>
          </p:cNvPr>
          <p:cNvCxnSpPr>
            <a:endCxn id="14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A36BDCA-A7EE-444C-9718-9B84518B2702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xmlns="" id="{52D976B3-1EEC-41BF-A0A6-1683229EF9C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xmlns="" id="{C95ABA81-01B4-46C1-A20A-1E2D1E88EBC0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F94411B-1A06-4382-87E0-D16CA8B85410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xmlns="" id="{50F170BB-B8EF-4BF1-8094-DA926820DDDB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F1E50B7-5CE7-4E58-8A11-20229E56653B}"/>
              </a:ext>
            </a:extLst>
          </p:cNvPr>
          <p:cNvCxnSpPr>
            <a:endCxn id="30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A7D5AAB-A14B-4262-B0B8-D5244E77A7E2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9E0E45D-9196-479D-A516-2E4538C5029F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40BC03-E589-408D-B3FA-29AB32021482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85">
            <a:extLst>
              <a:ext uri="{FF2B5EF4-FFF2-40B4-BE49-F238E27FC236}">
                <a16:creationId xmlns:a16="http://schemas.microsoft.com/office/drawing/2014/main" xmlns="" id="{49CD61EA-E8ED-4317-9B78-FDC6F53C36B7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8" name="Rounded Rectangle 86">
            <a:extLst>
              <a:ext uri="{FF2B5EF4-FFF2-40B4-BE49-F238E27FC236}">
                <a16:creationId xmlns:a16="http://schemas.microsoft.com/office/drawing/2014/main" xmlns="" id="{273C62DF-59AC-443F-84B1-337992C4A1F5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xmlns="" id="{77EAED36-0571-460A-8C4D-1F708BEB1C16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30" name="Rounded Rectangle 88">
            <a:extLst>
              <a:ext uri="{FF2B5EF4-FFF2-40B4-BE49-F238E27FC236}">
                <a16:creationId xmlns:a16="http://schemas.microsoft.com/office/drawing/2014/main" xmlns="" id="{1AFFE9E4-B83F-4892-9DF9-CC3667D1078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5CC7DF-F3C9-4C95-BFAF-27D8CD4D19BF}"/>
              </a:ext>
            </a:extLst>
          </p:cNvPr>
          <p:cNvCxnSpPr>
            <a:endCxn id="38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BD70586-30DE-4A99-88C0-3D84F240457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C23D96D5-561E-47E1-B5DF-8172278B2BFF}"/>
              </a:ext>
            </a:extLst>
          </p:cNvPr>
          <p:cNvCxnSpPr>
            <a:endCxn id="35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FE2C1AB-7390-4BA6-9345-EBB05D7A6001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06">
            <a:extLst>
              <a:ext uri="{FF2B5EF4-FFF2-40B4-BE49-F238E27FC236}">
                <a16:creationId xmlns:a16="http://schemas.microsoft.com/office/drawing/2014/main" xmlns="" id="{5B33D7D2-7EA3-46CF-A1D2-8FAB810F3CBC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6" name="Rounded Rectangle 107">
            <a:extLst>
              <a:ext uri="{FF2B5EF4-FFF2-40B4-BE49-F238E27FC236}">
                <a16:creationId xmlns:a16="http://schemas.microsoft.com/office/drawing/2014/main" xmlns="" id="{56157FA7-5725-4798-974B-0867CBECFD72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7" name="Rounded Rectangle 108">
            <a:extLst>
              <a:ext uri="{FF2B5EF4-FFF2-40B4-BE49-F238E27FC236}">
                <a16:creationId xmlns:a16="http://schemas.microsoft.com/office/drawing/2014/main" xmlns="" id="{D83DD95E-1DAE-4914-AA5B-26DC15563F68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8" name="Rounded Rectangle 109">
            <a:extLst>
              <a:ext uri="{FF2B5EF4-FFF2-40B4-BE49-F238E27FC236}">
                <a16:creationId xmlns:a16="http://schemas.microsoft.com/office/drawing/2014/main" xmlns="" id="{B91C90A2-4C03-40EC-9FBA-690FA6D57221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16198B7-27A5-4562-BD56-CF2C1E6A4CCC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FA1896-C41C-4465-8AF1-C87281A26202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E3A3EE6-CE6B-4F9C-8FEF-64755DBE0C89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9D46D4-0F03-4ED3-A52A-079DAAC7435E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31">
            <a:extLst>
              <a:ext uri="{FF2B5EF4-FFF2-40B4-BE49-F238E27FC236}">
                <a16:creationId xmlns:a16="http://schemas.microsoft.com/office/drawing/2014/main" xmlns="" id="{E8626909-3984-4C92-B97B-B515945F2173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4" name="Rounded Rectangle 132">
            <a:extLst>
              <a:ext uri="{FF2B5EF4-FFF2-40B4-BE49-F238E27FC236}">
                <a16:creationId xmlns:a16="http://schemas.microsoft.com/office/drawing/2014/main" xmlns="" id="{AEAD121F-57ED-4B98-BE10-3BE3282F554E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5" name="Rounded Rectangle 133">
            <a:extLst>
              <a:ext uri="{FF2B5EF4-FFF2-40B4-BE49-F238E27FC236}">
                <a16:creationId xmlns:a16="http://schemas.microsoft.com/office/drawing/2014/main" xmlns="" id="{3FEF79EF-AEC0-40DF-A496-E473705F3628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134">
            <a:extLst>
              <a:ext uri="{FF2B5EF4-FFF2-40B4-BE49-F238E27FC236}">
                <a16:creationId xmlns:a16="http://schemas.microsoft.com/office/drawing/2014/main" xmlns="" id="{A47E05CC-A0C1-49D1-B619-206A8B5B512D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4734D5-F60B-4357-935E-257596AA8F85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A1E9D3B-B02E-4A60-B297-9BEAEB961CEE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5B330A0-0D46-4501-9B0E-1B3FE82F02AA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B544C312-20B6-4B86-B695-BFDC077FE1C1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9152BD19-A6AC-460D-933A-D64A3E0CB2B2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24F8EB-F6A6-47D9-BD9E-0603E6004374}"/>
              </a:ext>
            </a:extLst>
          </p:cNvPr>
          <p:cNvSpPr txBox="1"/>
          <p:nvPr/>
        </p:nvSpPr>
        <p:spPr>
          <a:xfrm>
            <a:off x="1" y="4460786"/>
            <a:ext cx="1204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34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Finding </a:t>
            </a:r>
            <a:r>
              <a:rPr lang="en-US" sz="2400" dirty="0" err="1">
                <a:solidFill>
                  <a:schemeClr val="accent1"/>
                </a:solidFill>
              </a:rPr>
              <a:t>inorder</a:t>
            </a:r>
            <a:r>
              <a:rPr lang="en-US" sz="2400" dirty="0">
                <a:solidFill>
                  <a:schemeClr val="accent1"/>
                </a:solidFill>
              </a:rPr>
              <a:t> successor…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Copy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Recursively delete 39</a:t>
            </a:r>
          </a:p>
        </p:txBody>
      </p:sp>
    </p:spTree>
    <p:extLst>
      <p:ext uri="{BB962C8B-B14F-4D97-AF65-F5344CB8AC3E}">
        <p14:creationId xmlns:p14="http://schemas.microsoft.com/office/powerpoint/2010/main" val="392377853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Key rotation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568C93D-249A-4AA9-9F8A-985EEDAC5310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4D05EBC-BB09-4F31-BE86-FF5777A5B91B}"/>
              </a:ext>
            </a:extLst>
          </p:cNvPr>
          <p:cNvCxnSpPr>
            <a:endCxn id="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A5F4051-E256-4DFC-ACB0-8217057CF02D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FF399A-3873-4D59-A349-156C120FCDEB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8D3773C-7FCA-42DA-AD9C-839F5424A84C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A8D7FD45-F3A4-4075-9F41-46A704D24FCE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6B11EED6-5B84-462C-AAD6-3B7750C92089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FF741088-208A-4135-A7DE-CC595F74BCB9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B3EC8BDD-65F9-4B96-9D22-63E0CC93D4D7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162E4CE-91F8-47C5-83FD-728DBA96407B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36A252-8816-4683-822A-BE696F3CB664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665D225-6694-4C04-82C9-3C9F637EEEF8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9C7D31-F411-4EF1-9E97-1475CB99050F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5BA23CF0-A103-4DE1-8162-2280F60BAE8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371C0B4A-1665-43D7-8EE8-1C5E7C871BF2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C34FA06A-D684-4165-A30D-9D4221626F79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C88DBD50-19C9-4DB7-A704-AC011D0EC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EB4BF02-8BE0-43CF-B3ED-98F07CC7F57E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5EE9F0F-C5EC-49FC-A166-ED5FD2E9F375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CE3D208-825E-464B-83C5-C2A2404CF3BE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9E29CF7-805C-4AD2-8C39-6D5CCCC670B7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DEDE28B4-F248-4E3B-85B4-7B2F04853489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112, 114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2500575D-2823-429B-8E33-DB8F29F10812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2DE2103C-B1E6-4B57-B98D-2502C7F45660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1A49A582-B1EE-4851-B1E3-7A06CFA53CFE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8BCF02E-540D-463B-9B00-DCF761FDD382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99C2ADC-DB66-4FBA-9BBF-5AFEE788DCB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8A8EF2B-D87E-4435-AF99-BEB5786FF881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4790B2-529E-4FC4-B833-8A7694516E8E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45871F1D-C9FC-405B-8A04-1B04087DD78D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B7A1711A-452A-4FB3-916E-55C30F022254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AADF2D55-4937-4906-9893-2ED3EE41D5C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0B585B06-052A-4FA6-AE04-33AA0A0F4B0F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7D7A777-0595-47AE-9D5C-F566D3B70B55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99C6404-3EAD-4480-8196-EC997C5B2BE5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EB02C6D-4F22-4D24-B58A-01E2BF4CD635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9E1AD76-68C0-4DC7-B83C-B604E82CE4F2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1">
            <a:extLst>
              <a:ext uri="{FF2B5EF4-FFF2-40B4-BE49-F238E27FC236}">
                <a16:creationId xmlns:a16="http://schemas.microsoft.com/office/drawing/2014/main" xmlns="" id="{F276297E-F6E1-43BE-A92E-DE19898D8BF9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132">
            <a:extLst>
              <a:ext uri="{FF2B5EF4-FFF2-40B4-BE49-F238E27FC236}">
                <a16:creationId xmlns:a16="http://schemas.microsoft.com/office/drawing/2014/main" xmlns="" id="{017B36E4-035D-4E44-A51B-968AA5A07469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3" name="Rounded Rectangle 133">
            <a:extLst>
              <a:ext uri="{FF2B5EF4-FFF2-40B4-BE49-F238E27FC236}">
                <a16:creationId xmlns:a16="http://schemas.microsoft.com/office/drawing/2014/main" xmlns="" id="{58CFCDBF-93C7-48A9-AD2A-9B0AC76247BA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34">
            <a:extLst>
              <a:ext uri="{FF2B5EF4-FFF2-40B4-BE49-F238E27FC236}">
                <a16:creationId xmlns:a16="http://schemas.microsoft.com/office/drawing/2014/main" xmlns="" id="{E7D178F7-5E97-47DB-80FB-2D80322AC2F6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CC1288B-8BBD-4295-9342-F5A5DE72310F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78CC286-FB18-4F7F-A2CB-398542C66C1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9CC50FA-D77B-4539-9CC4-6184A0083A99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57E13B6-1E20-47BB-A7D0-9C0E5C92D442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55">
            <a:extLst>
              <a:ext uri="{FF2B5EF4-FFF2-40B4-BE49-F238E27FC236}">
                <a16:creationId xmlns:a16="http://schemas.microsoft.com/office/drawing/2014/main" xmlns="" id="{526A32A8-D7D2-4F47-A88E-D0E4308B2E3F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30A340-1879-476F-AA05-CFF1CBC5E1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110137921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Key rotation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568C93D-249A-4AA9-9F8A-985EEDAC5310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4D05EBC-BB09-4F31-BE86-FF5777A5B91B}"/>
              </a:ext>
            </a:extLst>
          </p:cNvPr>
          <p:cNvCxnSpPr>
            <a:endCxn id="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A5F4051-E256-4DFC-ACB0-8217057CF02D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FF399A-3873-4D59-A349-156C120FCDEB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8D3773C-7FCA-42DA-AD9C-839F5424A84C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A8D7FD45-F3A4-4075-9F41-46A704D24FCE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6B11EED6-5B84-462C-AAD6-3B7750C92089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FF741088-208A-4135-A7DE-CC595F74BCB9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B3EC8BDD-65F9-4B96-9D22-63E0CC93D4D7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162E4CE-91F8-47C5-83FD-728DBA96407B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36A252-8816-4683-822A-BE696F3CB664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665D225-6694-4C04-82C9-3C9F637EEEF8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9C7D31-F411-4EF1-9E97-1475CB99050F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5BA23CF0-A103-4DE1-8162-2280F60BAE8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371C0B4A-1665-43D7-8EE8-1C5E7C871BF2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C34FA06A-D684-4165-A30D-9D4221626F79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C88DBD50-19C9-4DB7-A704-AC011D0EC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EB4BF02-8BE0-43CF-B3ED-98F07CC7F57E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5EE9F0F-C5EC-49FC-A166-ED5FD2E9F375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CE3D208-825E-464B-83C5-C2A2404CF3BE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9E29CF7-805C-4AD2-8C39-6D5CCCC670B7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DEDE28B4-F248-4E3B-85B4-7B2F04853489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911F9"/>
                </a:solidFill>
              </a:rPr>
              <a:t>112</a:t>
            </a:r>
            <a:r>
              <a:rPr lang="en-US" sz="1400" dirty="0">
                <a:solidFill>
                  <a:schemeClr val="tx1"/>
                </a:solidFill>
              </a:rPr>
              <a:t>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2500575D-2823-429B-8E33-DB8F29F10812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2DE2103C-B1E6-4B57-B98D-2502C7F45660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1A49A582-B1EE-4851-B1E3-7A06CFA53CFE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8BCF02E-540D-463B-9B00-DCF761FDD382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99C2ADC-DB66-4FBA-9BBF-5AFEE788DCB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8A8EF2B-D87E-4435-AF99-BEB5786FF881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4790B2-529E-4FC4-B833-8A7694516E8E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45871F1D-C9FC-405B-8A04-1B04087DD78D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B7A1711A-452A-4FB3-916E-55C30F022254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AADF2D55-4937-4906-9893-2ED3EE41D5C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0B585B06-052A-4FA6-AE04-33AA0A0F4B0F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7D7A777-0595-47AE-9D5C-F566D3B70B55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99C6404-3EAD-4480-8196-EC997C5B2BE5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EB02C6D-4F22-4D24-B58A-01E2BF4CD635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9E1AD76-68C0-4DC7-B83C-B604E82CE4F2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1">
            <a:extLst>
              <a:ext uri="{FF2B5EF4-FFF2-40B4-BE49-F238E27FC236}">
                <a16:creationId xmlns:a16="http://schemas.microsoft.com/office/drawing/2014/main" xmlns="" id="{F276297E-F6E1-43BE-A92E-DE19898D8BF9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132">
            <a:extLst>
              <a:ext uri="{FF2B5EF4-FFF2-40B4-BE49-F238E27FC236}">
                <a16:creationId xmlns:a16="http://schemas.microsoft.com/office/drawing/2014/main" xmlns="" id="{017B36E4-035D-4E44-A51B-968AA5A07469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3" name="Rounded Rectangle 133">
            <a:extLst>
              <a:ext uri="{FF2B5EF4-FFF2-40B4-BE49-F238E27FC236}">
                <a16:creationId xmlns:a16="http://schemas.microsoft.com/office/drawing/2014/main" xmlns="" id="{58CFCDBF-93C7-48A9-AD2A-9B0AC76247BA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34">
            <a:extLst>
              <a:ext uri="{FF2B5EF4-FFF2-40B4-BE49-F238E27FC236}">
                <a16:creationId xmlns:a16="http://schemas.microsoft.com/office/drawing/2014/main" xmlns="" id="{E7D178F7-5E97-47DB-80FB-2D80322AC2F6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CC1288B-8BBD-4295-9342-F5A5DE72310F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78CC286-FB18-4F7F-A2CB-398542C66C1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9CC50FA-D77B-4539-9CC4-6184A0083A99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57E13B6-1E20-47BB-A7D0-9C0E5C92D442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55">
            <a:extLst>
              <a:ext uri="{FF2B5EF4-FFF2-40B4-BE49-F238E27FC236}">
                <a16:creationId xmlns:a16="http://schemas.microsoft.com/office/drawing/2014/main" xmlns="" id="{526A32A8-D7D2-4F47-A88E-D0E4308B2E3F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30A340-1879-476F-AA05-CFF1CBC5E174}"/>
              </a:ext>
            </a:extLst>
          </p:cNvPr>
          <p:cNvSpPr txBox="1"/>
          <p:nvPr/>
        </p:nvSpPr>
        <p:spPr>
          <a:xfrm>
            <a:off x="1" y="4460786"/>
            <a:ext cx="1204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311731280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Key rotation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568C93D-249A-4AA9-9F8A-985EEDAC5310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4D05EBC-BB09-4F31-BE86-FF5777A5B91B}"/>
              </a:ext>
            </a:extLst>
          </p:cNvPr>
          <p:cNvCxnSpPr>
            <a:endCxn id="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A5F4051-E256-4DFC-ACB0-8217057CF02D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FF399A-3873-4D59-A349-156C120FCDEB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8D3773C-7FCA-42DA-AD9C-839F5424A84C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A8D7FD45-F3A4-4075-9F41-46A704D24FCE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6B11EED6-5B84-462C-AAD6-3B7750C92089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FF741088-208A-4135-A7DE-CC595F74BCB9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100, 110, 120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B3EC8BDD-65F9-4B96-9D22-63E0CC93D4D7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162E4CE-91F8-47C5-83FD-728DBA96407B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36A252-8816-4683-822A-BE696F3CB664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665D225-6694-4C04-82C9-3C9F637EEEF8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9C7D31-F411-4EF1-9E97-1475CB99050F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5BA23CF0-A103-4DE1-8162-2280F60BAE8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371C0B4A-1665-43D7-8EE8-1C5E7C871BF2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C34FA06A-D684-4165-A30D-9D4221626F79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C88DBD50-19C9-4DB7-A704-AC011D0EC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EB4BF02-8BE0-43CF-B3ED-98F07CC7F57E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5EE9F0F-C5EC-49FC-A166-ED5FD2E9F375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CE3D208-825E-464B-83C5-C2A2404CF3BE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9E29CF7-805C-4AD2-8C39-6D5CCCC670B7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DEDE28B4-F248-4E3B-85B4-7B2F04853489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2500575D-2823-429B-8E33-DB8F29F10812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2DE2103C-B1E6-4B57-B98D-2502C7F45660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108, 109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1A49A582-B1EE-4851-B1E3-7A06CFA53CFE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8BCF02E-540D-463B-9B00-DCF761FDD382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99C2ADC-DB66-4FBA-9BBF-5AFEE788DCB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8A8EF2B-D87E-4435-AF99-BEB5786FF881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4790B2-529E-4FC4-B833-8A7694516E8E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45871F1D-C9FC-405B-8A04-1B04087DD78D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B7A1711A-452A-4FB3-916E-55C30F022254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AADF2D55-4937-4906-9893-2ED3EE41D5C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0B585B06-052A-4FA6-AE04-33AA0A0F4B0F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7D7A777-0595-47AE-9D5C-F566D3B70B55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99C6404-3EAD-4480-8196-EC997C5B2BE5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EB02C6D-4F22-4D24-B58A-01E2BF4CD635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9E1AD76-68C0-4DC7-B83C-B604E82CE4F2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1">
            <a:extLst>
              <a:ext uri="{FF2B5EF4-FFF2-40B4-BE49-F238E27FC236}">
                <a16:creationId xmlns:a16="http://schemas.microsoft.com/office/drawing/2014/main" xmlns="" id="{F276297E-F6E1-43BE-A92E-DE19898D8BF9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132">
            <a:extLst>
              <a:ext uri="{FF2B5EF4-FFF2-40B4-BE49-F238E27FC236}">
                <a16:creationId xmlns:a16="http://schemas.microsoft.com/office/drawing/2014/main" xmlns="" id="{017B36E4-035D-4E44-A51B-968AA5A07469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3" name="Rounded Rectangle 133">
            <a:extLst>
              <a:ext uri="{FF2B5EF4-FFF2-40B4-BE49-F238E27FC236}">
                <a16:creationId xmlns:a16="http://schemas.microsoft.com/office/drawing/2014/main" xmlns="" id="{58CFCDBF-93C7-48A9-AD2A-9B0AC76247BA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34">
            <a:extLst>
              <a:ext uri="{FF2B5EF4-FFF2-40B4-BE49-F238E27FC236}">
                <a16:creationId xmlns:a16="http://schemas.microsoft.com/office/drawing/2014/main" xmlns="" id="{E7D178F7-5E97-47DB-80FB-2D80322AC2F6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CC1288B-8BBD-4295-9342-F5A5DE72310F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78CC286-FB18-4F7F-A2CB-398542C66C1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9CC50FA-D77B-4539-9CC4-6184A0083A99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57E13B6-1E20-47BB-A7D0-9C0E5C92D442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55">
            <a:extLst>
              <a:ext uri="{FF2B5EF4-FFF2-40B4-BE49-F238E27FC236}">
                <a16:creationId xmlns:a16="http://schemas.microsoft.com/office/drawing/2014/main" xmlns="" id="{526A32A8-D7D2-4F47-A88E-D0E4308B2E3F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30A340-1879-476F-AA05-CFF1CBC5E174}"/>
              </a:ext>
            </a:extLst>
          </p:cNvPr>
          <p:cNvSpPr txBox="1"/>
          <p:nvPr/>
        </p:nvSpPr>
        <p:spPr>
          <a:xfrm>
            <a:off x="1" y="4460786"/>
            <a:ext cx="1204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9654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Key rotation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568C93D-249A-4AA9-9F8A-985EEDAC5310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4D05EBC-BB09-4F31-BE86-FF5777A5B91B}"/>
              </a:ext>
            </a:extLst>
          </p:cNvPr>
          <p:cNvCxnSpPr>
            <a:endCxn id="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A5F4051-E256-4DFC-ACB0-8217057CF02D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FF399A-3873-4D59-A349-156C120FCDEB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8D3773C-7FCA-42DA-AD9C-839F5424A84C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A8D7FD45-F3A4-4075-9F41-46A704D24FCE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6B11EED6-5B84-462C-AAD6-3B7750C92089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FF741088-208A-4135-A7DE-CC595F74BCB9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</a:t>
            </a:r>
            <a:r>
              <a:rPr lang="en-US" b="1" dirty="0">
                <a:solidFill>
                  <a:srgbClr val="00B050"/>
                </a:solidFill>
              </a:rPr>
              <a:t>110</a:t>
            </a:r>
            <a:r>
              <a:rPr lang="en-US" dirty="0">
                <a:solidFill>
                  <a:schemeClr val="tx1"/>
                </a:solidFill>
              </a:rPr>
              <a:t>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B3EC8BDD-65F9-4B96-9D22-63E0CC93D4D7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162E4CE-91F8-47C5-83FD-728DBA96407B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36A252-8816-4683-822A-BE696F3CB664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665D225-6694-4C04-82C9-3C9F637EEEF8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9C7D31-F411-4EF1-9E97-1475CB99050F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5BA23CF0-A103-4DE1-8162-2280F60BAE8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371C0B4A-1665-43D7-8EE8-1C5E7C871BF2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C34FA06A-D684-4165-A30D-9D4221626F79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C88DBD50-19C9-4DB7-A704-AC011D0EC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EB4BF02-8BE0-43CF-B3ED-98F07CC7F57E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5EE9F0F-C5EC-49FC-A166-ED5FD2E9F375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CE3D208-825E-464B-83C5-C2A2404CF3BE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9E29CF7-805C-4AD2-8C39-6D5CCCC670B7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DEDE28B4-F248-4E3B-85B4-7B2F04853489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2500575D-2823-429B-8E33-DB8F29F10812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2DE2103C-B1E6-4B57-B98D-2502C7F45660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</a:t>
            </a:r>
            <a:r>
              <a:rPr lang="en-US" sz="1400" b="1" dirty="0">
                <a:solidFill>
                  <a:schemeClr val="accent6"/>
                </a:solidFill>
              </a:rPr>
              <a:t>109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1A49A582-B1EE-4851-B1E3-7A06CFA53CFE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8BCF02E-540D-463B-9B00-DCF761FDD382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99C2ADC-DB66-4FBA-9BBF-5AFEE788DCB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8A8EF2B-D87E-4435-AF99-BEB5786FF881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4790B2-529E-4FC4-B833-8A7694516E8E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45871F1D-C9FC-405B-8A04-1B04087DD78D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B7A1711A-452A-4FB3-916E-55C30F022254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AADF2D55-4937-4906-9893-2ED3EE41D5C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0B585B06-052A-4FA6-AE04-33AA0A0F4B0F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7D7A777-0595-47AE-9D5C-F566D3B70B55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99C6404-3EAD-4480-8196-EC997C5B2BE5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EB02C6D-4F22-4D24-B58A-01E2BF4CD635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9E1AD76-68C0-4DC7-B83C-B604E82CE4F2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1">
            <a:extLst>
              <a:ext uri="{FF2B5EF4-FFF2-40B4-BE49-F238E27FC236}">
                <a16:creationId xmlns:a16="http://schemas.microsoft.com/office/drawing/2014/main" xmlns="" id="{F276297E-F6E1-43BE-A92E-DE19898D8BF9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132">
            <a:extLst>
              <a:ext uri="{FF2B5EF4-FFF2-40B4-BE49-F238E27FC236}">
                <a16:creationId xmlns:a16="http://schemas.microsoft.com/office/drawing/2014/main" xmlns="" id="{017B36E4-035D-4E44-A51B-968AA5A07469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3" name="Rounded Rectangle 133">
            <a:extLst>
              <a:ext uri="{FF2B5EF4-FFF2-40B4-BE49-F238E27FC236}">
                <a16:creationId xmlns:a16="http://schemas.microsoft.com/office/drawing/2014/main" xmlns="" id="{58CFCDBF-93C7-48A9-AD2A-9B0AC76247BA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34">
            <a:extLst>
              <a:ext uri="{FF2B5EF4-FFF2-40B4-BE49-F238E27FC236}">
                <a16:creationId xmlns:a16="http://schemas.microsoft.com/office/drawing/2014/main" xmlns="" id="{E7D178F7-5E97-47DB-80FB-2D80322AC2F6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CC1288B-8BBD-4295-9342-F5A5DE72310F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78CC286-FB18-4F7F-A2CB-398542C66C1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9CC50FA-D77B-4539-9CC4-6184A0083A99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57E13B6-1E20-47BB-A7D0-9C0E5C92D442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55">
            <a:extLst>
              <a:ext uri="{FF2B5EF4-FFF2-40B4-BE49-F238E27FC236}">
                <a16:creationId xmlns:a16="http://schemas.microsoft.com/office/drawing/2014/main" xmlns="" id="{526A32A8-D7D2-4F47-A88E-D0E4308B2E3F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30A340-1879-476F-AA05-CFF1CBC5E174}"/>
              </a:ext>
            </a:extLst>
          </p:cNvPr>
          <p:cNvSpPr txBox="1"/>
          <p:nvPr/>
        </p:nvSpPr>
        <p:spPr>
          <a:xfrm>
            <a:off x="1" y="4460786"/>
            <a:ext cx="1204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 panose="05000000000000000000" pitchFamily="2" charset="2"/>
              </a:rPr>
              <a:t>Solvable via key rotation from sibling via father 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xmlns="" id="{30D851CE-A68D-4BE4-95C9-6EEAE818A5CF}"/>
              </a:ext>
            </a:extLst>
          </p:cNvPr>
          <p:cNvSpPr/>
          <p:nvPr/>
        </p:nvSpPr>
        <p:spPr>
          <a:xfrm>
            <a:off x="6557108" y="3328084"/>
            <a:ext cx="732890" cy="271382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7500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Key rotation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568C93D-249A-4AA9-9F8A-985EEDAC5310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4D05EBC-BB09-4F31-BE86-FF5777A5B91B}"/>
              </a:ext>
            </a:extLst>
          </p:cNvPr>
          <p:cNvCxnSpPr>
            <a:endCxn id="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A5F4051-E256-4DFC-ACB0-8217057CF02D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FF399A-3873-4D59-A349-156C120FCDEB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8D3773C-7FCA-42DA-AD9C-839F5424A84C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A8D7FD45-F3A4-4075-9F41-46A704D24FCE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6B11EED6-5B84-462C-AAD6-3B7750C92089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FF741088-208A-4135-A7DE-CC595F74BCB9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</a:t>
            </a:r>
            <a:r>
              <a:rPr lang="en-US" b="1" dirty="0">
                <a:solidFill>
                  <a:schemeClr val="accent6"/>
                </a:solidFill>
              </a:rPr>
              <a:t>109</a:t>
            </a:r>
            <a:r>
              <a:rPr lang="en-US" dirty="0">
                <a:solidFill>
                  <a:schemeClr val="tx1"/>
                </a:solidFill>
              </a:rPr>
              <a:t>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B3EC8BDD-65F9-4B96-9D22-63E0CC93D4D7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162E4CE-91F8-47C5-83FD-728DBA96407B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36A252-8816-4683-822A-BE696F3CB664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665D225-6694-4C04-82C9-3C9F637EEEF8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9C7D31-F411-4EF1-9E97-1475CB99050F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5BA23CF0-A103-4DE1-8162-2280F60BAE8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371C0B4A-1665-43D7-8EE8-1C5E7C871BF2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C34FA06A-D684-4165-A30D-9D4221626F79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C88DBD50-19C9-4DB7-A704-AC011D0EC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EB4BF02-8BE0-43CF-B3ED-98F07CC7F57E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5EE9F0F-C5EC-49FC-A166-ED5FD2E9F375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CE3D208-825E-464B-83C5-C2A2404CF3BE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9E29CF7-805C-4AD2-8C39-6D5CCCC670B7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DEDE28B4-F248-4E3B-85B4-7B2F04853489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110</a:t>
            </a:r>
            <a:r>
              <a:rPr lang="en-US" sz="1400" dirty="0">
                <a:solidFill>
                  <a:schemeClr val="tx1"/>
                </a:solidFill>
              </a:rPr>
              <a:t>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2500575D-2823-429B-8E33-DB8F29F10812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2DE2103C-B1E6-4B57-B98D-2502C7F45660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1A49A582-B1EE-4851-B1E3-7A06CFA53CFE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8BCF02E-540D-463B-9B00-DCF761FDD382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99C2ADC-DB66-4FBA-9BBF-5AFEE788DCB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8A8EF2B-D87E-4435-AF99-BEB5786FF881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4790B2-529E-4FC4-B833-8A7694516E8E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45871F1D-C9FC-405B-8A04-1B04087DD78D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B7A1711A-452A-4FB3-916E-55C30F022254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AADF2D55-4937-4906-9893-2ED3EE41D5C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0B585B06-052A-4FA6-AE04-33AA0A0F4B0F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7D7A777-0595-47AE-9D5C-F566D3B70B55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99C6404-3EAD-4480-8196-EC997C5B2BE5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EB02C6D-4F22-4D24-B58A-01E2BF4CD635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9E1AD76-68C0-4DC7-B83C-B604E82CE4F2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1">
            <a:extLst>
              <a:ext uri="{FF2B5EF4-FFF2-40B4-BE49-F238E27FC236}">
                <a16:creationId xmlns:a16="http://schemas.microsoft.com/office/drawing/2014/main" xmlns="" id="{F276297E-F6E1-43BE-A92E-DE19898D8BF9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132">
            <a:extLst>
              <a:ext uri="{FF2B5EF4-FFF2-40B4-BE49-F238E27FC236}">
                <a16:creationId xmlns:a16="http://schemas.microsoft.com/office/drawing/2014/main" xmlns="" id="{017B36E4-035D-4E44-A51B-968AA5A07469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3" name="Rounded Rectangle 133">
            <a:extLst>
              <a:ext uri="{FF2B5EF4-FFF2-40B4-BE49-F238E27FC236}">
                <a16:creationId xmlns:a16="http://schemas.microsoft.com/office/drawing/2014/main" xmlns="" id="{58CFCDBF-93C7-48A9-AD2A-9B0AC76247BA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34">
            <a:extLst>
              <a:ext uri="{FF2B5EF4-FFF2-40B4-BE49-F238E27FC236}">
                <a16:creationId xmlns:a16="http://schemas.microsoft.com/office/drawing/2014/main" xmlns="" id="{E7D178F7-5E97-47DB-80FB-2D80322AC2F6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CC1288B-8BBD-4295-9342-F5A5DE72310F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78CC286-FB18-4F7F-A2CB-398542C66C1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9CC50FA-D77B-4539-9CC4-6184A0083A99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57E13B6-1E20-47BB-A7D0-9C0E5C92D442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55">
            <a:extLst>
              <a:ext uri="{FF2B5EF4-FFF2-40B4-BE49-F238E27FC236}">
                <a16:creationId xmlns:a16="http://schemas.microsoft.com/office/drawing/2014/main" xmlns="" id="{526A32A8-D7D2-4F47-A88E-D0E4308B2E3F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30A340-1879-476F-AA05-CFF1CBC5E174}"/>
              </a:ext>
            </a:extLst>
          </p:cNvPr>
          <p:cNvSpPr txBox="1"/>
          <p:nvPr/>
        </p:nvSpPr>
        <p:spPr>
          <a:xfrm>
            <a:off x="1" y="4460786"/>
            <a:ext cx="1204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 panose="05000000000000000000" pitchFamily="2" charset="2"/>
              </a:rPr>
              <a:t>Solvable via key rotation from sibling via father 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xmlns="" id="{30D851CE-A68D-4BE4-95C9-6EEAE818A5CF}"/>
              </a:ext>
            </a:extLst>
          </p:cNvPr>
          <p:cNvSpPr/>
          <p:nvPr/>
        </p:nvSpPr>
        <p:spPr>
          <a:xfrm>
            <a:off x="6557108" y="3328084"/>
            <a:ext cx="732890" cy="271382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230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#2: Key rotation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568C93D-249A-4AA9-9F8A-985EEDAC5310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4D05EBC-BB09-4F31-BE86-FF5777A5B91B}"/>
              </a:ext>
            </a:extLst>
          </p:cNvPr>
          <p:cNvCxnSpPr>
            <a:endCxn id="9" idx="0"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A5F4051-E256-4DFC-ACB0-8217057CF02D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6FF399A-3873-4D59-A349-156C120FCDEB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8D3773C-7FCA-42DA-AD9C-839F5424A84C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A8D7FD45-F3A4-4075-9F41-46A704D24FCE}"/>
              </a:ext>
            </a:extLst>
          </p:cNvPr>
          <p:cNvSpPr/>
          <p:nvPr/>
        </p:nvSpPr>
        <p:spPr>
          <a:xfrm>
            <a:off x="793017" y="251822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6B11EED6-5B84-462C-AAD6-3B7750C92089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FF741088-208A-4135-A7DE-CC595F74BCB9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</a:t>
            </a:r>
            <a:r>
              <a:rPr lang="en-US" b="1" dirty="0">
                <a:solidFill>
                  <a:schemeClr val="accent6"/>
                </a:solidFill>
              </a:rPr>
              <a:t>109</a:t>
            </a:r>
            <a:r>
              <a:rPr lang="en-US" dirty="0">
                <a:solidFill>
                  <a:schemeClr val="tx1"/>
                </a:solidFill>
              </a:rPr>
              <a:t>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B3EC8BDD-65F9-4B96-9D22-63E0CC93D4D7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162E4CE-91F8-47C5-83FD-728DBA96407B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36A252-8816-4683-822A-BE696F3CB664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665D225-6694-4C04-82C9-3C9F637EEEF8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9C7D31-F411-4EF1-9E97-1475CB99050F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5BA23CF0-A103-4DE1-8162-2280F60BAE83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371C0B4A-1665-43D7-8EE8-1C5E7C871BF2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C34FA06A-D684-4165-A30D-9D4221626F79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C88DBD50-19C9-4DB7-A704-AC011D0EC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EB4BF02-8BE0-43CF-B3ED-98F07CC7F57E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5EE9F0F-C5EC-49FC-A166-ED5FD2E9F375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CE3D208-825E-464B-83C5-C2A2404CF3BE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9E29CF7-805C-4AD2-8C39-6D5CCCC670B7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DEDE28B4-F248-4E3B-85B4-7B2F04853489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110</a:t>
            </a:r>
            <a:r>
              <a:rPr lang="en-US" sz="1400" dirty="0">
                <a:solidFill>
                  <a:schemeClr val="tx1"/>
                </a:solidFill>
              </a:rPr>
              <a:t>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2500575D-2823-429B-8E33-DB8F29F10812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2DE2103C-B1E6-4B57-B98D-2502C7F45660}"/>
              </a:ext>
            </a:extLst>
          </p:cNvPr>
          <p:cNvSpPr/>
          <p:nvPr/>
        </p:nvSpPr>
        <p:spPr>
          <a:xfrm>
            <a:off x="6235986" y="3709421"/>
            <a:ext cx="855116" cy="664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108,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1A49A582-B1EE-4851-B1E3-7A06CFA53CFE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8BCF02E-540D-463B-9B00-DCF761FDD382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99C2ADC-DB66-4FBA-9BBF-5AFEE788DCB5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8A8EF2B-D87E-4435-AF99-BEB5786FF881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4790B2-529E-4FC4-B833-8A7694516E8E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45871F1D-C9FC-405B-8A04-1B04087DD78D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B7A1711A-452A-4FB3-916E-55C30F022254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AADF2D55-4937-4906-9893-2ED3EE41D5C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0B585B06-052A-4FA6-AE04-33AA0A0F4B0F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7D7A777-0595-47AE-9D5C-F566D3B70B55}"/>
              </a:ext>
            </a:extLst>
          </p:cNvPr>
          <p:cNvCxnSpPr/>
          <p:nvPr/>
        </p:nvCxnSpPr>
        <p:spPr>
          <a:xfrm flipH="1">
            <a:off x="383335" y="2972311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99C6404-3EAD-4480-8196-EC997C5B2BE5}"/>
              </a:ext>
            </a:extLst>
          </p:cNvPr>
          <p:cNvCxnSpPr/>
          <p:nvPr/>
        </p:nvCxnSpPr>
        <p:spPr>
          <a:xfrm flipH="1">
            <a:off x="954419" y="2949879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EB02C6D-4F22-4D24-B58A-01E2BF4CD635}"/>
              </a:ext>
            </a:extLst>
          </p:cNvPr>
          <p:cNvCxnSpPr/>
          <p:nvPr/>
        </p:nvCxnSpPr>
        <p:spPr>
          <a:xfrm>
            <a:off x="1492377" y="298981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9E1AD76-68C0-4DC7-B83C-B604E82CE4F2}"/>
              </a:ext>
            </a:extLst>
          </p:cNvPr>
          <p:cNvCxnSpPr/>
          <p:nvPr/>
        </p:nvCxnSpPr>
        <p:spPr>
          <a:xfrm>
            <a:off x="2086694" y="3051989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1">
            <a:extLst>
              <a:ext uri="{FF2B5EF4-FFF2-40B4-BE49-F238E27FC236}">
                <a16:creationId xmlns:a16="http://schemas.microsoft.com/office/drawing/2014/main" xmlns="" id="{F276297E-F6E1-43BE-A92E-DE19898D8BF9}"/>
              </a:ext>
            </a:extLst>
          </p:cNvPr>
          <p:cNvSpPr/>
          <p:nvPr/>
        </p:nvSpPr>
        <p:spPr>
          <a:xfrm>
            <a:off x="1180707" y="3669010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2" name="Rounded Rectangle 132">
            <a:extLst>
              <a:ext uri="{FF2B5EF4-FFF2-40B4-BE49-F238E27FC236}">
                <a16:creationId xmlns:a16="http://schemas.microsoft.com/office/drawing/2014/main" xmlns="" id="{017B36E4-035D-4E44-A51B-968AA5A07469}"/>
              </a:ext>
            </a:extLst>
          </p:cNvPr>
          <p:cNvSpPr/>
          <p:nvPr/>
        </p:nvSpPr>
        <p:spPr>
          <a:xfrm>
            <a:off x="2254118" y="3631105"/>
            <a:ext cx="64907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3" name="Rounded Rectangle 133">
            <a:extLst>
              <a:ext uri="{FF2B5EF4-FFF2-40B4-BE49-F238E27FC236}">
                <a16:creationId xmlns:a16="http://schemas.microsoft.com/office/drawing/2014/main" xmlns="" id="{58CFCDBF-93C7-48A9-AD2A-9B0AC76247BA}"/>
              </a:ext>
            </a:extLst>
          </p:cNvPr>
          <p:cNvSpPr/>
          <p:nvPr/>
        </p:nvSpPr>
        <p:spPr>
          <a:xfrm>
            <a:off x="603017" y="3663562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34">
            <a:extLst>
              <a:ext uri="{FF2B5EF4-FFF2-40B4-BE49-F238E27FC236}">
                <a16:creationId xmlns:a16="http://schemas.microsoft.com/office/drawing/2014/main" xmlns="" id="{E7D178F7-5E97-47DB-80FB-2D80322AC2F6}"/>
              </a:ext>
            </a:extLst>
          </p:cNvPr>
          <p:cNvSpPr/>
          <p:nvPr/>
        </p:nvSpPr>
        <p:spPr>
          <a:xfrm>
            <a:off x="1" y="364348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CC1288B-8BBD-4295-9342-F5A5DE72310F}"/>
              </a:ext>
            </a:extLst>
          </p:cNvPr>
          <p:cNvCxnSpPr/>
          <p:nvPr/>
        </p:nvCxnSpPr>
        <p:spPr>
          <a:xfrm flipH="1">
            <a:off x="2879740" y="3311609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78CC286-FB18-4F7F-A2CB-398542C66C1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9CC50FA-D77B-4539-9CC4-6184A0083A99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57E13B6-1E20-47BB-A7D0-9C0E5C92D442}"/>
              </a:ext>
            </a:extLst>
          </p:cNvPr>
          <p:cNvCxnSpPr/>
          <p:nvPr/>
        </p:nvCxnSpPr>
        <p:spPr>
          <a:xfrm>
            <a:off x="1842602" y="2975768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55">
            <a:extLst>
              <a:ext uri="{FF2B5EF4-FFF2-40B4-BE49-F238E27FC236}">
                <a16:creationId xmlns:a16="http://schemas.microsoft.com/office/drawing/2014/main" xmlns="" id="{526A32A8-D7D2-4F47-A88E-D0E4308B2E3F}"/>
              </a:ext>
            </a:extLst>
          </p:cNvPr>
          <p:cNvSpPr/>
          <p:nvPr/>
        </p:nvSpPr>
        <p:spPr>
          <a:xfrm>
            <a:off x="1727222" y="3687037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B230A340-1879-476F-AA05-CFF1CBC5E174}"/>
                  </a:ext>
                </a:extLst>
              </p:cNvPr>
              <p:cNvSpPr txBox="1"/>
              <p:nvPr/>
            </p:nvSpPr>
            <p:spPr>
              <a:xfrm>
                <a:off x="1" y="4460786"/>
                <a:ext cx="1204350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Task: delete </a:t>
                </a:r>
                <a:r>
                  <a:rPr lang="en-US" sz="2400" dirty="0">
                    <a:solidFill>
                      <a:srgbClr val="E911F9"/>
                    </a:solidFill>
                  </a:rPr>
                  <a:t>112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Underflow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Solvable via key rotation from sibling via father 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h𝑜𝑝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trick that we learned from insertion applies here as well!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Wingdings" panose="05000000000000000000" pitchFamily="2" charset="2"/>
                  </a:rPr>
                  <a:t>Look as far away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h𝑜𝑝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tells you to.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30A340-1879-476F-AA05-CFF1CBC5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460786"/>
                <a:ext cx="12043507" cy="1938992"/>
              </a:xfrm>
              <a:prstGeom prst="rect">
                <a:avLst/>
              </a:prstGeom>
              <a:blipFill>
                <a:blip r:embed="rId2"/>
                <a:stretch>
                  <a:fillRect l="-658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Curved Down 2">
            <a:extLst>
              <a:ext uri="{FF2B5EF4-FFF2-40B4-BE49-F238E27FC236}">
                <a16:creationId xmlns:a16="http://schemas.microsoft.com/office/drawing/2014/main" xmlns="" id="{30D851CE-A68D-4BE4-95C9-6EEAE818A5CF}"/>
              </a:ext>
            </a:extLst>
          </p:cNvPr>
          <p:cNvSpPr/>
          <p:nvPr/>
        </p:nvSpPr>
        <p:spPr>
          <a:xfrm>
            <a:off x="6557108" y="3328084"/>
            <a:ext cx="732890" cy="271382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8408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788F-3E52-42A8-B331-0D2ADB5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Merging with sibling node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F3B396EF-993C-49CE-921C-1DA36674BEDF}"/>
              </a:ext>
            </a:extLst>
          </p:cNvPr>
          <p:cNvSpPr/>
          <p:nvPr/>
        </p:nvSpPr>
        <p:spPr>
          <a:xfrm>
            <a:off x="4652499" y="183516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1F442AB-FA4C-4D74-ADAE-E0843AC85BFF}"/>
              </a:ext>
            </a:extLst>
          </p:cNvPr>
          <p:cNvCxnSpPr>
            <a:endCxn id="9" idx="0"/>
          </p:cNvCxnSpPr>
          <p:nvPr/>
        </p:nvCxnSpPr>
        <p:spPr>
          <a:xfrm flipH="1">
            <a:off x="1614922" y="2329437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251B69D-3B76-450C-8D31-798F1FFF9AF6}"/>
              </a:ext>
            </a:extLst>
          </p:cNvPr>
          <p:cNvCxnSpPr/>
          <p:nvPr/>
        </p:nvCxnSpPr>
        <p:spPr>
          <a:xfrm flipH="1">
            <a:off x="4448614" y="2329437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7DD297-54F4-4AD5-AC1F-0249645A8ED9}"/>
              </a:ext>
            </a:extLst>
          </p:cNvPr>
          <p:cNvCxnSpPr/>
          <p:nvPr/>
        </p:nvCxnSpPr>
        <p:spPr>
          <a:xfrm>
            <a:off x="5694068" y="2354452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AC70321-BB8B-4DBF-9A7C-E54837CE5939}"/>
              </a:ext>
            </a:extLst>
          </p:cNvPr>
          <p:cNvCxnSpPr>
            <a:endCxn id="17" idx="0"/>
          </p:cNvCxnSpPr>
          <p:nvPr/>
        </p:nvCxnSpPr>
        <p:spPr>
          <a:xfrm>
            <a:off x="6227986" y="2329436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E267347-E6C4-4E9E-90EC-56E0E202EB16}"/>
              </a:ext>
            </a:extLst>
          </p:cNvPr>
          <p:cNvSpPr/>
          <p:nvPr/>
        </p:nvSpPr>
        <p:spPr>
          <a:xfrm>
            <a:off x="811733" y="278408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8C3F5983-DD1C-428F-A30F-AD7B3790FA26}"/>
              </a:ext>
            </a:extLst>
          </p:cNvPr>
          <p:cNvSpPr/>
          <p:nvPr/>
        </p:nvSpPr>
        <p:spPr>
          <a:xfrm>
            <a:off x="3688672" y="2884889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9F49582D-17D2-4D39-BB31-D100F22D2260}"/>
              </a:ext>
            </a:extLst>
          </p:cNvPr>
          <p:cNvSpPr/>
          <p:nvPr/>
        </p:nvSpPr>
        <p:spPr>
          <a:xfrm>
            <a:off x="5615300" y="2907416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249768B1-FB62-498F-9454-EF8D219A723C}"/>
              </a:ext>
            </a:extLst>
          </p:cNvPr>
          <p:cNvSpPr/>
          <p:nvPr/>
        </p:nvSpPr>
        <p:spPr>
          <a:xfrm>
            <a:off x="10303921" y="4005471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EDA149E-9387-49F5-B956-C9C563629088}"/>
              </a:ext>
            </a:extLst>
          </p:cNvPr>
          <p:cNvCxnSpPr>
            <a:endCxn id="20" idx="0"/>
          </p:cNvCxnSpPr>
          <p:nvPr/>
        </p:nvCxnSpPr>
        <p:spPr>
          <a:xfrm flipH="1">
            <a:off x="9042116" y="3380197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2972D8A-73E1-42B7-A652-5DAB7E6C6E16}"/>
              </a:ext>
            </a:extLst>
          </p:cNvPr>
          <p:cNvCxnSpPr>
            <a:endCxn id="19" idx="0"/>
          </p:cNvCxnSpPr>
          <p:nvPr/>
        </p:nvCxnSpPr>
        <p:spPr>
          <a:xfrm flipH="1">
            <a:off x="9857270" y="3391516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F933CF1-946C-452E-9D8F-AED4EEF3E2D3}"/>
              </a:ext>
            </a:extLst>
          </p:cNvPr>
          <p:cNvCxnSpPr>
            <a:endCxn id="12" idx="0"/>
          </p:cNvCxnSpPr>
          <p:nvPr/>
        </p:nvCxnSpPr>
        <p:spPr>
          <a:xfrm>
            <a:off x="10378052" y="3327785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C19B0C6-8D1F-4535-9905-C49B53612B86}"/>
              </a:ext>
            </a:extLst>
          </p:cNvPr>
          <p:cNvCxnSpPr/>
          <p:nvPr/>
        </p:nvCxnSpPr>
        <p:spPr>
          <a:xfrm>
            <a:off x="10873098" y="3330335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89E92905-6B8F-4927-B3CA-FEBD69AFC960}"/>
              </a:ext>
            </a:extLst>
          </p:cNvPr>
          <p:cNvSpPr/>
          <p:nvPr/>
        </p:nvSpPr>
        <p:spPr>
          <a:xfrm>
            <a:off x="9266720" y="28237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8645F129-AE57-4FDB-A5D8-8FF908FDF4BB}"/>
              </a:ext>
            </a:extLst>
          </p:cNvPr>
          <p:cNvSpPr/>
          <p:nvPr/>
        </p:nvSpPr>
        <p:spPr>
          <a:xfrm>
            <a:off x="11115084" y="4034990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D1DD9941-D61A-4C22-A1B9-E22F07E2296A}"/>
              </a:ext>
            </a:extLst>
          </p:cNvPr>
          <p:cNvSpPr/>
          <p:nvPr/>
        </p:nvSpPr>
        <p:spPr>
          <a:xfrm>
            <a:off x="9495836" y="4005470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694DFDFE-680B-46AC-BB2B-E7D3AC81362F}"/>
              </a:ext>
            </a:extLst>
          </p:cNvPr>
          <p:cNvSpPr/>
          <p:nvPr/>
        </p:nvSpPr>
        <p:spPr>
          <a:xfrm>
            <a:off x="8622502" y="4001144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E7B2B54-1EB1-4595-8304-97170D7480C9}"/>
              </a:ext>
            </a:extLst>
          </p:cNvPr>
          <p:cNvCxnSpPr>
            <a:endCxn id="27" idx="0"/>
          </p:cNvCxnSpPr>
          <p:nvPr/>
        </p:nvCxnSpPr>
        <p:spPr>
          <a:xfrm>
            <a:off x="5774978" y="3429281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DAA9EBB-D64F-40A9-98D6-CFF2658E29D4}"/>
              </a:ext>
            </a:extLst>
          </p:cNvPr>
          <p:cNvCxnSpPr/>
          <p:nvPr/>
        </p:nvCxnSpPr>
        <p:spPr>
          <a:xfrm>
            <a:off x="6213961" y="3414043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1C11B89-7E7C-418E-9000-8990D8CEA0AB}"/>
              </a:ext>
            </a:extLst>
          </p:cNvPr>
          <p:cNvCxnSpPr/>
          <p:nvPr/>
        </p:nvCxnSpPr>
        <p:spPr>
          <a:xfrm>
            <a:off x="6713082" y="3429281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665ABAF-0108-4D2F-A1E1-7E7E96B3AC90}"/>
              </a:ext>
            </a:extLst>
          </p:cNvPr>
          <p:cNvCxnSpPr/>
          <p:nvPr/>
        </p:nvCxnSpPr>
        <p:spPr>
          <a:xfrm>
            <a:off x="7200261" y="3414043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F86B93FC-A446-4C4F-977A-C4C38A909FE4}"/>
              </a:ext>
            </a:extLst>
          </p:cNvPr>
          <p:cNvSpPr/>
          <p:nvPr/>
        </p:nvSpPr>
        <p:spPr>
          <a:xfrm>
            <a:off x="7129899" y="4027394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6A42FEC0-EFC5-4388-B6EA-1F64E308C110}"/>
              </a:ext>
            </a:extLst>
          </p:cNvPr>
          <p:cNvSpPr/>
          <p:nvPr/>
        </p:nvSpPr>
        <p:spPr>
          <a:xfrm>
            <a:off x="7993841" y="4003000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xmlns="" id="{DFE247B1-F0A0-4C44-BA19-D9E32315A734}"/>
              </a:ext>
            </a:extLst>
          </p:cNvPr>
          <p:cNvSpPr/>
          <p:nvPr/>
        </p:nvSpPr>
        <p:spPr>
          <a:xfrm>
            <a:off x="5621658" y="3982235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6EE3138-45CD-429A-91CB-20D2377D1246}"/>
              </a:ext>
            </a:extLst>
          </p:cNvPr>
          <p:cNvCxnSpPr>
            <a:endCxn id="35" idx="0"/>
          </p:cNvCxnSpPr>
          <p:nvPr/>
        </p:nvCxnSpPr>
        <p:spPr>
          <a:xfrm flipH="1">
            <a:off x="3171747" y="3375105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0B47576-F3F0-4298-81C8-F17AE3EE3182}"/>
              </a:ext>
            </a:extLst>
          </p:cNvPr>
          <p:cNvCxnSpPr/>
          <p:nvPr/>
        </p:nvCxnSpPr>
        <p:spPr>
          <a:xfrm flipH="1">
            <a:off x="3922998" y="3409036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BE520BF-340C-4B6F-B2B9-651FA08088BB}"/>
              </a:ext>
            </a:extLst>
          </p:cNvPr>
          <p:cNvCxnSpPr>
            <a:endCxn id="32" idx="0"/>
          </p:cNvCxnSpPr>
          <p:nvPr/>
        </p:nvCxnSpPr>
        <p:spPr>
          <a:xfrm>
            <a:off x="4483994" y="340092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903D69B-B74F-4891-9D2A-3C5DDF78D3DB}"/>
              </a:ext>
            </a:extLst>
          </p:cNvPr>
          <p:cNvCxnSpPr/>
          <p:nvPr/>
        </p:nvCxnSpPr>
        <p:spPr>
          <a:xfrm>
            <a:off x="4869214" y="3375513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06">
            <a:extLst>
              <a:ext uri="{FF2B5EF4-FFF2-40B4-BE49-F238E27FC236}">
                <a16:creationId xmlns:a16="http://schemas.microsoft.com/office/drawing/2014/main" xmlns="" id="{B5629191-A284-4283-A5B1-FA082B482382}"/>
              </a:ext>
            </a:extLst>
          </p:cNvPr>
          <p:cNvSpPr/>
          <p:nvPr/>
        </p:nvSpPr>
        <p:spPr>
          <a:xfrm>
            <a:off x="4262250" y="3934035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xmlns="" id="{D9CC457F-5D06-4592-BC49-C220C1B0F60F}"/>
              </a:ext>
            </a:extLst>
          </p:cNvPr>
          <p:cNvSpPr/>
          <p:nvPr/>
        </p:nvSpPr>
        <p:spPr>
          <a:xfrm>
            <a:off x="4893751" y="3967007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108">
            <a:extLst>
              <a:ext uri="{FF2B5EF4-FFF2-40B4-BE49-F238E27FC236}">
                <a16:creationId xmlns:a16="http://schemas.microsoft.com/office/drawing/2014/main" xmlns="" id="{31935698-197B-4BAE-8171-19EB390C592E}"/>
              </a:ext>
            </a:extLst>
          </p:cNvPr>
          <p:cNvSpPr/>
          <p:nvPr/>
        </p:nvSpPr>
        <p:spPr>
          <a:xfrm>
            <a:off x="3480182" y="3949874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5" name="Rounded Rectangle 109">
            <a:extLst>
              <a:ext uri="{FF2B5EF4-FFF2-40B4-BE49-F238E27FC236}">
                <a16:creationId xmlns:a16="http://schemas.microsoft.com/office/drawing/2014/main" xmlns="" id="{D3EA21D3-814B-483C-8FBB-017540832484}"/>
              </a:ext>
            </a:extLst>
          </p:cNvPr>
          <p:cNvSpPr/>
          <p:nvPr/>
        </p:nvSpPr>
        <p:spPr>
          <a:xfrm>
            <a:off x="2925687" y="392523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C3203B0-5C61-48AB-A788-39CE13642D5C}"/>
              </a:ext>
            </a:extLst>
          </p:cNvPr>
          <p:cNvCxnSpPr/>
          <p:nvPr/>
        </p:nvCxnSpPr>
        <p:spPr>
          <a:xfrm flipH="1">
            <a:off x="402051" y="3238170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838E177-CA67-4487-8271-FBB559A78C56}"/>
              </a:ext>
            </a:extLst>
          </p:cNvPr>
          <p:cNvCxnSpPr/>
          <p:nvPr/>
        </p:nvCxnSpPr>
        <p:spPr>
          <a:xfrm flipH="1">
            <a:off x="973135" y="3215738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71092C4-24D7-4E71-8DFC-F6D821085339}"/>
              </a:ext>
            </a:extLst>
          </p:cNvPr>
          <p:cNvCxnSpPr/>
          <p:nvPr/>
        </p:nvCxnSpPr>
        <p:spPr>
          <a:xfrm>
            <a:off x="1511093" y="325567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BD30C5-05FA-4425-AC10-E6BE6AC88524}"/>
              </a:ext>
            </a:extLst>
          </p:cNvPr>
          <p:cNvCxnSpPr/>
          <p:nvPr/>
        </p:nvCxnSpPr>
        <p:spPr>
          <a:xfrm>
            <a:off x="2105410" y="3317848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31">
            <a:extLst>
              <a:ext uri="{FF2B5EF4-FFF2-40B4-BE49-F238E27FC236}">
                <a16:creationId xmlns:a16="http://schemas.microsoft.com/office/drawing/2014/main" xmlns="" id="{5D8F35DA-AD59-497C-AAFE-460DEA2DB1AA}"/>
              </a:ext>
            </a:extLst>
          </p:cNvPr>
          <p:cNvSpPr/>
          <p:nvPr/>
        </p:nvSpPr>
        <p:spPr>
          <a:xfrm>
            <a:off x="1199423" y="3934869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132">
            <a:extLst>
              <a:ext uri="{FF2B5EF4-FFF2-40B4-BE49-F238E27FC236}">
                <a16:creationId xmlns:a16="http://schemas.microsoft.com/office/drawing/2014/main" xmlns="" id="{9A9E7F3E-863F-4756-8E5E-1BBCC63FC2B7}"/>
              </a:ext>
            </a:extLst>
          </p:cNvPr>
          <p:cNvSpPr/>
          <p:nvPr/>
        </p:nvSpPr>
        <p:spPr>
          <a:xfrm>
            <a:off x="2272834" y="3896964"/>
            <a:ext cx="58183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40, 50</a:t>
            </a:r>
          </a:p>
        </p:txBody>
      </p:sp>
      <p:sp>
        <p:nvSpPr>
          <p:cNvPr id="42" name="Rounded Rectangle 133">
            <a:extLst>
              <a:ext uri="{FF2B5EF4-FFF2-40B4-BE49-F238E27FC236}">
                <a16:creationId xmlns:a16="http://schemas.microsoft.com/office/drawing/2014/main" xmlns="" id="{3B26531B-2071-49E7-8B97-5F2997EB8A10}"/>
              </a:ext>
            </a:extLst>
          </p:cNvPr>
          <p:cNvSpPr/>
          <p:nvPr/>
        </p:nvSpPr>
        <p:spPr>
          <a:xfrm>
            <a:off x="621733" y="3929421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134">
            <a:extLst>
              <a:ext uri="{FF2B5EF4-FFF2-40B4-BE49-F238E27FC236}">
                <a16:creationId xmlns:a16="http://schemas.microsoft.com/office/drawing/2014/main" xmlns="" id="{0CA3E939-E3EE-4D22-99E9-4E57A451068B}"/>
              </a:ext>
            </a:extLst>
          </p:cNvPr>
          <p:cNvSpPr/>
          <p:nvPr/>
        </p:nvSpPr>
        <p:spPr>
          <a:xfrm>
            <a:off x="34497" y="392106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5563BFB-A85F-490C-84D0-5AA0FDB593B6}"/>
              </a:ext>
            </a:extLst>
          </p:cNvPr>
          <p:cNvCxnSpPr/>
          <p:nvPr/>
        </p:nvCxnSpPr>
        <p:spPr>
          <a:xfrm>
            <a:off x="1861318" y="3241627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xmlns="" id="{F10FE4F8-44DF-4497-9986-3AC515ADA7B8}"/>
              </a:ext>
            </a:extLst>
          </p:cNvPr>
          <p:cNvSpPr/>
          <p:nvPr/>
        </p:nvSpPr>
        <p:spPr>
          <a:xfrm>
            <a:off x="1745938" y="3952896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87">
            <a:extLst>
              <a:ext uri="{FF2B5EF4-FFF2-40B4-BE49-F238E27FC236}">
                <a16:creationId xmlns:a16="http://schemas.microsoft.com/office/drawing/2014/main" xmlns="" id="{7D907662-ED36-452A-AE3E-2343137AC2AC}"/>
              </a:ext>
            </a:extLst>
          </p:cNvPr>
          <p:cNvSpPr/>
          <p:nvPr/>
        </p:nvSpPr>
        <p:spPr>
          <a:xfrm>
            <a:off x="6211374" y="3967007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F3D9FD-F89B-40B7-924F-A9795158457E}"/>
              </a:ext>
            </a:extLst>
          </p:cNvPr>
          <p:cNvSpPr txBox="1"/>
          <p:nvPr/>
        </p:nvSpPr>
        <p:spPr>
          <a:xfrm>
            <a:off x="399280" y="4647590"/>
            <a:ext cx="1010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8773312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788F-3E52-42A8-B331-0D2ADB5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Merging with sibling node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F3B396EF-993C-49CE-921C-1DA36674BEDF}"/>
              </a:ext>
            </a:extLst>
          </p:cNvPr>
          <p:cNvSpPr/>
          <p:nvPr/>
        </p:nvSpPr>
        <p:spPr>
          <a:xfrm>
            <a:off x="4652499" y="183516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1F442AB-FA4C-4D74-ADAE-E0843AC85BFF}"/>
              </a:ext>
            </a:extLst>
          </p:cNvPr>
          <p:cNvCxnSpPr>
            <a:endCxn id="9" idx="0"/>
          </p:cNvCxnSpPr>
          <p:nvPr/>
        </p:nvCxnSpPr>
        <p:spPr>
          <a:xfrm flipH="1">
            <a:off x="1614922" y="2329437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251B69D-3B76-450C-8D31-798F1FFF9AF6}"/>
              </a:ext>
            </a:extLst>
          </p:cNvPr>
          <p:cNvCxnSpPr/>
          <p:nvPr/>
        </p:nvCxnSpPr>
        <p:spPr>
          <a:xfrm flipH="1">
            <a:off x="4448614" y="2329437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7DD297-54F4-4AD5-AC1F-0249645A8ED9}"/>
              </a:ext>
            </a:extLst>
          </p:cNvPr>
          <p:cNvCxnSpPr/>
          <p:nvPr/>
        </p:nvCxnSpPr>
        <p:spPr>
          <a:xfrm>
            <a:off x="5694068" y="2354452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AC70321-BB8B-4DBF-9A7C-E54837CE5939}"/>
              </a:ext>
            </a:extLst>
          </p:cNvPr>
          <p:cNvCxnSpPr>
            <a:endCxn id="17" idx="0"/>
          </p:cNvCxnSpPr>
          <p:nvPr/>
        </p:nvCxnSpPr>
        <p:spPr>
          <a:xfrm>
            <a:off x="6227986" y="2329436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E267347-E6C4-4E9E-90EC-56E0E202EB16}"/>
              </a:ext>
            </a:extLst>
          </p:cNvPr>
          <p:cNvSpPr/>
          <p:nvPr/>
        </p:nvSpPr>
        <p:spPr>
          <a:xfrm>
            <a:off x="811733" y="278408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8C3F5983-DD1C-428F-A30F-AD7B3790FA26}"/>
              </a:ext>
            </a:extLst>
          </p:cNvPr>
          <p:cNvSpPr/>
          <p:nvPr/>
        </p:nvSpPr>
        <p:spPr>
          <a:xfrm>
            <a:off x="3688672" y="2884889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9F49582D-17D2-4D39-BB31-D100F22D2260}"/>
              </a:ext>
            </a:extLst>
          </p:cNvPr>
          <p:cNvSpPr/>
          <p:nvPr/>
        </p:nvSpPr>
        <p:spPr>
          <a:xfrm>
            <a:off x="5615300" y="2907416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249768B1-FB62-498F-9454-EF8D219A723C}"/>
              </a:ext>
            </a:extLst>
          </p:cNvPr>
          <p:cNvSpPr/>
          <p:nvPr/>
        </p:nvSpPr>
        <p:spPr>
          <a:xfrm>
            <a:off x="10303921" y="4005471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EDA149E-9387-49F5-B956-C9C563629088}"/>
              </a:ext>
            </a:extLst>
          </p:cNvPr>
          <p:cNvCxnSpPr>
            <a:endCxn id="20" idx="0"/>
          </p:cNvCxnSpPr>
          <p:nvPr/>
        </p:nvCxnSpPr>
        <p:spPr>
          <a:xfrm flipH="1">
            <a:off x="9042116" y="3380197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2972D8A-73E1-42B7-A652-5DAB7E6C6E16}"/>
              </a:ext>
            </a:extLst>
          </p:cNvPr>
          <p:cNvCxnSpPr>
            <a:endCxn id="19" idx="0"/>
          </p:cNvCxnSpPr>
          <p:nvPr/>
        </p:nvCxnSpPr>
        <p:spPr>
          <a:xfrm flipH="1">
            <a:off x="9857270" y="3391516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F933CF1-946C-452E-9D8F-AED4EEF3E2D3}"/>
              </a:ext>
            </a:extLst>
          </p:cNvPr>
          <p:cNvCxnSpPr>
            <a:endCxn id="12" idx="0"/>
          </p:cNvCxnSpPr>
          <p:nvPr/>
        </p:nvCxnSpPr>
        <p:spPr>
          <a:xfrm>
            <a:off x="10378052" y="3327785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C19B0C6-8D1F-4535-9905-C49B53612B86}"/>
              </a:ext>
            </a:extLst>
          </p:cNvPr>
          <p:cNvCxnSpPr/>
          <p:nvPr/>
        </p:nvCxnSpPr>
        <p:spPr>
          <a:xfrm>
            <a:off x="10873098" y="3330335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89E92905-6B8F-4927-B3CA-FEBD69AFC960}"/>
              </a:ext>
            </a:extLst>
          </p:cNvPr>
          <p:cNvSpPr/>
          <p:nvPr/>
        </p:nvSpPr>
        <p:spPr>
          <a:xfrm>
            <a:off x="9266720" y="28237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8645F129-AE57-4FDB-A5D8-8FF908FDF4BB}"/>
              </a:ext>
            </a:extLst>
          </p:cNvPr>
          <p:cNvSpPr/>
          <p:nvPr/>
        </p:nvSpPr>
        <p:spPr>
          <a:xfrm>
            <a:off x="11115084" y="4034990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D1DD9941-D61A-4C22-A1B9-E22F07E2296A}"/>
              </a:ext>
            </a:extLst>
          </p:cNvPr>
          <p:cNvSpPr/>
          <p:nvPr/>
        </p:nvSpPr>
        <p:spPr>
          <a:xfrm>
            <a:off x="9495836" y="4005470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694DFDFE-680B-46AC-BB2B-E7D3AC81362F}"/>
              </a:ext>
            </a:extLst>
          </p:cNvPr>
          <p:cNvSpPr/>
          <p:nvPr/>
        </p:nvSpPr>
        <p:spPr>
          <a:xfrm>
            <a:off x="8622502" y="4001144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E7B2B54-1EB1-4595-8304-97170D7480C9}"/>
              </a:ext>
            </a:extLst>
          </p:cNvPr>
          <p:cNvCxnSpPr>
            <a:endCxn id="27" idx="0"/>
          </p:cNvCxnSpPr>
          <p:nvPr/>
        </p:nvCxnSpPr>
        <p:spPr>
          <a:xfrm>
            <a:off x="5774978" y="3429281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DAA9EBB-D64F-40A9-98D6-CFF2658E29D4}"/>
              </a:ext>
            </a:extLst>
          </p:cNvPr>
          <p:cNvCxnSpPr/>
          <p:nvPr/>
        </p:nvCxnSpPr>
        <p:spPr>
          <a:xfrm>
            <a:off x="6213961" y="3414043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1C11B89-7E7C-418E-9000-8990D8CEA0AB}"/>
              </a:ext>
            </a:extLst>
          </p:cNvPr>
          <p:cNvCxnSpPr/>
          <p:nvPr/>
        </p:nvCxnSpPr>
        <p:spPr>
          <a:xfrm>
            <a:off x="6713082" y="3429281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665ABAF-0108-4D2F-A1E1-7E7E96B3AC90}"/>
              </a:ext>
            </a:extLst>
          </p:cNvPr>
          <p:cNvCxnSpPr/>
          <p:nvPr/>
        </p:nvCxnSpPr>
        <p:spPr>
          <a:xfrm>
            <a:off x="7200261" y="3414043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F86B93FC-A446-4C4F-977A-C4C38A909FE4}"/>
              </a:ext>
            </a:extLst>
          </p:cNvPr>
          <p:cNvSpPr/>
          <p:nvPr/>
        </p:nvSpPr>
        <p:spPr>
          <a:xfrm>
            <a:off x="7129899" y="4027394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6A42FEC0-EFC5-4388-B6EA-1F64E308C110}"/>
              </a:ext>
            </a:extLst>
          </p:cNvPr>
          <p:cNvSpPr/>
          <p:nvPr/>
        </p:nvSpPr>
        <p:spPr>
          <a:xfrm>
            <a:off x="7993841" y="4003000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xmlns="" id="{DFE247B1-F0A0-4C44-BA19-D9E32315A734}"/>
              </a:ext>
            </a:extLst>
          </p:cNvPr>
          <p:cNvSpPr/>
          <p:nvPr/>
        </p:nvSpPr>
        <p:spPr>
          <a:xfrm>
            <a:off x="5621658" y="3982235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6EE3138-45CD-429A-91CB-20D2377D1246}"/>
              </a:ext>
            </a:extLst>
          </p:cNvPr>
          <p:cNvCxnSpPr>
            <a:endCxn id="35" idx="0"/>
          </p:cNvCxnSpPr>
          <p:nvPr/>
        </p:nvCxnSpPr>
        <p:spPr>
          <a:xfrm flipH="1">
            <a:off x="3171747" y="3375105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0B47576-F3F0-4298-81C8-F17AE3EE3182}"/>
              </a:ext>
            </a:extLst>
          </p:cNvPr>
          <p:cNvCxnSpPr/>
          <p:nvPr/>
        </p:nvCxnSpPr>
        <p:spPr>
          <a:xfrm flipH="1">
            <a:off x="3922998" y="3409036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BE520BF-340C-4B6F-B2B9-651FA08088BB}"/>
              </a:ext>
            </a:extLst>
          </p:cNvPr>
          <p:cNvCxnSpPr>
            <a:endCxn id="32" idx="0"/>
          </p:cNvCxnSpPr>
          <p:nvPr/>
        </p:nvCxnSpPr>
        <p:spPr>
          <a:xfrm>
            <a:off x="4483994" y="340092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903D69B-B74F-4891-9D2A-3C5DDF78D3DB}"/>
              </a:ext>
            </a:extLst>
          </p:cNvPr>
          <p:cNvCxnSpPr/>
          <p:nvPr/>
        </p:nvCxnSpPr>
        <p:spPr>
          <a:xfrm>
            <a:off x="4869214" y="3375513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06">
            <a:extLst>
              <a:ext uri="{FF2B5EF4-FFF2-40B4-BE49-F238E27FC236}">
                <a16:creationId xmlns:a16="http://schemas.microsoft.com/office/drawing/2014/main" xmlns="" id="{B5629191-A284-4283-A5B1-FA082B482382}"/>
              </a:ext>
            </a:extLst>
          </p:cNvPr>
          <p:cNvSpPr/>
          <p:nvPr/>
        </p:nvSpPr>
        <p:spPr>
          <a:xfrm>
            <a:off x="4262250" y="3934035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xmlns="" id="{D9CC457F-5D06-4592-BC49-C220C1B0F60F}"/>
              </a:ext>
            </a:extLst>
          </p:cNvPr>
          <p:cNvSpPr/>
          <p:nvPr/>
        </p:nvSpPr>
        <p:spPr>
          <a:xfrm>
            <a:off x="4893751" y="3967007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108">
            <a:extLst>
              <a:ext uri="{FF2B5EF4-FFF2-40B4-BE49-F238E27FC236}">
                <a16:creationId xmlns:a16="http://schemas.microsoft.com/office/drawing/2014/main" xmlns="" id="{31935698-197B-4BAE-8171-19EB390C592E}"/>
              </a:ext>
            </a:extLst>
          </p:cNvPr>
          <p:cNvSpPr/>
          <p:nvPr/>
        </p:nvSpPr>
        <p:spPr>
          <a:xfrm>
            <a:off x="3480182" y="3949874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5" name="Rounded Rectangle 109">
            <a:extLst>
              <a:ext uri="{FF2B5EF4-FFF2-40B4-BE49-F238E27FC236}">
                <a16:creationId xmlns:a16="http://schemas.microsoft.com/office/drawing/2014/main" xmlns="" id="{D3EA21D3-814B-483C-8FBB-017540832484}"/>
              </a:ext>
            </a:extLst>
          </p:cNvPr>
          <p:cNvSpPr/>
          <p:nvPr/>
        </p:nvSpPr>
        <p:spPr>
          <a:xfrm>
            <a:off x="2925687" y="392523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C3203B0-5C61-48AB-A788-39CE13642D5C}"/>
              </a:ext>
            </a:extLst>
          </p:cNvPr>
          <p:cNvCxnSpPr/>
          <p:nvPr/>
        </p:nvCxnSpPr>
        <p:spPr>
          <a:xfrm flipH="1">
            <a:off x="402051" y="3238170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838E177-CA67-4487-8271-FBB559A78C56}"/>
              </a:ext>
            </a:extLst>
          </p:cNvPr>
          <p:cNvCxnSpPr/>
          <p:nvPr/>
        </p:nvCxnSpPr>
        <p:spPr>
          <a:xfrm flipH="1">
            <a:off x="973135" y="3215738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71092C4-24D7-4E71-8DFC-F6D821085339}"/>
              </a:ext>
            </a:extLst>
          </p:cNvPr>
          <p:cNvCxnSpPr/>
          <p:nvPr/>
        </p:nvCxnSpPr>
        <p:spPr>
          <a:xfrm>
            <a:off x="1511093" y="325567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BD30C5-05FA-4425-AC10-E6BE6AC88524}"/>
              </a:ext>
            </a:extLst>
          </p:cNvPr>
          <p:cNvCxnSpPr/>
          <p:nvPr/>
        </p:nvCxnSpPr>
        <p:spPr>
          <a:xfrm>
            <a:off x="2105410" y="3317848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31">
            <a:extLst>
              <a:ext uri="{FF2B5EF4-FFF2-40B4-BE49-F238E27FC236}">
                <a16:creationId xmlns:a16="http://schemas.microsoft.com/office/drawing/2014/main" xmlns="" id="{5D8F35DA-AD59-497C-AAFE-460DEA2DB1AA}"/>
              </a:ext>
            </a:extLst>
          </p:cNvPr>
          <p:cNvSpPr/>
          <p:nvPr/>
        </p:nvSpPr>
        <p:spPr>
          <a:xfrm>
            <a:off x="1199423" y="3934869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132">
            <a:extLst>
              <a:ext uri="{FF2B5EF4-FFF2-40B4-BE49-F238E27FC236}">
                <a16:creationId xmlns:a16="http://schemas.microsoft.com/office/drawing/2014/main" xmlns="" id="{9A9E7F3E-863F-4756-8E5E-1BBCC63FC2B7}"/>
              </a:ext>
            </a:extLst>
          </p:cNvPr>
          <p:cNvSpPr/>
          <p:nvPr/>
        </p:nvSpPr>
        <p:spPr>
          <a:xfrm>
            <a:off x="2272834" y="3896964"/>
            <a:ext cx="581834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40, </a:t>
            </a:r>
            <a:r>
              <a:rPr lang="en-US" sz="1200" dirty="0">
                <a:solidFill>
                  <a:srgbClr val="E911F9"/>
                </a:solidFill>
              </a:rPr>
              <a:t>50</a:t>
            </a:r>
          </a:p>
        </p:txBody>
      </p:sp>
      <p:sp>
        <p:nvSpPr>
          <p:cNvPr id="42" name="Rounded Rectangle 133">
            <a:extLst>
              <a:ext uri="{FF2B5EF4-FFF2-40B4-BE49-F238E27FC236}">
                <a16:creationId xmlns:a16="http://schemas.microsoft.com/office/drawing/2014/main" xmlns="" id="{3B26531B-2071-49E7-8B97-5F2997EB8A10}"/>
              </a:ext>
            </a:extLst>
          </p:cNvPr>
          <p:cNvSpPr/>
          <p:nvPr/>
        </p:nvSpPr>
        <p:spPr>
          <a:xfrm>
            <a:off x="621733" y="3929421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134">
            <a:extLst>
              <a:ext uri="{FF2B5EF4-FFF2-40B4-BE49-F238E27FC236}">
                <a16:creationId xmlns:a16="http://schemas.microsoft.com/office/drawing/2014/main" xmlns="" id="{0CA3E939-E3EE-4D22-99E9-4E57A451068B}"/>
              </a:ext>
            </a:extLst>
          </p:cNvPr>
          <p:cNvSpPr/>
          <p:nvPr/>
        </p:nvSpPr>
        <p:spPr>
          <a:xfrm>
            <a:off x="34497" y="392106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5563BFB-A85F-490C-84D0-5AA0FDB593B6}"/>
              </a:ext>
            </a:extLst>
          </p:cNvPr>
          <p:cNvCxnSpPr/>
          <p:nvPr/>
        </p:nvCxnSpPr>
        <p:spPr>
          <a:xfrm>
            <a:off x="1861318" y="3241627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xmlns="" id="{F10FE4F8-44DF-4497-9986-3AC515ADA7B8}"/>
              </a:ext>
            </a:extLst>
          </p:cNvPr>
          <p:cNvSpPr/>
          <p:nvPr/>
        </p:nvSpPr>
        <p:spPr>
          <a:xfrm>
            <a:off x="1745938" y="3952896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87">
            <a:extLst>
              <a:ext uri="{FF2B5EF4-FFF2-40B4-BE49-F238E27FC236}">
                <a16:creationId xmlns:a16="http://schemas.microsoft.com/office/drawing/2014/main" xmlns="" id="{7D907662-ED36-452A-AE3E-2343137AC2AC}"/>
              </a:ext>
            </a:extLst>
          </p:cNvPr>
          <p:cNvSpPr/>
          <p:nvPr/>
        </p:nvSpPr>
        <p:spPr>
          <a:xfrm>
            <a:off x="6211374" y="3967007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F3D9FD-F89B-40B7-924F-A9795158457E}"/>
              </a:ext>
            </a:extLst>
          </p:cNvPr>
          <p:cNvSpPr txBox="1"/>
          <p:nvPr/>
        </p:nvSpPr>
        <p:spPr>
          <a:xfrm>
            <a:off x="399280" y="4647590"/>
            <a:ext cx="1010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16311257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788F-3E52-42A8-B331-0D2ADB5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Merging with sibling node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F3B396EF-993C-49CE-921C-1DA36674BEDF}"/>
              </a:ext>
            </a:extLst>
          </p:cNvPr>
          <p:cNvSpPr/>
          <p:nvPr/>
        </p:nvSpPr>
        <p:spPr>
          <a:xfrm>
            <a:off x="4652499" y="183516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1F442AB-FA4C-4D74-ADAE-E0843AC85BFF}"/>
              </a:ext>
            </a:extLst>
          </p:cNvPr>
          <p:cNvCxnSpPr>
            <a:endCxn id="9" idx="0"/>
          </p:cNvCxnSpPr>
          <p:nvPr/>
        </p:nvCxnSpPr>
        <p:spPr>
          <a:xfrm flipH="1">
            <a:off x="1614922" y="2329437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251B69D-3B76-450C-8D31-798F1FFF9AF6}"/>
              </a:ext>
            </a:extLst>
          </p:cNvPr>
          <p:cNvCxnSpPr/>
          <p:nvPr/>
        </p:nvCxnSpPr>
        <p:spPr>
          <a:xfrm flipH="1">
            <a:off x="4448614" y="2329437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7DD297-54F4-4AD5-AC1F-0249645A8ED9}"/>
              </a:ext>
            </a:extLst>
          </p:cNvPr>
          <p:cNvCxnSpPr/>
          <p:nvPr/>
        </p:nvCxnSpPr>
        <p:spPr>
          <a:xfrm>
            <a:off x="5694068" y="2354452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AC70321-BB8B-4DBF-9A7C-E54837CE5939}"/>
              </a:ext>
            </a:extLst>
          </p:cNvPr>
          <p:cNvCxnSpPr>
            <a:endCxn id="17" idx="0"/>
          </p:cNvCxnSpPr>
          <p:nvPr/>
        </p:nvCxnSpPr>
        <p:spPr>
          <a:xfrm>
            <a:off x="6227986" y="2329436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E267347-E6C4-4E9E-90EC-56E0E202EB16}"/>
              </a:ext>
            </a:extLst>
          </p:cNvPr>
          <p:cNvSpPr/>
          <p:nvPr/>
        </p:nvSpPr>
        <p:spPr>
          <a:xfrm>
            <a:off x="811733" y="278408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8C3F5983-DD1C-428F-A30F-AD7B3790FA26}"/>
              </a:ext>
            </a:extLst>
          </p:cNvPr>
          <p:cNvSpPr/>
          <p:nvPr/>
        </p:nvSpPr>
        <p:spPr>
          <a:xfrm>
            <a:off x="3688672" y="2884889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9F49582D-17D2-4D39-BB31-D100F22D2260}"/>
              </a:ext>
            </a:extLst>
          </p:cNvPr>
          <p:cNvSpPr/>
          <p:nvPr/>
        </p:nvSpPr>
        <p:spPr>
          <a:xfrm>
            <a:off x="5615300" y="2907416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249768B1-FB62-498F-9454-EF8D219A723C}"/>
              </a:ext>
            </a:extLst>
          </p:cNvPr>
          <p:cNvSpPr/>
          <p:nvPr/>
        </p:nvSpPr>
        <p:spPr>
          <a:xfrm>
            <a:off x="10303921" y="4005471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EDA149E-9387-49F5-B956-C9C563629088}"/>
              </a:ext>
            </a:extLst>
          </p:cNvPr>
          <p:cNvCxnSpPr>
            <a:endCxn id="20" idx="0"/>
          </p:cNvCxnSpPr>
          <p:nvPr/>
        </p:nvCxnSpPr>
        <p:spPr>
          <a:xfrm flipH="1">
            <a:off x="9042116" y="3380197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2972D8A-73E1-42B7-A652-5DAB7E6C6E16}"/>
              </a:ext>
            </a:extLst>
          </p:cNvPr>
          <p:cNvCxnSpPr>
            <a:endCxn id="19" idx="0"/>
          </p:cNvCxnSpPr>
          <p:nvPr/>
        </p:nvCxnSpPr>
        <p:spPr>
          <a:xfrm flipH="1">
            <a:off x="9857270" y="3391516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F933CF1-946C-452E-9D8F-AED4EEF3E2D3}"/>
              </a:ext>
            </a:extLst>
          </p:cNvPr>
          <p:cNvCxnSpPr>
            <a:endCxn id="12" idx="0"/>
          </p:cNvCxnSpPr>
          <p:nvPr/>
        </p:nvCxnSpPr>
        <p:spPr>
          <a:xfrm>
            <a:off x="10378052" y="3327785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C19B0C6-8D1F-4535-9905-C49B53612B86}"/>
              </a:ext>
            </a:extLst>
          </p:cNvPr>
          <p:cNvCxnSpPr/>
          <p:nvPr/>
        </p:nvCxnSpPr>
        <p:spPr>
          <a:xfrm>
            <a:off x="10873098" y="3330335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89E92905-6B8F-4927-B3CA-FEBD69AFC960}"/>
              </a:ext>
            </a:extLst>
          </p:cNvPr>
          <p:cNvSpPr/>
          <p:nvPr/>
        </p:nvSpPr>
        <p:spPr>
          <a:xfrm>
            <a:off x="9266720" y="28237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8645F129-AE57-4FDB-A5D8-8FF908FDF4BB}"/>
              </a:ext>
            </a:extLst>
          </p:cNvPr>
          <p:cNvSpPr/>
          <p:nvPr/>
        </p:nvSpPr>
        <p:spPr>
          <a:xfrm>
            <a:off x="11115084" y="4034990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D1DD9941-D61A-4C22-A1B9-E22F07E2296A}"/>
              </a:ext>
            </a:extLst>
          </p:cNvPr>
          <p:cNvSpPr/>
          <p:nvPr/>
        </p:nvSpPr>
        <p:spPr>
          <a:xfrm>
            <a:off x="9495836" y="4005470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694DFDFE-680B-46AC-BB2B-E7D3AC81362F}"/>
              </a:ext>
            </a:extLst>
          </p:cNvPr>
          <p:cNvSpPr/>
          <p:nvPr/>
        </p:nvSpPr>
        <p:spPr>
          <a:xfrm>
            <a:off x="8622502" y="4001144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E7B2B54-1EB1-4595-8304-97170D7480C9}"/>
              </a:ext>
            </a:extLst>
          </p:cNvPr>
          <p:cNvCxnSpPr>
            <a:endCxn id="27" idx="0"/>
          </p:cNvCxnSpPr>
          <p:nvPr/>
        </p:nvCxnSpPr>
        <p:spPr>
          <a:xfrm>
            <a:off x="5774978" y="3429281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DAA9EBB-D64F-40A9-98D6-CFF2658E29D4}"/>
              </a:ext>
            </a:extLst>
          </p:cNvPr>
          <p:cNvCxnSpPr/>
          <p:nvPr/>
        </p:nvCxnSpPr>
        <p:spPr>
          <a:xfrm>
            <a:off x="6213961" y="3414043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1C11B89-7E7C-418E-9000-8990D8CEA0AB}"/>
              </a:ext>
            </a:extLst>
          </p:cNvPr>
          <p:cNvCxnSpPr/>
          <p:nvPr/>
        </p:nvCxnSpPr>
        <p:spPr>
          <a:xfrm>
            <a:off x="6713082" y="3429281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665ABAF-0108-4D2F-A1E1-7E7E96B3AC90}"/>
              </a:ext>
            </a:extLst>
          </p:cNvPr>
          <p:cNvCxnSpPr/>
          <p:nvPr/>
        </p:nvCxnSpPr>
        <p:spPr>
          <a:xfrm>
            <a:off x="7200261" y="3414043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F86B93FC-A446-4C4F-977A-C4C38A909FE4}"/>
              </a:ext>
            </a:extLst>
          </p:cNvPr>
          <p:cNvSpPr/>
          <p:nvPr/>
        </p:nvSpPr>
        <p:spPr>
          <a:xfrm>
            <a:off x="7129899" y="4027394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6A42FEC0-EFC5-4388-B6EA-1F64E308C110}"/>
              </a:ext>
            </a:extLst>
          </p:cNvPr>
          <p:cNvSpPr/>
          <p:nvPr/>
        </p:nvSpPr>
        <p:spPr>
          <a:xfrm>
            <a:off x="7993841" y="4003000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xmlns="" id="{DFE247B1-F0A0-4C44-BA19-D9E32315A734}"/>
              </a:ext>
            </a:extLst>
          </p:cNvPr>
          <p:cNvSpPr/>
          <p:nvPr/>
        </p:nvSpPr>
        <p:spPr>
          <a:xfrm>
            <a:off x="5621658" y="3982235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6EE3138-45CD-429A-91CB-20D2377D1246}"/>
              </a:ext>
            </a:extLst>
          </p:cNvPr>
          <p:cNvCxnSpPr>
            <a:endCxn id="35" idx="0"/>
          </p:cNvCxnSpPr>
          <p:nvPr/>
        </p:nvCxnSpPr>
        <p:spPr>
          <a:xfrm flipH="1">
            <a:off x="3171747" y="3375105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0B47576-F3F0-4298-81C8-F17AE3EE3182}"/>
              </a:ext>
            </a:extLst>
          </p:cNvPr>
          <p:cNvCxnSpPr/>
          <p:nvPr/>
        </p:nvCxnSpPr>
        <p:spPr>
          <a:xfrm flipH="1">
            <a:off x="3922998" y="3409036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BE520BF-340C-4B6F-B2B9-651FA08088BB}"/>
              </a:ext>
            </a:extLst>
          </p:cNvPr>
          <p:cNvCxnSpPr>
            <a:endCxn id="32" idx="0"/>
          </p:cNvCxnSpPr>
          <p:nvPr/>
        </p:nvCxnSpPr>
        <p:spPr>
          <a:xfrm>
            <a:off x="4483994" y="340092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903D69B-B74F-4891-9D2A-3C5DDF78D3DB}"/>
              </a:ext>
            </a:extLst>
          </p:cNvPr>
          <p:cNvCxnSpPr/>
          <p:nvPr/>
        </p:nvCxnSpPr>
        <p:spPr>
          <a:xfrm>
            <a:off x="4869214" y="3375513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06">
            <a:extLst>
              <a:ext uri="{FF2B5EF4-FFF2-40B4-BE49-F238E27FC236}">
                <a16:creationId xmlns:a16="http://schemas.microsoft.com/office/drawing/2014/main" xmlns="" id="{B5629191-A284-4283-A5B1-FA082B482382}"/>
              </a:ext>
            </a:extLst>
          </p:cNvPr>
          <p:cNvSpPr/>
          <p:nvPr/>
        </p:nvSpPr>
        <p:spPr>
          <a:xfrm>
            <a:off x="4262250" y="3934035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xmlns="" id="{D9CC457F-5D06-4592-BC49-C220C1B0F60F}"/>
              </a:ext>
            </a:extLst>
          </p:cNvPr>
          <p:cNvSpPr/>
          <p:nvPr/>
        </p:nvSpPr>
        <p:spPr>
          <a:xfrm>
            <a:off x="4893751" y="3967007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108">
            <a:extLst>
              <a:ext uri="{FF2B5EF4-FFF2-40B4-BE49-F238E27FC236}">
                <a16:creationId xmlns:a16="http://schemas.microsoft.com/office/drawing/2014/main" xmlns="" id="{31935698-197B-4BAE-8171-19EB390C592E}"/>
              </a:ext>
            </a:extLst>
          </p:cNvPr>
          <p:cNvSpPr/>
          <p:nvPr/>
        </p:nvSpPr>
        <p:spPr>
          <a:xfrm>
            <a:off x="3480182" y="3949874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5" name="Rounded Rectangle 109">
            <a:extLst>
              <a:ext uri="{FF2B5EF4-FFF2-40B4-BE49-F238E27FC236}">
                <a16:creationId xmlns:a16="http://schemas.microsoft.com/office/drawing/2014/main" xmlns="" id="{D3EA21D3-814B-483C-8FBB-017540832484}"/>
              </a:ext>
            </a:extLst>
          </p:cNvPr>
          <p:cNvSpPr/>
          <p:nvPr/>
        </p:nvSpPr>
        <p:spPr>
          <a:xfrm>
            <a:off x="2925687" y="392523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C3203B0-5C61-48AB-A788-39CE13642D5C}"/>
              </a:ext>
            </a:extLst>
          </p:cNvPr>
          <p:cNvCxnSpPr/>
          <p:nvPr/>
        </p:nvCxnSpPr>
        <p:spPr>
          <a:xfrm flipH="1">
            <a:off x="402051" y="3238170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838E177-CA67-4487-8271-FBB559A78C56}"/>
              </a:ext>
            </a:extLst>
          </p:cNvPr>
          <p:cNvCxnSpPr/>
          <p:nvPr/>
        </p:nvCxnSpPr>
        <p:spPr>
          <a:xfrm flipH="1">
            <a:off x="973135" y="3215738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71092C4-24D7-4E71-8DFC-F6D821085339}"/>
              </a:ext>
            </a:extLst>
          </p:cNvPr>
          <p:cNvCxnSpPr/>
          <p:nvPr/>
        </p:nvCxnSpPr>
        <p:spPr>
          <a:xfrm>
            <a:off x="1511093" y="325567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BD30C5-05FA-4425-AC10-E6BE6AC88524}"/>
              </a:ext>
            </a:extLst>
          </p:cNvPr>
          <p:cNvCxnSpPr/>
          <p:nvPr/>
        </p:nvCxnSpPr>
        <p:spPr>
          <a:xfrm>
            <a:off x="2105410" y="3317848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31">
            <a:extLst>
              <a:ext uri="{FF2B5EF4-FFF2-40B4-BE49-F238E27FC236}">
                <a16:creationId xmlns:a16="http://schemas.microsoft.com/office/drawing/2014/main" xmlns="" id="{5D8F35DA-AD59-497C-AAFE-460DEA2DB1AA}"/>
              </a:ext>
            </a:extLst>
          </p:cNvPr>
          <p:cNvSpPr/>
          <p:nvPr/>
        </p:nvSpPr>
        <p:spPr>
          <a:xfrm>
            <a:off x="1199423" y="3934869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132">
            <a:extLst>
              <a:ext uri="{FF2B5EF4-FFF2-40B4-BE49-F238E27FC236}">
                <a16:creationId xmlns:a16="http://schemas.microsoft.com/office/drawing/2014/main" xmlns="" id="{9A9E7F3E-863F-4756-8E5E-1BBCC63FC2B7}"/>
              </a:ext>
            </a:extLst>
          </p:cNvPr>
          <p:cNvSpPr/>
          <p:nvPr/>
        </p:nvSpPr>
        <p:spPr>
          <a:xfrm>
            <a:off x="2272834" y="3896964"/>
            <a:ext cx="581834" cy="506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2" name="Rounded Rectangle 133">
            <a:extLst>
              <a:ext uri="{FF2B5EF4-FFF2-40B4-BE49-F238E27FC236}">
                <a16:creationId xmlns:a16="http://schemas.microsoft.com/office/drawing/2014/main" xmlns="" id="{3B26531B-2071-49E7-8B97-5F2997EB8A10}"/>
              </a:ext>
            </a:extLst>
          </p:cNvPr>
          <p:cNvSpPr/>
          <p:nvPr/>
        </p:nvSpPr>
        <p:spPr>
          <a:xfrm>
            <a:off x="621733" y="3929421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134">
            <a:extLst>
              <a:ext uri="{FF2B5EF4-FFF2-40B4-BE49-F238E27FC236}">
                <a16:creationId xmlns:a16="http://schemas.microsoft.com/office/drawing/2014/main" xmlns="" id="{0CA3E939-E3EE-4D22-99E9-4E57A451068B}"/>
              </a:ext>
            </a:extLst>
          </p:cNvPr>
          <p:cNvSpPr/>
          <p:nvPr/>
        </p:nvSpPr>
        <p:spPr>
          <a:xfrm>
            <a:off x="34497" y="3921063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5563BFB-A85F-490C-84D0-5AA0FDB593B6}"/>
              </a:ext>
            </a:extLst>
          </p:cNvPr>
          <p:cNvCxnSpPr/>
          <p:nvPr/>
        </p:nvCxnSpPr>
        <p:spPr>
          <a:xfrm>
            <a:off x="1861318" y="3241627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xmlns="" id="{F10FE4F8-44DF-4497-9986-3AC515ADA7B8}"/>
              </a:ext>
            </a:extLst>
          </p:cNvPr>
          <p:cNvSpPr/>
          <p:nvPr/>
        </p:nvSpPr>
        <p:spPr>
          <a:xfrm>
            <a:off x="1745938" y="3952896"/>
            <a:ext cx="515094" cy="419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87">
            <a:extLst>
              <a:ext uri="{FF2B5EF4-FFF2-40B4-BE49-F238E27FC236}">
                <a16:creationId xmlns:a16="http://schemas.microsoft.com/office/drawing/2014/main" xmlns="" id="{7D907662-ED36-452A-AE3E-2343137AC2AC}"/>
              </a:ext>
            </a:extLst>
          </p:cNvPr>
          <p:cNvSpPr/>
          <p:nvPr/>
        </p:nvSpPr>
        <p:spPr>
          <a:xfrm>
            <a:off x="6211374" y="3967007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F3D9FD-F89B-40B7-924F-A9795158457E}"/>
              </a:ext>
            </a:extLst>
          </p:cNvPr>
          <p:cNvSpPr txBox="1"/>
          <p:nvPr/>
        </p:nvSpPr>
        <p:spPr>
          <a:xfrm>
            <a:off x="399280" y="4647590"/>
            <a:ext cx="101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3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Hard disks and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68586"/>
            <a:ext cx="4679950" cy="3856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949440" cy="46666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Disk space is divided into so-called </a:t>
                </a:r>
                <a:r>
                  <a:rPr lang="en-US" b="1" dirty="0">
                    <a:solidFill>
                      <a:schemeClr val="accent2"/>
                    </a:solidFill>
                  </a:rPr>
                  <a:t>pages.</a:t>
                </a:r>
              </a:p>
              <a:p>
                <a:pPr lvl="1"/>
                <a:r>
                  <a:rPr lang="en-US" dirty="0"/>
                  <a:t>Typical size: </a:t>
                </a:r>
                <a:r>
                  <a:rPr lang="en-US" b="1" dirty="0">
                    <a:solidFill>
                      <a:srgbClr val="7030A0"/>
                    </a:solidFill>
                  </a:rPr>
                  <a:t>4KB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PULLING PAGES FROM DISK TAKES A LOT OF TIME!</a:t>
                </a:r>
              </a:p>
              <a:p>
                <a:pPr lvl="1"/>
                <a:r>
                  <a:rPr lang="en-US" dirty="0"/>
                  <a:t>Fastest seek time for enterprise HDDs:</a:t>
                </a:r>
                <a:r>
                  <a:rPr lang="en-US" b="1" dirty="0">
                    <a:solidFill>
                      <a:srgbClr val="FF0000"/>
                    </a:solidFill>
                  </a:rPr>
                  <a:t> 4ms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Orders of magnitude worse </a:t>
                </a:r>
                <a:r>
                  <a:rPr lang="en-US" dirty="0"/>
                  <a:t>than RAM (in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/>
                  <a:t>) and registers/cache (in 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ns</a:t>
                </a:r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chemeClr val="accent6"/>
                    </a:solidFill>
                  </a:rPr>
                  <a:t>Page Fault:</a:t>
                </a:r>
                <a:r>
                  <a:rPr lang="en-US" dirty="0"/>
                  <a:t> Access of data pointed to by our program, which of course runs in main memory, but the data itself </a:t>
                </a:r>
                <a:r>
                  <a:rPr lang="en-US" b="1" dirty="0">
                    <a:solidFill>
                      <a:srgbClr val="7030A0"/>
                    </a:solidFill>
                  </a:rPr>
                  <a:t>resides on disk.</a:t>
                </a:r>
              </a:p>
              <a:p>
                <a:r>
                  <a:rPr lang="en-US" dirty="0"/>
                  <a:t>Don’t confuse with </a:t>
                </a:r>
                <a:r>
                  <a:rPr lang="en-US" dirty="0">
                    <a:solidFill>
                      <a:srgbClr val="E911F9"/>
                    </a:solidFill>
                  </a:rPr>
                  <a:t>cache miss</a:t>
                </a:r>
                <a:r>
                  <a:rPr lang="en-US" dirty="0"/>
                  <a:t>: an address sought by our program was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not in cache</a:t>
                </a:r>
                <a:r>
                  <a:rPr lang="en-US" dirty="0"/>
                  <a:t>, but might be found in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main memory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949440" cy="4666615"/>
              </a:xfrm>
              <a:blipFill rotWithShape="0">
                <a:blip r:embed="rId3"/>
                <a:stretch>
                  <a:fillRect l="-1404" t="-2611" r="-1930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28382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788F-3E52-42A8-B331-0D2ADB5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Merging with sibling node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F3B396EF-993C-49CE-921C-1DA36674BEDF}"/>
              </a:ext>
            </a:extLst>
          </p:cNvPr>
          <p:cNvSpPr/>
          <p:nvPr/>
        </p:nvSpPr>
        <p:spPr>
          <a:xfrm>
            <a:off x="4652499" y="183516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1F442AB-FA4C-4D74-ADAE-E0843AC85BFF}"/>
              </a:ext>
            </a:extLst>
          </p:cNvPr>
          <p:cNvCxnSpPr>
            <a:endCxn id="9" idx="0"/>
          </p:cNvCxnSpPr>
          <p:nvPr/>
        </p:nvCxnSpPr>
        <p:spPr>
          <a:xfrm flipH="1">
            <a:off x="1614922" y="2329437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251B69D-3B76-450C-8D31-798F1FFF9AF6}"/>
              </a:ext>
            </a:extLst>
          </p:cNvPr>
          <p:cNvCxnSpPr/>
          <p:nvPr/>
        </p:nvCxnSpPr>
        <p:spPr>
          <a:xfrm flipH="1">
            <a:off x="4448614" y="2329437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7DD297-54F4-4AD5-AC1F-0249645A8ED9}"/>
              </a:ext>
            </a:extLst>
          </p:cNvPr>
          <p:cNvCxnSpPr/>
          <p:nvPr/>
        </p:nvCxnSpPr>
        <p:spPr>
          <a:xfrm>
            <a:off x="5694068" y="2354452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AC70321-BB8B-4DBF-9A7C-E54837CE5939}"/>
              </a:ext>
            </a:extLst>
          </p:cNvPr>
          <p:cNvCxnSpPr>
            <a:endCxn id="17" idx="0"/>
          </p:cNvCxnSpPr>
          <p:nvPr/>
        </p:nvCxnSpPr>
        <p:spPr>
          <a:xfrm>
            <a:off x="6227986" y="2329436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E267347-E6C4-4E9E-90EC-56E0E202EB16}"/>
              </a:ext>
            </a:extLst>
          </p:cNvPr>
          <p:cNvSpPr/>
          <p:nvPr/>
        </p:nvSpPr>
        <p:spPr>
          <a:xfrm>
            <a:off x="811733" y="278408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8C3F5983-DD1C-428F-A30F-AD7B3790FA26}"/>
              </a:ext>
            </a:extLst>
          </p:cNvPr>
          <p:cNvSpPr/>
          <p:nvPr/>
        </p:nvSpPr>
        <p:spPr>
          <a:xfrm>
            <a:off x="3688672" y="2884889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9F49582D-17D2-4D39-BB31-D100F22D2260}"/>
              </a:ext>
            </a:extLst>
          </p:cNvPr>
          <p:cNvSpPr/>
          <p:nvPr/>
        </p:nvSpPr>
        <p:spPr>
          <a:xfrm>
            <a:off x="5615300" y="2907416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249768B1-FB62-498F-9454-EF8D219A723C}"/>
              </a:ext>
            </a:extLst>
          </p:cNvPr>
          <p:cNvSpPr/>
          <p:nvPr/>
        </p:nvSpPr>
        <p:spPr>
          <a:xfrm>
            <a:off x="10303921" y="4005471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EDA149E-9387-49F5-B956-C9C563629088}"/>
              </a:ext>
            </a:extLst>
          </p:cNvPr>
          <p:cNvCxnSpPr>
            <a:endCxn id="20" idx="0"/>
          </p:cNvCxnSpPr>
          <p:nvPr/>
        </p:nvCxnSpPr>
        <p:spPr>
          <a:xfrm flipH="1">
            <a:off x="9042116" y="3380197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2972D8A-73E1-42B7-A652-5DAB7E6C6E16}"/>
              </a:ext>
            </a:extLst>
          </p:cNvPr>
          <p:cNvCxnSpPr>
            <a:endCxn id="19" idx="0"/>
          </p:cNvCxnSpPr>
          <p:nvPr/>
        </p:nvCxnSpPr>
        <p:spPr>
          <a:xfrm flipH="1">
            <a:off x="9857270" y="3391516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F933CF1-946C-452E-9D8F-AED4EEF3E2D3}"/>
              </a:ext>
            </a:extLst>
          </p:cNvPr>
          <p:cNvCxnSpPr>
            <a:endCxn id="12" idx="0"/>
          </p:cNvCxnSpPr>
          <p:nvPr/>
        </p:nvCxnSpPr>
        <p:spPr>
          <a:xfrm>
            <a:off x="10378052" y="3327785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C19B0C6-8D1F-4535-9905-C49B53612B86}"/>
              </a:ext>
            </a:extLst>
          </p:cNvPr>
          <p:cNvCxnSpPr/>
          <p:nvPr/>
        </p:nvCxnSpPr>
        <p:spPr>
          <a:xfrm>
            <a:off x="10873098" y="3330335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89E92905-6B8F-4927-B3CA-FEBD69AFC960}"/>
              </a:ext>
            </a:extLst>
          </p:cNvPr>
          <p:cNvSpPr/>
          <p:nvPr/>
        </p:nvSpPr>
        <p:spPr>
          <a:xfrm>
            <a:off x="9266720" y="28237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8645F129-AE57-4FDB-A5D8-8FF908FDF4BB}"/>
              </a:ext>
            </a:extLst>
          </p:cNvPr>
          <p:cNvSpPr/>
          <p:nvPr/>
        </p:nvSpPr>
        <p:spPr>
          <a:xfrm>
            <a:off x="11115084" y="4034990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D1DD9941-D61A-4C22-A1B9-E22F07E2296A}"/>
              </a:ext>
            </a:extLst>
          </p:cNvPr>
          <p:cNvSpPr/>
          <p:nvPr/>
        </p:nvSpPr>
        <p:spPr>
          <a:xfrm>
            <a:off x="9495836" y="4005470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694DFDFE-680B-46AC-BB2B-E7D3AC81362F}"/>
              </a:ext>
            </a:extLst>
          </p:cNvPr>
          <p:cNvSpPr/>
          <p:nvPr/>
        </p:nvSpPr>
        <p:spPr>
          <a:xfrm>
            <a:off x="8622502" y="4001144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E7B2B54-1EB1-4595-8304-97170D7480C9}"/>
              </a:ext>
            </a:extLst>
          </p:cNvPr>
          <p:cNvCxnSpPr>
            <a:endCxn id="27" idx="0"/>
          </p:cNvCxnSpPr>
          <p:nvPr/>
        </p:nvCxnSpPr>
        <p:spPr>
          <a:xfrm>
            <a:off x="5774978" y="3429281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DAA9EBB-D64F-40A9-98D6-CFF2658E29D4}"/>
              </a:ext>
            </a:extLst>
          </p:cNvPr>
          <p:cNvCxnSpPr/>
          <p:nvPr/>
        </p:nvCxnSpPr>
        <p:spPr>
          <a:xfrm>
            <a:off x="6213961" y="3414043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1C11B89-7E7C-418E-9000-8990D8CEA0AB}"/>
              </a:ext>
            </a:extLst>
          </p:cNvPr>
          <p:cNvCxnSpPr/>
          <p:nvPr/>
        </p:nvCxnSpPr>
        <p:spPr>
          <a:xfrm>
            <a:off x="6713082" y="3429281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665ABAF-0108-4D2F-A1E1-7E7E96B3AC90}"/>
              </a:ext>
            </a:extLst>
          </p:cNvPr>
          <p:cNvCxnSpPr/>
          <p:nvPr/>
        </p:nvCxnSpPr>
        <p:spPr>
          <a:xfrm>
            <a:off x="7200261" y="3414043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F86B93FC-A446-4C4F-977A-C4C38A909FE4}"/>
              </a:ext>
            </a:extLst>
          </p:cNvPr>
          <p:cNvSpPr/>
          <p:nvPr/>
        </p:nvSpPr>
        <p:spPr>
          <a:xfrm>
            <a:off x="7129899" y="4027394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6A42FEC0-EFC5-4388-B6EA-1F64E308C110}"/>
              </a:ext>
            </a:extLst>
          </p:cNvPr>
          <p:cNvSpPr/>
          <p:nvPr/>
        </p:nvSpPr>
        <p:spPr>
          <a:xfrm>
            <a:off x="7993841" y="4003000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xmlns="" id="{DFE247B1-F0A0-4C44-BA19-D9E32315A734}"/>
              </a:ext>
            </a:extLst>
          </p:cNvPr>
          <p:cNvSpPr/>
          <p:nvPr/>
        </p:nvSpPr>
        <p:spPr>
          <a:xfrm>
            <a:off x="5621658" y="3982235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6EE3138-45CD-429A-91CB-20D2377D1246}"/>
              </a:ext>
            </a:extLst>
          </p:cNvPr>
          <p:cNvCxnSpPr>
            <a:endCxn id="35" idx="0"/>
          </p:cNvCxnSpPr>
          <p:nvPr/>
        </p:nvCxnSpPr>
        <p:spPr>
          <a:xfrm flipH="1">
            <a:off x="3171747" y="3375105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0B47576-F3F0-4298-81C8-F17AE3EE3182}"/>
              </a:ext>
            </a:extLst>
          </p:cNvPr>
          <p:cNvCxnSpPr/>
          <p:nvPr/>
        </p:nvCxnSpPr>
        <p:spPr>
          <a:xfrm flipH="1">
            <a:off x="3922998" y="3409036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BE520BF-340C-4B6F-B2B9-651FA08088BB}"/>
              </a:ext>
            </a:extLst>
          </p:cNvPr>
          <p:cNvCxnSpPr>
            <a:endCxn id="32" idx="0"/>
          </p:cNvCxnSpPr>
          <p:nvPr/>
        </p:nvCxnSpPr>
        <p:spPr>
          <a:xfrm>
            <a:off x="4483994" y="340092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903D69B-B74F-4891-9D2A-3C5DDF78D3DB}"/>
              </a:ext>
            </a:extLst>
          </p:cNvPr>
          <p:cNvCxnSpPr/>
          <p:nvPr/>
        </p:nvCxnSpPr>
        <p:spPr>
          <a:xfrm>
            <a:off x="4869214" y="3375513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06">
            <a:extLst>
              <a:ext uri="{FF2B5EF4-FFF2-40B4-BE49-F238E27FC236}">
                <a16:creationId xmlns:a16="http://schemas.microsoft.com/office/drawing/2014/main" xmlns="" id="{B5629191-A284-4283-A5B1-FA082B482382}"/>
              </a:ext>
            </a:extLst>
          </p:cNvPr>
          <p:cNvSpPr/>
          <p:nvPr/>
        </p:nvSpPr>
        <p:spPr>
          <a:xfrm>
            <a:off x="4262250" y="3934035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xmlns="" id="{D9CC457F-5D06-4592-BC49-C220C1B0F60F}"/>
              </a:ext>
            </a:extLst>
          </p:cNvPr>
          <p:cNvSpPr/>
          <p:nvPr/>
        </p:nvSpPr>
        <p:spPr>
          <a:xfrm>
            <a:off x="4893751" y="3967007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108">
            <a:extLst>
              <a:ext uri="{FF2B5EF4-FFF2-40B4-BE49-F238E27FC236}">
                <a16:creationId xmlns:a16="http://schemas.microsoft.com/office/drawing/2014/main" xmlns="" id="{31935698-197B-4BAE-8171-19EB390C592E}"/>
              </a:ext>
            </a:extLst>
          </p:cNvPr>
          <p:cNvSpPr/>
          <p:nvPr/>
        </p:nvSpPr>
        <p:spPr>
          <a:xfrm>
            <a:off x="3480182" y="3949874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5" name="Rounded Rectangle 109">
            <a:extLst>
              <a:ext uri="{FF2B5EF4-FFF2-40B4-BE49-F238E27FC236}">
                <a16:creationId xmlns:a16="http://schemas.microsoft.com/office/drawing/2014/main" xmlns="" id="{D3EA21D3-814B-483C-8FBB-017540832484}"/>
              </a:ext>
            </a:extLst>
          </p:cNvPr>
          <p:cNvSpPr/>
          <p:nvPr/>
        </p:nvSpPr>
        <p:spPr>
          <a:xfrm>
            <a:off x="2925687" y="392523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C3203B0-5C61-48AB-A788-39CE13642D5C}"/>
              </a:ext>
            </a:extLst>
          </p:cNvPr>
          <p:cNvCxnSpPr/>
          <p:nvPr/>
        </p:nvCxnSpPr>
        <p:spPr>
          <a:xfrm flipH="1">
            <a:off x="402051" y="3238170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838E177-CA67-4487-8271-FBB559A78C56}"/>
              </a:ext>
            </a:extLst>
          </p:cNvPr>
          <p:cNvCxnSpPr/>
          <p:nvPr/>
        </p:nvCxnSpPr>
        <p:spPr>
          <a:xfrm flipH="1">
            <a:off x="973135" y="3215738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71092C4-24D7-4E71-8DFC-F6D821085339}"/>
              </a:ext>
            </a:extLst>
          </p:cNvPr>
          <p:cNvCxnSpPr/>
          <p:nvPr/>
        </p:nvCxnSpPr>
        <p:spPr>
          <a:xfrm>
            <a:off x="1511093" y="325567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BD30C5-05FA-4425-AC10-E6BE6AC88524}"/>
              </a:ext>
            </a:extLst>
          </p:cNvPr>
          <p:cNvCxnSpPr/>
          <p:nvPr/>
        </p:nvCxnSpPr>
        <p:spPr>
          <a:xfrm>
            <a:off x="2105410" y="3317848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31">
            <a:extLst>
              <a:ext uri="{FF2B5EF4-FFF2-40B4-BE49-F238E27FC236}">
                <a16:creationId xmlns:a16="http://schemas.microsoft.com/office/drawing/2014/main" xmlns="" id="{5D8F35DA-AD59-497C-AAFE-460DEA2DB1AA}"/>
              </a:ext>
            </a:extLst>
          </p:cNvPr>
          <p:cNvSpPr/>
          <p:nvPr/>
        </p:nvSpPr>
        <p:spPr>
          <a:xfrm>
            <a:off x="1199423" y="3934869"/>
            <a:ext cx="515094" cy="40707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132">
            <a:extLst>
              <a:ext uri="{FF2B5EF4-FFF2-40B4-BE49-F238E27FC236}">
                <a16:creationId xmlns:a16="http://schemas.microsoft.com/office/drawing/2014/main" xmlns="" id="{9A9E7F3E-863F-4756-8E5E-1BBCC63FC2B7}"/>
              </a:ext>
            </a:extLst>
          </p:cNvPr>
          <p:cNvSpPr/>
          <p:nvPr/>
        </p:nvSpPr>
        <p:spPr>
          <a:xfrm>
            <a:off x="2272834" y="3896964"/>
            <a:ext cx="581834" cy="506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2" name="Rounded Rectangle 133">
            <a:extLst>
              <a:ext uri="{FF2B5EF4-FFF2-40B4-BE49-F238E27FC236}">
                <a16:creationId xmlns:a16="http://schemas.microsoft.com/office/drawing/2014/main" xmlns="" id="{3B26531B-2071-49E7-8B97-5F2997EB8A10}"/>
              </a:ext>
            </a:extLst>
          </p:cNvPr>
          <p:cNvSpPr/>
          <p:nvPr/>
        </p:nvSpPr>
        <p:spPr>
          <a:xfrm>
            <a:off x="621733" y="3929421"/>
            <a:ext cx="544516" cy="41588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134">
            <a:extLst>
              <a:ext uri="{FF2B5EF4-FFF2-40B4-BE49-F238E27FC236}">
                <a16:creationId xmlns:a16="http://schemas.microsoft.com/office/drawing/2014/main" xmlns="" id="{0CA3E939-E3EE-4D22-99E9-4E57A451068B}"/>
              </a:ext>
            </a:extLst>
          </p:cNvPr>
          <p:cNvSpPr/>
          <p:nvPr/>
        </p:nvSpPr>
        <p:spPr>
          <a:xfrm>
            <a:off x="34497" y="3921063"/>
            <a:ext cx="560164" cy="43260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5563BFB-A85F-490C-84D0-5AA0FDB593B6}"/>
              </a:ext>
            </a:extLst>
          </p:cNvPr>
          <p:cNvCxnSpPr/>
          <p:nvPr/>
        </p:nvCxnSpPr>
        <p:spPr>
          <a:xfrm>
            <a:off x="1861318" y="3241627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xmlns="" id="{F10FE4F8-44DF-4497-9986-3AC515ADA7B8}"/>
              </a:ext>
            </a:extLst>
          </p:cNvPr>
          <p:cNvSpPr/>
          <p:nvPr/>
        </p:nvSpPr>
        <p:spPr>
          <a:xfrm>
            <a:off x="1745938" y="3952896"/>
            <a:ext cx="515094" cy="4190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87">
            <a:extLst>
              <a:ext uri="{FF2B5EF4-FFF2-40B4-BE49-F238E27FC236}">
                <a16:creationId xmlns:a16="http://schemas.microsoft.com/office/drawing/2014/main" xmlns="" id="{7D907662-ED36-452A-AE3E-2343137AC2AC}"/>
              </a:ext>
            </a:extLst>
          </p:cNvPr>
          <p:cNvSpPr/>
          <p:nvPr/>
        </p:nvSpPr>
        <p:spPr>
          <a:xfrm>
            <a:off x="6211374" y="3967007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F3D9FD-F89B-40B7-924F-A9795158457E}"/>
              </a:ext>
            </a:extLst>
          </p:cNvPr>
          <p:cNvSpPr txBox="1"/>
          <p:nvPr/>
        </p:nvSpPr>
        <p:spPr>
          <a:xfrm>
            <a:off x="399280" y="4647590"/>
            <a:ext cx="1010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Siblings can’t help 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891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788F-3E52-42A8-B331-0D2ADB5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Merging with sibling node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F3B396EF-993C-49CE-921C-1DA36674BEDF}"/>
              </a:ext>
            </a:extLst>
          </p:cNvPr>
          <p:cNvSpPr/>
          <p:nvPr/>
        </p:nvSpPr>
        <p:spPr>
          <a:xfrm>
            <a:off x="4652499" y="183516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1F442AB-FA4C-4D74-ADAE-E0843AC85BFF}"/>
              </a:ext>
            </a:extLst>
          </p:cNvPr>
          <p:cNvCxnSpPr>
            <a:endCxn id="9" idx="0"/>
          </p:cNvCxnSpPr>
          <p:nvPr/>
        </p:nvCxnSpPr>
        <p:spPr>
          <a:xfrm flipH="1">
            <a:off x="1614922" y="2329437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251B69D-3B76-450C-8D31-798F1FFF9AF6}"/>
              </a:ext>
            </a:extLst>
          </p:cNvPr>
          <p:cNvCxnSpPr/>
          <p:nvPr/>
        </p:nvCxnSpPr>
        <p:spPr>
          <a:xfrm flipH="1">
            <a:off x="4448614" y="2329437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7DD297-54F4-4AD5-AC1F-0249645A8ED9}"/>
              </a:ext>
            </a:extLst>
          </p:cNvPr>
          <p:cNvCxnSpPr/>
          <p:nvPr/>
        </p:nvCxnSpPr>
        <p:spPr>
          <a:xfrm>
            <a:off x="5694068" y="2354452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AC70321-BB8B-4DBF-9A7C-E54837CE5939}"/>
              </a:ext>
            </a:extLst>
          </p:cNvPr>
          <p:cNvCxnSpPr>
            <a:endCxn id="17" idx="0"/>
          </p:cNvCxnSpPr>
          <p:nvPr/>
        </p:nvCxnSpPr>
        <p:spPr>
          <a:xfrm>
            <a:off x="6227986" y="2329436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E267347-E6C4-4E9E-90EC-56E0E202EB16}"/>
              </a:ext>
            </a:extLst>
          </p:cNvPr>
          <p:cNvSpPr/>
          <p:nvPr/>
        </p:nvSpPr>
        <p:spPr>
          <a:xfrm>
            <a:off x="811733" y="278408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-5, 6, 10, </a:t>
            </a:r>
            <a:r>
              <a:rPr lang="en-US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8C3F5983-DD1C-428F-A30F-AD7B3790FA26}"/>
              </a:ext>
            </a:extLst>
          </p:cNvPr>
          <p:cNvSpPr/>
          <p:nvPr/>
        </p:nvSpPr>
        <p:spPr>
          <a:xfrm>
            <a:off x="3688672" y="2884889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9F49582D-17D2-4D39-BB31-D100F22D2260}"/>
              </a:ext>
            </a:extLst>
          </p:cNvPr>
          <p:cNvSpPr/>
          <p:nvPr/>
        </p:nvSpPr>
        <p:spPr>
          <a:xfrm>
            <a:off x="5615300" y="2907416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249768B1-FB62-498F-9454-EF8D219A723C}"/>
              </a:ext>
            </a:extLst>
          </p:cNvPr>
          <p:cNvSpPr/>
          <p:nvPr/>
        </p:nvSpPr>
        <p:spPr>
          <a:xfrm>
            <a:off x="10303921" y="4005471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EDA149E-9387-49F5-B956-C9C563629088}"/>
              </a:ext>
            </a:extLst>
          </p:cNvPr>
          <p:cNvCxnSpPr>
            <a:endCxn id="20" idx="0"/>
          </p:cNvCxnSpPr>
          <p:nvPr/>
        </p:nvCxnSpPr>
        <p:spPr>
          <a:xfrm flipH="1">
            <a:off x="9042116" y="3380197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2972D8A-73E1-42B7-A652-5DAB7E6C6E16}"/>
              </a:ext>
            </a:extLst>
          </p:cNvPr>
          <p:cNvCxnSpPr>
            <a:endCxn id="19" idx="0"/>
          </p:cNvCxnSpPr>
          <p:nvPr/>
        </p:nvCxnSpPr>
        <p:spPr>
          <a:xfrm flipH="1">
            <a:off x="9857270" y="3391516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F933CF1-946C-452E-9D8F-AED4EEF3E2D3}"/>
              </a:ext>
            </a:extLst>
          </p:cNvPr>
          <p:cNvCxnSpPr>
            <a:endCxn id="12" idx="0"/>
          </p:cNvCxnSpPr>
          <p:nvPr/>
        </p:nvCxnSpPr>
        <p:spPr>
          <a:xfrm>
            <a:off x="10378052" y="3327785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C19B0C6-8D1F-4535-9905-C49B53612B86}"/>
              </a:ext>
            </a:extLst>
          </p:cNvPr>
          <p:cNvCxnSpPr/>
          <p:nvPr/>
        </p:nvCxnSpPr>
        <p:spPr>
          <a:xfrm>
            <a:off x="10873098" y="3330335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89E92905-6B8F-4927-B3CA-FEBD69AFC960}"/>
              </a:ext>
            </a:extLst>
          </p:cNvPr>
          <p:cNvSpPr/>
          <p:nvPr/>
        </p:nvSpPr>
        <p:spPr>
          <a:xfrm>
            <a:off x="9266720" y="28237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8645F129-AE57-4FDB-A5D8-8FF908FDF4BB}"/>
              </a:ext>
            </a:extLst>
          </p:cNvPr>
          <p:cNvSpPr/>
          <p:nvPr/>
        </p:nvSpPr>
        <p:spPr>
          <a:xfrm>
            <a:off x="11115084" y="4034990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D1DD9941-D61A-4C22-A1B9-E22F07E2296A}"/>
              </a:ext>
            </a:extLst>
          </p:cNvPr>
          <p:cNvSpPr/>
          <p:nvPr/>
        </p:nvSpPr>
        <p:spPr>
          <a:xfrm>
            <a:off x="9495836" y="4005470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694DFDFE-680B-46AC-BB2B-E7D3AC81362F}"/>
              </a:ext>
            </a:extLst>
          </p:cNvPr>
          <p:cNvSpPr/>
          <p:nvPr/>
        </p:nvSpPr>
        <p:spPr>
          <a:xfrm>
            <a:off x="8622502" y="4001144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E7B2B54-1EB1-4595-8304-97170D7480C9}"/>
              </a:ext>
            </a:extLst>
          </p:cNvPr>
          <p:cNvCxnSpPr>
            <a:endCxn id="27" idx="0"/>
          </p:cNvCxnSpPr>
          <p:nvPr/>
        </p:nvCxnSpPr>
        <p:spPr>
          <a:xfrm>
            <a:off x="5774978" y="3429281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DAA9EBB-D64F-40A9-98D6-CFF2658E29D4}"/>
              </a:ext>
            </a:extLst>
          </p:cNvPr>
          <p:cNvCxnSpPr/>
          <p:nvPr/>
        </p:nvCxnSpPr>
        <p:spPr>
          <a:xfrm>
            <a:off x="6213961" y="3414043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1C11B89-7E7C-418E-9000-8990D8CEA0AB}"/>
              </a:ext>
            </a:extLst>
          </p:cNvPr>
          <p:cNvCxnSpPr/>
          <p:nvPr/>
        </p:nvCxnSpPr>
        <p:spPr>
          <a:xfrm>
            <a:off x="6713082" y="3429281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665ABAF-0108-4D2F-A1E1-7E7E96B3AC90}"/>
              </a:ext>
            </a:extLst>
          </p:cNvPr>
          <p:cNvCxnSpPr/>
          <p:nvPr/>
        </p:nvCxnSpPr>
        <p:spPr>
          <a:xfrm>
            <a:off x="7200261" y="3414043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F86B93FC-A446-4C4F-977A-C4C38A909FE4}"/>
              </a:ext>
            </a:extLst>
          </p:cNvPr>
          <p:cNvSpPr/>
          <p:nvPr/>
        </p:nvSpPr>
        <p:spPr>
          <a:xfrm>
            <a:off x="7129899" y="4027394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6A42FEC0-EFC5-4388-B6EA-1F64E308C110}"/>
              </a:ext>
            </a:extLst>
          </p:cNvPr>
          <p:cNvSpPr/>
          <p:nvPr/>
        </p:nvSpPr>
        <p:spPr>
          <a:xfrm>
            <a:off x="7993841" y="4003000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xmlns="" id="{DFE247B1-F0A0-4C44-BA19-D9E32315A734}"/>
              </a:ext>
            </a:extLst>
          </p:cNvPr>
          <p:cNvSpPr/>
          <p:nvPr/>
        </p:nvSpPr>
        <p:spPr>
          <a:xfrm>
            <a:off x="5621658" y="3982235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6EE3138-45CD-429A-91CB-20D2377D1246}"/>
              </a:ext>
            </a:extLst>
          </p:cNvPr>
          <p:cNvCxnSpPr>
            <a:endCxn id="35" idx="0"/>
          </p:cNvCxnSpPr>
          <p:nvPr/>
        </p:nvCxnSpPr>
        <p:spPr>
          <a:xfrm flipH="1">
            <a:off x="3171747" y="3375105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0B47576-F3F0-4298-81C8-F17AE3EE3182}"/>
              </a:ext>
            </a:extLst>
          </p:cNvPr>
          <p:cNvCxnSpPr/>
          <p:nvPr/>
        </p:nvCxnSpPr>
        <p:spPr>
          <a:xfrm flipH="1">
            <a:off x="3922998" y="3409036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BE520BF-340C-4B6F-B2B9-651FA08088BB}"/>
              </a:ext>
            </a:extLst>
          </p:cNvPr>
          <p:cNvCxnSpPr>
            <a:endCxn id="32" idx="0"/>
          </p:cNvCxnSpPr>
          <p:nvPr/>
        </p:nvCxnSpPr>
        <p:spPr>
          <a:xfrm>
            <a:off x="4483994" y="340092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903D69B-B74F-4891-9D2A-3C5DDF78D3DB}"/>
              </a:ext>
            </a:extLst>
          </p:cNvPr>
          <p:cNvCxnSpPr/>
          <p:nvPr/>
        </p:nvCxnSpPr>
        <p:spPr>
          <a:xfrm>
            <a:off x="4869214" y="3375513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06">
            <a:extLst>
              <a:ext uri="{FF2B5EF4-FFF2-40B4-BE49-F238E27FC236}">
                <a16:creationId xmlns:a16="http://schemas.microsoft.com/office/drawing/2014/main" xmlns="" id="{B5629191-A284-4283-A5B1-FA082B482382}"/>
              </a:ext>
            </a:extLst>
          </p:cNvPr>
          <p:cNvSpPr/>
          <p:nvPr/>
        </p:nvSpPr>
        <p:spPr>
          <a:xfrm>
            <a:off x="4262250" y="3934035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xmlns="" id="{D9CC457F-5D06-4592-BC49-C220C1B0F60F}"/>
              </a:ext>
            </a:extLst>
          </p:cNvPr>
          <p:cNvSpPr/>
          <p:nvPr/>
        </p:nvSpPr>
        <p:spPr>
          <a:xfrm>
            <a:off x="4893751" y="3967007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108">
            <a:extLst>
              <a:ext uri="{FF2B5EF4-FFF2-40B4-BE49-F238E27FC236}">
                <a16:creationId xmlns:a16="http://schemas.microsoft.com/office/drawing/2014/main" xmlns="" id="{31935698-197B-4BAE-8171-19EB390C592E}"/>
              </a:ext>
            </a:extLst>
          </p:cNvPr>
          <p:cNvSpPr/>
          <p:nvPr/>
        </p:nvSpPr>
        <p:spPr>
          <a:xfrm>
            <a:off x="3480182" y="3949874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5" name="Rounded Rectangle 109">
            <a:extLst>
              <a:ext uri="{FF2B5EF4-FFF2-40B4-BE49-F238E27FC236}">
                <a16:creationId xmlns:a16="http://schemas.microsoft.com/office/drawing/2014/main" xmlns="" id="{D3EA21D3-814B-483C-8FBB-017540832484}"/>
              </a:ext>
            </a:extLst>
          </p:cNvPr>
          <p:cNvSpPr/>
          <p:nvPr/>
        </p:nvSpPr>
        <p:spPr>
          <a:xfrm>
            <a:off x="2925687" y="392523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C3203B0-5C61-48AB-A788-39CE13642D5C}"/>
              </a:ext>
            </a:extLst>
          </p:cNvPr>
          <p:cNvCxnSpPr/>
          <p:nvPr/>
        </p:nvCxnSpPr>
        <p:spPr>
          <a:xfrm flipH="1">
            <a:off x="402051" y="3238170"/>
            <a:ext cx="506075" cy="546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838E177-CA67-4487-8271-FBB559A78C56}"/>
              </a:ext>
            </a:extLst>
          </p:cNvPr>
          <p:cNvCxnSpPr/>
          <p:nvPr/>
        </p:nvCxnSpPr>
        <p:spPr>
          <a:xfrm flipH="1">
            <a:off x="973135" y="3215738"/>
            <a:ext cx="290253" cy="611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71092C4-24D7-4E71-8DFC-F6D821085339}"/>
              </a:ext>
            </a:extLst>
          </p:cNvPr>
          <p:cNvCxnSpPr/>
          <p:nvPr/>
        </p:nvCxnSpPr>
        <p:spPr>
          <a:xfrm>
            <a:off x="1511093" y="325567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BD30C5-05FA-4425-AC10-E6BE6AC88524}"/>
              </a:ext>
            </a:extLst>
          </p:cNvPr>
          <p:cNvCxnSpPr/>
          <p:nvPr/>
        </p:nvCxnSpPr>
        <p:spPr>
          <a:xfrm>
            <a:off x="2105410" y="3317848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31">
            <a:extLst>
              <a:ext uri="{FF2B5EF4-FFF2-40B4-BE49-F238E27FC236}">
                <a16:creationId xmlns:a16="http://schemas.microsoft.com/office/drawing/2014/main" xmlns="" id="{5D8F35DA-AD59-497C-AAFE-460DEA2DB1AA}"/>
              </a:ext>
            </a:extLst>
          </p:cNvPr>
          <p:cNvSpPr/>
          <p:nvPr/>
        </p:nvSpPr>
        <p:spPr>
          <a:xfrm>
            <a:off x="1199423" y="3934869"/>
            <a:ext cx="515094" cy="40707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132">
            <a:extLst>
              <a:ext uri="{FF2B5EF4-FFF2-40B4-BE49-F238E27FC236}">
                <a16:creationId xmlns:a16="http://schemas.microsoft.com/office/drawing/2014/main" xmlns="" id="{9A9E7F3E-863F-4756-8E5E-1BBCC63FC2B7}"/>
              </a:ext>
            </a:extLst>
          </p:cNvPr>
          <p:cNvSpPr/>
          <p:nvPr/>
        </p:nvSpPr>
        <p:spPr>
          <a:xfrm>
            <a:off x="2272834" y="3896964"/>
            <a:ext cx="581834" cy="506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2" name="Rounded Rectangle 133">
            <a:extLst>
              <a:ext uri="{FF2B5EF4-FFF2-40B4-BE49-F238E27FC236}">
                <a16:creationId xmlns:a16="http://schemas.microsoft.com/office/drawing/2014/main" xmlns="" id="{3B26531B-2071-49E7-8B97-5F2997EB8A10}"/>
              </a:ext>
            </a:extLst>
          </p:cNvPr>
          <p:cNvSpPr/>
          <p:nvPr/>
        </p:nvSpPr>
        <p:spPr>
          <a:xfrm>
            <a:off x="621733" y="3929421"/>
            <a:ext cx="544516" cy="41588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134">
            <a:extLst>
              <a:ext uri="{FF2B5EF4-FFF2-40B4-BE49-F238E27FC236}">
                <a16:creationId xmlns:a16="http://schemas.microsoft.com/office/drawing/2014/main" xmlns="" id="{0CA3E939-E3EE-4D22-99E9-4E57A451068B}"/>
              </a:ext>
            </a:extLst>
          </p:cNvPr>
          <p:cNvSpPr/>
          <p:nvPr/>
        </p:nvSpPr>
        <p:spPr>
          <a:xfrm>
            <a:off x="34497" y="3921063"/>
            <a:ext cx="560164" cy="43260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5563BFB-A85F-490C-84D0-5AA0FDB593B6}"/>
              </a:ext>
            </a:extLst>
          </p:cNvPr>
          <p:cNvCxnSpPr/>
          <p:nvPr/>
        </p:nvCxnSpPr>
        <p:spPr>
          <a:xfrm>
            <a:off x="1861318" y="3241627"/>
            <a:ext cx="108154" cy="62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xmlns="" id="{F10FE4F8-44DF-4497-9986-3AC515ADA7B8}"/>
              </a:ext>
            </a:extLst>
          </p:cNvPr>
          <p:cNvSpPr/>
          <p:nvPr/>
        </p:nvSpPr>
        <p:spPr>
          <a:xfrm>
            <a:off x="1745938" y="3952896"/>
            <a:ext cx="515094" cy="4190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  <a:r>
              <a:rPr lang="en-US" sz="1400">
                <a:solidFill>
                  <a:schemeClr val="tx1"/>
                </a:solidFill>
              </a:rPr>
              <a:t>, 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87">
            <a:extLst>
              <a:ext uri="{FF2B5EF4-FFF2-40B4-BE49-F238E27FC236}">
                <a16:creationId xmlns:a16="http://schemas.microsoft.com/office/drawing/2014/main" xmlns="" id="{7D907662-ED36-452A-AE3E-2343137AC2AC}"/>
              </a:ext>
            </a:extLst>
          </p:cNvPr>
          <p:cNvSpPr/>
          <p:nvPr/>
        </p:nvSpPr>
        <p:spPr>
          <a:xfrm>
            <a:off x="6211374" y="3967007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F3D9FD-F89B-40B7-924F-A9795158457E}"/>
              </a:ext>
            </a:extLst>
          </p:cNvPr>
          <p:cNvSpPr txBox="1"/>
          <p:nvPr/>
        </p:nvSpPr>
        <p:spPr>
          <a:xfrm>
            <a:off x="399280" y="4647590"/>
            <a:ext cx="1010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 panose="05000000000000000000" pitchFamily="2" charset="2"/>
              </a:rPr>
              <a:t>Solution: Merge current node with sibling node and parent key.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0251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788F-3E52-42A8-B331-0D2ADB56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#3: Merging with parent node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F3B396EF-993C-49CE-921C-1DA36674BEDF}"/>
              </a:ext>
            </a:extLst>
          </p:cNvPr>
          <p:cNvSpPr/>
          <p:nvPr/>
        </p:nvSpPr>
        <p:spPr>
          <a:xfrm>
            <a:off x="4652499" y="183516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1F442AB-FA4C-4D74-ADAE-E0843AC85BFF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744799" y="2329437"/>
            <a:ext cx="2920060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251B69D-3B76-450C-8D31-798F1FFF9AF6}"/>
              </a:ext>
            </a:extLst>
          </p:cNvPr>
          <p:cNvCxnSpPr/>
          <p:nvPr/>
        </p:nvCxnSpPr>
        <p:spPr>
          <a:xfrm flipH="1">
            <a:off x="4448614" y="2329437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7DD297-54F4-4AD5-AC1F-0249645A8ED9}"/>
              </a:ext>
            </a:extLst>
          </p:cNvPr>
          <p:cNvCxnSpPr/>
          <p:nvPr/>
        </p:nvCxnSpPr>
        <p:spPr>
          <a:xfrm>
            <a:off x="5694068" y="2354452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AC70321-BB8B-4DBF-9A7C-E54837CE5939}"/>
              </a:ext>
            </a:extLst>
          </p:cNvPr>
          <p:cNvCxnSpPr>
            <a:endCxn id="17" idx="0"/>
          </p:cNvCxnSpPr>
          <p:nvPr/>
        </p:nvCxnSpPr>
        <p:spPr>
          <a:xfrm>
            <a:off x="6227986" y="2329436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E267347-E6C4-4E9E-90EC-56E0E202EB16}"/>
              </a:ext>
            </a:extLst>
          </p:cNvPr>
          <p:cNvSpPr/>
          <p:nvPr/>
        </p:nvSpPr>
        <p:spPr>
          <a:xfrm>
            <a:off x="1071487" y="2784088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8C3F5983-DD1C-428F-A30F-AD7B3790FA26}"/>
              </a:ext>
            </a:extLst>
          </p:cNvPr>
          <p:cNvSpPr/>
          <p:nvPr/>
        </p:nvSpPr>
        <p:spPr>
          <a:xfrm>
            <a:off x="3688672" y="2884889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9F49582D-17D2-4D39-BB31-D100F22D2260}"/>
              </a:ext>
            </a:extLst>
          </p:cNvPr>
          <p:cNvSpPr/>
          <p:nvPr/>
        </p:nvSpPr>
        <p:spPr>
          <a:xfrm>
            <a:off x="5615300" y="2907416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249768B1-FB62-498F-9454-EF8D219A723C}"/>
              </a:ext>
            </a:extLst>
          </p:cNvPr>
          <p:cNvSpPr/>
          <p:nvPr/>
        </p:nvSpPr>
        <p:spPr>
          <a:xfrm>
            <a:off x="10303921" y="4005471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EDA149E-9387-49F5-B956-C9C563629088}"/>
              </a:ext>
            </a:extLst>
          </p:cNvPr>
          <p:cNvCxnSpPr>
            <a:endCxn id="20" idx="0"/>
          </p:cNvCxnSpPr>
          <p:nvPr/>
        </p:nvCxnSpPr>
        <p:spPr>
          <a:xfrm flipH="1">
            <a:off x="9042116" y="3380197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2972D8A-73E1-42B7-A652-5DAB7E6C6E16}"/>
              </a:ext>
            </a:extLst>
          </p:cNvPr>
          <p:cNvCxnSpPr>
            <a:endCxn id="19" idx="0"/>
          </p:cNvCxnSpPr>
          <p:nvPr/>
        </p:nvCxnSpPr>
        <p:spPr>
          <a:xfrm flipH="1">
            <a:off x="9857270" y="3391516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F933CF1-946C-452E-9D8F-AED4EEF3E2D3}"/>
              </a:ext>
            </a:extLst>
          </p:cNvPr>
          <p:cNvCxnSpPr>
            <a:endCxn id="12" idx="0"/>
          </p:cNvCxnSpPr>
          <p:nvPr/>
        </p:nvCxnSpPr>
        <p:spPr>
          <a:xfrm>
            <a:off x="10378052" y="3327785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C19B0C6-8D1F-4535-9905-C49B53612B86}"/>
              </a:ext>
            </a:extLst>
          </p:cNvPr>
          <p:cNvCxnSpPr/>
          <p:nvPr/>
        </p:nvCxnSpPr>
        <p:spPr>
          <a:xfrm>
            <a:off x="10873098" y="3330335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89E92905-6B8F-4927-B3CA-FEBD69AFC960}"/>
              </a:ext>
            </a:extLst>
          </p:cNvPr>
          <p:cNvSpPr/>
          <p:nvPr/>
        </p:nvSpPr>
        <p:spPr>
          <a:xfrm>
            <a:off x="9266720" y="28237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8645F129-AE57-4FDB-A5D8-8FF908FDF4BB}"/>
              </a:ext>
            </a:extLst>
          </p:cNvPr>
          <p:cNvSpPr/>
          <p:nvPr/>
        </p:nvSpPr>
        <p:spPr>
          <a:xfrm>
            <a:off x="11115084" y="4034990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D1DD9941-D61A-4C22-A1B9-E22F07E2296A}"/>
              </a:ext>
            </a:extLst>
          </p:cNvPr>
          <p:cNvSpPr/>
          <p:nvPr/>
        </p:nvSpPr>
        <p:spPr>
          <a:xfrm>
            <a:off x="9495836" y="4005470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694DFDFE-680B-46AC-BB2B-E7D3AC81362F}"/>
              </a:ext>
            </a:extLst>
          </p:cNvPr>
          <p:cNvSpPr/>
          <p:nvPr/>
        </p:nvSpPr>
        <p:spPr>
          <a:xfrm>
            <a:off x="8622502" y="4001144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E7B2B54-1EB1-4595-8304-97170D7480C9}"/>
              </a:ext>
            </a:extLst>
          </p:cNvPr>
          <p:cNvCxnSpPr>
            <a:endCxn id="27" idx="0"/>
          </p:cNvCxnSpPr>
          <p:nvPr/>
        </p:nvCxnSpPr>
        <p:spPr>
          <a:xfrm>
            <a:off x="5774978" y="3429281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DAA9EBB-D64F-40A9-98D6-CFF2658E29D4}"/>
              </a:ext>
            </a:extLst>
          </p:cNvPr>
          <p:cNvCxnSpPr/>
          <p:nvPr/>
        </p:nvCxnSpPr>
        <p:spPr>
          <a:xfrm>
            <a:off x="6213961" y="3414043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1C11B89-7E7C-418E-9000-8990D8CEA0AB}"/>
              </a:ext>
            </a:extLst>
          </p:cNvPr>
          <p:cNvCxnSpPr/>
          <p:nvPr/>
        </p:nvCxnSpPr>
        <p:spPr>
          <a:xfrm>
            <a:off x="6713082" y="3429281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665ABAF-0108-4D2F-A1E1-7E7E96B3AC90}"/>
              </a:ext>
            </a:extLst>
          </p:cNvPr>
          <p:cNvCxnSpPr/>
          <p:nvPr/>
        </p:nvCxnSpPr>
        <p:spPr>
          <a:xfrm>
            <a:off x="7200261" y="3414043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F86B93FC-A446-4C4F-977A-C4C38A909FE4}"/>
              </a:ext>
            </a:extLst>
          </p:cNvPr>
          <p:cNvSpPr/>
          <p:nvPr/>
        </p:nvSpPr>
        <p:spPr>
          <a:xfrm>
            <a:off x="7129899" y="4027394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6A42FEC0-EFC5-4388-B6EA-1F64E308C110}"/>
              </a:ext>
            </a:extLst>
          </p:cNvPr>
          <p:cNvSpPr/>
          <p:nvPr/>
        </p:nvSpPr>
        <p:spPr>
          <a:xfrm>
            <a:off x="7993841" y="4003000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xmlns="" id="{DFE247B1-F0A0-4C44-BA19-D9E32315A734}"/>
              </a:ext>
            </a:extLst>
          </p:cNvPr>
          <p:cNvSpPr/>
          <p:nvPr/>
        </p:nvSpPr>
        <p:spPr>
          <a:xfrm>
            <a:off x="5621658" y="3982235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6EE3138-45CD-429A-91CB-20D2377D1246}"/>
              </a:ext>
            </a:extLst>
          </p:cNvPr>
          <p:cNvCxnSpPr>
            <a:endCxn id="35" idx="0"/>
          </p:cNvCxnSpPr>
          <p:nvPr/>
        </p:nvCxnSpPr>
        <p:spPr>
          <a:xfrm flipH="1">
            <a:off x="3171747" y="3375105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0B47576-F3F0-4298-81C8-F17AE3EE3182}"/>
              </a:ext>
            </a:extLst>
          </p:cNvPr>
          <p:cNvCxnSpPr/>
          <p:nvPr/>
        </p:nvCxnSpPr>
        <p:spPr>
          <a:xfrm flipH="1">
            <a:off x="3922998" y="3409036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BE520BF-340C-4B6F-B2B9-651FA08088BB}"/>
              </a:ext>
            </a:extLst>
          </p:cNvPr>
          <p:cNvCxnSpPr>
            <a:endCxn id="32" idx="0"/>
          </p:cNvCxnSpPr>
          <p:nvPr/>
        </p:nvCxnSpPr>
        <p:spPr>
          <a:xfrm>
            <a:off x="4483994" y="3400921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903D69B-B74F-4891-9D2A-3C5DDF78D3DB}"/>
              </a:ext>
            </a:extLst>
          </p:cNvPr>
          <p:cNvCxnSpPr/>
          <p:nvPr/>
        </p:nvCxnSpPr>
        <p:spPr>
          <a:xfrm>
            <a:off x="4869214" y="3375513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06">
            <a:extLst>
              <a:ext uri="{FF2B5EF4-FFF2-40B4-BE49-F238E27FC236}">
                <a16:creationId xmlns:a16="http://schemas.microsoft.com/office/drawing/2014/main" xmlns="" id="{B5629191-A284-4283-A5B1-FA082B482382}"/>
              </a:ext>
            </a:extLst>
          </p:cNvPr>
          <p:cNvSpPr/>
          <p:nvPr/>
        </p:nvSpPr>
        <p:spPr>
          <a:xfrm>
            <a:off x="4262250" y="3934035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3" name="Rounded Rectangle 107">
            <a:extLst>
              <a:ext uri="{FF2B5EF4-FFF2-40B4-BE49-F238E27FC236}">
                <a16:creationId xmlns:a16="http://schemas.microsoft.com/office/drawing/2014/main" xmlns="" id="{D9CC457F-5D06-4592-BC49-C220C1B0F60F}"/>
              </a:ext>
            </a:extLst>
          </p:cNvPr>
          <p:cNvSpPr/>
          <p:nvPr/>
        </p:nvSpPr>
        <p:spPr>
          <a:xfrm>
            <a:off x="4893751" y="3967007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4" name="Rounded Rectangle 108">
            <a:extLst>
              <a:ext uri="{FF2B5EF4-FFF2-40B4-BE49-F238E27FC236}">
                <a16:creationId xmlns:a16="http://schemas.microsoft.com/office/drawing/2014/main" xmlns="" id="{31935698-197B-4BAE-8171-19EB390C592E}"/>
              </a:ext>
            </a:extLst>
          </p:cNvPr>
          <p:cNvSpPr/>
          <p:nvPr/>
        </p:nvSpPr>
        <p:spPr>
          <a:xfrm>
            <a:off x="3480182" y="3949874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5" name="Rounded Rectangle 109">
            <a:extLst>
              <a:ext uri="{FF2B5EF4-FFF2-40B4-BE49-F238E27FC236}">
                <a16:creationId xmlns:a16="http://schemas.microsoft.com/office/drawing/2014/main" xmlns="" id="{D3EA21D3-814B-483C-8FBB-017540832484}"/>
              </a:ext>
            </a:extLst>
          </p:cNvPr>
          <p:cNvSpPr/>
          <p:nvPr/>
        </p:nvSpPr>
        <p:spPr>
          <a:xfrm>
            <a:off x="2925687" y="392523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C3203B0-5C61-48AB-A788-39CE13642D5C}"/>
              </a:ext>
            </a:extLst>
          </p:cNvPr>
          <p:cNvCxnSpPr>
            <a:cxnSpLocks/>
          </p:cNvCxnSpPr>
          <p:nvPr/>
        </p:nvCxnSpPr>
        <p:spPr>
          <a:xfrm flipH="1">
            <a:off x="402052" y="3330335"/>
            <a:ext cx="669436" cy="45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838E177-CA67-4487-8271-FBB559A78C56}"/>
              </a:ext>
            </a:extLst>
          </p:cNvPr>
          <p:cNvCxnSpPr>
            <a:cxnSpLocks/>
          </p:cNvCxnSpPr>
          <p:nvPr/>
        </p:nvCxnSpPr>
        <p:spPr>
          <a:xfrm flipH="1">
            <a:off x="1214324" y="3301332"/>
            <a:ext cx="227071" cy="58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71092C4-24D7-4E71-8DFC-F6D821085339}"/>
              </a:ext>
            </a:extLst>
          </p:cNvPr>
          <p:cNvCxnSpPr>
            <a:cxnSpLocks/>
          </p:cNvCxnSpPr>
          <p:nvPr/>
        </p:nvCxnSpPr>
        <p:spPr>
          <a:xfrm>
            <a:off x="1722411" y="3330335"/>
            <a:ext cx="0" cy="594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31">
            <a:extLst>
              <a:ext uri="{FF2B5EF4-FFF2-40B4-BE49-F238E27FC236}">
                <a16:creationId xmlns:a16="http://schemas.microsoft.com/office/drawing/2014/main" xmlns="" id="{5D8F35DA-AD59-497C-AAFE-460DEA2DB1AA}"/>
              </a:ext>
            </a:extLst>
          </p:cNvPr>
          <p:cNvSpPr/>
          <p:nvPr/>
        </p:nvSpPr>
        <p:spPr>
          <a:xfrm>
            <a:off x="1371370" y="3919454"/>
            <a:ext cx="515094" cy="40707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132">
            <a:extLst>
              <a:ext uri="{FF2B5EF4-FFF2-40B4-BE49-F238E27FC236}">
                <a16:creationId xmlns:a16="http://schemas.microsoft.com/office/drawing/2014/main" xmlns="" id="{9A9E7F3E-863F-4756-8E5E-1BBCC63FC2B7}"/>
              </a:ext>
            </a:extLst>
          </p:cNvPr>
          <p:cNvSpPr/>
          <p:nvPr/>
        </p:nvSpPr>
        <p:spPr>
          <a:xfrm>
            <a:off x="2003428" y="3900292"/>
            <a:ext cx="870643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12, 29, 39,40</a:t>
            </a:r>
          </a:p>
        </p:txBody>
      </p:sp>
      <p:sp>
        <p:nvSpPr>
          <p:cNvPr id="42" name="Rounded Rectangle 133">
            <a:extLst>
              <a:ext uri="{FF2B5EF4-FFF2-40B4-BE49-F238E27FC236}">
                <a16:creationId xmlns:a16="http://schemas.microsoft.com/office/drawing/2014/main" xmlns="" id="{3B26531B-2071-49E7-8B97-5F2997EB8A10}"/>
              </a:ext>
            </a:extLst>
          </p:cNvPr>
          <p:cNvSpPr/>
          <p:nvPr/>
        </p:nvSpPr>
        <p:spPr>
          <a:xfrm>
            <a:off x="777784" y="3946184"/>
            <a:ext cx="544516" cy="41588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134">
            <a:extLst>
              <a:ext uri="{FF2B5EF4-FFF2-40B4-BE49-F238E27FC236}">
                <a16:creationId xmlns:a16="http://schemas.microsoft.com/office/drawing/2014/main" xmlns="" id="{0CA3E939-E3EE-4D22-99E9-4E57A451068B}"/>
              </a:ext>
            </a:extLst>
          </p:cNvPr>
          <p:cNvSpPr/>
          <p:nvPr/>
        </p:nvSpPr>
        <p:spPr>
          <a:xfrm>
            <a:off x="34497" y="3921063"/>
            <a:ext cx="560164" cy="43260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5563BFB-A85F-490C-84D0-5AA0FDB593B6}"/>
              </a:ext>
            </a:extLst>
          </p:cNvPr>
          <p:cNvCxnSpPr>
            <a:cxnSpLocks/>
          </p:cNvCxnSpPr>
          <p:nvPr/>
        </p:nvCxnSpPr>
        <p:spPr>
          <a:xfrm>
            <a:off x="2154319" y="3327785"/>
            <a:ext cx="155970" cy="563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87">
            <a:extLst>
              <a:ext uri="{FF2B5EF4-FFF2-40B4-BE49-F238E27FC236}">
                <a16:creationId xmlns:a16="http://schemas.microsoft.com/office/drawing/2014/main" xmlns="" id="{7D907662-ED36-452A-AE3E-2343137AC2AC}"/>
              </a:ext>
            </a:extLst>
          </p:cNvPr>
          <p:cNvSpPr/>
          <p:nvPr/>
        </p:nvSpPr>
        <p:spPr>
          <a:xfrm>
            <a:off x="6211374" y="3967007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F3D9FD-F89B-40B7-924F-A9795158457E}"/>
              </a:ext>
            </a:extLst>
          </p:cNvPr>
          <p:cNvSpPr txBox="1"/>
          <p:nvPr/>
        </p:nvSpPr>
        <p:spPr>
          <a:xfrm>
            <a:off x="399280" y="4647590"/>
            <a:ext cx="1010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 panose="05000000000000000000" pitchFamily="2" charset="2"/>
              </a:rPr>
              <a:t>Solution: Merge current node with sibling node and parent key.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7041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8" y="365125"/>
            <a:ext cx="11535508" cy="1325563"/>
          </a:xfrm>
        </p:spPr>
        <p:txBody>
          <a:bodyPr/>
          <a:lstStyle/>
          <a:p>
            <a:pPr algn="ctr"/>
            <a:r>
              <a:rPr lang="en-US" dirty="0"/>
              <a:t>Example #4: Merging with either sibling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7A71FDE-E99B-4955-A9BE-9239B81D3335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69C3B4AF-C9EF-4936-A6EA-4409FAA7896F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38109E6-D55A-42D9-A897-98D90003355D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942875C-63CF-41D0-9A0A-AFFA8FCA7B06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8397C4A-37F7-4B24-B44A-339286D8246C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2B4447A-55A5-4C41-8636-AAEE4EB5B6F9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BFAC6206-6F9E-45E8-8383-48C5B4F463D0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98A9A172-9FF2-4A75-9491-9AF0ED1F91BF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BC86DA43-73EC-47FC-9908-D4753A1688F6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A6DCA1F3-FFC2-4C18-AE7F-5A106F3F9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BE71C37-BB30-4C1E-87DB-62BD280002A0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7262BE29-0C28-4A23-B0D8-5DC8BFAF941D}"/>
              </a:ext>
            </a:extLst>
          </p:cNvPr>
          <p:cNvSpPr/>
          <p:nvPr/>
        </p:nvSpPr>
        <p:spPr>
          <a:xfrm>
            <a:off x="6235986" y="3709421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108 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560BE926-C2AF-47EB-9BE8-101FB71B335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570FCD0-D103-498B-8928-E4AF931E310B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5F0E966-CA17-46AE-8A62-E7646A94734A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169FF9C-2803-4EC5-A7D0-3C50E697B93F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42E79704-A492-496F-8906-D90323F963CE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7BFBCEC-5565-49E3-937F-149165FCCFC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F39BBA0-700D-4035-B57D-5B494F751686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055857" y="2526187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386422" y="3072434"/>
            <a:ext cx="669436" cy="45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</p:cNvCxnSpPr>
          <p:nvPr/>
        </p:nvCxnSpPr>
        <p:spPr>
          <a:xfrm flipH="1">
            <a:off x="1175560" y="3036137"/>
            <a:ext cx="227071" cy="58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1706781" y="3072434"/>
            <a:ext cx="0" cy="594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1355740" y="3661553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57" name="Rounded Rectangle 132">
            <a:extLst>
              <a:ext uri="{FF2B5EF4-FFF2-40B4-BE49-F238E27FC236}">
                <a16:creationId xmlns:a16="http://schemas.microsoft.com/office/drawing/2014/main" xmlns="" id="{4CDB44B3-33EA-4962-A593-C1CF869DE959}"/>
              </a:ext>
            </a:extLst>
          </p:cNvPr>
          <p:cNvSpPr/>
          <p:nvPr/>
        </p:nvSpPr>
        <p:spPr>
          <a:xfrm>
            <a:off x="1987798" y="3642391"/>
            <a:ext cx="87064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12, 29, 39,40</a:t>
            </a:r>
          </a:p>
        </p:txBody>
      </p: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738364" y="363318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81708" y="3553445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A7CF33A3-3284-4CE7-8775-6309AFBCDD78}"/>
              </a:ext>
            </a:extLst>
          </p:cNvPr>
          <p:cNvCxnSpPr>
            <a:cxnSpLocks/>
          </p:cNvCxnSpPr>
          <p:nvPr/>
        </p:nvCxnSpPr>
        <p:spPr>
          <a:xfrm>
            <a:off x="2138689" y="3069884"/>
            <a:ext cx="155970" cy="563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FCC7D96-51AE-4DDB-9680-49A638DC65F9}"/>
              </a:ext>
            </a:extLst>
          </p:cNvPr>
          <p:cNvCxnSpPr/>
          <p:nvPr/>
        </p:nvCxnSpPr>
        <p:spPr>
          <a:xfrm flipH="1">
            <a:off x="2872029" y="3194542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9122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8" y="365125"/>
            <a:ext cx="11535508" cy="1325563"/>
          </a:xfrm>
        </p:spPr>
        <p:txBody>
          <a:bodyPr/>
          <a:lstStyle/>
          <a:p>
            <a:pPr algn="ctr"/>
            <a:r>
              <a:rPr lang="en-US" dirty="0"/>
              <a:t>Example #4: Merging with either sibling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7A71FDE-E99B-4955-A9BE-9239B81D3335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69C3B4AF-C9EF-4936-A6EA-4409FAA7896F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38109E6-D55A-42D9-A897-98D90003355D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942875C-63CF-41D0-9A0A-AFFA8FCA7B06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8397C4A-37F7-4B24-B44A-339286D8246C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2B4447A-55A5-4C41-8636-AAEE4EB5B6F9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BFAC6206-6F9E-45E8-8383-48C5B4F463D0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98A9A172-9FF2-4A75-9491-9AF0ED1F91BF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BC86DA43-73EC-47FC-9908-D4753A1688F6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A6DCA1F3-FFC2-4C18-AE7F-5A106F3F9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BE71C37-BB30-4C1E-87DB-62BD280002A0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7262BE29-0C28-4A23-B0D8-5DC8BFAF941D}"/>
              </a:ext>
            </a:extLst>
          </p:cNvPr>
          <p:cNvSpPr/>
          <p:nvPr/>
        </p:nvSpPr>
        <p:spPr>
          <a:xfrm>
            <a:off x="6235986" y="3709421"/>
            <a:ext cx="802337" cy="5587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E911F9"/>
                </a:solidFill>
              </a:rPr>
              <a:t>108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560BE926-C2AF-47EB-9BE8-101FB71B335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570FCD0-D103-498B-8928-E4AF931E310B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5F0E966-CA17-46AE-8A62-E7646A94734A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169FF9C-2803-4EC5-A7D0-3C50E697B93F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42E79704-A492-496F-8906-D90323F963CE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7BFBCEC-5565-49E3-937F-149165FCCFC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F39BBA0-700D-4035-B57D-5B494F751686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055857" y="2526187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386422" y="3072434"/>
            <a:ext cx="669436" cy="45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</p:cNvCxnSpPr>
          <p:nvPr/>
        </p:nvCxnSpPr>
        <p:spPr>
          <a:xfrm flipH="1">
            <a:off x="1175560" y="3036137"/>
            <a:ext cx="227071" cy="58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1706781" y="3072434"/>
            <a:ext cx="0" cy="594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1355740" y="3661553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57" name="Rounded Rectangle 132">
            <a:extLst>
              <a:ext uri="{FF2B5EF4-FFF2-40B4-BE49-F238E27FC236}">
                <a16:creationId xmlns:a16="http://schemas.microsoft.com/office/drawing/2014/main" xmlns="" id="{4CDB44B3-33EA-4962-A593-C1CF869DE959}"/>
              </a:ext>
            </a:extLst>
          </p:cNvPr>
          <p:cNvSpPr/>
          <p:nvPr/>
        </p:nvSpPr>
        <p:spPr>
          <a:xfrm>
            <a:off x="1987798" y="3642391"/>
            <a:ext cx="87064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12, 29, 39,40</a:t>
            </a:r>
          </a:p>
        </p:txBody>
      </p: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738364" y="363318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81708" y="3553445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A7CF33A3-3284-4CE7-8775-6309AFBCDD78}"/>
              </a:ext>
            </a:extLst>
          </p:cNvPr>
          <p:cNvCxnSpPr>
            <a:cxnSpLocks/>
          </p:cNvCxnSpPr>
          <p:nvPr/>
        </p:nvCxnSpPr>
        <p:spPr>
          <a:xfrm>
            <a:off x="2138689" y="3069884"/>
            <a:ext cx="155970" cy="563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FCC7D96-51AE-4DDB-9680-49A638DC65F9}"/>
              </a:ext>
            </a:extLst>
          </p:cNvPr>
          <p:cNvCxnSpPr/>
          <p:nvPr/>
        </p:nvCxnSpPr>
        <p:spPr>
          <a:xfrm flipH="1">
            <a:off x="2872029" y="3194542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3805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8" y="365125"/>
            <a:ext cx="11535508" cy="1325563"/>
          </a:xfrm>
        </p:spPr>
        <p:txBody>
          <a:bodyPr/>
          <a:lstStyle/>
          <a:p>
            <a:pPr algn="ctr"/>
            <a:r>
              <a:rPr lang="en-US" dirty="0"/>
              <a:t>Example #4: Merging with either sibling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7A71FDE-E99B-4955-A9BE-9239B81D3335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69C3B4AF-C9EF-4936-A6EA-4409FAA7896F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38109E6-D55A-42D9-A897-98D90003355D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942875C-63CF-41D0-9A0A-AFFA8FCA7B06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8397C4A-37F7-4B24-B44A-339286D8246C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2B4447A-55A5-4C41-8636-AAEE4EB5B6F9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BFAC6206-6F9E-45E8-8383-48C5B4F463D0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98A9A172-9FF2-4A75-9491-9AF0ED1F91BF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BC86DA43-73EC-47FC-9908-D4753A1688F6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A6DCA1F3-FFC2-4C18-AE7F-5A106F3F9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BE71C37-BB30-4C1E-87DB-62BD280002A0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7" name="Rounded Rectangle 87">
            <a:extLst>
              <a:ext uri="{FF2B5EF4-FFF2-40B4-BE49-F238E27FC236}">
                <a16:creationId xmlns:a16="http://schemas.microsoft.com/office/drawing/2014/main" xmlns="" id="{7262BE29-0C28-4A23-B0D8-5DC8BFAF941D}"/>
              </a:ext>
            </a:extLst>
          </p:cNvPr>
          <p:cNvSpPr/>
          <p:nvPr/>
        </p:nvSpPr>
        <p:spPr>
          <a:xfrm>
            <a:off x="6235986" y="3709421"/>
            <a:ext cx="802337" cy="558741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560BE926-C2AF-47EB-9BE8-101FB71B335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570FCD0-D103-498B-8928-E4AF931E310B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5F0E966-CA17-46AE-8A62-E7646A94734A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169FF9C-2803-4EC5-A7D0-3C50E697B93F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42E79704-A492-496F-8906-D90323F963CE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7BFBCEC-5565-49E3-937F-149165FCCFC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F39BBA0-700D-4035-B57D-5B494F751686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055857" y="2526187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386422" y="3072434"/>
            <a:ext cx="669436" cy="45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</p:cNvCxnSpPr>
          <p:nvPr/>
        </p:nvCxnSpPr>
        <p:spPr>
          <a:xfrm flipH="1">
            <a:off x="1175560" y="3036137"/>
            <a:ext cx="227071" cy="58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1706781" y="3072434"/>
            <a:ext cx="0" cy="594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1355740" y="3661553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57" name="Rounded Rectangle 132">
            <a:extLst>
              <a:ext uri="{FF2B5EF4-FFF2-40B4-BE49-F238E27FC236}">
                <a16:creationId xmlns:a16="http://schemas.microsoft.com/office/drawing/2014/main" xmlns="" id="{4CDB44B3-33EA-4962-A593-C1CF869DE959}"/>
              </a:ext>
            </a:extLst>
          </p:cNvPr>
          <p:cNvSpPr/>
          <p:nvPr/>
        </p:nvSpPr>
        <p:spPr>
          <a:xfrm>
            <a:off x="1987798" y="3642391"/>
            <a:ext cx="87064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12, 29, 39,40</a:t>
            </a:r>
          </a:p>
        </p:txBody>
      </p: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738364" y="363318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81708" y="3553445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A7CF33A3-3284-4CE7-8775-6309AFBCDD78}"/>
              </a:ext>
            </a:extLst>
          </p:cNvPr>
          <p:cNvCxnSpPr>
            <a:cxnSpLocks/>
          </p:cNvCxnSpPr>
          <p:nvPr/>
        </p:nvCxnSpPr>
        <p:spPr>
          <a:xfrm>
            <a:off x="2138689" y="3069884"/>
            <a:ext cx="155970" cy="563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FCC7D96-51AE-4DDB-9680-49A638DC65F9}"/>
              </a:ext>
            </a:extLst>
          </p:cNvPr>
          <p:cNvCxnSpPr/>
          <p:nvPr/>
        </p:nvCxnSpPr>
        <p:spPr>
          <a:xfrm flipH="1">
            <a:off x="2872029" y="3194542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67044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8" y="365125"/>
            <a:ext cx="11535508" cy="1325563"/>
          </a:xfrm>
        </p:spPr>
        <p:txBody>
          <a:bodyPr/>
          <a:lstStyle/>
          <a:p>
            <a:pPr algn="ctr"/>
            <a:r>
              <a:rPr lang="en-US" dirty="0"/>
              <a:t>Example #4: Merging with either sibling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7A71FDE-E99B-4955-A9BE-9239B81D3335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100, 109, 120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69C3B4AF-C9EF-4936-A6EA-4409FAA7896F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38109E6-D55A-42D9-A897-98D90003355D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942875C-63CF-41D0-9A0A-AFFA8FCA7B06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8397C4A-37F7-4B24-B44A-339286D8246C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2B4447A-55A5-4C41-8636-AAEE4EB5B6F9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BFAC6206-6F9E-45E8-8383-48C5B4F463D0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98A9A172-9FF2-4A75-9491-9AF0ED1F91BF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BC86DA43-73EC-47FC-9908-D4753A1688F6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A6DCA1F3-FFC2-4C18-AE7F-5A106F3F9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BE71C37-BB30-4C1E-87DB-62BD280002A0}"/>
              </a:ext>
            </a:extLst>
          </p:cNvPr>
          <p:cNvCxnSpPr>
            <a:endCxn id="28" idx="0"/>
          </p:cNvCxnSpPr>
          <p:nvPr/>
        </p:nvCxnSpPr>
        <p:spPr>
          <a:xfrm>
            <a:off x="5756262" y="3163422"/>
            <a:ext cx="138284" cy="552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/>
          <p:nvPr/>
        </p:nvCxnSpPr>
        <p:spPr>
          <a:xfrm>
            <a:off x="6195245" y="3148184"/>
            <a:ext cx="204528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xmlns="" id="{560BE926-C2AF-47EB-9BE8-101FB71B335C}"/>
              </a:ext>
            </a:extLst>
          </p:cNvPr>
          <p:cNvSpPr/>
          <p:nvPr/>
        </p:nvSpPr>
        <p:spPr>
          <a:xfrm>
            <a:off x="5602942" y="3716376"/>
            <a:ext cx="583208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92, 98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570FCD0-D103-498B-8928-E4AF931E310B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5F0E966-CA17-46AE-8A62-E7646A94734A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169FF9C-2803-4EC5-A7D0-3C50E697B93F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42E79704-A492-496F-8906-D90323F963CE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7BFBCEC-5565-49E3-937F-149165FCCFC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F39BBA0-700D-4035-B57D-5B494F751686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Siblings can’t help </a:t>
            </a: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055857" y="2526187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386422" y="3072434"/>
            <a:ext cx="669436" cy="45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</p:cNvCxnSpPr>
          <p:nvPr/>
        </p:nvCxnSpPr>
        <p:spPr>
          <a:xfrm flipH="1">
            <a:off x="1175560" y="3036137"/>
            <a:ext cx="227071" cy="58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1706781" y="3072434"/>
            <a:ext cx="0" cy="594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1355740" y="3661553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57" name="Rounded Rectangle 132">
            <a:extLst>
              <a:ext uri="{FF2B5EF4-FFF2-40B4-BE49-F238E27FC236}">
                <a16:creationId xmlns:a16="http://schemas.microsoft.com/office/drawing/2014/main" xmlns="" id="{4CDB44B3-33EA-4962-A593-C1CF869DE959}"/>
              </a:ext>
            </a:extLst>
          </p:cNvPr>
          <p:cNvSpPr/>
          <p:nvPr/>
        </p:nvSpPr>
        <p:spPr>
          <a:xfrm>
            <a:off x="1987798" y="3642391"/>
            <a:ext cx="87064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12, 29, 39,40</a:t>
            </a:r>
          </a:p>
        </p:txBody>
      </p: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738364" y="363318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81708" y="3553445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A7CF33A3-3284-4CE7-8775-6309AFBCDD78}"/>
              </a:ext>
            </a:extLst>
          </p:cNvPr>
          <p:cNvCxnSpPr>
            <a:cxnSpLocks/>
          </p:cNvCxnSpPr>
          <p:nvPr/>
        </p:nvCxnSpPr>
        <p:spPr>
          <a:xfrm>
            <a:off x="2138689" y="3069884"/>
            <a:ext cx="155970" cy="563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FCC7D96-51AE-4DDB-9680-49A638DC65F9}"/>
              </a:ext>
            </a:extLst>
          </p:cNvPr>
          <p:cNvCxnSpPr/>
          <p:nvPr/>
        </p:nvCxnSpPr>
        <p:spPr>
          <a:xfrm flipH="1">
            <a:off x="2872029" y="3194542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87">
            <a:extLst>
              <a:ext uri="{FF2B5EF4-FFF2-40B4-BE49-F238E27FC236}">
                <a16:creationId xmlns:a16="http://schemas.microsoft.com/office/drawing/2014/main" xmlns="" id="{84B0B7EF-B658-4C6D-9B36-21FA3C47C726}"/>
              </a:ext>
            </a:extLst>
          </p:cNvPr>
          <p:cNvSpPr/>
          <p:nvPr/>
        </p:nvSpPr>
        <p:spPr>
          <a:xfrm>
            <a:off x="6235986" y="3709421"/>
            <a:ext cx="802337" cy="558741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103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3539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38" y="365125"/>
            <a:ext cx="11535508" cy="1325563"/>
          </a:xfrm>
        </p:spPr>
        <p:txBody>
          <a:bodyPr/>
          <a:lstStyle/>
          <a:p>
            <a:pPr algn="ctr"/>
            <a:r>
              <a:rPr lang="en-US" dirty="0"/>
              <a:t>Example #4: Merging with either sibling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633783" y="1569308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57,   90,   162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1596206" y="2063578"/>
            <a:ext cx="3049935" cy="45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4429898" y="2063578"/>
            <a:ext cx="611659" cy="49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/>
          <p:nvPr/>
        </p:nvCxnSpPr>
        <p:spPr>
          <a:xfrm>
            <a:off x="5675352" y="2088593"/>
            <a:ext cx="339811" cy="577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7A71FDE-E99B-4955-A9BE-9239B81D3335}"/>
              </a:ext>
            </a:extLst>
          </p:cNvPr>
          <p:cNvCxnSpPr>
            <a:endCxn id="17" idx="0"/>
          </p:cNvCxnSpPr>
          <p:nvPr/>
        </p:nvCxnSpPr>
        <p:spPr>
          <a:xfrm>
            <a:off x="6209270" y="2063577"/>
            <a:ext cx="3841923" cy="49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3669956" y="261903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60, 65, 70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5596584" y="2641557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69C3B4AF-C9EF-4936-A6EA-4409FAA7896F}"/>
              </a:ext>
            </a:extLst>
          </p:cNvPr>
          <p:cNvSpPr/>
          <p:nvPr/>
        </p:nvSpPr>
        <p:spPr>
          <a:xfrm>
            <a:off x="10285205" y="3739612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220,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38109E6-D55A-42D9-A897-98D90003355D}"/>
              </a:ext>
            </a:extLst>
          </p:cNvPr>
          <p:cNvCxnSpPr>
            <a:endCxn id="20" idx="0"/>
          </p:cNvCxnSpPr>
          <p:nvPr/>
        </p:nvCxnSpPr>
        <p:spPr>
          <a:xfrm flipH="1">
            <a:off x="9023400" y="3114338"/>
            <a:ext cx="410600" cy="620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942875C-63CF-41D0-9A0A-AFFA8FCA7B06}"/>
              </a:ext>
            </a:extLst>
          </p:cNvPr>
          <p:cNvCxnSpPr>
            <a:endCxn id="19" idx="0"/>
          </p:cNvCxnSpPr>
          <p:nvPr/>
        </p:nvCxnSpPr>
        <p:spPr>
          <a:xfrm flipH="1">
            <a:off x="9838554" y="3125657"/>
            <a:ext cx="41058" cy="613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8397C4A-37F7-4B24-B44A-339286D8246C}"/>
              </a:ext>
            </a:extLst>
          </p:cNvPr>
          <p:cNvCxnSpPr>
            <a:endCxn id="12" idx="0"/>
          </p:cNvCxnSpPr>
          <p:nvPr/>
        </p:nvCxnSpPr>
        <p:spPr>
          <a:xfrm>
            <a:off x="10359336" y="3061926"/>
            <a:ext cx="321410" cy="67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2B4447A-55A5-4C41-8636-AAEE4EB5B6F9}"/>
              </a:ext>
            </a:extLst>
          </p:cNvPr>
          <p:cNvCxnSpPr/>
          <p:nvPr/>
        </p:nvCxnSpPr>
        <p:spPr>
          <a:xfrm>
            <a:off x="10854382" y="3064476"/>
            <a:ext cx="708450" cy="61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BFAC6206-6F9E-45E8-8383-48C5B4F463D0}"/>
              </a:ext>
            </a:extLst>
          </p:cNvPr>
          <p:cNvSpPr/>
          <p:nvPr/>
        </p:nvSpPr>
        <p:spPr>
          <a:xfrm>
            <a:off x="9248004" y="2557849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179, 210, 300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98A9A172-9FF2-4A75-9491-9AF0ED1F91BF}"/>
              </a:ext>
            </a:extLst>
          </p:cNvPr>
          <p:cNvSpPr/>
          <p:nvPr/>
        </p:nvSpPr>
        <p:spPr>
          <a:xfrm>
            <a:off x="11096368" y="3769131"/>
            <a:ext cx="109563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314, 350,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xmlns="" id="{BC86DA43-73EC-47FC-9908-D4753A1688F6}"/>
              </a:ext>
            </a:extLst>
          </p:cNvPr>
          <p:cNvSpPr/>
          <p:nvPr/>
        </p:nvSpPr>
        <p:spPr>
          <a:xfrm>
            <a:off x="9477120" y="3739611"/>
            <a:ext cx="72286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185,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196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44">
            <a:extLst>
              <a:ext uri="{FF2B5EF4-FFF2-40B4-BE49-F238E27FC236}">
                <a16:creationId xmlns:a16="http://schemas.microsoft.com/office/drawing/2014/main" xmlns="" id="{A6DCA1F3-FFC2-4C18-AE7F-5A106F3F95A7}"/>
              </a:ext>
            </a:extLst>
          </p:cNvPr>
          <p:cNvSpPr/>
          <p:nvPr/>
        </p:nvSpPr>
        <p:spPr>
          <a:xfrm>
            <a:off x="8603786" y="3735285"/>
            <a:ext cx="839227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164, 168</a:t>
            </a:r>
            <a:r>
              <a:rPr lang="en-US" sz="1200">
                <a:solidFill>
                  <a:schemeClr val="tx1"/>
                </a:solidFill>
              </a:rPr>
              <a:t>,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170</a:t>
            </a:r>
            <a:r>
              <a:rPr lang="en-US" sz="1200" dirty="0">
                <a:solidFill>
                  <a:schemeClr val="tx1"/>
                </a:solidFill>
              </a:rPr>
              <a:t>, 176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6106664" y="3148184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6694366" y="3163422"/>
            <a:ext cx="478166" cy="576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/>
          <p:nvPr/>
        </p:nvCxnSpPr>
        <p:spPr>
          <a:xfrm>
            <a:off x="7181545" y="3148184"/>
            <a:ext cx="766974" cy="55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7111183" y="3761535"/>
            <a:ext cx="791082" cy="5066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6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7975125" y="3737141"/>
            <a:ext cx="554773" cy="5066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6" idx="0"/>
          </p:cNvCxnSpPr>
          <p:nvPr/>
        </p:nvCxnSpPr>
        <p:spPr>
          <a:xfrm flipH="1">
            <a:off x="3153031" y="3109246"/>
            <a:ext cx="568128" cy="550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570FCD0-D103-498B-8928-E4AF931E310B}"/>
              </a:ext>
            </a:extLst>
          </p:cNvPr>
          <p:cNvCxnSpPr/>
          <p:nvPr/>
        </p:nvCxnSpPr>
        <p:spPr>
          <a:xfrm flipH="1">
            <a:off x="3904282" y="3143177"/>
            <a:ext cx="151411" cy="54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5F0E966-CA17-46AE-8A62-E7646A94734A}"/>
              </a:ext>
            </a:extLst>
          </p:cNvPr>
          <p:cNvCxnSpPr>
            <a:endCxn id="33" idx="0"/>
          </p:cNvCxnSpPr>
          <p:nvPr/>
        </p:nvCxnSpPr>
        <p:spPr>
          <a:xfrm>
            <a:off x="4465278" y="3135062"/>
            <a:ext cx="66934" cy="53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169FF9C-2803-4EC5-A7D0-3C50E697B93F}"/>
              </a:ext>
            </a:extLst>
          </p:cNvPr>
          <p:cNvCxnSpPr/>
          <p:nvPr/>
        </p:nvCxnSpPr>
        <p:spPr>
          <a:xfrm>
            <a:off x="4850498" y="3109654"/>
            <a:ext cx="248211" cy="591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4243534" y="3668176"/>
            <a:ext cx="577356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4" name="Rounded Rectangle 107">
            <a:extLst>
              <a:ext uri="{FF2B5EF4-FFF2-40B4-BE49-F238E27FC236}">
                <a16:creationId xmlns:a16="http://schemas.microsoft.com/office/drawing/2014/main" xmlns="" id="{42E79704-A492-496F-8906-D90323F963CE}"/>
              </a:ext>
            </a:extLst>
          </p:cNvPr>
          <p:cNvSpPr/>
          <p:nvPr/>
        </p:nvSpPr>
        <p:spPr>
          <a:xfrm>
            <a:off x="4875035" y="3701148"/>
            <a:ext cx="6568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73,83, 88</a:t>
            </a:r>
          </a:p>
        </p:txBody>
      </p:sp>
      <p:sp>
        <p:nvSpPr>
          <p:cNvPr id="35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3461466" y="3684015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6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2906971" y="3659373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7BFBCEC-5565-49E3-937F-149165FCCFC5}"/>
              </a:ext>
            </a:extLst>
          </p:cNvPr>
          <p:cNvCxnSpPr/>
          <p:nvPr/>
        </p:nvCxnSpPr>
        <p:spPr>
          <a:xfrm flipH="1">
            <a:off x="5565283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F39BBA0-700D-4035-B57D-5B494F751686}"/>
              </a:ext>
            </a:extLst>
          </p:cNvPr>
          <p:cNvCxnSpPr/>
          <p:nvPr/>
        </p:nvCxnSpPr>
        <p:spPr>
          <a:xfrm flipH="1">
            <a:off x="8567984" y="3328084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108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 panose="05000000000000000000" pitchFamily="2" charset="2"/>
              </a:rPr>
              <a:t>A relief force appears in the form of a sibling-parent key merging 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055857" y="2526187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-5, 6, 10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386422" y="3072434"/>
            <a:ext cx="669436" cy="45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</p:cNvCxnSpPr>
          <p:nvPr/>
        </p:nvCxnSpPr>
        <p:spPr>
          <a:xfrm flipH="1">
            <a:off x="1175560" y="3036137"/>
            <a:ext cx="227071" cy="58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1706781" y="3072434"/>
            <a:ext cx="0" cy="594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1355740" y="3661553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57" name="Rounded Rectangle 132">
            <a:extLst>
              <a:ext uri="{FF2B5EF4-FFF2-40B4-BE49-F238E27FC236}">
                <a16:creationId xmlns:a16="http://schemas.microsoft.com/office/drawing/2014/main" xmlns="" id="{4CDB44B3-33EA-4962-A593-C1CF869DE959}"/>
              </a:ext>
            </a:extLst>
          </p:cNvPr>
          <p:cNvSpPr/>
          <p:nvPr/>
        </p:nvSpPr>
        <p:spPr>
          <a:xfrm>
            <a:off x="1987798" y="3642391"/>
            <a:ext cx="87064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12, 29, 39,40</a:t>
            </a:r>
          </a:p>
        </p:txBody>
      </p: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738364" y="363318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81708" y="3553445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A7CF33A3-3284-4CE7-8775-6309AFBCDD78}"/>
              </a:ext>
            </a:extLst>
          </p:cNvPr>
          <p:cNvCxnSpPr>
            <a:cxnSpLocks/>
          </p:cNvCxnSpPr>
          <p:nvPr/>
        </p:nvCxnSpPr>
        <p:spPr>
          <a:xfrm>
            <a:off x="2138689" y="3069884"/>
            <a:ext cx="155970" cy="563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FCC7D96-51AE-4DDB-9680-49A638DC65F9}"/>
              </a:ext>
            </a:extLst>
          </p:cNvPr>
          <p:cNvCxnSpPr/>
          <p:nvPr/>
        </p:nvCxnSpPr>
        <p:spPr>
          <a:xfrm flipH="1">
            <a:off x="2872029" y="3194542"/>
            <a:ext cx="13862" cy="11491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5628652" y="3733184"/>
            <a:ext cx="1421137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92,98,100, 103</a:t>
            </a:r>
          </a:p>
        </p:txBody>
      </p:sp>
    </p:spTree>
    <p:extLst>
      <p:ext uri="{BB962C8B-B14F-4D97-AF65-F5344CB8AC3E}">
        <p14:creationId xmlns:p14="http://schemas.microsoft.com/office/powerpoint/2010/main" val="189209036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57,   89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1"/>
            <a:endCxn id="35" idx="0"/>
          </p:cNvCxnSpPr>
          <p:nvPr/>
        </p:nvCxnSpPr>
        <p:spPr>
          <a:xfrm flipH="1">
            <a:off x="2408385" y="1869687"/>
            <a:ext cx="2520409" cy="88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6202687" y="3307594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stCxn id="4" idx="3"/>
          </p:cNvCxnSpPr>
          <p:nvPr/>
        </p:nvCxnSpPr>
        <p:spPr>
          <a:xfrm>
            <a:off x="6535172" y="1869687"/>
            <a:ext cx="1373062" cy="87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5075976" y="2752545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7489655" y="2714685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780353" y="3236550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8437779" y="3236550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>
            <a:endCxn id="24" idx="0"/>
          </p:cNvCxnSpPr>
          <p:nvPr/>
        </p:nvCxnSpPr>
        <p:spPr>
          <a:xfrm>
            <a:off x="9074616" y="3221312"/>
            <a:ext cx="766974" cy="57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8481937" y="3774276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9564203" y="3796599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2" idx="0"/>
          </p:cNvCxnSpPr>
          <p:nvPr/>
        </p:nvCxnSpPr>
        <p:spPr>
          <a:xfrm flipH="1">
            <a:off x="4807266" y="325654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6094537" y="3790337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5222152" y="3778746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4561206" y="376999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735073" y="2749920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275557" y="3258634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2134138" y="3256547"/>
            <a:ext cx="121025" cy="634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856189" y="3282133"/>
            <a:ext cx="132145" cy="651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2730787" y="3933677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8, 9</a:t>
            </a:r>
          </a:p>
        </p:txBody>
      </p:sp>
      <p:sp>
        <p:nvSpPr>
          <p:cNvPr id="41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1861880" y="389093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7236143" y="3755926"/>
            <a:ext cx="105670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31" idx="0"/>
          </p:cNvCxnSpPr>
          <p:nvPr/>
        </p:nvCxnSpPr>
        <p:spPr>
          <a:xfrm flipH="1">
            <a:off x="5590684" y="3286577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995475" y="3859056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714924" y="2123000"/>
            <a:ext cx="17059" cy="629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0467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57,   89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1"/>
            <a:endCxn id="35" idx="0"/>
          </p:cNvCxnSpPr>
          <p:nvPr/>
        </p:nvCxnSpPr>
        <p:spPr>
          <a:xfrm flipH="1">
            <a:off x="2408385" y="1869687"/>
            <a:ext cx="2520409" cy="88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6202687" y="3307594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stCxn id="4" idx="3"/>
          </p:cNvCxnSpPr>
          <p:nvPr/>
        </p:nvCxnSpPr>
        <p:spPr>
          <a:xfrm>
            <a:off x="6535172" y="1869687"/>
            <a:ext cx="1373062" cy="87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5075976" y="2752545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7489655" y="2714685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780353" y="3236550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8437779" y="3236550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>
            <a:endCxn id="24" idx="0"/>
          </p:cNvCxnSpPr>
          <p:nvPr/>
        </p:nvCxnSpPr>
        <p:spPr>
          <a:xfrm>
            <a:off x="9074616" y="3221312"/>
            <a:ext cx="766974" cy="57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8481937" y="3774276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9564203" y="3796599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2" idx="0"/>
          </p:cNvCxnSpPr>
          <p:nvPr/>
        </p:nvCxnSpPr>
        <p:spPr>
          <a:xfrm flipH="1">
            <a:off x="4807266" y="325654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6094537" y="3790337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5222152" y="3778746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4561206" y="376999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735073" y="2749920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275557" y="3258634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2134138" y="3256547"/>
            <a:ext cx="121025" cy="634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856189" y="3282133"/>
            <a:ext cx="132145" cy="651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2730787" y="3933677"/>
            <a:ext cx="515094" cy="4070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8, </a:t>
            </a:r>
            <a:r>
              <a:rPr lang="en-US" sz="1400" dirty="0">
                <a:solidFill>
                  <a:srgbClr val="E911F9"/>
                </a:solidFill>
              </a:rPr>
              <a:t>9</a:t>
            </a:r>
          </a:p>
        </p:txBody>
      </p:sp>
      <p:sp>
        <p:nvSpPr>
          <p:cNvPr id="41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1861880" y="389093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7236143" y="3755926"/>
            <a:ext cx="105670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31" idx="0"/>
          </p:cNvCxnSpPr>
          <p:nvPr/>
        </p:nvCxnSpPr>
        <p:spPr>
          <a:xfrm flipH="1">
            <a:off x="5590684" y="3286577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995475" y="3859056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714924" y="2123000"/>
            <a:ext cx="17059" cy="629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0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Hard disks and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68586"/>
            <a:ext cx="4679950" cy="385634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640" y="1524000"/>
            <a:ext cx="7528560" cy="5334000"/>
          </a:xfrm>
        </p:spPr>
        <p:txBody>
          <a:bodyPr>
            <a:normAutofit/>
          </a:bodyPr>
          <a:lstStyle/>
          <a:p>
            <a:r>
              <a:rPr lang="en-US" dirty="0"/>
              <a:t>Operating Systems allow applications to allocate buffers for reading and writing </a:t>
            </a:r>
            <a:r>
              <a:rPr lang="en-US" i="1" dirty="0">
                <a:solidFill>
                  <a:srgbClr val="FF0000"/>
                </a:solidFill>
              </a:rPr>
              <a:t>EXACTLY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PAGE_SIZE</a:t>
            </a:r>
            <a:r>
              <a:rPr lang="en-US" dirty="0"/>
              <a:t> bytes big.</a:t>
            </a:r>
          </a:p>
          <a:p>
            <a:pPr lvl="1"/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Usually,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PAGE_SIZE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=4096</a:t>
            </a:r>
          </a:p>
          <a:p>
            <a:r>
              <a:rPr lang="en-US" dirty="0"/>
              <a:t>The application can then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whatever it needs with the data</a:t>
            </a:r>
            <a:r>
              <a:rPr lang="en-US" dirty="0"/>
              <a:t>. If a change of the data needs to persist on disk,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entire page</a:t>
            </a:r>
            <a:r>
              <a:rPr lang="en-US" dirty="0"/>
              <a:t> will be </a:t>
            </a:r>
            <a:r>
              <a:rPr lang="en-US" dirty="0">
                <a:solidFill>
                  <a:srgbClr val="7030A0"/>
                </a:solidFill>
              </a:rPr>
              <a:t>flushed</a:t>
            </a:r>
            <a:r>
              <a:rPr lang="en-US" dirty="0"/>
              <a:t> to disk.</a:t>
            </a:r>
          </a:p>
          <a:p>
            <a:pPr lvl="1"/>
            <a:r>
              <a:rPr lang="en-US" sz="2800" dirty="0"/>
              <a:t>Even if </a:t>
            </a:r>
            <a:r>
              <a:rPr lang="en-US" sz="2800" dirty="0">
                <a:solidFill>
                  <a:srgbClr val="C00000"/>
                </a:solidFill>
              </a:rPr>
              <a:t>exactly one byte </a:t>
            </a:r>
            <a:r>
              <a:rPr lang="en-US" sz="2800" dirty="0"/>
              <a:t>was changed.</a:t>
            </a:r>
          </a:p>
          <a:p>
            <a:r>
              <a:rPr lang="en-US" dirty="0"/>
              <a:t>Beneficial for buffers to </a:t>
            </a:r>
            <a:r>
              <a:rPr lang="en-US" b="1" dirty="0">
                <a:solidFill>
                  <a:schemeClr val="accent2"/>
                </a:solidFill>
              </a:rPr>
              <a:t>persist in memory </a:t>
            </a:r>
            <a:r>
              <a:rPr lang="en-US" dirty="0"/>
              <a:t>if possible </a:t>
            </a:r>
            <a:r>
              <a:rPr lang="en-US" dirty="0">
                <a:solidFill>
                  <a:srgbClr val="E911F9"/>
                </a:solidFill>
              </a:rPr>
              <a:t>(leverage locality)</a:t>
            </a:r>
            <a:r>
              <a:rPr lang="en-US" dirty="0"/>
              <a:t>, to avoid going back to disk.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6989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57,   89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1"/>
            <a:endCxn id="35" idx="0"/>
          </p:cNvCxnSpPr>
          <p:nvPr/>
        </p:nvCxnSpPr>
        <p:spPr>
          <a:xfrm flipH="1">
            <a:off x="2408385" y="1869687"/>
            <a:ext cx="2520409" cy="88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6202687" y="3307594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stCxn id="4" idx="3"/>
          </p:cNvCxnSpPr>
          <p:nvPr/>
        </p:nvCxnSpPr>
        <p:spPr>
          <a:xfrm>
            <a:off x="6535172" y="1869687"/>
            <a:ext cx="1373062" cy="87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5075976" y="2752545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7489655" y="2714685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780353" y="3236550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8437779" y="3236550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>
            <a:endCxn id="24" idx="0"/>
          </p:cNvCxnSpPr>
          <p:nvPr/>
        </p:nvCxnSpPr>
        <p:spPr>
          <a:xfrm>
            <a:off x="9074616" y="3221312"/>
            <a:ext cx="766974" cy="57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8481937" y="3774276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9564203" y="3796599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2" idx="0"/>
          </p:cNvCxnSpPr>
          <p:nvPr/>
        </p:nvCxnSpPr>
        <p:spPr>
          <a:xfrm flipH="1">
            <a:off x="4807266" y="325654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6094537" y="3790337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5222152" y="3778746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4561206" y="376999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735073" y="2749920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275557" y="3258634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2134138" y="3256547"/>
            <a:ext cx="121025" cy="634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856189" y="3282133"/>
            <a:ext cx="132145" cy="651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2730787" y="3933677"/>
            <a:ext cx="515094" cy="40707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8</a:t>
            </a:r>
            <a:endParaRPr lang="en-US" sz="1400" dirty="0">
              <a:solidFill>
                <a:srgbClr val="E911F9"/>
              </a:solidFill>
            </a:endParaRPr>
          </a:p>
        </p:txBody>
      </p:sp>
      <p:sp>
        <p:nvSpPr>
          <p:cNvPr id="41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1861880" y="3890930"/>
            <a:ext cx="544516" cy="415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7236143" y="3755926"/>
            <a:ext cx="105670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31" idx="0"/>
          </p:cNvCxnSpPr>
          <p:nvPr/>
        </p:nvCxnSpPr>
        <p:spPr>
          <a:xfrm flipH="1">
            <a:off x="5590684" y="3286577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995475" y="3859056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714924" y="2123000"/>
            <a:ext cx="17059" cy="629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703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57,   89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1"/>
            <a:endCxn id="35" idx="0"/>
          </p:cNvCxnSpPr>
          <p:nvPr/>
        </p:nvCxnSpPr>
        <p:spPr>
          <a:xfrm flipH="1">
            <a:off x="2408385" y="1869687"/>
            <a:ext cx="2520409" cy="88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6202687" y="3307594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stCxn id="4" idx="3"/>
          </p:cNvCxnSpPr>
          <p:nvPr/>
        </p:nvCxnSpPr>
        <p:spPr>
          <a:xfrm>
            <a:off x="6535172" y="1869687"/>
            <a:ext cx="1373062" cy="87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5075976" y="2752545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60, 65, 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7489655" y="2714685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780353" y="3236550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8437779" y="3236550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>
            <a:endCxn id="24" idx="0"/>
          </p:cNvCxnSpPr>
          <p:nvPr/>
        </p:nvCxnSpPr>
        <p:spPr>
          <a:xfrm>
            <a:off x="9074616" y="3221312"/>
            <a:ext cx="766974" cy="57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8481937" y="3774276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9564203" y="3796599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2" idx="0"/>
          </p:cNvCxnSpPr>
          <p:nvPr/>
        </p:nvCxnSpPr>
        <p:spPr>
          <a:xfrm flipH="1">
            <a:off x="4807266" y="325654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6094537" y="3790337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5222152" y="3778746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4561206" y="376999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735073" y="2749920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-5, 6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275557" y="3258634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E568CAF-0E57-43ED-AC38-B6D5FE8BD4B1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2134138" y="3256547"/>
            <a:ext cx="121025" cy="634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2856189" y="3282133"/>
            <a:ext cx="132145" cy="651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3">
            <a:extLst>
              <a:ext uri="{FF2B5EF4-FFF2-40B4-BE49-F238E27FC236}">
                <a16:creationId xmlns:a16="http://schemas.microsoft.com/office/drawing/2014/main" xmlns="" id="{E258B67F-8E4F-4EBE-B934-E24D208185A9}"/>
              </a:ext>
            </a:extLst>
          </p:cNvPr>
          <p:cNvSpPr/>
          <p:nvPr/>
        </p:nvSpPr>
        <p:spPr>
          <a:xfrm>
            <a:off x="1861880" y="3890930"/>
            <a:ext cx="544516" cy="4158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-3</a:t>
            </a:r>
            <a:r>
              <a:rPr lang="en-US" sz="1400">
                <a:solidFill>
                  <a:schemeClr val="tx1"/>
                </a:solidFill>
              </a:rPr>
              <a:t>,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7236143" y="3755926"/>
            <a:ext cx="105670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31" idx="0"/>
          </p:cNvCxnSpPr>
          <p:nvPr/>
        </p:nvCxnSpPr>
        <p:spPr>
          <a:xfrm flipH="1">
            <a:off x="5590684" y="3286577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995475" y="3859056"/>
            <a:ext cx="560164" cy="4326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>
                <a:solidFill>
                  <a:schemeClr val="tx1"/>
                </a:solidFill>
              </a:rPr>
              <a:t>9, -6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714924" y="2123000"/>
            <a:ext cx="17059" cy="629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400" dirty="0">
              <a:solidFill>
                <a:srgbClr val="E911F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Siblings can’t help! </a:t>
            </a:r>
            <a:r>
              <a:rPr lang="en-US" sz="2400" dirty="0">
                <a:solidFill>
                  <a:schemeClr val="accent1"/>
                </a:solidFill>
                <a:sym typeface="Wingdings"/>
              </a:rPr>
              <a:t></a:t>
            </a: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3" name="Rounded Rectangle 131">
            <a:extLst>
              <a:ext uri="{FF2B5EF4-FFF2-40B4-BE49-F238E27FC236}">
                <a16:creationId xmlns:a16="http://schemas.microsoft.com/office/drawing/2014/main" xmlns="" id="{344A7066-652A-43FD-B5A9-6F2E9D84EA66}"/>
              </a:ext>
            </a:extLst>
          </p:cNvPr>
          <p:cNvSpPr/>
          <p:nvPr/>
        </p:nvSpPr>
        <p:spPr>
          <a:xfrm>
            <a:off x="2730787" y="3933677"/>
            <a:ext cx="515094" cy="40707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8</a:t>
            </a:r>
            <a:endParaRPr lang="en-US" sz="1400" dirty="0">
              <a:solidFill>
                <a:srgbClr val="E911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325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57,   89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1"/>
            <a:endCxn id="35" idx="0"/>
          </p:cNvCxnSpPr>
          <p:nvPr/>
        </p:nvCxnSpPr>
        <p:spPr>
          <a:xfrm flipH="1">
            <a:off x="2408385" y="1869687"/>
            <a:ext cx="2520409" cy="88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6202687" y="3307594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stCxn id="4" idx="3"/>
          </p:cNvCxnSpPr>
          <p:nvPr/>
        </p:nvCxnSpPr>
        <p:spPr>
          <a:xfrm>
            <a:off x="6535172" y="1869687"/>
            <a:ext cx="1373062" cy="87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5075976" y="2752545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 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7489655" y="2714685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780353" y="3236550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8437779" y="3236550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>
            <a:endCxn id="24" idx="0"/>
          </p:cNvCxnSpPr>
          <p:nvPr/>
        </p:nvCxnSpPr>
        <p:spPr>
          <a:xfrm>
            <a:off x="9074616" y="3221312"/>
            <a:ext cx="766974" cy="57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8481937" y="3774276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9564203" y="3796599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2" idx="0"/>
          </p:cNvCxnSpPr>
          <p:nvPr/>
        </p:nvCxnSpPr>
        <p:spPr>
          <a:xfrm flipH="1">
            <a:off x="4807266" y="325654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6094537" y="3790337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5222152" y="3778746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4561206" y="376999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735073" y="2749920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275557" y="3258634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2856189" y="3282133"/>
            <a:ext cx="132145" cy="651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7236143" y="3755926"/>
            <a:ext cx="105670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31" idx="0"/>
          </p:cNvCxnSpPr>
          <p:nvPr/>
        </p:nvCxnSpPr>
        <p:spPr>
          <a:xfrm flipH="1">
            <a:off x="5590684" y="3286577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995475" y="3859056"/>
            <a:ext cx="560164" cy="4326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714924" y="2123000"/>
            <a:ext cx="17059" cy="629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400" dirty="0">
              <a:solidFill>
                <a:srgbClr val="E911F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Siblings can’t help! </a:t>
            </a:r>
            <a:r>
              <a:rPr lang="en-US" sz="2400" dirty="0">
                <a:solidFill>
                  <a:schemeClr val="accent1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Merging with parent key and sibling 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3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377317" y="3938241"/>
            <a:ext cx="1068721" cy="4326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-3, 0, </a:t>
            </a:r>
            <a:r>
              <a:rPr lang="en-US" sz="1200" b="1" dirty="0">
                <a:solidFill>
                  <a:schemeClr val="accent6"/>
                </a:solidFill>
              </a:rPr>
              <a:t>6</a:t>
            </a:r>
            <a:r>
              <a:rPr lang="en-US" sz="1200" dirty="0">
                <a:solidFill>
                  <a:schemeClr val="tx1"/>
                </a:solidFill>
              </a:rPr>
              <a:t>, 8</a:t>
            </a:r>
          </a:p>
        </p:txBody>
      </p:sp>
    </p:spTree>
    <p:extLst>
      <p:ext uri="{BB962C8B-B14F-4D97-AF65-F5344CB8AC3E}">
        <p14:creationId xmlns:p14="http://schemas.microsoft.com/office/powerpoint/2010/main" val="148605872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57,   89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1"/>
            <a:endCxn id="35" idx="0"/>
          </p:cNvCxnSpPr>
          <p:nvPr/>
        </p:nvCxnSpPr>
        <p:spPr>
          <a:xfrm flipH="1">
            <a:off x="2408385" y="1869687"/>
            <a:ext cx="2520409" cy="88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6202687" y="3307594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stCxn id="4" idx="3"/>
          </p:cNvCxnSpPr>
          <p:nvPr/>
        </p:nvCxnSpPr>
        <p:spPr>
          <a:xfrm>
            <a:off x="6535172" y="1869687"/>
            <a:ext cx="1373062" cy="87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5075976" y="2752545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 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7489655" y="2714685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780353" y="3236550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8437779" y="3236550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>
            <a:endCxn id="24" idx="0"/>
          </p:cNvCxnSpPr>
          <p:nvPr/>
        </p:nvCxnSpPr>
        <p:spPr>
          <a:xfrm>
            <a:off x="9074616" y="3221312"/>
            <a:ext cx="766974" cy="57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8481937" y="3774276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9564203" y="3796599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2" idx="0"/>
          </p:cNvCxnSpPr>
          <p:nvPr/>
        </p:nvCxnSpPr>
        <p:spPr>
          <a:xfrm flipH="1">
            <a:off x="4807266" y="325654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6094537" y="3790337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5222152" y="3778746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4561206" y="376999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735073" y="2749920"/>
            <a:ext cx="1346623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275557" y="3258634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2856189" y="3282133"/>
            <a:ext cx="132145" cy="651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7236143" y="3755926"/>
            <a:ext cx="105670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31" idx="0"/>
          </p:cNvCxnSpPr>
          <p:nvPr/>
        </p:nvCxnSpPr>
        <p:spPr>
          <a:xfrm flipH="1">
            <a:off x="5590684" y="3286577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995475" y="3859056"/>
            <a:ext cx="560164" cy="4326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714924" y="2123000"/>
            <a:ext cx="17059" cy="629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400" dirty="0">
              <a:solidFill>
                <a:srgbClr val="E911F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Siblings can’t help! </a:t>
            </a:r>
            <a:r>
              <a:rPr lang="en-US" sz="2400" dirty="0">
                <a:solidFill>
                  <a:schemeClr val="accent1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Merging with parent key and sibling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Parent underflows </a:t>
            </a:r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3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377317" y="3938241"/>
            <a:ext cx="1068721" cy="4326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-3, 0, </a:t>
            </a:r>
            <a:r>
              <a:rPr lang="en-US" sz="1200" b="1" dirty="0">
                <a:solidFill>
                  <a:schemeClr val="accent6"/>
                </a:solidFill>
              </a:rPr>
              <a:t>6</a:t>
            </a:r>
            <a:r>
              <a:rPr lang="en-US" sz="1200" dirty="0">
                <a:solidFill>
                  <a:schemeClr val="tx1"/>
                </a:solidFill>
              </a:rPr>
              <a:t>, 8</a:t>
            </a:r>
          </a:p>
        </p:txBody>
      </p:sp>
    </p:spTree>
    <p:extLst>
      <p:ext uri="{BB962C8B-B14F-4D97-AF65-F5344CB8AC3E}">
        <p14:creationId xmlns:p14="http://schemas.microsoft.com/office/powerpoint/2010/main" val="70239182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57,   89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1"/>
            <a:endCxn id="35" idx="0"/>
          </p:cNvCxnSpPr>
          <p:nvPr/>
        </p:nvCxnSpPr>
        <p:spPr>
          <a:xfrm flipH="1">
            <a:off x="2408385" y="1869687"/>
            <a:ext cx="2520409" cy="88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6202687" y="3307594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stCxn id="4" idx="3"/>
          </p:cNvCxnSpPr>
          <p:nvPr/>
        </p:nvCxnSpPr>
        <p:spPr>
          <a:xfrm>
            <a:off x="6535172" y="1869687"/>
            <a:ext cx="1373062" cy="87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5075976" y="2752545"/>
            <a:ext cx="1277895" cy="5066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 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7489655" y="2714685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780353" y="3236550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8437779" y="3236550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>
            <a:endCxn id="24" idx="0"/>
          </p:cNvCxnSpPr>
          <p:nvPr/>
        </p:nvCxnSpPr>
        <p:spPr>
          <a:xfrm>
            <a:off x="9074616" y="3221312"/>
            <a:ext cx="766974" cy="575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8481937" y="3774276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9564203" y="3796599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endCxn id="32" idx="0"/>
          </p:cNvCxnSpPr>
          <p:nvPr/>
        </p:nvCxnSpPr>
        <p:spPr>
          <a:xfrm flipH="1">
            <a:off x="4807266" y="325654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6094537" y="3790337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5222152" y="3778746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4561206" y="3769992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1735073" y="2749920"/>
            <a:ext cx="1346623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275557" y="3258634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>
            <a:off x="2856189" y="3282133"/>
            <a:ext cx="132145" cy="651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7236143" y="3755926"/>
            <a:ext cx="1056701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31" idx="0"/>
          </p:cNvCxnSpPr>
          <p:nvPr/>
        </p:nvCxnSpPr>
        <p:spPr>
          <a:xfrm flipH="1">
            <a:off x="5590684" y="3286577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995475" y="3859056"/>
            <a:ext cx="560164" cy="4326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5714924" y="2123000"/>
            <a:ext cx="17059" cy="629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60786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400" dirty="0">
              <a:solidFill>
                <a:srgbClr val="E911F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Siblings can’t help! </a:t>
            </a:r>
            <a:r>
              <a:rPr lang="en-US" sz="2400" dirty="0">
                <a:solidFill>
                  <a:schemeClr val="accent1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Merging with parent key and sibling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Parent underflows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Siblings can’t help</a:t>
            </a:r>
            <a:r>
              <a:rPr lang="en-US" sz="2400" dirty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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377317" y="3938241"/>
            <a:ext cx="1068721" cy="4326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-3, 0, </a:t>
            </a:r>
            <a:r>
              <a:rPr lang="en-US" sz="1200" b="1" dirty="0">
                <a:solidFill>
                  <a:schemeClr val="accent6"/>
                </a:solidFill>
              </a:rPr>
              <a:t>6</a:t>
            </a:r>
            <a:r>
              <a:rPr lang="en-US" sz="1200" dirty="0">
                <a:solidFill>
                  <a:schemeClr val="tx1"/>
                </a:solidFill>
              </a:rPr>
              <a:t>, 8</a:t>
            </a:r>
          </a:p>
        </p:txBody>
      </p:sp>
    </p:spTree>
    <p:extLst>
      <p:ext uri="{BB962C8B-B14F-4D97-AF65-F5344CB8AC3E}">
        <p14:creationId xmlns:p14="http://schemas.microsoft.com/office/powerpoint/2010/main" val="151480309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40" y="29081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#5: Merging all the way to the root.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5337963" y="162912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89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>
            <a:endCxn id="29" idx="0"/>
          </p:cNvCxnSpPr>
          <p:nvPr/>
        </p:nvCxnSpPr>
        <p:spPr>
          <a:xfrm>
            <a:off x="4859689" y="3246326"/>
            <a:ext cx="1034327" cy="53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AEB23B7-63D9-40F3-B430-50DB95A8DB26}"/>
              </a:ext>
            </a:extLst>
          </p:cNvPr>
          <p:cNvCxnSpPr>
            <a:endCxn id="10" idx="0"/>
          </p:cNvCxnSpPr>
          <p:nvPr/>
        </p:nvCxnSpPr>
        <p:spPr>
          <a:xfrm>
            <a:off x="6852125" y="2149158"/>
            <a:ext cx="848805" cy="590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08943C4D-28BA-4364-B35D-327F5AACAD9C}"/>
              </a:ext>
            </a:extLst>
          </p:cNvPr>
          <p:cNvSpPr/>
          <p:nvPr/>
        </p:nvSpPr>
        <p:spPr>
          <a:xfrm>
            <a:off x="6897741" y="2739699"/>
            <a:ext cx="1606378" cy="5066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109, 120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5C4F7AA-B006-43EA-9733-8803859D0838}"/>
              </a:ext>
            </a:extLst>
          </p:cNvPr>
          <p:cNvCxnSpPr>
            <a:cxnSpLocks/>
          </p:cNvCxnSpPr>
          <p:nvPr/>
        </p:nvCxnSpPr>
        <p:spPr>
          <a:xfrm flipH="1">
            <a:off x="7036272" y="3261719"/>
            <a:ext cx="88581" cy="494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8CF6B99-77B5-4F3E-A950-61E2F46D1C7D}"/>
              </a:ext>
            </a:extLst>
          </p:cNvPr>
          <p:cNvCxnSpPr/>
          <p:nvPr/>
        </p:nvCxnSpPr>
        <p:spPr>
          <a:xfrm>
            <a:off x="7771586" y="3249134"/>
            <a:ext cx="239083" cy="519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02C5303-A328-421D-9D59-EC561BECA33E}"/>
              </a:ext>
            </a:extLst>
          </p:cNvPr>
          <p:cNvCxnSpPr/>
          <p:nvPr/>
        </p:nvCxnSpPr>
        <p:spPr>
          <a:xfrm>
            <a:off x="8538738" y="3221178"/>
            <a:ext cx="345776" cy="50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85">
            <a:extLst>
              <a:ext uri="{FF2B5EF4-FFF2-40B4-BE49-F238E27FC236}">
                <a16:creationId xmlns:a16="http://schemas.microsoft.com/office/drawing/2014/main" xmlns="" id="{6088D9D6-AEB5-4BD4-ABDF-DCAD8678E385}"/>
              </a:ext>
            </a:extLst>
          </p:cNvPr>
          <p:cNvSpPr/>
          <p:nvPr/>
        </p:nvSpPr>
        <p:spPr>
          <a:xfrm>
            <a:off x="7686695" y="3811287"/>
            <a:ext cx="791082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110, 114</a:t>
            </a:r>
          </a:p>
        </p:txBody>
      </p:sp>
      <p:sp>
        <p:nvSpPr>
          <p:cNvPr id="24" name="Rounded Rectangle 86">
            <a:extLst>
              <a:ext uri="{FF2B5EF4-FFF2-40B4-BE49-F238E27FC236}">
                <a16:creationId xmlns:a16="http://schemas.microsoft.com/office/drawing/2014/main" xmlns="" id="{4A3B571D-4832-4931-8EED-41C0284E1A4A}"/>
              </a:ext>
            </a:extLst>
          </p:cNvPr>
          <p:cNvSpPr/>
          <p:nvPr/>
        </p:nvSpPr>
        <p:spPr>
          <a:xfrm>
            <a:off x="8692104" y="3786105"/>
            <a:ext cx="55477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124, 150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3944482" y="3290141"/>
            <a:ext cx="294175" cy="552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5515222" y="3779875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31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4530338" y="3804599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32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3992597" y="3842686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2117971" y="3281761"/>
            <a:ext cx="870364" cy="566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</p:cNvCxnSpPr>
          <p:nvPr/>
        </p:nvCxnSpPr>
        <p:spPr>
          <a:xfrm flipH="1">
            <a:off x="3236459" y="3221312"/>
            <a:ext cx="344901" cy="670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07">
            <a:extLst>
              <a:ext uri="{FF2B5EF4-FFF2-40B4-BE49-F238E27FC236}">
                <a16:creationId xmlns:a16="http://schemas.microsoft.com/office/drawing/2014/main" xmlns="" id="{CB3F4E10-71D5-422D-A484-308C387AC231}"/>
              </a:ext>
            </a:extLst>
          </p:cNvPr>
          <p:cNvSpPr/>
          <p:nvPr/>
        </p:nvSpPr>
        <p:spPr>
          <a:xfrm>
            <a:off x="6528380" y="3755926"/>
            <a:ext cx="86930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100, 103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4335305" y="3252272"/>
            <a:ext cx="587238" cy="560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1837889" y="3848300"/>
            <a:ext cx="560164" cy="4326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4312508" y="2134480"/>
            <a:ext cx="1233212" cy="605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400" dirty="0">
              <a:solidFill>
                <a:srgbClr val="E911F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Siblings can’t help! </a:t>
            </a:r>
            <a:r>
              <a:rPr lang="en-US" sz="2400" dirty="0">
                <a:solidFill>
                  <a:schemeClr val="accent1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Merging with parent key and sibling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Parent underflows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Siblings can’t help</a:t>
            </a:r>
            <a:r>
              <a:rPr lang="en-US" sz="2400" dirty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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677568" y="3873802"/>
            <a:ext cx="1068721" cy="4326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-3, 0, </a:t>
            </a:r>
            <a:r>
              <a:rPr lang="en-US" sz="1200" b="1" dirty="0">
                <a:solidFill>
                  <a:schemeClr val="accent6"/>
                </a:solidFill>
              </a:rPr>
              <a:t>6</a:t>
            </a:r>
            <a:r>
              <a:rPr lang="en-US" sz="1200" dirty="0">
                <a:solidFill>
                  <a:schemeClr val="tx1"/>
                </a:solidFill>
              </a:rPr>
              <a:t>,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7508" y="5199449"/>
            <a:ext cx="609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Solution: Merge with parent key and sibling node! </a:t>
            </a:r>
            <a:r>
              <a:rPr lang="en-US" sz="2400" dirty="0">
                <a:solidFill>
                  <a:srgbClr val="7030A0"/>
                </a:solidFill>
                <a:sym typeface="Wingdings"/>
              </a:rPr>
              <a:t>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2988335" y="2783514"/>
            <a:ext cx="1912294" cy="506627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-5, 57, 60</a:t>
            </a:r>
            <a:r>
              <a:rPr lang="en-US" dirty="0">
                <a:solidFill>
                  <a:schemeClr val="tx1"/>
                </a:solidFill>
              </a:rPr>
              <a:t>, 65 </a:t>
            </a:r>
          </a:p>
        </p:txBody>
      </p:sp>
    </p:spTree>
    <p:extLst>
      <p:ext uri="{BB962C8B-B14F-4D97-AF65-F5344CB8AC3E}">
        <p14:creationId xmlns:p14="http://schemas.microsoft.com/office/powerpoint/2010/main" val="150856265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4024161" y="2159886"/>
            <a:ext cx="1202747" cy="55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7691752" y="3304969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6565041" y="274992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 flipH="1">
            <a:off x="6296331" y="3253922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7583602" y="3787712"/>
            <a:ext cx="75758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66, 67</a:t>
            </a:r>
          </a:p>
        </p:txBody>
      </p:sp>
      <p:sp>
        <p:nvSpPr>
          <p:cNvPr id="17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6711217" y="3776121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050271" y="3767367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3032397" y="2704123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2572881" y="3212837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670239" y="3221112"/>
            <a:ext cx="88640" cy="629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7079749" y="3283952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292799" y="3813259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>
            <a:off x="6362401" y="2110967"/>
            <a:ext cx="841588" cy="593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267059" y="385014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290926" y="3861736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4045245" y="3210750"/>
            <a:ext cx="610631" cy="51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5769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4024161" y="2159886"/>
            <a:ext cx="1202747" cy="55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7691752" y="3304969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6565041" y="274992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 flipH="1">
            <a:off x="6296331" y="3253922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7583602" y="3787712"/>
            <a:ext cx="757588" cy="506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67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6711217" y="3776121"/>
            <a:ext cx="73706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050271" y="3767367"/>
            <a:ext cx="492120" cy="5015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3032397" y="2704123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2572881" y="3212837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670239" y="3221112"/>
            <a:ext cx="88640" cy="629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7079749" y="3283952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292799" y="3813259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>
            <a:off x="6362401" y="2110967"/>
            <a:ext cx="841588" cy="593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267059" y="385014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290926" y="3861736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4045245" y="3210750"/>
            <a:ext cx="610631" cy="51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65001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4024161" y="2159886"/>
            <a:ext cx="1202747" cy="55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7691752" y="3304969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6565041" y="2749920"/>
            <a:ext cx="1277895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60, 65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 flipH="1">
            <a:off x="6296331" y="3253922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06">
            <a:extLst>
              <a:ext uri="{FF2B5EF4-FFF2-40B4-BE49-F238E27FC236}">
                <a16:creationId xmlns:a16="http://schemas.microsoft.com/office/drawing/2014/main" xmlns="" id="{DC6B7F25-2D81-4448-910F-0C30155926DB}"/>
              </a:ext>
            </a:extLst>
          </p:cNvPr>
          <p:cNvSpPr/>
          <p:nvPr/>
        </p:nvSpPr>
        <p:spPr>
          <a:xfrm>
            <a:off x="7583602" y="3787712"/>
            <a:ext cx="757588" cy="50662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67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6711217" y="3776121"/>
            <a:ext cx="737063" cy="5066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63, 64</a:t>
            </a:r>
          </a:p>
        </p:txBody>
      </p: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050271" y="3767367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3032397" y="2704123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2572881" y="3212837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670239" y="3221112"/>
            <a:ext cx="88640" cy="629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 flipH="1">
            <a:off x="7079749" y="3283952"/>
            <a:ext cx="97887" cy="49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292799" y="3813259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>
            <a:off x="6362401" y="2110967"/>
            <a:ext cx="841588" cy="593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267059" y="385014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290926" y="3861736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Siblings can’t help 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4045245" y="3210750"/>
            <a:ext cx="610631" cy="51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86814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4024161" y="2159886"/>
            <a:ext cx="1202747" cy="55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7415259" y="3268008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6629956" y="2749920"/>
            <a:ext cx="1055947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 flipH="1">
            <a:off x="6643404" y="327936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397344" y="3792812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3032397" y="2704123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2572881" y="3212837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670239" y="3221112"/>
            <a:ext cx="88640" cy="629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292799" y="3813259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>
            <a:off x="6362401" y="2110967"/>
            <a:ext cx="841588" cy="593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267059" y="385014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290926" y="3861736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Merge 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2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7203989" y="3816530"/>
            <a:ext cx="126144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</a:t>
            </a:r>
            <a:r>
              <a:rPr lang="en-US" sz="1400">
                <a:solidFill>
                  <a:schemeClr val="tx1"/>
                </a:solidFill>
              </a:rPr>
              <a:t>, 64, 65, 67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4045245" y="3210750"/>
            <a:ext cx="610631" cy="51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1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Hard disks and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68586"/>
            <a:ext cx="4679950" cy="385634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640" y="1524000"/>
            <a:ext cx="7528560" cy="5334000"/>
          </a:xfrm>
        </p:spPr>
        <p:txBody>
          <a:bodyPr>
            <a:normAutofit/>
          </a:bodyPr>
          <a:lstStyle/>
          <a:p>
            <a:r>
              <a:rPr lang="en-US" dirty="0"/>
              <a:t>Disk </a:t>
            </a:r>
            <a:r>
              <a:rPr lang="en-US" dirty="0">
                <a:solidFill>
                  <a:schemeClr val="accent2"/>
                </a:solidFill>
              </a:rPr>
              <a:t>fragmentation</a:t>
            </a:r>
            <a:r>
              <a:rPr lang="en-US" dirty="0"/>
              <a:t>: Under or over-utilization of disk pages by an application.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Under-utilization</a:t>
            </a:r>
            <a:r>
              <a:rPr lang="en-US" dirty="0"/>
              <a:t>: pages are largely empty and space is wasted.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Over-utilization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/>
              <a:t>the application takes up a lot of new hard disk pages, and </a:t>
            </a:r>
            <a:r>
              <a:rPr lang="en-US" dirty="0">
                <a:solidFill>
                  <a:srgbClr val="00B0F0"/>
                </a:solidFill>
              </a:rPr>
              <a:t>indices have to be updated (this costs time)</a:t>
            </a:r>
          </a:p>
          <a:p>
            <a:r>
              <a:rPr lang="en-US" dirty="0"/>
              <a:t>We will not (yet?) talk about how we can control and optimize disk space.</a:t>
            </a:r>
          </a:p>
        </p:txBody>
      </p:sp>
    </p:spTree>
    <p:extLst>
      <p:ext uri="{BB962C8B-B14F-4D97-AF65-F5344CB8AC3E}">
        <p14:creationId xmlns:p14="http://schemas.microsoft.com/office/powerpoint/2010/main" val="1428142907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4024161" y="2159886"/>
            <a:ext cx="1202747" cy="55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7415259" y="3268008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6629956" y="2749920"/>
            <a:ext cx="1055947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 flipH="1">
            <a:off x="6643404" y="327936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397344" y="3792812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3032397" y="2704123"/>
            <a:ext cx="1346623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2572881" y="3212837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670239" y="3221112"/>
            <a:ext cx="88640" cy="629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292799" y="3813259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>
            <a:off x="6362401" y="2110967"/>
            <a:ext cx="841588" cy="593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267059" y="385014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290926" y="3861736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Merge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Underflow 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2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7203989" y="3816530"/>
            <a:ext cx="126144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</a:t>
            </a:r>
            <a:r>
              <a:rPr lang="en-US" sz="1400">
                <a:solidFill>
                  <a:schemeClr val="tx1"/>
                </a:solidFill>
              </a:rPr>
              <a:t>, 64, 65, 67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4045245" y="3210750"/>
            <a:ext cx="610631" cy="51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7279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#4: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928794" y="1616373"/>
            <a:ext cx="1606378" cy="506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 flipH="1">
            <a:off x="4024161" y="2159886"/>
            <a:ext cx="1202747" cy="55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7415259" y="3268008"/>
            <a:ext cx="270644" cy="48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5CD5CA74-781F-4B49-A1B5-E4608F45A540}"/>
              </a:ext>
            </a:extLst>
          </p:cNvPr>
          <p:cNvSpPr/>
          <p:nvPr/>
        </p:nvSpPr>
        <p:spPr>
          <a:xfrm>
            <a:off x="6629956" y="2749920"/>
            <a:ext cx="1055947" cy="5066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 flipH="1">
            <a:off x="6643404" y="3279367"/>
            <a:ext cx="333625" cy="513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397344" y="3792812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3032397" y="2704123"/>
            <a:ext cx="1346623" cy="5066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2572881" y="3212837"/>
            <a:ext cx="694178" cy="600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670239" y="3221112"/>
            <a:ext cx="88640" cy="629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2292799" y="3813259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</p:cNvCxnSpPr>
          <p:nvPr/>
        </p:nvCxnSpPr>
        <p:spPr>
          <a:xfrm>
            <a:off x="6362401" y="2110967"/>
            <a:ext cx="841588" cy="593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267059" y="385014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290926" y="3861736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Merge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Underflow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sym typeface="Wingdings"/>
              </a:rPr>
              <a:t>Siblings can’t help 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7203989" y="3816530"/>
            <a:ext cx="126144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</a:t>
            </a:r>
            <a:r>
              <a:rPr lang="en-US" sz="1400">
                <a:solidFill>
                  <a:schemeClr val="tx1"/>
                </a:solidFill>
              </a:rPr>
              <a:t>, 64, 65, 67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4045245" y="3210750"/>
            <a:ext cx="610631" cy="514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0092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809624" y="1631829"/>
            <a:ext cx="1606378" cy="506627"/>
          </a:xfrm>
          <a:prstGeom prst="roundRect">
            <a:avLst/>
          </a:prstGeom>
          <a:solidFill>
            <a:srgbClr val="FEC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568251" y="2169442"/>
            <a:ext cx="12143" cy="530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6363105" y="3089189"/>
            <a:ext cx="1359868" cy="693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6082805" y="3221112"/>
            <a:ext cx="560600" cy="571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397344" y="3792812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4507902" y="3233646"/>
            <a:ext cx="696141" cy="636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500652" y="3216848"/>
            <a:ext cx="48746" cy="618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139420" y="3890554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064525" y="3860884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5146218" y="383531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3297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Merge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Underflow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sym typeface="Wingdings"/>
              </a:rPr>
              <a:t>Siblings can’t help 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7203989" y="3816530"/>
            <a:ext cx="126144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</a:t>
            </a:r>
            <a:r>
              <a:rPr lang="en-US" sz="1400">
                <a:solidFill>
                  <a:schemeClr val="tx1"/>
                </a:solidFill>
              </a:rPr>
              <a:t>, 64, 65, 67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3552309" y="5573516"/>
            <a:ext cx="329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94FD"/>
                </a:solidFill>
              </a:rPr>
              <a:t>Merge </a:t>
            </a:r>
            <a:r>
              <a:rPr lang="en-US" sz="2400" b="1" dirty="0">
                <a:solidFill>
                  <a:srgbClr val="FF94FD"/>
                </a:solidFill>
                <a:sym typeface="Wingdings"/>
              </a:rPr>
              <a:t></a:t>
            </a:r>
            <a:endParaRPr lang="en-US" sz="2400" b="1" dirty="0">
              <a:solidFill>
                <a:srgbClr val="FF94FD"/>
              </a:solidFill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4739158" y="2700203"/>
            <a:ext cx="1658186" cy="506627"/>
          </a:xfrm>
          <a:prstGeom prst="roundRect">
            <a:avLst/>
          </a:prstGeom>
          <a:solidFill>
            <a:srgbClr val="FEC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-5,  6, 57, 60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3419502" y="3089189"/>
            <a:ext cx="1286032" cy="801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09113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C25A0BCA-5639-48E9-B22D-876C31DC00C7}"/>
              </a:ext>
            </a:extLst>
          </p:cNvPr>
          <p:cNvSpPr/>
          <p:nvPr/>
        </p:nvSpPr>
        <p:spPr>
          <a:xfrm>
            <a:off x="4809624" y="1631829"/>
            <a:ext cx="1606378" cy="50662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C671428-0D8C-4A06-99E2-E55AAFA4DD93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568251" y="2169442"/>
            <a:ext cx="12143" cy="530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6363105" y="3089189"/>
            <a:ext cx="1359868" cy="693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6082805" y="3221112"/>
            <a:ext cx="560600" cy="571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397344" y="3792812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4507902" y="3233646"/>
            <a:ext cx="696141" cy="636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500652" y="3216848"/>
            <a:ext cx="48746" cy="618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139420" y="3890554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064525" y="3860884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5146218" y="383531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3297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Merge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Underflow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sym typeface="Wingdings"/>
              </a:rPr>
              <a:t>Siblings can’t help 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7203989" y="3816530"/>
            <a:ext cx="126144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</a:t>
            </a:r>
            <a:r>
              <a:rPr lang="en-US" sz="1400">
                <a:solidFill>
                  <a:schemeClr val="tx1"/>
                </a:solidFill>
              </a:rPr>
              <a:t>, 64, 65, 67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3699584" y="5567422"/>
            <a:ext cx="329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94FD"/>
                </a:solidFill>
              </a:rPr>
              <a:t>Merge</a:t>
            </a:r>
            <a:r>
              <a:rPr lang="en-US" sz="2400" dirty="0">
                <a:solidFill>
                  <a:srgbClr val="FF94FD"/>
                </a:solidFill>
              </a:rPr>
              <a:t> </a:t>
            </a:r>
            <a:r>
              <a:rPr lang="en-US" sz="2400" dirty="0">
                <a:solidFill>
                  <a:srgbClr val="FF94FD"/>
                </a:solidFill>
                <a:sym typeface="Wingdings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sym typeface="Wingdings"/>
              </a:rPr>
              <a:t>Root underflows 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4739158" y="2700203"/>
            <a:ext cx="1658186" cy="506627"/>
          </a:xfrm>
          <a:prstGeom prst="roundRect">
            <a:avLst/>
          </a:prstGeom>
          <a:solidFill>
            <a:srgbClr val="FEC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-5,  6, 57, 60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3419502" y="3089189"/>
            <a:ext cx="1286032" cy="801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34238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Example #6: Root underflow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793EBA1-609C-4F11-AE2B-D80365F09776}"/>
              </a:ext>
            </a:extLst>
          </p:cNvPr>
          <p:cNvCxnSpPr/>
          <p:nvPr/>
        </p:nvCxnSpPr>
        <p:spPr>
          <a:xfrm>
            <a:off x="6363105" y="3089189"/>
            <a:ext cx="1359868" cy="693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BD3619-CFD9-4E63-B706-C5F438796BAA}"/>
              </a:ext>
            </a:extLst>
          </p:cNvPr>
          <p:cNvCxnSpPr/>
          <p:nvPr/>
        </p:nvCxnSpPr>
        <p:spPr>
          <a:xfrm>
            <a:off x="6082805" y="3221112"/>
            <a:ext cx="560600" cy="571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09">
            <a:extLst>
              <a:ext uri="{FF2B5EF4-FFF2-40B4-BE49-F238E27FC236}">
                <a16:creationId xmlns:a16="http://schemas.microsoft.com/office/drawing/2014/main" xmlns="" id="{B8C9D9BA-4ECE-4E4B-84C2-94A23EBDAB7D}"/>
              </a:ext>
            </a:extLst>
          </p:cNvPr>
          <p:cNvSpPr/>
          <p:nvPr/>
        </p:nvSpPr>
        <p:spPr>
          <a:xfrm>
            <a:off x="6397344" y="3792812"/>
            <a:ext cx="492120" cy="501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58, 59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</p:cNvCxnSpPr>
          <p:nvPr/>
        </p:nvCxnSpPr>
        <p:spPr>
          <a:xfrm flipH="1">
            <a:off x="4507902" y="3233646"/>
            <a:ext cx="696141" cy="636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3C31CAE-8B4B-4651-80E4-840AA2B3BBE7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500652" y="3216848"/>
            <a:ext cx="48746" cy="618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3139420" y="3890554"/>
            <a:ext cx="560164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-9, -6</a:t>
            </a:r>
          </a:p>
        </p:txBody>
      </p:sp>
      <p:sp>
        <p:nvSpPr>
          <p:cNvPr id="26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4064525" y="3860884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-3</a:t>
            </a:r>
            <a:r>
              <a:rPr lang="en-US" sz="1200">
                <a:solidFill>
                  <a:schemeClr val="tx1"/>
                </a:solidFill>
              </a:rPr>
              <a:t>,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134">
            <a:extLst>
              <a:ext uri="{FF2B5EF4-FFF2-40B4-BE49-F238E27FC236}">
                <a16:creationId xmlns:a16="http://schemas.microsoft.com/office/drawing/2014/main" xmlns="" id="{426F3749-02FD-427D-AEA2-9F0AF8C88067}"/>
              </a:ext>
            </a:extLst>
          </p:cNvPr>
          <p:cNvSpPr/>
          <p:nvPr/>
        </p:nvSpPr>
        <p:spPr>
          <a:xfrm>
            <a:off x="5146218" y="3835315"/>
            <a:ext cx="806359" cy="4326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10, 12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461108" y="4482250"/>
            <a:ext cx="3297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Task: delete </a:t>
            </a:r>
            <a:r>
              <a:rPr lang="en-US" sz="2400" dirty="0">
                <a:solidFill>
                  <a:srgbClr val="E911F9"/>
                </a:solidFill>
              </a:rPr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Underflow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Siblings can’t help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sym typeface="Wingdings"/>
              </a:rPr>
              <a:t>Merge 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sym typeface="Wingdings"/>
              </a:rPr>
              <a:t>Underflow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sym typeface="Wingdings"/>
              </a:rPr>
              <a:t>Siblings can’t help 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Rounded Rectangle 108">
            <a:extLst>
              <a:ext uri="{FF2B5EF4-FFF2-40B4-BE49-F238E27FC236}">
                <a16:creationId xmlns:a16="http://schemas.microsoft.com/office/drawing/2014/main" xmlns="" id="{7673224D-BE20-42B0-AACE-AE8990149FF4}"/>
              </a:ext>
            </a:extLst>
          </p:cNvPr>
          <p:cNvSpPr/>
          <p:nvPr/>
        </p:nvSpPr>
        <p:spPr>
          <a:xfrm>
            <a:off x="7203989" y="3816530"/>
            <a:ext cx="1261442" cy="506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63</a:t>
            </a:r>
            <a:r>
              <a:rPr lang="en-US" sz="1400">
                <a:solidFill>
                  <a:schemeClr val="tx1"/>
                </a:solidFill>
              </a:rPr>
              <a:t>, 64, 65, 67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611A09-41C9-442F-8C68-E65AD8C02160}"/>
              </a:ext>
            </a:extLst>
          </p:cNvPr>
          <p:cNvSpPr txBox="1"/>
          <p:nvPr/>
        </p:nvSpPr>
        <p:spPr>
          <a:xfrm>
            <a:off x="3758879" y="4953687"/>
            <a:ext cx="3445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94FD"/>
                </a:solidFill>
              </a:rPr>
              <a:t>Merge </a:t>
            </a:r>
            <a:r>
              <a:rPr lang="en-US" sz="2400" dirty="0">
                <a:solidFill>
                  <a:srgbClr val="FF94FD"/>
                </a:solidFill>
                <a:sym typeface="Wingdings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sym typeface="Wingdings"/>
              </a:rPr>
              <a:t>Root underflows 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Delete it, and set new root to its only child! 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66C73416-FE5E-4EEA-9339-5F3CE0D172EF}"/>
              </a:ext>
            </a:extLst>
          </p:cNvPr>
          <p:cNvSpPr/>
          <p:nvPr/>
        </p:nvSpPr>
        <p:spPr>
          <a:xfrm>
            <a:off x="4739158" y="2700203"/>
            <a:ext cx="1658186" cy="50662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-5,  6, 57, 60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ACEE6ED9-20C7-4C1A-B2F7-785B1362070E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3419502" y="3089189"/>
            <a:ext cx="1286032" cy="801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3399F-74DE-4831-B616-D14A24D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Queries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2BA32C-9914-44B6-A107-A71AB2F1C9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662" y="1768842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C8F4D2-2E59-4729-896B-29695424656B}"/>
              </a:ext>
            </a:extLst>
          </p:cNvPr>
          <p:cNvSpPr txBox="1"/>
          <p:nvPr/>
        </p:nvSpPr>
        <p:spPr>
          <a:xfrm>
            <a:off x="320431" y="5306646"/>
            <a:ext cx="1154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Show me </a:t>
            </a:r>
            <a:r>
              <a:rPr lang="en-US" dirty="0">
                <a:solidFill>
                  <a:schemeClr val="accent5"/>
                </a:solidFill>
              </a:rPr>
              <a:t>all</a:t>
            </a:r>
            <a:r>
              <a:rPr lang="en-US" dirty="0"/>
              <a:t> fields from </a:t>
            </a:r>
            <a:r>
              <a:rPr lang="en-US" b="1" dirty="0">
                <a:solidFill>
                  <a:srgbClr val="E911F9"/>
                </a:solidFill>
              </a:rPr>
              <a:t>all</a:t>
            </a:r>
            <a:r>
              <a:rPr lang="en-US" dirty="0"/>
              <a:t> records in the table . (</a:t>
            </a: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</a:rPr>
              <a:t> from </a:t>
            </a:r>
            <a:r>
              <a:rPr lang="en-US" dirty="0">
                <a:solidFill>
                  <a:srgbClr val="E911F9"/>
                </a:solidFill>
                <a:latin typeface="Consolas" panose="020B0609020204030204" pitchFamily="49" charset="0"/>
              </a:rPr>
              <a:t>STUDENTS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34B17-9570-4EAF-A51F-86B6D110D015}"/>
              </a:ext>
            </a:extLst>
          </p:cNvPr>
          <p:cNvSpPr txBox="1"/>
          <p:nvPr/>
        </p:nvSpPr>
        <p:spPr>
          <a:xfrm>
            <a:off x="437662" y="125046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TABLE STUDENTS</a:t>
            </a:r>
          </a:p>
        </p:txBody>
      </p:sp>
    </p:spTree>
    <p:extLst>
      <p:ext uri="{BB962C8B-B14F-4D97-AF65-F5344CB8AC3E}">
        <p14:creationId xmlns:p14="http://schemas.microsoft.com/office/powerpoint/2010/main" val="149472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3399F-74DE-4831-B616-D14A24D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Queries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2BA32C-9914-44B6-A107-A71AB2F1C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57112"/>
              </p:ext>
            </p:extLst>
          </p:nvPr>
        </p:nvGraphicFramePr>
        <p:xfrm>
          <a:off x="564662" y="1768842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7C8F4D2-2E59-4729-896B-29695424656B}"/>
                  </a:ext>
                </a:extLst>
              </p:cNvPr>
              <p:cNvSpPr txBox="1"/>
              <p:nvPr/>
            </p:nvSpPr>
            <p:spPr>
              <a:xfrm>
                <a:off x="320431" y="5168596"/>
                <a:ext cx="11543323" cy="177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Show me </a:t>
                </a:r>
                <a:r>
                  <a:rPr lang="en-US" dirty="0">
                    <a:solidFill>
                      <a:schemeClr val="accent5"/>
                    </a:solidFill>
                  </a:rPr>
                  <a:t>all</a:t>
                </a:r>
                <a:r>
                  <a:rPr lang="en-US" dirty="0"/>
                  <a:t> fields from </a:t>
                </a:r>
                <a:r>
                  <a:rPr lang="en-US" b="1" dirty="0">
                    <a:solidFill>
                      <a:srgbClr val="E911F9"/>
                    </a:solidFill>
                  </a:rPr>
                  <a:t>all</a:t>
                </a:r>
                <a:r>
                  <a:rPr lang="en-US" dirty="0"/>
                  <a:t> records in the table . (</a:t>
                </a:r>
                <a:r>
                  <a:rPr lang="en-US" dirty="0">
                    <a:latin typeface="Consolas" panose="020B0609020204030204" pitchFamily="49" charset="0"/>
                  </a:rPr>
                  <a:t>SELECT </a:t>
                </a:r>
                <a:r>
                  <a:rPr lang="en-US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*</a:t>
                </a:r>
                <a:r>
                  <a:rPr lang="en-US" dirty="0">
                    <a:latin typeface="Consolas" panose="020B0609020204030204" pitchFamily="49" charset="0"/>
                  </a:rPr>
                  <a:t> from </a:t>
                </a:r>
                <a:r>
                  <a:rPr lang="en-US" dirty="0">
                    <a:solidFill>
                      <a:srgbClr val="E911F9"/>
                    </a:solidFill>
                    <a:latin typeface="Consolas" panose="020B0609020204030204" pitchFamily="49" charset="0"/>
                  </a:rPr>
                  <a:t>STUDENTS</a:t>
                </a:r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Brute-force: Pay seek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</m:t>
                    </m:r>
                  </m:oMath>
                </a14:m>
                <a:r>
                  <a:rPr lang="en-US" dirty="0"/>
                  <a:t> for all the page faults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4096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bytes of disk space required for table).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Also, pay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total time for printing every single record.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Only good news: </a:t>
                </a:r>
                <a:r>
                  <a:rPr lang="en-US" dirty="0"/>
                  <a:t>Note that you </a:t>
                </a:r>
                <a:r>
                  <a:rPr lang="en-US" dirty="0">
                    <a:solidFill>
                      <a:schemeClr val="accent2"/>
                    </a:solidFill>
                  </a:rPr>
                  <a:t>don’t have to allocate N bytes of main memory for the result of this query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when you’ve printed the data of an entire page, use the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same buffer</a:t>
                </a:r>
                <a:r>
                  <a:rPr lang="en-US" dirty="0"/>
                  <a:t> for the next page (no need to write anything to disk either).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C8F4D2-2E59-4729-896B-29695424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31" y="5168596"/>
                <a:ext cx="11543323" cy="1774397"/>
              </a:xfrm>
              <a:prstGeom prst="rect">
                <a:avLst/>
              </a:prstGeom>
              <a:blipFill rotWithShape="0">
                <a:blip r:embed="rId2"/>
                <a:stretch>
                  <a:fillRect l="-475" t="-9622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34B17-9570-4EAF-A51F-86B6D110D015}"/>
              </a:ext>
            </a:extLst>
          </p:cNvPr>
          <p:cNvSpPr txBox="1"/>
          <p:nvPr/>
        </p:nvSpPr>
        <p:spPr>
          <a:xfrm>
            <a:off x="437662" y="125046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TABLE STUDENTS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61B39CEE-1BC3-41AB-A6D6-90C3EC3EA3AD}"/>
              </a:ext>
            </a:extLst>
          </p:cNvPr>
          <p:cNvSpPr/>
          <p:nvPr/>
        </p:nvSpPr>
        <p:spPr>
          <a:xfrm>
            <a:off x="8690707" y="2255743"/>
            <a:ext cx="406400" cy="804985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C61A2B58-BF8C-4541-8F38-C2C912C78E84}"/>
              </a:ext>
            </a:extLst>
          </p:cNvPr>
          <p:cNvSpPr/>
          <p:nvPr/>
        </p:nvSpPr>
        <p:spPr>
          <a:xfrm>
            <a:off x="8690707" y="3085456"/>
            <a:ext cx="406400" cy="804985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FD55C193-9E1C-4685-8FAD-AEAA19424F0E}"/>
              </a:ext>
            </a:extLst>
          </p:cNvPr>
          <p:cNvSpPr/>
          <p:nvPr/>
        </p:nvSpPr>
        <p:spPr>
          <a:xfrm>
            <a:off x="8729783" y="3955620"/>
            <a:ext cx="406400" cy="804985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1ADD2F-139C-4179-8F52-383C896AC546}"/>
              </a:ext>
            </a:extLst>
          </p:cNvPr>
          <p:cNvSpPr txBox="1"/>
          <p:nvPr/>
        </p:nvSpPr>
        <p:spPr>
          <a:xfrm>
            <a:off x="9292491" y="2440409"/>
            <a:ext cx="67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4KB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4CD552-798F-4F64-B821-CC9446E4A1C0}"/>
              </a:ext>
            </a:extLst>
          </p:cNvPr>
          <p:cNvSpPr txBox="1"/>
          <p:nvPr/>
        </p:nvSpPr>
        <p:spPr>
          <a:xfrm>
            <a:off x="9292491" y="3278554"/>
            <a:ext cx="67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1CAEEC-AEF4-4544-BF9D-FE91E4F625EC}"/>
              </a:ext>
            </a:extLst>
          </p:cNvPr>
          <p:cNvSpPr txBox="1"/>
          <p:nvPr/>
        </p:nvSpPr>
        <p:spPr>
          <a:xfrm>
            <a:off x="9292491" y="4173446"/>
            <a:ext cx="67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4KB</a:t>
            </a:r>
          </a:p>
        </p:txBody>
      </p:sp>
    </p:spTree>
    <p:extLst>
      <p:ext uri="{BB962C8B-B14F-4D97-AF65-F5344CB8AC3E}">
        <p14:creationId xmlns:p14="http://schemas.microsoft.com/office/powerpoint/2010/main" val="471964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3399F-74DE-4831-B616-D14A24D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Queries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2BA32C-9914-44B6-A107-A71AB2F1C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94434"/>
              </p:ext>
            </p:extLst>
          </p:nvPr>
        </p:nvGraphicFramePr>
        <p:xfrm>
          <a:off x="564662" y="1768842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7C8F4D2-2E59-4729-896B-29695424656B}"/>
                  </a:ext>
                </a:extLst>
              </p:cNvPr>
              <p:cNvSpPr txBox="1"/>
              <p:nvPr/>
            </p:nvSpPr>
            <p:spPr>
              <a:xfrm>
                <a:off x="320431" y="5168596"/>
                <a:ext cx="11543323" cy="177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Show me </a:t>
                </a:r>
                <a:r>
                  <a:rPr lang="en-US" dirty="0">
                    <a:solidFill>
                      <a:schemeClr val="accent5"/>
                    </a:solidFill>
                  </a:rPr>
                  <a:t>all</a:t>
                </a:r>
                <a:r>
                  <a:rPr lang="en-US" dirty="0"/>
                  <a:t> fields from </a:t>
                </a:r>
                <a:r>
                  <a:rPr lang="en-US" b="1" dirty="0">
                    <a:solidFill>
                      <a:srgbClr val="E911F9"/>
                    </a:solidFill>
                  </a:rPr>
                  <a:t>all</a:t>
                </a:r>
                <a:r>
                  <a:rPr lang="en-US" dirty="0"/>
                  <a:t> records in the table . (</a:t>
                </a:r>
                <a:r>
                  <a:rPr lang="en-US" dirty="0">
                    <a:latin typeface="Consolas" panose="020B0609020204030204" pitchFamily="49" charset="0"/>
                  </a:rPr>
                  <a:t>SELECT </a:t>
                </a:r>
                <a:r>
                  <a:rPr lang="en-US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*</a:t>
                </a:r>
                <a:r>
                  <a:rPr lang="en-US" dirty="0">
                    <a:latin typeface="Consolas" panose="020B0609020204030204" pitchFamily="49" charset="0"/>
                  </a:rPr>
                  <a:t> from </a:t>
                </a:r>
                <a:r>
                  <a:rPr lang="en-US" dirty="0">
                    <a:solidFill>
                      <a:srgbClr val="E911F9"/>
                    </a:solidFill>
                    <a:latin typeface="Consolas" panose="020B0609020204030204" pitchFamily="49" charset="0"/>
                  </a:rPr>
                  <a:t>STUDENTS</a:t>
                </a:r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Brute-force: Pay seek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</m:t>
                    </m:r>
                  </m:oMath>
                </a14:m>
                <a:r>
                  <a:rPr lang="en-US" dirty="0"/>
                  <a:t> for all the page faults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4096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bytes of disk space required for table).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Also, pay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total time for printing every single record.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Only good news: </a:t>
                </a:r>
                <a:r>
                  <a:rPr lang="en-US" dirty="0"/>
                  <a:t>Note that you </a:t>
                </a:r>
                <a:r>
                  <a:rPr lang="en-US" dirty="0">
                    <a:solidFill>
                      <a:schemeClr val="accent2"/>
                    </a:solidFill>
                  </a:rPr>
                  <a:t>don’t have to allocate N bytes of main memory for the result of this query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when you’ve printed the data of an entire page, use the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same buffer</a:t>
                </a:r>
                <a:r>
                  <a:rPr lang="en-US" dirty="0"/>
                  <a:t> for the next page (no need to write anything to disk either).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C8F4D2-2E59-4729-896B-29695424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31" y="5168596"/>
                <a:ext cx="11543323" cy="1774397"/>
              </a:xfrm>
              <a:prstGeom prst="rect">
                <a:avLst/>
              </a:prstGeom>
              <a:blipFill rotWithShape="0">
                <a:blip r:embed="rId2"/>
                <a:stretch>
                  <a:fillRect l="-475" t="-9622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34B17-9570-4EAF-A51F-86B6D110D015}"/>
              </a:ext>
            </a:extLst>
          </p:cNvPr>
          <p:cNvSpPr txBox="1"/>
          <p:nvPr/>
        </p:nvSpPr>
        <p:spPr>
          <a:xfrm>
            <a:off x="437662" y="125046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TABLE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16E91-CBE5-4889-A169-06260374133E}"/>
              </a:ext>
            </a:extLst>
          </p:cNvPr>
          <p:cNvSpPr txBox="1"/>
          <p:nvPr/>
        </p:nvSpPr>
        <p:spPr>
          <a:xfrm>
            <a:off x="8675076" y="1690688"/>
            <a:ext cx="311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CAN WE DO BETTER?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243E95A-591A-4589-A4AF-1ABD402C1D99}"/>
              </a:ext>
            </a:extLst>
          </p:cNvPr>
          <p:cNvSpPr/>
          <p:nvPr/>
        </p:nvSpPr>
        <p:spPr>
          <a:xfrm>
            <a:off x="8972061" y="2414954"/>
            <a:ext cx="1062892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4AAA1B2-9B3B-43B7-9390-EFCFF673F084}"/>
              </a:ext>
            </a:extLst>
          </p:cNvPr>
          <p:cNvSpPr/>
          <p:nvPr/>
        </p:nvSpPr>
        <p:spPr>
          <a:xfrm>
            <a:off x="10429629" y="2414954"/>
            <a:ext cx="1062892" cy="50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3356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3399F-74DE-4831-B616-D14A24D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Queries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2BA32C-9914-44B6-A107-A71AB2F1C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73511"/>
              </p:ext>
            </p:extLst>
          </p:nvPr>
        </p:nvGraphicFramePr>
        <p:xfrm>
          <a:off x="564662" y="1768842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7C8F4D2-2E59-4729-896B-29695424656B}"/>
                  </a:ext>
                </a:extLst>
              </p:cNvPr>
              <p:cNvSpPr txBox="1"/>
              <p:nvPr/>
            </p:nvSpPr>
            <p:spPr>
              <a:xfrm>
                <a:off x="320431" y="5168596"/>
                <a:ext cx="11543323" cy="177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Show me </a:t>
                </a:r>
                <a:r>
                  <a:rPr lang="en-US" dirty="0">
                    <a:solidFill>
                      <a:schemeClr val="accent5"/>
                    </a:solidFill>
                  </a:rPr>
                  <a:t>all</a:t>
                </a:r>
                <a:r>
                  <a:rPr lang="en-US" dirty="0"/>
                  <a:t> fields from </a:t>
                </a:r>
                <a:r>
                  <a:rPr lang="en-US" b="1" dirty="0">
                    <a:solidFill>
                      <a:srgbClr val="E911F9"/>
                    </a:solidFill>
                  </a:rPr>
                  <a:t>all</a:t>
                </a:r>
                <a:r>
                  <a:rPr lang="en-US" dirty="0"/>
                  <a:t> records in the table . (</a:t>
                </a:r>
                <a:r>
                  <a:rPr lang="en-US" dirty="0">
                    <a:latin typeface="Consolas" panose="020B0609020204030204" pitchFamily="49" charset="0"/>
                  </a:rPr>
                  <a:t>SELECT </a:t>
                </a:r>
                <a:r>
                  <a:rPr lang="en-US" dirty="0">
                    <a:solidFill>
                      <a:schemeClr val="accent5"/>
                    </a:solidFill>
                    <a:latin typeface="Consolas" panose="020B0609020204030204" pitchFamily="49" charset="0"/>
                  </a:rPr>
                  <a:t>*</a:t>
                </a:r>
                <a:r>
                  <a:rPr lang="en-US" dirty="0">
                    <a:latin typeface="Consolas" panose="020B0609020204030204" pitchFamily="49" charset="0"/>
                  </a:rPr>
                  <a:t> from </a:t>
                </a:r>
                <a:r>
                  <a:rPr lang="en-US" dirty="0">
                    <a:solidFill>
                      <a:srgbClr val="E911F9"/>
                    </a:solidFill>
                    <a:latin typeface="Consolas" panose="020B0609020204030204" pitchFamily="49" charset="0"/>
                  </a:rPr>
                  <a:t>STUDENTS</a:t>
                </a:r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Brute-force: Pay seek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</m:t>
                    </m:r>
                  </m:oMath>
                </a14:m>
                <a:r>
                  <a:rPr lang="en-US" dirty="0"/>
                  <a:t> for all the page faults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type m:val="skw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4096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bytes of disk space required for table).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Also, pay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total time for printing every single record.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Only good news: </a:t>
                </a:r>
                <a:r>
                  <a:rPr lang="en-US" dirty="0"/>
                  <a:t>Note that you </a:t>
                </a:r>
                <a:r>
                  <a:rPr lang="en-US" dirty="0">
                    <a:solidFill>
                      <a:schemeClr val="accent2"/>
                    </a:solidFill>
                  </a:rPr>
                  <a:t>don’t have to allocate N bytes of main memory for the result of this query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/>
                  <a:t> when you’ve printed the data of an entire page, use the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same buffer</a:t>
                </a:r>
                <a:r>
                  <a:rPr lang="en-US" dirty="0"/>
                  <a:t> for the next page (no need to write anything to disk either).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C8F4D2-2E59-4729-896B-29695424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31" y="5168596"/>
                <a:ext cx="11543323" cy="1774397"/>
              </a:xfrm>
              <a:prstGeom prst="rect">
                <a:avLst/>
              </a:prstGeom>
              <a:blipFill rotWithShape="0">
                <a:blip r:embed="rId2"/>
                <a:stretch>
                  <a:fillRect l="-475" t="-9622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34B17-9570-4EAF-A51F-86B6D110D015}"/>
              </a:ext>
            </a:extLst>
          </p:cNvPr>
          <p:cNvSpPr txBox="1"/>
          <p:nvPr/>
        </p:nvSpPr>
        <p:spPr>
          <a:xfrm>
            <a:off x="437662" y="125046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TABLE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16E91-CBE5-4889-A169-06260374133E}"/>
              </a:ext>
            </a:extLst>
          </p:cNvPr>
          <p:cNvSpPr txBox="1"/>
          <p:nvPr/>
        </p:nvSpPr>
        <p:spPr>
          <a:xfrm>
            <a:off x="8675076" y="1690688"/>
            <a:ext cx="311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CAN WE DO BETTER?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243E95A-591A-4589-A4AF-1ABD402C1D99}"/>
              </a:ext>
            </a:extLst>
          </p:cNvPr>
          <p:cNvSpPr/>
          <p:nvPr/>
        </p:nvSpPr>
        <p:spPr>
          <a:xfrm>
            <a:off x="8972061" y="2414954"/>
            <a:ext cx="1062892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4AAA1B2-9B3B-43B7-9390-EFCFF673F084}"/>
              </a:ext>
            </a:extLst>
          </p:cNvPr>
          <p:cNvSpPr/>
          <p:nvPr/>
        </p:nvSpPr>
        <p:spPr>
          <a:xfrm>
            <a:off x="10429629" y="2414954"/>
            <a:ext cx="1062892" cy="508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E8EE583-C00A-47D3-BD53-8BAE9F24A418}"/>
              </a:ext>
            </a:extLst>
          </p:cNvPr>
          <p:cNvSpPr/>
          <p:nvPr/>
        </p:nvSpPr>
        <p:spPr>
          <a:xfrm>
            <a:off x="10324123" y="2250831"/>
            <a:ext cx="1297354" cy="867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erson, indoor, wall, little&#10;&#10;Description generated with very high confidence">
            <a:extLst>
              <a:ext uri="{FF2B5EF4-FFF2-40B4-BE49-F238E27FC236}">
                <a16:creationId xmlns:a16="http://schemas.microsoft.com/office/drawing/2014/main" xmlns="" id="{ADD35921-CF6F-4C90-ADA4-FFC25E16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245" y="494159"/>
            <a:ext cx="1199205" cy="895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AC09FB-DA7E-4545-921E-846D678162F8}"/>
              </a:ext>
            </a:extLst>
          </p:cNvPr>
          <p:cNvSpPr txBox="1"/>
          <p:nvPr/>
        </p:nvSpPr>
        <p:spPr>
          <a:xfrm>
            <a:off x="8675076" y="3212123"/>
            <a:ext cx="3118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query asks for </a:t>
            </a:r>
            <a:r>
              <a:rPr lang="en-US" b="1" dirty="0">
                <a:solidFill>
                  <a:srgbClr val="0070C0"/>
                </a:solidFill>
              </a:rPr>
              <a:t>everything</a:t>
            </a:r>
            <a:r>
              <a:rPr lang="en-US" dirty="0"/>
              <a:t> and </a:t>
            </a:r>
            <a:r>
              <a:rPr lang="en-US" b="1" dirty="0">
                <a:solidFill>
                  <a:srgbClr val="E911F9"/>
                </a:solidFill>
              </a:rPr>
              <a:t>anything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Sooner or later, we </a:t>
            </a:r>
            <a:r>
              <a:rPr lang="en-US" b="1" dirty="0">
                <a:solidFill>
                  <a:srgbClr val="C00000"/>
                </a:solidFill>
              </a:rPr>
              <a:t>will</a:t>
            </a:r>
            <a:r>
              <a:rPr lang="en-US" dirty="0"/>
              <a:t> pay the price!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 if you build a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-Black Tree over IDs… you still </a:t>
            </a:r>
            <a:r>
              <a:rPr lang="en-US" b="1" dirty="0">
                <a:solidFill>
                  <a:srgbClr val="7030A0"/>
                </a:solidFill>
              </a:rPr>
              <a:t>have to scan all pages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2829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3399F-74DE-4831-B616-D14A24D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Queries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2BA32C-9914-44B6-A107-A71AB2F1C9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662" y="1768842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34B17-9570-4EAF-A51F-86B6D110D015}"/>
              </a:ext>
            </a:extLst>
          </p:cNvPr>
          <p:cNvSpPr txBox="1"/>
          <p:nvPr/>
        </p:nvSpPr>
        <p:spPr>
          <a:xfrm>
            <a:off x="437662" y="125046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TABLE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09FF1F-5288-44D9-A90F-122AB6192510}"/>
              </a:ext>
            </a:extLst>
          </p:cNvPr>
          <p:cNvSpPr txBox="1"/>
          <p:nvPr/>
        </p:nvSpPr>
        <p:spPr>
          <a:xfrm>
            <a:off x="320431" y="5168596"/>
            <a:ext cx="1154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Show me </a:t>
            </a:r>
            <a:r>
              <a:rPr lang="en-US" dirty="0">
                <a:solidFill>
                  <a:schemeClr val="accent5"/>
                </a:solidFill>
              </a:rPr>
              <a:t>all</a:t>
            </a:r>
            <a:r>
              <a:rPr lang="en-US" dirty="0"/>
              <a:t> fields from </a:t>
            </a:r>
            <a:r>
              <a:rPr lang="en-US" b="1" dirty="0">
                <a:solidFill>
                  <a:srgbClr val="E911F9"/>
                </a:solidFill>
              </a:rPr>
              <a:t>students </a:t>
            </a:r>
            <a:r>
              <a:rPr lang="en-US" b="1" dirty="0">
                <a:solidFill>
                  <a:schemeClr val="accent4"/>
                </a:solidFill>
              </a:rPr>
              <a:t>ID is between 740 and 1043</a:t>
            </a:r>
            <a:r>
              <a:rPr lang="en-US" dirty="0"/>
              <a:t>. (</a:t>
            </a: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</a:rPr>
              <a:t> from </a:t>
            </a:r>
            <a:r>
              <a:rPr lang="en-US" dirty="0">
                <a:solidFill>
                  <a:srgbClr val="E911F9"/>
                </a:solidFill>
                <a:latin typeface="Consolas" panose="020B0609020204030204" pitchFamily="49" charset="0"/>
              </a:rPr>
              <a:t>STUDENTS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WHERE ID &gt;=740 AND ID &lt;= 1043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4869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3399F-74DE-4831-B616-D14A24D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Queries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2BA32C-9914-44B6-A107-A71AB2F1C9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662" y="1768842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34B17-9570-4EAF-A51F-86B6D110D015}"/>
              </a:ext>
            </a:extLst>
          </p:cNvPr>
          <p:cNvSpPr txBox="1"/>
          <p:nvPr/>
        </p:nvSpPr>
        <p:spPr>
          <a:xfrm>
            <a:off x="437662" y="125046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TABLE STUDENTS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6341110-BB98-4283-A956-0140B2250503}"/>
              </a:ext>
            </a:extLst>
          </p:cNvPr>
          <p:cNvSpPr/>
          <p:nvPr/>
        </p:nvSpPr>
        <p:spPr>
          <a:xfrm>
            <a:off x="8972060" y="2414954"/>
            <a:ext cx="1344247" cy="88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4B34834-D59A-4820-9DC6-D00106B4828A}"/>
              </a:ext>
            </a:extLst>
          </p:cNvPr>
          <p:cNvSpPr/>
          <p:nvPr/>
        </p:nvSpPr>
        <p:spPr>
          <a:xfrm>
            <a:off x="10429629" y="2414954"/>
            <a:ext cx="1363786" cy="88313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Foreshadowing does, like, nothing for 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5C0292-295B-4FEB-BE28-19B3FB67637C}"/>
              </a:ext>
            </a:extLst>
          </p:cNvPr>
          <p:cNvSpPr txBox="1"/>
          <p:nvPr/>
        </p:nvSpPr>
        <p:spPr>
          <a:xfrm>
            <a:off x="320431" y="5168596"/>
            <a:ext cx="1154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Show me </a:t>
            </a:r>
            <a:r>
              <a:rPr lang="en-US" dirty="0">
                <a:solidFill>
                  <a:schemeClr val="accent5"/>
                </a:solidFill>
              </a:rPr>
              <a:t>all</a:t>
            </a:r>
            <a:r>
              <a:rPr lang="en-US" dirty="0"/>
              <a:t> fields from </a:t>
            </a:r>
            <a:r>
              <a:rPr lang="en-US" b="1" dirty="0">
                <a:solidFill>
                  <a:srgbClr val="E911F9"/>
                </a:solidFill>
              </a:rPr>
              <a:t>students </a:t>
            </a:r>
            <a:r>
              <a:rPr lang="en-US" b="1" dirty="0">
                <a:solidFill>
                  <a:schemeClr val="accent4"/>
                </a:solidFill>
              </a:rPr>
              <a:t>ID is between 740 and 1043</a:t>
            </a:r>
            <a:r>
              <a:rPr lang="en-US" dirty="0"/>
              <a:t>. (</a:t>
            </a: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</a:rPr>
              <a:t> from </a:t>
            </a:r>
            <a:r>
              <a:rPr lang="en-US" dirty="0">
                <a:solidFill>
                  <a:srgbClr val="E911F9"/>
                </a:solidFill>
                <a:latin typeface="Consolas" panose="020B0609020204030204" pitchFamily="49" charset="0"/>
              </a:rPr>
              <a:t>STUDENTS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WHERE ID &gt;=740 AND ID &lt;= 1043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3570CA-ACF6-4688-8C63-9140AAF6678F}"/>
              </a:ext>
            </a:extLst>
          </p:cNvPr>
          <p:cNvSpPr txBox="1"/>
          <p:nvPr/>
        </p:nvSpPr>
        <p:spPr>
          <a:xfrm>
            <a:off x="8675076" y="1690688"/>
            <a:ext cx="311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CAN WE DO BETTER NOW?</a:t>
            </a:r>
          </a:p>
        </p:txBody>
      </p:sp>
    </p:spTree>
    <p:extLst>
      <p:ext uri="{BB962C8B-B14F-4D97-AF65-F5344CB8AC3E}">
        <p14:creationId xmlns:p14="http://schemas.microsoft.com/office/powerpoint/2010/main" val="325224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229200"/>
            <a:ext cx="10008973" cy="1117694"/>
          </a:xfrm>
        </p:spPr>
        <p:txBody>
          <a:bodyPr/>
          <a:lstStyle/>
          <a:p>
            <a:pPr algn="ctr"/>
            <a:r>
              <a:rPr lang="en-US" dirty="0"/>
              <a:t>Warmup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467278"/>
            <a:ext cx="11948984" cy="5390721"/>
          </a:xfrm>
        </p:spPr>
        <p:txBody>
          <a:bodyPr>
            <a:normAutofit/>
          </a:bodyPr>
          <a:lstStyle/>
          <a:p>
            <a:r>
              <a:rPr lang="en-US" sz="2000" dirty="0"/>
              <a:t>Take 10 to implement the </a:t>
            </a:r>
            <a:r>
              <a:rPr lang="en-US" sz="2000" b="1" dirty="0"/>
              <a:t>void </a:t>
            </a:r>
            <a:r>
              <a:rPr lang="en-US" sz="2000" dirty="0"/>
              <a:t>method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(Node 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min,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max, List&lt;Integer&gt; list)</a:t>
            </a:r>
            <a:r>
              <a:rPr lang="en-US" sz="2000" dirty="0">
                <a:ea typeface="Consolas" charset="0"/>
                <a:cs typeface="Consolas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ea typeface="Consolas" charset="0"/>
                <a:cs typeface="Consolas" charset="0"/>
              </a:rPr>
              <a:t>     such that we can perform </a:t>
            </a:r>
            <a:r>
              <a:rPr lang="en-US" sz="2000" dirty="0">
                <a:solidFill>
                  <a:srgbClr val="C00000"/>
                </a:solidFill>
                <a:ea typeface="Consolas" charset="0"/>
                <a:cs typeface="Consolas" charset="0"/>
              </a:rPr>
              <a:t>range search </a:t>
            </a:r>
            <a:r>
              <a:rPr lang="en-US" sz="2000" dirty="0">
                <a:ea typeface="Consolas" charset="0"/>
                <a:cs typeface="Consolas" charset="0"/>
              </a:rPr>
              <a:t>on this BST!</a:t>
            </a:r>
          </a:p>
        </p:txBody>
      </p:sp>
      <p:sp>
        <p:nvSpPr>
          <p:cNvPr id="4" name="Oval 3"/>
          <p:cNvSpPr/>
          <p:nvPr/>
        </p:nvSpPr>
        <p:spPr>
          <a:xfrm>
            <a:off x="9568253" y="3002691"/>
            <a:ext cx="568412" cy="34599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5" name="Oval 4"/>
          <p:cNvSpPr/>
          <p:nvPr/>
        </p:nvSpPr>
        <p:spPr>
          <a:xfrm>
            <a:off x="8868030" y="3735862"/>
            <a:ext cx="568412" cy="34599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514702" y="4370177"/>
            <a:ext cx="568412" cy="34599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Oval 6"/>
          <p:cNvSpPr/>
          <p:nvPr/>
        </p:nvSpPr>
        <p:spPr>
          <a:xfrm>
            <a:off x="10322013" y="3694668"/>
            <a:ext cx="568412" cy="34599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58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69637" y="438665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10845123" y="4378419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0" name="Oval 9"/>
          <p:cNvSpPr/>
          <p:nvPr/>
        </p:nvSpPr>
        <p:spPr>
          <a:xfrm>
            <a:off x="10297303" y="4856211"/>
            <a:ext cx="568412" cy="34599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65</a:t>
            </a:r>
          </a:p>
        </p:txBody>
      </p:sp>
      <p:cxnSp>
        <p:nvCxnSpPr>
          <p:cNvPr id="12" name="Straight Arrow Connector 11"/>
          <p:cNvCxnSpPr>
            <a:stCxn id="4" idx="3"/>
            <a:endCxn id="5" idx="7"/>
          </p:cNvCxnSpPr>
          <p:nvPr/>
        </p:nvCxnSpPr>
        <p:spPr>
          <a:xfrm flipH="1">
            <a:off x="9353200" y="3298013"/>
            <a:ext cx="298295" cy="48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8653843" y="4018828"/>
            <a:ext cx="371572" cy="3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6" idx="1"/>
          </p:cNvCxnSpPr>
          <p:nvPr/>
        </p:nvCxnSpPr>
        <p:spPr>
          <a:xfrm>
            <a:off x="9353200" y="4031184"/>
            <a:ext cx="244744" cy="38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7" idx="1"/>
          </p:cNvCxnSpPr>
          <p:nvPr/>
        </p:nvCxnSpPr>
        <p:spPr>
          <a:xfrm>
            <a:off x="10053423" y="3298013"/>
            <a:ext cx="351832" cy="4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0"/>
          </p:cNvCxnSpPr>
          <p:nvPr/>
        </p:nvCxnSpPr>
        <p:spPr>
          <a:xfrm>
            <a:off x="10807183" y="3989990"/>
            <a:ext cx="322146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7"/>
          </p:cNvCxnSpPr>
          <p:nvPr/>
        </p:nvCxnSpPr>
        <p:spPr>
          <a:xfrm flipH="1">
            <a:off x="10782473" y="4673741"/>
            <a:ext cx="145892" cy="23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6577" y="5453455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</a:t>
            </a:r>
          </a:p>
        </p:txBody>
      </p:sp>
      <p:cxnSp>
        <p:nvCxnSpPr>
          <p:cNvPr id="30" name="Straight Arrow Connector 29"/>
          <p:cNvCxnSpPr>
            <a:stCxn id="10" idx="3"/>
            <a:endCxn id="29" idx="0"/>
          </p:cNvCxnSpPr>
          <p:nvPr/>
        </p:nvCxnSpPr>
        <p:spPr>
          <a:xfrm flipH="1">
            <a:off x="10140783" y="5151533"/>
            <a:ext cx="239762" cy="3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51441" y="3571100"/>
            <a:ext cx="26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[12, 65]</a:t>
            </a:r>
          </a:p>
        </p:txBody>
      </p:sp>
    </p:spTree>
    <p:extLst>
      <p:ext uri="{BB962C8B-B14F-4D97-AF65-F5344CB8AC3E}">
        <p14:creationId xmlns:p14="http://schemas.microsoft.com/office/powerpoint/2010/main" val="653496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3399F-74DE-4831-B616-D14A24D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Queries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B2BA32C-9914-44B6-A107-A71AB2F1C9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662" y="1768842"/>
          <a:ext cx="8001000" cy="32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Campus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resident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with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Parking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</a:rPr>
                        <a:t> space ID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20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POLI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893439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243654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62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accent2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ENGR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234656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2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200" i="1" dirty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34B17-9570-4EAF-A51F-86B6D110D015}"/>
              </a:ext>
            </a:extLst>
          </p:cNvPr>
          <p:cNvSpPr txBox="1"/>
          <p:nvPr/>
        </p:nvSpPr>
        <p:spPr>
          <a:xfrm>
            <a:off x="437662" y="125046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TABLE STUDENTS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6341110-BB98-4283-A956-0140B2250503}"/>
              </a:ext>
            </a:extLst>
          </p:cNvPr>
          <p:cNvSpPr/>
          <p:nvPr/>
        </p:nvSpPr>
        <p:spPr>
          <a:xfrm>
            <a:off x="8972060" y="2414954"/>
            <a:ext cx="1344247" cy="88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4B34834-D59A-4820-9DC6-D00106B4828A}"/>
              </a:ext>
            </a:extLst>
          </p:cNvPr>
          <p:cNvSpPr/>
          <p:nvPr/>
        </p:nvSpPr>
        <p:spPr>
          <a:xfrm>
            <a:off x="10429629" y="2414954"/>
            <a:ext cx="1363786" cy="88313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Foreshadowing does, like, nothing for 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5C0292-295B-4FEB-BE28-19B3FB67637C}"/>
              </a:ext>
            </a:extLst>
          </p:cNvPr>
          <p:cNvSpPr txBox="1"/>
          <p:nvPr/>
        </p:nvSpPr>
        <p:spPr>
          <a:xfrm>
            <a:off x="320431" y="5168596"/>
            <a:ext cx="1154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Show me </a:t>
            </a:r>
            <a:r>
              <a:rPr lang="en-US" dirty="0">
                <a:solidFill>
                  <a:schemeClr val="accent5"/>
                </a:solidFill>
              </a:rPr>
              <a:t>all</a:t>
            </a:r>
            <a:r>
              <a:rPr lang="en-US" dirty="0"/>
              <a:t> fields from </a:t>
            </a:r>
            <a:r>
              <a:rPr lang="en-US" b="1" dirty="0">
                <a:solidFill>
                  <a:srgbClr val="E911F9"/>
                </a:solidFill>
              </a:rPr>
              <a:t>students </a:t>
            </a:r>
            <a:r>
              <a:rPr lang="en-US" b="1" dirty="0">
                <a:solidFill>
                  <a:schemeClr val="accent4"/>
                </a:solidFill>
              </a:rPr>
              <a:t>ID is between 740 and 1043</a:t>
            </a:r>
            <a:r>
              <a:rPr lang="en-US" dirty="0"/>
              <a:t>. (</a:t>
            </a:r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</a:rPr>
              <a:t> from </a:t>
            </a:r>
            <a:r>
              <a:rPr lang="en-US" dirty="0">
                <a:solidFill>
                  <a:srgbClr val="E911F9"/>
                </a:solidFill>
                <a:latin typeface="Consolas" panose="020B0609020204030204" pitchFamily="49" charset="0"/>
              </a:rPr>
              <a:t>STUDENTS 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WHERE ID &gt;=740 AND ID &lt;= 1043</a:t>
            </a:r>
            <a:r>
              <a:rPr lang="en-US" dirty="0"/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88FE619-DCFF-486C-B248-A438845F0FDD}"/>
              </a:ext>
            </a:extLst>
          </p:cNvPr>
          <p:cNvSpPr/>
          <p:nvPr/>
        </p:nvSpPr>
        <p:spPr>
          <a:xfrm>
            <a:off x="8854833" y="2157046"/>
            <a:ext cx="1649046" cy="1453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B970498-5A26-4FC2-86FA-7C6F62BB8DAB}"/>
              </a:ext>
            </a:extLst>
          </p:cNvPr>
          <p:cNvSpPr/>
          <p:nvPr/>
        </p:nvSpPr>
        <p:spPr>
          <a:xfrm>
            <a:off x="215901" y="1333188"/>
            <a:ext cx="1649046" cy="3835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xmlns="" id="{CF119224-1E3F-4144-91BB-B75A52B863BC}"/>
              </a:ext>
            </a:extLst>
          </p:cNvPr>
          <p:cNvCxnSpPr/>
          <p:nvPr/>
        </p:nvCxnSpPr>
        <p:spPr>
          <a:xfrm flipV="1">
            <a:off x="1594338" y="1461477"/>
            <a:ext cx="1164495" cy="44547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BBCFC4-0EB3-4FD0-BC61-074A89246E1C}"/>
              </a:ext>
            </a:extLst>
          </p:cNvPr>
          <p:cNvSpPr txBox="1"/>
          <p:nvPr/>
        </p:nvSpPr>
        <p:spPr>
          <a:xfrm>
            <a:off x="2598615" y="1277477"/>
            <a:ext cx="344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 will need an index over IDs!</a:t>
            </a:r>
          </a:p>
        </p:txBody>
      </p:sp>
    </p:spTree>
    <p:extLst>
      <p:ext uri="{BB962C8B-B14F-4D97-AF65-F5344CB8AC3E}">
        <p14:creationId xmlns:p14="http://schemas.microsoft.com/office/powerpoint/2010/main" val="2647230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do this with any data structure that we’ve talked about</a:t>
            </a:r>
          </a:p>
          <a:p>
            <a:r>
              <a:rPr lang="en-US" dirty="0"/>
              <a:t>We know how to do </a:t>
            </a:r>
            <a:r>
              <a:rPr lang="en-US" dirty="0">
                <a:solidFill>
                  <a:srgbClr val="C00000"/>
                </a:solidFill>
              </a:rPr>
              <a:t>range search</a:t>
            </a:r>
            <a:r>
              <a:rPr lang="en-US" dirty="0"/>
              <a:t> in a BST and all the data structures we’ve talked about either are or can be implemented with a BST!</a:t>
            </a:r>
          </a:p>
          <a:p>
            <a:r>
              <a:rPr lang="en-US" dirty="0"/>
              <a:t>Let’s assume that we build our index as a </a:t>
            </a:r>
            <a:r>
              <a:rPr lang="en-US" dirty="0">
                <a:solidFill>
                  <a:schemeClr val="accent2"/>
                </a:solidFill>
              </a:rPr>
              <a:t>BST</a:t>
            </a:r>
            <a:r>
              <a:rPr lang="en-US" dirty="0"/>
              <a:t>…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Key-Value Dictionaries are database indices</a:t>
            </a:r>
          </a:p>
        </p:txBody>
      </p:sp>
    </p:spTree>
    <p:extLst>
      <p:ext uri="{BB962C8B-B14F-4D97-AF65-F5344CB8AC3E}">
        <p14:creationId xmlns:p14="http://schemas.microsoft.com/office/powerpoint/2010/main" val="642972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do this with any data structure that we’ve talked about</a:t>
                </a:r>
              </a:p>
              <a:p>
                <a:r>
                  <a:rPr lang="en-US" dirty="0"/>
                  <a:t>We know how to do </a:t>
                </a:r>
                <a:r>
                  <a:rPr lang="en-US" dirty="0">
                    <a:solidFill>
                      <a:srgbClr val="C00000"/>
                    </a:solidFill>
                  </a:rPr>
                  <a:t>range search</a:t>
                </a:r>
                <a:r>
                  <a:rPr lang="en-US" dirty="0"/>
                  <a:t> in a BST and all the data structures we’ve talked about either are or can be implemented with a BST!</a:t>
                </a:r>
              </a:p>
              <a:p>
                <a:r>
                  <a:rPr lang="en-US" dirty="0"/>
                  <a:t>Let’s assume that we build our index as a </a:t>
                </a:r>
                <a:r>
                  <a:rPr lang="en-US" dirty="0">
                    <a:solidFill>
                      <a:schemeClr val="accent2"/>
                    </a:solidFill>
                  </a:rPr>
                  <a:t>BST</a:t>
                </a:r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bottom-up approach </a:t>
                </a:r>
                <a:r>
                  <a:rPr lang="en-US" dirty="0"/>
                  <a:t>seems natural!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5120=5∗1024 </m:t>
                    </m:r>
                  </m:oMath>
                </a14:m>
                <a:r>
                  <a:rPr lang="en-US" dirty="0"/>
                  <a:t> records of 32 bytes each.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bytes = 40 KB = 10 pages.</a:t>
                </a:r>
              </a:p>
              <a:p>
                <a:r>
                  <a:rPr lang="en-US" dirty="0"/>
                  <a:t>Key: </a:t>
                </a:r>
                <a:r>
                  <a:rPr lang="en-US" dirty="0">
                    <a:solidFill>
                      <a:schemeClr val="accent2"/>
                    </a:solidFill>
                  </a:rPr>
                  <a:t>BUILDING</a:t>
                </a:r>
                <a:r>
                  <a:rPr lang="en-US" dirty="0"/>
                  <a:t> the dictionary is expensive. </a:t>
                </a:r>
              </a:p>
              <a:p>
                <a:pPr lvl="1"/>
                <a:r>
                  <a:rPr lang="en-US" dirty="0"/>
                  <a:t>But once it’s in place, accessing and mutating data, even when it lies on disk, will be </a:t>
                </a:r>
                <a:r>
                  <a:rPr lang="en-US" dirty="0">
                    <a:solidFill>
                      <a:srgbClr val="00B0F0"/>
                    </a:solidFill>
                  </a:rPr>
                  <a:t>much faster </a:t>
                </a:r>
                <a:r>
                  <a:rPr lang="en-US" dirty="0"/>
                  <a:t>than having nothing in place.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Key-Value Dictionaries are database indices</a:t>
            </a:r>
          </a:p>
        </p:txBody>
      </p:sp>
    </p:spTree>
    <p:extLst>
      <p:ext uri="{BB962C8B-B14F-4D97-AF65-F5344CB8AC3E}">
        <p14:creationId xmlns:p14="http://schemas.microsoft.com/office/powerpoint/2010/main" val="2956121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95CD5F9-A0DC-4D78-98F2-6C05352E9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061" y="1989748"/>
                <a:ext cx="116996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first pay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10∗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𝑠𝑐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to find the first IDs at every page. We store these in memory.</a:t>
                </a:r>
              </a:p>
              <a:p>
                <a:r>
                  <a:rPr lang="en-US" dirty="0"/>
                  <a:t>While pages might be non-full, we assume that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they are not completely empty</a:t>
                </a:r>
                <a:r>
                  <a:rPr lang="en-US" dirty="0"/>
                  <a:t>, </a:t>
                </a:r>
                <a:r>
                  <a:rPr lang="en-US" dirty="0" err="1"/>
                  <a:t>ie</a:t>
                </a:r>
                <a:r>
                  <a:rPr lang="en-US" dirty="0"/>
                  <a:t> they have at least one record.</a:t>
                </a:r>
              </a:p>
              <a:p>
                <a:pPr lvl="1"/>
                <a:r>
                  <a:rPr lang="en-US" dirty="0"/>
                  <a:t>Very reasonable assumption, as we will see later.</a:t>
                </a:r>
              </a:p>
              <a:p>
                <a:r>
                  <a:rPr lang="en-US" dirty="0"/>
                  <a:t>Then, the following code builds the BST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bottom-up</a:t>
                </a:r>
                <a:r>
                  <a:rPr lang="en-US" dirty="0"/>
                  <a:t> based on </a:t>
                </a:r>
                <a:r>
                  <a:rPr lang="en-US" dirty="0">
                    <a:solidFill>
                      <a:srgbClr val="7030A0"/>
                    </a:solidFill>
                  </a:rPr>
                  <a:t>arbitrary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separator values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5CD5F9-A0DC-4D78-98F2-6C05352E9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061" y="1989748"/>
                <a:ext cx="11699631" cy="4351338"/>
              </a:xfrm>
              <a:blipFill rotWithShape="0">
                <a:blip r:embed="rId2"/>
                <a:stretch>
                  <a:fillRect l="-93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217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95CD5F9-A0DC-4D78-98F2-6C05352E9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061" y="1989748"/>
                <a:ext cx="11699631" cy="459080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will first pay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10∗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𝑠𝑐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to find the first IDs at every page. We store these in memory.</a:t>
                </a:r>
              </a:p>
              <a:p>
                <a:r>
                  <a:rPr lang="en-US" dirty="0"/>
                  <a:t>While pages might be non-full, we assume that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they are not completely empty</a:t>
                </a:r>
                <a:r>
                  <a:rPr lang="en-US" dirty="0"/>
                  <a:t>, </a:t>
                </a:r>
                <a:r>
                  <a:rPr lang="en-US" dirty="0" err="1"/>
                  <a:t>ie</a:t>
                </a:r>
                <a:r>
                  <a:rPr lang="en-US" dirty="0"/>
                  <a:t> they have at least one record.</a:t>
                </a:r>
              </a:p>
              <a:p>
                <a:pPr lvl="1"/>
                <a:r>
                  <a:rPr lang="en-US" dirty="0"/>
                  <a:t>Very reasonable assumption, as we will see later.</a:t>
                </a:r>
              </a:p>
              <a:p>
                <a:r>
                  <a:rPr lang="en-US" dirty="0"/>
                  <a:t>Then, the following code builds the BST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bottom-up</a:t>
                </a:r>
                <a:r>
                  <a:rPr lang="en-US" dirty="0"/>
                  <a:t> based on </a:t>
                </a:r>
                <a:r>
                  <a:rPr lang="en-US" dirty="0">
                    <a:solidFill>
                      <a:srgbClr val="7030A0"/>
                    </a:solidFill>
                  </a:rPr>
                  <a:t>arbitrary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separator values</a:t>
                </a:r>
                <a:r>
                  <a:rPr lang="en-US" dirty="0"/>
                  <a:t>!</a:t>
                </a:r>
              </a:p>
              <a:p>
                <a:pPr marL="457200" lvl="1" indent="0">
                  <a:buNone/>
                </a:pP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while(</a:t>
                </a:r>
                <a:r>
                  <a:rPr lang="en-US" sz="1700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</a:rPr>
                  <a:t>q</a:t>
                </a:r>
                <a:r>
                  <a:rPr lang="en-US" sz="17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.size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() &gt; 2){</a:t>
                </a:r>
              </a:p>
              <a:p>
                <a:pPr marL="457200" lvl="1" indent="0">
                  <a:buNone/>
                </a:pP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	Node n1 = </a:t>
                </a:r>
                <a:r>
                  <a:rPr lang="en-US" sz="17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q.dequeue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(), n2 = </a:t>
                </a:r>
                <a:r>
                  <a:rPr lang="en-US" sz="17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q.first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(); </a:t>
                </a:r>
                <a:r>
                  <a:rPr lang="en-US" sz="1700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 Careful not to remove the second guy</a:t>
                </a:r>
              </a:p>
              <a:p>
                <a:pPr marL="457200" lvl="1" indent="0">
                  <a:buNone/>
                </a:pP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	</a:t>
                </a:r>
                <a:r>
                  <a:rPr lang="en-US" sz="17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q.enqueue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(new Node(</a:t>
                </a:r>
                <a:r>
                  <a:rPr lang="en-US" sz="1700" b="1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(n1.key + n2.key) / 2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n1, n2)); </a:t>
                </a:r>
                <a:r>
                  <a:rPr lang="en-US" sz="1700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 Best separator right in the middle</a:t>
                </a:r>
              </a:p>
              <a:p>
                <a:pPr marL="457200" lvl="1" indent="0">
                  <a:buNone/>
                </a:pP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} </a:t>
                </a:r>
                <a:r>
                  <a:rPr lang="en-US" sz="1700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 At this point we only have two subtrees and have to connect them to a root node</a:t>
                </a:r>
              </a:p>
              <a:p>
                <a:pPr marL="457200" lvl="1" indent="0">
                  <a:buNone/>
                </a:pP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Node n1 = </a:t>
                </a:r>
                <a:r>
                  <a:rPr lang="en-US" sz="17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q.dequeue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(), n2 = </a:t>
                </a:r>
                <a:r>
                  <a:rPr lang="en-US" sz="17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q.dequeue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(); </a:t>
                </a:r>
                <a:r>
                  <a:rPr lang="en-US" sz="1700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 Ok to remove second guy this time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	</a:t>
                </a:r>
              </a:p>
              <a:p>
                <a:pPr marL="457200" lvl="1" indent="0">
                  <a:buNone/>
                </a:pP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Node root = new Node(</a:t>
                </a:r>
                <a:r>
                  <a:rPr lang="en-US" sz="1700" b="1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(n1.key + n2.key) / 2</a:t>
                </a:r>
                <a:r>
                  <a:rPr lang="en-US" sz="17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n1, n2));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5CD5F9-A0DC-4D78-98F2-6C05352E9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061" y="1989748"/>
                <a:ext cx="11699631" cy="4590806"/>
              </a:xfrm>
              <a:blipFill rotWithShape="0">
                <a:blip r:embed="rId2"/>
                <a:stretch>
                  <a:fillRect l="-938" t="-2922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165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-72284" y="6466098"/>
            <a:ext cx="12554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</a:rPr>
              <a:t>Every one of these nodes represents </a:t>
            </a:r>
            <a:r>
              <a:rPr lang="en-US" sz="1600" b="1" i="1" dirty="0">
                <a:solidFill>
                  <a:schemeClr val="accent1"/>
                </a:solidFill>
              </a:rPr>
              <a:t>a page on disk</a:t>
            </a:r>
            <a:r>
              <a:rPr lang="en-US" sz="1600" i="1" dirty="0">
                <a:solidFill>
                  <a:schemeClr val="accent1"/>
                </a:solidFill>
              </a:rPr>
              <a:t>, and contains a certain number of records. Every record has an ID. </a:t>
            </a:r>
            <a:r>
              <a:rPr lang="en-US" sz="1600" b="1" i="1" dirty="0">
                <a:solidFill>
                  <a:schemeClr val="accent1"/>
                </a:solidFill>
              </a:rPr>
              <a:t>First ID of each page shown.</a:t>
            </a:r>
          </a:p>
        </p:txBody>
      </p:sp>
    </p:spTree>
    <p:extLst>
      <p:ext uri="{BB962C8B-B14F-4D97-AF65-F5344CB8AC3E}">
        <p14:creationId xmlns:p14="http://schemas.microsoft.com/office/powerpoint/2010/main" val="1061816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43470" y="522468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545683" y="522468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833312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</p:spTree>
    <p:extLst>
      <p:ext uri="{BB962C8B-B14F-4D97-AF65-F5344CB8AC3E}">
        <p14:creationId xmlns:p14="http://schemas.microsoft.com/office/powerpoint/2010/main" val="128079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43470" y="522468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545683" y="522468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833312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1734" y="1320800"/>
            <a:ext cx="4917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Circular nodes</a:t>
            </a:r>
            <a:r>
              <a:rPr lang="en-US" dirty="0"/>
              <a:t> are </a:t>
            </a:r>
            <a:r>
              <a:rPr lang="en-US" b="1" dirty="0">
                <a:solidFill>
                  <a:schemeClr val="accent2"/>
                </a:solidFill>
              </a:rPr>
              <a:t>memory-resident </a:t>
            </a:r>
            <a:r>
              <a:rPr lang="en-US" dirty="0"/>
              <a:t>(but disk-</a:t>
            </a:r>
            <a:r>
              <a:rPr lang="en-US" dirty="0" err="1"/>
              <a:t>dumpable</a:t>
            </a:r>
            <a:r>
              <a:rPr lang="en-US" dirty="0"/>
              <a:t> if declared </a:t>
            </a:r>
            <a:r>
              <a:rPr lang="en-US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Serializable</a:t>
            </a:r>
            <a:r>
              <a:rPr lang="en-US" dirty="0"/>
              <a:t>!) and contain </a:t>
            </a:r>
            <a:r>
              <a:rPr lang="en-US" b="1" dirty="0">
                <a:solidFill>
                  <a:schemeClr val="accent2"/>
                </a:solidFill>
              </a:rPr>
              <a:t>separators, not keys</a:t>
            </a:r>
          </a:p>
        </p:txBody>
      </p:sp>
    </p:spTree>
    <p:extLst>
      <p:ext uri="{BB962C8B-B14F-4D97-AF65-F5344CB8AC3E}">
        <p14:creationId xmlns:p14="http://schemas.microsoft.com/office/powerpoint/2010/main" val="46564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43470" y="522468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545683" y="522468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833312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79" name="Oval 78"/>
          <p:cNvSpPr/>
          <p:nvPr/>
        </p:nvSpPr>
        <p:spPr>
          <a:xfrm>
            <a:off x="2354017" y="3591837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28.6</a:t>
            </a:r>
          </a:p>
        </p:txBody>
      </p:sp>
      <p:sp>
        <p:nvSpPr>
          <p:cNvPr id="82" name="Oval 81"/>
          <p:cNvSpPr/>
          <p:nvPr/>
        </p:nvSpPr>
        <p:spPr>
          <a:xfrm>
            <a:off x="6636740" y="3475781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119.8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79" idx="3"/>
            <a:endCxn id="4" idx="7"/>
          </p:cNvCxnSpPr>
          <p:nvPr/>
        </p:nvCxnSpPr>
        <p:spPr>
          <a:xfrm flipH="1">
            <a:off x="1798684" y="4148781"/>
            <a:ext cx="672100" cy="751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9" idx="5"/>
            <a:endCxn id="86" idx="1"/>
          </p:cNvCxnSpPr>
          <p:nvPr/>
        </p:nvCxnSpPr>
        <p:spPr>
          <a:xfrm>
            <a:off x="3034582" y="4148781"/>
            <a:ext cx="585398" cy="68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2" idx="3"/>
          </p:cNvCxnSpPr>
          <p:nvPr/>
        </p:nvCxnSpPr>
        <p:spPr>
          <a:xfrm flipH="1">
            <a:off x="6171074" y="4032725"/>
            <a:ext cx="592765" cy="7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2" idx="5"/>
          </p:cNvCxnSpPr>
          <p:nvPr/>
        </p:nvCxnSpPr>
        <p:spPr>
          <a:xfrm>
            <a:off x="7377528" y="4032725"/>
            <a:ext cx="632648" cy="668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75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43470" y="522468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545683" y="522468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833312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79" name="Oval 78"/>
          <p:cNvSpPr/>
          <p:nvPr/>
        </p:nvSpPr>
        <p:spPr>
          <a:xfrm>
            <a:off x="2354017" y="3591837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28.6</a:t>
            </a:r>
          </a:p>
        </p:txBody>
      </p:sp>
      <p:sp>
        <p:nvSpPr>
          <p:cNvPr id="82" name="Oval 81"/>
          <p:cNvSpPr/>
          <p:nvPr/>
        </p:nvSpPr>
        <p:spPr>
          <a:xfrm>
            <a:off x="6636740" y="3475781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119.8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79" idx="3"/>
            <a:endCxn id="4" idx="7"/>
          </p:cNvCxnSpPr>
          <p:nvPr/>
        </p:nvCxnSpPr>
        <p:spPr>
          <a:xfrm flipH="1">
            <a:off x="1798684" y="4148781"/>
            <a:ext cx="672100" cy="751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9" idx="5"/>
            <a:endCxn id="86" idx="1"/>
          </p:cNvCxnSpPr>
          <p:nvPr/>
        </p:nvCxnSpPr>
        <p:spPr>
          <a:xfrm>
            <a:off x="3034582" y="4148781"/>
            <a:ext cx="585398" cy="68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2" idx="3"/>
          </p:cNvCxnSpPr>
          <p:nvPr/>
        </p:nvCxnSpPr>
        <p:spPr>
          <a:xfrm flipH="1">
            <a:off x="6171074" y="4032725"/>
            <a:ext cx="592765" cy="7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2" idx="5"/>
          </p:cNvCxnSpPr>
          <p:nvPr/>
        </p:nvCxnSpPr>
        <p:spPr>
          <a:xfrm>
            <a:off x="7377528" y="4032725"/>
            <a:ext cx="632648" cy="668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633535" y="277378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74.2</a:t>
            </a:r>
          </a:p>
        </p:txBody>
      </p:sp>
      <p:sp>
        <p:nvSpPr>
          <p:cNvPr id="153" name="Oval 152"/>
          <p:cNvSpPr/>
          <p:nvPr/>
        </p:nvSpPr>
        <p:spPr>
          <a:xfrm>
            <a:off x="10420361" y="2694144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 + 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rgbClr val="7030A0"/>
                </a:solidFill>
              </a:rPr>
              <a:t>ε</a:t>
            </a:r>
            <a:endParaRPr lang="en-US" sz="1600" dirty="0">
              <a:solidFill>
                <a:srgbClr val="7030A0"/>
              </a:solidFill>
            </a:endParaRPr>
          </a:p>
        </p:txBody>
      </p:sp>
      <p:cxnSp>
        <p:nvCxnSpPr>
          <p:cNvPr id="154" name="Straight Arrow Connector 153"/>
          <p:cNvCxnSpPr>
            <a:stCxn id="152" idx="3"/>
          </p:cNvCxnSpPr>
          <p:nvPr/>
        </p:nvCxnSpPr>
        <p:spPr>
          <a:xfrm flipH="1">
            <a:off x="3221511" y="3330730"/>
            <a:ext cx="1528791" cy="471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2" idx="5"/>
            <a:endCxn id="82" idx="1"/>
          </p:cNvCxnSpPr>
          <p:nvPr/>
        </p:nvCxnSpPr>
        <p:spPr>
          <a:xfrm>
            <a:off x="5314100" y="3330730"/>
            <a:ext cx="1449739" cy="240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3" idx="3"/>
            <a:endCxn id="148" idx="1"/>
          </p:cNvCxnSpPr>
          <p:nvPr/>
        </p:nvCxnSpPr>
        <p:spPr>
          <a:xfrm flipH="1">
            <a:off x="9967792" y="3251088"/>
            <a:ext cx="579668" cy="1482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3" idx="5"/>
            <a:endCxn id="28" idx="0"/>
          </p:cNvCxnSpPr>
          <p:nvPr/>
        </p:nvCxnSpPr>
        <p:spPr>
          <a:xfrm>
            <a:off x="11161149" y="3251088"/>
            <a:ext cx="397494" cy="1393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328820" y="4644394"/>
            <a:ext cx="45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058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229200"/>
            <a:ext cx="10008973" cy="1117694"/>
          </a:xfrm>
        </p:spPr>
        <p:txBody>
          <a:bodyPr/>
          <a:lstStyle/>
          <a:p>
            <a:pPr algn="ctr"/>
            <a:r>
              <a:rPr lang="en-US" dirty="0"/>
              <a:t>Warmup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467278"/>
            <a:ext cx="11948984" cy="5390721"/>
          </a:xfrm>
        </p:spPr>
        <p:txBody>
          <a:bodyPr>
            <a:normAutofit/>
          </a:bodyPr>
          <a:lstStyle/>
          <a:p>
            <a:r>
              <a:rPr lang="en-US" sz="2000" dirty="0"/>
              <a:t>Take 10 to implement the </a:t>
            </a:r>
            <a:r>
              <a:rPr lang="en-US" sz="2000" b="1" dirty="0"/>
              <a:t>void </a:t>
            </a:r>
            <a:r>
              <a:rPr lang="en-US" sz="2000" dirty="0"/>
              <a:t>method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(Node 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min,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max, List&lt;Integer&gt; list)</a:t>
            </a:r>
            <a:r>
              <a:rPr lang="en-US" sz="2000" dirty="0">
                <a:ea typeface="Consolas" charset="0"/>
                <a:cs typeface="Consolas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ea typeface="Consolas" charset="0"/>
                <a:cs typeface="Consolas" charset="0"/>
              </a:rPr>
              <a:t>     such that we can perform </a:t>
            </a:r>
            <a:r>
              <a:rPr lang="en-US" sz="2000" dirty="0">
                <a:solidFill>
                  <a:srgbClr val="C00000"/>
                </a:solidFill>
                <a:ea typeface="Consolas" charset="0"/>
                <a:cs typeface="Consolas" charset="0"/>
              </a:rPr>
              <a:t>range search </a:t>
            </a:r>
            <a:r>
              <a:rPr lang="en-US" sz="2000" dirty="0">
                <a:ea typeface="Consolas" charset="0"/>
                <a:cs typeface="Consolas" charset="0"/>
              </a:rPr>
              <a:t>on this BST!</a:t>
            </a:r>
          </a:p>
        </p:txBody>
      </p:sp>
      <p:sp>
        <p:nvSpPr>
          <p:cNvPr id="4" name="Oval 3"/>
          <p:cNvSpPr/>
          <p:nvPr/>
        </p:nvSpPr>
        <p:spPr>
          <a:xfrm>
            <a:off x="9568253" y="300269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Oval 4"/>
          <p:cNvSpPr/>
          <p:nvPr/>
        </p:nvSpPr>
        <p:spPr>
          <a:xfrm>
            <a:off x="8868030" y="3735862"/>
            <a:ext cx="568412" cy="34599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514702" y="4370177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7" name="Oval 6"/>
          <p:cNvSpPr/>
          <p:nvPr/>
        </p:nvSpPr>
        <p:spPr>
          <a:xfrm>
            <a:off x="10322013" y="3694668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58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69637" y="438665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10845123" y="4378419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0" name="Oval 9"/>
          <p:cNvSpPr/>
          <p:nvPr/>
        </p:nvSpPr>
        <p:spPr>
          <a:xfrm>
            <a:off x="10297303" y="485621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</a:t>
            </a:r>
          </a:p>
        </p:txBody>
      </p:sp>
      <p:cxnSp>
        <p:nvCxnSpPr>
          <p:cNvPr id="12" name="Straight Arrow Connector 11"/>
          <p:cNvCxnSpPr>
            <a:stCxn id="4" idx="3"/>
            <a:endCxn id="5" idx="7"/>
          </p:cNvCxnSpPr>
          <p:nvPr/>
        </p:nvCxnSpPr>
        <p:spPr>
          <a:xfrm flipH="1">
            <a:off x="9353200" y="3298013"/>
            <a:ext cx="298295" cy="48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8653843" y="4018828"/>
            <a:ext cx="371572" cy="3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6" idx="1"/>
          </p:cNvCxnSpPr>
          <p:nvPr/>
        </p:nvCxnSpPr>
        <p:spPr>
          <a:xfrm>
            <a:off x="9353200" y="4031184"/>
            <a:ext cx="244744" cy="38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7" idx="1"/>
          </p:cNvCxnSpPr>
          <p:nvPr/>
        </p:nvCxnSpPr>
        <p:spPr>
          <a:xfrm>
            <a:off x="10053423" y="3298013"/>
            <a:ext cx="351832" cy="4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0"/>
          </p:cNvCxnSpPr>
          <p:nvPr/>
        </p:nvCxnSpPr>
        <p:spPr>
          <a:xfrm>
            <a:off x="10807183" y="3989990"/>
            <a:ext cx="322146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7"/>
          </p:cNvCxnSpPr>
          <p:nvPr/>
        </p:nvCxnSpPr>
        <p:spPr>
          <a:xfrm flipH="1">
            <a:off x="10782473" y="4673741"/>
            <a:ext cx="145892" cy="23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6577" y="5453455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</a:t>
            </a:r>
          </a:p>
        </p:txBody>
      </p:sp>
      <p:cxnSp>
        <p:nvCxnSpPr>
          <p:cNvPr id="30" name="Straight Arrow Connector 29"/>
          <p:cNvCxnSpPr>
            <a:stCxn id="10" idx="3"/>
            <a:endCxn id="29" idx="0"/>
          </p:cNvCxnSpPr>
          <p:nvPr/>
        </p:nvCxnSpPr>
        <p:spPr>
          <a:xfrm flipH="1">
            <a:off x="10140783" y="5151533"/>
            <a:ext cx="239762" cy="3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51441" y="3571100"/>
            <a:ext cx="26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[12, 12]</a:t>
            </a:r>
          </a:p>
        </p:txBody>
      </p:sp>
    </p:spTree>
    <p:extLst>
      <p:ext uri="{BB962C8B-B14F-4D97-AF65-F5344CB8AC3E}">
        <p14:creationId xmlns:p14="http://schemas.microsoft.com/office/powerpoint/2010/main" val="430390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43470" y="522468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545683" y="522468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144.5</a:t>
            </a:r>
          </a:p>
        </p:txBody>
      </p:sp>
      <p:sp>
        <p:nvSpPr>
          <p:cNvPr id="148" name="Oval 147"/>
          <p:cNvSpPr/>
          <p:nvPr/>
        </p:nvSpPr>
        <p:spPr>
          <a:xfrm>
            <a:off x="9833312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79" name="Oval 78"/>
          <p:cNvSpPr/>
          <p:nvPr/>
        </p:nvSpPr>
        <p:spPr>
          <a:xfrm>
            <a:off x="2354017" y="3591837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28.6</a:t>
            </a:r>
          </a:p>
        </p:txBody>
      </p:sp>
      <p:sp>
        <p:nvSpPr>
          <p:cNvPr id="82" name="Oval 81"/>
          <p:cNvSpPr/>
          <p:nvPr/>
        </p:nvSpPr>
        <p:spPr>
          <a:xfrm>
            <a:off x="6636740" y="3475781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119.8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79" idx="3"/>
            <a:endCxn id="4" idx="7"/>
          </p:cNvCxnSpPr>
          <p:nvPr/>
        </p:nvCxnSpPr>
        <p:spPr>
          <a:xfrm flipH="1">
            <a:off x="1798684" y="4148781"/>
            <a:ext cx="672100" cy="751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9" idx="5"/>
            <a:endCxn id="86" idx="1"/>
          </p:cNvCxnSpPr>
          <p:nvPr/>
        </p:nvCxnSpPr>
        <p:spPr>
          <a:xfrm>
            <a:off x="3034582" y="4148781"/>
            <a:ext cx="585398" cy="68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2" idx="3"/>
          </p:cNvCxnSpPr>
          <p:nvPr/>
        </p:nvCxnSpPr>
        <p:spPr>
          <a:xfrm flipH="1">
            <a:off x="6171074" y="4032725"/>
            <a:ext cx="592765" cy="7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2" idx="5"/>
          </p:cNvCxnSpPr>
          <p:nvPr/>
        </p:nvCxnSpPr>
        <p:spPr>
          <a:xfrm>
            <a:off x="7377528" y="4032725"/>
            <a:ext cx="632648" cy="668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633535" y="2773786"/>
            <a:ext cx="797332" cy="652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74.2</a:t>
            </a:r>
          </a:p>
        </p:txBody>
      </p:sp>
      <p:cxnSp>
        <p:nvCxnSpPr>
          <p:cNvPr id="154" name="Straight Arrow Connector 153"/>
          <p:cNvCxnSpPr>
            <a:stCxn id="152" idx="3"/>
          </p:cNvCxnSpPr>
          <p:nvPr/>
        </p:nvCxnSpPr>
        <p:spPr>
          <a:xfrm flipH="1">
            <a:off x="3221511" y="3330730"/>
            <a:ext cx="1528791" cy="471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2" idx="5"/>
            <a:endCxn id="82" idx="1"/>
          </p:cNvCxnSpPr>
          <p:nvPr/>
        </p:nvCxnSpPr>
        <p:spPr>
          <a:xfrm>
            <a:off x="5314100" y="3330730"/>
            <a:ext cx="1449739" cy="240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9130385" y="2583545"/>
            <a:ext cx="1235257" cy="333826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746099" y="1568510"/>
                <a:ext cx="4507674" cy="126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i="1" dirty="0">
                    <a:solidFill>
                      <a:schemeClr val="tx1"/>
                    </a:solidFill>
                  </a:rPr>
                  <a:t>Have to pick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𝜺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&gt;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sz="2200" b="1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200" b="1" i="1" dirty="0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𝟕𝟒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+(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𝟏𝟕𝟖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𝟓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𝜺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&gt;</m:t>
                    </m:r>
                    <m:r>
                      <a:rPr lang="en-US" sz="2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𝟏𝟔𝟔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⇔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𝜺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&gt;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⇒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𝜺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𝟕𝟏</m:t>
                    </m:r>
                  </m:oMath>
                </a14:m>
                <a:r>
                  <a:rPr lang="en-US" sz="2200" b="1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200" b="1" i="1" dirty="0">
                    <a:solidFill>
                      <a:schemeClr val="tx1"/>
                    </a:solidFill>
                  </a:rPr>
                  <a:t>works</a:t>
                </a: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99" y="1568510"/>
                <a:ext cx="4507674" cy="1263295"/>
              </a:xfrm>
              <a:prstGeom prst="rect">
                <a:avLst/>
              </a:prstGeom>
              <a:blipFill>
                <a:blip r:embed="rId2"/>
                <a:stretch>
                  <a:fillRect l="-1759" t="-2885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/>
          <p:cNvSpPr/>
          <p:nvPr/>
        </p:nvSpPr>
        <p:spPr>
          <a:xfrm>
            <a:off x="10420361" y="2694144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 + 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rgbClr val="7030A0"/>
                </a:solidFill>
              </a:rPr>
              <a:t>ε</a:t>
            </a:r>
            <a:endParaRPr lang="en-US" sz="1600" dirty="0">
              <a:solidFill>
                <a:srgbClr val="7030A0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flipH="1">
            <a:off x="9967792" y="3251088"/>
            <a:ext cx="579668" cy="1482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1161149" y="3251088"/>
            <a:ext cx="397494" cy="1393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1328820" y="4644394"/>
            <a:ext cx="45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B12284-50E8-41E4-80A2-ED4E9A2D21A0}"/>
              </a:ext>
            </a:extLst>
          </p:cNvPr>
          <p:cNvSpPr/>
          <p:nvPr/>
        </p:nvSpPr>
        <p:spPr>
          <a:xfrm>
            <a:off x="8882061" y="5932735"/>
            <a:ext cx="239443" cy="52433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166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4989E6-5E04-4731-A9EE-A54CBEEBB98A}"/>
              </a:ext>
            </a:extLst>
          </p:cNvPr>
          <p:cNvSpPr txBox="1"/>
          <p:nvPr/>
        </p:nvSpPr>
        <p:spPr>
          <a:xfrm>
            <a:off x="7686199" y="3190545"/>
            <a:ext cx="249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 this unbalanced case, we have to pay with an additional disk access for the proper key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80A65CC-7D3D-4B71-8EF6-ADCB77E38846}"/>
              </a:ext>
            </a:extLst>
          </p:cNvPr>
          <p:cNvCxnSpPr/>
          <p:nvPr/>
        </p:nvCxnSpPr>
        <p:spPr>
          <a:xfrm flipH="1">
            <a:off x="8989679" y="4353847"/>
            <a:ext cx="316222" cy="15209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5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43470" y="522468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545683" y="522468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833312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79" name="Oval 78"/>
          <p:cNvSpPr/>
          <p:nvPr/>
        </p:nvSpPr>
        <p:spPr>
          <a:xfrm>
            <a:off x="2354017" y="3591837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28.6</a:t>
            </a:r>
          </a:p>
        </p:txBody>
      </p:sp>
      <p:sp>
        <p:nvSpPr>
          <p:cNvPr id="82" name="Oval 81"/>
          <p:cNvSpPr/>
          <p:nvPr/>
        </p:nvSpPr>
        <p:spPr>
          <a:xfrm>
            <a:off x="6636740" y="3475781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119.8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79" idx="3"/>
            <a:endCxn id="4" idx="7"/>
          </p:cNvCxnSpPr>
          <p:nvPr/>
        </p:nvCxnSpPr>
        <p:spPr>
          <a:xfrm flipH="1">
            <a:off x="1798684" y="4148781"/>
            <a:ext cx="672100" cy="751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9" idx="5"/>
            <a:endCxn id="86" idx="1"/>
          </p:cNvCxnSpPr>
          <p:nvPr/>
        </p:nvCxnSpPr>
        <p:spPr>
          <a:xfrm>
            <a:off x="3034582" y="4148781"/>
            <a:ext cx="585398" cy="68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2" idx="3"/>
          </p:cNvCxnSpPr>
          <p:nvPr/>
        </p:nvCxnSpPr>
        <p:spPr>
          <a:xfrm flipH="1">
            <a:off x="6171074" y="4032725"/>
            <a:ext cx="592765" cy="7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2" idx="5"/>
          </p:cNvCxnSpPr>
          <p:nvPr/>
        </p:nvCxnSpPr>
        <p:spPr>
          <a:xfrm>
            <a:off x="7377528" y="4032725"/>
            <a:ext cx="632648" cy="668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633535" y="277378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74.2</a:t>
            </a:r>
          </a:p>
        </p:txBody>
      </p:sp>
      <p:cxnSp>
        <p:nvCxnSpPr>
          <p:cNvPr id="154" name="Straight Arrow Connector 153"/>
          <p:cNvCxnSpPr>
            <a:stCxn id="152" idx="3"/>
          </p:cNvCxnSpPr>
          <p:nvPr/>
        </p:nvCxnSpPr>
        <p:spPr>
          <a:xfrm flipH="1">
            <a:off x="3221511" y="3330730"/>
            <a:ext cx="1528791" cy="471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2" idx="5"/>
            <a:endCxn id="82" idx="1"/>
          </p:cNvCxnSpPr>
          <p:nvPr/>
        </p:nvCxnSpPr>
        <p:spPr>
          <a:xfrm>
            <a:off x="5314100" y="3330730"/>
            <a:ext cx="1449739" cy="240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6563020" y="1579737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144.9</a:t>
            </a:r>
          </a:p>
        </p:txBody>
      </p:sp>
      <p:cxnSp>
        <p:nvCxnSpPr>
          <p:cNvPr id="160" name="Straight Arrow Connector 159"/>
          <p:cNvCxnSpPr/>
          <p:nvPr/>
        </p:nvCxnSpPr>
        <p:spPr>
          <a:xfrm flipH="1">
            <a:off x="5216820" y="2022037"/>
            <a:ext cx="1345948" cy="760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420361" y="2694144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249.5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flipH="1">
            <a:off x="9967792" y="3251088"/>
            <a:ext cx="579668" cy="1482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11161149" y="3251088"/>
            <a:ext cx="397494" cy="1393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1328820" y="4644394"/>
            <a:ext cx="45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168" name="Straight Arrow Connector 167"/>
          <p:cNvCxnSpPr>
            <a:endCxn id="164" idx="1"/>
          </p:cNvCxnSpPr>
          <p:nvPr/>
        </p:nvCxnSpPr>
        <p:spPr>
          <a:xfrm>
            <a:off x="7373060" y="2017727"/>
            <a:ext cx="3174400" cy="771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80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BST index, bottom-up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743470" y="522468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545683" y="522468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833312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79" name="Oval 78"/>
          <p:cNvSpPr/>
          <p:nvPr/>
        </p:nvSpPr>
        <p:spPr>
          <a:xfrm>
            <a:off x="2354017" y="3591837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28.6</a:t>
            </a:r>
          </a:p>
        </p:txBody>
      </p:sp>
      <p:sp>
        <p:nvSpPr>
          <p:cNvPr id="82" name="Oval 81"/>
          <p:cNvSpPr/>
          <p:nvPr/>
        </p:nvSpPr>
        <p:spPr>
          <a:xfrm>
            <a:off x="6636740" y="3475781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119.8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79" idx="3"/>
            <a:endCxn id="4" idx="7"/>
          </p:cNvCxnSpPr>
          <p:nvPr/>
        </p:nvCxnSpPr>
        <p:spPr>
          <a:xfrm flipH="1">
            <a:off x="1798684" y="4148781"/>
            <a:ext cx="672100" cy="751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9" idx="5"/>
            <a:endCxn id="86" idx="1"/>
          </p:cNvCxnSpPr>
          <p:nvPr/>
        </p:nvCxnSpPr>
        <p:spPr>
          <a:xfrm>
            <a:off x="3034582" y="4148781"/>
            <a:ext cx="585398" cy="68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2" idx="3"/>
          </p:cNvCxnSpPr>
          <p:nvPr/>
        </p:nvCxnSpPr>
        <p:spPr>
          <a:xfrm flipH="1">
            <a:off x="6171074" y="4032725"/>
            <a:ext cx="592765" cy="7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2" idx="5"/>
          </p:cNvCxnSpPr>
          <p:nvPr/>
        </p:nvCxnSpPr>
        <p:spPr>
          <a:xfrm>
            <a:off x="7377528" y="4032725"/>
            <a:ext cx="632648" cy="668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633535" y="277378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74.2</a:t>
            </a:r>
          </a:p>
        </p:txBody>
      </p:sp>
      <p:cxnSp>
        <p:nvCxnSpPr>
          <p:cNvPr id="154" name="Straight Arrow Connector 153"/>
          <p:cNvCxnSpPr>
            <a:stCxn id="152" idx="3"/>
          </p:cNvCxnSpPr>
          <p:nvPr/>
        </p:nvCxnSpPr>
        <p:spPr>
          <a:xfrm flipH="1">
            <a:off x="3221511" y="3330730"/>
            <a:ext cx="1528791" cy="471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2" idx="5"/>
            <a:endCxn id="82" idx="1"/>
          </p:cNvCxnSpPr>
          <p:nvPr/>
        </p:nvCxnSpPr>
        <p:spPr>
          <a:xfrm>
            <a:off x="5314100" y="3330730"/>
            <a:ext cx="1449739" cy="240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6563020" y="1579737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144.9</a:t>
            </a:r>
          </a:p>
        </p:txBody>
      </p:sp>
      <p:cxnSp>
        <p:nvCxnSpPr>
          <p:cNvPr id="160" name="Straight Arrow Connector 159"/>
          <p:cNvCxnSpPr/>
          <p:nvPr/>
        </p:nvCxnSpPr>
        <p:spPr>
          <a:xfrm flipH="1">
            <a:off x="5216820" y="2022037"/>
            <a:ext cx="1345948" cy="760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420361" y="2694144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249.5</a:t>
            </a:r>
            <a:endParaRPr lang="en-US" sz="1400" b="1" dirty="0">
              <a:solidFill>
                <a:srgbClr val="7030A0"/>
              </a:solidFill>
            </a:endParaRPr>
          </a:p>
          <a:p>
            <a:pPr algn="ctr"/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flipH="1">
            <a:off x="9967792" y="3251088"/>
            <a:ext cx="579668" cy="1482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11161149" y="3251088"/>
            <a:ext cx="397494" cy="1393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1328820" y="4644394"/>
            <a:ext cx="45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168" name="Straight Arrow Connector 167"/>
          <p:cNvCxnSpPr>
            <a:endCxn id="164" idx="1"/>
          </p:cNvCxnSpPr>
          <p:nvPr/>
        </p:nvCxnSpPr>
        <p:spPr>
          <a:xfrm>
            <a:off x="7373060" y="2017727"/>
            <a:ext cx="3174400" cy="7719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605871" y="1472022"/>
                <a:ext cx="3407974" cy="10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/>
                  <a:t>In practice, we always have </a:t>
                </a:r>
                <a:r>
                  <a:rPr lang="en-US" sz="1600" i="1" dirty="0">
                    <a:solidFill>
                      <a:schemeClr val="accent4">
                        <a:lumMod val="75000"/>
                      </a:schemeClr>
                    </a:solidFill>
                  </a:rPr>
                  <a:t>#pages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chemeClr val="accent4">
                        <a:lumMod val="75000"/>
                      </a:schemeClr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i="1" dirty="0">
                    <a:solidFill>
                      <a:schemeClr val="accent4">
                        <a:lumMod val="75000"/>
                      </a:schemeClr>
                    </a:solidFill>
                  </a:rPr>
                  <a:t>,</a:t>
                </a:r>
                <a:r>
                  <a:rPr lang="en-US" sz="1600" b="1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1600" i="1" dirty="0"/>
                  <a:t>so we will </a:t>
                </a:r>
                <a:r>
                  <a:rPr lang="en-US" sz="1600" b="1" i="1" dirty="0">
                    <a:solidFill>
                      <a:srgbClr val="FF3399"/>
                    </a:solidFill>
                  </a:rPr>
                  <a:t>never</a:t>
                </a:r>
                <a:r>
                  <a:rPr lang="en-US" sz="1600" i="1" dirty="0"/>
                  <a:t> have the imbalanced that had us seek </a:t>
                </a:r>
                <a:r>
                  <a:rPr lang="en-US" sz="1600" b="1" i="1" dirty="0">
                    <a:solidFill>
                      <a:srgbClr val="00B050"/>
                    </a:solidFill>
                  </a:rPr>
                  <a:t>the last key from the 8</a:t>
                </a:r>
                <a:r>
                  <a:rPr lang="en-US" sz="1600" b="1" i="1" baseline="30000" dirty="0">
                    <a:solidFill>
                      <a:srgbClr val="00B050"/>
                    </a:solidFill>
                  </a:rPr>
                  <a:t>th</a:t>
                </a:r>
                <a:r>
                  <a:rPr lang="en-US" sz="1600" b="1" i="1" dirty="0">
                    <a:solidFill>
                      <a:srgbClr val="00B050"/>
                    </a:solidFill>
                  </a:rPr>
                  <a:t> disk page! </a:t>
                </a:r>
                <a:r>
                  <a:rPr lang="en-US" sz="1600" b="1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</a:t>
                </a:r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71" y="1472022"/>
                <a:ext cx="3407974" cy="1081643"/>
              </a:xfrm>
              <a:prstGeom prst="rect">
                <a:avLst/>
              </a:prstGeom>
              <a:blipFill>
                <a:blip r:embed="rId2"/>
                <a:stretch>
                  <a:fillRect l="-894" t="-1685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E7E05433-BC8D-43B7-BFF9-CBE24A083767}"/>
              </a:ext>
            </a:extLst>
          </p:cNvPr>
          <p:cNvSpPr/>
          <p:nvPr/>
        </p:nvSpPr>
        <p:spPr>
          <a:xfrm>
            <a:off x="8882061" y="5932735"/>
            <a:ext cx="239443" cy="52433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166</a:t>
            </a:r>
          </a:p>
        </p:txBody>
      </p:sp>
    </p:spTree>
    <p:extLst>
      <p:ext uri="{BB962C8B-B14F-4D97-AF65-F5344CB8AC3E}">
        <p14:creationId xmlns:p14="http://schemas.microsoft.com/office/powerpoint/2010/main" val="450061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</a:t>
                </a:r>
                <a:r>
                  <a:rPr lang="en-US" dirty="0"/>
                  <a:t>time to retrieve first page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4096</m:t>
                        </m:r>
                      </m:den>
                    </m:f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chemeClr val="accent2"/>
                    </a:solidFill>
                  </a:rPr>
                  <a:t>records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7" y="26162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</a:t>
                </a:r>
                <a:r>
                  <a:rPr lang="en-US" dirty="0"/>
                  <a:t>time to retrieve first page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4096</m:t>
                        </m:r>
                      </m:den>
                    </m:f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chemeClr val="accent2"/>
                    </a:solidFill>
                  </a:rPr>
                  <a:t>records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time to retrieve the next page!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4" y="3710214"/>
            <a:ext cx="3298976" cy="19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50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</a:t>
                </a:r>
                <a:r>
                  <a:rPr lang="en-US" dirty="0"/>
                  <a:t>time to retrieve first page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4096</m:t>
                        </m:r>
                      </m:den>
                    </m:f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chemeClr val="accent2"/>
                    </a:solidFill>
                  </a:rPr>
                  <a:t>records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time to retrieve the next page!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Furthermore, we can’t thread this tree!</a:t>
                </a: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We actually need the pointers to be pointing where they are!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29" y="4477657"/>
            <a:ext cx="1986643" cy="21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8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</a:t>
                </a:r>
                <a:r>
                  <a:rPr lang="en-US" dirty="0"/>
                  <a:t>time to retrieve first page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4096</m:t>
                        </m:r>
                      </m:den>
                    </m:f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chemeClr val="accent2"/>
                    </a:solidFill>
                  </a:rPr>
                  <a:t>records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time to retrieve the next page!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Furthermore, we can’t thread this tree!</a:t>
                </a: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We actually need the pointers to be pointing where they are!</a:t>
                </a:r>
              </a:p>
              <a:p>
                <a:pPr lvl="1"/>
                <a:r>
                  <a:rPr lang="en-US" dirty="0"/>
                  <a:t>However, we don’t need to: </a:t>
                </a:r>
                <a:r>
                  <a:rPr lang="en-US" b="1" dirty="0">
                    <a:solidFill>
                      <a:srgbClr val="7030A0"/>
                    </a:solidFill>
                  </a:rPr>
                  <a:t>look at this neat trick</a:t>
                </a:r>
                <a:r>
                  <a:rPr lang="en-US" dirty="0">
                    <a:solidFill>
                      <a:srgbClr val="7030A0"/>
                    </a:solidFill>
                  </a:rPr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55" y="4499428"/>
            <a:ext cx="1411901" cy="20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Improving access to next page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7305" y="595500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0489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48" idx="4"/>
          </p:cNvCxnSpPr>
          <p:nvPr/>
        </p:nvCxnSpPr>
        <p:spPr>
          <a:xfrm flipH="1">
            <a:off x="9475276" y="4325486"/>
            <a:ext cx="424969" cy="1487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48" idx="5"/>
          </p:cNvCxnSpPr>
          <p:nvPr/>
        </p:nvCxnSpPr>
        <p:spPr>
          <a:xfrm>
            <a:off x="10224908" y="4229930"/>
            <a:ext cx="629397" cy="15478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441101" y="3672986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79" name="Oval 78"/>
          <p:cNvSpPr/>
          <p:nvPr/>
        </p:nvSpPr>
        <p:spPr>
          <a:xfrm>
            <a:off x="2354017" y="3591837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28.6</a:t>
            </a:r>
          </a:p>
        </p:txBody>
      </p:sp>
      <p:sp>
        <p:nvSpPr>
          <p:cNvPr id="82" name="Oval 81"/>
          <p:cNvSpPr/>
          <p:nvPr/>
        </p:nvSpPr>
        <p:spPr>
          <a:xfrm>
            <a:off x="6636740" y="3475781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119.8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79" idx="3"/>
            <a:endCxn id="4" idx="7"/>
          </p:cNvCxnSpPr>
          <p:nvPr/>
        </p:nvCxnSpPr>
        <p:spPr>
          <a:xfrm flipH="1">
            <a:off x="1798684" y="4148781"/>
            <a:ext cx="672100" cy="751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9" idx="5"/>
            <a:endCxn id="86" idx="1"/>
          </p:cNvCxnSpPr>
          <p:nvPr/>
        </p:nvCxnSpPr>
        <p:spPr>
          <a:xfrm>
            <a:off x="3034582" y="4148781"/>
            <a:ext cx="585398" cy="68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2" idx="3"/>
          </p:cNvCxnSpPr>
          <p:nvPr/>
        </p:nvCxnSpPr>
        <p:spPr>
          <a:xfrm flipH="1">
            <a:off x="6171074" y="4032725"/>
            <a:ext cx="592765" cy="7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2" idx="5"/>
          </p:cNvCxnSpPr>
          <p:nvPr/>
        </p:nvCxnSpPr>
        <p:spPr>
          <a:xfrm>
            <a:off x="7377528" y="4032725"/>
            <a:ext cx="632648" cy="668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633535" y="277378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74.2</a:t>
            </a:r>
          </a:p>
        </p:txBody>
      </p:sp>
      <p:cxnSp>
        <p:nvCxnSpPr>
          <p:cNvPr id="154" name="Straight Arrow Connector 153"/>
          <p:cNvCxnSpPr>
            <a:stCxn id="152" idx="3"/>
          </p:cNvCxnSpPr>
          <p:nvPr/>
        </p:nvCxnSpPr>
        <p:spPr>
          <a:xfrm flipH="1">
            <a:off x="3221511" y="3330730"/>
            <a:ext cx="1528791" cy="471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2" idx="5"/>
            <a:endCxn id="82" idx="1"/>
          </p:cNvCxnSpPr>
          <p:nvPr/>
        </p:nvCxnSpPr>
        <p:spPr>
          <a:xfrm>
            <a:off x="5314100" y="3330730"/>
            <a:ext cx="1449739" cy="240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7" idx="3"/>
            <a:endCxn id="148" idx="0"/>
          </p:cNvCxnSpPr>
          <p:nvPr/>
        </p:nvCxnSpPr>
        <p:spPr>
          <a:xfrm flipH="1">
            <a:off x="9900245" y="3330730"/>
            <a:ext cx="218028" cy="342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10818532" y="3271748"/>
            <a:ext cx="313787" cy="401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V="1">
            <a:off x="11094661" y="3666616"/>
            <a:ext cx="30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49" name="Oval 148"/>
          <p:cNvSpPr/>
          <p:nvPr/>
        </p:nvSpPr>
        <p:spPr>
          <a:xfrm>
            <a:off x="6563020" y="1579737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144.9</a:t>
            </a:r>
          </a:p>
        </p:txBody>
      </p:sp>
      <p:sp>
        <p:nvSpPr>
          <p:cNvPr id="157" name="Oval 156"/>
          <p:cNvSpPr/>
          <p:nvPr/>
        </p:nvSpPr>
        <p:spPr>
          <a:xfrm>
            <a:off x="9991174" y="2773786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215.5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 flipH="1">
            <a:off x="5216820" y="2022037"/>
            <a:ext cx="1345948" cy="760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49" idx="5"/>
            <a:endCxn id="157" idx="0"/>
          </p:cNvCxnSpPr>
          <p:nvPr/>
        </p:nvCxnSpPr>
        <p:spPr>
          <a:xfrm>
            <a:off x="7303808" y="2136681"/>
            <a:ext cx="3121310" cy="637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39045" y="1750443"/>
            <a:ext cx="43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single pointer dumped on disk during the bottom level creation (where we actually have to read pages from disk) can help us connect every page to the next!</a:t>
            </a:r>
          </a:p>
        </p:txBody>
      </p:sp>
      <p:sp>
        <p:nvSpPr>
          <p:cNvPr id="17" name="Freeform 16"/>
          <p:cNvSpPr/>
          <p:nvPr/>
        </p:nvSpPr>
        <p:spPr>
          <a:xfrm>
            <a:off x="1292928" y="565897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389027" y="563720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3469297" y="56002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637401" y="55649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718817" y="563951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814916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7895186" y="558081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9064438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10218257" y="559513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03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29B3-1F57-462A-95AF-59DFF73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Improving access to next page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7305" y="595500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810489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sp>
        <p:nvSpPr>
          <p:cNvPr id="4" name="Oval 3"/>
          <p:cNvSpPr/>
          <p:nvPr/>
        </p:nvSpPr>
        <p:spPr>
          <a:xfrm>
            <a:off x="1118119" y="4804230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7.5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H="1">
            <a:off x="914666" y="5361174"/>
            <a:ext cx="320220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798684" y="5361174"/>
            <a:ext cx="226815" cy="580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2" idx="3"/>
          </p:cNvCxnSpPr>
          <p:nvPr/>
        </p:nvCxnSpPr>
        <p:spPr>
          <a:xfrm flipH="1">
            <a:off x="3269454" y="5357836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2" idx="5"/>
          </p:cNvCxnSpPr>
          <p:nvPr/>
        </p:nvCxnSpPr>
        <p:spPr>
          <a:xfrm>
            <a:off x="4071667" y="5357836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5" idx="3"/>
          </p:cNvCxnSpPr>
          <p:nvPr/>
        </p:nvCxnSpPr>
        <p:spPr>
          <a:xfrm flipH="1">
            <a:off x="5302693" y="5312991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5" idx="5"/>
          </p:cNvCxnSpPr>
          <p:nvPr/>
        </p:nvCxnSpPr>
        <p:spPr>
          <a:xfrm>
            <a:off x="6104906" y="5312991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71654" y="5235907"/>
            <a:ext cx="402028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73867" y="5235907"/>
            <a:ext cx="308622" cy="55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48" idx="4"/>
          </p:cNvCxnSpPr>
          <p:nvPr/>
        </p:nvCxnSpPr>
        <p:spPr>
          <a:xfrm flipH="1">
            <a:off x="9475276" y="4325486"/>
            <a:ext cx="424969" cy="1487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48" idx="5"/>
          </p:cNvCxnSpPr>
          <p:nvPr/>
        </p:nvCxnSpPr>
        <p:spPr>
          <a:xfrm>
            <a:off x="10224908" y="4229930"/>
            <a:ext cx="629397" cy="15478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503213" y="4736722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87" name="Oval 86"/>
          <p:cNvSpPr/>
          <p:nvPr/>
        </p:nvSpPr>
        <p:spPr>
          <a:xfrm>
            <a:off x="5489641" y="470533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88" name="Oval 87"/>
          <p:cNvSpPr/>
          <p:nvPr/>
        </p:nvSpPr>
        <p:spPr>
          <a:xfrm>
            <a:off x="7753780" y="4637828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144.5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441101" y="3672986"/>
            <a:ext cx="9182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178.5</a:t>
            </a:r>
          </a:p>
        </p:txBody>
      </p:sp>
      <p:sp>
        <p:nvSpPr>
          <p:cNvPr id="79" name="Oval 78"/>
          <p:cNvSpPr/>
          <p:nvPr/>
        </p:nvSpPr>
        <p:spPr>
          <a:xfrm>
            <a:off x="2354017" y="3591837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28.6</a:t>
            </a:r>
          </a:p>
        </p:txBody>
      </p:sp>
      <p:sp>
        <p:nvSpPr>
          <p:cNvPr id="82" name="Oval 81"/>
          <p:cNvSpPr/>
          <p:nvPr/>
        </p:nvSpPr>
        <p:spPr>
          <a:xfrm>
            <a:off x="6636740" y="3475781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119.8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79" idx="3"/>
            <a:endCxn id="4" idx="7"/>
          </p:cNvCxnSpPr>
          <p:nvPr/>
        </p:nvCxnSpPr>
        <p:spPr>
          <a:xfrm flipH="1">
            <a:off x="1798684" y="4148781"/>
            <a:ext cx="672100" cy="751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79" idx="5"/>
            <a:endCxn id="86" idx="1"/>
          </p:cNvCxnSpPr>
          <p:nvPr/>
        </p:nvCxnSpPr>
        <p:spPr>
          <a:xfrm>
            <a:off x="3034582" y="4148781"/>
            <a:ext cx="585398" cy="68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2" idx="3"/>
          </p:cNvCxnSpPr>
          <p:nvPr/>
        </p:nvCxnSpPr>
        <p:spPr>
          <a:xfrm flipH="1">
            <a:off x="6171074" y="4032725"/>
            <a:ext cx="592765" cy="7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82" idx="5"/>
          </p:cNvCxnSpPr>
          <p:nvPr/>
        </p:nvCxnSpPr>
        <p:spPr>
          <a:xfrm>
            <a:off x="7377528" y="4032725"/>
            <a:ext cx="632648" cy="668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633535" y="2773786"/>
            <a:ext cx="797332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74.2</a:t>
            </a:r>
          </a:p>
        </p:txBody>
      </p:sp>
      <p:cxnSp>
        <p:nvCxnSpPr>
          <p:cNvPr id="154" name="Straight Arrow Connector 153"/>
          <p:cNvCxnSpPr>
            <a:stCxn id="152" idx="3"/>
          </p:cNvCxnSpPr>
          <p:nvPr/>
        </p:nvCxnSpPr>
        <p:spPr>
          <a:xfrm flipH="1">
            <a:off x="3221511" y="3330730"/>
            <a:ext cx="1528791" cy="471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2" idx="5"/>
            <a:endCxn id="82" idx="1"/>
          </p:cNvCxnSpPr>
          <p:nvPr/>
        </p:nvCxnSpPr>
        <p:spPr>
          <a:xfrm>
            <a:off x="5314100" y="3330730"/>
            <a:ext cx="1449739" cy="240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7" idx="3"/>
            <a:endCxn id="148" idx="0"/>
          </p:cNvCxnSpPr>
          <p:nvPr/>
        </p:nvCxnSpPr>
        <p:spPr>
          <a:xfrm flipH="1">
            <a:off x="9900245" y="3330730"/>
            <a:ext cx="218028" cy="342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10818532" y="3271748"/>
            <a:ext cx="313787" cy="401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V="1">
            <a:off x="11094661" y="3666616"/>
            <a:ext cx="30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49" name="Oval 148"/>
          <p:cNvSpPr/>
          <p:nvPr/>
        </p:nvSpPr>
        <p:spPr>
          <a:xfrm>
            <a:off x="6563020" y="1579737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144.9</a:t>
            </a:r>
          </a:p>
        </p:txBody>
      </p:sp>
      <p:sp>
        <p:nvSpPr>
          <p:cNvPr id="157" name="Oval 156"/>
          <p:cNvSpPr/>
          <p:nvPr/>
        </p:nvSpPr>
        <p:spPr>
          <a:xfrm>
            <a:off x="9991174" y="2773786"/>
            <a:ext cx="867887" cy="652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215.5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 flipH="1">
            <a:off x="5216820" y="2022037"/>
            <a:ext cx="1345948" cy="760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49" idx="5"/>
            <a:endCxn id="157" idx="0"/>
          </p:cNvCxnSpPr>
          <p:nvPr/>
        </p:nvCxnSpPr>
        <p:spPr>
          <a:xfrm>
            <a:off x="7303808" y="2136681"/>
            <a:ext cx="3121310" cy="637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39045" y="1750443"/>
            <a:ext cx="43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single pointer dumped on disk during the bottom level creation (where we actually have to read pages from disk) can help us connect every page to the next!</a:t>
            </a:r>
          </a:p>
        </p:txBody>
      </p:sp>
      <p:sp>
        <p:nvSpPr>
          <p:cNvPr id="17" name="Freeform 16"/>
          <p:cNvSpPr/>
          <p:nvPr/>
        </p:nvSpPr>
        <p:spPr>
          <a:xfrm>
            <a:off x="1253005" y="565897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349104" y="563720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3429374" y="56002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597478" y="55649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5678894" y="563951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6774993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7855263" y="558081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9064438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10218257" y="559513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30480" y="1579737"/>
            <a:ext cx="2664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5"/>
                </a:solidFill>
              </a:rPr>
              <a:t>This trick is used in </a:t>
            </a:r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600" b="1" dirty="0">
                <a:solidFill>
                  <a:schemeClr val="accent5"/>
                </a:solidFill>
              </a:rPr>
              <a:t>+-</a:t>
            </a:r>
            <a:r>
              <a:rPr lang="en-US" sz="2800" dirty="0"/>
              <a:t> </a:t>
            </a:r>
            <a:r>
              <a:rPr lang="en-US" sz="2600" b="1" dirty="0">
                <a:solidFill>
                  <a:schemeClr val="accent5"/>
                </a:solidFill>
              </a:rPr>
              <a:t>trees!</a:t>
            </a:r>
          </a:p>
        </p:txBody>
      </p:sp>
    </p:spTree>
    <p:extLst>
      <p:ext uri="{BB962C8B-B14F-4D97-AF65-F5344CB8AC3E}">
        <p14:creationId xmlns:p14="http://schemas.microsoft.com/office/powerpoint/2010/main" val="130038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Space 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10 nodes  with 2 references and 1 </a:t>
                </a:r>
                <a:r>
                  <a:rPr lang="en-US" dirty="0" err="1"/>
                  <a:t>int</a:t>
                </a:r>
                <a:r>
                  <a:rPr lang="en-US" dirty="0"/>
                  <a:t> each. (120 bytes total)</a:t>
                </a:r>
              </a:p>
              <a:p>
                <a:r>
                  <a:rPr lang="en-US" dirty="0"/>
                  <a:t>We also have 9 references that we created and dumped on disk. (36 bytes total)</a:t>
                </a:r>
              </a:p>
              <a:p>
                <a:r>
                  <a:rPr lang="en-US" dirty="0"/>
                  <a:t>Total index size: 156 bytes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≈3.6%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of database size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3.6% sounds good, but what happens when our database is </a:t>
                </a:r>
                <a:r>
                  <a:rPr lang="en-US" dirty="0">
                    <a:solidFill>
                      <a:srgbClr val="FF0000"/>
                    </a:solidFill>
                  </a:rPr>
                  <a:t>32 GB in size? </a:t>
                </a: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</a:t>
                </a:r>
              </a:p>
              <a:p>
                <a:pPr lvl="1"/>
                <a:r>
                  <a:rPr lang="en-US" dirty="0">
                    <a:sym typeface="Wingdings"/>
                  </a:rPr>
                  <a:t>Then, 3.6% of 32GB is about 1GB and 180 MB, </a:t>
                </a:r>
                <a:r>
                  <a:rPr lang="en-US" b="1" dirty="0">
                    <a:solidFill>
                      <a:srgbClr val="E911F9"/>
                    </a:solidFill>
                    <a:sym typeface="Wingdings"/>
                  </a:rPr>
                  <a:t>unacceptable</a:t>
                </a:r>
                <a:r>
                  <a:rPr lang="en-US" dirty="0">
                    <a:sym typeface="Wingdings"/>
                  </a:rPr>
                  <a:t>.</a:t>
                </a:r>
              </a:p>
              <a:p>
                <a:pPr lvl="1"/>
                <a:r>
                  <a:rPr lang="en-US" dirty="0">
                    <a:sym typeface="Wingdings"/>
                  </a:rPr>
                  <a:t>We can do better 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229200"/>
            <a:ext cx="10008973" cy="1117694"/>
          </a:xfrm>
        </p:spPr>
        <p:txBody>
          <a:bodyPr/>
          <a:lstStyle/>
          <a:p>
            <a:pPr algn="ctr"/>
            <a:r>
              <a:rPr lang="en-US" dirty="0"/>
              <a:t>Warmup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467278"/>
            <a:ext cx="11948984" cy="5390721"/>
          </a:xfrm>
        </p:spPr>
        <p:txBody>
          <a:bodyPr>
            <a:normAutofit/>
          </a:bodyPr>
          <a:lstStyle/>
          <a:p>
            <a:r>
              <a:rPr lang="en-US" sz="2000" dirty="0"/>
              <a:t>Take 10 to implement the </a:t>
            </a:r>
            <a:r>
              <a:rPr lang="en-US" sz="2000" b="1" dirty="0"/>
              <a:t>void </a:t>
            </a:r>
            <a:r>
              <a:rPr lang="en-US" sz="2000" dirty="0"/>
              <a:t>method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(Node 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min,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max, List&lt;Integer&gt; list)</a:t>
            </a:r>
            <a:r>
              <a:rPr lang="en-US" sz="2000" dirty="0">
                <a:ea typeface="Consolas" charset="0"/>
                <a:cs typeface="Consolas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ea typeface="Consolas" charset="0"/>
                <a:cs typeface="Consolas" charset="0"/>
              </a:rPr>
              <a:t>     such that we can perform </a:t>
            </a:r>
            <a:r>
              <a:rPr lang="en-US" sz="2000" dirty="0">
                <a:solidFill>
                  <a:srgbClr val="C00000"/>
                </a:solidFill>
                <a:ea typeface="Consolas" charset="0"/>
                <a:cs typeface="Consolas" charset="0"/>
              </a:rPr>
              <a:t>range search </a:t>
            </a:r>
            <a:r>
              <a:rPr lang="en-US" sz="2000" dirty="0">
                <a:ea typeface="Consolas" charset="0"/>
                <a:cs typeface="Consolas" charset="0"/>
              </a:rPr>
              <a:t>on this BST!</a:t>
            </a:r>
          </a:p>
        </p:txBody>
      </p:sp>
      <p:sp>
        <p:nvSpPr>
          <p:cNvPr id="4" name="Oval 3"/>
          <p:cNvSpPr/>
          <p:nvPr/>
        </p:nvSpPr>
        <p:spPr>
          <a:xfrm>
            <a:off x="9568253" y="300269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Oval 4"/>
          <p:cNvSpPr/>
          <p:nvPr/>
        </p:nvSpPr>
        <p:spPr>
          <a:xfrm>
            <a:off x="8868030" y="3735862"/>
            <a:ext cx="568412" cy="34599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514702" y="4370177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7" name="Oval 6"/>
          <p:cNvSpPr/>
          <p:nvPr/>
        </p:nvSpPr>
        <p:spPr>
          <a:xfrm>
            <a:off x="10322013" y="3694668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58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69637" y="438665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10845123" y="4378419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0" name="Oval 9"/>
          <p:cNvSpPr/>
          <p:nvPr/>
        </p:nvSpPr>
        <p:spPr>
          <a:xfrm>
            <a:off x="10297303" y="485621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</a:t>
            </a:r>
          </a:p>
        </p:txBody>
      </p:sp>
      <p:cxnSp>
        <p:nvCxnSpPr>
          <p:cNvPr id="12" name="Straight Arrow Connector 11"/>
          <p:cNvCxnSpPr>
            <a:stCxn id="4" idx="3"/>
            <a:endCxn id="5" idx="7"/>
          </p:cNvCxnSpPr>
          <p:nvPr/>
        </p:nvCxnSpPr>
        <p:spPr>
          <a:xfrm flipH="1">
            <a:off x="9353200" y="3298013"/>
            <a:ext cx="298295" cy="48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8653843" y="4018828"/>
            <a:ext cx="371572" cy="3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6" idx="1"/>
          </p:cNvCxnSpPr>
          <p:nvPr/>
        </p:nvCxnSpPr>
        <p:spPr>
          <a:xfrm>
            <a:off x="9353200" y="4031184"/>
            <a:ext cx="244744" cy="38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7" idx="1"/>
          </p:cNvCxnSpPr>
          <p:nvPr/>
        </p:nvCxnSpPr>
        <p:spPr>
          <a:xfrm>
            <a:off x="10053423" y="3298013"/>
            <a:ext cx="351832" cy="4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0"/>
          </p:cNvCxnSpPr>
          <p:nvPr/>
        </p:nvCxnSpPr>
        <p:spPr>
          <a:xfrm>
            <a:off x="10807183" y="3989990"/>
            <a:ext cx="322146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7"/>
          </p:cNvCxnSpPr>
          <p:nvPr/>
        </p:nvCxnSpPr>
        <p:spPr>
          <a:xfrm flipH="1">
            <a:off x="10782473" y="4673741"/>
            <a:ext cx="145892" cy="23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6577" y="5453455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</a:t>
            </a:r>
          </a:p>
        </p:txBody>
      </p:sp>
      <p:cxnSp>
        <p:nvCxnSpPr>
          <p:cNvPr id="30" name="Straight Arrow Connector 29"/>
          <p:cNvCxnSpPr>
            <a:stCxn id="10" idx="3"/>
            <a:endCxn id="29" idx="0"/>
          </p:cNvCxnSpPr>
          <p:nvPr/>
        </p:nvCxnSpPr>
        <p:spPr>
          <a:xfrm flipH="1">
            <a:off x="10140783" y="5151533"/>
            <a:ext cx="239762" cy="3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51441" y="3571100"/>
            <a:ext cx="26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[11, 12]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5160" y="4489075"/>
            <a:ext cx="308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(11 is not a key in this tree</a:t>
            </a:r>
            <a:r>
              <a:rPr lang="mr-IN" i="1" dirty="0">
                <a:solidFill>
                  <a:schemeClr val="accent1"/>
                </a:solidFill>
              </a:rPr>
              <a:t>…</a:t>
            </a:r>
            <a:r>
              <a:rPr lang="en-US" i="1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8808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7F280-8081-4867-B712-BD8C6AC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 with a BST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DCDABF9-FD4B-4EEA-8861-E5B4A2A5A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Too tall</a:t>
                </a:r>
                <a:r>
                  <a:rPr lang="en-US" dirty="0"/>
                  <a:t>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records, we will have height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(height of stub tree zero).</a:t>
                </a:r>
              </a:p>
              <a:p>
                <a:pPr lvl="1"/>
                <a:r>
                  <a:rPr lang="en-US" dirty="0"/>
                  <a:t>Solved by switching to a </a:t>
                </a:r>
                <a:r>
                  <a:rPr lang="en-US" dirty="0">
                    <a:solidFill>
                      <a:schemeClr val="accent2"/>
                    </a:solidFill>
                  </a:rPr>
                  <a:t>higher-arity</a:t>
                </a:r>
                <a:r>
                  <a:rPr lang="en-US" dirty="0"/>
                  <a:t> tree (a </a:t>
                </a:r>
                <a:r>
                  <a:rPr lang="en-US" dirty="0">
                    <a:solidFill>
                      <a:srgbClr val="7030A0"/>
                    </a:solidFill>
                  </a:rPr>
                  <a:t>B-Tree</a:t>
                </a:r>
                <a:r>
                  <a:rPr lang="en-US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To pull the next page from memory (ridiculously important in range search), we need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(2∗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time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Can be solved by </a:t>
                </a:r>
                <a:r>
                  <a:rPr lang="en-US" dirty="0">
                    <a:solidFill>
                      <a:schemeClr val="accent2"/>
                    </a:solidFill>
                  </a:rPr>
                  <a:t>linking every page to the next</a:t>
                </a:r>
                <a:r>
                  <a:rPr lang="en-US" dirty="0"/>
                  <a:t>, as we showed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Inflexible</a:t>
                </a:r>
                <a:r>
                  <a:rPr lang="en-US" dirty="0"/>
                  <a:t>: enlargement of the database might require </a:t>
                </a:r>
                <a:r>
                  <a:rPr lang="en-US" dirty="0">
                    <a:solidFill>
                      <a:srgbClr val="0070C0"/>
                    </a:solidFill>
                  </a:rPr>
                  <a:t>a new page</a:t>
                </a:r>
                <a:r>
                  <a:rPr lang="en-US" dirty="0"/>
                  <a:t>, which </a:t>
                </a:r>
                <a:r>
                  <a:rPr lang="en-US" dirty="0">
                    <a:solidFill>
                      <a:srgbClr val="E911F9"/>
                    </a:solidFill>
                  </a:rPr>
                  <a:t>always triggers a height increase for the tree!</a:t>
                </a:r>
              </a:p>
              <a:p>
                <a:pPr lvl="1"/>
                <a:r>
                  <a:rPr lang="en-US" dirty="0"/>
                  <a:t>Also solved by switching our index to a </a:t>
                </a:r>
                <a:r>
                  <a:rPr lang="en-US" dirty="0">
                    <a:solidFill>
                      <a:srgbClr val="E911F9"/>
                    </a:solidFill>
                  </a:rPr>
                  <a:t>B (or B+)-Tree.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CDABF9-FD4B-4EEA-8861-E5B4A2A5A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960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Improving our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replace our binary tree with a </a:t>
                </a:r>
                <a:r>
                  <a:rPr lang="en-US" dirty="0">
                    <a:solidFill>
                      <a:srgbClr val="C00000"/>
                    </a:solidFill>
                  </a:rPr>
                  <a:t>B-Tree over separators.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B-Tree: </a:t>
                </a:r>
                <a:r>
                  <a:rPr lang="en-US" dirty="0"/>
                  <a:t>A generalization of a 2-3 tree.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err="1"/>
                  <a:t>ointer</a:t>
                </a:r>
                <a:r>
                  <a:rPr lang="en-US" dirty="0"/>
                  <a:t>) controls the fan-out of every node.</a:t>
                </a:r>
              </a:p>
              <a:p>
                <a:pPr lvl="1"/>
                <a:r>
                  <a:rPr lang="en-US" dirty="0"/>
                  <a:t>For efficiency purposes, usually nodes allocated with </a:t>
                </a:r>
                <a:r>
                  <a:rPr lang="en-US" dirty="0">
                    <a:solidFill>
                      <a:srgbClr val="E911F9"/>
                    </a:solidFill>
                  </a:rPr>
                  <a:t>static array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911F9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that contain pointers to subtrees.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381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Improving our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replace our binary tree with a </a:t>
                </a:r>
                <a:r>
                  <a:rPr lang="en-US" dirty="0">
                    <a:solidFill>
                      <a:srgbClr val="C00000"/>
                    </a:solidFill>
                  </a:rPr>
                  <a:t>B-Tree over separators.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B-Tree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A generalization of a 2-3 tree.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err="1"/>
                  <a:t>ointer</a:t>
                </a:r>
                <a:r>
                  <a:rPr lang="en-US" dirty="0"/>
                  <a:t>) controls the fan-out of every node.</a:t>
                </a:r>
              </a:p>
              <a:p>
                <a:pPr lvl="1"/>
                <a:r>
                  <a:rPr lang="en-US" dirty="0"/>
                  <a:t>For efficiency purposes, usually nodes allocated with </a:t>
                </a:r>
                <a:r>
                  <a:rPr lang="en-US" dirty="0">
                    <a:solidFill>
                      <a:srgbClr val="E911F9"/>
                    </a:solidFill>
                  </a:rPr>
                  <a:t>static array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911F9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that contain pointers to subtrees.</a:t>
                </a:r>
              </a:p>
              <a:p>
                <a:r>
                  <a:rPr lang="en-US" dirty="0"/>
                  <a:t>Quiz: To separate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subtrees I need the following #separators</a:t>
                </a:r>
                <a:r>
                  <a:rPr lang="mr-IN" dirty="0"/>
                  <a:t>…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939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Improving our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replace our binary tree with a </a:t>
                </a:r>
                <a:r>
                  <a:rPr lang="en-US" dirty="0">
                    <a:solidFill>
                      <a:srgbClr val="C00000"/>
                    </a:solidFill>
                  </a:rPr>
                  <a:t>B-Tree over separators.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B-Tree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A generalization of a 2-3 tree.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err="1"/>
                  <a:t>ointer</a:t>
                </a:r>
                <a:r>
                  <a:rPr lang="en-US" dirty="0"/>
                  <a:t>) controls the fan-out of every node.</a:t>
                </a:r>
              </a:p>
              <a:p>
                <a:pPr lvl="1"/>
                <a:r>
                  <a:rPr lang="en-US" dirty="0"/>
                  <a:t>For efficiency purposes, usually nodes allocated with </a:t>
                </a:r>
                <a:r>
                  <a:rPr lang="en-US" dirty="0">
                    <a:solidFill>
                      <a:srgbClr val="E911F9"/>
                    </a:solidFill>
                  </a:rPr>
                  <a:t>static array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911F9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that contain pointers to subtrees.</a:t>
                </a:r>
              </a:p>
              <a:p>
                <a:r>
                  <a:rPr lang="en-US" dirty="0"/>
                  <a:t>Quiz: To separate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subtrees I need the following #separators</a:t>
                </a:r>
                <a:r>
                  <a:rPr lang="mr-IN" dirty="0"/>
                  <a:t>…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901371" y="5036457"/>
                <a:ext cx="1625600" cy="740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71" y="5036457"/>
                <a:ext cx="1625600" cy="7402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013199" y="5036457"/>
                <a:ext cx="1625600" cy="74022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99" y="5036457"/>
                <a:ext cx="1625600" cy="7402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125027" y="5036457"/>
                <a:ext cx="1625600" cy="74022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27" y="5036457"/>
                <a:ext cx="1625600" cy="74022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8236855" y="5036457"/>
            <a:ext cx="1625600" cy="74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Something else (what?)</a:t>
            </a:r>
          </a:p>
        </p:txBody>
      </p:sp>
    </p:spTree>
    <p:extLst>
      <p:ext uri="{BB962C8B-B14F-4D97-AF65-F5344CB8AC3E}">
        <p14:creationId xmlns:p14="http://schemas.microsoft.com/office/powerpoint/2010/main" val="1018276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Improving our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replace our binary tree with a </a:t>
                </a:r>
                <a:r>
                  <a:rPr lang="en-US" dirty="0">
                    <a:solidFill>
                      <a:srgbClr val="C00000"/>
                    </a:solidFill>
                  </a:rPr>
                  <a:t>B-Tree over separators.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B-Tree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A generalization of a 2-3 tree.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err="1"/>
                  <a:t>ointer</a:t>
                </a:r>
                <a:r>
                  <a:rPr lang="en-US" dirty="0"/>
                  <a:t>) controls the fan-out of every node.</a:t>
                </a:r>
              </a:p>
              <a:p>
                <a:pPr lvl="1"/>
                <a:r>
                  <a:rPr lang="en-US" dirty="0"/>
                  <a:t>For efficiency purposes, usually nodes allocated with </a:t>
                </a:r>
                <a:r>
                  <a:rPr lang="en-US" dirty="0">
                    <a:solidFill>
                      <a:srgbClr val="E911F9"/>
                    </a:solidFill>
                  </a:rPr>
                  <a:t>static array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911F9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that contain pointers to subtrees.</a:t>
                </a:r>
              </a:p>
              <a:p>
                <a:r>
                  <a:rPr lang="en-US" dirty="0"/>
                  <a:t>Quiz: To separate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subtrees I need the following #separators</a:t>
                </a:r>
                <a:r>
                  <a:rPr lang="mr-IN" dirty="0"/>
                  <a:t>…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901371" y="5036457"/>
                <a:ext cx="1625600" cy="740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71" y="5036457"/>
                <a:ext cx="1625600" cy="7402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013199" y="5036457"/>
                <a:ext cx="1625600" cy="74022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99" y="5036457"/>
                <a:ext cx="1625600" cy="7402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125027" y="5036457"/>
                <a:ext cx="1625600" cy="74022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27" y="5036457"/>
                <a:ext cx="1625600" cy="74022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8236855" y="5036457"/>
            <a:ext cx="1625600" cy="74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Something else (what?)</a:t>
            </a:r>
          </a:p>
        </p:txBody>
      </p:sp>
      <p:sp>
        <p:nvSpPr>
          <p:cNvPr id="8" name="Oval 7"/>
          <p:cNvSpPr/>
          <p:nvPr/>
        </p:nvSpPr>
        <p:spPr>
          <a:xfrm>
            <a:off x="1480457" y="4630057"/>
            <a:ext cx="2336800" cy="1436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360" y="6189346"/>
                <a:ext cx="12192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So, all B-Tree nodes have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−1</m:t>
                    </m:r>
                    <m:r>
                      <a:rPr lang="en-US" sz="2600" b="0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accent2"/>
                    </a:solidFill>
                  </a:rPr>
                  <a:t> four -byte separators </a:t>
                </a:r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four - byte pointers </a:t>
                </a:r>
                <a:r>
                  <a:rPr lang="en-US" sz="2600" dirty="0"/>
                  <a:t>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" y="6189346"/>
                <a:ext cx="12192000" cy="492443"/>
              </a:xfrm>
              <a:prstGeom prst="rect">
                <a:avLst/>
              </a:prstGeom>
              <a:blipFill>
                <a:blip r:embed="rId6"/>
                <a:stretch>
                  <a:fillRect l="-900" t="-987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704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our new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(fanout of nodes = 5).</a:t>
                </a:r>
              </a:p>
              <a:p>
                <a:pPr lvl="1"/>
                <a:r>
                  <a:rPr lang="en-US" dirty="0"/>
                  <a:t>One level higher than our familiar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2-3-4 tree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Then, we can build </a:t>
                </a:r>
                <a:r>
                  <a:rPr lang="en-US" dirty="0">
                    <a:solidFill>
                      <a:schemeClr val="accent2"/>
                    </a:solidFill>
                  </a:rPr>
                  <a:t>the following index </a:t>
                </a:r>
                <a:r>
                  <a:rPr lang="en-US" dirty="0"/>
                  <a:t>over the </a:t>
                </a:r>
                <a:r>
                  <a:rPr lang="en-US" dirty="0">
                    <a:solidFill>
                      <a:srgbClr val="0070C0"/>
                    </a:solidFill>
                  </a:rPr>
                  <a:t>same data</a:t>
                </a:r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EF195B81-C9DC-4CD6-9966-65C2F320347A}"/>
              </a:ext>
            </a:extLst>
          </p:cNvPr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CE1B6D-FB7B-4C49-968B-3DA43D854880}"/>
              </a:ext>
            </a:extLst>
          </p:cNvPr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2DD659B-1960-4691-87CB-105CAF45D7CD}"/>
              </a:ext>
            </a:extLst>
          </p:cNvPr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D02749B-EA5D-4A15-B386-FA38464AB8A9}"/>
              </a:ext>
            </a:extLst>
          </p:cNvPr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E069F2-5AA6-49C5-B714-9E65C554BB4D}"/>
              </a:ext>
            </a:extLst>
          </p:cNvPr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xmlns="" id="{666F8F80-C3B3-46D5-9CC9-E512FB910D8D}"/>
              </a:ext>
            </a:extLst>
          </p:cNvPr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2C33A2C-221E-48EB-A731-D135984EDFA4}"/>
              </a:ext>
            </a:extLst>
          </p:cNvPr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35F533B-5D4C-4EF1-90D7-5651889D1DB8}"/>
              </a:ext>
            </a:extLst>
          </p:cNvPr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A34076F-0977-48A0-8205-FF8172738860}"/>
              </a:ext>
            </a:extLst>
          </p:cNvPr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6A0C9ED-219B-45C6-AB17-447C95141C70}"/>
              </a:ext>
            </a:extLst>
          </p:cNvPr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3">
            <a:extLst>
              <a:ext uri="{FF2B5EF4-FFF2-40B4-BE49-F238E27FC236}">
                <a16:creationId xmlns:a16="http://schemas.microsoft.com/office/drawing/2014/main" xmlns="" id="{159801C7-7D7B-4A40-8FAE-AC7ED6C59897}"/>
              </a:ext>
            </a:extLst>
          </p:cNvPr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ED5A49C-6747-4AF2-9A39-F66D05AA7C3F}"/>
              </a:ext>
            </a:extLst>
          </p:cNvPr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1079A9C-5586-473C-9C26-291E24157B5D}"/>
              </a:ext>
            </a:extLst>
          </p:cNvPr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36ABB1E-0DAB-4BD6-9D35-4BB22EE76765}"/>
              </a:ext>
            </a:extLst>
          </p:cNvPr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7E533C8-4490-4BDB-885B-7CF09671DEDD}"/>
              </a:ext>
            </a:extLst>
          </p:cNvPr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8">
            <a:extLst>
              <a:ext uri="{FF2B5EF4-FFF2-40B4-BE49-F238E27FC236}">
                <a16:creationId xmlns:a16="http://schemas.microsoft.com/office/drawing/2014/main" xmlns="" id="{00BB0D2C-1DF4-474E-9BA8-94E4D5D5E943}"/>
              </a:ext>
            </a:extLst>
          </p:cNvPr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0544349-F0DB-400C-AC56-90573A9BE094}"/>
              </a:ext>
            </a:extLst>
          </p:cNvPr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1269E20-12B4-4EC7-8C0B-2FB5E18E4BE6}"/>
              </a:ext>
            </a:extLst>
          </p:cNvPr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E208433-150E-4832-9496-F3BCD5CCB822}"/>
              </a:ext>
            </a:extLst>
          </p:cNvPr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314FC1E-3C00-41BA-9C36-1FC8F6781604}"/>
              </a:ext>
            </a:extLst>
          </p:cNvPr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103">
            <a:extLst>
              <a:ext uri="{FF2B5EF4-FFF2-40B4-BE49-F238E27FC236}">
                <a16:creationId xmlns:a16="http://schemas.microsoft.com/office/drawing/2014/main" xmlns="" id="{FB147BD7-7BCA-4129-AB5E-3AD6DF9175DF}"/>
              </a:ext>
            </a:extLst>
          </p:cNvPr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FED4F9B-1766-422F-AAAB-03E96F077A71}"/>
              </a:ext>
            </a:extLst>
          </p:cNvPr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8EADC9-2F39-43EE-9565-5059B3D7E33F}"/>
              </a:ext>
            </a:extLst>
          </p:cNvPr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9660AC5-68DD-4B66-877E-B669EEAAC655}"/>
              </a:ext>
            </a:extLst>
          </p:cNvPr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FD13BF5-FFAE-450F-A764-6EF7676650D2}"/>
              </a:ext>
            </a:extLst>
          </p:cNvPr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08">
            <a:extLst>
              <a:ext uri="{FF2B5EF4-FFF2-40B4-BE49-F238E27FC236}">
                <a16:creationId xmlns:a16="http://schemas.microsoft.com/office/drawing/2014/main" xmlns="" id="{0DC24460-82EF-400A-BF3F-962EFAE5C49B}"/>
              </a:ext>
            </a:extLst>
          </p:cNvPr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0AD867A-B6C8-42BF-825F-6B78FBC6EE5F}"/>
              </a:ext>
            </a:extLst>
          </p:cNvPr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1B5C467-7F43-48DF-932F-EE6F42302525}"/>
              </a:ext>
            </a:extLst>
          </p:cNvPr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060EA43-8CBD-4A79-B5D6-0344260F2441}"/>
              </a:ext>
            </a:extLst>
          </p:cNvPr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C757FCA-880F-4739-8A61-B7F71E5A75E3}"/>
              </a:ext>
            </a:extLst>
          </p:cNvPr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113">
            <a:extLst>
              <a:ext uri="{FF2B5EF4-FFF2-40B4-BE49-F238E27FC236}">
                <a16:creationId xmlns:a16="http://schemas.microsoft.com/office/drawing/2014/main" xmlns="" id="{6AA2E035-B7B9-4205-BEDF-A5EFDD430855}"/>
              </a:ext>
            </a:extLst>
          </p:cNvPr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C8F01E7-5F0C-465D-99BB-CE024F4864F8}"/>
              </a:ext>
            </a:extLst>
          </p:cNvPr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410A4C8-BB81-4A53-B64A-3BED1B6315DC}"/>
              </a:ext>
            </a:extLst>
          </p:cNvPr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45A59B8-BEFF-4EC7-89C5-CF98A147297B}"/>
              </a:ext>
            </a:extLst>
          </p:cNvPr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B5BF4F3-00C8-4DC1-9F31-1CFBFC914E39}"/>
              </a:ext>
            </a:extLst>
          </p:cNvPr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8">
            <a:extLst>
              <a:ext uri="{FF2B5EF4-FFF2-40B4-BE49-F238E27FC236}">
                <a16:creationId xmlns:a16="http://schemas.microsoft.com/office/drawing/2014/main" xmlns="" id="{BDFBD497-E16A-47F2-80AD-AFDB80A50998}"/>
              </a:ext>
            </a:extLst>
          </p:cNvPr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1153B77-1EB6-4AAE-9709-0B5AC44024F7}"/>
              </a:ext>
            </a:extLst>
          </p:cNvPr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8A7A75C-C4D4-450B-B8D0-68C8EDDAD32C}"/>
              </a:ext>
            </a:extLst>
          </p:cNvPr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44D38A8-5A67-458D-B583-5068791541DF}"/>
              </a:ext>
            </a:extLst>
          </p:cNvPr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852D50E-ACFC-4D24-AB33-3F350EF83EB3}"/>
              </a:ext>
            </a:extLst>
          </p:cNvPr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23">
            <a:extLst>
              <a:ext uri="{FF2B5EF4-FFF2-40B4-BE49-F238E27FC236}">
                <a16:creationId xmlns:a16="http://schemas.microsoft.com/office/drawing/2014/main" xmlns="" id="{0837EABD-3EF0-4219-AFFD-42371855C56C}"/>
              </a:ext>
            </a:extLst>
          </p:cNvPr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8F59CD8F-0C42-4785-B68E-838F670A9542}"/>
              </a:ext>
            </a:extLst>
          </p:cNvPr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DC018C6-3A08-4EE3-807E-76BADF17FFAA}"/>
              </a:ext>
            </a:extLst>
          </p:cNvPr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A5DA4F3-54CF-4265-BBEB-89D6AE4CFE9E}"/>
              </a:ext>
            </a:extLst>
          </p:cNvPr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EE33026-E88D-4BB6-BC3B-D692F7A40BAB}"/>
              </a:ext>
            </a:extLst>
          </p:cNvPr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128">
            <a:extLst>
              <a:ext uri="{FF2B5EF4-FFF2-40B4-BE49-F238E27FC236}">
                <a16:creationId xmlns:a16="http://schemas.microsoft.com/office/drawing/2014/main" xmlns="" id="{3B7FEB5E-2E05-4211-9808-59392A4E375A}"/>
              </a:ext>
            </a:extLst>
          </p:cNvPr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E7581FA-ADE3-4783-803E-391CB8521E59}"/>
              </a:ext>
            </a:extLst>
          </p:cNvPr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7F85890-751B-4F6E-B0D3-29005149417D}"/>
              </a:ext>
            </a:extLst>
          </p:cNvPr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E87AB93-55F0-4AF9-B686-62D84C8F4FF0}"/>
              </a:ext>
            </a:extLst>
          </p:cNvPr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846620C-A715-4423-A28C-2FE02E2E426B}"/>
              </a:ext>
            </a:extLst>
          </p:cNvPr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8324A4-613A-46B4-BCB4-AAF03CB57EAB}"/>
              </a:ext>
            </a:extLst>
          </p:cNvPr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C959DEE-5D9E-48F8-8BD6-2F00BDCB0EF8}"/>
              </a:ext>
            </a:extLst>
          </p:cNvPr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BCA5B32-905C-4486-9128-39029DC32BE2}"/>
              </a:ext>
            </a:extLst>
          </p:cNvPr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30C596D-5968-434B-B239-8F0B2482CD31}"/>
              </a:ext>
            </a:extLst>
          </p:cNvPr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7FB3639-D643-4C6E-A63B-9D06292439F6}"/>
              </a:ext>
            </a:extLst>
          </p:cNvPr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48A5CF-CA6C-4423-8492-9B162D9876A0}"/>
              </a:ext>
            </a:extLst>
          </p:cNvPr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7B2B298-8625-4F48-9BA0-F1D83DC81B28}"/>
              </a:ext>
            </a:extLst>
          </p:cNvPr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50A625-F9FD-4FF7-903A-42C143E79E2F}"/>
              </a:ext>
            </a:extLst>
          </p:cNvPr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E4A4B1B-A969-4FB4-B5D5-C13DD5D4BC01}"/>
              </a:ext>
            </a:extLst>
          </p:cNvPr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BF89D-D68E-4DCD-9934-ACD263CD32A9}"/>
              </a:ext>
            </a:extLst>
          </p:cNvPr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</p:spTree>
    <p:extLst>
      <p:ext uri="{BB962C8B-B14F-4D97-AF65-F5344CB8AC3E}">
        <p14:creationId xmlns:p14="http://schemas.microsoft.com/office/powerpoint/2010/main" val="171055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our new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(fanout of nodes = 5).</a:t>
                </a:r>
              </a:p>
              <a:p>
                <a:pPr lvl="1"/>
                <a:r>
                  <a:rPr lang="en-US" dirty="0"/>
                  <a:t>One level higher than our familiar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2-3-4 tree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Then, we can build </a:t>
                </a:r>
                <a:r>
                  <a:rPr lang="en-US" dirty="0">
                    <a:solidFill>
                      <a:schemeClr val="accent2"/>
                    </a:solidFill>
                  </a:rPr>
                  <a:t>the following index </a:t>
                </a:r>
                <a:r>
                  <a:rPr lang="en-US" dirty="0"/>
                  <a:t>over the </a:t>
                </a:r>
                <a:r>
                  <a:rPr lang="en-US" dirty="0">
                    <a:solidFill>
                      <a:srgbClr val="0070C0"/>
                    </a:solidFill>
                  </a:rPr>
                  <a:t>same data</a:t>
                </a:r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EF195B81-C9DC-4CD6-9966-65C2F320347A}"/>
              </a:ext>
            </a:extLst>
          </p:cNvPr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CE1B6D-FB7B-4C49-968B-3DA43D854880}"/>
              </a:ext>
            </a:extLst>
          </p:cNvPr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2DD659B-1960-4691-87CB-105CAF45D7CD}"/>
              </a:ext>
            </a:extLst>
          </p:cNvPr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D02749B-EA5D-4A15-B386-FA38464AB8A9}"/>
              </a:ext>
            </a:extLst>
          </p:cNvPr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E069F2-5AA6-49C5-B714-9E65C554BB4D}"/>
              </a:ext>
            </a:extLst>
          </p:cNvPr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xmlns="" id="{666F8F80-C3B3-46D5-9CC9-E512FB910D8D}"/>
              </a:ext>
            </a:extLst>
          </p:cNvPr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2C33A2C-221E-48EB-A731-D135984EDFA4}"/>
              </a:ext>
            </a:extLst>
          </p:cNvPr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35F533B-5D4C-4EF1-90D7-5651889D1DB8}"/>
              </a:ext>
            </a:extLst>
          </p:cNvPr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A34076F-0977-48A0-8205-FF8172738860}"/>
              </a:ext>
            </a:extLst>
          </p:cNvPr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6A0C9ED-219B-45C6-AB17-447C95141C70}"/>
              </a:ext>
            </a:extLst>
          </p:cNvPr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3">
            <a:extLst>
              <a:ext uri="{FF2B5EF4-FFF2-40B4-BE49-F238E27FC236}">
                <a16:creationId xmlns:a16="http://schemas.microsoft.com/office/drawing/2014/main" xmlns="" id="{159801C7-7D7B-4A40-8FAE-AC7ED6C59897}"/>
              </a:ext>
            </a:extLst>
          </p:cNvPr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ED5A49C-6747-4AF2-9A39-F66D05AA7C3F}"/>
              </a:ext>
            </a:extLst>
          </p:cNvPr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1079A9C-5586-473C-9C26-291E24157B5D}"/>
              </a:ext>
            </a:extLst>
          </p:cNvPr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36ABB1E-0DAB-4BD6-9D35-4BB22EE76765}"/>
              </a:ext>
            </a:extLst>
          </p:cNvPr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7E533C8-4490-4BDB-885B-7CF09671DEDD}"/>
              </a:ext>
            </a:extLst>
          </p:cNvPr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8">
            <a:extLst>
              <a:ext uri="{FF2B5EF4-FFF2-40B4-BE49-F238E27FC236}">
                <a16:creationId xmlns:a16="http://schemas.microsoft.com/office/drawing/2014/main" xmlns="" id="{00BB0D2C-1DF4-474E-9BA8-94E4D5D5E943}"/>
              </a:ext>
            </a:extLst>
          </p:cNvPr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0544349-F0DB-400C-AC56-90573A9BE094}"/>
              </a:ext>
            </a:extLst>
          </p:cNvPr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1269E20-12B4-4EC7-8C0B-2FB5E18E4BE6}"/>
              </a:ext>
            </a:extLst>
          </p:cNvPr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E208433-150E-4832-9496-F3BCD5CCB822}"/>
              </a:ext>
            </a:extLst>
          </p:cNvPr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314FC1E-3C00-41BA-9C36-1FC8F6781604}"/>
              </a:ext>
            </a:extLst>
          </p:cNvPr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103">
            <a:extLst>
              <a:ext uri="{FF2B5EF4-FFF2-40B4-BE49-F238E27FC236}">
                <a16:creationId xmlns:a16="http://schemas.microsoft.com/office/drawing/2014/main" xmlns="" id="{FB147BD7-7BCA-4129-AB5E-3AD6DF9175DF}"/>
              </a:ext>
            </a:extLst>
          </p:cNvPr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FED4F9B-1766-422F-AAAB-03E96F077A71}"/>
              </a:ext>
            </a:extLst>
          </p:cNvPr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8EADC9-2F39-43EE-9565-5059B3D7E33F}"/>
              </a:ext>
            </a:extLst>
          </p:cNvPr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9660AC5-68DD-4B66-877E-B669EEAAC655}"/>
              </a:ext>
            </a:extLst>
          </p:cNvPr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FD13BF5-FFAE-450F-A764-6EF7676650D2}"/>
              </a:ext>
            </a:extLst>
          </p:cNvPr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08">
            <a:extLst>
              <a:ext uri="{FF2B5EF4-FFF2-40B4-BE49-F238E27FC236}">
                <a16:creationId xmlns:a16="http://schemas.microsoft.com/office/drawing/2014/main" xmlns="" id="{0DC24460-82EF-400A-BF3F-962EFAE5C49B}"/>
              </a:ext>
            </a:extLst>
          </p:cNvPr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0AD867A-B6C8-42BF-825F-6B78FBC6EE5F}"/>
              </a:ext>
            </a:extLst>
          </p:cNvPr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1B5C467-7F43-48DF-932F-EE6F42302525}"/>
              </a:ext>
            </a:extLst>
          </p:cNvPr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060EA43-8CBD-4A79-B5D6-0344260F2441}"/>
              </a:ext>
            </a:extLst>
          </p:cNvPr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C757FCA-880F-4739-8A61-B7F71E5A75E3}"/>
              </a:ext>
            </a:extLst>
          </p:cNvPr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113">
            <a:extLst>
              <a:ext uri="{FF2B5EF4-FFF2-40B4-BE49-F238E27FC236}">
                <a16:creationId xmlns:a16="http://schemas.microsoft.com/office/drawing/2014/main" xmlns="" id="{6AA2E035-B7B9-4205-BEDF-A5EFDD430855}"/>
              </a:ext>
            </a:extLst>
          </p:cNvPr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C8F01E7-5F0C-465D-99BB-CE024F4864F8}"/>
              </a:ext>
            </a:extLst>
          </p:cNvPr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410A4C8-BB81-4A53-B64A-3BED1B6315DC}"/>
              </a:ext>
            </a:extLst>
          </p:cNvPr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45A59B8-BEFF-4EC7-89C5-CF98A147297B}"/>
              </a:ext>
            </a:extLst>
          </p:cNvPr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B5BF4F3-00C8-4DC1-9F31-1CFBFC914E39}"/>
              </a:ext>
            </a:extLst>
          </p:cNvPr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8">
            <a:extLst>
              <a:ext uri="{FF2B5EF4-FFF2-40B4-BE49-F238E27FC236}">
                <a16:creationId xmlns:a16="http://schemas.microsoft.com/office/drawing/2014/main" xmlns="" id="{BDFBD497-E16A-47F2-80AD-AFDB80A50998}"/>
              </a:ext>
            </a:extLst>
          </p:cNvPr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1153B77-1EB6-4AAE-9709-0B5AC44024F7}"/>
              </a:ext>
            </a:extLst>
          </p:cNvPr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8A7A75C-C4D4-450B-B8D0-68C8EDDAD32C}"/>
              </a:ext>
            </a:extLst>
          </p:cNvPr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44D38A8-5A67-458D-B583-5068791541DF}"/>
              </a:ext>
            </a:extLst>
          </p:cNvPr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852D50E-ACFC-4D24-AB33-3F350EF83EB3}"/>
              </a:ext>
            </a:extLst>
          </p:cNvPr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23">
            <a:extLst>
              <a:ext uri="{FF2B5EF4-FFF2-40B4-BE49-F238E27FC236}">
                <a16:creationId xmlns:a16="http://schemas.microsoft.com/office/drawing/2014/main" xmlns="" id="{0837EABD-3EF0-4219-AFFD-42371855C56C}"/>
              </a:ext>
            </a:extLst>
          </p:cNvPr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8F59CD8F-0C42-4785-B68E-838F670A9542}"/>
              </a:ext>
            </a:extLst>
          </p:cNvPr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DC018C6-3A08-4EE3-807E-76BADF17FFAA}"/>
              </a:ext>
            </a:extLst>
          </p:cNvPr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A5DA4F3-54CF-4265-BBEB-89D6AE4CFE9E}"/>
              </a:ext>
            </a:extLst>
          </p:cNvPr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EE33026-E88D-4BB6-BC3B-D692F7A40BAB}"/>
              </a:ext>
            </a:extLst>
          </p:cNvPr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128">
            <a:extLst>
              <a:ext uri="{FF2B5EF4-FFF2-40B4-BE49-F238E27FC236}">
                <a16:creationId xmlns:a16="http://schemas.microsoft.com/office/drawing/2014/main" xmlns="" id="{3B7FEB5E-2E05-4211-9808-59392A4E375A}"/>
              </a:ext>
            </a:extLst>
          </p:cNvPr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E7581FA-ADE3-4783-803E-391CB8521E59}"/>
              </a:ext>
            </a:extLst>
          </p:cNvPr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7F85890-751B-4F6E-B0D3-29005149417D}"/>
              </a:ext>
            </a:extLst>
          </p:cNvPr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E87AB93-55F0-4AF9-B686-62D84C8F4FF0}"/>
              </a:ext>
            </a:extLst>
          </p:cNvPr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846620C-A715-4423-A28C-2FE02E2E426B}"/>
              </a:ext>
            </a:extLst>
          </p:cNvPr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8324A4-613A-46B4-BCB4-AAF03CB57EAB}"/>
              </a:ext>
            </a:extLst>
          </p:cNvPr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C959DEE-5D9E-48F8-8BD6-2F00BDCB0EF8}"/>
              </a:ext>
            </a:extLst>
          </p:cNvPr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BCA5B32-905C-4486-9128-39029DC32BE2}"/>
              </a:ext>
            </a:extLst>
          </p:cNvPr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30C596D-5968-434B-B239-8F0B2482CD31}"/>
              </a:ext>
            </a:extLst>
          </p:cNvPr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7FB3639-D643-4C6E-A63B-9D06292439F6}"/>
              </a:ext>
            </a:extLst>
          </p:cNvPr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48A5CF-CA6C-4423-8492-9B162D9876A0}"/>
              </a:ext>
            </a:extLst>
          </p:cNvPr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7B2B298-8625-4F48-9BA0-F1D83DC81B28}"/>
              </a:ext>
            </a:extLst>
          </p:cNvPr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50A625-F9FD-4FF7-903A-42C143E79E2F}"/>
              </a:ext>
            </a:extLst>
          </p:cNvPr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E4A4B1B-A969-4FB4-B5D5-C13DD5D4BC01}"/>
              </a:ext>
            </a:extLst>
          </p:cNvPr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BF89D-D68E-4DCD-9934-ACD263CD32A9}"/>
              </a:ext>
            </a:extLst>
          </p:cNvPr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409AEF49-CAD2-4C34-AD01-4F4490478EFB}"/>
              </a:ext>
            </a:extLst>
          </p:cNvPr>
          <p:cNvCxnSpPr>
            <a:cxnSpLocks/>
          </p:cNvCxnSpPr>
          <p:nvPr/>
        </p:nvCxnSpPr>
        <p:spPr>
          <a:xfrm flipH="1">
            <a:off x="874741" y="5478585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4">
            <a:extLst>
              <a:ext uri="{FF2B5EF4-FFF2-40B4-BE49-F238E27FC236}">
                <a16:creationId xmlns:a16="http://schemas.microsoft.com/office/drawing/2014/main" xmlns="" id="{D587ABF9-56A4-45C1-841F-69C45AD463F4}"/>
              </a:ext>
            </a:extLst>
          </p:cNvPr>
          <p:cNvSpPr/>
          <p:nvPr/>
        </p:nvSpPr>
        <p:spPr>
          <a:xfrm>
            <a:off x="1366895" y="4907520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BDD63148-3A5E-40BB-8AA7-682017D7E170}"/>
              </a:ext>
            </a:extLst>
          </p:cNvPr>
          <p:cNvCxnSpPr>
            <a:cxnSpLocks/>
          </p:cNvCxnSpPr>
          <p:nvPr/>
        </p:nvCxnSpPr>
        <p:spPr>
          <a:xfrm flipH="1">
            <a:off x="2030734" y="5448098"/>
            <a:ext cx="12686" cy="448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9ADC4776-9B6C-4B09-B143-3547BAC9DCE1}"/>
              </a:ext>
            </a:extLst>
          </p:cNvPr>
          <p:cNvCxnSpPr>
            <a:cxnSpLocks/>
          </p:cNvCxnSpPr>
          <p:nvPr/>
        </p:nvCxnSpPr>
        <p:spPr>
          <a:xfrm>
            <a:off x="2894939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4E1B29BC-DB67-4466-B833-C9994E14921D}"/>
              </a:ext>
            </a:extLst>
          </p:cNvPr>
          <p:cNvCxnSpPr>
            <a:cxnSpLocks/>
          </p:cNvCxnSpPr>
          <p:nvPr/>
        </p:nvCxnSpPr>
        <p:spPr>
          <a:xfrm>
            <a:off x="3732219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BF65255D-5A15-4FE3-87B8-880454435E21}"/>
              </a:ext>
            </a:extLst>
          </p:cNvPr>
          <p:cNvCxnSpPr>
            <a:cxnSpLocks/>
          </p:cNvCxnSpPr>
          <p:nvPr/>
        </p:nvCxnSpPr>
        <p:spPr>
          <a:xfrm>
            <a:off x="4552660" y="5384390"/>
            <a:ext cx="525343" cy="665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4">
            <a:extLst>
              <a:ext uri="{FF2B5EF4-FFF2-40B4-BE49-F238E27FC236}">
                <a16:creationId xmlns:a16="http://schemas.microsoft.com/office/drawing/2014/main" xmlns="" id="{882D87DF-03AB-41F2-99B9-5A9C3A5A1BB5}"/>
              </a:ext>
            </a:extLst>
          </p:cNvPr>
          <p:cNvSpPr/>
          <p:nvPr/>
        </p:nvSpPr>
        <p:spPr>
          <a:xfrm>
            <a:off x="6983144" y="4850761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BA82EAB5-C693-4F1F-8E51-E9E14AF646BC}"/>
              </a:ext>
            </a:extLst>
          </p:cNvPr>
          <p:cNvCxnSpPr>
            <a:cxnSpLocks/>
          </p:cNvCxnSpPr>
          <p:nvPr/>
        </p:nvCxnSpPr>
        <p:spPr>
          <a:xfrm flipH="1">
            <a:off x="6614571" y="5401783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2BB6E032-0473-4A1F-88CA-DF3AF3BD0577}"/>
              </a:ext>
            </a:extLst>
          </p:cNvPr>
          <p:cNvCxnSpPr>
            <a:cxnSpLocks/>
          </p:cNvCxnSpPr>
          <p:nvPr/>
        </p:nvCxnSpPr>
        <p:spPr>
          <a:xfrm flipH="1">
            <a:off x="7753545" y="5429662"/>
            <a:ext cx="86515" cy="467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E91BBEA9-3751-4ED8-949E-352C5F98B2D3}"/>
              </a:ext>
            </a:extLst>
          </p:cNvPr>
          <p:cNvCxnSpPr>
            <a:cxnSpLocks/>
          </p:cNvCxnSpPr>
          <p:nvPr/>
        </p:nvCxnSpPr>
        <p:spPr>
          <a:xfrm>
            <a:off x="8617750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12510036-D888-4776-B193-0DBE0787221B}"/>
              </a:ext>
            </a:extLst>
          </p:cNvPr>
          <p:cNvCxnSpPr>
            <a:cxnSpLocks/>
          </p:cNvCxnSpPr>
          <p:nvPr/>
        </p:nvCxnSpPr>
        <p:spPr>
          <a:xfrm>
            <a:off x="9455030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C89B8748-1F77-440F-B94C-19796FA93C96}"/>
              </a:ext>
            </a:extLst>
          </p:cNvPr>
          <p:cNvCxnSpPr>
            <a:cxnSpLocks/>
          </p:cNvCxnSpPr>
          <p:nvPr/>
        </p:nvCxnSpPr>
        <p:spPr>
          <a:xfrm>
            <a:off x="10112943" y="5312705"/>
            <a:ext cx="541041" cy="540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4404021" y="3608429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8A013CC-43BD-4243-80CD-4573F3850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63017"/>
              </p:ext>
            </p:extLst>
          </p:nvPr>
        </p:nvGraphicFramePr>
        <p:xfrm>
          <a:off x="1415771" y="5031654"/>
          <a:ext cx="29455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377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xmlns="" id="{3878966F-8BE1-4EB2-9ACD-9CB222347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72805"/>
              </p:ext>
            </p:extLst>
          </p:nvPr>
        </p:nvGraphicFramePr>
        <p:xfrm>
          <a:off x="7053180" y="4995025"/>
          <a:ext cx="302394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830385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2863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939970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619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178.5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20728"/>
              </p:ext>
            </p:extLst>
          </p:nvPr>
        </p:nvGraphicFramePr>
        <p:xfrm>
          <a:off x="4603688" y="3748064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D40D117B-6350-4464-871C-07EA5BF212A7}"/>
              </a:ext>
            </a:extLst>
          </p:cNvPr>
          <p:cNvCxnSpPr>
            <a:cxnSpLocks/>
          </p:cNvCxnSpPr>
          <p:nvPr/>
        </p:nvCxnSpPr>
        <p:spPr>
          <a:xfrm flipH="1">
            <a:off x="3806914" y="4228763"/>
            <a:ext cx="703343" cy="423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4C51EE9-933B-4A81-B357-F3D4633583CE}"/>
              </a:ext>
            </a:extLst>
          </p:cNvPr>
          <p:cNvCxnSpPr>
            <a:cxnSpLocks/>
          </p:cNvCxnSpPr>
          <p:nvPr/>
        </p:nvCxnSpPr>
        <p:spPr>
          <a:xfrm>
            <a:off x="5166332" y="4147712"/>
            <a:ext cx="2024733" cy="691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3913635-5420-44AE-B06C-FBB5B6307684}"/>
              </a:ext>
            </a:extLst>
          </p:cNvPr>
          <p:cNvSpPr/>
          <p:nvPr/>
        </p:nvSpPr>
        <p:spPr>
          <a:xfrm>
            <a:off x="5570220" y="3985260"/>
            <a:ext cx="2804160" cy="506731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FDA5F141-D882-409C-987B-D3B97AD64AE2}"/>
              </a:ext>
            </a:extLst>
          </p:cNvPr>
          <p:cNvSpPr/>
          <p:nvPr/>
        </p:nvSpPr>
        <p:spPr>
          <a:xfrm>
            <a:off x="6337026" y="4162019"/>
            <a:ext cx="2098394" cy="389656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5506D140-97F0-4011-AF7F-EFE05496E662}"/>
              </a:ext>
            </a:extLst>
          </p:cNvPr>
          <p:cNvSpPr/>
          <p:nvPr/>
        </p:nvSpPr>
        <p:spPr>
          <a:xfrm flipV="1">
            <a:off x="6902818" y="4030464"/>
            <a:ext cx="1405454" cy="45719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8972E5-DBC4-4C0F-BA66-6A7400308A2C}"/>
              </a:ext>
            </a:extLst>
          </p:cNvPr>
          <p:cNvSpPr txBox="1"/>
          <p:nvPr/>
        </p:nvSpPr>
        <p:spPr>
          <a:xfrm>
            <a:off x="8617750" y="3917792"/>
            <a:ext cx="5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9094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our new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(fanout of nodes = 5).</a:t>
                </a:r>
              </a:p>
              <a:p>
                <a:pPr lvl="1"/>
                <a:r>
                  <a:rPr lang="en-US" dirty="0"/>
                  <a:t>One level higher than our familiar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2-3-4 tree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Then, we can build </a:t>
                </a:r>
                <a:r>
                  <a:rPr lang="en-US" dirty="0">
                    <a:solidFill>
                      <a:schemeClr val="accent2"/>
                    </a:solidFill>
                  </a:rPr>
                  <a:t>the following index </a:t>
                </a:r>
                <a:r>
                  <a:rPr lang="en-US" dirty="0"/>
                  <a:t>over the </a:t>
                </a:r>
                <a:r>
                  <a:rPr lang="en-US" dirty="0">
                    <a:solidFill>
                      <a:srgbClr val="0070C0"/>
                    </a:solidFill>
                  </a:rPr>
                  <a:t>same data</a:t>
                </a:r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EF195B81-C9DC-4CD6-9966-65C2F320347A}"/>
              </a:ext>
            </a:extLst>
          </p:cNvPr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CE1B6D-FB7B-4C49-968B-3DA43D854880}"/>
              </a:ext>
            </a:extLst>
          </p:cNvPr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2DD659B-1960-4691-87CB-105CAF45D7CD}"/>
              </a:ext>
            </a:extLst>
          </p:cNvPr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D02749B-EA5D-4A15-B386-FA38464AB8A9}"/>
              </a:ext>
            </a:extLst>
          </p:cNvPr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E069F2-5AA6-49C5-B714-9E65C554BB4D}"/>
              </a:ext>
            </a:extLst>
          </p:cNvPr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xmlns="" id="{666F8F80-C3B3-46D5-9CC9-E512FB910D8D}"/>
              </a:ext>
            </a:extLst>
          </p:cNvPr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2C33A2C-221E-48EB-A731-D135984EDFA4}"/>
              </a:ext>
            </a:extLst>
          </p:cNvPr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35F533B-5D4C-4EF1-90D7-5651889D1DB8}"/>
              </a:ext>
            </a:extLst>
          </p:cNvPr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A34076F-0977-48A0-8205-FF8172738860}"/>
              </a:ext>
            </a:extLst>
          </p:cNvPr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6A0C9ED-219B-45C6-AB17-447C95141C70}"/>
              </a:ext>
            </a:extLst>
          </p:cNvPr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3">
            <a:extLst>
              <a:ext uri="{FF2B5EF4-FFF2-40B4-BE49-F238E27FC236}">
                <a16:creationId xmlns:a16="http://schemas.microsoft.com/office/drawing/2014/main" xmlns="" id="{159801C7-7D7B-4A40-8FAE-AC7ED6C59897}"/>
              </a:ext>
            </a:extLst>
          </p:cNvPr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ED5A49C-6747-4AF2-9A39-F66D05AA7C3F}"/>
              </a:ext>
            </a:extLst>
          </p:cNvPr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1079A9C-5586-473C-9C26-291E24157B5D}"/>
              </a:ext>
            </a:extLst>
          </p:cNvPr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36ABB1E-0DAB-4BD6-9D35-4BB22EE76765}"/>
              </a:ext>
            </a:extLst>
          </p:cNvPr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7E533C8-4490-4BDB-885B-7CF09671DEDD}"/>
              </a:ext>
            </a:extLst>
          </p:cNvPr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8">
            <a:extLst>
              <a:ext uri="{FF2B5EF4-FFF2-40B4-BE49-F238E27FC236}">
                <a16:creationId xmlns:a16="http://schemas.microsoft.com/office/drawing/2014/main" xmlns="" id="{00BB0D2C-1DF4-474E-9BA8-94E4D5D5E943}"/>
              </a:ext>
            </a:extLst>
          </p:cNvPr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0544349-F0DB-400C-AC56-90573A9BE094}"/>
              </a:ext>
            </a:extLst>
          </p:cNvPr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1269E20-12B4-4EC7-8C0B-2FB5E18E4BE6}"/>
              </a:ext>
            </a:extLst>
          </p:cNvPr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E208433-150E-4832-9496-F3BCD5CCB822}"/>
              </a:ext>
            </a:extLst>
          </p:cNvPr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314FC1E-3C00-41BA-9C36-1FC8F6781604}"/>
              </a:ext>
            </a:extLst>
          </p:cNvPr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103">
            <a:extLst>
              <a:ext uri="{FF2B5EF4-FFF2-40B4-BE49-F238E27FC236}">
                <a16:creationId xmlns:a16="http://schemas.microsoft.com/office/drawing/2014/main" xmlns="" id="{FB147BD7-7BCA-4129-AB5E-3AD6DF9175DF}"/>
              </a:ext>
            </a:extLst>
          </p:cNvPr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FED4F9B-1766-422F-AAAB-03E96F077A71}"/>
              </a:ext>
            </a:extLst>
          </p:cNvPr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8EADC9-2F39-43EE-9565-5059B3D7E33F}"/>
              </a:ext>
            </a:extLst>
          </p:cNvPr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9660AC5-68DD-4B66-877E-B669EEAAC655}"/>
              </a:ext>
            </a:extLst>
          </p:cNvPr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FD13BF5-FFAE-450F-A764-6EF7676650D2}"/>
              </a:ext>
            </a:extLst>
          </p:cNvPr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08">
            <a:extLst>
              <a:ext uri="{FF2B5EF4-FFF2-40B4-BE49-F238E27FC236}">
                <a16:creationId xmlns:a16="http://schemas.microsoft.com/office/drawing/2014/main" xmlns="" id="{0DC24460-82EF-400A-BF3F-962EFAE5C49B}"/>
              </a:ext>
            </a:extLst>
          </p:cNvPr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0AD867A-B6C8-42BF-825F-6B78FBC6EE5F}"/>
              </a:ext>
            </a:extLst>
          </p:cNvPr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1B5C467-7F43-48DF-932F-EE6F42302525}"/>
              </a:ext>
            </a:extLst>
          </p:cNvPr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060EA43-8CBD-4A79-B5D6-0344260F2441}"/>
              </a:ext>
            </a:extLst>
          </p:cNvPr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C757FCA-880F-4739-8A61-B7F71E5A75E3}"/>
              </a:ext>
            </a:extLst>
          </p:cNvPr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113">
            <a:extLst>
              <a:ext uri="{FF2B5EF4-FFF2-40B4-BE49-F238E27FC236}">
                <a16:creationId xmlns:a16="http://schemas.microsoft.com/office/drawing/2014/main" xmlns="" id="{6AA2E035-B7B9-4205-BEDF-A5EFDD430855}"/>
              </a:ext>
            </a:extLst>
          </p:cNvPr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C8F01E7-5F0C-465D-99BB-CE024F4864F8}"/>
              </a:ext>
            </a:extLst>
          </p:cNvPr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410A4C8-BB81-4A53-B64A-3BED1B6315DC}"/>
              </a:ext>
            </a:extLst>
          </p:cNvPr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45A59B8-BEFF-4EC7-89C5-CF98A147297B}"/>
              </a:ext>
            </a:extLst>
          </p:cNvPr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B5BF4F3-00C8-4DC1-9F31-1CFBFC914E39}"/>
              </a:ext>
            </a:extLst>
          </p:cNvPr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8">
            <a:extLst>
              <a:ext uri="{FF2B5EF4-FFF2-40B4-BE49-F238E27FC236}">
                <a16:creationId xmlns:a16="http://schemas.microsoft.com/office/drawing/2014/main" xmlns="" id="{BDFBD497-E16A-47F2-80AD-AFDB80A50998}"/>
              </a:ext>
            </a:extLst>
          </p:cNvPr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1153B77-1EB6-4AAE-9709-0B5AC44024F7}"/>
              </a:ext>
            </a:extLst>
          </p:cNvPr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8A7A75C-C4D4-450B-B8D0-68C8EDDAD32C}"/>
              </a:ext>
            </a:extLst>
          </p:cNvPr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44D38A8-5A67-458D-B583-5068791541DF}"/>
              </a:ext>
            </a:extLst>
          </p:cNvPr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852D50E-ACFC-4D24-AB33-3F350EF83EB3}"/>
              </a:ext>
            </a:extLst>
          </p:cNvPr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23">
            <a:extLst>
              <a:ext uri="{FF2B5EF4-FFF2-40B4-BE49-F238E27FC236}">
                <a16:creationId xmlns:a16="http://schemas.microsoft.com/office/drawing/2014/main" xmlns="" id="{0837EABD-3EF0-4219-AFFD-42371855C56C}"/>
              </a:ext>
            </a:extLst>
          </p:cNvPr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8F59CD8F-0C42-4785-B68E-838F670A9542}"/>
              </a:ext>
            </a:extLst>
          </p:cNvPr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DC018C6-3A08-4EE3-807E-76BADF17FFAA}"/>
              </a:ext>
            </a:extLst>
          </p:cNvPr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A5DA4F3-54CF-4265-BBEB-89D6AE4CFE9E}"/>
              </a:ext>
            </a:extLst>
          </p:cNvPr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EE33026-E88D-4BB6-BC3B-D692F7A40BAB}"/>
              </a:ext>
            </a:extLst>
          </p:cNvPr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128">
            <a:extLst>
              <a:ext uri="{FF2B5EF4-FFF2-40B4-BE49-F238E27FC236}">
                <a16:creationId xmlns:a16="http://schemas.microsoft.com/office/drawing/2014/main" xmlns="" id="{3B7FEB5E-2E05-4211-9808-59392A4E375A}"/>
              </a:ext>
            </a:extLst>
          </p:cNvPr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E7581FA-ADE3-4783-803E-391CB8521E59}"/>
              </a:ext>
            </a:extLst>
          </p:cNvPr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7F85890-751B-4F6E-B0D3-29005149417D}"/>
              </a:ext>
            </a:extLst>
          </p:cNvPr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E87AB93-55F0-4AF9-B686-62D84C8F4FF0}"/>
              </a:ext>
            </a:extLst>
          </p:cNvPr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846620C-A715-4423-A28C-2FE02E2E426B}"/>
              </a:ext>
            </a:extLst>
          </p:cNvPr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8324A4-613A-46B4-BCB4-AAF03CB57EAB}"/>
              </a:ext>
            </a:extLst>
          </p:cNvPr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C959DEE-5D9E-48F8-8BD6-2F00BDCB0EF8}"/>
              </a:ext>
            </a:extLst>
          </p:cNvPr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BCA5B32-905C-4486-9128-39029DC32BE2}"/>
              </a:ext>
            </a:extLst>
          </p:cNvPr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30C596D-5968-434B-B239-8F0B2482CD31}"/>
              </a:ext>
            </a:extLst>
          </p:cNvPr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7FB3639-D643-4C6E-A63B-9D06292439F6}"/>
              </a:ext>
            </a:extLst>
          </p:cNvPr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48A5CF-CA6C-4423-8492-9B162D9876A0}"/>
              </a:ext>
            </a:extLst>
          </p:cNvPr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7B2B298-8625-4F48-9BA0-F1D83DC81B28}"/>
              </a:ext>
            </a:extLst>
          </p:cNvPr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50A625-F9FD-4FF7-903A-42C143E79E2F}"/>
              </a:ext>
            </a:extLst>
          </p:cNvPr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E4A4B1B-A969-4FB4-B5D5-C13DD5D4BC01}"/>
              </a:ext>
            </a:extLst>
          </p:cNvPr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BF89D-D68E-4DCD-9934-ACD263CD32A9}"/>
              </a:ext>
            </a:extLst>
          </p:cNvPr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409AEF49-CAD2-4C34-AD01-4F4490478EFB}"/>
              </a:ext>
            </a:extLst>
          </p:cNvPr>
          <p:cNvCxnSpPr>
            <a:cxnSpLocks/>
          </p:cNvCxnSpPr>
          <p:nvPr/>
        </p:nvCxnSpPr>
        <p:spPr>
          <a:xfrm flipH="1">
            <a:off x="874741" y="5478585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4">
            <a:extLst>
              <a:ext uri="{FF2B5EF4-FFF2-40B4-BE49-F238E27FC236}">
                <a16:creationId xmlns:a16="http://schemas.microsoft.com/office/drawing/2014/main" xmlns="" id="{D587ABF9-56A4-45C1-841F-69C45AD463F4}"/>
              </a:ext>
            </a:extLst>
          </p:cNvPr>
          <p:cNvSpPr/>
          <p:nvPr/>
        </p:nvSpPr>
        <p:spPr>
          <a:xfrm>
            <a:off x="1366895" y="4907520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BDD63148-3A5E-40BB-8AA7-682017D7E170}"/>
              </a:ext>
            </a:extLst>
          </p:cNvPr>
          <p:cNvCxnSpPr>
            <a:cxnSpLocks/>
          </p:cNvCxnSpPr>
          <p:nvPr/>
        </p:nvCxnSpPr>
        <p:spPr>
          <a:xfrm flipH="1">
            <a:off x="2030734" y="5448098"/>
            <a:ext cx="12686" cy="448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9ADC4776-9B6C-4B09-B143-3547BAC9DCE1}"/>
              </a:ext>
            </a:extLst>
          </p:cNvPr>
          <p:cNvCxnSpPr>
            <a:cxnSpLocks/>
          </p:cNvCxnSpPr>
          <p:nvPr/>
        </p:nvCxnSpPr>
        <p:spPr>
          <a:xfrm>
            <a:off x="2894939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4E1B29BC-DB67-4466-B833-C9994E14921D}"/>
              </a:ext>
            </a:extLst>
          </p:cNvPr>
          <p:cNvCxnSpPr>
            <a:cxnSpLocks/>
          </p:cNvCxnSpPr>
          <p:nvPr/>
        </p:nvCxnSpPr>
        <p:spPr>
          <a:xfrm>
            <a:off x="3732219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BF65255D-5A15-4FE3-87B8-880454435E21}"/>
              </a:ext>
            </a:extLst>
          </p:cNvPr>
          <p:cNvCxnSpPr>
            <a:cxnSpLocks/>
          </p:cNvCxnSpPr>
          <p:nvPr/>
        </p:nvCxnSpPr>
        <p:spPr>
          <a:xfrm>
            <a:off x="4552660" y="5384390"/>
            <a:ext cx="525343" cy="665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4">
            <a:extLst>
              <a:ext uri="{FF2B5EF4-FFF2-40B4-BE49-F238E27FC236}">
                <a16:creationId xmlns:a16="http://schemas.microsoft.com/office/drawing/2014/main" xmlns="" id="{882D87DF-03AB-41F2-99B9-5A9C3A5A1BB5}"/>
              </a:ext>
            </a:extLst>
          </p:cNvPr>
          <p:cNvSpPr/>
          <p:nvPr/>
        </p:nvSpPr>
        <p:spPr>
          <a:xfrm>
            <a:off x="6983144" y="4850761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BA82EAB5-C693-4F1F-8E51-E9E14AF646BC}"/>
              </a:ext>
            </a:extLst>
          </p:cNvPr>
          <p:cNvCxnSpPr>
            <a:cxnSpLocks/>
          </p:cNvCxnSpPr>
          <p:nvPr/>
        </p:nvCxnSpPr>
        <p:spPr>
          <a:xfrm flipH="1">
            <a:off x="6614571" y="5401783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2BB6E032-0473-4A1F-88CA-DF3AF3BD0577}"/>
              </a:ext>
            </a:extLst>
          </p:cNvPr>
          <p:cNvCxnSpPr>
            <a:cxnSpLocks/>
          </p:cNvCxnSpPr>
          <p:nvPr/>
        </p:nvCxnSpPr>
        <p:spPr>
          <a:xfrm flipH="1">
            <a:off x="7753545" y="5429662"/>
            <a:ext cx="86515" cy="467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E91BBEA9-3751-4ED8-949E-352C5F98B2D3}"/>
              </a:ext>
            </a:extLst>
          </p:cNvPr>
          <p:cNvCxnSpPr>
            <a:cxnSpLocks/>
          </p:cNvCxnSpPr>
          <p:nvPr/>
        </p:nvCxnSpPr>
        <p:spPr>
          <a:xfrm>
            <a:off x="8617750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12510036-D888-4776-B193-0DBE0787221B}"/>
              </a:ext>
            </a:extLst>
          </p:cNvPr>
          <p:cNvCxnSpPr>
            <a:cxnSpLocks/>
          </p:cNvCxnSpPr>
          <p:nvPr/>
        </p:nvCxnSpPr>
        <p:spPr>
          <a:xfrm>
            <a:off x="9455030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C89B8748-1F77-440F-B94C-19796FA93C96}"/>
              </a:ext>
            </a:extLst>
          </p:cNvPr>
          <p:cNvCxnSpPr>
            <a:cxnSpLocks/>
          </p:cNvCxnSpPr>
          <p:nvPr/>
        </p:nvCxnSpPr>
        <p:spPr>
          <a:xfrm>
            <a:off x="10112943" y="5312705"/>
            <a:ext cx="541041" cy="540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4404021" y="3608429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8A013CC-43BD-4243-80CD-4573F385065F}"/>
              </a:ext>
            </a:extLst>
          </p:cNvPr>
          <p:cNvGraphicFramePr>
            <a:graphicFrameLocks noGrp="1"/>
          </p:cNvGraphicFramePr>
          <p:nvPr/>
        </p:nvGraphicFramePr>
        <p:xfrm>
          <a:off x="1415771" y="5031654"/>
          <a:ext cx="29455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377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xmlns="" id="{3878966F-8BE1-4EB2-9ACD-9CB2223470C9}"/>
              </a:ext>
            </a:extLst>
          </p:cNvPr>
          <p:cNvGraphicFramePr>
            <a:graphicFrameLocks noGrp="1"/>
          </p:cNvGraphicFramePr>
          <p:nvPr/>
        </p:nvGraphicFramePr>
        <p:xfrm>
          <a:off x="7053180" y="4995025"/>
          <a:ext cx="302394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830385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2863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939970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619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178.5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25361"/>
              </p:ext>
            </p:extLst>
          </p:nvPr>
        </p:nvGraphicFramePr>
        <p:xfrm>
          <a:off x="4603688" y="3748064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D40D117B-6350-4464-871C-07EA5BF212A7}"/>
              </a:ext>
            </a:extLst>
          </p:cNvPr>
          <p:cNvCxnSpPr>
            <a:cxnSpLocks/>
          </p:cNvCxnSpPr>
          <p:nvPr/>
        </p:nvCxnSpPr>
        <p:spPr>
          <a:xfrm flipH="1">
            <a:off x="3806914" y="4228763"/>
            <a:ext cx="703343" cy="423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4C51EE9-933B-4A81-B357-F3D4633583CE}"/>
              </a:ext>
            </a:extLst>
          </p:cNvPr>
          <p:cNvCxnSpPr>
            <a:cxnSpLocks/>
          </p:cNvCxnSpPr>
          <p:nvPr/>
        </p:nvCxnSpPr>
        <p:spPr>
          <a:xfrm>
            <a:off x="4975593" y="4158615"/>
            <a:ext cx="2077587" cy="641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3913635-5420-44AE-B06C-FBB5B6307684}"/>
              </a:ext>
            </a:extLst>
          </p:cNvPr>
          <p:cNvSpPr/>
          <p:nvPr/>
        </p:nvSpPr>
        <p:spPr>
          <a:xfrm>
            <a:off x="5570220" y="3985260"/>
            <a:ext cx="2804160" cy="506731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FDA5F141-D882-409C-987B-D3B97AD64AE2}"/>
              </a:ext>
            </a:extLst>
          </p:cNvPr>
          <p:cNvSpPr/>
          <p:nvPr/>
        </p:nvSpPr>
        <p:spPr>
          <a:xfrm>
            <a:off x="6337026" y="4162019"/>
            <a:ext cx="2098394" cy="389656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5506D140-97F0-4011-AF7F-EFE05496E662}"/>
              </a:ext>
            </a:extLst>
          </p:cNvPr>
          <p:cNvSpPr/>
          <p:nvPr/>
        </p:nvSpPr>
        <p:spPr>
          <a:xfrm flipV="1">
            <a:off x="6902818" y="4030464"/>
            <a:ext cx="1405454" cy="45719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8972E5-DBC4-4C0F-BA66-6A7400308A2C}"/>
              </a:ext>
            </a:extLst>
          </p:cNvPr>
          <p:cNvSpPr txBox="1"/>
          <p:nvPr/>
        </p:nvSpPr>
        <p:spPr>
          <a:xfrm>
            <a:off x="8617750" y="3917792"/>
            <a:ext cx="5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D754CC2A-0256-4400-A93B-4295099387C3}"/>
              </a:ext>
            </a:extLst>
          </p:cNvPr>
          <p:cNvSpPr/>
          <p:nvPr/>
        </p:nvSpPr>
        <p:spPr>
          <a:xfrm>
            <a:off x="10259827" y="3558799"/>
            <a:ext cx="677044" cy="1915979"/>
          </a:xfrm>
          <a:prstGeom prst="rightBrace">
            <a:avLst>
              <a:gd name="adj1" fmla="val 8333"/>
              <a:gd name="adj2" fmla="val 55238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696636-4BAA-4AA6-8F23-13159B5C3773}"/>
              </a:ext>
            </a:extLst>
          </p:cNvPr>
          <p:cNvSpPr txBox="1"/>
          <p:nvPr/>
        </p:nvSpPr>
        <p:spPr>
          <a:xfrm>
            <a:off x="10977340" y="4213975"/>
            <a:ext cx="136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B-tree over separators…</a:t>
            </a:r>
          </a:p>
        </p:txBody>
      </p:sp>
    </p:spTree>
    <p:extLst>
      <p:ext uri="{BB962C8B-B14F-4D97-AF65-F5344CB8AC3E}">
        <p14:creationId xmlns:p14="http://schemas.microsoft.com/office/powerpoint/2010/main" val="1401450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our new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(fanout of nodes = 5).</a:t>
                </a:r>
              </a:p>
              <a:p>
                <a:pPr lvl="1"/>
                <a:r>
                  <a:rPr lang="en-US" dirty="0"/>
                  <a:t>One level higher than our familiar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2-3-4 tree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Then, we can build </a:t>
                </a:r>
                <a:r>
                  <a:rPr lang="en-US" dirty="0">
                    <a:solidFill>
                      <a:schemeClr val="accent2"/>
                    </a:solidFill>
                  </a:rPr>
                  <a:t>the following index </a:t>
                </a:r>
                <a:r>
                  <a:rPr lang="en-US" dirty="0"/>
                  <a:t>over the </a:t>
                </a:r>
                <a:r>
                  <a:rPr lang="en-US" dirty="0">
                    <a:solidFill>
                      <a:srgbClr val="0070C0"/>
                    </a:solidFill>
                  </a:rPr>
                  <a:t>same data</a:t>
                </a:r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EF195B81-C9DC-4CD6-9966-65C2F320347A}"/>
              </a:ext>
            </a:extLst>
          </p:cNvPr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CE1B6D-FB7B-4C49-968B-3DA43D854880}"/>
              </a:ext>
            </a:extLst>
          </p:cNvPr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2DD659B-1960-4691-87CB-105CAF45D7CD}"/>
              </a:ext>
            </a:extLst>
          </p:cNvPr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D02749B-EA5D-4A15-B386-FA38464AB8A9}"/>
              </a:ext>
            </a:extLst>
          </p:cNvPr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E069F2-5AA6-49C5-B714-9E65C554BB4D}"/>
              </a:ext>
            </a:extLst>
          </p:cNvPr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xmlns="" id="{666F8F80-C3B3-46D5-9CC9-E512FB910D8D}"/>
              </a:ext>
            </a:extLst>
          </p:cNvPr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2C33A2C-221E-48EB-A731-D135984EDFA4}"/>
              </a:ext>
            </a:extLst>
          </p:cNvPr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35F533B-5D4C-4EF1-90D7-5651889D1DB8}"/>
              </a:ext>
            </a:extLst>
          </p:cNvPr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A34076F-0977-48A0-8205-FF8172738860}"/>
              </a:ext>
            </a:extLst>
          </p:cNvPr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6A0C9ED-219B-45C6-AB17-447C95141C70}"/>
              </a:ext>
            </a:extLst>
          </p:cNvPr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3">
            <a:extLst>
              <a:ext uri="{FF2B5EF4-FFF2-40B4-BE49-F238E27FC236}">
                <a16:creationId xmlns:a16="http://schemas.microsoft.com/office/drawing/2014/main" xmlns="" id="{159801C7-7D7B-4A40-8FAE-AC7ED6C59897}"/>
              </a:ext>
            </a:extLst>
          </p:cNvPr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ED5A49C-6747-4AF2-9A39-F66D05AA7C3F}"/>
              </a:ext>
            </a:extLst>
          </p:cNvPr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1079A9C-5586-473C-9C26-291E24157B5D}"/>
              </a:ext>
            </a:extLst>
          </p:cNvPr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36ABB1E-0DAB-4BD6-9D35-4BB22EE76765}"/>
              </a:ext>
            </a:extLst>
          </p:cNvPr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7E533C8-4490-4BDB-885B-7CF09671DEDD}"/>
              </a:ext>
            </a:extLst>
          </p:cNvPr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8">
            <a:extLst>
              <a:ext uri="{FF2B5EF4-FFF2-40B4-BE49-F238E27FC236}">
                <a16:creationId xmlns:a16="http://schemas.microsoft.com/office/drawing/2014/main" xmlns="" id="{00BB0D2C-1DF4-474E-9BA8-94E4D5D5E943}"/>
              </a:ext>
            </a:extLst>
          </p:cNvPr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0544349-F0DB-400C-AC56-90573A9BE094}"/>
              </a:ext>
            </a:extLst>
          </p:cNvPr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1269E20-12B4-4EC7-8C0B-2FB5E18E4BE6}"/>
              </a:ext>
            </a:extLst>
          </p:cNvPr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E208433-150E-4832-9496-F3BCD5CCB822}"/>
              </a:ext>
            </a:extLst>
          </p:cNvPr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314FC1E-3C00-41BA-9C36-1FC8F6781604}"/>
              </a:ext>
            </a:extLst>
          </p:cNvPr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103">
            <a:extLst>
              <a:ext uri="{FF2B5EF4-FFF2-40B4-BE49-F238E27FC236}">
                <a16:creationId xmlns:a16="http://schemas.microsoft.com/office/drawing/2014/main" xmlns="" id="{FB147BD7-7BCA-4129-AB5E-3AD6DF9175DF}"/>
              </a:ext>
            </a:extLst>
          </p:cNvPr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FED4F9B-1766-422F-AAAB-03E96F077A71}"/>
              </a:ext>
            </a:extLst>
          </p:cNvPr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8EADC9-2F39-43EE-9565-5059B3D7E33F}"/>
              </a:ext>
            </a:extLst>
          </p:cNvPr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9660AC5-68DD-4B66-877E-B669EEAAC655}"/>
              </a:ext>
            </a:extLst>
          </p:cNvPr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FD13BF5-FFAE-450F-A764-6EF7676650D2}"/>
              </a:ext>
            </a:extLst>
          </p:cNvPr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08">
            <a:extLst>
              <a:ext uri="{FF2B5EF4-FFF2-40B4-BE49-F238E27FC236}">
                <a16:creationId xmlns:a16="http://schemas.microsoft.com/office/drawing/2014/main" xmlns="" id="{0DC24460-82EF-400A-BF3F-962EFAE5C49B}"/>
              </a:ext>
            </a:extLst>
          </p:cNvPr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0AD867A-B6C8-42BF-825F-6B78FBC6EE5F}"/>
              </a:ext>
            </a:extLst>
          </p:cNvPr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1B5C467-7F43-48DF-932F-EE6F42302525}"/>
              </a:ext>
            </a:extLst>
          </p:cNvPr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060EA43-8CBD-4A79-B5D6-0344260F2441}"/>
              </a:ext>
            </a:extLst>
          </p:cNvPr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C757FCA-880F-4739-8A61-B7F71E5A75E3}"/>
              </a:ext>
            </a:extLst>
          </p:cNvPr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113">
            <a:extLst>
              <a:ext uri="{FF2B5EF4-FFF2-40B4-BE49-F238E27FC236}">
                <a16:creationId xmlns:a16="http://schemas.microsoft.com/office/drawing/2014/main" xmlns="" id="{6AA2E035-B7B9-4205-BEDF-A5EFDD430855}"/>
              </a:ext>
            </a:extLst>
          </p:cNvPr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C8F01E7-5F0C-465D-99BB-CE024F4864F8}"/>
              </a:ext>
            </a:extLst>
          </p:cNvPr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410A4C8-BB81-4A53-B64A-3BED1B6315DC}"/>
              </a:ext>
            </a:extLst>
          </p:cNvPr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45A59B8-BEFF-4EC7-89C5-CF98A147297B}"/>
              </a:ext>
            </a:extLst>
          </p:cNvPr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B5BF4F3-00C8-4DC1-9F31-1CFBFC914E39}"/>
              </a:ext>
            </a:extLst>
          </p:cNvPr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8">
            <a:extLst>
              <a:ext uri="{FF2B5EF4-FFF2-40B4-BE49-F238E27FC236}">
                <a16:creationId xmlns:a16="http://schemas.microsoft.com/office/drawing/2014/main" xmlns="" id="{BDFBD497-E16A-47F2-80AD-AFDB80A50998}"/>
              </a:ext>
            </a:extLst>
          </p:cNvPr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1153B77-1EB6-4AAE-9709-0B5AC44024F7}"/>
              </a:ext>
            </a:extLst>
          </p:cNvPr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8A7A75C-C4D4-450B-B8D0-68C8EDDAD32C}"/>
              </a:ext>
            </a:extLst>
          </p:cNvPr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44D38A8-5A67-458D-B583-5068791541DF}"/>
              </a:ext>
            </a:extLst>
          </p:cNvPr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852D50E-ACFC-4D24-AB33-3F350EF83EB3}"/>
              </a:ext>
            </a:extLst>
          </p:cNvPr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23">
            <a:extLst>
              <a:ext uri="{FF2B5EF4-FFF2-40B4-BE49-F238E27FC236}">
                <a16:creationId xmlns:a16="http://schemas.microsoft.com/office/drawing/2014/main" xmlns="" id="{0837EABD-3EF0-4219-AFFD-42371855C56C}"/>
              </a:ext>
            </a:extLst>
          </p:cNvPr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8F59CD8F-0C42-4785-B68E-838F670A9542}"/>
              </a:ext>
            </a:extLst>
          </p:cNvPr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DC018C6-3A08-4EE3-807E-76BADF17FFAA}"/>
              </a:ext>
            </a:extLst>
          </p:cNvPr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A5DA4F3-54CF-4265-BBEB-89D6AE4CFE9E}"/>
              </a:ext>
            </a:extLst>
          </p:cNvPr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EE33026-E88D-4BB6-BC3B-D692F7A40BAB}"/>
              </a:ext>
            </a:extLst>
          </p:cNvPr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128">
            <a:extLst>
              <a:ext uri="{FF2B5EF4-FFF2-40B4-BE49-F238E27FC236}">
                <a16:creationId xmlns:a16="http://schemas.microsoft.com/office/drawing/2014/main" xmlns="" id="{3B7FEB5E-2E05-4211-9808-59392A4E375A}"/>
              </a:ext>
            </a:extLst>
          </p:cNvPr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E7581FA-ADE3-4783-803E-391CB8521E59}"/>
              </a:ext>
            </a:extLst>
          </p:cNvPr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7F85890-751B-4F6E-B0D3-29005149417D}"/>
              </a:ext>
            </a:extLst>
          </p:cNvPr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E87AB93-55F0-4AF9-B686-62D84C8F4FF0}"/>
              </a:ext>
            </a:extLst>
          </p:cNvPr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846620C-A715-4423-A28C-2FE02E2E426B}"/>
              </a:ext>
            </a:extLst>
          </p:cNvPr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8324A4-613A-46B4-BCB4-AAF03CB57EAB}"/>
              </a:ext>
            </a:extLst>
          </p:cNvPr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C959DEE-5D9E-48F8-8BD6-2F00BDCB0EF8}"/>
              </a:ext>
            </a:extLst>
          </p:cNvPr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BCA5B32-905C-4486-9128-39029DC32BE2}"/>
              </a:ext>
            </a:extLst>
          </p:cNvPr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30C596D-5968-434B-B239-8F0B2482CD31}"/>
              </a:ext>
            </a:extLst>
          </p:cNvPr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7FB3639-D643-4C6E-A63B-9D06292439F6}"/>
              </a:ext>
            </a:extLst>
          </p:cNvPr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48A5CF-CA6C-4423-8492-9B162D9876A0}"/>
              </a:ext>
            </a:extLst>
          </p:cNvPr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7B2B298-8625-4F48-9BA0-F1D83DC81B28}"/>
              </a:ext>
            </a:extLst>
          </p:cNvPr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50A625-F9FD-4FF7-903A-42C143E79E2F}"/>
              </a:ext>
            </a:extLst>
          </p:cNvPr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E4A4B1B-A969-4FB4-B5D5-C13DD5D4BC01}"/>
              </a:ext>
            </a:extLst>
          </p:cNvPr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BF89D-D68E-4DCD-9934-ACD263CD32A9}"/>
              </a:ext>
            </a:extLst>
          </p:cNvPr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409AEF49-CAD2-4C34-AD01-4F4490478EFB}"/>
              </a:ext>
            </a:extLst>
          </p:cNvPr>
          <p:cNvCxnSpPr>
            <a:cxnSpLocks/>
          </p:cNvCxnSpPr>
          <p:nvPr/>
        </p:nvCxnSpPr>
        <p:spPr>
          <a:xfrm flipH="1">
            <a:off x="874741" y="5478585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4">
            <a:extLst>
              <a:ext uri="{FF2B5EF4-FFF2-40B4-BE49-F238E27FC236}">
                <a16:creationId xmlns:a16="http://schemas.microsoft.com/office/drawing/2014/main" xmlns="" id="{D587ABF9-56A4-45C1-841F-69C45AD463F4}"/>
              </a:ext>
            </a:extLst>
          </p:cNvPr>
          <p:cNvSpPr/>
          <p:nvPr/>
        </p:nvSpPr>
        <p:spPr>
          <a:xfrm>
            <a:off x="1366895" y="4907520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BDD63148-3A5E-40BB-8AA7-682017D7E170}"/>
              </a:ext>
            </a:extLst>
          </p:cNvPr>
          <p:cNvCxnSpPr>
            <a:cxnSpLocks/>
          </p:cNvCxnSpPr>
          <p:nvPr/>
        </p:nvCxnSpPr>
        <p:spPr>
          <a:xfrm flipH="1">
            <a:off x="2030734" y="5448098"/>
            <a:ext cx="12686" cy="448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9ADC4776-9B6C-4B09-B143-3547BAC9DCE1}"/>
              </a:ext>
            </a:extLst>
          </p:cNvPr>
          <p:cNvCxnSpPr>
            <a:cxnSpLocks/>
          </p:cNvCxnSpPr>
          <p:nvPr/>
        </p:nvCxnSpPr>
        <p:spPr>
          <a:xfrm>
            <a:off x="2894939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4E1B29BC-DB67-4466-B833-C9994E14921D}"/>
              </a:ext>
            </a:extLst>
          </p:cNvPr>
          <p:cNvCxnSpPr>
            <a:cxnSpLocks/>
          </p:cNvCxnSpPr>
          <p:nvPr/>
        </p:nvCxnSpPr>
        <p:spPr>
          <a:xfrm>
            <a:off x="3732219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BF65255D-5A15-4FE3-87B8-880454435E21}"/>
              </a:ext>
            </a:extLst>
          </p:cNvPr>
          <p:cNvCxnSpPr>
            <a:cxnSpLocks/>
          </p:cNvCxnSpPr>
          <p:nvPr/>
        </p:nvCxnSpPr>
        <p:spPr>
          <a:xfrm>
            <a:off x="4552660" y="5384390"/>
            <a:ext cx="525343" cy="665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4">
            <a:extLst>
              <a:ext uri="{FF2B5EF4-FFF2-40B4-BE49-F238E27FC236}">
                <a16:creationId xmlns:a16="http://schemas.microsoft.com/office/drawing/2014/main" xmlns="" id="{882D87DF-03AB-41F2-99B9-5A9C3A5A1BB5}"/>
              </a:ext>
            </a:extLst>
          </p:cNvPr>
          <p:cNvSpPr/>
          <p:nvPr/>
        </p:nvSpPr>
        <p:spPr>
          <a:xfrm>
            <a:off x="6983144" y="4850761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BA82EAB5-C693-4F1F-8E51-E9E14AF646BC}"/>
              </a:ext>
            </a:extLst>
          </p:cNvPr>
          <p:cNvCxnSpPr>
            <a:cxnSpLocks/>
          </p:cNvCxnSpPr>
          <p:nvPr/>
        </p:nvCxnSpPr>
        <p:spPr>
          <a:xfrm flipH="1">
            <a:off x="6614571" y="5401783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2BB6E032-0473-4A1F-88CA-DF3AF3BD0577}"/>
              </a:ext>
            </a:extLst>
          </p:cNvPr>
          <p:cNvCxnSpPr>
            <a:cxnSpLocks/>
          </p:cNvCxnSpPr>
          <p:nvPr/>
        </p:nvCxnSpPr>
        <p:spPr>
          <a:xfrm flipH="1">
            <a:off x="7753545" y="5429662"/>
            <a:ext cx="86515" cy="467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E91BBEA9-3751-4ED8-949E-352C5F98B2D3}"/>
              </a:ext>
            </a:extLst>
          </p:cNvPr>
          <p:cNvCxnSpPr>
            <a:cxnSpLocks/>
          </p:cNvCxnSpPr>
          <p:nvPr/>
        </p:nvCxnSpPr>
        <p:spPr>
          <a:xfrm>
            <a:off x="8617750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12510036-D888-4776-B193-0DBE0787221B}"/>
              </a:ext>
            </a:extLst>
          </p:cNvPr>
          <p:cNvCxnSpPr>
            <a:cxnSpLocks/>
          </p:cNvCxnSpPr>
          <p:nvPr/>
        </p:nvCxnSpPr>
        <p:spPr>
          <a:xfrm>
            <a:off x="9455030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C89B8748-1F77-440F-B94C-19796FA93C96}"/>
              </a:ext>
            </a:extLst>
          </p:cNvPr>
          <p:cNvCxnSpPr>
            <a:cxnSpLocks/>
          </p:cNvCxnSpPr>
          <p:nvPr/>
        </p:nvCxnSpPr>
        <p:spPr>
          <a:xfrm>
            <a:off x="10112943" y="5312705"/>
            <a:ext cx="541041" cy="540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4404021" y="3608429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8A013CC-43BD-4243-80CD-4573F385065F}"/>
              </a:ext>
            </a:extLst>
          </p:cNvPr>
          <p:cNvGraphicFramePr>
            <a:graphicFrameLocks noGrp="1"/>
          </p:cNvGraphicFramePr>
          <p:nvPr/>
        </p:nvGraphicFramePr>
        <p:xfrm>
          <a:off x="1415771" y="5031654"/>
          <a:ext cx="29455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377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xmlns="" id="{3878966F-8BE1-4EB2-9ACD-9CB2223470C9}"/>
              </a:ext>
            </a:extLst>
          </p:cNvPr>
          <p:cNvGraphicFramePr>
            <a:graphicFrameLocks noGrp="1"/>
          </p:cNvGraphicFramePr>
          <p:nvPr/>
        </p:nvGraphicFramePr>
        <p:xfrm>
          <a:off x="7053180" y="4995025"/>
          <a:ext cx="302394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830385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2863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939970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619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178.5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11940"/>
              </p:ext>
            </p:extLst>
          </p:nvPr>
        </p:nvGraphicFramePr>
        <p:xfrm>
          <a:off x="4603688" y="3748064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D40D117B-6350-4464-871C-07EA5BF212A7}"/>
              </a:ext>
            </a:extLst>
          </p:cNvPr>
          <p:cNvCxnSpPr>
            <a:cxnSpLocks/>
          </p:cNvCxnSpPr>
          <p:nvPr/>
        </p:nvCxnSpPr>
        <p:spPr>
          <a:xfrm flipH="1">
            <a:off x="3806914" y="4228763"/>
            <a:ext cx="703343" cy="423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4C51EE9-933B-4A81-B357-F3D4633583CE}"/>
              </a:ext>
            </a:extLst>
          </p:cNvPr>
          <p:cNvCxnSpPr>
            <a:cxnSpLocks/>
          </p:cNvCxnSpPr>
          <p:nvPr/>
        </p:nvCxnSpPr>
        <p:spPr>
          <a:xfrm>
            <a:off x="4975593" y="4158615"/>
            <a:ext cx="2077587" cy="641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3913635-5420-44AE-B06C-FBB5B6307684}"/>
              </a:ext>
            </a:extLst>
          </p:cNvPr>
          <p:cNvSpPr/>
          <p:nvPr/>
        </p:nvSpPr>
        <p:spPr>
          <a:xfrm>
            <a:off x="5570220" y="3985260"/>
            <a:ext cx="2804160" cy="506731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FDA5F141-D882-409C-987B-D3B97AD64AE2}"/>
              </a:ext>
            </a:extLst>
          </p:cNvPr>
          <p:cNvSpPr/>
          <p:nvPr/>
        </p:nvSpPr>
        <p:spPr>
          <a:xfrm>
            <a:off x="6337026" y="4162019"/>
            <a:ext cx="2098394" cy="389656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5506D140-97F0-4011-AF7F-EFE05496E662}"/>
              </a:ext>
            </a:extLst>
          </p:cNvPr>
          <p:cNvSpPr/>
          <p:nvPr/>
        </p:nvSpPr>
        <p:spPr>
          <a:xfrm flipV="1">
            <a:off x="6902818" y="4030464"/>
            <a:ext cx="1405454" cy="45719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8972E5-DBC4-4C0F-BA66-6A7400308A2C}"/>
              </a:ext>
            </a:extLst>
          </p:cNvPr>
          <p:cNvSpPr txBox="1"/>
          <p:nvPr/>
        </p:nvSpPr>
        <p:spPr>
          <a:xfrm>
            <a:off x="8617750" y="3917792"/>
            <a:ext cx="5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D754CC2A-0256-4400-A93B-4295099387C3}"/>
              </a:ext>
            </a:extLst>
          </p:cNvPr>
          <p:cNvSpPr/>
          <p:nvPr/>
        </p:nvSpPr>
        <p:spPr>
          <a:xfrm>
            <a:off x="10259827" y="3558799"/>
            <a:ext cx="677044" cy="1915979"/>
          </a:xfrm>
          <a:prstGeom prst="rightBrace">
            <a:avLst>
              <a:gd name="adj1" fmla="val 8333"/>
              <a:gd name="adj2" fmla="val 55238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696636-4BAA-4AA6-8F23-13159B5C3773}"/>
              </a:ext>
            </a:extLst>
          </p:cNvPr>
          <p:cNvSpPr txBox="1"/>
          <p:nvPr/>
        </p:nvSpPr>
        <p:spPr>
          <a:xfrm>
            <a:off x="10977340" y="4213975"/>
            <a:ext cx="136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B-tree over separators…</a:t>
            </a:r>
          </a:p>
        </p:txBody>
      </p:sp>
      <p:sp>
        <p:nvSpPr>
          <p:cNvPr id="92" name="Freeform 16">
            <a:extLst>
              <a:ext uri="{FF2B5EF4-FFF2-40B4-BE49-F238E27FC236}">
                <a16:creationId xmlns:a16="http://schemas.microsoft.com/office/drawing/2014/main" xmlns="" id="{E7CBFD50-13CD-4C5C-B22E-AD941E7104D3}"/>
              </a:ext>
            </a:extLst>
          </p:cNvPr>
          <p:cNvSpPr/>
          <p:nvPr/>
        </p:nvSpPr>
        <p:spPr>
          <a:xfrm>
            <a:off x="1253005" y="565897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152">
            <a:extLst>
              <a:ext uri="{FF2B5EF4-FFF2-40B4-BE49-F238E27FC236}">
                <a16:creationId xmlns:a16="http://schemas.microsoft.com/office/drawing/2014/main" xmlns="" id="{E0DB1A6C-8A11-4CA0-95B9-BC0AA2154319}"/>
              </a:ext>
            </a:extLst>
          </p:cNvPr>
          <p:cNvSpPr/>
          <p:nvPr/>
        </p:nvSpPr>
        <p:spPr>
          <a:xfrm>
            <a:off x="2349104" y="563720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158">
            <a:extLst>
              <a:ext uri="{FF2B5EF4-FFF2-40B4-BE49-F238E27FC236}">
                <a16:creationId xmlns:a16="http://schemas.microsoft.com/office/drawing/2014/main" xmlns="" id="{08D2A033-6B8D-486C-8555-445C18D7C9A9}"/>
              </a:ext>
            </a:extLst>
          </p:cNvPr>
          <p:cNvSpPr/>
          <p:nvPr/>
        </p:nvSpPr>
        <p:spPr>
          <a:xfrm>
            <a:off x="3429374" y="56002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161">
            <a:extLst>
              <a:ext uri="{FF2B5EF4-FFF2-40B4-BE49-F238E27FC236}">
                <a16:creationId xmlns:a16="http://schemas.microsoft.com/office/drawing/2014/main" xmlns="" id="{B63529E2-E1C0-43C0-BCCC-37E3141E4D5D}"/>
              </a:ext>
            </a:extLst>
          </p:cNvPr>
          <p:cNvSpPr/>
          <p:nvPr/>
        </p:nvSpPr>
        <p:spPr>
          <a:xfrm>
            <a:off x="4597478" y="55649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166">
            <a:extLst>
              <a:ext uri="{FF2B5EF4-FFF2-40B4-BE49-F238E27FC236}">
                <a16:creationId xmlns:a16="http://schemas.microsoft.com/office/drawing/2014/main" xmlns="" id="{36B42C72-E14B-478B-8471-9ACD164AD7AF}"/>
              </a:ext>
            </a:extLst>
          </p:cNvPr>
          <p:cNvSpPr/>
          <p:nvPr/>
        </p:nvSpPr>
        <p:spPr>
          <a:xfrm>
            <a:off x="5678894" y="563951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167">
            <a:extLst>
              <a:ext uri="{FF2B5EF4-FFF2-40B4-BE49-F238E27FC236}">
                <a16:creationId xmlns:a16="http://schemas.microsoft.com/office/drawing/2014/main" xmlns="" id="{6EC2241D-F96E-42CB-B493-35FA5B47403B}"/>
              </a:ext>
            </a:extLst>
          </p:cNvPr>
          <p:cNvSpPr/>
          <p:nvPr/>
        </p:nvSpPr>
        <p:spPr>
          <a:xfrm>
            <a:off x="6774993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168">
            <a:extLst>
              <a:ext uri="{FF2B5EF4-FFF2-40B4-BE49-F238E27FC236}">
                <a16:creationId xmlns:a16="http://schemas.microsoft.com/office/drawing/2014/main" xmlns="" id="{EC000C2E-F1AC-4293-B332-D784091D916A}"/>
              </a:ext>
            </a:extLst>
          </p:cNvPr>
          <p:cNvSpPr/>
          <p:nvPr/>
        </p:nvSpPr>
        <p:spPr>
          <a:xfrm>
            <a:off x="7855263" y="558081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169">
            <a:extLst>
              <a:ext uri="{FF2B5EF4-FFF2-40B4-BE49-F238E27FC236}">
                <a16:creationId xmlns:a16="http://schemas.microsoft.com/office/drawing/2014/main" xmlns="" id="{F50DF87E-110D-45DD-8F73-FA0820465B32}"/>
              </a:ext>
            </a:extLst>
          </p:cNvPr>
          <p:cNvSpPr/>
          <p:nvPr/>
        </p:nvSpPr>
        <p:spPr>
          <a:xfrm>
            <a:off x="9064438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170">
            <a:extLst>
              <a:ext uri="{FF2B5EF4-FFF2-40B4-BE49-F238E27FC236}">
                <a16:creationId xmlns:a16="http://schemas.microsoft.com/office/drawing/2014/main" xmlns="" id="{CA071A67-5B4C-43F9-87B4-B3CDE6E77DC0}"/>
              </a:ext>
            </a:extLst>
          </p:cNvPr>
          <p:cNvSpPr/>
          <p:nvPr/>
        </p:nvSpPr>
        <p:spPr>
          <a:xfrm>
            <a:off x="10218257" y="559513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B9C1E0-77CB-415B-84D8-D34988861986}"/>
              </a:ext>
            </a:extLst>
          </p:cNvPr>
          <p:cNvSpPr txBox="1"/>
          <p:nvPr/>
        </p:nvSpPr>
        <p:spPr>
          <a:xfrm>
            <a:off x="3723842" y="6505057"/>
            <a:ext cx="356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Disk pages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linked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to each other</a:t>
            </a:r>
          </a:p>
        </p:txBody>
      </p:sp>
    </p:spTree>
    <p:extLst>
      <p:ext uri="{BB962C8B-B14F-4D97-AF65-F5344CB8AC3E}">
        <p14:creationId xmlns:p14="http://schemas.microsoft.com/office/powerpoint/2010/main" val="420223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our new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(fanout of nodes = 5).</a:t>
                </a:r>
              </a:p>
              <a:p>
                <a:pPr lvl="1"/>
                <a:r>
                  <a:rPr lang="en-US" dirty="0"/>
                  <a:t>One level higher than our familiar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2-3-4 tree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Then, we can build </a:t>
                </a:r>
                <a:r>
                  <a:rPr lang="en-US" dirty="0">
                    <a:solidFill>
                      <a:schemeClr val="accent2"/>
                    </a:solidFill>
                  </a:rPr>
                  <a:t>the following index </a:t>
                </a:r>
                <a:r>
                  <a:rPr lang="en-US" dirty="0"/>
                  <a:t>over the </a:t>
                </a:r>
                <a:r>
                  <a:rPr lang="en-US" dirty="0">
                    <a:solidFill>
                      <a:srgbClr val="0070C0"/>
                    </a:solidFill>
                  </a:rPr>
                  <a:t>same data</a:t>
                </a:r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EF195B81-C9DC-4CD6-9966-65C2F320347A}"/>
              </a:ext>
            </a:extLst>
          </p:cNvPr>
          <p:cNvSpPr/>
          <p:nvPr/>
        </p:nvSpPr>
        <p:spPr>
          <a:xfrm>
            <a:off x="436072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CE1B6D-FB7B-4C49-968B-3DA43D854880}"/>
              </a:ext>
            </a:extLst>
          </p:cNvPr>
          <p:cNvCxnSpPr/>
          <p:nvPr/>
        </p:nvCxnSpPr>
        <p:spPr>
          <a:xfrm flipH="1">
            <a:off x="617836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2DD659B-1960-4691-87CB-105CAF45D7CD}"/>
              </a:ext>
            </a:extLst>
          </p:cNvPr>
          <p:cNvSpPr/>
          <p:nvPr/>
        </p:nvSpPr>
        <p:spPr>
          <a:xfrm>
            <a:off x="679552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D02749B-EA5D-4A15-B386-FA38464AB8A9}"/>
              </a:ext>
            </a:extLst>
          </p:cNvPr>
          <p:cNvSpPr/>
          <p:nvPr/>
        </p:nvSpPr>
        <p:spPr>
          <a:xfrm>
            <a:off x="9052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E069F2-5AA6-49C5-B714-9E65C554BB4D}"/>
              </a:ext>
            </a:extLst>
          </p:cNvPr>
          <p:cNvSpPr/>
          <p:nvPr/>
        </p:nvSpPr>
        <p:spPr>
          <a:xfrm>
            <a:off x="111811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xmlns="" id="{666F8F80-C3B3-46D5-9CC9-E512FB910D8D}"/>
              </a:ext>
            </a:extLst>
          </p:cNvPr>
          <p:cNvSpPr/>
          <p:nvPr/>
        </p:nvSpPr>
        <p:spPr>
          <a:xfrm>
            <a:off x="1556278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2C33A2C-221E-48EB-A731-D135984EDFA4}"/>
              </a:ext>
            </a:extLst>
          </p:cNvPr>
          <p:cNvCxnSpPr/>
          <p:nvPr/>
        </p:nvCxnSpPr>
        <p:spPr>
          <a:xfrm flipH="1">
            <a:off x="1738042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35F533B-5D4C-4EF1-90D7-5651889D1DB8}"/>
              </a:ext>
            </a:extLst>
          </p:cNvPr>
          <p:cNvSpPr/>
          <p:nvPr/>
        </p:nvSpPr>
        <p:spPr>
          <a:xfrm>
            <a:off x="179975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A34076F-0977-48A0-8205-FF8172738860}"/>
              </a:ext>
            </a:extLst>
          </p:cNvPr>
          <p:cNvSpPr/>
          <p:nvPr/>
        </p:nvSpPr>
        <p:spPr>
          <a:xfrm>
            <a:off x="20254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6A0C9ED-219B-45C6-AB17-447C95141C70}"/>
              </a:ext>
            </a:extLst>
          </p:cNvPr>
          <p:cNvSpPr/>
          <p:nvPr/>
        </p:nvSpPr>
        <p:spPr>
          <a:xfrm>
            <a:off x="223832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3">
            <a:extLst>
              <a:ext uri="{FF2B5EF4-FFF2-40B4-BE49-F238E27FC236}">
                <a16:creationId xmlns:a16="http://schemas.microsoft.com/office/drawing/2014/main" xmlns="" id="{159801C7-7D7B-4A40-8FAE-AC7ED6C59897}"/>
              </a:ext>
            </a:extLst>
          </p:cNvPr>
          <p:cNvSpPr/>
          <p:nvPr/>
        </p:nvSpPr>
        <p:spPr>
          <a:xfrm>
            <a:off x="2650159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ED5A49C-6747-4AF2-9A39-F66D05AA7C3F}"/>
              </a:ext>
            </a:extLst>
          </p:cNvPr>
          <p:cNvCxnSpPr/>
          <p:nvPr/>
        </p:nvCxnSpPr>
        <p:spPr>
          <a:xfrm flipH="1">
            <a:off x="2831923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1079A9C-5586-473C-9C26-291E24157B5D}"/>
              </a:ext>
            </a:extLst>
          </p:cNvPr>
          <p:cNvSpPr/>
          <p:nvPr/>
        </p:nvSpPr>
        <p:spPr>
          <a:xfrm>
            <a:off x="289363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36ABB1E-0DAB-4BD6-9D35-4BB22EE76765}"/>
              </a:ext>
            </a:extLst>
          </p:cNvPr>
          <p:cNvSpPr/>
          <p:nvPr/>
        </p:nvSpPr>
        <p:spPr>
          <a:xfrm>
            <a:off x="31193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7E533C8-4490-4BDB-885B-7CF09671DEDD}"/>
              </a:ext>
            </a:extLst>
          </p:cNvPr>
          <p:cNvSpPr/>
          <p:nvPr/>
        </p:nvSpPr>
        <p:spPr>
          <a:xfrm>
            <a:off x="333220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8">
            <a:extLst>
              <a:ext uri="{FF2B5EF4-FFF2-40B4-BE49-F238E27FC236}">
                <a16:creationId xmlns:a16="http://schemas.microsoft.com/office/drawing/2014/main" xmlns="" id="{00BB0D2C-1DF4-474E-9BA8-94E4D5D5E943}"/>
              </a:ext>
            </a:extLst>
          </p:cNvPr>
          <p:cNvSpPr/>
          <p:nvPr/>
        </p:nvSpPr>
        <p:spPr>
          <a:xfrm>
            <a:off x="3770365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0544349-F0DB-400C-AC56-90573A9BE094}"/>
              </a:ext>
            </a:extLst>
          </p:cNvPr>
          <p:cNvCxnSpPr/>
          <p:nvPr/>
        </p:nvCxnSpPr>
        <p:spPr>
          <a:xfrm flipH="1">
            <a:off x="3952129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1269E20-12B4-4EC7-8C0B-2FB5E18E4BE6}"/>
              </a:ext>
            </a:extLst>
          </p:cNvPr>
          <p:cNvSpPr/>
          <p:nvPr/>
        </p:nvSpPr>
        <p:spPr>
          <a:xfrm>
            <a:off x="401384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E208433-150E-4832-9496-F3BCD5CCB822}"/>
              </a:ext>
            </a:extLst>
          </p:cNvPr>
          <p:cNvSpPr/>
          <p:nvPr/>
        </p:nvSpPr>
        <p:spPr>
          <a:xfrm>
            <a:off x="42395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314FC1E-3C00-41BA-9C36-1FC8F6781604}"/>
              </a:ext>
            </a:extLst>
          </p:cNvPr>
          <p:cNvSpPr/>
          <p:nvPr/>
        </p:nvSpPr>
        <p:spPr>
          <a:xfrm>
            <a:off x="445241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103">
            <a:extLst>
              <a:ext uri="{FF2B5EF4-FFF2-40B4-BE49-F238E27FC236}">
                <a16:creationId xmlns:a16="http://schemas.microsoft.com/office/drawing/2014/main" xmlns="" id="{FB147BD7-7BCA-4129-AB5E-3AD6DF9175DF}"/>
              </a:ext>
            </a:extLst>
          </p:cNvPr>
          <p:cNvSpPr/>
          <p:nvPr/>
        </p:nvSpPr>
        <p:spPr>
          <a:xfrm>
            <a:off x="4857647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FED4F9B-1766-422F-AAAB-03E96F077A71}"/>
              </a:ext>
            </a:extLst>
          </p:cNvPr>
          <p:cNvCxnSpPr/>
          <p:nvPr/>
        </p:nvCxnSpPr>
        <p:spPr>
          <a:xfrm flipH="1">
            <a:off x="5039411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E8EADC9-2F39-43EE-9565-5059B3D7E33F}"/>
              </a:ext>
            </a:extLst>
          </p:cNvPr>
          <p:cNvSpPr/>
          <p:nvPr/>
        </p:nvSpPr>
        <p:spPr>
          <a:xfrm>
            <a:off x="5101127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9660AC5-68DD-4B66-877E-B669EEAAC655}"/>
              </a:ext>
            </a:extLst>
          </p:cNvPr>
          <p:cNvSpPr/>
          <p:nvPr/>
        </p:nvSpPr>
        <p:spPr>
          <a:xfrm>
            <a:off x="5326868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FD13BF5-FFAE-450F-A764-6EF7676650D2}"/>
              </a:ext>
            </a:extLst>
          </p:cNvPr>
          <p:cNvSpPr/>
          <p:nvPr/>
        </p:nvSpPr>
        <p:spPr>
          <a:xfrm>
            <a:off x="553969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108">
            <a:extLst>
              <a:ext uri="{FF2B5EF4-FFF2-40B4-BE49-F238E27FC236}">
                <a16:creationId xmlns:a16="http://schemas.microsoft.com/office/drawing/2014/main" xmlns="" id="{0DC24460-82EF-400A-BF3F-962EFAE5C49B}"/>
              </a:ext>
            </a:extLst>
          </p:cNvPr>
          <p:cNvSpPr/>
          <p:nvPr/>
        </p:nvSpPr>
        <p:spPr>
          <a:xfrm>
            <a:off x="597785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0AD867A-B6C8-42BF-825F-6B78FBC6EE5F}"/>
              </a:ext>
            </a:extLst>
          </p:cNvPr>
          <p:cNvCxnSpPr/>
          <p:nvPr/>
        </p:nvCxnSpPr>
        <p:spPr>
          <a:xfrm flipH="1">
            <a:off x="615961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1B5C467-7F43-48DF-932F-EE6F42302525}"/>
              </a:ext>
            </a:extLst>
          </p:cNvPr>
          <p:cNvSpPr/>
          <p:nvPr/>
        </p:nvSpPr>
        <p:spPr>
          <a:xfrm>
            <a:off x="622133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060EA43-8CBD-4A79-B5D6-0344260F2441}"/>
              </a:ext>
            </a:extLst>
          </p:cNvPr>
          <p:cNvSpPr/>
          <p:nvPr/>
        </p:nvSpPr>
        <p:spPr>
          <a:xfrm>
            <a:off x="644707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C757FCA-880F-4739-8A61-B7F71E5A75E3}"/>
              </a:ext>
            </a:extLst>
          </p:cNvPr>
          <p:cNvSpPr/>
          <p:nvPr/>
        </p:nvSpPr>
        <p:spPr>
          <a:xfrm>
            <a:off x="665989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113">
            <a:extLst>
              <a:ext uri="{FF2B5EF4-FFF2-40B4-BE49-F238E27FC236}">
                <a16:creationId xmlns:a16="http://schemas.microsoft.com/office/drawing/2014/main" xmlns="" id="{6AA2E035-B7B9-4205-BEDF-A5EFDD430855}"/>
              </a:ext>
            </a:extLst>
          </p:cNvPr>
          <p:cNvSpPr/>
          <p:nvPr/>
        </p:nvSpPr>
        <p:spPr>
          <a:xfrm>
            <a:off x="7071734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C8F01E7-5F0C-465D-99BB-CE024F4864F8}"/>
              </a:ext>
            </a:extLst>
          </p:cNvPr>
          <p:cNvCxnSpPr/>
          <p:nvPr/>
        </p:nvCxnSpPr>
        <p:spPr>
          <a:xfrm flipH="1">
            <a:off x="7253498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410A4C8-BB81-4A53-B64A-3BED1B6315DC}"/>
              </a:ext>
            </a:extLst>
          </p:cNvPr>
          <p:cNvSpPr/>
          <p:nvPr/>
        </p:nvSpPr>
        <p:spPr>
          <a:xfrm>
            <a:off x="731521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45A59B8-BEFF-4EC7-89C5-CF98A147297B}"/>
              </a:ext>
            </a:extLst>
          </p:cNvPr>
          <p:cNvSpPr/>
          <p:nvPr/>
        </p:nvSpPr>
        <p:spPr>
          <a:xfrm>
            <a:off x="7540955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B5BF4F3-00C8-4DC1-9F31-1CFBFC914E39}"/>
              </a:ext>
            </a:extLst>
          </p:cNvPr>
          <p:cNvSpPr/>
          <p:nvPr/>
        </p:nvSpPr>
        <p:spPr>
          <a:xfrm>
            <a:off x="775378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18">
            <a:extLst>
              <a:ext uri="{FF2B5EF4-FFF2-40B4-BE49-F238E27FC236}">
                <a16:creationId xmlns:a16="http://schemas.microsoft.com/office/drawing/2014/main" xmlns="" id="{BDFBD497-E16A-47F2-80AD-AFDB80A50998}"/>
              </a:ext>
            </a:extLst>
          </p:cNvPr>
          <p:cNvSpPr/>
          <p:nvPr/>
        </p:nvSpPr>
        <p:spPr>
          <a:xfrm>
            <a:off x="8191940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1153B77-1EB6-4AAE-9709-0B5AC44024F7}"/>
              </a:ext>
            </a:extLst>
          </p:cNvPr>
          <p:cNvCxnSpPr/>
          <p:nvPr/>
        </p:nvCxnSpPr>
        <p:spPr>
          <a:xfrm flipH="1">
            <a:off x="8373704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8A7A75C-C4D4-450B-B8D0-68C8EDDAD32C}"/>
              </a:ext>
            </a:extLst>
          </p:cNvPr>
          <p:cNvSpPr/>
          <p:nvPr/>
        </p:nvSpPr>
        <p:spPr>
          <a:xfrm>
            <a:off x="8435420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44D38A8-5A67-458D-B583-5068791541DF}"/>
              </a:ext>
            </a:extLst>
          </p:cNvPr>
          <p:cNvSpPr/>
          <p:nvPr/>
        </p:nvSpPr>
        <p:spPr>
          <a:xfrm>
            <a:off x="8661161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852D50E-ACFC-4D24-AB33-3F350EF83EB3}"/>
              </a:ext>
            </a:extLst>
          </p:cNvPr>
          <p:cNvSpPr/>
          <p:nvPr/>
        </p:nvSpPr>
        <p:spPr>
          <a:xfrm>
            <a:off x="8873986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23">
            <a:extLst>
              <a:ext uri="{FF2B5EF4-FFF2-40B4-BE49-F238E27FC236}">
                <a16:creationId xmlns:a16="http://schemas.microsoft.com/office/drawing/2014/main" xmlns="" id="{0837EABD-3EF0-4219-AFFD-42371855C56C}"/>
              </a:ext>
            </a:extLst>
          </p:cNvPr>
          <p:cNvSpPr/>
          <p:nvPr/>
        </p:nvSpPr>
        <p:spPr>
          <a:xfrm>
            <a:off x="9315331" y="5917888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8F59CD8F-0C42-4785-B68E-838F670A9542}"/>
              </a:ext>
            </a:extLst>
          </p:cNvPr>
          <p:cNvCxnSpPr/>
          <p:nvPr/>
        </p:nvCxnSpPr>
        <p:spPr>
          <a:xfrm flipH="1">
            <a:off x="9497095" y="5913375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DC018C6-3A08-4EE3-807E-76BADF17FFAA}"/>
              </a:ext>
            </a:extLst>
          </p:cNvPr>
          <p:cNvSpPr/>
          <p:nvPr/>
        </p:nvSpPr>
        <p:spPr>
          <a:xfrm>
            <a:off x="9558811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A5DA4F3-54CF-4265-BBEB-89D6AE4CFE9E}"/>
              </a:ext>
            </a:extLst>
          </p:cNvPr>
          <p:cNvSpPr/>
          <p:nvPr/>
        </p:nvSpPr>
        <p:spPr>
          <a:xfrm>
            <a:off x="9784552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EE33026-E88D-4BB6-BC3B-D692F7A40BAB}"/>
              </a:ext>
            </a:extLst>
          </p:cNvPr>
          <p:cNvSpPr/>
          <p:nvPr/>
        </p:nvSpPr>
        <p:spPr>
          <a:xfrm>
            <a:off x="9997377" y="6218765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128">
            <a:extLst>
              <a:ext uri="{FF2B5EF4-FFF2-40B4-BE49-F238E27FC236}">
                <a16:creationId xmlns:a16="http://schemas.microsoft.com/office/drawing/2014/main" xmlns="" id="{3B7FEB5E-2E05-4211-9808-59392A4E375A}"/>
              </a:ext>
            </a:extLst>
          </p:cNvPr>
          <p:cNvSpPr/>
          <p:nvPr/>
        </p:nvSpPr>
        <p:spPr>
          <a:xfrm>
            <a:off x="10450273" y="5922401"/>
            <a:ext cx="938442" cy="5436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E7581FA-ADE3-4783-803E-391CB8521E59}"/>
              </a:ext>
            </a:extLst>
          </p:cNvPr>
          <p:cNvCxnSpPr/>
          <p:nvPr/>
        </p:nvCxnSpPr>
        <p:spPr>
          <a:xfrm flipH="1">
            <a:off x="10632037" y="5917888"/>
            <a:ext cx="9514" cy="5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7F85890-751B-4F6E-B0D3-29005149417D}"/>
              </a:ext>
            </a:extLst>
          </p:cNvPr>
          <p:cNvSpPr/>
          <p:nvPr/>
        </p:nvSpPr>
        <p:spPr>
          <a:xfrm>
            <a:off x="10693753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E87AB93-55F0-4AF9-B686-62D84C8F4FF0}"/>
              </a:ext>
            </a:extLst>
          </p:cNvPr>
          <p:cNvSpPr/>
          <p:nvPr/>
        </p:nvSpPr>
        <p:spPr>
          <a:xfrm>
            <a:off x="10919494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846620C-A715-4423-A28C-2FE02E2E426B}"/>
              </a:ext>
            </a:extLst>
          </p:cNvPr>
          <p:cNvSpPr/>
          <p:nvPr/>
        </p:nvSpPr>
        <p:spPr>
          <a:xfrm>
            <a:off x="11132319" y="6223278"/>
            <a:ext cx="115693" cy="870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8324A4-613A-46B4-BCB4-AAF03CB57EAB}"/>
              </a:ext>
            </a:extLst>
          </p:cNvPr>
          <p:cNvSpPr txBox="1"/>
          <p:nvPr/>
        </p:nvSpPr>
        <p:spPr>
          <a:xfrm>
            <a:off x="379372" y="6123996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</a:t>
            </a: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C959DEE-5D9E-48F8-8BD6-2F00BDCB0EF8}"/>
              </a:ext>
            </a:extLst>
          </p:cNvPr>
          <p:cNvSpPr txBox="1"/>
          <p:nvPr/>
        </p:nvSpPr>
        <p:spPr>
          <a:xfrm>
            <a:off x="1491160" y="607938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15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BCA5B32-905C-4486-9128-39029DC32BE2}"/>
              </a:ext>
            </a:extLst>
          </p:cNvPr>
          <p:cNvSpPr txBox="1"/>
          <p:nvPr/>
        </p:nvSpPr>
        <p:spPr>
          <a:xfrm>
            <a:off x="2573791" y="6101471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32</a:t>
            </a:r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30C596D-5968-434B-B239-8F0B2482CD31}"/>
              </a:ext>
            </a:extLst>
          </p:cNvPr>
          <p:cNvSpPr txBox="1"/>
          <p:nvPr/>
        </p:nvSpPr>
        <p:spPr>
          <a:xfrm>
            <a:off x="3684078" y="6108419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7FB3639-D643-4C6E-A63B-9D06292439F6}"/>
              </a:ext>
            </a:extLst>
          </p:cNvPr>
          <p:cNvSpPr txBox="1"/>
          <p:nvPr/>
        </p:nvSpPr>
        <p:spPr>
          <a:xfrm>
            <a:off x="4765475" y="6117240"/>
            <a:ext cx="53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48A5CF-CA6C-4423-8492-9B162D9876A0}"/>
              </a:ext>
            </a:extLst>
          </p:cNvPr>
          <p:cNvSpPr txBox="1"/>
          <p:nvPr/>
        </p:nvSpPr>
        <p:spPr>
          <a:xfrm>
            <a:off x="5877942" y="6137447"/>
            <a:ext cx="53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7B2B298-8625-4F48-9BA0-F1D83DC81B28}"/>
              </a:ext>
            </a:extLst>
          </p:cNvPr>
          <p:cNvSpPr txBox="1"/>
          <p:nvPr/>
        </p:nvSpPr>
        <p:spPr>
          <a:xfrm>
            <a:off x="6974602" y="6145487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129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50A625-F9FD-4FF7-903A-42C143E79E2F}"/>
              </a:ext>
            </a:extLst>
          </p:cNvPr>
          <p:cNvSpPr txBox="1"/>
          <p:nvPr/>
        </p:nvSpPr>
        <p:spPr>
          <a:xfrm>
            <a:off x="8098099" y="61374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160</a:t>
            </a:r>
            <a:endParaRPr lang="en-US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E4A4B1B-A969-4FB4-B5D5-C13DD5D4BC01}"/>
              </a:ext>
            </a:extLst>
          </p:cNvPr>
          <p:cNvSpPr txBox="1"/>
          <p:nvPr/>
        </p:nvSpPr>
        <p:spPr>
          <a:xfrm>
            <a:off x="9235589" y="6127946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169</a:t>
            </a:r>
            <a:endParaRPr lang="en-U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F6BF89D-D68E-4DCD-9934-ACD263CD32A9}"/>
              </a:ext>
            </a:extLst>
          </p:cNvPr>
          <p:cNvSpPr txBox="1"/>
          <p:nvPr/>
        </p:nvSpPr>
        <p:spPr>
          <a:xfrm>
            <a:off x="10365641" y="6108679"/>
            <a:ext cx="647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409AEF49-CAD2-4C34-AD01-4F4490478EFB}"/>
              </a:ext>
            </a:extLst>
          </p:cNvPr>
          <p:cNvCxnSpPr>
            <a:cxnSpLocks/>
          </p:cNvCxnSpPr>
          <p:nvPr/>
        </p:nvCxnSpPr>
        <p:spPr>
          <a:xfrm flipH="1">
            <a:off x="874741" y="5478585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4">
            <a:extLst>
              <a:ext uri="{FF2B5EF4-FFF2-40B4-BE49-F238E27FC236}">
                <a16:creationId xmlns:a16="http://schemas.microsoft.com/office/drawing/2014/main" xmlns="" id="{D587ABF9-56A4-45C1-841F-69C45AD463F4}"/>
              </a:ext>
            </a:extLst>
          </p:cNvPr>
          <p:cNvSpPr/>
          <p:nvPr/>
        </p:nvSpPr>
        <p:spPr>
          <a:xfrm>
            <a:off x="1366895" y="4907520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BDD63148-3A5E-40BB-8AA7-682017D7E170}"/>
              </a:ext>
            </a:extLst>
          </p:cNvPr>
          <p:cNvCxnSpPr>
            <a:cxnSpLocks/>
          </p:cNvCxnSpPr>
          <p:nvPr/>
        </p:nvCxnSpPr>
        <p:spPr>
          <a:xfrm flipH="1">
            <a:off x="2030734" y="5448098"/>
            <a:ext cx="12686" cy="448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9ADC4776-9B6C-4B09-B143-3547BAC9DCE1}"/>
              </a:ext>
            </a:extLst>
          </p:cNvPr>
          <p:cNvCxnSpPr>
            <a:cxnSpLocks/>
          </p:cNvCxnSpPr>
          <p:nvPr/>
        </p:nvCxnSpPr>
        <p:spPr>
          <a:xfrm>
            <a:off x="2894939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4E1B29BC-DB67-4466-B833-C9994E14921D}"/>
              </a:ext>
            </a:extLst>
          </p:cNvPr>
          <p:cNvCxnSpPr>
            <a:cxnSpLocks/>
          </p:cNvCxnSpPr>
          <p:nvPr/>
        </p:nvCxnSpPr>
        <p:spPr>
          <a:xfrm>
            <a:off x="3732219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BF65255D-5A15-4FE3-87B8-880454435E21}"/>
              </a:ext>
            </a:extLst>
          </p:cNvPr>
          <p:cNvCxnSpPr>
            <a:cxnSpLocks/>
          </p:cNvCxnSpPr>
          <p:nvPr/>
        </p:nvCxnSpPr>
        <p:spPr>
          <a:xfrm>
            <a:off x="4552660" y="5384390"/>
            <a:ext cx="525343" cy="665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4">
            <a:extLst>
              <a:ext uri="{FF2B5EF4-FFF2-40B4-BE49-F238E27FC236}">
                <a16:creationId xmlns:a16="http://schemas.microsoft.com/office/drawing/2014/main" xmlns="" id="{882D87DF-03AB-41F2-99B9-5A9C3A5A1BB5}"/>
              </a:ext>
            </a:extLst>
          </p:cNvPr>
          <p:cNvSpPr/>
          <p:nvPr/>
        </p:nvSpPr>
        <p:spPr>
          <a:xfrm>
            <a:off x="6983144" y="4850761"/>
            <a:ext cx="3135938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BA82EAB5-C693-4F1F-8E51-E9E14AF646BC}"/>
              </a:ext>
            </a:extLst>
          </p:cNvPr>
          <p:cNvCxnSpPr>
            <a:cxnSpLocks/>
          </p:cNvCxnSpPr>
          <p:nvPr/>
        </p:nvCxnSpPr>
        <p:spPr>
          <a:xfrm flipH="1">
            <a:off x="6614571" y="5401783"/>
            <a:ext cx="576494" cy="46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2BB6E032-0473-4A1F-88CA-DF3AF3BD0577}"/>
              </a:ext>
            </a:extLst>
          </p:cNvPr>
          <p:cNvCxnSpPr>
            <a:cxnSpLocks/>
          </p:cNvCxnSpPr>
          <p:nvPr/>
        </p:nvCxnSpPr>
        <p:spPr>
          <a:xfrm flipH="1">
            <a:off x="7753545" y="5429662"/>
            <a:ext cx="86515" cy="467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E91BBEA9-3751-4ED8-949E-352C5F98B2D3}"/>
              </a:ext>
            </a:extLst>
          </p:cNvPr>
          <p:cNvCxnSpPr>
            <a:cxnSpLocks/>
          </p:cNvCxnSpPr>
          <p:nvPr/>
        </p:nvCxnSpPr>
        <p:spPr>
          <a:xfrm>
            <a:off x="8617750" y="5429662"/>
            <a:ext cx="184516" cy="49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12510036-D888-4776-B193-0DBE0787221B}"/>
              </a:ext>
            </a:extLst>
          </p:cNvPr>
          <p:cNvCxnSpPr>
            <a:cxnSpLocks/>
          </p:cNvCxnSpPr>
          <p:nvPr/>
        </p:nvCxnSpPr>
        <p:spPr>
          <a:xfrm>
            <a:off x="9455030" y="5448098"/>
            <a:ext cx="309413" cy="44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C89B8748-1F77-440F-B94C-19796FA93C96}"/>
              </a:ext>
            </a:extLst>
          </p:cNvPr>
          <p:cNvCxnSpPr>
            <a:cxnSpLocks/>
          </p:cNvCxnSpPr>
          <p:nvPr/>
        </p:nvCxnSpPr>
        <p:spPr>
          <a:xfrm>
            <a:off x="10112943" y="5312705"/>
            <a:ext cx="541041" cy="540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4404021" y="3608429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8A013CC-43BD-4243-80CD-4573F385065F}"/>
              </a:ext>
            </a:extLst>
          </p:cNvPr>
          <p:cNvGraphicFramePr>
            <a:graphicFrameLocks noGrp="1"/>
          </p:cNvGraphicFramePr>
          <p:nvPr/>
        </p:nvGraphicFramePr>
        <p:xfrm>
          <a:off x="1415771" y="5031654"/>
          <a:ext cx="29455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377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736377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xmlns="" id="{3878966F-8BE1-4EB2-9ACD-9CB2223470C9}"/>
              </a:ext>
            </a:extLst>
          </p:cNvPr>
          <p:cNvGraphicFramePr>
            <a:graphicFrameLocks noGrp="1"/>
          </p:cNvGraphicFramePr>
          <p:nvPr/>
        </p:nvGraphicFramePr>
        <p:xfrm>
          <a:off x="7053180" y="4995025"/>
          <a:ext cx="302394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46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830385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2863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939970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619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178.5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40602"/>
              </p:ext>
            </p:extLst>
          </p:nvPr>
        </p:nvGraphicFramePr>
        <p:xfrm>
          <a:off x="4603688" y="3748064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D40D117B-6350-4464-871C-07EA5BF212A7}"/>
              </a:ext>
            </a:extLst>
          </p:cNvPr>
          <p:cNvCxnSpPr>
            <a:cxnSpLocks/>
          </p:cNvCxnSpPr>
          <p:nvPr/>
        </p:nvCxnSpPr>
        <p:spPr>
          <a:xfrm flipH="1">
            <a:off x="3806914" y="4228763"/>
            <a:ext cx="703343" cy="423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4C51EE9-933B-4A81-B357-F3D4633583CE}"/>
              </a:ext>
            </a:extLst>
          </p:cNvPr>
          <p:cNvCxnSpPr>
            <a:cxnSpLocks/>
          </p:cNvCxnSpPr>
          <p:nvPr/>
        </p:nvCxnSpPr>
        <p:spPr>
          <a:xfrm>
            <a:off x="4975593" y="4158615"/>
            <a:ext cx="2077587" cy="641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3913635-5420-44AE-B06C-FBB5B6307684}"/>
              </a:ext>
            </a:extLst>
          </p:cNvPr>
          <p:cNvSpPr/>
          <p:nvPr/>
        </p:nvSpPr>
        <p:spPr>
          <a:xfrm>
            <a:off x="5570220" y="3985260"/>
            <a:ext cx="2804160" cy="506731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FDA5F141-D882-409C-987B-D3B97AD64AE2}"/>
              </a:ext>
            </a:extLst>
          </p:cNvPr>
          <p:cNvSpPr/>
          <p:nvPr/>
        </p:nvSpPr>
        <p:spPr>
          <a:xfrm>
            <a:off x="6337026" y="4162019"/>
            <a:ext cx="2098394" cy="389656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5506D140-97F0-4011-AF7F-EFE05496E662}"/>
              </a:ext>
            </a:extLst>
          </p:cNvPr>
          <p:cNvSpPr/>
          <p:nvPr/>
        </p:nvSpPr>
        <p:spPr>
          <a:xfrm flipV="1">
            <a:off x="6902818" y="4030464"/>
            <a:ext cx="1405454" cy="45719"/>
          </a:xfrm>
          <a:custGeom>
            <a:avLst/>
            <a:gdLst>
              <a:gd name="connsiteX0" fmla="*/ 0 w 2804160"/>
              <a:gd name="connsiteY0" fmla="*/ 0 h 506731"/>
              <a:gd name="connsiteX1" fmla="*/ 861060 w 2804160"/>
              <a:gd name="connsiteY1" fmla="*/ 502920 h 506731"/>
              <a:gd name="connsiteX2" fmla="*/ 2804160 w 2804160"/>
              <a:gd name="connsiteY2" fmla="*/ 190500 h 5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506731">
                <a:moveTo>
                  <a:pt x="0" y="0"/>
                </a:moveTo>
                <a:cubicBezTo>
                  <a:pt x="196850" y="235585"/>
                  <a:pt x="393700" y="471170"/>
                  <a:pt x="861060" y="502920"/>
                </a:cubicBezTo>
                <a:cubicBezTo>
                  <a:pt x="1328420" y="534670"/>
                  <a:pt x="2066290" y="362585"/>
                  <a:pt x="2804160" y="19050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8972E5-DBC4-4C0F-BA66-6A7400308A2C}"/>
              </a:ext>
            </a:extLst>
          </p:cNvPr>
          <p:cNvSpPr txBox="1"/>
          <p:nvPr/>
        </p:nvSpPr>
        <p:spPr>
          <a:xfrm>
            <a:off x="8617750" y="3917792"/>
            <a:ext cx="5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D754CC2A-0256-4400-A93B-4295099387C3}"/>
              </a:ext>
            </a:extLst>
          </p:cNvPr>
          <p:cNvSpPr/>
          <p:nvPr/>
        </p:nvSpPr>
        <p:spPr>
          <a:xfrm>
            <a:off x="10259827" y="3558799"/>
            <a:ext cx="677044" cy="1915979"/>
          </a:xfrm>
          <a:prstGeom prst="rightBrace">
            <a:avLst>
              <a:gd name="adj1" fmla="val 8333"/>
              <a:gd name="adj2" fmla="val 55238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696636-4BAA-4AA6-8F23-13159B5C3773}"/>
              </a:ext>
            </a:extLst>
          </p:cNvPr>
          <p:cNvSpPr txBox="1"/>
          <p:nvPr/>
        </p:nvSpPr>
        <p:spPr>
          <a:xfrm>
            <a:off x="10977340" y="4213975"/>
            <a:ext cx="136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B-tree over separators…</a:t>
            </a:r>
          </a:p>
        </p:txBody>
      </p:sp>
      <p:sp>
        <p:nvSpPr>
          <p:cNvPr id="92" name="Freeform 16">
            <a:extLst>
              <a:ext uri="{FF2B5EF4-FFF2-40B4-BE49-F238E27FC236}">
                <a16:creationId xmlns:a16="http://schemas.microsoft.com/office/drawing/2014/main" xmlns="" id="{E7CBFD50-13CD-4C5C-B22E-AD941E7104D3}"/>
              </a:ext>
            </a:extLst>
          </p:cNvPr>
          <p:cNvSpPr/>
          <p:nvPr/>
        </p:nvSpPr>
        <p:spPr>
          <a:xfrm>
            <a:off x="1253005" y="565897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152">
            <a:extLst>
              <a:ext uri="{FF2B5EF4-FFF2-40B4-BE49-F238E27FC236}">
                <a16:creationId xmlns:a16="http://schemas.microsoft.com/office/drawing/2014/main" xmlns="" id="{E0DB1A6C-8A11-4CA0-95B9-BC0AA2154319}"/>
              </a:ext>
            </a:extLst>
          </p:cNvPr>
          <p:cNvSpPr/>
          <p:nvPr/>
        </p:nvSpPr>
        <p:spPr>
          <a:xfrm>
            <a:off x="2349104" y="563720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158">
            <a:extLst>
              <a:ext uri="{FF2B5EF4-FFF2-40B4-BE49-F238E27FC236}">
                <a16:creationId xmlns:a16="http://schemas.microsoft.com/office/drawing/2014/main" xmlns="" id="{08D2A033-6B8D-486C-8555-445C18D7C9A9}"/>
              </a:ext>
            </a:extLst>
          </p:cNvPr>
          <p:cNvSpPr/>
          <p:nvPr/>
        </p:nvSpPr>
        <p:spPr>
          <a:xfrm>
            <a:off x="3429374" y="56002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161">
            <a:extLst>
              <a:ext uri="{FF2B5EF4-FFF2-40B4-BE49-F238E27FC236}">
                <a16:creationId xmlns:a16="http://schemas.microsoft.com/office/drawing/2014/main" xmlns="" id="{B63529E2-E1C0-43C0-BCCC-37E3141E4D5D}"/>
              </a:ext>
            </a:extLst>
          </p:cNvPr>
          <p:cNvSpPr/>
          <p:nvPr/>
        </p:nvSpPr>
        <p:spPr>
          <a:xfrm>
            <a:off x="4597478" y="556497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166">
            <a:extLst>
              <a:ext uri="{FF2B5EF4-FFF2-40B4-BE49-F238E27FC236}">
                <a16:creationId xmlns:a16="http://schemas.microsoft.com/office/drawing/2014/main" xmlns="" id="{36B42C72-E14B-478B-8471-9ACD164AD7AF}"/>
              </a:ext>
            </a:extLst>
          </p:cNvPr>
          <p:cNvSpPr/>
          <p:nvPr/>
        </p:nvSpPr>
        <p:spPr>
          <a:xfrm>
            <a:off x="5678894" y="5639510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167">
            <a:extLst>
              <a:ext uri="{FF2B5EF4-FFF2-40B4-BE49-F238E27FC236}">
                <a16:creationId xmlns:a16="http://schemas.microsoft.com/office/drawing/2014/main" xmlns="" id="{6EC2241D-F96E-42CB-B493-35FA5B47403B}"/>
              </a:ext>
            </a:extLst>
          </p:cNvPr>
          <p:cNvSpPr/>
          <p:nvPr/>
        </p:nvSpPr>
        <p:spPr>
          <a:xfrm>
            <a:off x="6774993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168">
            <a:extLst>
              <a:ext uri="{FF2B5EF4-FFF2-40B4-BE49-F238E27FC236}">
                <a16:creationId xmlns:a16="http://schemas.microsoft.com/office/drawing/2014/main" xmlns="" id="{EC000C2E-F1AC-4293-B332-D784091D916A}"/>
              </a:ext>
            </a:extLst>
          </p:cNvPr>
          <p:cNvSpPr/>
          <p:nvPr/>
        </p:nvSpPr>
        <p:spPr>
          <a:xfrm>
            <a:off x="7855263" y="5580814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169">
            <a:extLst>
              <a:ext uri="{FF2B5EF4-FFF2-40B4-BE49-F238E27FC236}">
                <a16:creationId xmlns:a16="http://schemas.microsoft.com/office/drawing/2014/main" xmlns="" id="{F50DF87E-110D-45DD-8F73-FA0820465B32}"/>
              </a:ext>
            </a:extLst>
          </p:cNvPr>
          <p:cNvSpPr/>
          <p:nvPr/>
        </p:nvSpPr>
        <p:spPr>
          <a:xfrm>
            <a:off x="9064438" y="561774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170">
            <a:extLst>
              <a:ext uri="{FF2B5EF4-FFF2-40B4-BE49-F238E27FC236}">
                <a16:creationId xmlns:a16="http://schemas.microsoft.com/office/drawing/2014/main" xmlns="" id="{CA071A67-5B4C-43F9-87B4-B3CDE6E77DC0}"/>
              </a:ext>
            </a:extLst>
          </p:cNvPr>
          <p:cNvSpPr/>
          <p:nvPr/>
        </p:nvSpPr>
        <p:spPr>
          <a:xfrm>
            <a:off x="10218257" y="5595132"/>
            <a:ext cx="366043" cy="341487"/>
          </a:xfrm>
          <a:custGeom>
            <a:avLst/>
            <a:gdLst>
              <a:gd name="connsiteX0" fmla="*/ 0 w 696686"/>
              <a:gd name="connsiteY0" fmla="*/ 305067 h 305067"/>
              <a:gd name="connsiteX1" fmla="*/ 377371 w 696686"/>
              <a:gd name="connsiteY1" fmla="*/ 267 h 305067"/>
              <a:gd name="connsiteX2" fmla="*/ 696686 w 696686"/>
              <a:gd name="connsiteY2" fmla="*/ 247010 h 3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86" h="305067">
                <a:moveTo>
                  <a:pt x="0" y="305067"/>
                </a:moveTo>
                <a:cubicBezTo>
                  <a:pt x="130628" y="157505"/>
                  <a:pt x="261257" y="9943"/>
                  <a:pt x="377371" y="267"/>
                </a:cubicBezTo>
                <a:cubicBezTo>
                  <a:pt x="493485" y="-9409"/>
                  <a:pt x="696686" y="247010"/>
                  <a:pt x="696686" y="24701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B9C1E0-77CB-415B-84D8-D34988861986}"/>
              </a:ext>
            </a:extLst>
          </p:cNvPr>
          <p:cNvSpPr txBox="1"/>
          <p:nvPr/>
        </p:nvSpPr>
        <p:spPr>
          <a:xfrm>
            <a:off x="3723842" y="6505057"/>
            <a:ext cx="356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Disk pages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linked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to each other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892D68-C238-4909-9B36-B84413A34CC5}"/>
              </a:ext>
            </a:extLst>
          </p:cNvPr>
          <p:cNvSpPr txBox="1"/>
          <p:nvPr/>
        </p:nvSpPr>
        <p:spPr>
          <a:xfrm>
            <a:off x="436071" y="3337560"/>
            <a:ext cx="3502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6"/>
                </a:solidFill>
              </a:rPr>
              <a:t>Both of these </a:t>
            </a:r>
            <a:r>
              <a:rPr lang="en-US" sz="2200" b="1" i="1" dirty="0" err="1">
                <a:solidFill>
                  <a:schemeClr val="accent6"/>
                </a:solidFill>
              </a:rPr>
              <a:t>constitutents</a:t>
            </a:r>
            <a:r>
              <a:rPr lang="en-US" sz="2200" b="1" i="1" dirty="0">
                <a:solidFill>
                  <a:schemeClr val="accent6"/>
                </a:solidFill>
              </a:rPr>
              <a:t> give us a B</a:t>
            </a:r>
            <a:r>
              <a:rPr lang="en-US" sz="2200" b="1" i="1" baseline="30000" dirty="0">
                <a:solidFill>
                  <a:schemeClr val="accent6"/>
                </a:solidFill>
              </a:rPr>
              <a:t>+</a:t>
            </a:r>
            <a:r>
              <a:rPr lang="en-US" sz="2200" b="1" i="1" dirty="0">
                <a:solidFill>
                  <a:schemeClr val="accent6"/>
                </a:solidFill>
              </a:rPr>
              <a:t>-tree (“B – plus tree”) index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87007AE7-1F4E-457E-AFB8-21A858C81828}"/>
              </a:ext>
            </a:extLst>
          </p:cNvPr>
          <p:cNvSpPr/>
          <p:nvPr/>
        </p:nvSpPr>
        <p:spPr>
          <a:xfrm>
            <a:off x="379372" y="3230880"/>
            <a:ext cx="11009343" cy="2622739"/>
          </a:xfrm>
          <a:prstGeom prst="triangle">
            <a:avLst/>
          </a:prstGeom>
          <a:solidFill>
            <a:srgbClr val="70AD47">
              <a:alpha val="18039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229200"/>
            <a:ext cx="10008973" cy="1117694"/>
          </a:xfrm>
        </p:spPr>
        <p:txBody>
          <a:bodyPr/>
          <a:lstStyle/>
          <a:p>
            <a:pPr algn="ctr"/>
            <a:r>
              <a:rPr lang="en-US" dirty="0"/>
              <a:t>Warmup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467278"/>
            <a:ext cx="11948984" cy="5390721"/>
          </a:xfrm>
        </p:spPr>
        <p:txBody>
          <a:bodyPr>
            <a:normAutofit/>
          </a:bodyPr>
          <a:lstStyle/>
          <a:p>
            <a:r>
              <a:rPr lang="en-US" sz="2000" dirty="0"/>
              <a:t>Take 10 to implement the </a:t>
            </a:r>
            <a:r>
              <a:rPr lang="en-US" sz="2000" b="1" dirty="0"/>
              <a:t>void </a:t>
            </a:r>
            <a:r>
              <a:rPr lang="en-US" sz="2000" dirty="0"/>
              <a:t>method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(Node 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min,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max, List&lt;Integer&gt; list)</a:t>
            </a:r>
            <a:r>
              <a:rPr lang="en-US" sz="2000" dirty="0">
                <a:ea typeface="Consolas" charset="0"/>
                <a:cs typeface="Consolas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ea typeface="Consolas" charset="0"/>
                <a:cs typeface="Consolas" charset="0"/>
              </a:rPr>
              <a:t>     such that we can perform </a:t>
            </a:r>
            <a:r>
              <a:rPr lang="en-US" sz="2000" dirty="0">
                <a:solidFill>
                  <a:srgbClr val="C00000"/>
                </a:solidFill>
                <a:ea typeface="Consolas" charset="0"/>
                <a:cs typeface="Consolas" charset="0"/>
              </a:rPr>
              <a:t>range search </a:t>
            </a:r>
            <a:r>
              <a:rPr lang="en-US" sz="2000" dirty="0">
                <a:ea typeface="Consolas" charset="0"/>
                <a:cs typeface="Consolas" charset="0"/>
              </a:rPr>
              <a:t>on this BST!</a:t>
            </a:r>
          </a:p>
        </p:txBody>
      </p:sp>
      <p:sp>
        <p:nvSpPr>
          <p:cNvPr id="4" name="Oval 3"/>
          <p:cNvSpPr/>
          <p:nvPr/>
        </p:nvSpPr>
        <p:spPr>
          <a:xfrm>
            <a:off x="9568253" y="300269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Oval 4"/>
          <p:cNvSpPr/>
          <p:nvPr/>
        </p:nvSpPr>
        <p:spPr>
          <a:xfrm>
            <a:off x="8868030" y="373586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514702" y="4370177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7" name="Oval 6"/>
          <p:cNvSpPr/>
          <p:nvPr/>
        </p:nvSpPr>
        <p:spPr>
          <a:xfrm>
            <a:off x="10322013" y="3694668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58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69637" y="438665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10845123" y="4378419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0" name="Oval 9"/>
          <p:cNvSpPr/>
          <p:nvPr/>
        </p:nvSpPr>
        <p:spPr>
          <a:xfrm>
            <a:off x="10297303" y="485621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</a:t>
            </a:r>
          </a:p>
        </p:txBody>
      </p:sp>
      <p:cxnSp>
        <p:nvCxnSpPr>
          <p:cNvPr id="12" name="Straight Arrow Connector 11"/>
          <p:cNvCxnSpPr>
            <a:stCxn id="4" idx="3"/>
            <a:endCxn id="5" idx="7"/>
          </p:cNvCxnSpPr>
          <p:nvPr/>
        </p:nvCxnSpPr>
        <p:spPr>
          <a:xfrm flipH="1">
            <a:off x="9353200" y="3298013"/>
            <a:ext cx="298295" cy="48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8653843" y="4018828"/>
            <a:ext cx="371572" cy="3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6" idx="1"/>
          </p:cNvCxnSpPr>
          <p:nvPr/>
        </p:nvCxnSpPr>
        <p:spPr>
          <a:xfrm>
            <a:off x="9353200" y="4031184"/>
            <a:ext cx="244744" cy="38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7" idx="1"/>
          </p:cNvCxnSpPr>
          <p:nvPr/>
        </p:nvCxnSpPr>
        <p:spPr>
          <a:xfrm>
            <a:off x="10053423" y="3298013"/>
            <a:ext cx="351832" cy="4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0"/>
          </p:cNvCxnSpPr>
          <p:nvPr/>
        </p:nvCxnSpPr>
        <p:spPr>
          <a:xfrm>
            <a:off x="10807183" y="3989990"/>
            <a:ext cx="322146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7"/>
          </p:cNvCxnSpPr>
          <p:nvPr/>
        </p:nvCxnSpPr>
        <p:spPr>
          <a:xfrm flipH="1">
            <a:off x="10782473" y="4673741"/>
            <a:ext cx="145892" cy="23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6577" y="5453455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</a:t>
            </a:r>
          </a:p>
        </p:txBody>
      </p:sp>
      <p:cxnSp>
        <p:nvCxnSpPr>
          <p:cNvPr id="30" name="Straight Arrow Connector 29"/>
          <p:cNvCxnSpPr>
            <a:stCxn id="10" idx="3"/>
            <a:endCxn id="29" idx="0"/>
          </p:cNvCxnSpPr>
          <p:nvPr/>
        </p:nvCxnSpPr>
        <p:spPr>
          <a:xfrm flipH="1">
            <a:off x="10140783" y="5151533"/>
            <a:ext cx="239762" cy="3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3146" y="3544497"/>
            <a:ext cx="26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[70, 20]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0" y="4559647"/>
            <a:ext cx="1696995" cy="1696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1730" y="4370177"/>
            <a:ext cx="343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Just throw your favorite exception!</a:t>
            </a:r>
          </a:p>
        </p:txBody>
      </p:sp>
    </p:spTree>
    <p:extLst>
      <p:ext uri="{BB962C8B-B14F-4D97-AF65-F5344CB8AC3E}">
        <p14:creationId xmlns:p14="http://schemas.microsoft.com/office/powerpoint/2010/main" val="9401918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C1ACD-D933-4861-81F9-D45EC728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to BST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7835A2-14CB-462C-A9D4-91292C12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Spatial Cost</a:t>
            </a:r>
            <a:r>
              <a:rPr lang="en-US" dirty="0"/>
              <a:t> of B</a:t>
            </a:r>
            <a:r>
              <a:rPr lang="en-US" baseline="30000" dirty="0"/>
              <a:t>+</a:t>
            </a:r>
            <a:r>
              <a:rPr lang="en-US" dirty="0"/>
              <a:t>- Tree index = </a:t>
            </a:r>
            <a:r>
              <a:rPr lang="en-US" dirty="0">
                <a:solidFill>
                  <a:schemeClr val="accent2"/>
                </a:solidFill>
              </a:rPr>
              <a:t>3 * </a:t>
            </a:r>
            <a:r>
              <a:rPr lang="en-US" dirty="0" err="1">
                <a:solidFill>
                  <a:schemeClr val="accent2"/>
                </a:solidFill>
              </a:rPr>
              <a:t>node_cost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err="1">
                <a:solidFill>
                  <a:schemeClr val="accent6"/>
                </a:solidFill>
              </a:rPr>
              <a:t>node_cost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= 4 * </a:t>
            </a:r>
            <a:r>
              <a:rPr lang="en-US" dirty="0" err="1">
                <a:solidFill>
                  <a:srgbClr val="E911F9"/>
                </a:solidFill>
              </a:rPr>
              <a:t>sizeof</a:t>
            </a:r>
            <a:r>
              <a:rPr lang="en-US" dirty="0">
                <a:solidFill>
                  <a:srgbClr val="E911F9"/>
                </a:solidFill>
              </a:rPr>
              <a:t>(</a:t>
            </a:r>
            <a:r>
              <a:rPr lang="en-US" dirty="0" err="1">
                <a:solidFill>
                  <a:srgbClr val="E911F9"/>
                </a:solidFill>
              </a:rPr>
              <a:t>int</a:t>
            </a:r>
            <a:r>
              <a:rPr lang="en-US" dirty="0">
                <a:solidFill>
                  <a:srgbClr val="E911F9"/>
                </a:solidFill>
              </a:rPr>
              <a:t>) </a:t>
            </a:r>
            <a:r>
              <a:rPr lang="en-US" dirty="0"/>
              <a:t>+ 5 *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sizeof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(ref) </a:t>
            </a:r>
            <a:r>
              <a:rPr lang="en-US" dirty="0"/>
              <a:t>= 4 * </a:t>
            </a:r>
            <a:r>
              <a:rPr lang="en-US" dirty="0">
                <a:solidFill>
                  <a:srgbClr val="E911F9"/>
                </a:solidFill>
              </a:rPr>
              <a:t>4</a:t>
            </a:r>
            <a:r>
              <a:rPr lang="en-US" dirty="0"/>
              <a:t> + 5 *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dirty="0"/>
              <a:t> =</a:t>
            </a:r>
            <a:r>
              <a:rPr lang="en-US" dirty="0">
                <a:solidFill>
                  <a:schemeClr val="accent6"/>
                </a:solidFill>
              </a:rPr>
              <a:t>36</a:t>
            </a:r>
          </a:p>
          <a:p>
            <a:r>
              <a:rPr lang="en-US" dirty="0"/>
              <a:t>So </a:t>
            </a:r>
            <a:r>
              <a:rPr lang="en-US" dirty="0">
                <a:solidFill>
                  <a:schemeClr val="accent2"/>
                </a:solidFill>
              </a:rPr>
              <a:t>Spatial Cost </a:t>
            </a:r>
            <a:r>
              <a:rPr lang="en-US" dirty="0"/>
              <a:t>= 3 * 36 = </a:t>
            </a:r>
            <a:r>
              <a:rPr lang="en-US" dirty="0">
                <a:solidFill>
                  <a:schemeClr val="accent2"/>
                </a:solidFill>
              </a:rPr>
              <a:t>108 </a:t>
            </a:r>
            <a:r>
              <a:rPr lang="en-US" dirty="0"/>
              <a:t>bytes &lt; </a:t>
            </a:r>
            <a:r>
              <a:rPr lang="en-US" dirty="0">
                <a:solidFill>
                  <a:srgbClr val="FF0000"/>
                </a:solidFill>
              </a:rPr>
              <a:t>156</a:t>
            </a:r>
            <a:r>
              <a:rPr lang="en-US" dirty="0"/>
              <a:t> bytes </a:t>
            </a:r>
            <a:r>
              <a:rPr lang="en-US" dirty="0">
                <a:solidFill>
                  <a:srgbClr val="FF0000"/>
                </a:solidFill>
              </a:rPr>
              <a:t>which was the cost for the BST index!</a:t>
            </a:r>
          </a:p>
          <a:p>
            <a:pPr lvl="1"/>
            <a:r>
              <a:rPr lang="en-US" dirty="0"/>
              <a:t>Wait till you see the spatial benefit in larger databases…</a:t>
            </a:r>
          </a:p>
          <a:p>
            <a:r>
              <a:rPr lang="en-US" dirty="0"/>
              <a:t>Also, there’s a </a:t>
            </a:r>
            <a:r>
              <a:rPr lang="en-US" dirty="0">
                <a:solidFill>
                  <a:srgbClr val="002060"/>
                </a:solidFill>
              </a:rPr>
              <a:t>temporal benefit for search</a:t>
            </a:r>
            <a:r>
              <a:rPr lang="en-US" dirty="0"/>
              <a:t>, since: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Height = 1 for the B</a:t>
            </a:r>
            <a:r>
              <a:rPr lang="en-US" baseline="30000" dirty="0">
                <a:solidFill>
                  <a:schemeClr val="accent4"/>
                </a:solidFill>
              </a:rPr>
              <a:t>+</a:t>
            </a:r>
            <a:r>
              <a:rPr lang="en-US" dirty="0">
                <a:solidFill>
                  <a:schemeClr val="accent4"/>
                </a:solidFill>
              </a:rPr>
              <a:t>- Tree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height = 3 for the BST</a:t>
            </a:r>
            <a:r>
              <a:rPr lang="en-US" dirty="0"/>
              <a:t>.</a:t>
            </a:r>
          </a:p>
          <a:p>
            <a:r>
              <a:rPr lang="en-US" dirty="0"/>
              <a:t>B+-tree wins </a:t>
            </a:r>
            <a:r>
              <a:rPr lang="en-US" dirty="0">
                <a:solidFill>
                  <a:srgbClr val="C00000"/>
                </a:solidFill>
              </a:rPr>
              <a:t>both in terms of time</a:t>
            </a:r>
            <a:r>
              <a:rPr lang="en-US" dirty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space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532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8139E-3395-4523-8FE3-B522C259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power of B</a:t>
            </a:r>
            <a:r>
              <a:rPr lang="en-US" baseline="30000" dirty="0"/>
              <a:t>+</a:t>
            </a:r>
            <a:r>
              <a:rPr lang="en-US" dirty="0"/>
              <a:t>-trees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C985FD-F84E-444A-B96D-384E0FD5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my page size is </a:t>
            </a:r>
            <a:r>
              <a:rPr lang="en-US" dirty="0">
                <a:solidFill>
                  <a:srgbClr val="7030A0"/>
                </a:solidFill>
              </a:rPr>
              <a:t>4KB</a:t>
            </a:r>
            <a:r>
              <a:rPr lang="en-US" dirty="0"/>
              <a:t> (standard for most commercial PCs)</a:t>
            </a:r>
          </a:p>
        </p:txBody>
      </p:sp>
    </p:spTree>
    <p:extLst>
      <p:ext uri="{BB962C8B-B14F-4D97-AF65-F5344CB8AC3E}">
        <p14:creationId xmlns:p14="http://schemas.microsoft.com/office/powerpoint/2010/main" val="1047613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8139E-3395-4523-8FE3-B522C259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power of B</a:t>
            </a:r>
            <a:r>
              <a:rPr lang="en-US" baseline="30000" dirty="0"/>
              <a:t>+</a:t>
            </a:r>
            <a:r>
              <a:rPr lang="en-US" dirty="0"/>
              <a:t>-trees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8C985FD-F84E-444A-B96D-384E0FD5E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my page size is </a:t>
                </a:r>
                <a:r>
                  <a:rPr lang="en-US" dirty="0">
                    <a:solidFill>
                      <a:srgbClr val="7030A0"/>
                    </a:solidFill>
                  </a:rPr>
                  <a:t>4KB</a:t>
                </a:r>
                <a:r>
                  <a:rPr lang="en-US" dirty="0"/>
                  <a:t> (standard for most commercial PCs)</a:t>
                </a:r>
              </a:p>
              <a:p>
                <a:r>
                  <a:rPr lang="en-US" dirty="0"/>
                  <a:t>Then, how large of a database can I index into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with a B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+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- tree </a:t>
                </a:r>
                <a:r>
                  <a:rPr lang="en-US" dirty="0"/>
                  <a:t>of height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985FD-F84E-444A-B96D-384E0FD5E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1793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8139E-3395-4523-8FE3-B522C259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power of B</a:t>
            </a:r>
            <a:r>
              <a:rPr lang="en-US" baseline="30000" dirty="0"/>
              <a:t>+</a:t>
            </a:r>
            <a:r>
              <a:rPr lang="en-US" dirty="0"/>
              <a:t>-trees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8C985FD-F84E-444A-B96D-384E0FD5E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my page size is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4KB</a:t>
                </a:r>
                <a:r>
                  <a:rPr lang="en-US" dirty="0"/>
                  <a:t> (standard for most commercial PCs)</a:t>
                </a:r>
              </a:p>
              <a:p>
                <a:r>
                  <a:rPr lang="en-US" dirty="0"/>
                  <a:t>Then, how large of a database can I index into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with a B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+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- tree </a:t>
                </a:r>
                <a:r>
                  <a:rPr lang="en-US" dirty="0"/>
                  <a:t>of height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985FD-F84E-444A-B96D-384E0FD5E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xmlns="" id="{6E4FE37F-98C9-41EC-A954-D4C89121FD75}"/>
                  </a:ext>
                </a:extLst>
              </p:cNvPr>
              <p:cNvSpPr/>
              <p:nvPr/>
            </p:nvSpPr>
            <p:spPr>
              <a:xfrm>
                <a:off x="1771831" y="3764327"/>
                <a:ext cx="1625600" cy="740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≈128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6E4FE37F-98C9-41EC-A954-D4C89121F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31" y="3764327"/>
                <a:ext cx="1625600" cy="7402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xmlns="" id="{EBE73CA2-1B64-4264-A031-0686598FFF33}"/>
                  </a:ext>
                </a:extLst>
              </p:cNvPr>
              <p:cNvSpPr/>
              <p:nvPr/>
            </p:nvSpPr>
            <p:spPr>
              <a:xfrm>
                <a:off x="3883659" y="3764327"/>
                <a:ext cx="1625600" cy="74022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id="{EBE73CA2-1B64-4264-A031-0686598FF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59" y="3764327"/>
                <a:ext cx="1625600" cy="7402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xmlns="" id="{BF140D06-A462-4D41-9EAF-0D3B52E39AD1}"/>
                  </a:ext>
                </a:extLst>
              </p:cNvPr>
              <p:cNvSpPr/>
              <p:nvPr/>
            </p:nvSpPr>
            <p:spPr>
              <a:xfrm>
                <a:off x="5995487" y="3764327"/>
                <a:ext cx="1625600" cy="74022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BF140D06-A462-4D41-9EAF-0D3B52E39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7" y="3764327"/>
                <a:ext cx="1625600" cy="7402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B54680E1-DE78-4768-8D0B-0D0687D9BFB4}"/>
              </a:ext>
            </a:extLst>
          </p:cNvPr>
          <p:cNvSpPr/>
          <p:nvPr/>
        </p:nvSpPr>
        <p:spPr>
          <a:xfrm>
            <a:off x="8107315" y="3739969"/>
            <a:ext cx="1625600" cy="74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8F8EC8C-7CFC-43B4-8534-60F8A1B83038}"/>
                  </a:ext>
                </a:extLst>
              </p:cNvPr>
              <p:cNvSpPr/>
              <p:nvPr/>
            </p:nvSpPr>
            <p:spPr>
              <a:xfrm>
                <a:off x="8416708" y="3925417"/>
                <a:ext cx="1006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F8EC8C-7CFC-43B4-8534-60F8A1B83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708" y="3925417"/>
                <a:ext cx="10068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340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8139E-3395-4523-8FE3-B522C259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power of B</a:t>
            </a:r>
            <a:r>
              <a:rPr lang="en-US" baseline="30000" dirty="0"/>
              <a:t>+</a:t>
            </a:r>
            <a:r>
              <a:rPr lang="en-US" dirty="0"/>
              <a:t>-trees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8C985FD-F84E-444A-B96D-384E0FD5E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my page size is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4KB</a:t>
                </a:r>
                <a:r>
                  <a:rPr lang="en-US" dirty="0"/>
                  <a:t> (standard for most commercial PCs)</a:t>
                </a:r>
              </a:p>
              <a:p>
                <a:r>
                  <a:rPr lang="en-US" dirty="0"/>
                  <a:t>Then, how large of a database can I index into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with a B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+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- tree </a:t>
                </a:r>
                <a:r>
                  <a:rPr lang="en-US" dirty="0"/>
                  <a:t>of height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?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#leaves in our B+-tree: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Each of them points to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8 pages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512=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pages total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𝐾𝐵</m:t>
                    </m:r>
                    <m:r>
                      <a:rPr lang="en-US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985FD-F84E-444A-B96D-384E0FD5E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6D8F9AD7-E8DB-4215-B657-C8507ED1DD2F}"/>
                  </a:ext>
                </a:extLst>
              </p:cNvPr>
              <p:cNvSpPr/>
              <p:nvPr/>
            </p:nvSpPr>
            <p:spPr>
              <a:xfrm>
                <a:off x="1771831" y="3093767"/>
                <a:ext cx="1625600" cy="740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≈128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D8F9AD7-E8DB-4215-B657-C8507ED1D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31" y="3093767"/>
                <a:ext cx="1625600" cy="7402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5AAFA1BF-8B74-4AC3-B4F0-3CCFFE3C2762}"/>
                  </a:ext>
                </a:extLst>
              </p:cNvPr>
              <p:cNvSpPr/>
              <p:nvPr/>
            </p:nvSpPr>
            <p:spPr>
              <a:xfrm>
                <a:off x="3883659" y="3093767"/>
                <a:ext cx="1625600" cy="74022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AAFA1BF-8B74-4AC3-B4F0-3CCFFE3C2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59" y="3093767"/>
                <a:ext cx="1625600" cy="7402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="" id="{29B843F6-7551-4FAC-B65C-CE15227F6EED}"/>
                  </a:ext>
                </a:extLst>
              </p:cNvPr>
              <p:cNvSpPr/>
              <p:nvPr/>
            </p:nvSpPr>
            <p:spPr>
              <a:xfrm>
                <a:off x="5995487" y="3093767"/>
                <a:ext cx="1625600" cy="74022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9B843F6-7551-4FAC-B65C-CE15227F6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7" y="3093767"/>
                <a:ext cx="1625600" cy="7402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70D75F6-C829-4438-AC43-91E6DD5AD2B0}"/>
              </a:ext>
            </a:extLst>
          </p:cNvPr>
          <p:cNvSpPr/>
          <p:nvPr/>
        </p:nvSpPr>
        <p:spPr>
          <a:xfrm>
            <a:off x="8107315" y="3069409"/>
            <a:ext cx="1625600" cy="74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799FF49-E390-425B-B787-635D9CF4C7B2}"/>
                  </a:ext>
                </a:extLst>
              </p:cNvPr>
              <p:cNvSpPr/>
              <p:nvPr/>
            </p:nvSpPr>
            <p:spPr>
              <a:xfrm>
                <a:off x="8416708" y="3254857"/>
                <a:ext cx="1006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99FF49-E390-425B-B787-635D9CF4C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708" y="3254857"/>
                <a:ext cx="10068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16CF33AF-B00D-49C9-830C-D37C0F1A35C6}"/>
              </a:ext>
            </a:extLst>
          </p:cNvPr>
          <p:cNvSpPr/>
          <p:nvPr/>
        </p:nvSpPr>
        <p:spPr>
          <a:xfrm>
            <a:off x="7901940" y="2888774"/>
            <a:ext cx="2194560" cy="1112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4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8139E-3395-4523-8FE3-B522C259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power of B</a:t>
            </a:r>
            <a:r>
              <a:rPr lang="en-US" baseline="30000" dirty="0"/>
              <a:t>+</a:t>
            </a:r>
            <a:r>
              <a:rPr lang="en-US" dirty="0"/>
              <a:t>-trees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8C985FD-F84E-444A-B96D-384E0FD5E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my page size is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4KB</a:t>
                </a:r>
                <a:r>
                  <a:rPr lang="en-US" dirty="0"/>
                  <a:t> (standard for most commercial PCs)</a:t>
                </a:r>
              </a:p>
              <a:p>
                <a:r>
                  <a:rPr lang="en-US" dirty="0"/>
                  <a:t>Then, how large of a database can I index into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with a B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+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- tree </a:t>
                </a:r>
                <a:r>
                  <a:rPr lang="en-US" dirty="0"/>
                  <a:t>of height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?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#leaves in our B+-tree: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Each of them points to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8 pages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512=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pages total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𝐾𝐵</m:t>
                    </m:r>
                    <m:r>
                      <a:rPr lang="en-US" sz="24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985FD-F84E-444A-B96D-384E0FD5E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6D8F9AD7-E8DB-4215-B657-C8507ED1DD2F}"/>
                  </a:ext>
                </a:extLst>
              </p:cNvPr>
              <p:cNvSpPr/>
              <p:nvPr/>
            </p:nvSpPr>
            <p:spPr>
              <a:xfrm>
                <a:off x="1771831" y="3093767"/>
                <a:ext cx="1625600" cy="740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≈128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D8F9AD7-E8DB-4215-B657-C8507ED1D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31" y="3093767"/>
                <a:ext cx="1625600" cy="7402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5AAFA1BF-8B74-4AC3-B4F0-3CCFFE3C2762}"/>
                  </a:ext>
                </a:extLst>
              </p:cNvPr>
              <p:cNvSpPr/>
              <p:nvPr/>
            </p:nvSpPr>
            <p:spPr>
              <a:xfrm>
                <a:off x="3883659" y="3093767"/>
                <a:ext cx="1625600" cy="74022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AAFA1BF-8B74-4AC3-B4F0-3CCFFE3C2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59" y="3093767"/>
                <a:ext cx="1625600" cy="7402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="" id="{29B843F6-7551-4FAC-B65C-CE15227F6EED}"/>
                  </a:ext>
                </a:extLst>
              </p:cNvPr>
              <p:cNvSpPr/>
              <p:nvPr/>
            </p:nvSpPr>
            <p:spPr>
              <a:xfrm>
                <a:off x="5995487" y="3093767"/>
                <a:ext cx="1625600" cy="74022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9B843F6-7551-4FAC-B65C-CE15227F6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87" y="3093767"/>
                <a:ext cx="1625600" cy="7402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70D75F6-C829-4438-AC43-91E6DD5AD2B0}"/>
              </a:ext>
            </a:extLst>
          </p:cNvPr>
          <p:cNvSpPr/>
          <p:nvPr/>
        </p:nvSpPr>
        <p:spPr>
          <a:xfrm>
            <a:off x="8107315" y="3069409"/>
            <a:ext cx="1625600" cy="7402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799FF49-E390-425B-B787-635D9CF4C7B2}"/>
                  </a:ext>
                </a:extLst>
              </p:cNvPr>
              <p:cNvSpPr/>
              <p:nvPr/>
            </p:nvSpPr>
            <p:spPr>
              <a:xfrm>
                <a:off x="8416708" y="3254857"/>
                <a:ext cx="1006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99FF49-E390-425B-B787-635D9CF4C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708" y="3254857"/>
                <a:ext cx="10068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16CF33AF-B00D-49C9-830C-D37C0F1A35C6}"/>
              </a:ext>
            </a:extLst>
          </p:cNvPr>
          <p:cNvSpPr/>
          <p:nvPr/>
        </p:nvSpPr>
        <p:spPr>
          <a:xfrm>
            <a:off x="7901940" y="2888774"/>
            <a:ext cx="2194560" cy="1112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8FB6A76-6640-4D6A-9D07-9A7D0D8844C6}"/>
                  </a:ext>
                </a:extLst>
              </p:cNvPr>
              <p:cNvSpPr txBox="1"/>
              <p:nvPr/>
            </p:nvSpPr>
            <p:spPr>
              <a:xfrm>
                <a:off x="6804660" y="4241081"/>
                <a:ext cx="5387340" cy="1291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While our B+-trees spatial cost is: </a:t>
                </a:r>
                <a14:m>
                  <m:oMath xmlns:m="http://schemas.openxmlformats.org/officeDocument/2006/math">
                    <m:r>
                      <a:rPr lang="en-US" sz="2600" i="0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rgbClr val="FF339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i="0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8+ 7</m:t>
                        </m:r>
                      </m:e>
                    </m:d>
                    <m:d>
                      <m:dPr>
                        <m:ctrlPr>
                          <a:rPr lang="en-US" sz="2600" i="1" dirty="0" smtClean="0">
                            <a:solidFill>
                              <a:srgbClr val="FF339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0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1+8+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rgbClr val="FF3399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0" dirty="0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600" b="0" i="0" dirty="0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b="0" i="0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=4380</m:t>
                    </m:r>
                    <m:r>
                      <m:rPr>
                        <m:sty m:val="p"/>
                      </m:rPr>
                      <a:rPr lang="en-US" sz="2600" b="0" i="0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=4.380</m:t>
                    </m:r>
                    <m:r>
                      <a:rPr lang="en-US" sz="2600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𝐾𝐵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0.2%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FB6A76-6640-4D6A-9D07-9A7D0D88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660" y="4241081"/>
                <a:ext cx="5387340" cy="1291444"/>
              </a:xfrm>
              <a:prstGeom prst="rect">
                <a:avLst/>
              </a:prstGeom>
              <a:blipFill>
                <a:blip r:embed="rId7"/>
                <a:stretch>
                  <a:fillRect l="-2036" t="-424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hing, object&#10;&#10;Description generated with high confidence">
            <a:extLst>
              <a:ext uri="{FF2B5EF4-FFF2-40B4-BE49-F238E27FC236}">
                <a16:creationId xmlns:a16="http://schemas.microsoft.com/office/drawing/2014/main" xmlns="" id="{2F8BBC17-B843-470D-9B07-26A2A59BF0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6189" y="5388520"/>
            <a:ext cx="1254607" cy="1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42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80E05-9201-4626-BEFE-93A74A0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Deciding on fan-out and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2AC049D-BF06-4199-8FBE-7439AE243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have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size </a:t>
                </a:r>
                <a:r>
                  <a:rPr lang="en-US" dirty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|=4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US" dirty="0"/>
                  <a:t>, stored in a drive with </a:t>
                </a:r>
                <a:r>
                  <a:rPr lang="en-US" dirty="0">
                    <a:solidFill>
                      <a:schemeClr val="accent2"/>
                    </a:solidFill>
                  </a:rPr>
                  <a:t>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we want to use a B+-tree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049D-BF06-4199-8FBE-7439AE243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357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80E05-9201-4626-BEFE-93A74A0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Deciding on fan-out and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2AC049D-BF06-4199-8FBE-7439AE243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have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size </a:t>
                </a:r>
                <a:r>
                  <a:rPr lang="en-US" dirty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|=4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US" dirty="0"/>
                  <a:t>, stored in a drive with </a:t>
                </a:r>
                <a:r>
                  <a:rPr lang="en-US" dirty="0">
                    <a:solidFill>
                      <a:schemeClr val="accent2"/>
                    </a:solidFill>
                  </a:rPr>
                  <a:t>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we want to use a B+-tree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E911F9"/>
                    </a:solidFill>
                  </a:rPr>
                  <a:t>Q1: What should its height be in order for it to index the entirety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E911F9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049D-BF06-4199-8FBE-7439AE243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799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80E05-9201-4626-BEFE-93A74A0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Deciding on fan-out and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2AC049D-BF06-4199-8FBE-7439AE243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we have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size </a:t>
                </a:r>
                <a:r>
                  <a:rPr lang="en-US" dirty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|=4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US" dirty="0"/>
                  <a:t>, stored in a drive with </a:t>
                </a:r>
                <a:r>
                  <a:rPr lang="en-US" dirty="0">
                    <a:solidFill>
                      <a:schemeClr val="accent2"/>
                    </a:solidFill>
                  </a:rPr>
                  <a:t>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we want to use a B+-tree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E911F9"/>
                    </a:solidFill>
                  </a:rPr>
                  <a:t>Q1: What should its height be in order for it to index the entirety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E911F9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049D-BF06-4199-8FBE-7439AE243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4401A0-368F-4DB9-9BE3-86061BF50C67}"/>
              </a:ext>
            </a:extLst>
          </p:cNvPr>
          <p:cNvSpPr txBox="1"/>
          <p:nvPr/>
        </p:nvSpPr>
        <p:spPr>
          <a:xfrm>
            <a:off x="4076700" y="4419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Work on this for a bit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021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80E05-9201-4626-BEFE-93A74A0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Deciding on fan-out and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2AC049D-BF06-4199-8FBE-7439AE243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</p:spPr>
            <p:txBody>
              <a:bodyPr/>
              <a:lstStyle/>
              <a:p>
                <a:r>
                  <a:rPr lang="en-US" dirty="0"/>
                  <a:t>Suppose that we have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size </a:t>
                </a:r>
                <a:r>
                  <a:rPr lang="en-US" dirty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|=4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US" dirty="0"/>
                  <a:t>, stored in a drive with </a:t>
                </a:r>
                <a:r>
                  <a:rPr lang="en-US" dirty="0">
                    <a:solidFill>
                      <a:schemeClr val="accent2"/>
                    </a:solidFill>
                  </a:rPr>
                  <a:t>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we want to use a B+-tree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E911F9"/>
                    </a:solidFill>
                  </a:rPr>
                  <a:t>Q1: What should its height be in order for it to index the entirety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E911F9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#pages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049D-BF06-4199-8FBE-7439AE243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  <a:blipFill>
                <a:blip r:embed="rId2"/>
                <a:stretch>
                  <a:fillRect l="-98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81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229200"/>
            <a:ext cx="10008973" cy="1117694"/>
          </a:xfrm>
        </p:spPr>
        <p:txBody>
          <a:bodyPr/>
          <a:lstStyle/>
          <a:p>
            <a:pPr algn="ctr"/>
            <a:r>
              <a:rPr lang="en-US" dirty="0"/>
              <a:t>Warmup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467278"/>
            <a:ext cx="11948984" cy="5390721"/>
          </a:xfrm>
        </p:spPr>
        <p:txBody>
          <a:bodyPr>
            <a:normAutofit/>
          </a:bodyPr>
          <a:lstStyle/>
          <a:p>
            <a:r>
              <a:rPr lang="en-US" sz="2000" dirty="0"/>
              <a:t>Take 10 to implement the </a:t>
            </a:r>
            <a:r>
              <a:rPr lang="en-US" sz="2000" b="1" dirty="0"/>
              <a:t>void </a:t>
            </a:r>
            <a:r>
              <a:rPr lang="en-US" sz="2000" dirty="0"/>
              <a:t>method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(Node 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min,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max, List&lt;Integer&gt; list)</a:t>
            </a:r>
            <a:r>
              <a:rPr lang="en-US" sz="2000" dirty="0">
                <a:ea typeface="Consolas" charset="0"/>
                <a:cs typeface="Consolas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ea typeface="Consolas" charset="0"/>
                <a:cs typeface="Consolas" charset="0"/>
              </a:rPr>
              <a:t>     such that we can perform </a:t>
            </a:r>
            <a:r>
              <a:rPr lang="en-US" sz="2000" dirty="0">
                <a:solidFill>
                  <a:srgbClr val="C00000"/>
                </a:solidFill>
                <a:ea typeface="Consolas" charset="0"/>
                <a:cs typeface="Consolas" charset="0"/>
              </a:rPr>
              <a:t>range search </a:t>
            </a:r>
            <a:r>
              <a:rPr lang="en-US" sz="2000" dirty="0">
                <a:ea typeface="Consolas" charset="0"/>
                <a:cs typeface="Consolas" charset="0"/>
              </a:rPr>
              <a:t>on this BST!</a:t>
            </a:r>
          </a:p>
        </p:txBody>
      </p:sp>
      <p:sp>
        <p:nvSpPr>
          <p:cNvPr id="4" name="Oval 3"/>
          <p:cNvSpPr/>
          <p:nvPr/>
        </p:nvSpPr>
        <p:spPr>
          <a:xfrm>
            <a:off x="9588845" y="300269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Oval 4"/>
          <p:cNvSpPr/>
          <p:nvPr/>
        </p:nvSpPr>
        <p:spPr>
          <a:xfrm>
            <a:off x="8888622" y="373586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514702" y="4370177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7" name="Oval 6"/>
          <p:cNvSpPr/>
          <p:nvPr/>
        </p:nvSpPr>
        <p:spPr>
          <a:xfrm>
            <a:off x="10342605" y="3694668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58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90229" y="438665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10865715" y="4378419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0" name="Oval 9"/>
          <p:cNvSpPr/>
          <p:nvPr/>
        </p:nvSpPr>
        <p:spPr>
          <a:xfrm>
            <a:off x="10297303" y="485621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</a:t>
            </a:r>
          </a:p>
        </p:txBody>
      </p:sp>
      <p:cxnSp>
        <p:nvCxnSpPr>
          <p:cNvPr id="12" name="Straight Arrow Connector 11"/>
          <p:cNvCxnSpPr>
            <a:stCxn id="4" idx="3"/>
            <a:endCxn id="5" idx="7"/>
          </p:cNvCxnSpPr>
          <p:nvPr/>
        </p:nvCxnSpPr>
        <p:spPr>
          <a:xfrm flipH="1">
            <a:off x="9373792" y="3298013"/>
            <a:ext cx="298295" cy="48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8674435" y="4018828"/>
            <a:ext cx="371572" cy="3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6" idx="1"/>
          </p:cNvCxnSpPr>
          <p:nvPr/>
        </p:nvCxnSpPr>
        <p:spPr>
          <a:xfrm>
            <a:off x="9373792" y="4031184"/>
            <a:ext cx="224152" cy="38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7" idx="1"/>
          </p:cNvCxnSpPr>
          <p:nvPr/>
        </p:nvCxnSpPr>
        <p:spPr>
          <a:xfrm>
            <a:off x="10074015" y="3298013"/>
            <a:ext cx="351832" cy="4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0"/>
          </p:cNvCxnSpPr>
          <p:nvPr/>
        </p:nvCxnSpPr>
        <p:spPr>
          <a:xfrm>
            <a:off x="10827775" y="3989990"/>
            <a:ext cx="322146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7"/>
          </p:cNvCxnSpPr>
          <p:nvPr/>
        </p:nvCxnSpPr>
        <p:spPr>
          <a:xfrm flipH="1">
            <a:off x="10782473" y="4673741"/>
            <a:ext cx="166484" cy="23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6577" y="5453455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</a:t>
            </a:r>
          </a:p>
        </p:txBody>
      </p:sp>
      <p:cxnSp>
        <p:nvCxnSpPr>
          <p:cNvPr id="30" name="Straight Arrow Connector 29"/>
          <p:cNvCxnSpPr>
            <a:stCxn id="10" idx="3"/>
            <a:endCxn id="29" idx="0"/>
          </p:cNvCxnSpPr>
          <p:nvPr/>
        </p:nvCxnSpPr>
        <p:spPr>
          <a:xfrm flipH="1">
            <a:off x="10140783" y="5151533"/>
            <a:ext cx="239762" cy="3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6890" y="270301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private void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(Node 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List&lt;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&gt; list){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assert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min.compareTo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200" dirty="0">
                <a:solidFill>
                  <a:srgbClr val="6A8759"/>
                </a:solidFill>
                <a:effectLst/>
                <a:latin typeface="Consolas" charset="0"/>
                <a:ea typeface="Consolas" charset="0"/>
                <a:cs typeface="Consolas" charset="0"/>
              </a:rPr>
              <a:t>"Min ought to be smaller than or equal to max."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 ==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return;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&amp;&amp;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 ! If you want the range sorted, the addition should be after the recursive call.</a:t>
            </a:r>
            <a:b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82656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80E05-9201-4626-BEFE-93A74A0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Deciding on fan-out and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2AC049D-BF06-4199-8FBE-7439AE243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</p:spPr>
            <p:txBody>
              <a:bodyPr/>
              <a:lstStyle/>
              <a:p>
                <a:r>
                  <a:rPr lang="en-US" dirty="0"/>
                  <a:t>Suppose that we have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size </a:t>
                </a:r>
                <a:r>
                  <a:rPr lang="en-US" dirty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|=4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US" dirty="0"/>
                  <a:t>, stored in a drive with </a:t>
                </a:r>
                <a:r>
                  <a:rPr lang="en-US" dirty="0">
                    <a:solidFill>
                      <a:schemeClr val="accent2"/>
                    </a:solidFill>
                  </a:rPr>
                  <a:t>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we want to use a B+-tree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E911F9"/>
                    </a:solidFill>
                  </a:rPr>
                  <a:t>Q1: What should its height be in order for it to index the entirety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E911F9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#pages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separators</a:t>
                </a:r>
                <a:r>
                  <a:rPr lang="en-US" dirty="0"/>
                  <a:t> should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049D-BF06-4199-8FBE-7439AE243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  <a:blipFill>
                <a:blip r:embed="rId2"/>
                <a:stretch>
                  <a:fillRect l="-98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041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80E05-9201-4626-BEFE-93A74A0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Deciding on fan-out and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2AC049D-BF06-4199-8FBE-7439AE243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we have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size </a:t>
                </a:r>
                <a:r>
                  <a:rPr lang="en-US" dirty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|=4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US" dirty="0"/>
                  <a:t>, stored in a drive with </a:t>
                </a:r>
                <a:r>
                  <a:rPr lang="en-US" dirty="0">
                    <a:solidFill>
                      <a:schemeClr val="accent2"/>
                    </a:solidFill>
                  </a:rPr>
                  <a:t>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we want to use a B+-tree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E911F9"/>
                    </a:solidFill>
                  </a:rPr>
                  <a:t>Q1: What should its height be in order for it to index the entirety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E911F9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#pages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leaf-level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separators</a:t>
                </a:r>
                <a:r>
                  <a:rPr lang="en-US" dirty="0"/>
                  <a:t> should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means that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leaf nodes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999999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 charset="0"/>
                      </a:rPr>
                      <m:t>142857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049D-BF06-4199-8FBE-7439AE243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  <a:blipFill>
                <a:blip r:embed="rId2"/>
                <a:stretch>
                  <a:fillRect l="-98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733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80E05-9201-4626-BEFE-93A74A0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Deciding on fan-out and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2AC049D-BF06-4199-8FBE-7439AE243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 we have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size </a:t>
                </a:r>
                <a:r>
                  <a:rPr lang="en-US" dirty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|=4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US" dirty="0"/>
                  <a:t>, stored in a drive with </a:t>
                </a:r>
                <a:r>
                  <a:rPr lang="en-US" dirty="0">
                    <a:solidFill>
                      <a:schemeClr val="accent2"/>
                    </a:solidFill>
                  </a:rPr>
                  <a:t>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we want to use a B+-tree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E911F9"/>
                    </a:solidFill>
                  </a:rPr>
                  <a:t>Q1: What should its height be in order for it to index the entirety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E911F9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#pages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leaf-level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separators</a:t>
                </a:r>
                <a:r>
                  <a:rPr lang="en-US" dirty="0"/>
                  <a:t> should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means that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leaf nodes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999999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 charset="0"/>
                      </a:rPr>
                      <m:t>142857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But! </a:t>
                </a:r>
                <a:r>
                  <a:rPr lang="en-US" dirty="0"/>
                  <a:t>We know that #leaf nodes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142857</m:t>
                        </m:r>
                      </m:e>
                    </m:func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=5.7⇒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=6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049D-BF06-4199-8FBE-7439AE243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1825625"/>
                <a:ext cx="11163300" cy="4351338"/>
              </a:xfrm>
              <a:blipFill>
                <a:blip r:embed="rId2"/>
                <a:stretch>
                  <a:fillRect l="-98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870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Spatial cost of this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3B993-D0CC-49D9-950A-43FEA884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Q2: What’s the spatial cost of this index?</a:t>
            </a:r>
          </a:p>
        </p:txBody>
      </p:sp>
    </p:spTree>
    <p:extLst>
      <p:ext uri="{BB962C8B-B14F-4D97-AF65-F5344CB8AC3E}">
        <p14:creationId xmlns:p14="http://schemas.microsoft.com/office/powerpoint/2010/main" val="1970647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Spatial cost of this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3B993-D0CC-49D9-950A-43FEA884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Q2: What’s the spatial cost of this index?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Node cost </a:t>
            </a:r>
            <a:r>
              <a:rPr lang="en-US" dirty="0"/>
              <a:t>= 4(7 + 8) =</a:t>
            </a:r>
            <a:r>
              <a:rPr lang="en-US" dirty="0">
                <a:solidFill>
                  <a:schemeClr val="accent2"/>
                </a:solidFill>
              </a:rPr>
              <a:t>60</a:t>
            </a:r>
            <a:r>
              <a:rPr lang="en-US" dirty="0"/>
              <a:t> bytes</a:t>
            </a:r>
          </a:p>
        </p:txBody>
      </p:sp>
    </p:spTree>
    <p:extLst>
      <p:ext uri="{BB962C8B-B14F-4D97-AF65-F5344CB8AC3E}">
        <p14:creationId xmlns:p14="http://schemas.microsoft.com/office/powerpoint/2010/main" val="2611184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Spatial cost of this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Q2: What’s the spatial cost of this index?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Node cost </a:t>
                </a:r>
                <a:r>
                  <a:rPr lang="en-US" dirty="0"/>
                  <a:t>= 4(7 + 8) =</a:t>
                </a:r>
                <a:r>
                  <a:rPr lang="en-US" dirty="0">
                    <a:solidFill>
                      <a:schemeClr val="accent2"/>
                    </a:solidFill>
                  </a:rPr>
                  <a:t>60</a:t>
                </a:r>
                <a:r>
                  <a:rPr lang="en-US" dirty="0"/>
                  <a:t> bytes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Total cost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+ 8 + … 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2546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Spatial cost of this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Q2: What’s the spatial cost of this index?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Node cost </a:t>
                </a:r>
                <a:r>
                  <a:rPr lang="en-US" dirty="0"/>
                  <a:t>= 4(7 + 8) =</a:t>
                </a:r>
                <a:r>
                  <a:rPr lang="en-US" dirty="0">
                    <a:solidFill>
                      <a:schemeClr val="accent2"/>
                    </a:solidFill>
                  </a:rPr>
                  <a:t>60</a:t>
                </a:r>
                <a:r>
                  <a:rPr lang="en-US" dirty="0"/>
                  <a:t> bytes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Total cost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E911F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1 + 8 + … +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E911F9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8−1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≈1.8</m:t>
                    </m:r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686E1ACD-CEFE-4C00-A6A2-33FC13CED2BB}"/>
              </a:ext>
            </a:extLst>
          </p:cNvPr>
          <p:cNvSpPr/>
          <p:nvPr/>
        </p:nvSpPr>
        <p:spPr>
          <a:xfrm rot="16200000">
            <a:off x="4739640" y="2887979"/>
            <a:ext cx="838200" cy="2941320"/>
          </a:xfrm>
          <a:prstGeom prst="leftBrace">
            <a:avLst/>
          </a:prstGeom>
          <a:ln>
            <a:solidFill>
              <a:srgbClr val="E91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B6186BC-46FB-40C5-BEA2-B5075B759D99}"/>
                  </a:ext>
                </a:extLst>
              </p:cNvPr>
              <p:cNvSpPr txBox="1"/>
              <p:nvPr/>
            </p:nvSpPr>
            <p:spPr>
              <a:xfrm>
                <a:off x="4539071" y="4787531"/>
                <a:ext cx="931537" cy="1211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rgbClr val="E911F9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E911F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E911F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E911F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6186BC-46FB-40C5-BEA2-B5075B75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71" y="4787531"/>
                <a:ext cx="931537" cy="1211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9443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Spatial cost of this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Q2: What’s the spatial cost of this index?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Node cost </a:t>
                </a:r>
                <a:r>
                  <a:rPr lang="en-US" dirty="0"/>
                  <a:t>= 4(7 + 8) =</a:t>
                </a:r>
                <a:r>
                  <a:rPr lang="en-US" dirty="0">
                    <a:solidFill>
                      <a:schemeClr val="accent2"/>
                    </a:solidFill>
                  </a:rPr>
                  <a:t>60</a:t>
                </a:r>
                <a:r>
                  <a:rPr lang="en-US" dirty="0"/>
                  <a:t> bytes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Total cost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E911F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1 + 8 + … +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E911F9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8−1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≈1.8</m:t>
                    </m:r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686E1ACD-CEFE-4C00-A6A2-33FC13CED2BB}"/>
              </a:ext>
            </a:extLst>
          </p:cNvPr>
          <p:cNvSpPr/>
          <p:nvPr/>
        </p:nvSpPr>
        <p:spPr>
          <a:xfrm rot="16200000">
            <a:off x="4739640" y="2887979"/>
            <a:ext cx="838200" cy="2941320"/>
          </a:xfrm>
          <a:prstGeom prst="leftBrace">
            <a:avLst/>
          </a:prstGeom>
          <a:ln>
            <a:solidFill>
              <a:srgbClr val="E91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B6186BC-46FB-40C5-BEA2-B5075B759D99}"/>
                  </a:ext>
                </a:extLst>
              </p:cNvPr>
              <p:cNvSpPr txBox="1"/>
              <p:nvPr/>
            </p:nvSpPr>
            <p:spPr>
              <a:xfrm>
                <a:off x="4539071" y="4787531"/>
                <a:ext cx="931537" cy="1211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rgbClr val="E911F9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E911F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E911F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E911F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6186BC-46FB-40C5-BEA2-B5075B75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71" y="4787531"/>
                <a:ext cx="931537" cy="1211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D1A12C91-2927-47FD-95E8-8137733E5D1D}"/>
                  </a:ext>
                </a:extLst>
              </p:cNvPr>
              <p:cNvSpPr/>
              <p:nvPr/>
            </p:nvSpPr>
            <p:spPr>
              <a:xfrm>
                <a:off x="7106040" y="4364471"/>
                <a:ext cx="41104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0.045%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A12C91-2927-47FD-95E8-8137733E5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40" y="4364471"/>
                <a:ext cx="4110484" cy="646331"/>
              </a:xfrm>
              <a:prstGeom prst="rect">
                <a:avLst/>
              </a:prstGeom>
              <a:blipFill>
                <a:blip r:embed="rId4"/>
                <a:stretch>
                  <a:fillRect t="-15094" r="-341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og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FF8D87BE-442C-445D-ACC0-7F70D7274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480" y="5295900"/>
            <a:ext cx="1559560" cy="11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1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441AD-0F96-4C88-BEC0-5FDE90C4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Spatial cost of this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2D3B993-D0CC-49D9-950A-43FEA884D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Q2: What’s the spatial cost of this index?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Node cost </a:t>
                </a:r>
                <a:r>
                  <a:rPr lang="en-US" dirty="0"/>
                  <a:t>= 4(7 + 8) =</a:t>
                </a:r>
                <a:r>
                  <a:rPr lang="en-US" dirty="0">
                    <a:solidFill>
                      <a:schemeClr val="accent2"/>
                    </a:solidFill>
                  </a:rPr>
                  <a:t>60</a:t>
                </a:r>
                <a:r>
                  <a:rPr lang="en-US" dirty="0"/>
                  <a:t> bytes</a:t>
                </a:r>
              </a:p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Total cost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E911F9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1 + 8 + … +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E911F9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E911F9"/>
                            </a:solidFill>
                            <a:latin typeface="Cambria Math" panose="02040503050406030204" pitchFamily="18" charset="0"/>
                          </a:rPr>
                          <m:t>8−1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≈1.8</m:t>
                    </m:r>
                    <m:r>
                      <a:rPr lang="en-US" b="0" i="1" dirty="0" smtClean="0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3B993-D0CC-49D9-950A-43FEA884D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686E1ACD-CEFE-4C00-A6A2-33FC13CED2BB}"/>
              </a:ext>
            </a:extLst>
          </p:cNvPr>
          <p:cNvSpPr/>
          <p:nvPr/>
        </p:nvSpPr>
        <p:spPr>
          <a:xfrm rot="16200000">
            <a:off x="4739640" y="2887979"/>
            <a:ext cx="838200" cy="2941320"/>
          </a:xfrm>
          <a:prstGeom prst="leftBrace">
            <a:avLst/>
          </a:prstGeom>
          <a:ln>
            <a:solidFill>
              <a:srgbClr val="E911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B6186BC-46FB-40C5-BEA2-B5075B759D99}"/>
                  </a:ext>
                </a:extLst>
              </p:cNvPr>
              <p:cNvSpPr txBox="1"/>
              <p:nvPr/>
            </p:nvSpPr>
            <p:spPr>
              <a:xfrm>
                <a:off x="4539071" y="4787531"/>
                <a:ext cx="931537" cy="1211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rgbClr val="E911F9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E911F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E911F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E911F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E911F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6186BC-46FB-40C5-BEA2-B5075B75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71" y="4787531"/>
                <a:ext cx="931537" cy="1211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D1A12C91-2927-47FD-95E8-8137733E5D1D}"/>
                  </a:ext>
                </a:extLst>
              </p:cNvPr>
              <p:cNvSpPr/>
              <p:nvPr/>
            </p:nvSpPr>
            <p:spPr>
              <a:xfrm>
                <a:off x="7106040" y="4364471"/>
                <a:ext cx="41104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0.045%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A12C91-2927-47FD-95E8-8137733E5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040" y="4364471"/>
                <a:ext cx="4110484" cy="646331"/>
              </a:xfrm>
              <a:prstGeom prst="rect">
                <a:avLst/>
              </a:prstGeom>
              <a:blipFill>
                <a:blip r:embed="rId4"/>
                <a:stretch>
                  <a:fillRect t="-15094" r="-341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og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FF8D87BE-442C-445D-ACC0-7F70D7274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480" y="5295900"/>
            <a:ext cx="1559560" cy="1169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3DAB53-B0DD-45E4-8B64-01748248E96D}"/>
              </a:ext>
            </a:extLst>
          </p:cNvPr>
          <p:cNvSpPr txBox="1"/>
          <p:nvPr/>
        </p:nvSpPr>
        <p:spPr>
          <a:xfrm>
            <a:off x="288272" y="4562373"/>
            <a:ext cx="400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WHAT WOULD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THE BST INDEX SPATIAL COST</a:t>
            </a:r>
            <a:r>
              <a:rPr lang="en-US" sz="2400" b="1" i="1" dirty="0"/>
              <a:t> BE HERE?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2029904-D721-493B-AD41-C396DDC63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53" y="5463755"/>
            <a:ext cx="1016156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05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7CC05-1EC7-48D3-9E9E-4F3819F3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84A163F-BE80-4196-A33A-DD1C9AA02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size of the database,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/>
                  <a:t>, in GB, and the page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𝑃𝑆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in KB,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𝑝𝑎𝑔𝑒𝑠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Since there are one less separators than pages: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4A163F-BE80-4196-A33A-DD1C9AA02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8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229200"/>
            <a:ext cx="10008973" cy="1117694"/>
          </a:xfrm>
        </p:spPr>
        <p:txBody>
          <a:bodyPr/>
          <a:lstStyle/>
          <a:p>
            <a:pPr algn="ctr"/>
            <a:r>
              <a:rPr lang="en-US" dirty="0"/>
              <a:t>Warmup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467278"/>
            <a:ext cx="11948984" cy="5390721"/>
          </a:xfrm>
        </p:spPr>
        <p:txBody>
          <a:bodyPr>
            <a:normAutofit/>
          </a:bodyPr>
          <a:lstStyle/>
          <a:p>
            <a:r>
              <a:rPr lang="en-US" sz="2000" dirty="0"/>
              <a:t>Take 10 to implement the </a:t>
            </a:r>
            <a:r>
              <a:rPr lang="en-US" sz="2000" b="1" dirty="0"/>
              <a:t>void </a:t>
            </a:r>
            <a:r>
              <a:rPr lang="en-US" sz="2000" dirty="0"/>
              <a:t>method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(Node 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min, </a:t>
            </a:r>
            <a:r>
              <a:rPr lang="en-US" sz="20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max, List&lt;Integer&gt; list)</a:t>
            </a:r>
            <a:r>
              <a:rPr lang="en-US" sz="2000" dirty="0">
                <a:ea typeface="Consolas" charset="0"/>
                <a:cs typeface="Consolas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ea typeface="Consolas" charset="0"/>
                <a:cs typeface="Consolas" charset="0"/>
              </a:rPr>
              <a:t>     such that we can perform </a:t>
            </a:r>
            <a:r>
              <a:rPr lang="en-US" sz="2000" dirty="0">
                <a:solidFill>
                  <a:srgbClr val="C00000"/>
                </a:solidFill>
                <a:ea typeface="Consolas" charset="0"/>
                <a:cs typeface="Consolas" charset="0"/>
              </a:rPr>
              <a:t>range search </a:t>
            </a:r>
            <a:r>
              <a:rPr lang="en-US" sz="2000" dirty="0">
                <a:ea typeface="Consolas" charset="0"/>
                <a:cs typeface="Consolas" charset="0"/>
              </a:rPr>
              <a:t>on this BST!</a:t>
            </a:r>
          </a:p>
        </p:txBody>
      </p:sp>
      <p:sp>
        <p:nvSpPr>
          <p:cNvPr id="4" name="Oval 3"/>
          <p:cNvSpPr/>
          <p:nvPr/>
        </p:nvSpPr>
        <p:spPr>
          <a:xfrm>
            <a:off x="9588845" y="300269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" name="Oval 4"/>
          <p:cNvSpPr/>
          <p:nvPr/>
        </p:nvSpPr>
        <p:spPr>
          <a:xfrm>
            <a:off x="8888622" y="373586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514702" y="4370177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7" name="Oval 6"/>
          <p:cNvSpPr/>
          <p:nvPr/>
        </p:nvSpPr>
        <p:spPr>
          <a:xfrm>
            <a:off x="10342605" y="3694668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58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90229" y="4386652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10865715" y="4378419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0" name="Oval 9"/>
          <p:cNvSpPr/>
          <p:nvPr/>
        </p:nvSpPr>
        <p:spPr>
          <a:xfrm>
            <a:off x="10297303" y="4856211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65</a:t>
            </a:r>
          </a:p>
        </p:txBody>
      </p:sp>
      <p:cxnSp>
        <p:nvCxnSpPr>
          <p:cNvPr id="12" name="Straight Arrow Connector 11"/>
          <p:cNvCxnSpPr>
            <a:stCxn id="4" idx="3"/>
            <a:endCxn id="5" idx="7"/>
          </p:cNvCxnSpPr>
          <p:nvPr/>
        </p:nvCxnSpPr>
        <p:spPr>
          <a:xfrm flipH="1">
            <a:off x="9373792" y="3298013"/>
            <a:ext cx="298295" cy="48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8674435" y="4018828"/>
            <a:ext cx="371572" cy="36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6" idx="1"/>
          </p:cNvCxnSpPr>
          <p:nvPr/>
        </p:nvCxnSpPr>
        <p:spPr>
          <a:xfrm>
            <a:off x="9373792" y="4031184"/>
            <a:ext cx="224152" cy="389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7" idx="1"/>
          </p:cNvCxnSpPr>
          <p:nvPr/>
        </p:nvCxnSpPr>
        <p:spPr>
          <a:xfrm>
            <a:off x="10074015" y="3298013"/>
            <a:ext cx="351832" cy="44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  <a:endCxn id="9" idx="0"/>
          </p:cNvCxnSpPr>
          <p:nvPr/>
        </p:nvCxnSpPr>
        <p:spPr>
          <a:xfrm>
            <a:off x="10827775" y="3989990"/>
            <a:ext cx="322146" cy="38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7"/>
          </p:cNvCxnSpPr>
          <p:nvPr/>
        </p:nvCxnSpPr>
        <p:spPr>
          <a:xfrm flipH="1">
            <a:off x="10782473" y="4673741"/>
            <a:ext cx="166484" cy="233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56577" y="5453455"/>
            <a:ext cx="568412" cy="3459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62</a:t>
            </a:r>
          </a:p>
        </p:txBody>
      </p:sp>
      <p:cxnSp>
        <p:nvCxnSpPr>
          <p:cNvPr id="30" name="Straight Arrow Connector 29"/>
          <p:cNvCxnSpPr>
            <a:stCxn id="10" idx="3"/>
            <a:endCxn id="29" idx="0"/>
          </p:cNvCxnSpPr>
          <p:nvPr/>
        </p:nvCxnSpPr>
        <p:spPr>
          <a:xfrm flipH="1">
            <a:off x="10140783" y="5151533"/>
            <a:ext cx="239762" cy="30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6890" y="270301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private void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(Node 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List&lt;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&gt; list){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assert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min.compareTo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200" dirty="0">
                <a:solidFill>
                  <a:srgbClr val="6A8759"/>
                </a:solidFill>
                <a:effectLst/>
                <a:latin typeface="Consolas" charset="0"/>
                <a:ea typeface="Consolas" charset="0"/>
                <a:cs typeface="Consolas" charset="0"/>
              </a:rPr>
              <a:t>"Min ought to be smaller than or equal to max."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 ==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return;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&amp;&amp;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 ! If you want the range sorted, the addition should be after the recursive call.</a:t>
            </a:r>
            <a:b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98" y="3917297"/>
            <a:ext cx="1175523" cy="1175523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5994400" y="3735862"/>
            <a:ext cx="571997" cy="2679452"/>
          </a:xfrm>
          <a:prstGeom prst="rightBrace">
            <a:avLst>
              <a:gd name="adj1" fmla="val 8333"/>
              <a:gd name="adj2" fmla="val 33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1480" y="5453455"/>
            <a:ext cx="534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Consolas" charset="0"/>
                <a:cs typeface="Consolas" charset="0"/>
              </a:rPr>
              <a:t>Call: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ArrayList</a:t>
            </a: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&lt;T&gt; list = new </a:t>
            </a:r>
            <a:r>
              <a:rPr 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ArrayList</a:t>
            </a: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root = </a:t>
            </a:r>
            <a:r>
              <a:rPr 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(root, min, max, list)</a:t>
            </a:r>
          </a:p>
        </p:txBody>
      </p:sp>
    </p:spTree>
    <p:extLst>
      <p:ext uri="{BB962C8B-B14F-4D97-AF65-F5344CB8AC3E}">
        <p14:creationId xmlns:p14="http://schemas.microsoft.com/office/powerpoint/2010/main" val="2050005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7CC05-1EC7-48D3-9E9E-4F3819F3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84A163F-BE80-4196-A33A-DD1C9AA02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size of the database, D, in GB, and the page size PS in KB,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𝑝𝑎𝑔𝑒𝑠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Since there are one less separators than pages: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4A163F-BE80-4196-A33A-DD1C9AA02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3322809-FC5D-41F9-8D0B-AEBB41B8DFC3}"/>
              </a:ext>
            </a:extLst>
          </p:cNvPr>
          <p:cNvCxnSpPr/>
          <p:nvPr/>
        </p:nvCxnSpPr>
        <p:spPr>
          <a:xfrm flipV="1">
            <a:off x="7216140" y="4434840"/>
            <a:ext cx="990600" cy="617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1472F4F-90EF-4E9F-B6A0-49DF758F821A}"/>
                  </a:ext>
                </a:extLst>
              </p:cNvPr>
              <p:cNvSpPr txBox="1"/>
              <p:nvPr/>
            </p:nvSpPr>
            <p:spPr>
              <a:xfrm>
                <a:off x="8534400" y="3802380"/>
                <a:ext cx="23698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From here you can solve for </a:t>
                </a:r>
                <a:r>
                  <a:rPr lang="en-US" dirty="0">
                    <a:solidFill>
                      <a:srgbClr val="7030A0"/>
                    </a:solidFill>
                  </a:rPr>
                  <a:t>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given the other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72F4F-90EF-4E9F-B6A0-49DF758F8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802380"/>
                <a:ext cx="2369820" cy="923330"/>
              </a:xfrm>
              <a:prstGeom prst="rect">
                <a:avLst/>
              </a:prstGeom>
              <a:blipFill>
                <a:blip r:embed="rId3"/>
                <a:stretch>
                  <a:fillRect l="-2057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913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7CC05-1EC7-48D3-9E9E-4F3819F3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84A163F-BE80-4196-A33A-DD1C9AA02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assuming </a:t>
                </a:r>
                <a:r>
                  <a:rPr lang="en-US" dirty="0">
                    <a:solidFill>
                      <a:schemeClr val="accent6"/>
                    </a:solidFill>
                  </a:rPr>
                  <a:t>4</a:t>
                </a:r>
                <a:r>
                  <a:rPr lang="en-US" dirty="0"/>
                  <a:t>-byte references and separators, we have: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𝑆𝑃𝐴𝐶𝐸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4A163F-BE80-4196-A33A-DD1C9AA02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9477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7CC05-1EC7-48D3-9E9E-4F3819F3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84A163F-BE80-4196-A33A-DD1C9AA02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assuming </a:t>
                </a:r>
                <a:r>
                  <a:rPr lang="en-US" dirty="0">
                    <a:solidFill>
                      <a:schemeClr val="accent6"/>
                    </a:solidFill>
                  </a:rPr>
                  <a:t>4</a:t>
                </a:r>
                <a:r>
                  <a:rPr lang="en-US" dirty="0"/>
                  <a:t>-byte references and separators, we have: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𝑆𝑃𝐴𝐶𝐸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4A163F-BE80-4196-A33A-DD1C9AA02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7BE66616-F745-4F9F-833E-400BE78226E3}"/>
              </a:ext>
            </a:extLst>
          </p:cNvPr>
          <p:cNvSpPr/>
          <p:nvPr/>
        </p:nvSpPr>
        <p:spPr>
          <a:xfrm rot="5400000">
            <a:off x="6155055" y="3276282"/>
            <a:ext cx="518160" cy="181737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46E06A9D-BB0F-41CD-A6FE-9D1F6048BFA7}"/>
              </a:ext>
            </a:extLst>
          </p:cNvPr>
          <p:cNvSpPr/>
          <p:nvPr/>
        </p:nvSpPr>
        <p:spPr>
          <a:xfrm rot="5400000">
            <a:off x="7814310" y="3571557"/>
            <a:ext cx="518160" cy="1226820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852E7-C475-43A1-8F9D-13E370C00EA7}"/>
              </a:ext>
            </a:extLst>
          </p:cNvPr>
          <p:cNvSpPr txBox="1"/>
          <p:nvPr/>
        </p:nvSpPr>
        <p:spPr>
          <a:xfrm>
            <a:off x="5764530" y="4444047"/>
            <a:ext cx="148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Space for a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single node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CC211B-4FA8-4CF8-9A49-E8466A581052}"/>
              </a:ext>
            </a:extLst>
          </p:cNvPr>
          <p:cNvSpPr txBox="1"/>
          <p:nvPr/>
        </p:nvSpPr>
        <p:spPr>
          <a:xfrm>
            <a:off x="7399020" y="444404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Sum of geometric progression</a:t>
            </a:r>
          </a:p>
        </p:txBody>
      </p:sp>
    </p:spTree>
    <p:extLst>
      <p:ext uri="{BB962C8B-B14F-4D97-AF65-F5344CB8AC3E}">
        <p14:creationId xmlns:p14="http://schemas.microsoft.com/office/powerpoint/2010/main" val="14392815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6979B-885D-455C-90AD-9819F00C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our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481CE1-B323-4D22-BD56-074F22025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dirty="0"/>
                  <a:t>(identity that connects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𝑆𝑃𝐴𝐶𝐸</m:t>
                        </m:r>
                      </m:sub>
                    </m:sSub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481CE1-B323-4D22-BD56-074F22025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1666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6979B-885D-455C-90AD-9819F00C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our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481CE1-B323-4D22-BD56-074F22025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dirty="0"/>
                  <a:t> (identity that connects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𝑆𝑃𝐴𝐶𝐸</m:t>
                        </m:r>
                      </m:sub>
                    </m:sSub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𝑇𝐵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. </a:t>
                </a:r>
                <a:r>
                  <a:rPr lang="en-US" dirty="0"/>
                  <a:t>Suppose we want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Then,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≈126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and our spatial cost is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126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126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16067012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bytes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16.07MB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481CE1-B323-4D22-BD56-074F22025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059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6979B-885D-455C-90AD-9819F00C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our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481CE1-B323-4D22-BD56-074F22025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dirty="0"/>
                  <a:t> (identity that connects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𝑆𝑃𝐴𝐶𝐸</m:t>
                        </m:r>
                      </m:sub>
                    </m:sSub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𝑇𝐵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. </a:t>
                </a:r>
                <a:r>
                  <a:rPr lang="en-US" dirty="0"/>
                  <a:t>Suppose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Then,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≈126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and our spatial cost is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126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126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16003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bytes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16.07MB</a:t>
                </a:r>
                <a:r>
                  <a:rPr lang="en-US" dirty="0">
                    <a:solidFill>
                      <a:srgbClr val="FF0000"/>
                    </a:solidFill>
                  </a:rPr>
                  <a:t>=</a:t>
                </a:r>
                <a:r>
                  <a:rPr lang="en-US" b="1" dirty="0">
                    <a:solidFill>
                      <a:srgbClr val="FF0000"/>
                    </a:solidFill>
                  </a:rPr>
                  <a:t>0.0016% of DB SIZE!!!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481CE1-B323-4D22-BD56-074F22025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12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0" y="883920"/>
            <a:ext cx="1851872" cy="27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34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6979B-885D-455C-90AD-9819F00C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our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481CE1-B323-4D22-BD56-074F22025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dirty="0"/>
                  <a:t> (identity that connects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𝑆𝑃𝐴𝐶𝐸</m:t>
                        </m:r>
                      </m:sub>
                    </m:sSub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For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, suppose our goal now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481CE1-B323-4D22-BD56-074F22025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0646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6979B-885D-455C-90AD-9819F00C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our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481CE1-B323-4D22-BD56-074F22025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dirty="0"/>
                  <a:t> (identity that connects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𝑆𝑃𝐴𝐶𝐸</m:t>
                        </m:r>
                      </m:sub>
                    </m:sSub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For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, suppose our goal now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. We then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mr-IN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mr-IN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𝑃𝑆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𝐷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⋅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𝑃𝑆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 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−1)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C00000"/>
                    </a:solidFill>
                    <a:latin typeface="Cambria Math" charset="0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249999999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64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63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≈3.65⇒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=4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481CE1-B323-4D22-BD56-074F22025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0830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6979B-885D-455C-90AD-9819F00C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our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481CE1-B323-4D22-BD56-074F22025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 −1</m:t>
                        </m:r>
                      </m:den>
                    </m:f>
                  </m:oMath>
                </a14:m>
                <a:r>
                  <a:rPr lang="en-US" dirty="0"/>
                  <a:t> (identity that connects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𝑆𝑃𝐴𝐶𝐸</m:t>
                        </m:r>
                      </m:sub>
                    </m:sSub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For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, suppose our goal now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. We then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mr-IN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mr-IN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𝑃𝑆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𝐷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⋅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𝑃𝑆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 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−1)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C00000"/>
                    </a:solidFill>
                    <a:latin typeface="Cambria Math" charset="0"/>
                  </a:rPr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249999999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64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63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≈3.65⇒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=4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spatial cost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2×1 6 −1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8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is-I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668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,</m:t>
                    </m:r>
                    <m:r>
                      <a:rPr lang="is-I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220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≈8.67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𝑀𝐵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(0.000867% of DB Size)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481CE1-B323-4D22-BD56-074F22025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96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40" y="1219199"/>
            <a:ext cx="1676401" cy="22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49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6BB43-5156-420C-9FDB-12D15409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B+-trees to B-trees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9A64C5E-B5B6-4FD0-83A3-4D381209AD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B-trees; like B+-trees, only the database is assumed </a:t>
                </a:r>
                <a:r>
                  <a:rPr lang="en-US" dirty="0">
                    <a:solidFill>
                      <a:srgbClr val="7030A0"/>
                    </a:solidFill>
                  </a:rPr>
                  <a:t>small enough </a:t>
                </a:r>
                <a:r>
                  <a:rPr lang="en-US" dirty="0"/>
                  <a:t>that it will fit </a:t>
                </a:r>
                <a:r>
                  <a:rPr lang="en-US" b="1" dirty="0">
                    <a:solidFill>
                      <a:srgbClr val="C00000"/>
                    </a:solidFill>
                  </a:rPr>
                  <a:t>entirely into memory!</a:t>
                </a:r>
              </a:p>
              <a:p>
                <a:pPr lvl="1"/>
                <a:r>
                  <a:rPr lang="en-US" dirty="0"/>
                  <a:t>So instead of </a:t>
                </a:r>
                <a:r>
                  <a:rPr lang="en-US" dirty="0">
                    <a:solidFill>
                      <a:schemeClr val="accent5"/>
                    </a:solidFill>
                  </a:rPr>
                  <a:t>separators</a:t>
                </a:r>
                <a:r>
                  <a:rPr lang="en-US" dirty="0"/>
                  <a:t>, now we have </a:t>
                </a:r>
                <a:r>
                  <a:rPr lang="en-US" dirty="0">
                    <a:solidFill>
                      <a:srgbClr val="C00000"/>
                    </a:solidFill>
                  </a:rPr>
                  <a:t>actual keys </a:t>
                </a:r>
                <a:r>
                  <a:rPr lang="en-US" dirty="0"/>
                  <a:t>in our tree!</a:t>
                </a:r>
              </a:p>
              <a:p>
                <a:r>
                  <a:rPr lang="en-US" dirty="0"/>
                  <a:t>Our goal will be to present algorithms that </a:t>
                </a:r>
                <a:r>
                  <a:rPr lang="en-US" dirty="0">
                    <a:solidFill>
                      <a:schemeClr val="accent6"/>
                    </a:solidFill>
                  </a:rPr>
                  <a:t>insert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delete</a:t>
                </a:r>
                <a:r>
                  <a:rPr lang="en-US" dirty="0"/>
                  <a:t> keys when those keys are actually in memory.</a:t>
                </a:r>
              </a:p>
              <a:p>
                <a:pPr lvl="1"/>
                <a:r>
                  <a:rPr lang="en-US" b="1" u="sng" dirty="0">
                    <a:solidFill>
                      <a:schemeClr val="accent4"/>
                    </a:solidFill>
                  </a:rPr>
                  <a:t>Reason #1:</a:t>
                </a:r>
                <a:r>
                  <a:rPr lang="en-US" b="1" u="sng" dirty="0"/>
                  <a:t> </a:t>
                </a:r>
                <a:r>
                  <a:rPr lang="en-US" dirty="0"/>
                  <a:t>B-Trees are still </a:t>
                </a:r>
                <a:r>
                  <a:rPr lang="en-US" b="1" dirty="0">
                    <a:solidFill>
                      <a:schemeClr val="accent4"/>
                    </a:solidFill>
                  </a:rPr>
                  <a:t>excellent</a:t>
                </a:r>
                <a:r>
                  <a:rPr lang="en-US" dirty="0"/>
                  <a:t>  indices for memory searches since </a:t>
                </a:r>
                <a:r>
                  <a:rPr lang="en-US" dirty="0">
                    <a:solidFill>
                      <a:srgbClr val="7030A0"/>
                    </a:solidFill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E911F9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E911F9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>
                    <a:solidFill>
                      <a:srgbClr val="E911F9"/>
                    </a:solidFill>
                  </a:rPr>
                  <a:t> </a:t>
                </a:r>
                <a:r>
                  <a:rPr lang="en-US" dirty="0"/>
                  <a:t>is the tree’s branching parameter. So the height of the tree will be </a:t>
                </a:r>
                <a:r>
                  <a:rPr lang="en-US" dirty="0">
                    <a:solidFill>
                      <a:srgbClr val="00B050"/>
                    </a:solidFill>
                  </a:rPr>
                  <a:t>smaller</a:t>
                </a:r>
                <a:r>
                  <a:rPr lang="en-US" dirty="0"/>
                  <a:t>, rendering searches / insertions / deletions </a:t>
                </a:r>
                <a:r>
                  <a:rPr lang="en-US" dirty="0">
                    <a:solidFill>
                      <a:srgbClr val="E911F9"/>
                    </a:solidFill>
                  </a:rPr>
                  <a:t>more efficient!</a:t>
                </a:r>
              </a:p>
              <a:p>
                <a:pPr lvl="1"/>
                <a:r>
                  <a:rPr lang="en-US" b="1" u="sng" dirty="0">
                    <a:solidFill>
                      <a:schemeClr val="accent2"/>
                    </a:solidFill>
                  </a:rPr>
                  <a:t>Reason #2</a:t>
                </a:r>
                <a:r>
                  <a:rPr lang="en-US" b="1" u="sng" dirty="0"/>
                  <a:t>: </a:t>
                </a:r>
                <a:r>
                  <a:rPr lang="en-US" dirty="0"/>
                  <a:t>Assuming the keys to be fitting in memory makes the routines cleaner and easier to understand, since we don’t have to worry about splitting or merging disk pages.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i="1" dirty="0"/>
                  <a:t>Plus we can transfer our knowledge from 2-3 trees easier!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A64C5E-B5B6-4FD0-83A3-4D381209A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0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890" y="222110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private void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(Node 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List&lt;</a:t>
            </a:r>
            <a:r>
              <a:rPr lang="en-US" sz="1200" dirty="0">
                <a:solidFill>
                  <a:srgbClr val="50787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&gt; list){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assert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min.compareTo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200" dirty="0">
                <a:solidFill>
                  <a:srgbClr val="6A8759"/>
                </a:solidFill>
                <a:effectLst/>
                <a:latin typeface="Consolas" charset="0"/>
                <a:ea typeface="Consolas" charset="0"/>
                <a:cs typeface="Consolas" charset="0"/>
              </a:rPr>
              <a:t>"Min ought to be smaller than or equal to max."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(n ==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return;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&amp;&amp;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(min) &lt;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right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==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list.add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 ! If you want the range sorted, the addition should be after the recursive call.</a:t>
            </a:r>
            <a:b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80808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else 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.compareTo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(max) &gt; </a:t>
            </a:r>
            <a:r>
              <a:rPr lang="en-US" sz="1200" dirty="0">
                <a:solidFill>
                  <a:srgbClr val="6897BB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200" dirty="0" err="1">
                <a:effectLst/>
                <a:latin typeface="Consolas" charset="0"/>
                <a:ea typeface="Consolas" charset="0"/>
                <a:cs typeface="Consolas" charset="0"/>
              </a:rPr>
              <a:t>rangeSearch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left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min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n.</a:t>
            </a:r>
            <a:r>
              <a:rPr lang="en-US" sz="1200" dirty="0" err="1">
                <a:solidFill>
                  <a:srgbClr val="9876AA"/>
                </a:solidFill>
                <a:effectLst/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list)</a:t>
            </a: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solidFill>
                  <a:srgbClr val="CC7832"/>
                </a:solidFill>
                <a:effectLst/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2714" y="2458995"/>
            <a:ext cx="510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can we say about this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811972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B+- trees to B-trees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32040" cy="704215"/>
              </a:xfrm>
            </p:spPr>
            <p:txBody>
              <a:bodyPr/>
              <a:lstStyle/>
              <a:p>
                <a:r>
                  <a:rPr lang="en-US" dirty="0"/>
                  <a:t>We would have something like this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𝑝</m:t>
                    </m:r>
                    <m:r>
                      <a:rPr lang="en-US" i="1" dirty="0" smtClean="0">
                        <a:latin typeface="Cambria Math" charset="0"/>
                      </a:rPr>
                      <m:t>=5</m:t>
                    </m:r>
                  </m:oMath>
                </a14:m>
                <a:r>
                  <a:rPr lang="en-US" dirty="0"/>
                  <a:t>)</a:t>
                </a:r>
                <a:r>
                  <a:rPr lang="mr-IN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32040" cy="704215"/>
              </a:xfrm>
              <a:blipFill rotWithShape="0">
                <a:blip r:embed="rId3"/>
                <a:stretch>
                  <a:fillRect l="-1477" t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23833"/>
              </p:ext>
            </p:extLst>
          </p:nvPr>
        </p:nvGraphicFramePr>
        <p:xfrm>
          <a:off x="7934960" y="1304340"/>
          <a:ext cx="4160520" cy="541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400" i="1" dirty="0">
                        <a:solidFill>
                          <a:srgbClr val="0070C0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605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5C272"/>
                          </a:solidFill>
                        </a:rPr>
                        <a:t>13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494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7030A0"/>
                          </a:solidFill>
                        </a:rPr>
                        <a:t>25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>
                          <a:solidFill>
                            <a:srgbClr val="7030A0"/>
                          </a:solidFill>
                        </a:rPr>
                        <a:t>Suraj</a:t>
                      </a:r>
                      <a:endParaRPr lang="en-US" sz="1400" i="1" dirty="0">
                        <a:solidFill>
                          <a:srgbClr val="7030A0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7030A0"/>
                          </a:solidFill>
                        </a:rPr>
                        <a:t>1198412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Colin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7829423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400" i="1" dirty="0">
                        <a:solidFill>
                          <a:schemeClr val="accent4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36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Teri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357885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7624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E911F9"/>
                          </a:solidFill>
                        </a:rPr>
                        <a:t>38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E911F9"/>
                          </a:solidFill>
                        </a:rPr>
                        <a:t>Russel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E911F9"/>
                          </a:solidFill>
                        </a:rPr>
                        <a:t>34436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Fabio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NULL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49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Teri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345787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-37887" y="4861745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1871"/>
              </p:ext>
            </p:extLst>
          </p:nvPr>
        </p:nvGraphicFramePr>
        <p:xfrm>
          <a:off x="161780" y="5001380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sp>
        <p:nvSpPr>
          <p:cNvPr id="7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4292671" y="4929872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18470"/>
              </p:ext>
            </p:extLst>
          </p:nvPr>
        </p:nvGraphicFramePr>
        <p:xfrm>
          <a:off x="4492338" y="5069507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2198580" y="3946085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63030"/>
              </p:ext>
            </p:extLst>
          </p:nvPr>
        </p:nvGraphicFramePr>
        <p:xfrm>
          <a:off x="2398247" y="4085720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1946881" y="4360040"/>
            <a:ext cx="451367" cy="348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64343" y="4360040"/>
            <a:ext cx="189747" cy="915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2474616" y="5684935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76012"/>
              </p:ext>
            </p:extLst>
          </p:nvPr>
        </p:nvGraphicFramePr>
        <p:xfrm>
          <a:off x="2674283" y="5824570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3738877" y="4431615"/>
            <a:ext cx="621802" cy="569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8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B+- trees to B-trees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32040" cy="704215"/>
              </a:xfrm>
            </p:spPr>
            <p:txBody>
              <a:bodyPr/>
              <a:lstStyle/>
              <a:p>
                <a:r>
                  <a:rPr lang="en-US" dirty="0"/>
                  <a:t>We would have something like this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𝑝</m:t>
                    </m:r>
                    <m:r>
                      <a:rPr lang="en-US" i="1" dirty="0" smtClean="0">
                        <a:latin typeface="Cambria Math" charset="0"/>
                      </a:rPr>
                      <m:t>=5</m:t>
                    </m:r>
                  </m:oMath>
                </a14:m>
                <a:r>
                  <a:rPr lang="en-US" dirty="0"/>
                  <a:t>)</a:t>
                </a:r>
                <a:r>
                  <a:rPr lang="mr-IN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32040" cy="704215"/>
              </a:xfrm>
              <a:blipFill rotWithShape="0">
                <a:blip r:embed="rId3"/>
                <a:stretch>
                  <a:fillRect l="-1477" t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23833"/>
              </p:ext>
            </p:extLst>
          </p:nvPr>
        </p:nvGraphicFramePr>
        <p:xfrm>
          <a:off x="7934960" y="1304340"/>
          <a:ext cx="4160520" cy="541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UID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0070C0"/>
                          </a:solidFill>
                        </a:rPr>
                        <a:t>Jared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1"/>
                          </a:solidFill>
                        </a:rPr>
                        <a:t>421083</a:t>
                      </a:r>
                      <a:endParaRPr lang="en-US" sz="1400" i="1" dirty="0">
                        <a:solidFill>
                          <a:srgbClr val="0070C0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605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5C272"/>
                          </a:solidFill>
                        </a:rPr>
                        <a:t>13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i="1" dirty="0">
                          <a:solidFill>
                            <a:schemeClr val="accent6"/>
                          </a:solidFill>
                        </a:rPr>
                        <a:t>…</a:t>
                      </a:r>
                      <a:endParaRPr lang="en-US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/>
                          </a:solidFill>
                        </a:rPr>
                        <a:t>Jackie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/>
                          </a:solidFill>
                        </a:rPr>
                        <a:t>4567676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494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7030A0"/>
                          </a:solidFill>
                        </a:rPr>
                        <a:t>25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>
                          <a:solidFill>
                            <a:srgbClr val="7030A0"/>
                          </a:solidFill>
                        </a:rPr>
                        <a:t>Suraj</a:t>
                      </a:r>
                      <a:endParaRPr lang="en-US" sz="1400" i="1" dirty="0">
                        <a:solidFill>
                          <a:srgbClr val="7030A0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7030A0"/>
                          </a:solidFill>
                        </a:rPr>
                        <a:t>1198412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/>
                          </a:solidFill>
                        </a:rPr>
                        <a:t>Michael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/>
                          </a:solidFill>
                        </a:rPr>
                        <a:t>8781230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Colin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7829423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4"/>
                          </a:solidFill>
                        </a:rPr>
                        <a:t>35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4"/>
                          </a:solidFill>
                        </a:rPr>
                        <a:t>David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546867</a:t>
                      </a:r>
                      <a:endParaRPr lang="en-US" sz="1400" i="1" dirty="0">
                        <a:solidFill>
                          <a:schemeClr val="accent4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36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Teri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357885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7624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E911F9"/>
                          </a:solidFill>
                        </a:rPr>
                        <a:t>38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E911F9"/>
                          </a:solidFill>
                        </a:rPr>
                        <a:t>Russel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E911F9"/>
                          </a:solidFill>
                        </a:rPr>
                        <a:t>34436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>
                          <a:solidFill>
                            <a:srgbClr val="FF0000"/>
                          </a:solidFill>
                        </a:rPr>
                        <a:t>Raeesha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2346487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45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Fabio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NULL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2248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49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Teri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345787</a:t>
                      </a:r>
                    </a:p>
                  </a:txBody>
                  <a:tcPr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-37887" y="4861745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1871"/>
              </p:ext>
            </p:extLst>
          </p:nvPr>
        </p:nvGraphicFramePr>
        <p:xfrm>
          <a:off x="161780" y="5001380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sp>
        <p:nvSpPr>
          <p:cNvPr id="7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4292671" y="4929872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18470"/>
              </p:ext>
            </p:extLst>
          </p:nvPr>
        </p:nvGraphicFramePr>
        <p:xfrm>
          <a:off x="4492338" y="5069507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2198580" y="3946085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63030"/>
              </p:ext>
            </p:extLst>
          </p:nvPr>
        </p:nvGraphicFramePr>
        <p:xfrm>
          <a:off x="2398247" y="4085720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1946881" y="4360040"/>
            <a:ext cx="451367" cy="348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64343" y="4360040"/>
            <a:ext cx="189747" cy="915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4">
            <a:extLst>
              <a:ext uri="{FF2B5EF4-FFF2-40B4-BE49-F238E27FC236}">
                <a16:creationId xmlns:a16="http://schemas.microsoft.com/office/drawing/2014/main" xmlns="" id="{147FB608-292D-4361-B108-55C0E7F2828D}"/>
              </a:ext>
            </a:extLst>
          </p:cNvPr>
          <p:cNvSpPr/>
          <p:nvPr/>
        </p:nvSpPr>
        <p:spPr>
          <a:xfrm>
            <a:off x="2474616" y="5684935"/>
            <a:ext cx="2947842" cy="5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D4BFE78C-AF80-4B70-8A4B-21CB4F68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76012"/>
              </p:ext>
            </p:extLst>
          </p:nvPr>
        </p:nvGraphicFramePr>
        <p:xfrm>
          <a:off x="2674283" y="5824570"/>
          <a:ext cx="261651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29">
                  <a:extLst>
                    <a:ext uri="{9D8B030D-6E8A-4147-A177-3AD203B41FA5}">
                      <a16:colId xmlns:a16="http://schemas.microsoft.com/office/drawing/2014/main" xmlns="" val="3874111649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027670813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1480842347"/>
                    </a:ext>
                  </a:extLst>
                </a:gridCol>
                <a:gridCol w="654129">
                  <a:extLst>
                    <a:ext uri="{9D8B030D-6E8A-4147-A177-3AD203B41FA5}">
                      <a16:colId xmlns:a16="http://schemas.microsoft.com/office/drawing/2014/main" xmlns="" val="245076416"/>
                    </a:ext>
                  </a:extLst>
                </a:gridCol>
              </a:tblGrid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566394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3738877" y="4431615"/>
            <a:ext cx="621802" cy="569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285574" y="4654041"/>
            <a:ext cx="637892" cy="1930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946" y="4031884"/>
            <a:ext cx="178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jared</a:t>
            </a:r>
            <a:r>
              <a:rPr lang="en-US" dirty="0">
                <a:solidFill>
                  <a:schemeClr val="accent1"/>
                </a:solidFill>
              </a:rPr>
              <a:t>, 421083</a:t>
            </a:r>
          </a:p>
        </p:txBody>
      </p:sp>
      <p:cxnSp>
        <p:nvCxnSpPr>
          <p:cNvPr id="21" name="Curved Connector 20"/>
          <p:cNvCxnSpPr/>
          <p:nvPr/>
        </p:nvCxnSpPr>
        <p:spPr>
          <a:xfrm rot="16200000" flipV="1">
            <a:off x="2841917" y="3838676"/>
            <a:ext cx="637892" cy="193040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42106" y="3248862"/>
            <a:ext cx="178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Teri, 357885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5007270" y="4254142"/>
            <a:ext cx="965259" cy="871950"/>
          </a:xfrm>
          <a:prstGeom prst="curvedConnector3">
            <a:avLst/>
          </a:prstGeom>
          <a:ln>
            <a:solidFill>
              <a:srgbClr val="E91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72529" y="3946085"/>
            <a:ext cx="178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911F9"/>
                </a:solidFill>
              </a:rPr>
              <a:t>Russel, 34436</a:t>
            </a:r>
          </a:p>
        </p:txBody>
      </p:sp>
      <p:sp>
        <p:nvSpPr>
          <p:cNvPr id="11" name="Oval 10"/>
          <p:cNvSpPr/>
          <p:nvPr/>
        </p:nvSpPr>
        <p:spPr>
          <a:xfrm>
            <a:off x="3629841" y="3806218"/>
            <a:ext cx="1620902" cy="739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1" idx="0"/>
          </p:cNvCxnSpPr>
          <p:nvPr/>
        </p:nvCxnSpPr>
        <p:spPr>
          <a:xfrm flipV="1">
            <a:off x="4440292" y="3412386"/>
            <a:ext cx="398012" cy="39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39298" y="2880676"/>
            <a:ext cx="304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HOLD THE PHONE</a:t>
            </a:r>
            <a:r>
              <a:rPr lang="en-US" dirty="0"/>
              <a:t> on these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524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want to measure the </a:t>
                </a:r>
                <a:r>
                  <a:rPr lang="en-US" dirty="0">
                    <a:solidFill>
                      <a:srgbClr val="E911F9"/>
                    </a:solidFill>
                  </a:rPr>
                  <a:t>worst-case search cost </a:t>
                </a:r>
                <a:r>
                  <a:rPr lang="en-US" dirty="0"/>
                  <a:t>in a B-Tree with </a:t>
                </a:r>
                <a:r>
                  <a:rPr lang="en-US" dirty="0">
                    <a:solidFill>
                      <a:schemeClr val="accent1"/>
                    </a:solidFill>
                  </a:rPr>
                  <a:t>branching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Unit cost</a:t>
                </a:r>
                <a:r>
                  <a:rPr lang="en-US" dirty="0"/>
                  <a:t>: comparison of two keys via </a:t>
                </a:r>
                <a:r>
                  <a:rPr lang="en-US" dirty="0" err="1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compareTo</a:t>
                </a:r>
                <a:r>
                  <a:rPr lang="en-US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().</a:t>
                </a:r>
              </a:p>
              <a:p>
                <a:r>
                  <a:rPr lang="en-US" dirty="0">
                    <a:ea typeface="Consolas" charset="0"/>
                    <a:cs typeface="Consolas" charset="0"/>
                  </a:rPr>
                  <a:t>Question: </a:t>
                </a:r>
                <a:r>
                  <a:rPr lang="en-US" b="1" dirty="0">
                    <a:solidFill>
                      <a:srgbClr val="FF3399"/>
                    </a:solidFill>
                    <a:ea typeface="Consolas" charset="0"/>
                    <a:cs typeface="Consolas" charset="0"/>
                  </a:rPr>
                  <a:t>in the worst case</a:t>
                </a:r>
                <a:r>
                  <a:rPr lang="en-US" dirty="0">
                    <a:ea typeface="Consolas" charset="0"/>
                    <a:cs typeface="Consolas" charset="0"/>
                  </a:rPr>
                  <a:t>, how many comparisons would (or perhaps </a:t>
                </a:r>
                <a:r>
                  <a:rPr lang="en-US" i="1" dirty="0">
                    <a:ea typeface="Consolas" charset="0"/>
                    <a:cs typeface="Consolas" charset="0"/>
                  </a:rPr>
                  <a:t>should</a:t>
                </a:r>
                <a:r>
                  <a:rPr lang="en-US" dirty="0">
                    <a:ea typeface="Consolas" charset="0"/>
                    <a:cs typeface="Consolas" charset="0"/>
                  </a:rPr>
                  <a:t>) I be making </a:t>
                </a:r>
                <a:r>
                  <a:rPr lang="en-US" dirty="0">
                    <a:solidFill>
                      <a:schemeClr val="accent2"/>
                    </a:solidFill>
                    <a:ea typeface="Consolas" charset="0"/>
                    <a:cs typeface="Consolas" charset="0"/>
                  </a:rPr>
                  <a:t>for a key search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in a B-Tree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onsolas" charset="0"/>
                        <a:cs typeface="Consolas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keys?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6E4FE37F-98C9-41EC-A954-D4C89121FD75}"/>
                  </a:ext>
                </a:extLst>
              </p:cNvPr>
              <p:cNvSpPr/>
              <p:nvPr/>
            </p:nvSpPr>
            <p:spPr>
              <a:xfrm>
                <a:off x="1413485" y="4765224"/>
                <a:ext cx="1625600" cy="740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4FE37F-98C9-41EC-A954-D4C89121F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85" y="4765224"/>
                <a:ext cx="1625600" cy="7402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EBE73CA2-1B64-4264-A031-0686598FFF33}"/>
                  </a:ext>
                </a:extLst>
              </p:cNvPr>
              <p:cNvSpPr/>
              <p:nvPr/>
            </p:nvSpPr>
            <p:spPr>
              <a:xfrm>
                <a:off x="3525313" y="4765224"/>
                <a:ext cx="1625600" cy="74022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𝑝</m:t>
                      </m:r>
                      <m:func>
                        <m:func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E73CA2-1B64-4264-A031-0686598FF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13" y="4765224"/>
                <a:ext cx="1625600" cy="7402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="" id="{BF140D06-A462-4D41-9EAF-0D3B52E39AD1}"/>
                  </a:ext>
                </a:extLst>
              </p:cNvPr>
              <p:cNvSpPr/>
              <p:nvPr/>
            </p:nvSpPr>
            <p:spPr>
              <a:xfrm>
                <a:off x="5338119" y="4765224"/>
                <a:ext cx="2187145" cy="71587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140D06-A462-4D41-9EAF-0D3B52E39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119" y="4765224"/>
                <a:ext cx="2187145" cy="71587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B54680E1-DE78-4768-8D0B-0D0687D9BFB4}"/>
              </a:ext>
            </a:extLst>
          </p:cNvPr>
          <p:cNvSpPr/>
          <p:nvPr/>
        </p:nvSpPr>
        <p:spPr>
          <a:xfrm>
            <a:off x="7748969" y="4740866"/>
            <a:ext cx="1625600" cy="7402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Something else (what?)</a:t>
            </a:r>
          </a:p>
        </p:txBody>
      </p:sp>
    </p:spTree>
    <p:extLst>
      <p:ext uri="{BB962C8B-B14F-4D97-AF65-F5344CB8AC3E}">
        <p14:creationId xmlns:p14="http://schemas.microsoft.com/office/powerpoint/2010/main" val="3082937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want to measure the </a:t>
                </a:r>
                <a:r>
                  <a:rPr lang="en-US" dirty="0">
                    <a:solidFill>
                      <a:srgbClr val="E911F9"/>
                    </a:solidFill>
                  </a:rPr>
                  <a:t>worst-case search cost </a:t>
                </a:r>
                <a:r>
                  <a:rPr lang="en-US" dirty="0"/>
                  <a:t>in a B-Tree with </a:t>
                </a:r>
                <a:r>
                  <a:rPr lang="en-US" dirty="0">
                    <a:solidFill>
                      <a:schemeClr val="accent1"/>
                    </a:solidFill>
                  </a:rPr>
                  <a:t>branching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Unit cost</a:t>
                </a:r>
                <a:r>
                  <a:rPr lang="en-US" dirty="0"/>
                  <a:t>: comparison of two keys via </a:t>
                </a:r>
                <a:r>
                  <a:rPr lang="en-US" dirty="0" err="1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compareTo</a:t>
                </a:r>
                <a:r>
                  <a:rPr lang="en-US" dirty="0">
                    <a:solidFill>
                      <a:schemeClr val="accent6"/>
                    </a:solidFill>
                    <a:latin typeface="Consolas" charset="0"/>
                    <a:ea typeface="Consolas" charset="0"/>
                    <a:cs typeface="Consolas" charset="0"/>
                  </a:rPr>
                  <a:t>().</a:t>
                </a:r>
              </a:p>
              <a:p>
                <a:r>
                  <a:rPr lang="en-US" dirty="0">
                    <a:ea typeface="Consolas" charset="0"/>
                    <a:cs typeface="Consolas" charset="0"/>
                  </a:rPr>
                  <a:t>Question: </a:t>
                </a:r>
                <a:r>
                  <a:rPr lang="en-US" b="1" dirty="0">
                    <a:solidFill>
                      <a:srgbClr val="FF3399"/>
                    </a:solidFill>
                    <a:ea typeface="Consolas" charset="0"/>
                    <a:cs typeface="Consolas" charset="0"/>
                  </a:rPr>
                  <a:t>in the worst case</a:t>
                </a:r>
                <a:r>
                  <a:rPr lang="en-US" dirty="0">
                    <a:ea typeface="Consolas" charset="0"/>
                    <a:cs typeface="Consolas" charset="0"/>
                  </a:rPr>
                  <a:t>, how many comparisons would (or perhaps </a:t>
                </a:r>
                <a:r>
                  <a:rPr lang="en-US" i="1" dirty="0">
                    <a:ea typeface="Consolas" charset="0"/>
                    <a:cs typeface="Consolas" charset="0"/>
                  </a:rPr>
                  <a:t>should</a:t>
                </a:r>
                <a:r>
                  <a:rPr lang="en-US" dirty="0">
                    <a:ea typeface="Consolas" charset="0"/>
                    <a:cs typeface="Consolas" charset="0"/>
                  </a:rPr>
                  <a:t>) I be making </a:t>
                </a:r>
                <a:r>
                  <a:rPr lang="en-US" dirty="0">
                    <a:solidFill>
                      <a:schemeClr val="accent2"/>
                    </a:solidFill>
                    <a:ea typeface="Consolas" charset="0"/>
                    <a:cs typeface="Consolas" charset="0"/>
                  </a:rPr>
                  <a:t>for a key search</a:t>
                </a:r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in a B-Tree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onsolas" charset="0"/>
                        <a:cs typeface="Consolas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onsolas" charset="0"/>
                    <a:cs typeface="Consolas" charset="0"/>
                  </a:rPr>
                  <a:t> keys?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6E4FE37F-98C9-41EC-A954-D4C89121FD75}"/>
                  </a:ext>
                </a:extLst>
              </p:cNvPr>
              <p:cNvSpPr/>
              <p:nvPr/>
            </p:nvSpPr>
            <p:spPr>
              <a:xfrm>
                <a:off x="1413485" y="4765224"/>
                <a:ext cx="1625600" cy="740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4FE37F-98C9-41EC-A954-D4C89121F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85" y="4765224"/>
                <a:ext cx="1625600" cy="7402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EBE73CA2-1B64-4264-A031-0686598FFF33}"/>
                  </a:ext>
                </a:extLst>
              </p:cNvPr>
              <p:cNvSpPr/>
              <p:nvPr/>
            </p:nvSpPr>
            <p:spPr>
              <a:xfrm>
                <a:off x="3525313" y="4765224"/>
                <a:ext cx="1625600" cy="74022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𝑝</m:t>
                      </m:r>
                      <m:func>
                        <m:func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E73CA2-1B64-4264-A031-0686598FF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13" y="4765224"/>
                <a:ext cx="1625600" cy="7402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="" id="{BF140D06-A462-4D41-9EAF-0D3B52E39AD1}"/>
                  </a:ext>
                </a:extLst>
              </p:cNvPr>
              <p:cNvSpPr/>
              <p:nvPr/>
            </p:nvSpPr>
            <p:spPr>
              <a:xfrm>
                <a:off x="5338119" y="4765224"/>
                <a:ext cx="2187145" cy="71587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140D06-A462-4D41-9EAF-0D3B52E39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119" y="4765224"/>
                <a:ext cx="2187145" cy="71587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54680E1-DE78-4768-8D0B-0D0687D9BFB4}"/>
              </a:ext>
            </a:extLst>
          </p:cNvPr>
          <p:cNvSpPr/>
          <p:nvPr/>
        </p:nvSpPr>
        <p:spPr>
          <a:xfrm>
            <a:off x="7748969" y="4740866"/>
            <a:ext cx="1625600" cy="7402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Something else (what?)</a:t>
            </a:r>
          </a:p>
        </p:txBody>
      </p:sp>
      <p:sp>
        <p:nvSpPr>
          <p:cNvPr id="8" name="Oval 7"/>
          <p:cNvSpPr/>
          <p:nvPr/>
        </p:nvSpPr>
        <p:spPr>
          <a:xfrm>
            <a:off x="7525264" y="4584357"/>
            <a:ext cx="2113006" cy="10256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5313" y="5782962"/>
            <a:ext cx="7657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the keys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sorted by construction</a:t>
            </a:r>
            <a:r>
              <a:rPr lang="en-US" sz="2800" dirty="0"/>
              <a:t>, it really is dumb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to not do binary search </a:t>
            </a:r>
            <a:r>
              <a:rPr lang="en-US" sz="2800" dirty="0"/>
              <a:t>in every node! ;)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27634" y="4171096"/>
                <a:ext cx="2897781" cy="431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34" y="4171096"/>
                <a:ext cx="2897781" cy="4310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9954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So, for a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=256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=65000,</m:t>
                    </m:r>
                  </m:oMath>
                </a14:m>
                <a:r>
                  <a:rPr lang="en-US" dirty="0"/>
                  <a:t> we will achieve a successful key search in at most </a:t>
                </a:r>
              </a:p>
              <a:p>
                <a:endParaRPr lang="en-US" b="0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255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∗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256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65000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≈8∗2=16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comparisons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56" y="4172079"/>
            <a:ext cx="3564238" cy="20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30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So, for a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=256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=65000,</m:t>
                    </m:r>
                  </m:oMath>
                </a14:m>
                <a:r>
                  <a:rPr lang="en-US" dirty="0"/>
                  <a:t> we will achieve a successful key search in at most </a:t>
                </a:r>
              </a:p>
              <a:p>
                <a:endParaRPr lang="en-US" b="0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255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∗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256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65000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≈8∗2=16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comparisons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56" y="4172079"/>
            <a:ext cx="3564238" cy="20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179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buffers a good storage choice?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Issue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Static storage buffers </a:t>
            </a: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keys</a:t>
            </a:r>
            <a:r>
              <a:rPr lang="en-US" dirty="0"/>
              <a:t> and </a:t>
            </a:r>
            <a:r>
              <a:rPr lang="en-US" dirty="0">
                <a:solidFill>
                  <a:schemeClr val="accent4"/>
                </a:solidFill>
              </a:rPr>
              <a:t>references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waste memory space </a:t>
            </a:r>
            <a:r>
              <a:rPr lang="en-US" dirty="0"/>
              <a:t>for nodes.</a:t>
            </a:r>
          </a:p>
          <a:p>
            <a:pPr lvl="1"/>
            <a:r>
              <a:rPr lang="en-US" dirty="0"/>
              <a:t>Proposal: </a:t>
            </a:r>
            <a:r>
              <a:rPr lang="en-US" dirty="0">
                <a:solidFill>
                  <a:srgbClr val="002060"/>
                </a:solidFill>
              </a:rPr>
              <a:t>Use linked lists instead!</a:t>
            </a:r>
          </a:p>
          <a:p>
            <a:r>
              <a:rPr lang="en-US" dirty="0">
                <a:solidFill>
                  <a:srgbClr val="E911F9"/>
                </a:solidFill>
              </a:rPr>
              <a:t>This is actually not a  good idea.</a:t>
            </a:r>
          </a:p>
          <a:p>
            <a:r>
              <a:rPr lang="en-US" dirty="0"/>
              <a:t>Counter-arguments: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Buffers waste space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MINIMAL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/>
              <a:t>compared to the size of the DB (recall earlier results)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Static buffers allow us to perform </a:t>
            </a:r>
            <a:r>
              <a:rPr lang="en-US" dirty="0">
                <a:solidFill>
                  <a:schemeClr val="accent2"/>
                </a:solidFill>
              </a:rPr>
              <a:t>super-efficient binary search </a:t>
            </a:r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seeking keys at every node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2017, </a:t>
            </a:r>
            <a:r>
              <a:rPr lang="en-US" dirty="0">
                <a:solidFill>
                  <a:srgbClr val="7030A0"/>
                </a:solidFill>
              </a:rPr>
              <a:t>memory is cheaper </a:t>
            </a:r>
            <a:r>
              <a:rPr lang="en-US" dirty="0"/>
              <a:t>than it used to be in 1970; no reason to over-optimize!</a:t>
            </a:r>
          </a:p>
        </p:txBody>
      </p:sp>
    </p:spTree>
    <p:extLst>
      <p:ext uri="{BB962C8B-B14F-4D97-AF65-F5344CB8AC3E}">
        <p14:creationId xmlns:p14="http://schemas.microsoft.com/office/powerpoint/2010/main" val="74983887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buffers a good storage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Issue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Static storage buffers </a:t>
            </a: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keys</a:t>
            </a:r>
            <a:r>
              <a:rPr lang="en-US" dirty="0"/>
              <a:t> and </a:t>
            </a:r>
            <a:r>
              <a:rPr lang="en-US" dirty="0">
                <a:solidFill>
                  <a:schemeClr val="accent4"/>
                </a:solidFill>
              </a:rPr>
              <a:t>references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waste memory space </a:t>
            </a:r>
            <a:r>
              <a:rPr lang="en-US" dirty="0"/>
              <a:t>for nodes.</a:t>
            </a:r>
          </a:p>
          <a:p>
            <a:pPr lvl="1"/>
            <a:r>
              <a:rPr lang="en-US" dirty="0"/>
              <a:t>Proposal: </a:t>
            </a:r>
            <a:r>
              <a:rPr lang="en-US" dirty="0">
                <a:solidFill>
                  <a:srgbClr val="002060"/>
                </a:solidFill>
              </a:rPr>
              <a:t>Use linked lists instead!</a:t>
            </a:r>
          </a:p>
          <a:p>
            <a:r>
              <a:rPr lang="en-US" dirty="0">
                <a:solidFill>
                  <a:srgbClr val="E911F9"/>
                </a:solidFill>
              </a:rPr>
              <a:t>This is actually not a  good idea.</a:t>
            </a:r>
          </a:p>
          <a:p>
            <a:r>
              <a:rPr lang="en-US" dirty="0"/>
              <a:t>Counter-arguments: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Buffers waste space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MINIMAL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/>
              <a:t>compared to the size of the DB (recall earlier results)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Static buffers allow us to perform </a:t>
            </a:r>
            <a:r>
              <a:rPr lang="en-US" dirty="0">
                <a:solidFill>
                  <a:schemeClr val="accent2"/>
                </a:solidFill>
              </a:rPr>
              <a:t>super-efficient binary search </a:t>
            </a:r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seeking keys at every node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2017, </a:t>
            </a:r>
            <a:r>
              <a:rPr lang="en-US" dirty="0">
                <a:solidFill>
                  <a:srgbClr val="7030A0"/>
                </a:solidFill>
              </a:rPr>
              <a:t>memory is cheaper </a:t>
            </a:r>
            <a:r>
              <a:rPr lang="en-US" dirty="0"/>
              <a:t>than it used to be in 1970; </a:t>
            </a:r>
          </a:p>
          <a:p>
            <a:pPr marL="457200" lvl="1" indent="0">
              <a:buNone/>
            </a:pPr>
            <a:r>
              <a:rPr lang="en-US" dirty="0"/>
              <a:t>no reason to over-optimize!</a:t>
            </a:r>
          </a:p>
          <a:p>
            <a:r>
              <a:rPr lang="en-US" dirty="0"/>
              <a:t>Conclusion: </a:t>
            </a:r>
            <a:r>
              <a:rPr lang="en-US" dirty="0">
                <a:solidFill>
                  <a:srgbClr val="FF0000"/>
                </a:solidFill>
              </a:rPr>
              <a:t>yes, they are an excellent storage choice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98" y="5437617"/>
            <a:ext cx="2349745" cy="12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5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E4B16-B385-4AFE-90F8-C14B36D1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Insertion / Deletion into B-Trees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A52669B-4327-4A50-9865-FBE58F406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Generalization of insertion /deletion in </a:t>
                </a:r>
                <a:r>
                  <a:rPr lang="en-US" dirty="0">
                    <a:solidFill>
                      <a:schemeClr val="accent4"/>
                    </a:solidFill>
                  </a:rPr>
                  <a:t>2-3 trees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Difference: </a:t>
                </a:r>
                <a:r>
                  <a:rPr lang="en-US" dirty="0">
                    <a:solidFill>
                      <a:srgbClr val="FF0000"/>
                    </a:solidFill>
                  </a:rPr>
                  <a:t>arrays </a:t>
                </a:r>
                <a:r>
                  <a:rPr lang="en-US" dirty="0"/>
                  <a:t>of keys and references </a:t>
                </a:r>
                <a:r>
                  <a:rPr lang="en-US" dirty="0">
                    <a:solidFill>
                      <a:srgbClr val="FF0000"/>
                    </a:solidFill>
                  </a:rPr>
                  <a:t>inside every node</a:t>
                </a:r>
              </a:p>
              <a:p>
                <a:r>
                  <a:rPr lang="en-US" dirty="0"/>
                  <a:t>Some new constraints, though: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Any </a:t>
                </a:r>
                <a:r>
                  <a:rPr lang="en-US" b="1" dirty="0">
                    <a:solidFill>
                      <a:srgbClr val="7030A0"/>
                    </a:solidFill>
                  </a:rPr>
                  <a:t>non-root</a:t>
                </a:r>
                <a:r>
                  <a:rPr lang="en-US" dirty="0"/>
                  <a:t> node can have between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/>
                  <a:t> keys.</a:t>
                </a:r>
              </a:p>
              <a:p>
                <a:pPr lvl="2"/>
                <a:r>
                  <a:rPr lang="en-US" dirty="0"/>
                  <a:t>Exception: root </a:t>
                </a:r>
                <a:r>
                  <a:rPr lang="en-US" dirty="0">
                    <a:solidFill>
                      <a:srgbClr val="E911F9"/>
                    </a:solidFill>
                  </a:rPr>
                  <a:t>can have 2 children! (we’ll see why)</a:t>
                </a:r>
                <a:endParaRPr lang="el-GR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a key is inserted into a node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/>
                  <a:t> keys, we have an </a:t>
                </a:r>
                <a:r>
                  <a:rPr lang="en-US" dirty="0">
                    <a:solidFill>
                      <a:schemeClr val="accent2"/>
                    </a:solidFill>
                  </a:rPr>
                  <a:t>overflow.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a key is deleted from a leaf node with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/>
                  <a:t> keys,  we have </a:t>
                </a:r>
                <a:r>
                  <a:rPr lang="en-US"/>
                  <a:t>an </a:t>
                </a:r>
                <a:r>
                  <a:rPr lang="en-US">
                    <a:solidFill>
                      <a:schemeClr val="accent1"/>
                    </a:solidFill>
                  </a:rPr>
                  <a:t>underflow</a:t>
                </a:r>
                <a:r>
                  <a:rPr lang="en-US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52669B-4327-4A50-9865-FBE58F406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1796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D157B-A284-4C81-913A-898B7DBE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65125"/>
            <a:ext cx="11714206" cy="1325563"/>
          </a:xfrm>
        </p:spPr>
        <p:txBody>
          <a:bodyPr/>
          <a:lstStyle/>
          <a:p>
            <a:pPr algn="ctr"/>
            <a:r>
              <a:rPr lang="en-US" dirty="0"/>
              <a:t>What’s with the constraint on the root?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749915D-EE7F-4E0B-92AF-56A2AAF0C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and the following “stub” B-Tree consisting of just the root…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9915D-EE7F-4E0B-92AF-56A2AAF0C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0AE4AC3F-9963-4BBC-B7AC-96BC45FDAEB8}"/>
              </a:ext>
            </a:extLst>
          </p:cNvPr>
          <p:cNvSpPr/>
          <p:nvPr/>
        </p:nvSpPr>
        <p:spPr>
          <a:xfrm>
            <a:off x="4453172" y="3114101"/>
            <a:ext cx="2676677" cy="522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30, 36, 52, 67, 79, 90, 98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Words>22177</Words>
  <Application>Microsoft Macintosh PowerPoint</Application>
  <PresentationFormat>Widescreen</PresentationFormat>
  <Paragraphs>5283</Paragraphs>
  <Slides>234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234</vt:i4>
      </vt:variant>
    </vt:vector>
  </HeadingPairs>
  <TitlesOfParts>
    <vt:vector size="242" baseType="lpstr">
      <vt:lpstr>Calibri</vt:lpstr>
      <vt:lpstr>Calibri Light</vt:lpstr>
      <vt:lpstr>Cambria Math</vt:lpstr>
      <vt:lpstr>Consolas</vt:lpstr>
      <vt:lpstr>Mangal</vt:lpstr>
      <vt:lpstr>Wingdings</vt:lpstr>
      <vt:lpstr>Arial</vt:lpstr>
      <vt:lpstr>Office Theme</vt:lpstr>
      <vt:lpstr>B-Trees and B+-Trees </vt:lpstr>
      <vt:lpstr>Warmup Exercise</vt:lpstr>
      <vt:lpstr>Warmup Exercise</vt:lpstr>
      <vt:lpstr>Warmup Exercise</vt:lpstr>
      <vt:lpstr>Warmup Exercise</vt:lpstr>
      <vt:lpstr>Warmup Exercise</vt:lpstr>
      <vt:lpstr>Warmup Exercise</vt:lpstr>
      <vt:lpstr>Warmup Exercise</vt:lpstr>
      <vt:lpstr>Critique</vt:lpstr>
      <vt:lpstr>Critique</vt:lpstr>
      <vt:lpstr>Critique</vt:lpstr>
      <vt:lpstr>The true story: &lt;K, V&gt; pairs</vt:lpstr>
      <vt:lpstr>The true story: &lt;K, V&gt; pairs</vt:lpstr>
      <vt:lpstr>The true story: &lt;K, V&gt; pairs</vt:lpstr>
      <vt:lpstr>The true story: &lt;K, V&gt; pairs</vt:lpstr>
      <vt:lpstr>The true story: &lt;K, V&gt; pairs</vt:lpstr>
      <vt:lpstr>The true story: &lt;K, V&gt; pairs</vt:lpstr>
      <vt:lpstr>Relational Databases</vt:lpstr>
      <vt:lpstr>Relational Databases</vt:lpstr>
      <vt:lpstr>Relational Databases</vt:lpstr>
      <vt:lpstr>Rotational Hard disks and pages</vt:lpstr>
      <vt:lpstr>Rotational Hard disks and pages</vt:lpstr>
      <vt:lpstr>Rotational Hard disks and pages</vt:lpstr>
      <vt:lpstr>Example Queries</vt:lpstr>
      <vt:lpstr>Example Queries</vt:lpstr>
      <vt:lpstr>Example Queries</vt:lpstr>
      <vt:lpstr>Example Queries</vt:lpstr>
      <vt:lpstr>Example Queries</vt:lpstr>
      <vt:lpstr>Example Queries</vt:lpstr>
      <vt:lpstr>Example Queries</vt:lpstr>
      <vt:lpstr>Key-Value Dictionaries are database indices</vt:lpstr>
      <vt:lpstr>Key-Value Dictionaries are database indices</vt:lpstr>
      <vt:lpstr>Building a BST index, bottom-up</vt:lpstr>
      <vt:lpstr>Building a BST index, bottom-up</vt:lpstr>
      <vt:lpstr>Building a BST index, bottom-up</vt:lpstr>
      <vt:lpstr>Building a BST index, bottom-up</vt:lpstr>
      <vt:lpstr>Building a BST index, bottom-up</vt:lpstr>
      <vt:lpstr>Building a BST index, bottom-up</vt:lpstr>
      <vt:lpstr>Building a BST index, bottom-up</vt:lpstr>
      <vt:lpstr>Building a BST index, bottom-up</vt:lpstr>
      <vt:lpstr>Building a BST index, bottom-up</vt:lpstr>
      <vt:lpstr>Building a BST index, bottom-up</vt:lpstr>
      <vt:lpstr>Time Analysis</vt:lpstr>
      <vt:lpstr>Time Analysis</vt:lpstr>
      <vt:lpstr>Time Analysis</vt:lpstr>
      <vt:lpstr>Time Analysis</vt:lpstr>
      <vt:lpstr>Improving access to next page</vt:lpstr>
      <vt:lpstr>Improving access to next page</vt:lpstr>
      <vt:lpstr>Space Analysis </vt:lpstr>
      <vt:lpstr>Problems with a BST index</vt:lpstr>
      <vt:lpstr>Improving our index</vt:lpstr>
      <vt:lpstr>Improving our index</vt:lpstr>
      <vt:lpstr>Improving our index</vt:lpstr>
      <vt:lpstr>Improving our index</vt:lpstr>
      <vt:lpstr>Example of our new index</vt:lpstr>
      <vt:lpstr>Example of our new index</vt:lpstr>
      <vt:lpstr>Example of our new index</vt:lpstr>
      <vt:lpstr>Example of our new index</vt:lpstr>
      <vt:lpstr>Example of our new index</vt:lpstr>
      <vt:lpstr>Comparison to BST index</vt:lpstr>
      <vt:lpstr>The power of B+-trees</vt:lpstr>
      <vt:lpstr>The power of B+-trees</vt:lpstr>
      <vt:lpstr>The power of B+-trees</vt:lpstr>
      <vt:lpstr>The power of B+-trees</vt:lpstr>
      <vt:lpstr>The power of B+-trees</vt:lpstr>
      <vt:lpstr>Deciding on fan-out and height</vt:lpstr>
      <vt:lpstr>Deciding on fan-out and height</vt:lpstr>
      <vt:lpstr>Deciding on fan-out and height</vt:lpstr>
      <vt:lpstr>Deciding on fan-out and height</vt:lpstr>
      <vt:lpstr>Deciding on fan-out and height</vt:lpstr>
      <vt:lpstr>Deciding on fan-out and height</vt:lpstr>
      <vt:lpstr>Deciding on fan-out and height</vt:lpstr>
      <vt:lpstr>Spatial cost of this index</vt:lpstr>
      <vt:lpstr>Spatial cost of this index</vt:lpstr>
      <vt:lpstr>Spatial cost of this index</vt:lpstr>
      <vt:lpstr>Spatial cost of this index</vt:lpstr>
      <vt:lpstr>Spatial cost of this index</vt:lpstr>
      <vt:lpstr>Spatial cost of this index</vt:lpstr>
      <vt:lpstr>Formulae</vt:lpstr>
      <vt:lpstr>Formulae</vt:lpstr>
      <vt:lpstr>Formulae</vt:lpstr>
      <vt:lpstr>Formulae</vt:lpstr>
      <vt:lpstr>Applying our formulae</vt:lpstr>
      <vt:lpstr>Applying our formulae</vt:lpstr>
      <vt:lpstr>Applying our formulae</vt:lpstr>
      <vt:lpstr>Applying our formulae</vt:lpstr>
      <vt:lpstr>Applying our formulae</vt:lpstr>
      <vt:lpstr>Applying our formulae</vt:lpstr>
      <vt:lpstr>From B+-trees to B-trees</vt:lpstr>
      <vt:lpstr>From B+- trees to B-trees…</vt:lpstr>
      <vt:lpstr>From B+- trees to B-trees…</vt:lpstr>
      <vt:lpstr>Quiz</vt:lpstr>
      <vt:lpstr>Quiz</vt:lpstr>
      <vt:lpstr>Example result</vt:lpstr>
      <vt:lpstr>Example result</vt:lpstr>
      <vt:lpstr>Are buffers a good storage choice?</vt:lpstr>
      <vt:lpstr>Are buffers a good storage idea?</vt:lpstr>
      <vt:lpstr>Insertion / Deletion into B-Trees</vt:lpstr>
      <vt:lpstr>What’s with the constraint on the root?</vt:lpstr>
      <vt:lpstr>What’s with the constraint on the root?</vt:lpstr>
      <vt:lpstr>What’s with the constraint on the root?</vt:lpstr>
      <vt:lpstr>What’s with the constraints on root and leaves?</vt:lpstr>
      <vt:lpstr>What’s with the constraints on root and leaves?</vt:lpstr>
      <vt:lpstr>Dealing with overflows</vt:lpstr>
      <vt:lpstr>Example #0: No overflows</vt:lpstr>
      <vt:lpstr>Example #0: No overflows</vt:lpstr>
      <vt:lpstr>Example #0: No overflows</vt:lpstr>
      <vt:lpstr>Example #0: No overflows</vt:lpstr>
      <vt:lpstr>Example #0: No overflows</vt:lpstr>
      <vt:lpstr>Example #0: No overflows</vt:lpstr>
      <vt:lpstr>Example #0: No overflows</vt:lpstr>
      <vt:lpstr>Example #0: No overflows</vt:lpstr>
      <vt:lpstr>Example #0: No overflows</vt:lpstr>
      <vt:lpstr>Example #0: No overflows</vt:lpstr>
      <vt:lpstr>Example #0: No overflows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#1: Pick either sibling</vt:lpstr>
      <vt:lpstr>Example #2: Only one sibling with space!</vt:lpstr>
      <vt:lpstr>Example #2: Only one sibling with space!</vt:lpstr>
      <vt:lpstr>Example #2: Only one sibling with space!</vt:lpstr>
      <vt:lpstr>Example #2: Only one sibling with space!</vt:lpstr>
      <vt:lpstr>Example #2: Only one sibling with space!</vt:lpstr>
      <vt:lpstr>Example #3: Examine first cousin node!</vt:lpstr>
      <vt:lpstr>Example #3: Examine first cousin node!</vt:lpstr>
      <vt:lpstr>Example #3: Examine first cousin node!</vt:lpstr>
      <vt:lpstr>Example #3: Examine first cousin node!</vt:lpstr>
      <vt:lpstr>Example #4: Examine second cousin node!</vt:lpstr>
      <vt:lpstr>Example #4: Examine second cousin node!</vt:lpstr>
      <vt:lpstr>Example #4: Examine second cousin node!</vt:lpstr>
      <vt:lpstr>Example #4: Examine second cousin node!</vt:lpstr>
      <vt:lpstr>Example #4: Examine second cousin node!</vt:lpstr>
      <vt:lpstr>Example #4: Examine second cousin node!</vt:lpstr>
      <vt:lpstr>So, should I always rotate as far away as I can?</vt:lpstr>
      <vt:lpstr>Example #5: Splitting, parent has space</vt:lpstr>
      <vt:lpstr>Example #5: Splitting, parent has space</vt:lpstr>
      <vt:lpstr>Example #5: Splitting, parent has space</vt:lpstr>
      <vt:lpstr>Example #5: Splitting, parent has space</vt:lpstr>
      <vt:lpstr>Example #5: Splitting, parent has space</vt:lpstr>
      <vt:lpstr>Interesting notes about splitting</vt:lpstr>
      <vt:lpstr>Example #6: Splitting, parent overflows</vt:lpstr>
      <vt:lpstr>Example #6: Splitting, parent overflows</vt:lpstr>
      <vt:lpstr>Example #6: Splitting, parent overflows</vt:lpstr>
      <vt:lpstr>Example #6: Splitting, parent overflows</vt:lpstr>
      <vt:lpstr>Example #6: Splitting, parent overflows</vt:lpstr>
      <vt:lpstr>Example #6: Splitting, parent overflows</vt:lpstr>
      <vt:lpstr>Example #6: Splitting, parent overflows</vt:lpstr>
      <vt:lpstr>Example #6: Splitting, parent overflows</vt:lpstr>
      <vt:lpstr>Example #6: Splitting, parent overflows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Example #7: Worst-case, splitting the root</vt:lpstr>
      <vt:lpstr>Dealing with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#0: Leaf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#1: Inner node deletion, no underflows</vt:lpstr>
      <vt:lpstr>Example #2: Key rotation</vt:lpstr>
      <vt:lpstr>Example #2: Key rotation</vt:lpstr>
      <vt:lpstr>Example #2: Key rotation</vt:lpstr>
      <vt:lpstr>Example #2: Key rotation</vt:lpstr>
      <vt:lpstr>Example #2: Key rotation</vt:lpstr>
      <vt:lpstr>Example #2: Key rotation</vt:lpstr>
      <vt:lpstr>Example #3: Merging with sibling node</vt:lpstr>
      <vt:lpstr>Example #3: Merging with sibling node</vt:lpstr>
      <vt:lpstr>Example #3: Merging with sibling node</vt:lpstr>
      <vt:lpstr>Example #3: Merging with sibling node</vt:lpstr>
      <vt:lpstr>Example #3: Merging with sibling node</vt:lpstr>
      <vt:lpstr>Example #3: Merging with parent node</vt:lpstr>
      <vt:lpstr>Example #4: Merging with either sibling</vt:lpstr>
      <vt:lpstr>Example #4: Merging with either sibling</vt:lpstr>
      <vt:lpstr>Example #4: Merging with either sibling</vt:lpstr>
      <vt:lpstr>Example #4: Merging with either sibling</vt:lpstr>
      <vt:lpstr>Example #4: Merging with either sibling</vt:lpstr>
      <vt:lpstr>Example #5: Merging all the way to the root.</vt:lpstr>
      <vt:lpstr>Example #5: Merging all the way to the root.</vt:lpstr>
      <vt:lpstr>Example #5: Merging all the way to the root.</vt:lpstr>
      <vt:lpstr>Example #5: Merging all the way to the root.</vt:lpstr>
      <vt:lpstr>Example #5: Merging all the way to the root.</vt:lpstr>
      <vt:lpstr>Example #5: Merging all the way to the root.</vt:lpstr>
      <vt:lpstr>Example #5: Merging all the way to the root.</vt:lpstr>
      <vt:lpstr>Example #5: Merging all the way to the root.</vt:lpstr>
      <vt:lpstr>Example #6: Root underflow</vt:lpstr>
      <vt:lpstr>Example #6: Root underflow</vt:lpstr>
      <vt:lpstr>Example #6: Root underflow</vt:lpstr>
      <vt:lpstr>Example #6: Root underflow</vt:lpstr>
      <vt:lpstr>Example #6: Root underflow</vt:lpstr>
      <vt:lpstr>Example #4: Root underflow</vt:lpstr>
      <vt:lpstr>Example #6: Root underflow</vt:lpstr>
      <vt:lpstr>Example #6: Root underflow</vt:lpstr>
      <vt:lpstr>Example #6: Root underflow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B-Tree</dc:title>
  <dc:creator>Jason Filippou</dc:creator>
  <cp:lastModifiedBy>Jason Filippou</cp:lastModifiedBy>
  <cp:revision>161</cp:revision>
  <dcterms:created xsi:type="dcterms:W3CDTF">2017-06-11T01:14:55Z</dcterms:created>
  <dcterms:modified xsi:type="dcterms:W3CDTF">2017-07-03T20:31:39Z</dcterms:modified>
</cp:coreProperties>
</file>