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260" r:id="rId11"/>
    <p:sldId id="261" r:id="rId12"/>
    <p:sldId id="263" r:id="rId13"/>
    <p:sldId id="265" r:id="rId14"/>
    <p:sldId id="266" r:id="rId15"/>
    <p:sldId id="267" r:id="rId16"/>
    <p:sldId id="268" r:id="rId17"/>
    <p:sldId id="269" r:id="rId18"/>
    <p:sldId id="264" r:id="rId19"/>
    <p:sldId id="270" r:id="rId20"/>
    <p:sldId id="271" r:id="rId21"/>
    <p:sldId id="272" r:id="rId22"/>
    <p:sldId id="274" r:id="rId23"/>
    <p:sldId id="276" r:id="rId24"/>
    <p:sldId id="321" r:id="rId25"/>
    <p:sldId id="318" r:id="rId26"/>
    <p:sldId id="319" r:id="rId27"/>
    <p:sldId id="320" r:id="rId28"/>
    <p:sldId id="300" r:id="rId29"/>
    <p:sldId id="322" r:id="rId30"/>
    <p:sldId id="301" r:id="rId31"/>
    <p:sldId id="302" r:id="rId32"/>
    <p:sldId id="303" r:id="rId33"/>
    <p:sldId id="278" r:id="rId34"/>
    <p:sldId id="325" r:id="rId35"/>
    <p:sldId id="323" r:id="rId36"/>
    <p:sldId id="324" r:id="rId37"/>
    <p:sldId id="279" r:id="rId38"/>
    <p:sldId id="280" r:id="rId39"/>
    <p:sldId id="282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283" r:id="rId51"/>
    <p:sldId id="275" r:id="rId52"/>
    <p:sldId id="286" r:id="rId53"/>
    <p:sldId id="288" r:id="rId54"/>
    <p:sldId id="289" r:id="rId55"/>
    <p:sldId id="284" r:id="rId56"/>
    <p:sldId id="285" r:id="rId57"/>
    <p:sldId id="290" r:id="rId58"/>
    <p:sldId id="291" r:id="rId59"/>
    <p:sldId id="314" r:id="rId60"/>
    <p:sldId id="316" r:id="rId61"/>
    <p:sldId id="315" r:id="rId62"/>
    <p:sldId id="317" r:id="rId63"/>
    <p:sldId id="292" r:id="rId64"/>
    <p:sldId id="328" r:id="rId65"/>
    <p:sldId id="327" r:id="rId66"/>
    <p:sldId id="329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3"/>
  </p:normalViewPr>
  <p:slideViewPr>
    <p:cSldViewPr snapToGrid="0" snapToObjects="1">
      <p:cViewPr varScale="1">
        <p:scale>
          <a:sx n="88" d="100"/>
          <a:sy n="88" d="100"/>
        </p:scale>
        <p:origin x="18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asonfil.wordpress.com/2017/02/28/piazza-sucks/" TargetMode="External"/><Relationship Id="rId2" Type="http://schemas.openxmlformats.org/officeDocument/2006/relationships/hyperlink" Target="mailto:help@piazza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campuswire.com/p/G7A4E1B54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campuswire.com/p/G7A4E1B5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piazza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piazza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DE1C-9DE7-1B47-BD28-B3F158EC7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CAMPUSWIRE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63D16-16C7-E243-B5C9-E810D3E21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novel platform for interacting with students</a:t>
            </a:r>
          </a:p>
        </p:txBody>
      </p:sp>
    </p:spTree>
    <p:extLst>
      <p:ext uri="{BB962C8B-B14F-4D97-AF65-F5344CB8AC3E}">
        <p14:creationId xmlns:p14="http://schemas.microsoft.com/office/powerpoint/2010/main" val="247762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E6FA-B2F2-1944-AE47-CA2E31C3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</a:t>
            </a:r>
            <a:r>
              <a:rPr lang="en-US" dirty="0" err="1"/>
              <a:t>PIAzza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4519B-AEAE-1548-8F49-7E068555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08" y="2249486"/>
            <a:ext cx="10660828" cy="41620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have all been using Piazza for many years</a:t>
            </a:r>
          </a:p>
          <a:p>
            <a:pPr lvl="1"/>
            <a:r>
              <a:rPr lang="en-US" dirty="0"/>
              <a:t>CSDEPT group on Piazza</a:t>
            </a:r>
          </a:p>
          <a:p>
            <a:r>
              <a:rPr lang="en-US" dirty="0"/>
              <a:t>There are several issues that seem to not have been addressed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Ageing interface </a:t>
            </a:r>
            <a:r>
              <a:rPr lang="en-US" dirty="0"/>
              <a:t>(more like an old-style PHPBB forum than a modern responsive framework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No duplicate post detection </a:t>
            </a:r>
            <a:r>
              <a:rPr lang="en-US" dirty="0"/>
              <a:t>(</a:t>
            </a:r>
            <a:r>
              <a:rPr lang="en-US" b="1" i="1" u="sng" dirty="0"/>
              <a:t>very </a:t>
            </a:r>
            <a:r>
              <a:rPr lang="en-US" dirty="0"/>
              <a:t> unnerving)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No file link consistency </a:t>
            </a:r>
            <a:r>
              <a:rPr lang="en-US" dirty="0"/>
              <a:t>(this was only recently fixed, but nobody announced it)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Piazza Careers</a:t>
            </a:r>
            <a:r>
              <a:rPr lang="en-US" dirty="0"/>
              <a:t>??? Why? Is this still happening? Do the students need another recruitment platform?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Cleartext e-mail exchange </a:t>
            </a:r>
            <a:r>
              <a:rPr lang="en-US" dirty="0"/>
              <a:t>with </a:t>
            </a:r>
            <a:r>
              <a:rPr lang="en-US" dirty="0">
                <a:hlinkClick r:id="rId2"/>
              </a:rPr>
              <a:t>help@piazza.com</a:t>
            </a:r>
            <a:r>
              <a:rPr lang="en-US" dirty="0"/>
              <a:t> to password-protect classes (also recently fixed, also nobody announced)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Atrocious app </a:t>
            </a:r>
            <a:r>
              <a:rPr lang="en-US" dirty="0"/>
              <a:t>(significantly altered over the last few months)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281BFE-709E-B74B-A670-4E67BEA76046}"/>
              </a:ext>
            </a:extLst>
          </p:cNvPr>
          <p:cNvSpPr txBox="1"/>
          <p:nvPr/>
        </p:nvSpPr>
        <p:spPr>
          <a:xfrm>
            <a:off x="7799294" y="1990165"/>
            <a:ext cx="4130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deeper analysis of some issues with Piazza all the way back to 2017,  check out </a:t>
            </a:r>
            <a:r>
              <a:rPr lang="en-US" dirty="0">
                <a:hlinkClick r:id="rId3"/>
              </a:rPr>
              <a:t>this blog post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98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8978-0B92-8144-8D93-D21FE12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38" y="106136"/>
            <a:ext cx="7707655" cy="620486"/>
          </a:xfrm>
        </p:spPr>
        <p:txBody>
          <a:bodyPr/>
          <a:lstStyle/>
          <a:p>
            <a:pPr algn="ctr"/>
            <a:r>
              <a:rPr lang="en-US" dirty="0"/>
              <a:t>Q &amp; A 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1D2E74-7B88-AF45-9CAC-FEB476521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59" y="963432"/>
            <a:ext cx="11143820" cy="5693923"/>
          </a:xfrm>
        </p:spPr>
      </p:pic>
    </p:spTree>
    <p:extLst>
      <p:ext uri="{BB962C8B-B14F-4D97-AF65-F5344CB8AC3E}">
        <p14:creationId xmlns:p14="http://schemas.microsoft.com/office/powerpoint/2010/main" val="11930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8978-0B92-8144-8D93-D21FE12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38" y="106136"/>
            <a:ext cx="7707655" cy="620486"/>
          </a:xfrm>
        </p:spPr>
        <p:txBody>
          <a:bodyPr/>
          <a:lstStyle/>
          <a:p>
            <a:pPr algn="ctr"/>
            <a:r>
              <a:rPr lang="en-US" dirty="0"/>
              <a:t>Q &amp; A 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1D2E74-7B88-AF45-9CAC-FEB476521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59" y="968790"/>
            <a:ext cx="11143820" cy="5693923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46ACB1B-C8E0-B746-A755-E9F09E9184D0}"/>
              </a:ext>
            </a:extLst>
          </p:cNvPr>
          <p:cNvSpPr/>
          <p:nvPr/>
        </p:nvSpPr>
        <p:spPr>
          <a:xfrm>
            <a:off x="291559" y="963432"/>
            <a:ext cx="622841" cy="220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8ECC50-35FA-7E4D-814B-73384EC6241F}"/>
              </a:ext>
            </a:extLst>
          </p:cNvPr>
          <p:cNvCxnSpPr>
            <a:cxnSpLocks/>
          </p:cNvCxnSpPr>
          <p:nvPr/>
        </p:nvCxnSpPr>
        <p:spPr>
          <a:xfrm flipH="1">
            <a:off x="3412671" y="3951909"/>
            <a:ext cx="1012373" cy="3398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B613C1-FA29-B14E-A352-16C28A050D74}"/>
              </a:ext>
            </a:extLst>
          </p:cNvPr>
          <p:cNvSpPr txBox="1"/>
          <p:nvPr/>
        </p:nvSpPr>
        <p:spPr>
          <a:xfrm>
            <a:off x="3491744" y="1802414"/>
            <a:ext cx="47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Clicking here does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take you to </a:t>
            </a:r>
            <a:r>
              <a:rPr lang="en-US" dirty="0" err="1">
                <a:solidFill>
                  <a:srgbClr val="FF0000"/>
                </a:solidFill>
              </a:rPr>
              <a:t>piazza.com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C78E-DB26-2545-B732-6F8899C0F037}"/>
              </a:ext>
            </a:extLst>
          </p:cNvPr>
          <p:cNvSpPr txBox="1"/>
          <p:nvPr/>
        </p:nvSpPr>
        <p:spPr>
          <a:xfrm>
            <a:off x="4319059" y="3518998"/>
            <a:ext cx="47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Nobody ever resolves </a:t>
            </a:r>
            <a:r>
              <a:rPr lang="en-US" dirty="0" err="1">
                <a:solidFill>
                  <a:srgbClr val="FF0000"/>
                </a:solidFill>
              </a:rPr>
              <a:t>followups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62F8F5-245E-7A4E-B99E-53FE2CF409DF}"/>
              </a:ext>
            </a:extLst>
          </p:cNvPr>
          <p:cNvCxnSpPr>
            <a:cxnSpLocks/>
          </p:cNvCxnSpPr>
          <p:nvPr/>
        </p:nvCxnSpPr>
        <p:spPr>
          <a:xfrm flipH="1" flipV="1">
            <a:off x="914400" y="1183821"/>
            <a:ext cx="2653394" cy="7188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6C6E53-82AE-3D42-BABF-D5D19D2CEEC2}"/>
              </a:ext>
            </a:extLst>
          </p:cNvPr>
          <p:cNvCxnSpPr>
            <a:cxnSpLocks/>
          </p:cNvCxnSpPr>
          <p:nvPr/>
        </p:nvCxnSpPr>
        <p:spPr>
          <a:xfrm flipH="1">
            <a:off x="1345930" y="3741808"/>
            <a:ext cx="2973129" cy="1525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A189EE-5868-E14A-A7A8-44A9A9ED983D}"/>
              </a:ext>
            </a:extLst>
          </p:cNvPr>
          <p:cNvCxnSpPr>
            <a:cxnSpLocks/>
          </p:cNvCxnSpPr>
          <p:nvPr/>
        </p:nvCxnSpPr>
        <p:spPr>
          <a:xfrm flipH="1" flipV="1">
            <a:off x="1412421" y="2144881"/>
            <a:ext cx="2906638" cy="13547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82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F71AFCE8-B172-D041-93CE-E2426520B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293" y="1510392"/>
            <a:ext cx="10262507" cy="38676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E8978-0B92-8144-8D93-D21FE12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38" y="106136"/>
            <a:ext cx="7707655" cy="620486"/>
          </a:xfrm>
        </p:spPr>
        <p:txBody>
          <a:bodyPr/>
          <a:lstStyle/>
          <a:p>
            <a:pPr algn="ctr"/>
            <a:r>
              <a:rPr lang="en-US" dirty="0"/>
              <a:t>Making a post</a:t>
            </a:r>
          </a:p>
        </p:txBody>
      </p:sp>
    </p:spTree>
    <p:extLst>
      <p:ext uri="{BB962C8B-B14F-4D97-AF65-F5344CB8AC3E}">
        <p14:creationId xmlns:p14="http://schemas.microsoft.com/office/powerpoint/2010/main" val="423268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F71AFCE8-B172-D041-93CE-E2426520B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760" y="1606093"/>
            <a:ext cx="10262507" cy="38676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E8978-0B92-8144-8D93-D21FE12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38" y="106136"/>
            <a:ext cx="7707655" cy="620486"/>
          </a:xfrm>
        </p:spPr>
        <p:txBody>
          <a:bodyPr/>
          <a:lstStyle/>
          <a:p>
            <a:pPr algn="ctr"/>
            <a:r>
              <a:rPr lang="en-US" dirty="0"/>
              <a:t>Making a post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82F74E-77CF-7E4A-BB89-E5021DC73E1D}"/>
              </a:ext>
            </a:extLst>
          </p:cNvPr>
          <p:cNvSpPr txBox="1"/>
          <p:nvPr/>
        </p:nvSpPr>
        <p:spPr>
          <a:xfrm>
            <a:off x="7437664" y="2057400"/>
            <a:ext cx="3363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Unless you click at around this level in the text box, you are </a:t>
            </a:r>
            <a:r>
              <a:rPr lang="en-US" b="1" dirty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rgbClr val="FF0000"/>
                </a:solidFill>
              </a:rPr>
              <a:t>focused on the answer’s text box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5228D4AF-9BDB-514C-AC51-5EDADD6F3082}"/>
              </a:ext>
            </a:extLst>
          </p:cNvPr>
          <p:cNvSpPr/>
          <p:nvPr/>
        </p:nvSpPr>
        <p:spPr>
          <a:xfrm rot="433151">
            <a:off x="10506193" y="2518070"/>
            <a:ext cx="950938" cy="1423703"/>
          </a:xfrm>
          <a:custGeom>
            <a:avLst/>
            <a:gdLst>
              <a:gd name="connsiteX0" fmla="*/ 0 w 828473"/>
              <a:gd name="connsiteY0" fmla="*/ 0 h 1583871"/>
              <a:gd name="connsiteX1" fmla="*/ 481693 w 828473"/>
              <a:gd name="connsiteY1" fmla="*/ 138793 h 1583871"/>
              <a:gd name="connsiteX2" fmla="*/ 751114 w 828473"/>
              <a:gd name="connsiteY2" fmla="*/ 718457 h 1583871"/>
              <a:gd name="connsiteX3" fmla="*/ 808264 w 828473"/>
              <a:gd name="connsiteY3" fmla="*/ 1257300 h 1583871"/>
              <a:gd name="connsiteX4" fmla="*/ 449036 w 828473"/>
              <a:gd name="connsiteY4" fmla="*/ 1583871 h 158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473" h="1583871">
                <a:moveTo>
                  <a:pt x="0" y="0"/>
                </a:moveTo>
                <a:cubicBezTo>
                  <a:pt x="178253" y="9525"/>
                  <a:pt x="356507" y="19050"/>
                  <a:pt x="481693" y="138793"/>
                </a:cubicBezTo>
                <a:cubicBezTo>
                  <a:pt x="606879" y="258536"/>
                  <a:pt x="696686" y="532039"/>
                  <a:pt x="751114" y="718457"/>
                </a:cubicBezTo>
                <a:cubicBezTo>
                  <a:pt x="805542" y="904875"/>
                  <a:pt x="858610" y="1113064"/>
                  <a:pt x="808264" y="1257300"/>
                </a:cubicBezTo>
                <a:cubicBezTo>
                  <a:pt x="757918" y="1401536"/>
                  <a:pt x="603477" y="1492703"/>
                  <a:pt x="449036" y="158387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6CAAF8F6-7638-A746-8ED9-5F046D3D7F78}"/>
              </a:ext>
            </a:extLst>
          </p:cNvPr>
          <p:cNvSpPr/>
          <p:nvPr/>
        </p:nvSpPr>
        <p:spPr>
          <a:xfrm>
            <a:off x="10458450" y="3829063"/>
            <a:ext cx="285750" cy="26713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12BA3F0-2E30-8243-9DCF-486349A92BA2}"/>
              </a:ext>
            </a:extLst>
          </p:cNvPr>
          <p:cNvSpPr/>
          <p:nvPr/>
        </p:nvSpPr>
        <p:spPr>
          <a:xfrm>
            <a:off x="1959429" y="3829064"/>
            <a:ext cx="8499021" cy="220422"/>
          </a:xfrm>
          <a:prstGeom prst="roundRect">
            <a:avLst/>
          </a:prstGeom>
          <a:solidFill>
            <a:srgbClr val="FF0000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4AAE8691-F956-8B43-ABC5-A6AD1DE1C299}"/>
              </a:ext>
            </a:extLst>
          </p:cNvPr>
          <p:cNvSpPr/>
          <p:nvPr/>
        </p:nvSpPr>
        <p:spPr>
          <a:xfrm>
            <a:off x="10458450" y="4183638"/>
            <a:ext cx="342900" cy="94817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8D94600-7214-4746-9742-4C51B45D6846}"/>
              </a:ext>
            </a:extLst>
          </p:cNvPr>
          <p:cNvSpPr/>
          <p:nvPr/>
        </p:nvSpPr>
        <p:spPr>
          <a:xfrm>
            <a:off x="1959429" y="4044295"/>
            <a:ext cx="8499021" cy="1123697"/>
          </a:xfrm>
          <a:prstGeom prst="round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7B8BB8-0B28-5840-ABCE-C7BAFE2BA1C5}"/>
              </a:ext>
            </a:extLst>
          </p:cNvPr>
          <p:cNvSpPr txBox="1"/>
          <p:nvPr/>
        </p:nvSpPr>
        <p:spPr>
          <a:xfrm>
            <a:off x="10978267" y="4226571"/>
            <a:ext cx="1213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Clicking here does </a:t>
            </a:r>
            <a:r>
              <a:rPr lang="en-US" b="1" dirty="0">
                <a:solidFill>
                  <a:schemeClr val="accent1"/>
                </a:solidFill>
              </a:rPr>
              <a:t>not</a:t>
            </a:r>
            <a:r>
              <a:rPr lang="en-US" dirty="0">
                <a:solidFill>
                  <a:schemeClr val="accent1"/>
                </a:solidFill>
              </a:rPr>
              <a:t> focus on the text box.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DA274-B193-D74A-9A48-CA76D428A9A2}"/>
              </a:ext>
            </a:extLst>
          </p:cNvPr>
          <p:cNvSpPr txBox="1"/>
          <p:nvPr/>
        </p:nvSpPr>
        <p:spPr>
          <a:xfrm>
            <a:off x="7050031" y="717692"/>
            <a:ext cx="4077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options need to be a bit more prominent (posts that should be questions are posted as notes and vice versa)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50E83F7-BE3A-BC47-BF0D-54AE2DC7275A}"/>
              </a:ext>
            </a:extLst>
          </p:cNvPr>
          <p:cNvCxnSpPr>
            <a:cxnSpLocks/>
          </p:cNvCxnSpPr>
          <p:nvPr/>
        </p:nvCxnSpPr>
        <p:spPr>
          <a:xfrm flipH="1">
            <a:off x="3804557" y="1282458"/>
            <a:ext cx="3020786" cy="276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981D4D4-90B8-2F4A-BBDB-31E468E38BCC}"/>
              </a:ext>
            </a:extLst>
          </p:cNvPr>
          <p:cNvSpPr/>
          <p:nvPr/>
        </p:nvSpPr>
        <p:spPr>
          <a:xfrm>
            <a:off x="1835217" y="1641022"/>
            <a:ext cx="2344897" cy="285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6B1874-FCAA-7D47-8719-587AC3202A3D}"/>
              </a:ext>
            </a:extLst>
          </p:cNvPr>
          <p:cNvCxnSpPr>
            <a:cxnSpLocks/>
          </p:cNvCxnSpPr>
          <p:nvPr/>
        </p:nvCxnSpPr>
        <p:spPr>
          <a:xfrm flipH="1" flipV="1">
            <a:off x="3852330" y="2684632"/>
            <a:ext cx="327784" cy="1296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DCD15D1-5613-4C4D-8059-53DC45D1182F}"/>
              </a:ext>
            </a:extLst>
          </p:cNvPr>
          <p:cNvSpPr txBox="1"/>
          <p:nvPr/>
        </p:nvSpPr>
        <p:spPr>
          <a:xfrm>
            <a:off x="3408248" y="4059269"/>
            <a:ext cx="523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folder system is borderline infuriating. </a:t>
            </a:r>
            <a:r>
              <a:rPr lang="en-US" dirty="0" err="1">
                <a:solidFill>
                  <a:srgbClr val="FF0000"/>
                </a:solidFill>
              </a:rPr>
              <a:t>Meesh</a:t>
            </a:r>
            <a:r>
              <a:rPr lang="en-US" dirty="0">
                <a:solidFill>
                  <a:srgbClr val="FF0000"/>
                </a:solidFill>
              </a:rPr>
              <a:t> is the only person who I know has used it a lot and well.</a:t>
            </a:r>
          </a:p>
        </p:txBody>
      </p:sp>
    </p:spTree>
    <p:extLst>
      <p:ext uri="{BB962C8B-B14F-4D97-AF65-F5344CB8AC3E}">
        <p14:creationId xmlns:p14="http://schemas.microsoft.com/office/powerpoint/2010/main" val="317252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8978-0B92-8144-8D93-D21FE12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38" y="106136"/>
            <a:ext cx="7707655" cy="620486"/>
          </a:xfrm>
        </p:spPr>
        <p:txBody>
          <a:bodyPr/>
          <a:lstStyle/>
          <a:p>
            <a:pPr algn="ctr"/>
            <a:r>
              <a:rPr lang="en-US" dirty="0"/>
              <a:t>RESIZING AN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84E7DE-78E7-3449-B68B-057133B2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8" y="842530"/>
            <a:ext cx="10915651" cy="545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9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8978-0B92-8144-8D93-D21FE12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38" y="106136"/>
            <a:ext cx="7707655" cy="620486"/>
          </a:xfrm>
        </p:spPr>
        <p:txBody>
          <a:bodyPr/>
          <a:lstStyle/>
          <a:p>
            <a:pPr algn="ctr"/>
            <a:r>
              <a:rPr lang="en-US" dirty="0"/>
              <a:t>RESIZING AN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84E7DE-78E7-3449-B68B-057133B2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8" y="842530"/>
            <a:ext cx="10915651" cy="545007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F74812-B6CF-9B48-BA40-916C93F80A6D}"/>
              </a:ext>
            </a:extLst>
          </p:cNvPr>
          <p:cNvSpPr txBox="1"/>
          <p:nvPr/>
        </p:nvSpPr>
        <p:spPr>
          <a:xfrm>
            <a:off x="6400800" y="4833257"/>
            <a:ext cx="389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Resizing a large image is virtually impossible, unless….</a:t>
            </a:r>
          </a:p>
        </p:txBody>
      </p:sp>
    </p:spTree>
    <p:extLst>
      <p:ext uri="{BB962C8B-B14F-4D97-AF65-F5344CB8AC3E}">
        <p14:creationId xmlns:p14="http://schemas.microsoft.com/office/powerpoint/2010/main" val="331220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8978-0B92-8144-8D93-D21FE12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38" y="106136"/>
            <a:ext cx="7707655" cy="620486"/>
          </a:xfrm>
        </p:spPr>
        <p:txBody>
          <a:bodyPr/>
          <a:lstStyle/>
          <a:p>
            <a:pPr algn="ctr"/>
            <a:r>
              <a:rPr lang="en-US" dirty="0"/>
              <a:t>RESIZING AN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84E7DE-78E7-3449-B68B-057133B2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8" y="842530"/>
            <a:ext cx="10915651" cy="545007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F74812-B6CF-9B48-BA40-916C93F80A6D}"/>
              </a:ext>
            </a:extLst>
          </p:cNvPr>
          <p:cNvSpPr txBox="1"/>
          <p:nvPr/>
        </p:nvSpPr>
        <p:spPr>
          <a:xfrm>
            <a:off x="6400800" y="4833257"/>
            <a:ext cx="389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Resizing a large image is virtually impossible, unless….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A49CD0A-F46A-DA45-9344-E952A89203FD}"/>
              </a:ext>
            </a:extLst>
          </p:cNvPr>
          <p:cNvSpPr/>
          <p:nvPr/>
        </p:nvSpPr>
        <p:spPr>
          <a:xfrm>
            <a:off x="1387929" y="2979965"/>
            <a:ext cx="7629632" cy="3063032"/>
          </a:xfrm>
          <a:custGeom>
            <a:avLst/>
            <a:gdLst>
              <a:gd name="connsiteX0" fmla="*/ 7151914 w 7711275"/>
              <a:gd name="connsiteY0" fmla="*/ 2269671 h 2940567"/>
              <a:gd name="connsiteX1" fmla="*/ 7560128 w 7711275"/>
              <a:gd name="connsiteY1" fmla="*/ 2555421 h 2940567"/>
              <a:gd name="connsiteX2" fmla="*/ 4906735 w 7711275"/>
              <a:gd name="connsiteY2" fmla="*/ 2784021 h 2940567"/>
              <a:gd name="connsiteX3" fmla="*/ 0 w 7711275"/>
              <a:gd name="connsiteY3" fmla="*/ 0 h 294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1275" h="2940567">
                <a:moveTo>
                  <a:pt x="7151914" y="2269671"/>
                </a:moveTo>
                <a:cubicBezTo>
                  <a:pt x="7543119" y="2369683"/>
                  <a:pt x="7934325" y="2469696"/>
                  <a:pt x="7560128" y="2555421"/>
                </a:cubicBezTo>
                <a:cubicBezTo>
                  <a:pt x="7185932" y="2641146"/>
                  <a:pt x="6166756" y="3209925"/>
                  <a:pt x="4906735" y="2784021"/>
                </a:cubicBezTo>
                <a:cubicBezTo>
                  <a:pt x="3646714" y="2358118"/>
                  <a:pt x="1823357" y="1179059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974134-CF5F-134A-9B7E-72FFA348527E}"/>
              </a:ext>
            </a:extLst>
          </p:cNvPr>
          <p:cNvSpPr/>
          <p:nvPr/>
        </p:nvSpPr>
        <p:spPr>
          <a:xfrm>
            <a:off x="587829" y="2751364"/>
            <a:ext cx="955221" cy="269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8978-0B92-8144-8D93-D21FE12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38" y="106136"/>
            <a:ext cx="7707655" cy="620486"/>
          </a:xfrm>
        </p:spPr>
        <p:txBody>
          <a:bodyPr/>
          <a:lstStyle/>
          <a:p>
            <a:pPr algn="ctr"/>
            <a:r>
              <a:rPr lang="en-US" dirty="0"/>
              <a:t>RESIZING AN IMAGE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65A8C8-C237-D849-8033-AC392663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764" y="1469572"/>
            <a:ext cx="8926286" cy="41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81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8978-0B92-8144-8D93-D21FE12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38" y="106136"/>
            <a:ext cx="7707655" cy="620486"/>
          </a:xfrm>
        </p:spPr>
        <p:txBody>
          <a:bodyPr/>
          <a:lstStyle/>
          <a:p>
            <a:pPr algn="ctr"/>
            <a:r>
              <a:rPr lang="en-US" dirty="0"/>
              <a:t>RESIZING AN IMAGE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65A8C8-C237-D849-8033-AC392663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1" y="1526722"/>
            <a:ext cx="8926286" cy="417110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2030A54-BF9B-624B-AE7A-91D006F37C78}"/>
              </a:ext>
            </a:extLst>
          </p:cNvPr>
          <p:cNvSpPr/>
          <p:nvPr/>
        </p:nvSpPr>
        <p:spPr>
          <a:xfrm>
            <a:off x="9127670" y="3004457"/>
            <a:ext cx="571501" cy="253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E45B0-B61F-9D44-ADBA-1165F9B02969}"/>
              </a:ext>
            </a:extLst>
          </p:cNvPr>
          <p:cNvSpPr/>
          <p:nvPr/>
        </p:nvSpPr>
        <p:spPr>
          <a:xfrm>
            <a:off x="2544534" y="3131003"/>
            <a:ext cx="745673" cy="289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E6FA-B2F2-1944-AE47-CA2E31C3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</a:t>
            </a:r>
            <a:r>
              <a:rPr lang="en-US" dirty="0" err="1"/>
              <a:t>PIAzza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4519B-AEAE-1548-8F49-7E068555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08" y="2249486"/>
            <a:ext cx="10660828" cy="4162071"/>
          </a:xfrm>
        </p:spPr>
        <p:txBody>
          <a:bodyPr>
            <a:normAutofit/>
          </a:bodyPr>
          <a:lstStyle/>
          <a:p>
            <a:r>
              <a:rPr lang="en-US" dirty="0"/>
              <a:t>We have all been using Piazza for many years</a:t>
            </a:r>
          </a:p>
          <a:p>
            <a:pPr lvl="1"/>
            <a:r>
              <a:rPr lang="en-US" dirty="0"/>
              <a:t>CSDEPT group on Piazza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4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8978-0B92-8144-8D93-D21FE12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38" y="106136"/>
            <a:ext cx="7707655" cy="620486"/>
          </a:xfrm>
        </p:spPr>
        <p:txBody>
          <a:bodyPr/>
          <a:lstStyle/>
          <a:p>
            <a:pPr algn="ctr"/>
            <a:r>
              <a:rPr lang="en-US" dirty="0"/>
              <a:t>RESIZING AN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DD2B9-DE81-FC46-8A44-A4921F16A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06" y="918477"/>
            <a:ext cx="10148207" cy="518511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1E0C869-41CE-2547-9D61-EA69B29BA2DF}"/>
              </a:ext>
            </a:extLst>
          </p:cNvPr>
          <p:cNvSpPr/>
          <p:nvPr/>
        </p:nvSpPr>
        <p:spPr>
          <a:xfrm>
            <a:off x="1773801" y="2763610"/>
            <a:ext cx="855099" cy="249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4ED0C1-FECA-3341-A17E-0D712AEE2ED1}"/>
              </a:ext>
            </a:extLst>
          </p:cNvPr>
          <p:cNvSpPr/>
          <p:nvPr/>
        </p:nvSpPr>
        <p:spPr>
          <a:xfrm>
            <a:off x="9257729" y="2639104"/>
            <a:ext cx="855099" cy="249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92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8978-0B92-8144-8D93-D21FE12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38" y="106136"/>
            <a:ext cx="7707655" cy="620486"/>
          </a:xfrm>
        </p:spPr>
        <p:txBody>
          <a:bodyPr/>
          <a:lstStyle/>
          <a:p>
            <a:pPr algn="ctr"/>
            <a:r>
              <a:rPr lang="en-US" dirty="0"/>
              <a:t>RESIZING AN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DD2B9-DE81-FC46-8A44-A4921F16A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06" y="918477"/>
            <a:ext cx="10148207" cy="518511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491842F-E94B-AA4B-86E5-DD3EEC544BDE}"/>
              </a:ext>
            </a:extLst>
          </p:cNvPr>
          <p:cNvSpPr/>
          <p:nvPr/>
        </p:nvSpPr>
        <p:spPr>
          <a:xfrm>
            <a:off x="9788409" y="5242831"/>
            <a:ext cx="855099" cy="249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B6F58E-F072-9F47-B491-1915F604FF0F}"/>
              </a:ext>
            </a:extLst>
          </p:cNvPr>
          <p:cNvSpPr txBox="1"/>
          <p:nvPr/>
        </p:nvSpPr>
        <p:spPr>
          <a:xfrm>
            <a:off x="4114799" y="3511032"/>
            <a:ext cx="293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Preview a bunch of times to make sure you have it right…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C61711-A181-D047-B47E-D9B86425ECFD}"/>
              </a:ext>
            </a:extLst>
          </p:cNvPr>
          <p:cNvCxnSpPr/>
          <p:nvPr/>
        </p:nvCxnSpPr>
        <p:spPr>
          <a:xfrm>
            <a:off x="6988629" y="4082143"/>
            <a:ext cx="2799780" cy="10368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B752CB-787E-0248-9F90-2354907DEA2C}"/>
              </a:ext>
            </a:extLst>
          </p:cNvPr>
          <p:cNvCxnSpPr>
            <a:cxnSpLocks/>
          </p:cNvCxnSpPr>
          <p:nvPr/>
        </p:nvCxnSpPr>
        <p:spPr>
          <a:xfrm flipH="1" flipV="1">
            <a:off x="1641021" y="2896673"/>
            <a:ext cx="2510803" cy="667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EDDF32A-F8C1-E246-BAC8-ED04655E708C}"/>
              </a:ext>
            </a:extLst>
          </p:cNvPr>
          <p:cNvSpPr/>
          <p:nvPr/>
        </p:nvSpPr>
        <p:spPr>
          <a:xfrm>
            <a:off x="723614" y="2709182"/>
            <a:ext cx="1039872" cy="187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0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8978-0B92-8144-8D93-D21FE12B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38" y="106136"/>
            <a:ext cx="7707655" cy="620486"/>
          </a:xfrm>
        </p:spPr>
        <p:txBody>
          <a:bodyPr/>
          <a:lstStyle/>
          <a:p>
            <a:pPr algn="ctr"/>
            <a:r>
              <a:rPr lang="en-US" dirty="0"/>
              <a:t>RESIZING AN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485EA-EF14-1F4E-AA56-894AC5D88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240" y="1056438"/>
            <a:ext cx="8876450" cy="5181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0276E4-6286-734E-B309-0DCCD2AE6F18}"/>
              </a:ext>
            </a:extLst>
          </p:cNvPr>
          <p:cNvSpPr txBox="1"/>
          <p:nvPr/>
        </p:nvSpPr>
        <p:spPr>
          <a:xfrm>
            <a:off x="6604907" y="4084692"/>
            <a:ext cx="8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Done.</a:t>
            </a:r>
          </a:p>
        </p:txBody>
      </p:sp>
    </p:spTree>
    <p:extLst>
      <p:ext uri="{BB962C8B-B14F-4D97-AF65-F5344CB8AC3E}">
        <p14:creationId xmlns:p14="http://schemas.microsoft.com/office/powerpoint/2010/main" val="2986619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B262-161C-D843-BAD3-C6AED95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Biggest problem: no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857377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B262-161C-D843-BAD3-C6AED95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Biggest problem: no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2C77-5A9F-D248-8870-6944B35A2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series of recent </a:t>
            </a:r>
            <a:r>
              <a:rPr lang="en-US" dirty="0" err="1"/>
              <a:t>phonecalls</a:t>
            </a:r>
            <a:r>
              <a:rPr lang="en-US" dirty="0"/>
              <a:t>, </a:t>
            </a:r>
            <a:r>
              <a:rPr lang="en-US" dirty="0" err="1"/>
              <a:t>devs</a:t>
            </a:r>
            <a:r>
              <a:rPr lang="en-US" dirty="0"/>
              <a:t> and Pooja admitted as much.</a:t>
            </a:r>
          </a:p>
        </p:txBody>
      </p:sp>
    </p:spTree>
    <p:extLst>
      <p:ext uri="{BB962C8B-B14F-4D97-AF65-F5344CB8AC3E}">
        <p14:creationId xmlns:p14="http://schemas.microsoft.com/office/powerpoint/2010/main" val="3147619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B262-161C-D843-BAD3-C6AED95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Biggest problem: no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2C77-5A9F-D248-8870-6944B35A2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series of recent </a:t>
            </a:r>
            <a:r>
              <a:rPr lang="en-US" dirty="0" err="1"/>
              <a:t>phonecalls</a:t>
            </a:r>
            <a:r>
              <a:rPr lang="en-US" dirty="0"/>
              <a:t>, </a:t>
            </a:r>
            <a:r>
              <a:rPr lang="en-US" dirty="0" err="1"/>
              <a:t>devs</a:t>
            </a:r>
            <a:r>
              <a:rPr lang="en-US" dirty="0"/>
              <a:t> and Pooja admitted as much.</a:t>
            </a:r>
          </a:p>
          <a:p>
            <a:r>
              <a:rPr lang="en-US" dirty="0"/>
              <a:t>Even when there are updates (</a:t>
            </a:r>
            <a:r>
              <a:rPr lang="en-US" dirty="0" err="1"/>
              <a:t>e.g</a:t>
            </a:r>
            <a:r>
              <a:rPr lang="en-US" dirty="0"/>
              <a:t> app, filesystem consistency), they have not been (well?) communicated</a:t>
            </a:r>
          </a:p>
        </p:txBody>
      </p:sp>
    </p:spTree>
    <p:extLst>
      <p:ext uri="{BB962C8B-B14F-4D97-AF65-F5344CB8AC3E}">
        <p14:creationId xmlns:p14="http://schemas.microsoft.com/office/powerpoint/2010/main" val="1319183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B262-161C-D843-BAD3-C6AED95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Biggest problem: no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2C77-5A9F-D248-8870-6944B35A2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series of recent </a:t>
            </a:r>
            <a:r>
              <a:rPr lang="en-US" dirty="0" err="1"/>
              <a:t>phonecalls</a:t>
            </a:r>
            <a:r>
              <a:rPr lang="en-US" dirty="0"/>
              <a:t>, </a:t>
            </a:r>
            <a:r>
              <a:rPr lang="en-US" dirty="0" err="1"/>
              <a:t>devs</a:t>
            </a:r>
            <a:r>
              <a:rPr lang="en-US" dirty="0"/>
              <a:t> and Pooja admitted as much.</a:t>
            </a:r>
          </a:p>
          <a:p>
            <a:r>
              <a:rPr lang="en-US" dirty="0"/>
              <a:t>Even when there are updates (</a:t>
            </a:r>
            <a:r>
              <a:rPr lang="en-US" dirty="0" err="1"/>
              <a:t>e.g</a:t>
            </a:r>
            <a:r>
              <a:rPr lang="en-US" dirty="0"/>
              <a:t> app, filesystem consistency), they have not been (well?) communicated</a:t>
            </a:r>
          </a:p>
          <a:p>
            <a:r>
              <a:rPr lang="en-US" dirty="0"/>
              <a:t>Software gave the (false) impression of abandonware for many years</a:t>
            </a:r>
          </a:p>
        </p:txBody>
      </p:sp>
    </p:spTree>
    <p:extLst>
      <p:ext uri="{BB962C8B-B14F-4D97-AF65-F5344CB8AC3E}">
        <p14:creationId xmlns:p14="http://schemas.microsoft.com/office/powerpoint/2010/main" val="4171276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B262-161C-D843-BAD3-C6AED954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Biggest problem: no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2C77-5A9F-D248-8870-6944B35A2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series of recent </a:t>
            </a:r>
            <a:r>
              <a:rPr lang="en-US" dirty="0" err="1"/>
              <a:t>phonecalls</a:t>
            </a:r>
            <a:r>
              <a:rPr lang="en-US" dirty="0"/>
              <a:t>, </a:t>
            </a:r>
            <a:r>
              <a:rPr lang="en-US" dirty="0" err="1"/>
              <a:t>devs</a:t>
            </a:r>
            <a:r>
              <a:rPr lang="en-US" dirty="0"/>
              <a:t> and Pooja admitted as much.</a:t>
            </a:r>
          </a:p>
          <a:p>
            <a:r>
              <a:rPr lang="en-US" dirty="0"/>
              <a:t>Even when there are updates (</a:t>
            </a:r>
            <a:r>
              <a:rPr lang="en-US" dirty="0" err="1"/>
              <a:t>e.g</a:t>
            </a:r>
            <a:r>
              <a:rPr lang="en-US" dirty="0"/>
              <a:t> app, filesystem consistency), they have not been (well?) communicated</a:t>
            </a:r>
          </a:p>
          <a:p>
            <a:r>
              <a:rPr lang="en-US" dirty="0"/>
              <a:t>Software gave the (false) impression of abandonware for many years</a:t>
            </a:r>
          </a:p>
          <a:p>
            <a:r>
              <a:rPr lang="en-US" dirty="0"/>
              <a:t>Problems with prototyping – deployment pipeline?</a:t>
            </a:r>
          </a:p>
        </p:txBody>
      </p:sp>
    </p:spTree>
    <p:extLst>
      <p:ext uri="{BB962C8B-B14F-4D97-AF65-F5344CB8AC3E}">
        <p14:creationId xmlns:p14="http://schemas.microsoft.com/office/powerpoint/2010/main" val="2162185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B58-F234-4F4C-B4C2-CBB1206B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things about piazza</a:t>
            </a:r>
          </a:p>
        </p:txBody>
      </p:sp>
    </p:spTree>
    <p:extLst>
      <p:ext uri="{BB962C8B-B14F-4D97-AF65-F5344CB8AC3E}">
        <p14:creationId xmlns:p14="http://schemas.microsoft.com/office/powerpoint/2010/main" val="4136000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B58-F234-4F4C-B4C2-CBB1206B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things about piazza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FABEB-B9AB-9043-9E79-265304006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Lightweight (very important)</a:t>
            </a:r>
          </a:p>
        </p:txBody>
      </p:sp>
    </p:spTree>
    <p:extLst>
      <p:ext uri="{BB962C8B-B14F-4D97-AF65-F5344CB8AC3E}">
        <p14:creationId xmlns:p14="http://schemas.microsoft.com/office/powerpoint/2010/main" val="375584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E6FA-B2F2-1944-AE47-CA2E31C3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</a:t>
            </a:r>
            <a:r>
              <a:rPr lang="en-US" dirty="0" err="1"/>
              <a:t>PIAzza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4519B-AEAE-1548-8F49-7E068555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08" y="2249486"/>
            <a:ext cx="10660828" cy="4162071"/>
          </a:xfrm>
        </p:spPr>
        <p:txBody>
          <a:bodyPr>
            <a:normAutofit/>
          </a:bodyPr>
          <a:lstStyle/>
          <a:p>
            <a:r>
              <a:rPr lang="en-US" dirty="0"/>
              <a:t>We have all been using Piazza for many years</a:t>
            </a:r>
          </a:p>
          <a:p>
            <a:pPr lvl="1"/>
            <a:r>
              <a:rPr lang="en-US" dirty="0"/>
              <a:t>CSDEPT group on Piazza</a:t>
            </a:r>
          </a:p>
          <a:p>
            <a:r>
              <a:rPr lang="en-US" dirty="0"/>
              <a:t>There are several issues that seem to not have been addressed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9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B58-F234-4F4C-B4C2-CBB1206B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things about piazza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FABEB-B9AB-9043-9E79-265304006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Lightweight (very important)</a:t>
            </a:r>
          </a:p>
          <a:p>
            <a:r>
              <a:rPr lang="en-US" dirty="0"/>
              <a:t>Free (also very important)</a:t>
            </a:r>
          </a:p>
        </p:txBody>
      </p:sp>
    </p:spTree>
    <p:extLst>
      <p:ext uri="{BB962C8B-B14F-4D97-AF65-F5344CB8AC3E}">
        <p14:creationId xmlns:p14="http://schemas.microsoft.com/office/powerpoint/2010/main" val="3866486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B58-F234-4F4C-B4C2-CBB1206B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things about piazza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FABEB-B9AB-9043-9E79-265304006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Lightweight (very important)</a:t>
            </a:r>
          </a:p>
          <a:p>
            <a:r>
              <a:rPr lang="en-US" dirty="0"/>
              <a:t>Free (also very important)</a:t>
            </a:r>
          </a:p>
          <a:p>
            <a:r>
              <a:rPr lang="en-US" dirty="0"/>
              <a:t>FERPA compliant (whatever that means anyway)</a:t>
            </a:r>
          </a:p>
        </p:txBody>
      </p:sp>
    </p:spTree>
    <p:extLst>
      <p:ext uri="{BB962C8B-B14F-4D97-AF65-F5344CB8AC3E}">
        <p14:creationId xmlns:p14="http://schemas.microsoft.com/office/powerpoint/2010/main" val="3004289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B58-F234-4F4C-B4C2-CBB1206B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things about piazza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FABEB-B9AB-9043-9E79-265304006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Lightweight (very important)</a:t>
            </a:r>
          </a:p>
          <a:p>
            <a:r>
              <a:rPr lang="en-US" dirty="0"/>
              <a:t>Free (also very important)</a:t>
            </a:r>
          </a:p>
          <a:p>
            <a:r>
              <a:rPr lang="en-US" dirty="0"/>
              <a:t>FERPA compliant (whatever that means anyway)</a:t>
            </a:r>
          </a:p>
          <a:p>
            <a:r>
              <a:rPr lang="en-US" dirty="0"/>
              <a:t>Close to 100% uptime (only time in recent memory it was down was when AWS was down a few years ago and half the internet did not work)</a:t>
            </a:r>
          </a:p>
        </p:txBody>
      </p:sp>
    </p:spTree>
    <p:extLst>
      <p:ext uri="{BB962C8B-B14F-4D97-AF65-F5344CB8AC3E}">
        <p14:creationId xmlns:p14="http://schemas.microsoft.com/office/powerpoint/2010/main" val="503358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AA02-313C-8B48-A18E-462454AE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*does* have a future</a:t>
            </a:r>
          </a:p>
        </p:txBody>
      </p:sp>
    </p:spTree>
    <p:extLst>
      <p:ext uri="{BB962C8B-B14F-4D97-AF65-F5344CB8AC3E}">
        <p14:creationId xmlns:p14="http://schemas.microsoft.com/office/powerpoint/2010/main" val="2621339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AA02-313C-8B48-A18E-462454AE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*does* have a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C261-25BC-644F-A47D-E16C7E70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still updates in the background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84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AA02-313C-8B48-A18E-462454AE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*does* have a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C261-25BC-644F-A47D-E16C7E70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still updates in the background</a:t>
            </a:r>
          </a:p>
          <a:p>
            <a:pPr lvl="1"/>
            <a:r>
              <a:rPr lang="en-US" dirty="0"/>
              <a:t>Password protection of a page is now possible Under Manage Class-&gt;Access Code.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34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AA02-313C-8B48-A18E-462454AE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*does* have a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C261-25BC-644F-A47D-E16C7E70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still updates in the background</a:t>
            </a:r>
          </a:p>
          <a:p>
            <a:pPr lvl="1"/>
            <a:r>
              <a:rPr lang="en-US" dirty="0"/>
              <a:t>Password protection of a page is now possible Under Manage Class-&gt;Access Code.</a:t>
            </a:r>
          </a:p>
          <a:p>
            <a:pPr lvl="1"/>
            <a:r>
              <a:rPr lang="en-US" dirty="0"/>
              <a:t>Duplicate post detection in the works (see next slide)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43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64CE36-B151-EB4C-998A-79A831A31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31" y="983699"/>
            <a:ext cx="9315098" cy="5874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C7E00-DF3D-BA4E-8C82-EF795D66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86" y="0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Duplicate post detection prototype</a:t>
            </a:r>
          </a:p>
        </p:txBody>
      </p:sp>
    </p:spTree>
    <p:extLst>
      <p:ext uri="{BB962C8B-B14F-4D97-AF65-F5344CB8AC3E}">
        <p14:creationId xmlns:p14="http://schemas.microsoft.com/office/powerpoint/2010/main" val="2087573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7E00-DF3D-BA4E-8C82-EF795D66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686" y="0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Duplicate post detection prototype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7D835B-E79A-544B-AE9D-42E9368F3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72" y="1034499"/>
            <a:ext cx="9315098" cy="58743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1187CEB-8C1D-814F-A4DB-065D35B1048E}"/>
              </a:ext>
            </a:extLst>
          </p:cNvPr>
          <p:cNvSpPr/>
          <p:nvPr/>
        </p:nvSpPr>
        <p:spPr>
          <a:xfrm>
            <a:off x="5156569" y="2193867"/>
            <a:ext cx="895889" cy="171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D302E1-1944-2E4E-A09D-6CFA8614A993}"/>
              </a:ext>
            </a:extLst>
          </p:cNvPr>
          <p:cNvSpPr/>
          <p:nvPr/>
        </p:nvSpPr>
        <p:spPr>
          <a:xfrm>
            <a:off x="3701143" y="3802743"/>
            <a:ext cx="6569927" cy="2090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89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AA02-313C-8B48-A18E-462454AE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*does* have a future…. but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C261-25BC-644F-A47D-E16C7E70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still updates in the background</a:t>
            </a:r>
          </a:p>
          <a:p>
            <a:pPr lvl="1"/>
            <a:r>
              <a:rPr lang="en-US" dirty="0"/>
              <a:t>Password protection of a page is now possible Under Manage Class-&gt;Access Code.</a:t>
            </a:r>
          </a:p>
          <a:p>
            <a:pPr lvl="1"/>
            <a:r>
              <a:rPr lang="en-US" dirty="0"/>
              <a:t>Duplicate post detection (see next slide)</a:t>
            </a:r>
          </a:p>
          <a:p>
            <a:pPr lvl="1"/>
            <a:r>
              <a:rPr lang="en-US" dirty="0"/>
              <a:t>The timing is unfortunate, given competitors that are already there (</a:t>
            </a:r>
            <a:r>
              <a:rPr lang="en-US" dirty="0" err="1"/>
              <a:t>Campswire</a:t>
            </a:r>
            <a:r>
              <a:rPr lang="en-US" dirty="0"/>
              <a:t>, others?)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6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E6FA-B2F2-1944-AE47-CA2E31C3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</a:t>
            </a:r>
            <a:r>
              <a:rPr lang="en-US" dirty="0" err="1"/>
              <a:t>PIAzza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4519B-AEAE-1548-8F49-7E068555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08" y="2249486"/>
            <a:ext cx="10660828" cy="4162071"/>
          </a:xfrm>
        </p:spPr>
        <p:txBody>
          <a:bodyPr>
            <a:normAutofit/>
          </a:bodyPr>
          <a:lstStyle/>
          <a:p>
            <a:r>
              <a:rPr lang="en-US" dirty="0"/>
              <a:t>We have all been using Piazza for many years</a:t>
            </a:r>
          </a:p>
          <a:p>
            <a:pPr lvl="1"/>
            <a:r>
              <a:rPr lang="en-US" dirty="0"/>
              <a:t>CSDEPT group on Piazza</a:t>
            </a:r>
          </a:p>
          <a:p>
            <a:r>
              <a:rPr lang="en-US" dirty="0"/>
              <a:t>There are several issues that seem to not have been addressed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Ageing interface </a:t>
            </a:r>
            <a:r>
              <a:rPr lang="en-US" dirty="0"/>
              <a:t>(more like an old-style PHPBB forum than a modern responsive framework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0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AA02-313C-8B48-A18E-462454AE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*does* have a future…. but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C261-25BC-644F-A47D-E16C7E70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still updates in the background</a:t>
            </a:r>
          </a:p>
          <a:p>
            <a:pPr lvl="1"/>
            <a:r>
              <a:rPr lang="en-US" dirty="0"/>
              <a:t>Password protection of a page is now possible Under Manage Class-&gt;Access Code.</a:t>
            </a:r>
          </a:p>
          <a:p>
            <a:pPr lvl="1"/>
            <a:r>
              <a:rPr lang="en-US" dirty="0"/>
              <a:t>Duplicate post detection (see next slide)</a:t>
            </a:r>
          </a:p>
          <a:p>
            <a:pPr lvl="1"/>
            <a:r>
              <a:rPr lang="en-US" dirty="0"/>
              <a:t>The timing is unfortunate, given competitors that are already there (</a:t>
            </a:r>
            <a:r>
              <a:rPr lang="en-US" dirty="0" err="1"/>
              <a:t>Campswire</a:t>
            </a:r>
            <a:r>
              <a:rPr lang="en-US" dirty="0"/>
              <a:t>, others?)</a:t>
            </a:r>
          </a:p>
          <a:p>
            <a:pPr lvl="1"/>
            <a:r>
              <a:rPr lang="en-US" dirty="0"/>
              <a:t>Prototyping -&gt; deployment pipeline historically slow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12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AA02-313C-8B48-A18E-462454AE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*does* have a future…. but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C261-25BC-644F-A47D-E16C7E70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still updates in the background</a:t>
            </a:r>
          </a:p>
          <a:p>
            <a:pPr lvl="1"/>
            <a:r>
              <a:rPr lang="en-US" dirty="0"/>
              <a:t>Password protection of a page is now possible Under Manage Class-&gt;Access Code.</a:t>
            </a:r>
          </a:p>
          <a:p>
            <a:pPr lvl="1"/>
            <a:r>
              <a:rPr lang="en-US" dirty="0"/>
              <a:t>Duplicate post detection (see next slide)</a:t>
            </a:r>
          </a:p>
          <a:p>
            <a:pPr lvl="1"/>
            <a:r>
              <a:rPr lang="en-US" dirty="0"/>
              <a:t>The timing is unfortunate, given competitors that are already there (</a:t>
            </a:r>
            <a:r>
              <a:rPr lang="en-US" dirty="0" err="1"/>
              <a:t>Campswire</a:t>
            </a:r>
            <a:r>
              <a:rPr lang="en-US" dirty="0"/>
              <a:t>, others?)</a:t>
            </a:r>
          </a:p>
          <a:p>
            <a:pPr lvl="1"/>
            <a:r>
              <a:rPr lang="en-US" dirty="0"/>
              <a:t>Prototyping -&gt; deployment pipeline historically slow</a:t>
            </a:r>
          </a:p>
          <a:p>
            <a:pPr lvl="1"/>
            <a:r>
              <a:rPr lang="en-US" dirty="0"/>
              <a:t>Communication means need to be formalized, communicated.</a:t>
            </a:r>
          </a:p>
          <a:p>
            <a:pPr lvl="1"/>
            <a:endParaRPr lang="en-US" u="sng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65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AA02-313C-8B48-A18E-462454AE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*does* have a future…. but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C261-25BC-644F-A47D-E16C7E70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still updates in the background</a:t>
            </a:r>
          </a:p>
          <a:p>
            <a:pPr lvl="1"/>
            <a:r>
              <a:rPr lang="en-US" dirty="0"/>
              <a:t>Password protection of a page is now possible Under Manage Class-&gt;Access Code.</a:t>
            </a:r>
          </a:p>
          <a:p>
            <a:pPr lvl="1"/>
            <a:r>
              <a:rPr lang="en-US" dirty="0"/>
              <a:t>Duplicate post detection (see next slide)</a:t>
            </a:r>
          </a:p>
          <a:p>
            <a:pPr lvl="1"/>
            <a:r>
              <a:rPr lang="en-US" dirty="0"/>
              <a:t>The timing is unfortunate, given competitors that are already there (</a:t>
            </a:r>
            <a:r>
              <a:rPr lang="en-US" dirty="0" err="1"/>
              <a:t>Campswire</a:t>
            </a:r>
            <a:r>
              <a:rPr lang="en-US" dirty="0"/>
              <a:t>, others?)</a:t>
            </a:r>
          </a:p>
          <a:p>
            <a:pPr lvl="1"/>
            <a:r>
              <a:rPr lang="en-US" dirty="0"/>
              <a:t>Prototyping -&gt; deployment pipeline historically slow</a:t>
            </a:r>
          </a:p>
          <a:p>
            <a:pPr lvl="1"/>
            <a:r>
              <a:rPr lang="en-US" dirty="0"/>
              <a:t>Communication means need to be formalized, communicated.</a:t>
            </a:r>
          </a:p>
          <a:p>
            <a:pPr lvl="1"/>
            <a:r>
              <a:rPr lang="en-US" dirty="0"/>
              <a:t>It looks to be a bit behind, in spite of being </a:t>
            </a:r>
            <a:r>
              <a:rPr lang="en-US" b="1" u="sng" dirty="0"/>
              <a:t>very robust, free, easy to join</a:t>
            </a:r>
            <a:endParaRPr lang="en-US" u="sng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76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F72A-FD4C-774A-9005-4B661616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Campuswire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E51D-FA8F-EF42-97D9-6B93DFBBB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modern, responsive, JS-based communication framework that combines: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4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F72A-FD4C-774A-9005-4B661616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Campuswire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E51D-FA8F-EF42-97D9-6B93DFBBB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modern, responsive, JS-based communication framework that combines:</a:t>
            </a:r>
          </a:p>
          <a:p>
            <a:pPr lvl="1"/>
            <a:r>
              <a:rPr lang="en-US" dirty="0"/>
              <a:t>Stack Overflow – style duplicate post detection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46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F72A-FD4C-774A-9005-4B661616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Campuswire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E51D-FA8F-EF42-97D9-6B93DFBBB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modern, responsive, JS-based communication framework that combines:</a:t>
            </a:r>
          </a:p>
          <a:p>
            <a:pPr lvl="1"/>
            <a:r>
              <a:rPr lang="en-US" dirty="0"/>
              <a:t>Stack Overflow – style duplicate post detection</a:t>
            </a:r>
          </a:p>
          <a:p>
            <a:pPr lvl="1"/>
            <a:r>
              <a:rPr lang="en-US" dirty="0"/>
              <a:t>Reddit – Style upvoting / downvoting and community promoting (badges, emojis, 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22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F72A-FD4C-774A-9005-4B661616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Campuswire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E51D-FA8F-EF42-97D9-6B93DFBBB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modern, responsive, JS-based communication framework that combines:</a:t>
            </a:r>
          </a:p>
          <a:p>
            <a:pPr lvl="1"/>
            <a:r>
              <a:rPr lang="en-US" dirty="0"/>
              <a:t>Stack Overflow – style duplicate post detection</a:t>
            </a:r>
          </a:p>
          <a:p>
            <a:pPr lvl="1"/>
            <a:r>
              <a:rPr lang="en-US" dirty="0"/>
              <a:t>Reddit – Style upvoting / downvoting and community promoting (badges, emojis, )</a:t>
            </a:r>
          </a:p>
          <a:p>
            <a:pPr lvl="1"/>
            <a:r>
              <a:rPr lang="en-US" dirty="0"/>
              <a:t>Slack-style communication, including opportunity for private ”workspaces”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21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F72A-FD4C-774A-9005-4B661616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Campuswire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E51D-FA8F-EF42-97D9-6B93DFBBB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modern, responsive, JS-based communication framework that combines:</a:t>
            </a:r>
          </a:p>
          <a:p>
            <a:pPr lvl="1"/>
            <a:r>
              <a:rPr lang="en-US" dirty="0"/>
              <a:t>Stack Overflow – style duplicate post detection</a:t>
            </a:r>
          </a:p>
          <a:p>
            <a:pPr lvl="1"/>
            <a:r>
              <a:rPr lang="en-US" dirty="0"/>
              <a:t>Reddit – Style upvoting / downvoting and community promoting (badges, emojis, )</a:t>
            </a:r>
          </a:p>
          <a:p>
            <a:pPr lvl="1"/>
            <a:r>
              <a:rPr lang="en-US" dirty="0"/>
              <a:t>Slack-style communication, including opportunity for private ”workspaces”</a:t>
            </a:r>
          </a:p>
          <a:p>
            <a:pPr lvl="1"/>
            <a:r>
              <a:rPr lang="en-US" dirty="0"/>
              <a:t>Piazza – style polls, questions, notes.</a:t>
            </a:r>
          </a:p>
        </p:txBody>
      </p:sp>
    </p:spTree>
    <p:extLst>
      <p:ext uri="{BB962C8B-B14F-4D97-AF65-F5344CB8AC3E}">
        <p14:creationId xmlns:p14="http://schemas.microsoft.com/office/powerpoint/2010/main" val="3304447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F72A-FD4C-774A-9005-4B661616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Campuswire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E51D-FA8F-EF42-97D9-6B93DFBBB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modern, responsive, JS-based communication framework that combines:</a:t>
            </a:r>
          </a:p>
          <a:p>
            <a:pPr lvl="1"/>
            <a:r>
              <a:rPr lang="en-US" dirty="0"/>
              <a:t>Stack Overflow – style duplicate post detection</a:t>
            </a:r>
          </a:p>
          <a:p>
            <a:pPr lvl="1"/>
            <a:r>
              <a:rPr lang="en-US" dirty="0"/>
              <a:t>Reddit – Style upvoting / downvoting and community promoting (badges, emojis, )</a:t>
            </a:r>
          </a:p>
          <a:p>
            <a:pPr lvl="1"/>
            <a:r>
              <a:rPr lang="en-US" dirty="0"/>
              <a:t>Slack-style communication, including opportunity for private ”workspaces”</a:t>
            </a:r>
          </a:p>
          <a:p>
            <a:pPr lvl="1"/>
            <a:r>
              <a:rPr lang="en-US" dirty="0"/>
              <a:t>Piazza – style polls, questions, notes.</a:t>
            </a:r>
          </a:p>
          <a:p>
            <a:pPr lvl="1"/>
            <a:r>
              <a:rPr lang="en-US" dirty="0"/>
              <a:t>Markdown and </a:t>
            </a:r>
            <a:r>
              <a:rPr lang="en-US" dirty="0" err="1"/>
              <a:t>LaTeX</a:t>
            </a:r>
            <a:r>
              <a:rPr lang="en-US" dirty="0"/>
              <a:t> support (Piazza doesn’t do Markdown right now)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72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F72A-FD4C-774A-9005-4B661616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Campuswire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E51D-FA8F-EF42-97D9-6B93DFBBB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097088"/>
            <a:ext cx="11146971" cy="4369027"/>
          </a:xfrm>
        </p:spPr>
        <p:txBody>
          <a:bodyPr>
            <a:normAutofit/>
          </a:bodyPr>
          <a:lstStyle/>
          <a:p>
            <a:r>
              <a:rPr lang="en-US" dirty="0"/>
              <a:t>A more modern, responsive, JS-based communication framework that combines:</a:t>
            </a:r>
          </a:p>
          <a:p>
            <a:pPr lvl="1"/>
            <a:r>
              <a:rPr lang="en-US" dirty="0"/>
              <a:t>Stack Overflow – style duplicate post detection</a:t>
            </a:r>
          </a:p>
          <a:p>
            <a:pPr lvl="1"/>
            <a:r>
              <a:rPr lang="en-US" dirty="0"/>
              <a:t>Reddit – Style upvoting / downvoting and community promoting (badges, emojis, )</a:t>
            </a:r>
          </a:p>
          <a:p>
            <a:pPr lvl="1"/>
            <a:r>
              <a:rPr lang="en-US" dirty="0"/>
              <a:t>Slack-style communication, including opportunity for private ”workspaces”</a:t>
            </a:r>
          </a:p>
          <a:p>
            <a:pPr lvl="1"/>
            <a:r>
              <a:rPr lang="en-US" dirty="0"/>
              <a:t>Piazza – style polls, questions, notes.</a:t>
            </a:r>
          </a:p>
          <a:p>
            <a:pPr lvl="1"/>
            <a:r>
              <a:rPr lang="en-US" dirty="0"/>
              <a:t>Markdown and </a:t>
            </a:r>
            <a:r>
              <a:rPr lang="en-US" dirty="0" err="1"/>
              <a:t>LaTeX</a:t>
            </a:r>
            <a:r>
              <a:rPr lang="en-US" dirty="0"/>
              <a:t> support (Piazza doesn’t do Markdown right now)</a:t>
            </a:r>
          </a:p>
          <a:p>
            <a:pPr lvl="1"/>
            <a:r>
              <a:rPr lang="en-US" dirty="0"/>
              <a:t>Opportunity to make a “group” or a ”class”</a:t>
            </a:r>
          </a:p>
          <a:p>
            <a:pPr lvl="2"/>
            <a:r>
              <a:rPr lang="en-US" dirty="0"/>
              <a:t>“Class” has the Piazza features students are used to.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E6FA-B2F2-1944-AE47-CA2E31C3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</a:t>
            </a:r>
            <a:r>
              <a:rPr lang="en-US" dirty="0" err="1"/>
              <a:t>PIAzza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4519B-AEAE-1548-8F49-7E068555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08" y="2249486"/>
            <a:ext cx="10660828" cy="4162071"/>
          </a:xfrm>
        </p:spPr>
        <p:txBody>
          <a:bodyPr>
            <a:normAutofit/>
          </a:bodyPr>
          <a:lstStyle/>
          <a:p>
            <a:r>
              <a:rPr lang="en-US" dirty="0"/>
              <a:t>We have all been using Piazza for many years</a:t>
            </a:r>
          </a:p>
          <a:p>
            <a:pPr lvl="1"/>
            <a:r>
              <a:rPr lang="en-US" dirty="0"/>
              <a:t>CSDEPT group on Piazza</a:t>
            </a:r>
          </a:p>
          <a:p>
            <a:r>
              <a:rPr lang="en-US" dirty="0"/>
              <a:t>There are several issues that seem to not have been addressed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Ageing interface </a:t>
            </a:r>
            <a:r>
              <a:rPr lang="en-US" dirty="0"/>
              <a:t>(more like an old-style PHPBB forum than a modern responsive framework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No duplicate post detection </a:t>
            </a:r>
            <a:r>
              <a:rPr lang="en-US" dirty="0"/>
              <a:t>(</a:t>
            </a:r>
            <a:r>
              <a:rPr lang="en-US" b="1" i="1" u="sng" dirty="0"/>
              <a:t>very </a:t>
            </a:r>
            <a:r>
              <a:rPr lang="en-US" dirty="0"/>
              <a:t> unnerving)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92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BF72A-FD4C-774A-9005-4B661616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Campuswire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E51D-FA8F-EF42-97D9-6B93DFBBB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097088"/>
            <a:ext cx="11146971" cy="43690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more modern, responsive, JS-based communication framework that combines:</a:t>
            </a:r>
          </a:p>
          <a:p>
            <a:pPr lvl="1"/>
            <a:r>
              <a:rPr lang="en-US" dirty="0"/>
              <a:t>Stack Overflow – style duplicate post detection</a:t>
            </a:r>
          </a:p>
          <a:p>
            <a:pPr lvl="1"/>
            <a:r>
              <a:rPr lang="en-US" dirty="0"/>
              <a:t>Reddit – Style upvoting / downvoting and community promoting (badges, emojis, )</a:t>
            </a:r>
          </a:p>
          <a:p>
            <a:pPr lvl="1"/>
            <a:r>
              <a:rPr lang="en-US" dirty="0"/>
              <a:t>Slack-style communication, including opportunity for private ”workspaces”</a:t>
            </a:r>
          </a:p>
          <a:p>
            <a:pPr lvl="1"/>
            <a:r>
              <a:rPr lang="en-US" dirty="0"/>
              <a:t>Piazza – style polls, questions, notes.</a:t>
            </a:r>
          </a:p>
          <a:p>
            <a:pPr lvl="1"/>
            <a:r>
              <a:rPr lang="en-US" dirty="0"/>
              <a:t>Markdown and </a:t>
            </a:r>
            <a:r>
              <a:rPr lang="en-US" dirty="0" err="1"/>
              <a:t>LaTeX</a:t>
            </a:r>
            <a:r>
              <a:rPr lang="en-US" dirty="0"/>
              <a:t> support (Piazza doesn’t do Markdown right now)</a:t>
            </a:r>
          </a:p>
          <a:p>
            <a:pPr lvl="1"/>
            <a:r>
              <a:rPr lang="en-US" dirty="0"/>
              <a:t>Opportunity to make a “group” or a ”class”</a:t>
            </a:r>
          </a:p>
          <a:p>
            <a:pPr lvl="2"/>
            <a:r>
              <a:rPr lang="en-US" dirty="0"/>
              <a:t>“Class” has the Piazza features students are used to.</a:t>
            </a:r>
          </a:p>
          <a:p>
            <a:r>
              <a:rPr lang="en-US" dirty="0"/>
              <a:t>Both “Free” and “Pro” versions available.</a:t>
            </a:r>
          </a:p>
          <a:p>
            <a:pPr lvl="1"/>
            <a:r>
              <a:rPr lang="en-US" dirty="0"/>
              <a:t>Currently team wants to promote the “Pro” version after “free” has gotten traction with faculty.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860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9E88-8B03-544B-A99A-9ACAD305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42" y="226632"/>
            <a:ext cx="7842930" cy="760339"/>
          </a:xfrm>
        </p:spPr>
        <p:txBody>
          <a:bodyPr/>
          <a:lstStyle/>
          <a:p>
            <a:pPr algn="ctr"/>
            <a:r>
              <a:rPr lang="en-US" dirty="0"/>
              <a:t>INTERFACE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B3CE7-4E7F-2D4B-86D8-C4AAAFAE6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5" y="867142"/>
            <a:ext cx="10348686" cy="573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40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9E88-8B03-544B-A99A-9ACAD305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42" y="226632"/>
            <a:ext cx="7842930" cy="760339"/>
          </a:xfrm>
        </p:spPr>
        <p:txBody>
          <a:bodyPr/>
          <a:lstStyle/>
          <a:p>
            <a:pPr algn="ctr"/>
            <a:r>
              <a:rPr lang="en-US" dirty="0"/>
              <a:t>INTERFACE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B3CE7-4E7F-2D4B-86D8-C4AAAFAE6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85" y="867142"/>
            <a:ext cx="10348686" cy="57396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2740A15-6D41-7445-9B41-496292C76C17}"/>
              </a:ext>
            </a:extLst>
          </p:cNvPr>
          <p:cNvSpPr/>
          <p:nvPr/>
        </p:nvSpPr>
        <p:spPr>
          <a:xfrm>
            <a:off x="1553029" y="1248228"/>
            <a:ext cx="865642" cy="2467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A429E9-0B7E-5449-8AD9-D48690D2C22A}"/>
              </a:ext>
            </a:extLst>
          </p:cNvPr>
          <p:cNvSpPr/>
          <p:nvPr/>
        </p:nvSpPr>
        <p:spPr>
          <a:xfrm>
            <a:off x="2402114" y="1240972"/>
            <a:ext cx="865642" cy="24674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3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9E88-8B03-544B-A99A-9ACAD305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42" y="226632"/>
            <a:ext cx="7842930" cy="760339"/>
          </a:xfrm>
        </p:spPr>
        <p:txBody>
          <a:bodyPr/>
          <a:lstStyle/>
          <a:p>
            <a:pPr algn="ctr"/>
            <a:r>
              <a:rPr lang="en-US" dirty="0"/>
              <a:t>INTERFACE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1CB93-CB93-6845-93F5-3D6A17F0D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1333500"/>
            <a:ext cx="3632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0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9E88-8B03-544B-A99A-9ACAD305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42" y="226632"/>
            <a:ext cx="7842930" cy="760339"/>
          </a:xfrm>
        </p:spPr>
        <p:txBody>
          <a:bodyPr/>
          <a:lstStyle/>
          <a:p>
            <a:pPr algn="ctr"/>
            <a:r>
              <a:rPr lang="en-US" dirty="0"/>
              <a:t>INTERFACE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C7CE2-C6C5-184B-9009-9A2AE2C2A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13" y="972457"/>
            <a:ext cx="5907314" cy="57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04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9E88-8B03-544B-A99A-9ACAD305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42" y="226632"/>
            <a:ext cx="7842930" cy="760339"/>
          </a:xfrm>
        </p:spPr>
        <p:txBody>
          <a:bodyPr/>
          <a:lstStyle/>
          <a:p>
            <a:pPr algn="ctr"/>
            <a:r>
              <a:rPr lang="en-US" dirty="0"/>
              <a:t>INTERFACE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7BD04-B57C-E642-B9F1-A4B531896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86971"/>
            <a:ext cx="11161486" cy="5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6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9E88-8B03-544B-A99A-9ACAD305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42" y="226632"/>
            <a:ext cx="7842930" cy="760339"/>
          </a:xfrm>
        </p:spPr>
        <p:txBody>
          <a:bodyPr/>
          <a:lstStyle/>
          <a:p>
            <a:pPr algn="ctr"/>
            <a:r>
              <a:rPr lang="en-US" dirty="0"/>
              <a:t>INTERFACE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A9C0B-3F9B-6346-A5DB-7D24DAC47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69" y="870856"/>
            <a:ext cx="8316686" cy="59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824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9E88-8B03-544B-A99A-9ACAD305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642" y="226632"/>
            <a:ext cx="7842930" cy="760339"/>
          </a:xfrm>
        </p:spPr>
        <p:txBody>
          <a:bodyPr/>
          <a:lstStyle/>
          <a:p>
            <a:pPr algn="ctr"/>
            <a:r>
              <a:rPr lang="en-US" dirty="0"/>
              <a:t>INTERFACE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E86F5-3FA5-FE4F-9D89-370FA6BA9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27" y="959717"/>
            <a:ext cx="6344559" cy="58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31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B061-D351-4A44-8ACC-1464DA2F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action</a:t>
            </a:r>
          </a:p>
        </p:txBody>
      </p:sp>
    </p:spTree>
    <p:extLst>
      <p:ext uri="{BB962C8B-B14F-4D97-AF65-F5344CB8AC3E}">
        <p14:creationId xmlns:p14="http://schemas.microsoft.com/office/powerpoint/2010/main" val="3281547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B061-D351-4A44-8ACC-1464DA2F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E476-FC0A-C742-8799-EC8BDCEB6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Intend to replace Piazza with CW at least for Spring 2019’s CMSC250 (order of 800 students)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8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E6FA-B2F2-1944-AE47-CA2E31C3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</a:t>
            </a:r>
            <a:r>
              <a:rPr lang="en-US" dirty="0" err="1"/>
              <a:t>PIAzza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4519B-AEAE-1548-8F49-7E068555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08" y="2249486"/>
            <a:ext cx="10660828" cy="4162071"/>
          </a:xfrm>
        </p:spPr>
        <p:txBody>
          <a:bodyPr>
            <a:normAutofit/>
          </a:bodyPr>
          <a:lstStyle/>
          <a:p>
            <a:r>
              <a:rPr lang="en-US" dirty="0"/>
              <a:t>We have all been using Piazza for many years</a:t>
            </a:r>
          </a:p>
          <a:p>
            <a:pPr lvl="1"/>
            <a:r>
              <a:rPr lang="en-US" dirty="0"/>
              <a:t>CSDEPT group on Piazza</a:t>
            </a:r>
          </a:p>
          <a:p>
            <a:r>
              <a:rPr lang="en-US" dirty="0"/>
              <a:t>There are several issues that seem to not have been addressed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Ageing interface </a:t>
            </a:r>
            <a:r>
              <a:rPr lang="en-US" dirty="0"/>
              <a:t>(more like an old-style PHPBB forum than a modern responsive framework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No duplicate post detection </a:t>
            </a:r>
            <a:r>
              <a:rPr lang="en-US" dirty="0"/>
              <a:t>(</a:t>
            </a:r>
            <a:r>
              <a:rPr lang="en-US" b="1" i="1" u="sng" dirty="0"/>
              <a:t>very </a:t>
            </a:r>
            <a:r>
              <a:rPr lang="en-US" dirty="0"/>
              <a:t> unnerving)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No file link consistency </a:t>
            </a:r>
            <a:r>
              <a:rPr lang="en-US" dirty="0"/>
              <a:t>(this was only recently fixed, but nobody announced it)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501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B061-D351-4A44-8ACC-1464DA2F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E476-FC0A-C742-8799-EC8BDCEB6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Intend to replace Piazza with CW at least for Spring 2019’s CMSC250 (order of 800 students)</a:t>
            </a:r>
          </a:p>
          <a:p>
            <a:r>
              <a:rPr lang="en-US" dirty="0"/>
              <a:t>Would also use it for </a:t>
            </a:r>
            <a:r>
              <a:rPr lang="en-US" dirty="0" err="1"/>
              <a:t>comms</a:t>
            </a:r>
            <a:r>
              <a:rPr lang="en-US" dirty="0"/>
              <a:t> with TAs, so that we avoid having separate Slack workspace.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613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B061-D351-4A44-8ACC-1464DA2F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E476-FC0A-C742-8799-EC8BDCEB6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Intend to replace Piazza with CW at least for Spring 2019’s CMSC250 (order of 800 students)</a:t>
            </a:r>
          </a:p>
          <a:p>
            <a:r>
              <a:rPr lang="en-US" dirty="0"/>
              <a:t>Would also use it for </a:t>
            </a:r>
            <a:r>
              <a:rPr lang="en-US" dirty="0" err="1"/>
              <a:t>comms</a:t>
            </a:r>
            <a:r>
              <a:rPr lang="en-US" dirty="0"/>
              <a:t> with TAs, so that we avoid having separate Slack workspace.</a:t>
            </a:r>
          </a:p>
          <a:p>
            <a:r>
              <a:rPr lang="en-US" dirty="0"/>
              <a:t>Can report on findings.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33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B061-D351-4A44-8ACC-1464DA2F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E476-FC0A-C742-8799-EC8BDCEB6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Intend to replace Piazza with CW at least for Spring 2019’s CMSC250 (order of 800 students)</a:t>
            </a:r>
          </a:p>
          <a:p>
            <a:r>
              <a:rPr lang="en-US" dirty="0"/>
              <a:t>Would also use it for </a:t>
            </a:r>
            <a:r>
              <a:rPr lang="en-US" dirty="0" err="1"/>
              <a:t>comms</a:t>
            </a:r>
            <a:r>
              <a:rPr lang="en-US" dirty="0"/>
              <a:t> with TAs, so that we avoid having separate Slack workspace.</a:t>
            </a:r>
          </a:p>
          <a:p>
            <a:r>
              <a:rPr lang="en-US" dirty="0"/>
              <a:t>Can report on findings.</a:t>
            </a:r>
          </a:p>
          <a:p>
            <a:r>
              <a:rPr lang="en-US" dirty="0"/>
              <a:t>Ideas of things to look out for?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130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7B2C-2515-7247-B841-B2C550E6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try </a:t>
            </a:r>
            <a:r>
              <a:rPr lang="en-US" dirty="0" err="1"/>
              <a:t>cw</a:t>
            </a:r>
            <a:r>
              <a:rPr lang="en-US" dirty="0"/>
              <a:t> outside class RIGHT NOW!</a:t>
            </a:r>
          </a:p>
        </p:txBody>
      </p:sp>
    </p:spTree>
    <p:extLst>
      <p:ext uri="{BB962C8B-B14F-4D97-AF65-F5344CB8AC3E}">
        <p14:creationId xmlns:p14="http://schemas.microsoft.com/office/powerpoint/2010/main" val="20515656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7B2C-2515-7247-B841-B2C550E6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try </a:t>
            </a:r>
            <a:r>
              <a:rPr lang="en-US" dirty="0" err="1"/>
              <a:t>cw</a:t>
            </a:r>
            <a:r>
              <a:rPr lang="en-US" dirty="0"/>
              <a:t> outside class RIGHT 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8064C-19DA-2C4D-A760-35B7E55B1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CW account (free)</a:t>
            </a:r>
          </a:p>
        </p:txBody>
      </p:sp>
    </p:spTree>
    <p:extLst>
      <p:ext uri="{BB962C8B-B14F-4D97-AF65-F5344CB8AC3E}">
        <p14:creationId xmlns:p14="http://schemas.microsoft.com/office/powerpoint/2010/main" val="5187453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7B2C-2515-7247-B841-B2C550E6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try </a:t>
            </a:r>
            <a:r>
              <a:rPr lang="en-US" dirty="0" err="1"/>
              <a:t>cw</a:t>
            </a:r>
            <a:r>
              <a:rPr lang="en-US" dirty="0"/>
              <a:t> outside class RIGHT 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8064C-19DA-2C4D-A760-35B7E55B1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CW account (free)</a:t>
            </a:r>
          </a:p>
          <a:p>
            <a:r>
              <a:rPr lang="en-US" dirty="0"/>
              <a:t>Click here: </a:t>
            </a:r>
            <a:r>
              <a:rPr lang="en-US" dirty="0">
                <a:hlinkClick r:id="rId2"/>
              </a:rPr>
              <a:t>https://campuswire.com/p/G7A4E1B54</a:t>
            </a:r>
            <a:r>
              <a:rPr lang="en-US" dirty="0"/>
              <a:t> and insert the “group join code” 8934 to join a “group” created for us (similar to CSDEPT in Piazza).</a:t>
            </a:r>
          </a:p>
        </p:txBody>
      </p:sp>
    </p:spTree>
    <p:extLst>
      <p:ext uri="{BB962C8B-B14F-4D97-AF65-F5344CB8AC3E}">
        <p14:creationId xmlns:p14="http://schemas.microsoft.com/office/powerpoint/2010/main" val="32132343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7B2C-2515-7247-B841-B2C550E6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try </a:t>
            </a:r>
            <a:r>
              <a:rPr lang="en-US" dirty="0" err="1"/>
              <a:t>cw</a:t>
            </a:r>
            <a:r>
              <a:rPr lang="en-US" dirty="0"/>
              <a:t> outside class RIGHT 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8064C-19DA-2C4D-A760-35B7E55B1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CW account (free)</a:t>
            </a:r>
          </a:p>
          <a:p>
            <a:r>
              <a:rPr lang="en-US" dirty="0"/>
              <a:t>Click here: </a:t>
            </a:r>
            <a:r>
              <a:rPr lang="en-US" dirty="0">
                <a:hlinkClick r:id="rId2"/>
              </a:rPr>
              <a:t>https://campuswire.com/p/G7A4E1B54</a:t>
            </a:r>
            <a:r>
              <a:rPr lang="en-US" dirty="0"/>
              <a:t> and insert the “group join code” 8934 to join a “group” created for us (similar to CSDEPT in Piazza).</a:t>
            </a:r>
          </a:p>
          <a:p>
            <a:r>
              <a:rPr lang="en-US"/>
              <a:t>Play around!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E6FA-B2F2-1944-AE47-CA2E31C3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</a:t>
            </a:r>
            <a:r>
              <a:rPr lang="en-US" dirty="0" err="1"/>
              <a:t>PIAzza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4519B-AEAE-1548-8F49-7E068555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08" y="2249486"/>
            <a:ext cx="10660828" cy="4162071"/>
          </a:xfrm>
        </p:spPr>
        <p:txBody>
          <a:bodyPr>
            <a:normAutofit/>
          </a:bodyPr>
          <a:lstStyle/>
          <a:p>
            <a:r>
              <a:rPr lang="en-US" dirty="0"/>
              <a:t>We have all been using Piazza for many years</a:t>
            </a:r>
          </a:p>
          <a:p>
            <a:pPr lvl="1"/>
            <a:r>
              <a:rPr lang="en-US" dirty="0"/>
              <a:t>CSDEPT group on Piazza</a:t>
            </a:r>
          </a:p>
          <a:p>
            <a:r>
              <a:rPr lang="en-US" dirty="0"/>
              <a:t>There are several issues that seem to not have been addressed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Ageing interface </a:t>
            </a:r>
            <a:r>
              <a:rPr lang="en-US" dirty="0"/>
              <a:t>(more like an old-style PHPBB forum than a modern responsive framework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No duplicate post detection </a:t>
            </a:r>
            <a:r>
              <a:rPr lang="en-US" dirty="0"/>
              <a:t>(</a:t>
            </a:r>
            <a:r>
              <a:rPr lang="en-US" b="1" i="1" u="sng" dirty="0"/>
              <a:t>very </a:t>
            </a:r>
            <a:r>
              <a:rPr lang="en-US" dirty="0"/>
              <a:t> unnerving)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No file link consistency </a:t>
            </a:r>
            <a:r>
              <a:rPr lang="en-US" dirty="0"/>
              <a:t>(this was only recently fixed, but nobody announced it)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Piazza Careers</a:t>
            </a:r>
            <a:r>
              <a:rPr lang="en-US" dirty="0"/>
              <a:t>??? Why? Is this still happening? Do the students need another recruitment platform?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E6FA-B2F2-1944-AE47-CA2E31C3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</a:t>
            </a:r>
            <a:r>
              <a:rPr lang="en-US" dirty="0" err="1"/>
              <a:t>PIAzza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4519B-AEAE-1548-8F49-7E068555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08" y="2249486"/>
            <a:ext cx="10660828" cy="41620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have all been using Piazza for many years</a:t>
            </a:r>
          </a:p>
          <a:p>
            <a:pPr lvl="1"/>
            <a:r>
              <a:rPr lang="en-US" dirty="0"/>
              <a:t>CSDEPT group on Piazza</a:t>
            </a:r>
          </a:p>
          <a:p>
            <a:r>
              <a:rPr lang="en-US" dirty="0"/>
              <a:t>There are several issues that seem to not have been addressed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Ageing interface </a:t>
            </a:r>
            <a:r>
              <a:rPr lang="en-US" dirty="0"/>
              <a:t>(more like an old-style PHPBB forum than a modern responsive framework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No duplicate post detection </a:t>
            </a:r>
            <a:r>
              <a:rPr lang="en-US" dirty="0"/>
              <a:t>(</a:t>
            </a:r>
            <a:r>
              <a:rPr lang="en-US" b="1" i="1" u="sng" dirty="0"/>
              <a:t>very </a:t>
            </a:r>
            <a:r>
              <a:rPr lang="en-US" dirty="0"/>
              <a:t> unnerving)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No file link consistency </a:t>
            </a:r>
            <a:r>
              <a:rPr lang="en-US" dirty="0"/>
              <a:t>(this was only recently fixed, but nobody announced it)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Piazza Careers</a:t>
            </a:r>
            <a:r>
              <a:rPr lang="en-US" dirty="0"/>
              <a:t>??? Why? Is this still happening? Do the students need another recruitment platform?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Cleartext e-mail exchange </a:t>
            </a:r>
            <a:r>
              <a:rPr lang="en-US" dirty="0"/>
              <a:t>with </a:t>
            </a:r>
            <a:r>
              <a:rPr lang="en-US" dirty="0">
                <a:hlinkClick r:id="rId2"/>
              </a:rPr>
              <a:t>help@piazza.com</a:t>
            </a:r>
            <a:r>
              <a:rPr lang="en-US" dirty="0"/>
              <a:t> to password-protect classes (also recently fixed, also nobody announced)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3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E6FA-B2F2-1944-AE47-CA2E31C3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</a:t>
            </a:r>
            <a:r>
              <a:rPr lang="en-US" dirty="0" err="1"/>
              <a:t>PIAzza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4519B-AEAE-1548-8F49-7E068555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308" y="2249486"/>
            <a:ext cx="10660828" cy="41620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have all been using Piazza for many years</a:t>
            </a:r>
          </a:p>
          <a:p>
            <a:pPr lvl="1"/>
            <a:r>
              <a:rPr lang="en-US" dirty="0"/>
              <a:t>CSDEPT group on Piazza</a:t>
            </a:r>
          </a:p>
          <a:p>
            <a:r>
              <a:rPr lang="en-US" dirty="0"/>
              <a:t>There are several issues that seem to not have been addressed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Ageing interface </a:t>
            </a:r>
            <a:r>
              <a:rPr lang="en-US" dirty="0"/>
              <a:t>(more like an old-style PHPBB forum than a modern responsive framework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No duplicate post detection </a:t>
            </a:r>
            <a:r>
              <a:rPr lang="en-US" dirty="0"/>
              <a:t>(</a:t>
            </a:r>
            <a:r>
              <a:rPr lang="en-US" b="1" i="1" u="sng" dirty="0"/>
              <a:t>very </a:t>
            </a:r>
            <a:r>
              <a:rPr lang="en-US" dirty="0"/>
              <a:t> unnerving)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No file link consistency </a:t>
            </a:r>
            <a:r>
              <a:rPr lang="en-US" dirty="0"/>
              <a:t>(this was only recently fixed, but nobody announced it)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Piazza Careers</a:t>
            </a:r>
            <a:r>
              <a:rPr lang="en-US" dirty="0"/>
              <a:t>??? Why? Is this still happening? Do the students need another recruitment platform?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Cleartext e-mail exchange </a:t>
            </a:r>
            <a:r>
              <a:rPr lang="en-US" dirty="0"/>
              <a:t>with </a:t>
            </a:r>
            <a:r>
              <a:rPr lang="en-US" dirty="0">
                <a:hlinkClick r:id="rId2"/>
              </a:rPr>
              <a:t>help@piazza.com</a:t>
            </a:r>
            <a:r>
              <a:rPr lang="en-US" dirty="0"/>
              <a:t> to password-protect classes (also recently fixed, also nobody announced)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/>
              <a:t>Atrocious app </a:t>
            </a:r>
            <a:r>
              <a:rPr lang="en-US" dirty="0"/>
              <a:t>(significantly altered over the last few months)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64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1358</TotalTime>
  <Words>2212</Words>
  <Application>Microsoft Macintosh PowerPoint</Application>
  <PresentationFormat>Widescreen</PresentationFormat>
  <Paragraphs>262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Trebuchet MS</vt:lpstr>
      <vt:lpstr>Tw Cen MT</vt:lpstr>
      <vt:lpstr>Circuit</vt:lpstr>
      <vt:lpstr>CAMPUSWIRE</vt:lpstr>
      <vt:lpstr>ISSUES WITH PIAzza</vt:lpstr>
      <vt:lpstr>ISSUES WITH PIAzza</vt:lpstr>
      <vt:lpstr>ISSUES WITH PIAzza</vt:lpstr>
      <vt:lpstr>ISSUES WITH PIAzza</vt:lpstr>
      <vt:lpstr>ISSUES WITH PIAzza</vt:lpstr>
      <vt:lpstr>ISSUES WITH PIAzza</vt:lpstr>
      <vt:lpstr>ISSUES WITH PIAzza</vt:lpstr>
      <vt:lpstr>ISSUES WITH PIAzza</vt:lpstr>
      <vt:lpstr>ISSUES WITH PIAzza</vt:lpstr>
      <vt:lpstr>Q &amp; A VIEW</vt:lpstr>
      <vt:lpstr>Q &amp; A VIEW</vt:lpstr>
      <vt:lpstr>Making a post</vt:lpstr>
      <vt:lpstr>Making a post</vt:lpstr>
      <vt:lpstr>RESIZING AN IMAGE</vt:lpstr>
      <vt:lpstr>RESIZING AN IMAGE</vt:lpstr>
      <vt:lpstr>RESIZING AN IMAGE</vt:lpstr>
      <vt:lpstr>RESIZING AN IMAGE</vt:lpstr>
      <vt:lpstr>RESIZING AN IMAGE</vt:lpstr>
      <vt:lpstr>RESIZING AN IMAGE</vt:lpstr>
      <vt:lpstr>RESIZING AN IMAGE</vt:lpstr>
      <vt:lpstr>RESIZING AN IMAGE</vt:lpstr>
      <vt:lpstr>Biggest problem: no communication</vt:lpstr>
      <vt:lpstr>Biggest problem: no communication</vt:lpstr>
      <vt:lpstr>Biggest problem: no communication</vt:lpstr>
      <vt:lpstr>Biggest problem: no communication</vt:lpstr>
      <vt:lpstr>Biggest problem: no communication</vt:lpstr>
      <vt:lpstr>good things about piazza</vt:lpstr>
      <vt:lpstr>good things about piazza</vt:lpstr>
      <vt:lpstr>good things about piazza</vt:lpstr>
      <vt:lpstr>good things about piazza</vt:lpstr>
      <vt:lpstr>good things about piazza</vt:lpstr>
      <vt:lpstr>Piazza *does* have a future</vt:lpstr>
      <vt:lpstr>Piazza *does* have a future</vt:lpstr>
      <vt:lpstr>Piazza *does* have a future</vt:lpstr>
      <vt:lpstr>Piazza *does* have a future</vt:lpstr>
      <vt:lpstr>Duplicate post detection prototype</vt:lpstr>
      <vt:lpstr>Duplicate post detection prototype</vt:lpstr>
      <vt:lpstr>Piazza *does* have a future…. but</vt:lpstr>
      <vt:lpstr>Piazza *does* have a future…. but</vt:lpstr>
      <vt:lpstr>Piazza *does* have a future…. but</vt:lpstr>
      <vt:lpstr>Piazza *does* have a future…. but</vt:lpstr>
      <vt:lpstr>Campuswire</vt:lpstr>
      <vt:lpstr>Campuswire</vt:lpstr>
      <vt:lpstr>Campuswire</vt:lpstr>
      <vt:lpstr>Campuswire</vt:lpstr>
      <vt:lpstr>Campuswire</vt:lpstr>
      <vt:lpstr>Campuswire</vt:lpstr>
      <vt:lpstr>Campuswire</vt:lpstr>
      <vt:lpstr>Campuswire</vt:lpstr>
      <vt:lpstr>INTERFACE EXAMPLES</vt:lpstr>
      <vt:lpstr>INTERFACE EXAMPLES</vt:lpstr>
      <vt:lpstr>INTERFACE EXAMPLES</vt:lpstr>
      <vt:lpstr>INTERFACE EXAMPLES</vt:lpstr>
      <vt:lpstr>INTERFACE EXAMPLES</vt:lpstr>
      <vt:lpstr>INTERFACE EXAMPLES</vt:lpstr>
      <vt:lpstr>INTERFACE EXAMPLES</vt:lpstr>
      <vt:lpstr>Personal action</vt:lpstr>
      <vt:lpstr>Personal action</vt:lpstr>
      <vt:lpstr>Personal action</vt:lpstr>
      <vt:lpstr>Personal action</vt:lpstr>
      <vt:lpstr>Personal action</vt:lpstr>
      <vt:lpstr>You can try cw outside class RIGHT NOW!</vt:lpstr>
      <vt:lpstr>You can try cw outside class RIGHT NOW!</vt:lpstr>
      <vt:lpstr>You can try cw outside class RIGHT NOW!</vt:lpstr>
      <vt:lpstr>You can try cw outside class RIGHT NOW!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CAMPUSWIRE</dc:title>
  <dc:creator>Jason Filippou</dc:creator>
  <cp:lastModifiedBy>Jason Filippou</cp:lastModifiedBy>
  <cp:revision>18</cp:revision>
  <dcterms:created xsi:type="dcterms:W3CDTF">2019-11-14T19:32:03Z</dcterms:created>
  <dcterms:modified xsi:type="dcterms:W3CDTF">2019-11-15T18:10:13Z</dcterms:modified>
</cp:coreProperties>
</file>