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embeddedFontLst>
    <p:embeddedFont>
      <p:font typeface="Arial Narrow"/>
      <p:regular r:id="rId31"/>
      <p:bold r:id="rId32"/>
      <p:italic r:id="rId33"/>
      <p:boldItalic r:id="rId34"/>
    </p:embeddedFon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85">
          <p15:clr>
            <a:srgbClr val="A4A3A4"/>
          </p15:clr>
        </p15:guide>
        <p15:guide id="2" orient="horz" pos="758">
          <p15:clr>
            <a:srgbClr val="A4A3A4"/>
          </p15:clr>
        </p15:guide>
        <p15:guide id="3" pos="3813">
          <p15:clr>
            <a:srgbClr val="A4A3A4"/>
          </p15:clr>
        </p15:guide>
      </p15:sldGuideLst>
    </p:ext>
    <p:ext uri="http://customooxmlschemas.google.com/">
      <go:slidesCustomData xmlns:go="http://customooxmlschemas.google.com/" r:id="rId39" roundtripDataSignature="AMtx7mi36lWXrMaqs7njfr/HZjJnHsan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85" orient="horz"/>
        <p:guide pos="758" orient="horz"/>
        <p:guide pos="381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ArialNarrow-italic.fntdata"/><Relationship Id="rId10" Type="http://schemas.openxmlformats.org/officeDocument/2006/relationships/slide" Target="slides/slide4.xml"/><Relationship Id="rId32" Type="http://schemas.openxmlformats.org/officeDocument/2006/relationships/font" Target="fonts/ArialNarrow-bold.fntdata"/><Relationship Id="rId13" Type="http://schemas.openxmlformats.org/officeDocument/2006/relationships/slide" Target="slides/slide7.xml"/><Relationship Id="rId35" Type="http://schemas.openxmlformats.org/officeDocument/2006/relationships/font" Target="fonts/HelveticaNeue-regular.fntdata"/><Relationship Id="rId12" Type="http://schemas.openxmlformats.org/officeDocument/2006/relationships/slide" Target="slides/slide6.xml"/><Relationship Id="rId34" Type="http://schemas.openxmlformats.org/officeDocument/2006/relationships/font" Target="fonts/ArialNarrow-boldItalic.fntdata"/><Relationship Id="rId15" Type="http://schemas.openxmlformats.org/officeDocument/2006/relationships/slide" Target="slides/slide9.xml"/><Relationship Id="rId37" Type="http://schemas.openxmlformats.org/officeDocument/2006/relationships/font" Target="fonts/HelveticaNeue-italic.fntdata"/><Relationship Id="rId14" Type="http://schemas.openxmlformats.org/officeDocument/2006/relationships/slide" Target="slides/slide8.xml"/><Relationship Id="rId36" Type="http://schemas.openxmlformats.org/officeDocument/2006/relationships/font" Target="fonts/HelveticaNeue-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HelveticaNeue-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Welcome to Part 2 of Satellite 101, part of of an online course on oceanographic satellite data products, produced by NOAA’s CoastWatch Program. My name is Cara Wilson, I’m the node manager of the West Coast Node of NOAA’s CoastWatch Program. The materials that  I will be presenting in this video were produced from a collaboration from many members of NOAA’s CoastWatch Program including Dale Robinson, Melanie Abecassis, Ron Vogel, Shelly Tomlinson, me and the late Dave Foley.</a:t>
            </a:r>
            <a:endParaRPr/>
          </a:p>
        </p:txBody>
      </p:sp>
      <p:sp>
        <p:nvSpPr>
          <p:cNvPr id="95" name="Google Shape;9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7" name="Google Shape;29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Transmittance is the opposite of absorption. Where there is a little absorption, there is high transmittance. Satellites can “see” the earth, through the atmosphere in the regions of high transmittance, the white areas on this figure.</a:t>
            </a:r>
            <a:endParaRPr/>
          </a:p>
        </p:txBody>
      </p:sp>
      <p:sp>
        <p:nvSpPr>
          <p:cNvPr id="298" name="Google Shape;29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1" name="Google Shape;35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X-Ray and shorter Ultraviolet wavelengths are almost totally attenuated, therefore these EMR bands are less relevant for remote sensing.</a:t>
            </a:r>
            <a:endParaRPr/>
          </a:p>
          <a:p>
            <a:pPr indent="0" lvl="0" marL="0" rtl="0" algn="l">
              <a:lnSpc>
                <a:spcPct val="100000"/>
              </a:lnSpc>
              <a:spcBef>
                <a:spcPts val="0"/>
              </a:spcBef>
              <a:spcAft>
                <a:spcPts val="0"/>
              </a:spcAft>
              <a:buSzPts val="1400"/>
              <a:buNone/>
            </a:pPr>
            <a:r>
              <a:t/>
            </a:r>
            <a:endParaRPr/>
          </a:p>
        </p:txBody>
      </p:sp>
      <p:sp>
        <p:nvSpPr>
          <p:cNvPr id="352" name="Google Shape;35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6" name="Google Shape;40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the visible wavelengths, where the sun emits at the highest intensity, the atmospheric transmittance is high.</a:t>
            </a:r>
            <a:endParaRPr/>
          </a:p>
          <a:p>
            <a:pPr indent="0" lvl="0" marL="0" rtl="0" algn="l">
              <a:lnSpc>
                <a:spcPct val="100000"/>
              </a:lnSpc>
              <a:spcBef>
                <a:spcPts val="0"/>
              </a:spcBef>
              <a:spcAft>
                <a:spcPts val="0"/>
              </a:spcAft>
              <a:buSzPts val="1400"/>
              <a:buNone/>
            </a:pPr>
            <a:r>
              <a:t/>
            </a:r>
            <a:endParaRPr/>
          </a:p>
        </p:txBody>
      </p:sp>
      <p:sp>
        <p:nvSpPr>
          <p:cNvPr id="407" name="Google Shape;407;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1" name="Google Shape;46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 higher wavelengths, transmittance is reduced to narrow bands. This includes the optical windows in the thermal infrared, where the Earth’s surface emits radiation.</a:t>
            </a:r>
            <a:endParaRPr/>
          </a:p>
          <a:p>
            <a:pPr indent="0" lvl="0" marL="0" rtl="0" algn="l">
              <a:lnSpc>
                <a:spcPct val="100000"/>
              </a:lnSpc>
              <a:spcBef>
                <a:spcPts val="0"/>
              </a:spcBef>
              <a:spcAft>
                <a:spcPts val="0"/>
              </a:spcAft>
              <a:buSzPts val="1400"/>
              <a:buNone/>
            </a:pPr>
            <a:r>
              <a:t/>
            </a:r>
            <a:endParaRPr/>
          </a:p>
        </p:txBody>
      </p:sp>
      <p:sp>
        <p:nvSpPr>
          <p:cNvPr id="462" name="Google Shape;46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5" name="Google Shape;51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the microwave, the atmosphere is nearly transparent, but radiation from the sun and earth is weak, so we need large antennas to collect enough radiation</a:t>
            </a:r>
            <a:endParaRPr/>
          </a:p>
          <a:p>
            <a:pPr indent="0" lvl="0" marL="0" rtl="0" algn="l">
              <a:lnSpc>
                <a:spcPct val="100000"/>
              </a:lnSpc>
              <a:spcBef>
                <a:spcPts val="0"/>
              </a:spcBef>
              <a:spcAft>
                <a:spcPts val="0"/>
              </a:spcAft>
              <a:buSzPts val="1400"/>
              <a:buNone/>
            </a:pPr>
            <a:r>
              <a:t/>
            </a:r>
            <a:endParaRPr/>
          </a:p>
        </p:txBody>
      </p:sp>
      <p:sp>
        <p:nvSpPr>
          <p:cNvPr id="516" name="Google Shape;516;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 I mentioned earlier, sensors measure electromagnetic radiation that is either reflected or re-emitted from the ocean. Light from the sun passes through the atmosphere and if it reaches the ocean surface it may reflect off of the surface or pass through it. Photons entering the water will either be scattered or absorbed. If absorbed, phytoplankton, non-algal particles, colored dissolved organic matter, called CDOM, or water itself will absorb the light. If scattered, it will do so in either the forward or backward direction. If in the backward direction, some of it will be re-emited from the sea surface and will be detected by a sensor. We are interested in the remote sensing reflectance, at specific wavelengths, and from these we derive the concentration of chlorophyll and other products. More details are given about this in our presentation on ocean color.</a:t>
            </a:r>
            <a:endParaRPr/>
          </a:p>
        </p:txBody>
      </p:sp>
      <p:sp>
        <p:nvSpPr>
          <p:cNvPr id="570" name="Google Shape;57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34" name="Google Shape;634;p17: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Ideally, we want to measure all of the signal within the sensor’s footprint or field of view. In reality, not all of the signal makes it to the sensor. In addition, stray emissions from outside the footprint add noise to the signal reaching the sensor. In the diagram, the rays in green show the fates of the signals coming off the ocean that we want to measure. Some of the rays make it to the sensor. Others are either absorbed by the atmosphere or scattered out of the sensor’s field of view. The red rays represent the stray radiation  reaching the sensor from outside its footprint on the sea. Atmospheric corrections are is needed to account for the missing signals, and remove the extraneous ones.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69" name="Google Shape;669;p18: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Some of the atmospheric components that scatter or absorb the ocean signal are well-mixed, like oxygen and nitrogen, but others are not. The distributions of water vapor, ozone and aerosols are very heterogeneous, and these components must be measured in order to correct for their impact on the satellite signal.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8" name="Google Shape;67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to sum up, a lot of different processes that affect EMR need to be accounted for and corrected for in order to get accurate measurements.  This course focuses on the application of the finished products, but recognizes that its important to understand a bit of the “sausage making” that has gone into the generation of these products.   </a:t>
            </a:r>
            <a:endParaRPr/>
          </a:p>
          <a:p>
            <a:pPr indent="0" lvl="0" marL="0" rtl="0" algn="l">
              <a:lnSpc>
                <a:spcPct val="100000"/>
              </a:lnSpc>
              <a:spcBef>
                <a:spcPts val="0"/>
              </a:spcBef>
              <a:spcAft>
                <a:spcPts val="0"/>
              </a:spcAft>
              <a:buSzPts val="1400"/>
              <a:buNone/>
            </a:pPr>
            <a:r>
              <a:t/>
            </a:r>
            <a:endParaRPr/>
          </a:p>
        </p:txBody>
      </p:sp>
      <p:sp>
        <p:nvSpPr>
          <p:cNvPr id="679" name="Google Shape;679;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87" name="Google Shape;68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Depending on the application they were designed for, sensors measure different parts of the electromagnetic spectrum. There are sensors that operate in the visible, the infrared, and microwave sensors, including radar instruments. Sensors target specific wavelengths depending on their application. Some products can only be measured in one part of the spectrum, for example ocean color can only be measured in the visible, whereas sea-surface temperature measurements can be made in both the infrared and the microwave portions of the spectrum.</a:t>
            </a:r>
            <a:endParaRPr/>
          </a:p>
          <a:p>
            <a:pPr indent="0" lvl="0" marL="0" rtl="0" algn="l">
              <a:lnSpc>
                <a:spcPct val="100000"/>
              </a:lnSpc>
              <a:spcBef>
                <a:spcPts val="0"/>
              </a:spcBef>
              <a:spcAft>
                <a:spcPts val="0"/>
              </a:spcAft>
              <a:buSzPts val="1400"/>
              <a:buNone/>
            </a:pPr>
            <a:r>
              <a:t/>
            </a:r>
            <a:endParaRPr/>
          </a:p>
        </p:txBody>
      </p:sp>
      <p:sp>
        <p:nvSpPr>
          <p:cNvPr id="688" name="Google Shape;68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Part 1 I gave an overview of available oceanographic satellite products and presented the different types of orbits, resolutions and spatial coverages and other general information. In this presentation we will get into some of the nitty gritty details about how satellite measurements are made. I will discuss how light propagates through the atmosphere and water column, and back out to the satellite sensor. I will introduce the different types of sensors and get into some of the details of how measurements are made. We also have additional presentations that go into greater detail about how certain measurements and products are made.</a:t>
            </a:r>
            <a:endParaRPr/>
          </a:p>
        </p:txBody>
      </p:sp>
      <p:sp>
        <p:nvSpPr>
          <p:cNvPr id="106" name="Google Shape;10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7" name="Google Shape;69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slide maps out examples of the sensors and applications that are each part of the spectrum. In the yellow box are sensors that operate in the visible, which include SeaWIFS, MODIS, and VIIRS, the primary sensors for measuring ocean color. From ocean color measurement we can derive chlorophyll concentrations, turbidity and a whole suite of other products. Measurements of sea ice are made in both the near-IR and in the microwave. Other measurements made in the microwave include sea surface height, currents, wind, salinity and temperature.</a:t>
            </a:r>
            <a:endParaRPr/>
          </a:p>
          <a:p>
            <a:pPr indent="0" lvl="0" marL="0" rtl="0" algn="l">
              <a:lnSpc>
                <a:spcPct val="100000"/>
              </a:lnSpc>
              <a:spcBef>
                <a:spcPts val="0"/>
              </a:spcBef>
              <a:spcAft>
                <a:spcPts val="0"/>
              </a:spcAft>
              <a:buSzPts val="1400"/>
              <a:buNone/>
            </a:pPr>
            <a:r>
              <a:t/>
            </a:r>
            <a:endParaRPr/>
          </a:p>
        </p:txBody>
      </p:sp>
      <p:sp>
        <p:nvSpPr>
          <p:cNvPr id="698" name="Google Shape;69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6" name="Google Shape;70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are two basic technologies used for satellite sensors. Passive sensors detect radiation from two natural sources, the sun and the earth. Active sensors measure signal that is reflected back from a pulse of energy sent down by the sensor. Most of the sensors used for oceanographic remote sensing are passive. Examples of active sensors are altimeters, scatterometers, lidars, radars.</a:t>
            </a:r>
            <a:endParaRPr/>
          </a:p>
        </p:txBody>
      </p:sp>
      <p:sp>
        <p:nvSpPr>
          <p:cNvPr id="707" name="Google Shape;707;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This is an animation illustrating those two concepts.</a:t>
            </a:r>
            <a:endParaRPr/>
          </a:p>
          <a:p>
            <a:pPr indent="0" lvl="0" marL="0" rtl="0" algn="l">
              <a:lnSpc>
                <a:spcPct val="100000"/>
              </a:lnSpc>
              <a:spcBef>
                <a:spcPts val="0"/>
              </a:spcBef>
              <a:spcAft>
                <a:spcPts val="0"/>
              </a:spcAft>
              <a:buSzPts val="1400"/>
              <a:buNone/>
            </a:pPr>
            <a:r>
              <a:t/>
            </a:r>
            <a:endParaRPr/>
          </a:p>
        </p:txBody>
      </p:sp>
      <p:sp>
        <p:nvSpPr>
          <p:cNvPr id="719" name="Google Shape;719;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2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a:ea typeface="Times"/>
                <a:cs typeface="Times"/>
                <a:sym typeface="Times"/>
              </a:rPr>
              <a:t>‹#›</a:t>
            </a:fld>
            <a:endParaRPr b="0" i="0" sz="1200" u="none" cap="none" strike="noStrike">
              <a:solidFill>
                <a:srgbClr val="000000"/>
              </a:solidFill>
              <a:latin typeface="Times"/>
              <a:ea typeface="Times"/>
              <a:cs typeface="Times"/>
              <a:sym typeface="Times"/>
            </a:endParaRPr>
          </a:p>
        </p:txBody>
      </p:sp>
      <p:sp>
        <p:nvSpPr>
          <p:cNvPr id="728" name="Google Shape;72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29" name="Google Shape;729;p24: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It takes time to do all the processing necessary for atmospheric correction as well as performing quality-control. Science quality data has undergone rigorous processing and, depending on the product, can have latencies between a few weeks to a few months. For analyzing trends over time its best to use science-quality data. However, some applications need data as soon as possible. To accommodate this need, some products are also offered as near-real time products, with a latency of hours to days after collection. Near-real time products have undergone a less rigorous processing and so should be used with caution.</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concludes part 2 of the Satellite 101 presentations. We have additional presentations that go into greater details about how measurements are made for ocean color, sea-surface temperature and altimetry, winds and salinity.</a:t>
            </a:r>
            <a:endParaRPr/>
          </a:p>
          <a:p>
            <a:pPr indent="0" lvl="0" marL="0" rtl="0" algn="l">
              <a:lnSpc>
                <a:spcPct val="100000"/>
              </a:lnSpc>
              <a:spcBef>
                <a:spcPts val="0"/>
              </a:spcBef>
              <a:spcAft>
                <a:spcPts val="0"/>
              </a:spcAft>
              <a:buSzPts val="1400"/>
              <a:buNone/>
            </a:pPr>
            <a:r>
              <a:t/>
            </a:r>
            <a:endParaRPr/>
          </a:p>
        </p:txBody>
      </p:sp>
      <p:sp>
        <p:nvSpPr>
          <p:cNvPr id="738" name="Google Shape;73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6" name="Google Shape;11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 satellites fly over a region of the ocean, its sensors record light, or electromagnetic radiation, within its field of view. The radiation measured by the satellite has either been emitted by the ocean, or has been emitted by the sun and reflected by the ocean. In both cases the radiation passes through the atmosphere before being received by the satellite sensor. There are multiple processes that can affect the signal as it passes through the atmosphere.</a:t>
            </a:r>
            <a:endParaRPr/>
          </a:p>
        </p:txBody>
      </p:sp>
      <p:sp>
        <p:nvSpPr>
          <p:cNvPr id="117" name="Google Shape;11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3" name="Google Shape;14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atmosphere between the satellite and the ocean surface has big impacts on the signal that we want to measure. It can scatter or absorb the energy so that it is not detected by the sensor. Scattering of the energy can also result in detection of energy that is not coming from the ocean, and needs to be accounted for. Accounting for the absorption and scattering of energy in the atmosphere is part of the atmospheric correction process that is undertaken as part of creating usable products. A lot of corrections are necessary in order to obtain accurate estimates of the ocean phenomenon that we are measuring,.</a:t>
            </a:r>
            <a:endParaRPr/>
          </a:p>
        </p:txBody>
      </p:sp>
      <p:sp>
        <p:nvSpPr>
          <p:cNvPr id="144" name="Google Shape;14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9" name="Google Shape;19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Let’s talk about electromagnetic radiation, or EMR, in more detail. As energy is emitted from the sun and the surface of the Earth, photons travel at different wavelengths. The EMR spectrum is divided into bands by wavelength ranges. Wavelength bands useful for remote sensing are in the visible, infrared (IR), and microwave wavelengths, which is the area indicated by the shaded box on this slide. </a:t>
            </a:r>
            <a:endParaRPr/>
          </a:p>
        </p:txBody>
      </p:sp>
      <p:sp>
        <p:nvSpPr>
          <p:cNvPr id="200" name="Google Shape;20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2" name="Google Shape;22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Planets and stars emit radiation, called black body radiation. There is a close relationship between the spectrum of the light they emit and their temperature. The lower their temperature, the weaker the intensity of the light they emit, and the higher their peak wavelength, as can bee seen here in the graphs of emission intensity versus wavelength for a number of different temperatures.  </a:t>
            </a:r>
            <a:endParaRPr/>
          </a:p>
        </p:txBody>
      </p:sp>
      <p:sp>
        <p:nvSpPr>
          <p:cNvPr id="223" name="Google Shape;223;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5" name="Google Shape;23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If we compare the sun’s emission vs the earth’s emission, we can see that because the sun is much warmer than the earth, the intensity of its light is much higher, and it’s spectrum peaks in the visible, whereas the Earth’s emission peak is at longer wavelengths in the thermal infrared, with a much weaker intensity. The light that is received by the satellite sensors is a combination of the two and their interaction with the atmosphere.</a:t>
            </a:r>
            <a:endParaRPr/>
          </a:p>
        </p:txBody>
      </p:sp>
      <p:sp>
        <p:nvSpPr>
          <p:cNvPr id="236" name="Google Shape;236;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3" name="Google Shape;26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Earth is not a perfect black body, meaning that other properties aside from temperature impact how effectively radiation is emitted from the earth. Emissivity is a measure of how effectively an object emits thermal energy. And we can take advantage of the changes in emissivity to measure different properties in the ocean. For example while water and sea ice have a similar emissivity in the infrared, their values in the microwave portion of the spectrum are very different, allowing for differentiating sea ice from water.</a:t>
            </a:r>
            <a:endParaRPr/>
          </a:p>
        </p:txBody>
      </p:sp>
      <p:sp>
        <p:nvSpPr>
          <p:cNvPr id="264" name="Google Shape;26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5" name="Google Shape;28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influence of the atmosphere depends on the wavelength of electromagnetic radiation. The atmosphere is opaque to radiation at many wavelengths, due to the absorption by atmospheric gases, these are the areas shown in black on these graphs. There are only certain wavelengths through which radiation may be fully or partly transmitted. Remote sensing focuses on those transmission ranges, the so-called atmospheric windows, which are the non-black regions.   </a:t>
            </a:r>
            <a:endParaRPr/>
          </a:p>
          <a:p>
            <a:pPr indent="0" lvl="0" marL="0" rtl="0" algn="l">
              <a:lnSpc>
                <a:spcPct val="100000"/>
              </a:lnSpc>
              <a:spcBef>
                <a:spcPts val="0"/>
              </a:spcBef>
              <a:spcAft>
                <a:spcPts val="0"/>
              </a:spcAft>
              <a:buSzPts val="1400"/>
              <a:buNone/>
            </a:pPr>
            <a:r>
              <a:t/>
            </a:r>
            <a:endParaRPr/>
          </a:p>
        </p:txBody>
      </p:sp>
      <p:sp>
        <p:nvSpPr>
          <p:cNvPr id="286" name="Google Shape;28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o photo">
  <p:cSld name="Title - No photo">
    <p:spTree>
      <p:nvGrpSpPr>
        <p:cNvPr id="14" name="Shape 14"/>
        <p:cNvGrpSpPr/>
        <p:nvPr/>
      </p:nvGrpSpPr>
      <p:grpSpPr>
        <a:xfrm>
          <a:off x="0" y="0"/>
          <a:ext cx="0" cy="0"/>
          <a:chOff x="0" y="0"/>
          <a:chExt cx="0" cy="0"/>
        </a:xfrm>
      </p:grpSpPr>
      <p:sp>
        <p:nvSpPr>
          <p:cNvPr id="15" name="Google Shape;15;p28"/>
          <p:cNvSpPr txBox="1"/>
          <p:nvPr>
            <p:ph type="title"/>
          </p:nvPr>
        </p:nvSpPr>
        <p:spPr>
          <a:xfrm>
            <a:off x="3168251" y="1327929"/>
            <a:ext cx="7313491" cy="788734"/>
          </a:xfrm>
          <a:prstGeom prst="rect">
            <a:avLst/>
          </a:prstGeom>
          <a:noFill/>
          <a:ln>
            <a:noFill/>
          </a:ln>
        </p:spPr>
        <p:txBody>
          <a:bodyPr anchorCtr="0" anchor="t" bIns="45700" lIns="91425" spcFirstLastPara="1" rIns="91425" wrap="square" tIns="45700">
            <a:noAutofit/>
          </a:bodyPr>
          <a:lstStyle>
            <a:lvl1pPr lvl="0" marR="0" rtl="0" algn="l">
              <a:lnSpc>
                <a:spcPct val="80000"/>
              </a:lnSpc>
              <a:spcBef>
                <a:spcPts val="0"/>
              </a:spcBef>
              <a:spcAft>
                <a:spcPts val="0"/>
              </a:spcAft>
              <a:buClr>
                <a:srgbClr val="1F4E79"/>
              </a:buClr>
              <a:buSzPts val="3200"/>
              <a:buFont typeface="Arial Narrow"/>
              <a:buNone/>
              <a:defRPr b="1" i="0" sz="3200" u="none" cap="none" strike="noStrike">
                <a:solidFill>
                  <a:srgbClr val="1F4E79"/>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28"/>
          <p:cNvSpPr txBox="1"/>
          <p:nvPr>
            <p:ph idx="1" type="body"/>
          </p:nvPr>
        </p:nvSpPr>
        <p:spPr>
          <a:xfrm>
            <a:off x="4269317" y="2707458"/>
            <a:ext cx="7313083" cy="12244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262626"/>
              </a:buClr>
              <a:buSzPts val="2400"/>
              <a:buFont typeface="Arial"/>
              <a:buNone/>
              <a:defRPr b="0" i="0" sz="2400" u="none" cap="none" strike="noStrike">
                <a:solidFill>
                  <a:srgbClr val="262626"/>
                </a:solidFill>
                <a:latin typeface="Arial Narrow"/>
                <a:ea typeface="Arial Narrow"/>
                <a:cs typeface="Arial Narrow"/>
                <a:sym typeface="Arial Narrow"/>
              </a:defRPr>
            </a:lvl1pPr>
            <a:lvl2pPr indent="-431800" lvl="1" marL="914400" marR="0" rtl="0" algn="l">
              <a:lnSpc>
                <a:spcPct val="100000"/>
              </a:lnSpc>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 name="Google Shape;17;p28"/>
          <p:cNvSpPr txBox="1"/>
          <p:nvPr>
            <p:ph idx="2" type="body"/>
          </p:nvPr>
        </p:nvSpPr>
        <p:spPr>
          <a:xfrm>
            <a:off x="154517" y="4807237"/>
            <a:ext cx="7313083" cy="5778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320"/>
              </a:spcBef>
              <a:spcAft>
                <a:spcPts val="0"/>
              </a:spcAft>
              <a:buClr>
                <a:srgbClr val="262626"/>
              </a:buClr>
              <a:buSzPts val="1600"/>
              <a:buFont typeface="Arial"/>
              <a:buNone/>
              <a:defRPr b="0" i="0" sz="1600" u="none" cap="none" strike="noStrike">
                <a:solidFill>
                  <a:srgbClr val="262626"/>
                </a:solidFill>
                <a:latin typeface="Arial Narrow"/>
                <a:ea typeface="Arial Narrow"/>
                <a:cs typeface="Arial Narrow"/>
                <a:sym typeface="Arial Narrow"/>
              </a:defRPr>
            </a:lvl1pPr>
            <a:lvl2pPr indent="-431800" lvl="1" marL="914400" marR="0" rtl="0" algn="l">
              <a:lnSpc>
                <a:spcPct val="100000"/>
              </a:lnSpc>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 name="Google Shape;18;p28"/>
          <p:cNvSpPr/>
          <p:nvPr/>
        </p:nvSpPr>
        <p:spPr>
          <a:xfrm>
            <a:off x="372533" y="2201333"/>
            <a:ext cx="1557867" cy="8974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262626"/>
              </a:buClr>
              <a:buSzPts val="3200"/>
              <a:buChar char="•"/>
              <a:defRPr sz="3200">
                <a:solidFill>
                  <a:srgbClr val="262626"/>
                </a:solidFill>
                <a:latin typeface="Arial"/>
                <a:ea typeface="Arial"/>
                <a:cs typeface="Arial"/>
                <a:sym typeface="Arial"/>
              </a:defRPr>
            </a:lvl1pPr>
            <a:lvl2pPr indent="-406400" lvl="1" marL="914400" algn="l">
              <a:lnSpc>
                <a:spcPct val="90000"/>
              </a:lnSpc>
              <a:spcBef>
                <a:spcPts val="500"/>
              </a:spcBef>
              <a:spcAft>
                <a:spcPts val="0"/>
              </a:spcAft>
              <a:buClr>
                <a:srgbClr val="262626"/>
              </a:buClr>
              <a:buSzPts val="2800"/>
              <a:buChar char="•"/>
              <a:defRPr sz="2800">
                <a:solidFill>
                  <a:srgbClr val="262626"/>
                </a:solidFill>
                <a:latin typeface="Helvetica Neue"/>
                <a:ea typeface="Helvetica Neue"/>
                <a:cs typeface="Helvetica Neue"/>
                <a:sym typeface="Helvetica Neue"/>
              </a:defRPr>
            </a:lvl2pPr>
            <a:lvl3pPr indent="-381000" lvl="2" marL="1371600" algn="l">
              <a:lnSpc>
                <a:spcPct val="90000"/>
              </a:lnSpc>
              <a:spcBef>
                <a:spcPts val="500"/>
              </a:spcBef>
              <a:spcAft>
                <a:spcPts val="0"/>
              </a:spcAft>
              <a:buClr>
                <a:srgbClr val="262626"/>
              </a:buClr>
              <a:buSzPts val="2400"/>
              <a:buChar char="•"/>
              <a:defRPr sz="2400">
                <a:solidFill>
                  <a:srgbClr val="262626"/>
                </a:solidFill>
                <a:latin typeface="Helvetica Neue"/>
                <a:ea typeface="Helvetica Neue"/>
                <a:cs typeface="Helvetica Neue"/>
                <a:sym typeface="Helvetica Neue"/>
              </a:defRPr>
            </a:lvl3pPr>
            <a:lvl4pPr indent="-355600" lvl="3" marL="18288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4pPr>
            <a:lvl5pPr indent="-355600" lvl="4" marL="22860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71" name="Google Shape;71;p38"/>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sz="32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9"/>
          <p:cNvSpPr/>
          <p:nvPr>
            <p:ph idx="2" type="pic"/>
          </p:nvPr>
        </p:nvSpPr>
        <p:spPr>
          <a:xfrm>
            <a:off x="5183188" y="987425"/>
            <a:ext cx="6172200" cy="4873625"/>
          </a:xfrm>
          <a:prstGeom prst="rect">
            <a:avLst/>
          </a:prstGeom>
          <a:noFill/>
          <a:ln>
            <a:noFill/>
          </a:ln>
        </p:spPr>
      </p:sp>
      <p:sp>
        <p:nvSpPr>
          <p:cNvPr id="75" name="Google Shape;75;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39"/>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77" name="Google Shape;77;p39"/>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4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0"/>
          <p:cNvSpPr txBox="1"/>
          <p:nvPr>
            <p:ph idx="1" type="body"/>
          </p:nvPr>
        </p:nvSpPr>
        <p:spPr>
          <a:xfrm rot="5400000">
            <a:off x="3920331" y="-14470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0"/>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82" name="Google Shape;82;p40"/>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41"/>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87" name="Google Shape;87;p41"/>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8" name="Shape 88"/>
        <p:cNvGrpSpPr/>
        <p:nvPr/>
      </p:nvGrpSpPr>
      <p:grpSpPr>
        <a:xfrm>
          <a:off x="0" y="0"/>
          <a:ext cx="0" cy="0"/>
          <a:chOff x="0" y="0"/>
          <a:chExt cx="0" cy="0"/>
        </a:xfrm>
      </p:grpSpPr>
      <p:sp>
        <p:nvSpPr>
          <p:cNvPr id="89" name="Google Shape;89;p4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2"/>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91" name="Google Shape;91;p42"/>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
  <p:cSld name="OBJECT">
    <p:spTree>
      <p:nvGrpSpPr>
        <p:cNvPr id="19" name="Shape 19"/>
        <p:cNvGrpSpPr/>
        <p:nvPr/>
      </p:nvGrpSpPr>
      <p:grpSpPr>
        <a:xfrm>
          <a:off x="0" y="0"/>
          <a:ext cx="0" cy="0"/>
          <a:chOff x="0" y="0"/>
          <a:chExt cx="0" cy="0"/>
        </a:xfrm>
      </p:grpSpPr>
      <p:sp>
        <p:nvSpPr>
          <p:cNvPr id="20" name="Google Shape;20;p3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r">
              <a:lnSpc>
                <a:spcPct val="80000"/>
              </a:lnSpc>
              <a:spcBef>
                <a:spcPts val="0"/>
              </a:spcBef>
              <a:spcAft>
                <a:spcPts val="0"/>
              </a:spcAft>
              <a:buClr>
                <a:schemeClr val="accent1"/>
              </a:buClr>
              <a:buSzPts val="4400"/>
              <a:buFont typeface="Arial Narrow"/>
              <a:buNone/>
              <a:defRPr b="1" i="0" sz="44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3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480"/>
              </a:spcBef>
              <a:spcAft>
                <a:spcPts val="0"/>
              </a:spcAft>
              <a:buClr>
                <a:schemeClr val="dk2"/>
              </a:buClr>
              <a:buSzPts val="2400"/>
              <a:buFont typeface="Arial"/>
              <a:buNone/>
              <a:defRPr b="0" i="0" sz="2400" u="none" cap="none" strike="noStrike">
                <a:solidFill>
                  <a:schemeClr val="dk2"/>
                </a:solidFill>
                <a:latin typeface="Arial Narrow"/>
                <a:ea typeface="Arial Narrow"/>
                <a:cs typeface="Arial Narrow"/>
                <a:sym typeface="Arial Narrow"/>
              </a:defRPr>
            </a:lvl1pPr>
            <a:lvl2pPr indent="-431800" lvl="1" marL="914400" marR="0" rtl="0" algn="l">
              <a:lnSpc>
                <a:spcPct val="100000"/>
              </a:lnSpc>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2" name="Google Shape;22;p3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9pPr>
          </a:lstStyle>
          <a:p>
            <a:pPr indent="0" lvl="0" marL="0" rtl="0" algn="l">
              <a:spcBef>
                <a:spcPts val="0"/>
              </a:spcBef>
              <a:spcAft>
                <a:spcPts val="0"/>
              </a:spcAft>
              <a:buNone/>
            </a:pPr>
            <a:r>
              <a:rPr lang="en-US"/>
              <a:t>U.S. Department of Commerce | National Oceanic and Atmospheric Administration | NOAA Fisheries | Page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33"/>
          <p:cNvSpPr txBox="1"/>
          <p:nvPr>
            <p:ph type="ctrTitle"/>
          </p:nvPr>
        </p:nvSpPr>
        <p:spPr>
          <a:xfrm>
            <a:off x="914400" y="2130426"/>
            <a:ext cx="10363200" cy="1470025"/>
          </a:xfrm>
          <a:prstGeom prst="rect">
            <a:avLst/>
          </a:prstGeom>
          <a:noFill/>
          <a:ln>
            <a:noFill/>
          </a:ln>
        </p:spPr>
        <p:txBody>
          <a:bodyPr anchorCtr="0" anchor="t" bIns="45700" lIns="91425" spcFirstLastPara="1" rIns="91425" wrap="square" tIns="45700">
            <a:noAutofit/>
          </a:bodyPr>
          <a:lstStyle>
            <a:lvl1pPr lvl="0" marR="0" rtl="0" algn="r">
              <a:lnSpc>
                <a:spcPct val="80000"/>
              </a:lnSpc>
              <a:spcBef>
                <a:spcPts val="0"/>
              </a:spcBef>
              <a:spcAft>
                <a:spcPts val="0"/>
              </a:spcAft>
              <a:buClr>
                <a:schemeClr val="accent1"/>
              </a:buClr>
              <a:buSzPts val="4400"/>
              <a:buFont typeface="Arial Narrow"/>
              <a:buNone/>
              <a:defRPr b="1" i="0" sz="44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33"/>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Arial Narrow"/>
                <a:ea typeface="Arial Narrow"/>
                <a:cs typeface="Arial Narrow"/>
                <a:sym typeface="Arial Narrow"/>
              </a:defRPr>
            </a:lvl1pPr>
            <a:lvl2pPr lvl="1" marR="0" rtl="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Arial Narrow"/>
                <a:ea typeface="Arial Narrow"/>
                <a:cs typeface="Arial Narrow"/>
                <a:sym typeface="Arial Narrow"/>
              </a:defRPr>
            </a:lvl2pPr>
            <a:lvl3pPr lvl="2"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Arial Narrow"/>
                <a:ea typeface="Arial Narrow"/>
                <a:cs typeface="Arial Narrow"/>
                <a:sym typeface="Arial Narrow"/>
              </a:defRPr>
            </a:lvl3pPr>
            <a:lvl4pPr lvl="3"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Arial Narrow"/>
                <a:ea typeface="Arial Narrow"/>
                <a:cs typeface="Arial Narrow"/>
                <a:sym typeface="Arial Narrow"/>
              </a:defRPr>
            </a:lvl4pPr>
            <a:lvl5pPr lvl="4"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Arial Narrow"/>
                <a:ea typeface="Arial Narrow"/>
                <a:cs typeface="Arial Narrow"/>
                <a:sym typeface="Arial Narrow"/>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Narrow"/>
                <a:ea typeface="Arial Narrow"/>
                <a:cs typeface="Arial Narrow"/>
                <a:sym typeface="Arial Narrow"/>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Narrow"/>
                <a:ea typeface="Arial Narrow"/>
                <a:cs typeface="Arial Narrow"/>
                <a:sym typeface="Arial Narrow"/>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Narrow"/>
                <a:ea typeface="Arial Narrow"/>
                <a:cs typeface="Arial Narrow"/>
                <a:sym typeface="Arial Narrow"/>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Narrow"/>
                <a:ea typeface="Arial Narrow"/>
                <a:cs typeface="Arial Narrow"/>
                <a:sym typeface="Arial Narrow"/>
              </a:defRPr>
            </a:lvl9pPr>
          </a:lstStyle>
          <a:p/>
        </p:txBody>
      </p:sp>
      <p:sp>
        <p:nvSpPr>
          <p:cNvPr id="26" name="Google Shape;26;p3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9pPr>
          </a:lstStyle>
          <a:p/>
        </p:txBody>
      </p:sp>
      <p:sp>
        <p:nvSpPr>
          <p:cNvPr id="27" name="Google Shape;27;p3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9pPr>
          </a:lstStyle>
          <a:p/>
        </p:txBody>
      </p:sp>
      <p:sp>
        <p:nvSpPr>
          <p:cNvPr id="28" name="Google Shape;28;p3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3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9pPr>
          </a:lstStyle>
          <a:p/>
        </p:txBody>
      </p:sp>
      <p:sp>
        <p:nvSpPr>
          <p:cNvPr id="31" name="Google Shape;31;p3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9pPr>
          </a:lstStyle>
          <a:p/>
        </p:txBody>
      </p:sp>
      <p:sp>
        <p:nvSpPr>
          <p:cNvPr id="32" name="Google Shape;32;p3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3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0"/>
          <p:cNvSpPr txBox="1"/>
          <p:nvPr>
            <p:ph idx="12" type="sldNum"/>
          </p:nvPr>
        </p:nvSpPr>
        <p:spPr>
          <a:xfrm>
            <a:off x="11214980"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44" name="Google Shape;44;p30"/>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31"/>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1"/>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r>
              <a:rPr lang="en-US"/>
              <a:t> </a:t>
            </a:r>
            <a:endParaRPr sz="1400">
              <a:solidFill>
                <a:srgbClr val="000000"/>
              </a:solidFill>
              <a:latin typeface="Arial"/>
              <a:ea typeface="Arial"/>
              <a:cs typeface="Arial"/>
              <a:sym typeface="Arial"/>
            </a:endParaRPr>
          </a:p>
        </p:txBody>
      </p:sp>
      <p:sp>
        <p:nvSpPr>
          <p:cNvPr id="50" name="Google Shape;50;p31"/>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35"/>
          <p:cNvSpPr txBox="1"/>
          <p:nvPr>
            <p:ph type="title"/>
          </p:nvPr>
        </p:nvSpPr>
        <p:spPr>
          <a:xfrm>
            <a:off x="511740"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30200" lvl="3" marL="18288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4pPr>
            <a:lvl5pPr indent="-330200" lvl="4" marL="22860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5"/>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58" name="Google Shape;58;p35"/>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36"/>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6"/>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62" name="Google Shape;62;p3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37"/>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65" name="Google Shape;65;p37"/>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1.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7"/>
          <p:cNvSpPr/>
          <p:nvPr/>
        </p:nvSpPr>
        <p:spPr>
          <a:xfrm>
            <a:off x="-12253" y="4417161"/>
            <a:ext cx="12227564" cy="2457785"/>
          </a:xfrm>
          <a:custGeom>
            <a:rect b="b" l="l" r="r" t="t"/>
            <a:pathLst>
              <a:path extrusionOk="0" h="2457785" w="9170673">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
        <p:nvSpPr>
          <p:cNvPr id="11" name="Google Shape;11;p27"/>
          <p:cNvSpPr/>
          <p:nvPr/>
        </p:nvSpPr>
        <p:spPr>
          <a:xfrm>
            <a:off x="-12253" y="0"/>
            <a:ext cx="12227564" cy="3708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pic>
        <p:nvPicPr>
          <p:cNvPr id="12" name="Google Shape;12;p27"/>
          <p:cNvPicPr preferRelativeResize="0"/>
          <p:nvPr/>
        </p:nvPicPr>
        <p:blipFill rotWithShape="1">
          <a:blip r:embed="rId2">
            <a:alphaModFix/>
          </a:blip>
          <a:srcRect b="0" l="0" r="0" t="0"/>
          <a:stretch/>
        </p:blipFill>
        <p:spPr>
          <a:xfrm>
            <a:off x="10668000" y="5405168"/>
            <a:ext cx="1243781" cy="1243781"/>
          </a:xfrm>
          <a:prstGeom prst="rect">
            <a:avLst/>
          </a:prstGeom>
          <a:noFill/>
          <a:ln>
            <a:noFill/>
          </a:ln>
        </p:spPr>
      </p:pic>
      <p:pic>
        <p:nvPicPr>
          <p:cNvPr id="13" name="Google Shape;13;p27"/>
          <p:cNvPicPr preferRelativeResize="0"/>
          <p:nvPr/>
        </p:nvPicPr>
        <p:blipFill rotWithShape="1">
          <a:blip r:embed="rId3">
            <a:alphaModFix/>
          </a:blip>
          <a:srcRect b="0" l="0" r="0" t="0"/>
          <a:stretch/>
        </p:blipFill>
        <p:spPr>
          <a:xfrm>
            <a:off x="-17878" y="-97099"/>
            <a:ext cx="9144000" cy="41615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29"/>
          <p:cNvSpPr/>
          <p:nvPr/>
        </p:nvSpPr>
        <p:spPr>
          <a:xfrm>
            <a:off x="0" y="6398651"/>
            <a:ext cx="12192000" cy="457200"/>
          </a:xfrm>
          <a:prstGeom prst="rect">
            <a:avLst/>
          </a:prstGeom>
          <a:solidFill>
            <a:srgbClr val="1E4E79"/>
          </a:solid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35" name="Google Shape;35;p2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4E79"/>
              </a:buClr>
              <a:buSzPts val="3200"/>
              <a:buFont typeface="Arial Narrow"/>
              <a:buNone/>
              <a:defRPr b="0" i="0" sz="3200" u="none" cap="none" strike="noStrike">
                <a:solidFill>
                  <a:srgbClr val="1E4E79"/>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29"/>
          <p:cNvSpPr/>
          <p:nvPr/>
        </p:nvSpPr>
        <p:spPr>
          <a:xfrm>
            <a:off x="0" y="0"/>
            <a:ext cx="12192000" cy="91440"/>
          </a:xfrm>
          <a:prstGeom prst="rect">
            <a:avLst/>
          </a:prstGeom>
          <a:solidFill>
            <a:srgbClr val="1F4E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 name="Google Shape;38;p29"/>
          <p:cNvPicPr preferRelativeResize="0"/>
          <p:nvPr/>
        </p:nvPicPr>
        <p:blipFill rotWithShape="1">
          <a:blip r:embed="rId1">
            <a:alphaModFix/>
          </a:blip>
          <a:srcRect b="0" l="0" r="0" t="0"/>
          <a:stretch/>
        </p:blipFill>
        <p:spPr>
          <a:xfrm>
            <a:off x="344806" y="6418969"/>
            <a:ext cx="411480" cy="411480"/>
          </a:xfrm>
          <a:prstGeom prst="rect">
            <a:avLst/>
          </a:prstGeom>
          <a:noFill/>
          <a:ln>
            <a:noFill/>
          </a:ln>
        </p:spPr>
      </p:pic>
      <p:sp>
        <p:nvSpPr>
          <p:cNvPr id="39" name="Google Shape;39;p29"/>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F2F2F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mailto:coastwatch.info@noa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17.png"/><Relationship Id="rId8"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17.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17.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17.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17.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34.png"/><Relationship Id="rId13" Type="http://schemas.openxmlformats.org/officeDocument/2006/relationships/image" Target="../media/image32.jpg"/><Relationship Id="rId12" Type="http://schemas.openxmlformats.org/officeDocument/2006/relationships/image" Target="../media/image30.jpg"/><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27.png"/><Relationship Id="rId9" Type="http://schemas.openxmlformats.org/officeDocument/2006/relationships/image" Target="../media/image29.png"/><Relationship Id="rId14" Type="http://schemas.openxmlformats.org/officeDocument/2006/relationships/image" Target="../media/image13.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42.png"/><Relationship Id="rId8"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3.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44.gif"/><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39.png"/><Relationship Id="rId5"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45.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p:nvPr/>
        </p:nvSpPr>
        <p:spPr>
          <a:xfrm>
            <a:off x="1579075" y="2408460"/>
            <a:ext cx="5888525" cy="8295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Narrow"/>
              <a:ea typeface="Arial Narrow"/>
              <a:cs typeface="Arial Narrow"/>
              <a:sym typeface="Arial Narrow"/>
            </a:endParaRPr>
          </a:p>
        </p:txBody>
      </p:sp>
      <p:sp>
        <p:nvSpPr>
          <p:cNvPr id="98" name="Google Shape;98;p1"/>
          <p:cNvSpPr txBox="1"/>
          <p:nvPr/>
        </p:nvSpPr>
        <p:spPr>
          <a:xfrm>
            <a:off x="4974167" y="2667400"/>
            <a:ext cx="5789083" cy="26776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62626"/>
              </a:buClr>
              <a:buSzPts val="2800"/>
              <a:buFont typeface="Arial"/>
              <a:buNone/>
            </a:pPr>
            <a:r>
              <a:t/>
            </a:r>
            <a:endParaRPr b="0" i="0" sz="2800" u="none" cap="none" strike="noStrike">
              <a:solidFill>
                <a:srgbClr val="262626"/>
              </a:solidFill>
              <a:latin typeface="Arial Narrow"/>
              <a:ea typeface="Arial Narrow"/>
              <a:cs typeface="Arial Narrow"/>
              <a:sym typeface="Arial Narrow"/>
            </a:endParaRPr>
          </a:p>
        </p:txBody>
      </p:sp>
      <p:sp>
        <p:nvSpPr>
          <p:cNvPr id="99" name="Google Shape;99;p1"/>
          <p:cNvSpPr txBox="1"/>
          <p:nvPr>
            <p:ph type="title"/>
          </p:nvPr>
        </p:nvSpPr>
        <p:spPr>
          <a:xfrm>
            <a:off x="3168251" y="1312939"/>
            <a:ext cx="7313491" cy="788734"/>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1F4E79"/>
              </a:buClr>
              <a:buSzPts val="5400"/>
              <a:buFont typeface="Arial Narrow"/>
              <a:buNone/>
            </a:pPr>
            <a:r>
              <a:rPr lang="en-US" sz="5400">
                <a:latin typeface="Arial Narrow"/>
                <a:ea typeface="Arial Narrow"/>
                <a:cs typeface="Arial Narrow"/>
                <a:sym typeface="Arial Narrow"/>
              </a:rPr>
              <a:t>Satellite 101, Part 2</a:t>
            </a:r>
            <a:br>
              <a:rPr lang="en-US" sz="4400">
                <a:latin typeface="Arial Narrow"/>
                <a:ea typeface="Arial Narrow"/>
                <a:cs typeface="Arial Narrow"/>
                <a:sym typeface="Arial Narrow"/>
              </a:rPr>
            </a:br>
            <a:br>
              <a:rPr lang="en-US" sz="4400">
                <a:latin typeface="Arial Narrow"/>
                <a:ea typeface="Arial Narrow"/>
                <a:cs typeface="Arial Narrow"/>
                <a:sym typeface="Arial Narrow"/>
              </a:rPr>
            </a:br>
            <a:r>
              <a:rPr lang="en-US" sz="3600">
                <a:latin typeface="Arial Narrow"/>
                <a:ea typeface="Arial Narrow"/>
                <a:cs typeface="Arial Narrow"/>
                <a:sym typeface="Arial Narrow"/>
              </a:rPr>
              <a:t>NOAA Coastwatch Satellite Course</a:t>
            </a:r>
            <a:br>
              <a:rPr lang="en-US" sz="4400">
                <a:latin typeface="Arial Narrow"/>
                <a:ea typeface="Arial Narrow"/>
                <a:cs typeface="Arial Narrow"/>
                <a:sym typeface="Arial Narrow"/>
              </a:rPr>
            </a:br>
            <a:endParaRPr sz="4400">
              <a:latin typeface="Arial Narrow"/>
              <a:ea typeface="Arial Narrow"/>
              <a:cs typeface="Arial Narrow"/>
              <a:sym typeface="Arial Narrow"/>
            </a:endParaRPr>
          </a:p>
        </p:txBody>
      </p:sp>
      <p:pic>
        <p:nvPicPr>
          <p:cNvPr id="100" name="Google Shape;100;p1"/>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
        <p:nvSpPr>
          <p:cNvPr id="101" name="Google Shape;101;p1"/>
          <p:cNvSpPr/>
          <p:nvPr/>
        </p:nvSpPr>
        <p:spPr>
          <a:xfrm>
            <a:off x="7953580" y="6296286"/>
            <a:ext cx="24673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coastwatch.info@noaa.gov</a:t>
            </a:r>
            <a:endParaRPr b="0" i="0" sz="1400" u="none" cap="none" strike="noStrike">
              <a:solidFill>
                <a:srgbClr val="000000"/>
              </a:solidFill>
              <a:latin typeface="Arial"/>
              <a:ea typeface="Arial"/>
              <a:cs typeface="Arial"/>
              <a:sym typeface="Arial"/>
            </a:endParaRPr>
          </a:p>
        </p:txBody>
      </p:sp>
      <p:sp>
        <p:nvSpPr>
          <p:cNvPr id="102" name="Google Shape;102;p1"/>
          <p:cNvSpPr txBox="1"/>
          <p:nvPr>
            <p:ph idx="1" type="body"/>
          </p:nvPr>
        </p:nvSpPr>
        <p:spPr>
          <a:xfrm>
            <a:off x="154517" y="6427310"/>
            <a:ext cx="7313083" cy="57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Narrow"/>
                <a:ea typeface="Arial Narrow"/>
                <a:cs typeface="Arial Narrow"/>
                <a:sym typeface="Arial Narrow"/>
              </a:rPr>
              <a:t>Last Updated: 10/20/2020</a:t>
            </a:r>
            <a:endParaRPr b="0" i="0" sz="1400" u="none" cap="none" strike="noStrike">
              <a:solidFill>
                <a:srgbClr val="000000"/>
              </a:solidFill>
              <a:latin typeface="Arial Narrow"/>
              <a:ea typeface="Arial Narrow"/>
              <a:cs typeface="Arial Narrow"/>
              <a:sym typeface="Arial Narro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10"/>
          <p:cNvPicPr preferRelativeResize="0"/>
          <p:nvPr/>
        </p:nvPicPr>
        <p:blipFill rotWithShape="1">
          <a:blip r:embed="rId3">
            <a:alphaModFix/>
          </a:blip>
          <a:srcRect b="0" l="0" r="0" t="0"/>
          <a:stretch/>
        </p:blipFill>
        <p:spPr>
          <a:xfrm>
            <a:off x="1524000" y="2143432"/>
            <a:ext cx="8690500" cy="4161906"/>
          </a:xfrm>
          <a:prstGeom prst="rect">
            <a:avLst/>
          </a:prstGeom>
          <a:noFill/>
          <a:ln>
            <a:noFill/>
          </a:ln>
        </p:spPr>
      </p:pic>
      <p:pic>
        <p:nvPicPr>
          <p:cNvPr id="301" name="Google Shape;301;p10"/>
          <p:cNvPicPr preferRelativeResize="0"/>
          <p:nvPr/>
        </p:nvPicPr>
        <p:blipFill rotWithShape="1">
          <a:blip r:embed="rId4">
            <a:alphaModFix/>
          </a:blip>
          <a:srcRect b="0" l="0" r="0" t="0"/>
          <a:stretch/>
        </p:blipFill>
        <p:spPr>
          <a:xfrm>
            <a:off x="1524000" y="2143433"/>
            <a:ext cx="8690500" cy="4161906"/>
          </a:xfrm>
          <a:prstGeom prst="rect">
            <a:avLst/>
          </a:prstGeom>
          <a:noFill/>
          <a:ln>
            <a:noFill/>
          </a:ln>
        </p:spPr>
      </p:pic>
      <p:sp>
        <p:nvSpPr>
          <p:cNvPr id="302" name="Google Shape;302;p1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Atmospheric windows for EMR</a:t>
            </a:r>
            <a:endParaRPr i="1" sz="3200">
              <a:latin typeface="Arial Narrow"/>
              <a:ea typeface="Arial Narrow"/>
              <a:cs typeface="Arial Narrow"/>
              <a:sym typeface="Arial Narrow"/>
            </a:endParaRPr>
          </a:p>
        </p:txBody>
      </p:sp>
      <p:sp>
        <p:nvSpPr>
          <p:cNvPr id="303" name="Google Shape;303;p10"/>
          <p:cNvSpPr/>
          <p:nvPr/>
        </p:nvSpPr>
        <p:spPr>
          <a:xfrm>
            <a:off x="838201" y="1120815"/>
            <a:ext cx="9119991" cy="830956"/>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Arial Narrow"/>
                <a:ea typeface="Arial Narrow"/>
                <a:cs typeface="Arial Narrow"/>
                <a:sym typeface="Arial Narrow"/>
              </a:rPr>
              <a:t>Satellites can ‘see’ the earth in the regions of high atmospheric transmittance (ie low absorption)</a:t>
            </a:r>
            <a:endParaRPr b="0" i="0" sz="2800" u="none" cap="none" strike="noStrike">
              <a:solidFill>
                <a:srgbClr val="262626"/>
              </a:solidFill>
              <a:latin typeface="Arial Narrow"/>
              <a:ea typeface="Arial Narrow"/>
              <a:cs typeface="Arial Narrow"/>
              <a:sym typeface="Arial Narrow"/>
            </a:endParaRPr>
          </a:p>
        </p:txBody>
      </p:sp>
      <p:sp>
        <p:nvSpPr>
          <p:cNvPr id="304" name="Google Shape;304;p10"/>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grpSp>
        <p:nvGrpSpPr>
          <p:cNvPr id="305" name="Google Shape;305;p10"/>
          <p:cNvGrpSpPr/>
          <p:nvPr/>
        </p:nvGrpSpPr>
        <p:grpSpPr>
          <a:xfrm>
            <a:off x="309155" y="3819687"/>
            <a:ext cx="9723845" cy="2492714"/>
            <a:chOff x="309155" y="3819687"/>
            <a:chExt cx="9723845" cy="2492714"/>
          </a:xfrm>
        </p:grpSpPr>
        <p:cxnSp>
          <p:nvCxnSpPr>
            <p:cNvPr id="306" name="Google Shape;306;p10"/>
            <p:cNvCxnSpPr/>
            <p:nvPr/>
          </p:nvCxnSpPr>
          <p:spPr>
            <a:xfrm>
              <a:off x="2241550" y="4169633"/>
              <a:ext cx="7791450" cy="0"/>
            </a:xfrm>
            <a:prstGeom prst="straightConnector1">
              <a:avLst/>
            </a:prstGeom>
            <a:noFill/>
            <a:ln cap="flat" cmpd="sng" w="34925">
              <a:solidFill>
                <a:schemeClr val="dk1"/>
              </a:solidFill>
              <a:prstDash val="solid"/>
              <a:miter lim="800000"/>
              <a:headEnd len="sm" w="sm" type="none"/>
              <a:tailEnd len="sm" w="sm" type="none"/>
            </a:ln>
          </p:spPr>
        </p:cxnSp>
        <p:grpSp>
          <p:nvGrpSpPr>
            <p:cNvPr id="307" name="Google Shape;307;p10"/>
            <p:cNvGrpSpPr/>
            <p:nvPr/>
          </p:nvGrpSpPr>
          <p:grpSpPr>
            <a:xfrm>
              <a:off x="309155" y="3819687"/>
              <a:ext cx="9376591" cy="2492714"/>
              <a:chOff x="309155" y="3819687"/>
              <a:chExt cx="9376591" cy="2492714"/>
            </a:xfrm>
          </p:grpSpPr>
          <p:sp>
            <p:nvSpPr>
              <p:cNvPr id="308" name="Google Shape;308;p10"/>
              <p:cNvSpPr/>
              <p:nvPr/>
            </p:nvSpPr>
            <p:spPr>
              <a:xfrm>
                <a:off x="3505200" y="4184651"/>
                <a:ext cx="59690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10"/>
              <p:cNvSpPr/>
              <p:nvPr/>
            </p:nvSpPr>
            <p:spPr>
              <a:xfrm>
                <a:off x="3543300" y="3819687"/>
                <a:ext cx="41275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10" name="Google Shape;310;p10"/>
              <p:cNvGrpSpPr/>
              <p:nvPr/>
            </p:nvGrpSpPr>
            <p:grpSpPr>
              <a:xfrm>
                <a:off x="309155" y="4521902"/>
                <a:ext cx="9376591" cy="1790499"/>
                <a:chOff x="309155" y="4278827"/>
                <a:chExt cx="9376591" cy="1790499"/>
              </a:xfrm>
            </p:grpSpPr>
            <p:sp>
              <p:nvSpPr>
                <p:cNvPr id="311" name="Google Shape;311;p10"/>
                <p:cNvSpPr/>
                <p:nvPr/>
              </p:nvSpPr>
              <p:spPr>
                <a:xfrm>
                  <a:off x="3055820" y="4278827"/>
                  <a:ext cx="1366965" cy="173285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12" name="Google Shape;312;p10"/>
                <p:cNvGrpSpPr/>
                <p:nvPr/>
              </p:nvGrpSpPr>
              <p:grpSpPr>
                <a:xfrm>
                  <a:off x="309155" y="4794567"/>
                  <a:ext cx="9376591" cy="1274759"/>
                  <a:chOff x="309155" y="4794567"/>
                  <a:chExt cx="9376591" cy="1274759"/>
                </a:xfrm>
              </p:grpSpPr>
              <p:sp>
                <p:nvSpPr>
                  <p:cNvPr id="313" name="Google Shape;313;p10"/>
                  <p:cNvSpPr txBox="1"/>
                  <p:nvPr/>
                </p:nvSpPr>
                <p:spPr>
                  <a:xfrm>
                    <a:off x="4510680" y="4962946"/>
                    <a:ext cx="136768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EMR Intensity</a:t>
                    </a:r>
                    <a:endParaRPr b="0" i="0" sz="1400" u="none" cap="none" strike="noStrike">
                      <a:solidFill>
                        <a:srgbClr val="000000"/>
                      </a:solidFill>
                      <a:latin typeface="Arial"/>
                      <a:ea typeface="Arial"/>
                      <a:cs typeface="Arial"/>
                      <a:sym typeface="Arial"/>
                    </a:endParaRPr>
                  </a:p>
                </p:txBody>
              </p:sp>
              <p:cxnSp>
                <p:nvCxnSpPr>
                  <p:cNvPr id="314" name="Google Shape;314;p10"/>
                  <p:cNvCxnSpPr/>
                  <p:nvPr/>
                </p:nvCxnSpPr>
                <p:spPr>
                  <a:xfrm>
                    <a:off x="3026685" y="5474703"/>
                    <a:ext cx="478515" cy="144241"/>
                  </a:xfrm>
                  <a:prstGeom prst="straightConnector1">
                    <a:avLst/>
                  </a:prstGeom>
                  <a:noFill/>
                  <a:ln cap="flat" cmpd="sng" w="25400">
                    <a:solidFill>
                      <a:srgbClr val="757070"/>
                    </a:solidFill>
                    <a:prstDash val="solid"/>
                    <a:miter lim="800000"/>
                    <a:headEnd len="sm" w="sm" type="none"/>
                    <a:tailEnd len="med" w="med" type="triangle"/>
                  </a:ln>
                </p:spPr>
              </p:cxnSp>
              <p:grpSp>
                <p:nvGrpSpPr>
                  <p:cNvPr id="315" name="Google Shape;315;p10"/>
                  <p:cNvGrpSpPr/>
                  <p:nvPr/>
                </p:nvGrpSpPr>
                <p:grpSpPr>
                  <a:xfrm>
                    <a:off x="2353512" y="4794567"/>
                    <a:ext cx="7332234" cy="1274759"/>
                    <a:chOff x="2353512" y="4794567"/>
                    <a:chExt cx="7332234" cy="1274759"/>
                  </a:xfrm>
                </p:grpSpPr>
                <p:grpSp>
                  <p:nvGrpSpPr>
                    <p:cNvPr id="316" name="Google Shape;316;p10"/>
                    <p:cNvGrpSpPr/>
                    <p:nvPr/>
                  </p:nvGrpSpPr>
                  <p:grpSpPr>
                    <a:xfrm>
                      <a:off x="3105894" y="4794568"/>
                      <a:ext cx="6579852" cy="1274758"/>
                      <a:chOff x="2973636" y="4860629"/>
                      <a:chExt cx="6579852" cy="1274758"/>
                    </a:xfrm>
                  </p:grpSpPr>
                  <p:grpSp>
                    <p:nvGrpSpPr>
                      <p:cNvPr id="317" name="Google Shape;317;p10"/>
                      <p:cNvGrpSpPr/>
                      <p:nvPr/>
                    </p:nvGrpSpPr>
                    <p:grpSpPr>
                      <a:xfrm>
                        <a:off x="2973636" y="4860629"/>
                        <a:ext cx="4012674" cy="1273511"/>
                        <a:chOff x="3091882" y="2831956"/>
                        <a:chExt cx="4012674" cy="1273511"/>
                      </a:xfrm>
                    </p:grpSpPr>
                    <p:pic>
                      <p:nvPicPr>
                        <p:cNvPr id="318" name="Google Shape;318;p10"/>
                        <p:cNvPicPr preferRelativeResize="0"/>
                        <p:nvPr/>
                      </p:nvPicPr>
                      <p:blipFill rotWithShape="1">
                        <a:blip r:embed="rId5">
                          <a:alphaModFix/>
                        </a:blip>
                        <a:srcRect b="13227" l="0" r="60663" t="25511"/>
                        <a:stretch/>
                      </p:blipFill>
                      <p:spPr>
                        <a:xfrm>
                          <a:off x="3091882" y="2831957"/>
                          <a:ext cx="2262542" cy="1272551"/>
                        </a:xfrm>
                        <a:prstGeom prst="rect">
                          <a:avLst/>
                        </a:prstGeom>
                        <a:noFill/>
                        <a:ln>
                          <a:noFill/>
                        </a:ln>
                      </p:spPr>
                    </p:pic>
                    <p:pic>
                      <p:nvPicPr>
                        <p:cNvPr id="319" name="Google Shape;319;p10"/>
                        <p:cNvPicPr preferRelativeResize="0"/>
                        <p:nvPr/>
                      </p:nvPicPr>
                      <p:blipFill rotWithShape="1">
                        <a:blip r:embed="rId6">
                          <a:alphaModFix/>
                        </a:blip>
                        <a:srcRect b="13227" l="19668" r="60662" t="25511"/>
                        <a:stretch/>
                      </p:blipFill>
                      <p:spPr>
                        <a:xfrm>
                          <a:off x="4219131" y="2831956"/>
                          <a:ext cx="886841" cy="1272551"/>
                        </a:xfrm>
                        <a:prstGeom prst="rect">
                          <a:avLst/>
                        </a:prstGeom>
                        <a:noFill/>
                        <a:ln>
                          <a:noFill/>
                        </a:ln>
                      </p:spPr>
                    </p:pic>
                    <p:pic>
                      <p:nvPicPr>
                        <p:cNvPr id="320" name="Google Shape;320;p10"/>
                        <p:cNvPicPr preferRelativeResize="0"/>
                        <p:nvPr/>
                      </p:nvPicPr>
                      <p:blipFill rotWithShape="1">
                        <a:blip r:embed="rId7">
                          <a:alphaModFix/>
                        </a:blip>
                        <a:srcRect b="13227" l="37321" r="17165" t="25511"/>
                        <a:stretch/>
                      </p:blipFill>
                      <p:spPr>
                        <a:xfrm>
                          <a:off x="4995184" y="2832916"/>
                          <a:ext cx="2109372" cy="1272551"/>
                        </a:xfrm>
                        <a:prstGeom prst="rect">
                          <a:avLst/>
                        </a:prstGeom>
                        <a:noFill/>
                        <a:ln>
                          <a:noFill/>
                        </a:ln>
                      </p:spPr>
                    </p:pic>
                  </p:grpSp>
                  <p:grpSp>
                    <p:nvGrpSpPr>
                      <p:cNvPr id="321" name="Google Shape;321;p10"/>
                      <p:cNvGrpSpPr/>
                      <p:nvPr/>
                    </p:nvGrpSpPr>
                    <p:grpSpPr>
                      <a:xfrm>
                        <a:off x="5236178" y="4860629"/>
                        <a:ext cx="4317310" cy="1274758"/>
                        <a:chOff x="5236178" y="4860629"/>
                        <a:chExt cx="4317310" cy="1274758"/>
                      </a:xfrm>
                    </p:grpSpPr>
                    <p:pic>
                      <p:nvPicPr>
                        <p:cNvPr id="322" name="Google Shape;322;p10"/>
                        <p:cNvPicPr preferRelativeResize="0"/>
                        <p:nvPr/>
                      </p:nvPicPr>
                      <p:blipFill rotWithShape="1">
                        <a:blip r:embed="rId7">
                          <a:alphaModFix/>
                        </a:blip>
                        <a:srcRect b="13227" l="55932" r="19686" t="25511"/>
                        <a:stretch/>
                      </p:blipFill>
                      <p:spPr>
                        <a:xfrm>
                          <a:off x="8423522" y="4862836"/>
                          <a:ext cx="1129966" cy="1272551"/>
                        </a:xfrm>
                        <a:prstGeom prst="rect">
                          <a:avLst/>
                        </a:prstGeom>
                        <a:noFill/>
                        <a:ln>
                          <a:noFill/>
                        </a:ln>
                      </p:spPr>
                    </p:pic>
                    <p:pic>
                      <p:nvPicPr>
                        <p:cNvPr id="323" name="Google Shape;323;p10"/>
                        <p:cNvPicPr preferRelativeResize="0"/>
                        <p:nvPr/>
                      </p:nvPicPr>
                      <p:blipFill rotWithShape="1">
                        <a:blip r:embed="rId7">
                          <a:alphaModFix/>
                        </a:blip>
                        <a:srcRect b="13227" l="55932" r="21893" t="25511"/>
                        <a:stretch/>
                      </p:blipFill>
                      <p:spPr>
                        <a:xfrm>
                          <a:off x="6641433" y="4860629"/>
                          <a:ext cx="1027707" cy="1272551"/>
                        </a:xfrm>
                        <a:prstGeom prst="rect">
                          <a:avLst/>
                        </a:prstGeom>
                        <a:noFill/>
                        <a:ln>
                          <a:noFill/>
                        </a:ln>
                      </p:spPr>
                    </p:pic>
                    <p:pic>
                      <p:nvPicPr>
                        <p:cNvPr id="324" name="Google Shape;324;p10"/>
                        <p:cNvPicPr preferRelativeResize="0"/>
                        <p:nvPr/>
                      </p:nvPicPr>
                      <p:blipFill rotWithShape="1">
                        <a:blip r:embed="rId7">
                          <a:alphaModFix/>
                        </a:blip>
                        <a:srcRect b="13227" l="55932" r="21893" t="25511"/>
                        <a:stretch/>
                      </p:blipFill>
                      <p:spPr>
                        <a:xfrm>
                          <a:off x="7519980" y="4862346"/>
                          <a:ext cx="1027707" cy="1272551"/>
                        </a:xfrm>
                        <a:prstGeom prst="rect">
                          <a:avLst/>
                        </a:prstGeom>
                        <a:noFill/>
                        <a:ln>
                          <a:noFill/>
                        </a:ln>
                      </p:spPr>
                    </p:pic>
                    <p:cxnSp>
                      <p:nvCxnSpPr>
                        <p:cNvPr id="325" name="Google Shape;325;p10"/>
                        <p:cNvCxnSpPr/>
                        <p:nvPr/>
                      </p:nvCxnSpPr>
                      <p:spPr>
                        <a:xfrm flipH="1">
                          <a:off x="5236178" y="5396766"/>
                          <a:ext cx="1953610" cy="425380"/>
                        </a:xfrm>
                        <a:prstGeom prst="straightConnector1">
                          <a:avLst/>
                        </a:prstGeom>
                        <a:noFill/>
                        <a:ln cap="flat" cmpd="sng" w="25400">
                          <a:solidFill>
                            <a:schemeClr val="dk1"/>
                          </a:solidFill>
                          <a:prstDash val="solid"/>
                          <a:miter lim="800000"/>
                          <a:headEnd len="sm" w="sm" type="none"/>
                          <a:tailEnd len="med" w="med" type="triangle"/>
                        </a:ln>
                      </p:spPr>
                    </p:cxnSp>
                  </p:grpSp>
                </p:grpSp>
                <p:pic>
                  <p:nvPicPr>
                    <p:cNvPr id="326" name="Google Shape;326;p10"/>
                    <p:cNvPicPr preferRelativeResize="0"/>
                    <p:nvPr/>
                  </p:nvPicPr>
                  <p:blipFill rotWithShape="1">
                    <a:blip r:embed="rId7">
                      <a:alphaModFix/>
                    </a:blip>
                    <a:srcRect b="13227" l="38767" r="40452" t="25511"/>
                    <a:stretch/>
                  </p:blipFill>
                  <p:spPr>
                    <a:xfrm>
                      <a:off x="2397042" y="4794568"/>
                      <a:ext cx="963059" cy="1272551"/>
                    </a:xfrm>
                    <a:prstGeom prst="rect">
                      <a:avLst/>
                    </a:prstGeom>
                    <a:noFill/>
                    <a:ln>
                      <a:noFill/>
                    </a:ln>
                  </p:spPr>
                </p:pic>
                <p:pic>
                  <p:nvPicPr>
                    <p:cNvPr id="327" name="Google Shape;327;p10"/>
                    <p:cNvPicPr preferRelativeResize="0"/>
                    <p:nvPr/>
                  </p:nvPicPr>
                  <p:blipFill rotWithShape="1">
                    <a:blip r:embed="rId7">
                      <a:alphaModFix/>
                    </a:blip>
                    <a:srcRect b="13227" l="2650" r="95639" t="25511"/>
                    <a:stretch/>
                  </p:blipFill>
                  <p:spPr>
                    <a:xfrm>
                      <a:off x="2353512" y="4794567"/>
                      <a:ext cx="79264" cy="1272551"/>
                    </a:xfrm>
                    <a:prstGeom prst="rect">
                      <a:avLst/>
                    </a:prstGeom>
                    <a:noFill/>
                    <a:ln>
                      <a:noFill/>
                    </a:ln>
                  </p:spPr>
                </p:pic>
              </p:grpSp>
              <p:sp>
                <p:nvSpPr>
                  <p:cNvPr id="328" name="Google Shape;328;p10"/>
                  <p:cNvSpPr txBox="1"/>
                  <p:nvPr/>
                </p:nvSpPr>
                <p:spPr>
                  <a:xfrm>
                    <a:off x="7293178" y="5145207"/>
                    <a:ext cx="2137124"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Narrow"/>
                        <a:ea typeface="Arial Narrow"/>
                        <a:cs typeface="Arial Narrow"/>
                        <a:sym typeface="Arial Narrow"/>
                      </a:rPr>
                      <a:t>emitted by the earth</a:t>
                    </a:r>
                    <a:endParaRPr b="0" i="0" sz="1600" u="none" cap="none" strike="noStrike">
                      <a:solidFill>
                        <a:srgbClr val="000000"/>
                      </a:solidFill>
                      <a:latin typeface="Arial Narrow"/>
                      <a:ea typeface="Arial Narrow"/>
                      <a:cs typeface="Arial Narrow"/>
                      <a:sym typeface="Arial Narrow"/>
                    </a:endParaRPr>
                  </a:p>
                </p:txBody>
              </p:sp>
              <p:sp>
                <p:nvSpPr>
                  <p:cNvPr id="329" name="Google Shape;329;p10"/>
                  <p:cNvSpPr txBox="1"/>
                  <p:nvPr/>
                </p:nvSpPr>
                <p:spPr>
                  <a:xfrm>
                    <a:off x="309155" y="5161428"/>
                    <a:ext cx="199926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3A3838"/>
                        </a:solidFill>
                        <a:latin typeface="Arial"/>
                        <a:ea typeface="Arial"/>
                        <a:cs typeface="Arial"/>
                        <a:sym typeface="Arial"/>
                      </a:rPr>
                      <a:t>emitted by the sun</a:t>
                    </a:r>
                    <a:endParaRPr b="0" i="0" sz="1400" u="none" cap="none" strike="noStrike">
                      <a:solidFill>
                        <a:srgbClr val="000000"/>
                      </a:solidFill>
                      <a:latin typeface="Arial"/>
                      <a:ea typeface="Arial"/>
                      <a:cs typeface="Arial"/>
                      <a:sym typeface="Arial"/>
                    </a:endParaRPr>
                  </a:p>
                </p:txBody>
              </p:sp>
              <p:sp>
                <p:nvSpPr>
                  <p:cNvPr id="330" name="Google Shape;330;p10"/>
                  <p:cNvSpPr/>
                  <p:nvPr/>
                </p:nvSpPr>
                <p:spPr>
                  <a:xfrm>
                    <a:off x="2432776" y="5670550"/>
                    <a:ext cx="345508" cy="1841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31" name="Google Shape;331;p10"/>
                  <p:cNvCxnSpPr>
                    <a:stCxn id="329" idx="3"/>
                  </p:cNvCxnSpPr>
                  <p:nvPr/>
                </p:nvCxnSpPr>
                <p:spPr>
                  <a:xfrm>
                    <a:off x="2308420" y="5330705"/>
                    <a:ext cx="1274400" cy="193200"/>
                  </a:xfrm>
                  <a:prstGeom prst="straightConnector1">
                    <a:avLst/>
                  </a:prstGeom>
                  <a:noFill/>
                  <a:ln cap="flat" cmpd="sng" w="25400">
                    <a:solidFill>
                      <a:schemeClr val="dk1"/>
                    </a:solidFill>
                    <a:prstDash val="solid"/>
                    <a:miter lim="800000"/>
                    <a:headEnd len="sm" w="sm" type="none"/>
                    <a:tailEnd len="med" w="med" type="triangle"/>
                  </a:ln>
                </p:spPr>
              </p:cxnSp>
            </p:grpSp>
          </p:grpSp>
        </p:grpSp>
      </p:grpSp>
      <p:sp>
        <p:nvSpPr>
          <p:cNvPr id="332" name="Google Shape;332;p10"/>
          <p:cNvSpPr/>
          <p:nvPr/>
        </p:nvSpPr>
        <p:spPr>
          <a:xfrm>
            <a:off x="9163799" y="4557821"/>
            <a:ext cx="1167651"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3" name="Google Shape;333;p10"/>
          <p:cNvSpPr txBox="1"/>
          <p:nvPr/>
        </p:nvSpPr>
        <p:spPr>
          <a:xfrm>
            <a:off x="210408" y="4331739"/>
            <a:ext cx="2022966" cy="33851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Narrow"/>
                <a:ea typeface="Arial Narrow"/>
                <a:cs typeface="Arial Narrow"/>
                <a:sym typeface="Arial Narrow"/>
              </a:rPr>
              <a:t>WAVELENGTH (μm)</a:t>
            </a:r>
            <a:endParaRPr b="0" i="0" sz="1600" u="none" cap="none" strike="noStrike">
              <a:solidFill>
                <a:srgbClr val="000000"/>
              </a:solidFill>
              <a:latin typeface="Arial Narrow"/>
              <a:ea typeface="Arial Narrow"/>
              <a:cs typeface="Arial Narrow"/>
              <a:sym typeface="Arial Narrow"/>
            </a:endParaRPr>
          </a:p>
        </p:txBody>
      </p:sp>
      <p:sp>
        <p:nvSpPr>
          <p:cNvPr id="334" name="Google Shape;334;p10"/>
          <p:cNvSpPr txBox="1"/>
          <p:nvPr/>
        </p:nvSpPr>
        <p:spPr>
          <a:xfrm>
            <a:off x="1484508" y="2083302"/>
            <a:ext cx="8548491" cy="40006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small" strike="noStrike">
                <a:solidFill>
                  <a:schemeClr val="dk1"/>
                </a:solidFill>
                <a:latin typeface="Arial Narrow"/>
                <a:ea typeface="Arial Narrow"/>
                <a:cs typeface="Arial Narrow"/>
                <a:sym typeface="Arial Narrow"/>
              </a:rPr>
              <a:t>Atmospheric Transmission</a:t>
            </a:r>
            <a:endParaRPr b="0" i="0" sz="1600" u="none" cap="none" strike="noStrike">
              <a:solidFill>
                <a:srgbClr val="000000"/>
              </a:solidFill>
              <a:latin typeface="Arial Narrow"/>
              <a:ea typeface="Arial Narrow"/>
              <a:cs typeface="Arial Narrow"/>
              <a:sym typeface="Arial Narrow"/>
            </a:endParaRPr>
          </a:p>
        </p:txBody>
      </p:sp>
      <p:sp>
        <p:nvSpPr>
          <p:cNvPr id="335" name="Google Shape;335;p10"/>
          <p:cNvSpPr txBox="1"/>
          <p:nvPr/>
        </p:nvSpPr>
        <p:spPr>
          <a:xfrm>
            <a:off x="2397043" y="4756208"/>
            <a:ext cx="7200808" cy="4000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small" strike="noStrike">
                <a:solidFill>
                  <a:schemeClr val="dk1"/>
                </a:solidFill>
                <a:latin typeface="Arial Narrow"/>
                <a:ea typeface="Arial Narrow"/>
                <a:cs typeface="Arial Narrow"/>
                <a:sym typeface="Arial Narrow"/>
              </a:rPr>
              <a:t>Emitted EMR Intensity</a:t>
            </a:r>
            <a:endParaRPr b="0" i="0" sz="1600" u="none" cap="none" strike="noStrike">
              <a:solidFill>
                <a:srgbClr val="000000"/>
              </a:solidFill>
              <a:latin typeface="Arial Narrow"/>
              <a:ea typeface="Arial Narrow"/>
              <a:cs typeface="Arial Narrow"/>
              <a:sym typeface="Arial Narrow"/>
            </a:endParaRPr>
          </a:p>
        </p:txBody>
      </p:sp>
      <p:grpSp>
        <p:nvGrpSpPr>
          <p:cNvPr id="336" name="Google Shape;336;p10"/>
          <p:cNvGrpSpPr/>
          <p:nvPr/>
        </p:nvGrpSpPr>
        <p:grpSpPr>
          <a:xfrm>
            <a:off x="2168742" y="4297394"/>
            <a:ext cx="7789450" cy="400110"/>
            <a:chOff x="2168742" y="4297394"/>
            <a:chExt cx="7789450" cy="400110"/>
          </a:xfrm>
        </p:grpSpPr>
        <p:sp>
          <p:nvSpPr>
            <p:cNvPr id="337" name="Google Shape;337;p10"/>
            <p:cNvSpPr/>
            <p:nvPr/>
          </p:nvSpPr>
          <p:spPr>
            <a:xfrm>
              <a:off x="2168742" y="4297394"/>
              <a:ext cx="7789450" cy="4001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p10"/>
            <p:cNvSpPr txBox="1"/>
            <p:nvPr/>
          </p:nvSpPr>
          <p:spPr>
            <a:xfrm>
              <a:off x="6558881"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39" name="Google Shape;339;p10"/>
            <p:cNvSpPr txBox="1"/>
            <p:nvPr/>
          </p:nvSpPr>
          <p:spPr>
            <a:xfrm>
              <a:off x="3089343"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40" name="Google Shape;340;p10"/>
            <p:cNvSpPr txBox="1"/>
            <p:nvPr/>
          </p:nvSpPr>
          <p:spPr>
            <a:xfrm>
              <a:off x="2168742"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41" name="Google Shape;341;p10"/>
            <p:cNvSpPr txBox="1"/>
            <p:nvPr/>
          </p:nvSpPr>
          <p:spPr>
            <a:xfrm>
              <a:off x="4013366"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-0</a:t>
              </a:r>
              <a:endParaRPr b="0" i="0" sz="1400" u="none" cap="none" strike="noStrike">
                <a:solidFill>
                  <a:srgbClr val="000000"/>
                </a:solidFill>
                <a:latin typeface="Arial"/>
                <a:ea typeface="Arial"/>
                <a:cs typeface="Arial"/>
                <a:sym typeface="Arial"/>
              </a:endParaRPr>
            </a:p>
          </p:txBody>
        </p:sp>
        <p:sp>
          <p:nvSpPr>
            <p:cNvPr id="342" name="Google Shape;342;p10"/>
            <p:cNvSpPr txBox="1"/>
            <p:nvPr/>
          </p:nvSpPr>
          <p:spPr>
            <a:xfrm>
              <a:off x="572841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43" name="Google Shape;343;p10"/>
            <p:cNvSpPr txBox="1"/>
            <p:nvPr/>
          </p:nvSpPr>
          <p:spPr>
            <a:xfrm>
              <a:off x="742644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44" name="Google Shape;344;p10"/>
            <p:cNvSpPr txBox="1"/>
            <p:nvPr/>
          </p:nvSpPr>
          <p:spPr>
            <a:xfrm>
              <a:off x="928190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45" name="Google Shape;345;p10"/>
            <p:cNvSpPr txBox="1"/>
            <p:nvPr/>
          </p:nvSpPr>
          <p:spPr>
            <a:xfrm>
              <a:off x="4851654"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46" name="Google Shape;346;p10"/>
            <p:cNvSpPr txBox="1"/>
            <p:nvPr/>
          </p:nvSpPr>
          <p:spPr>
            <a:xfrm>
              <a:off x="832732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grpSp>
      <p:sp>
        <p:nvSpPr>
          <p:cNvPr id="347" name="Google Shape;347;p10"/>
          <p:cNvSpPr txBox="1"/>
          <p:nvPr/>
        </p:nvSpPr>
        <p:spPr>
          <a:xfrm>
            <a:off x="309154" y="5404503"/>
            <a:ext cx="1871389" cy="61551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3A3838"/>
                </a:solidFill>
                <a:latin typeface="Arial Narrow"/>
                <a:ea typeface="Arial Narrow"/>
                <a:cs typeface="Arial Narrow"/>
                <a:sym typeface="Arial Narrow"/>
              </a:rPr>
              <a:t>Solar EMR</a:t>
            </a:r>
            <a:endParaRPr b="0" i="0" sz="16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3A3838"/>
                </a:solidFill>
                <a:latin typeface="Arial Narrow"/>
                <a:ea typeface="Arial Narrow"/>
                <a:cs typeface="Arial Narrow"/>
                <a:sym typeface="Arial Narrow"/>
              </a:rPr>
              <a:t>top of atmosphere</a:t>
            </a:r>
            <a:endParaRPr b="0" i="0" sz="1600" u="none" cap="none" strike="noStrike">
              <a:solidFill>
                <a:srgbClr val="000000"/>
              </a:solidFill>
              <a:latin typeface="Arial Narrow"/>
              <a:ea typeface="Arial Narrow"/>
              <a:cs typeface="Arial Narrow"/>
              <a:sym typeface="Arial Narrow"/>
            </a:endParaRPr>
          </a:p>
        </p:txBody>
      </p:sp>
      <p:pic>
        <p:nvPicPr>
          <p:cNvPr id="348" name="Google Shape;348;p10"/>
          <p:cNvPicPr preferRelativeResize="0"/>
          <p:nvPr/>
        </p:nvPicPr>
        <p:blipFill rotWithShape="1">
          <a:blip r:embed="rId8">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11"/>
          <p:cNvPicPr preferRelativeResize="0"/>
          <p:nvPr/>
        </p:nvPicPr>
        <p:blipFill rotWithShape="1">
          <a:blip r:embed="rId3">
            <a:alphaModFix/>
          </a:blip>
          <a:srcRect b="0" l="0" r="0" t="0"/>
          <a:stretch/>
        </p:blipFill>
        <p:spPr>
          <a:xfrm>
            <a:off x="1524000" y="2143433"/>
            <a:ext cx="8690500" cy="4161906"/>
          </a:xfrm>
          <a:prstGeom prst="rect">
            <a:avLst/>
          </a:prstGeom>
          <a:noFill/>
          <a:ln>
            <a:noFill/>
          </a:ln>
        </p:spPr>
      </p:pic>
      <p:sp>
        <p:nvSpPr>
          <p:cNvPr id="355" name="Google Shape;355;p11"/>
          <p:cNvSpPr txBox="1"/>
          <p:nvPr>
            <p:ph type="title"/>
          </p:nvPr>
        </p:nvSpPr>
        <p:spPr>
          <a:xfrm>
            <a:off x="528297" y="11557"/>
            <a:ext cx="11244603"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No atmospheric</a:t>
            </a:r>
            <a:r>
              <a:rPr lang="en-US" sz="3200">
                <a:latin typeface="Arial Narrow"/>
                <a:ea typeface="Arial Narrow"/>
                <a:cs typeface="Arial Narrow"/>
                <a:sym typeface="Arial Narrow"/>
              </a:rPr>
              <a:t> windows occur </a:t>
            </a:r>
            <a:r>
              <a:rPr lang="en-US">
                <a:latin typeface="Arial Narrow"/>
                <a:ea typeface="Arial Narrow"/>
                <a:cs typeface="Arial Narrow"/>
                <a:sym typeface="Arial Narrow"/>
              </a:rPr>
              <a:t>in X-Ray and shorter UV wavelengths </a:t>
            </a:r>
            <a:endParaRPr sz="3200">
              <a:latin typeface="Arial Narrow"/>
              <a:ea typeface="Arial Narrow"/>
              <a:cs typeface="Arial Narrow"/>
              <a:sym typeface="Arial Narrow"/>
            </a:endParaRPr>
          </a:p>
        </p:txBody>
      </p:sp>
      <p:sp>
        <p:nvSpPr>
          <p:cNvPr id="356" name="Google Shape;356;p11"/>
          <p:cNvSpPr/>
          <p:nvPr/>
        </p:nvSpPr>
        <p:spPr>
          <a:xfrm>
            <a:off x="838201" y="983029"/>
            <a:ext cx="9608506" cy="892512"/>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Arial Narrow"/>
                <a:ea typeface="Arial Narrow"/>
                <a:cs typeface="Arial Narrow"/>
                <a:sym typeface="Arial Narrow"/>
              </a:rPr>
              <a:t>X-Ray and shorter Ultraviolet wavelengths are almost totally attenuated. </a:t>
            </a:r>
            <a:endParaRPr b="0" i="0" sz="1600" u="none" cap="none" strike="noStrike">
              <a:solidFill>
                <a:srgbClr val="000000"/>
              </a:solidFill>
              <a:latin typeface="Arial Narrow"/>
              <a:ea typeface="Arial Narrow"/>
              <a:cs typeface="Arial Narrow"/>
              <a:sym typeface="Arial Narrow"/>
            </a:endParaRPr>
          </a:p>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Arial Narrow"/>
                <a:ea typeface="Arial Narrow"/>
                <a:cs typeface="Arial Narrow"/>
                <a:sym typeface="Arial Narrow"/>
              </a:rPr>
              <a:t>Therefore these EMR bands are less relevant for remote sensing.</a:t>
            </a:r>
            <a:r>
              <a:rPr b="0" i="0" lang="en-US" sz="2800" u="none" cap="none" strike="noStrike">
                <a:solidFill>
                  <a:srgbClr val="262626"/>
                </a:solidFill>
                <a:latin typeface="Arial Narrow"/>
                <a:ea typeface="Arial Narrow"/>
                <a:cs typeface="Arial Narrow"/>
                <a:sym typeface="Arial Narrow"/>
              </a:rPr>
              <a:t> </a:t>
            </a:r>
            <a:endParaRPr b="0" i="0" sz="1600" u="none" cap="none" strike="noStrike">
              <a:solidFill>
                <a:srgbClr val="000000"/>
              </a:solidFill>
              <a:latin typeface="Arial Narrow"/>
              <a:ea typeface="Arial Narrow"/>
              <a:cs typeface="Arial Narrow"/>
              <a:sym typeface="Arial Narrow"/>
            </a:endParaRPr>
          </a:p>
        </p:txBody>
      </p:sp>
      <p:sp>
        <p:nvSpPr>
          <p:cNvPr id="357" name="Google Shape;357;p11"/>
          <p:cNvSpPr/>
          <p:nvPr/>
        </p:nvSpPr>
        <p:spPr>
          <a:xfrm>
            <a:off x="2113929" y="2497395"/>
            <a:ext cx="1101221" cy="1179871"/>
          </a:xfrm>
          <a:prstGeom prst="rect">
            <a:avLst/>
          </a:prstGeom>
          <a:solidFill>
            <a:schemeClr val="accent1">
              <a:alpha val="57254"/>
            </a:schemeClr>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58" name="Google Shape;358;p11"/>
          <p:cNvCxnSpPr/>
          <p:nvPr/>
        </p:nvCxnSpPr>
        <p:spPr>
          <a:xfrm>
            <a:off x="2113929" y="2497395"/>
            <a:ext cx="1101221" cy="1179871"/>
          </a:xfrm>
          <a:prstGeom prst="straightConnector1">
            <a:avLst/>
          </a:prstGeom>
          <a:noFill/>
          <a:ln cap="flat" cmpd="sng" w="38100">
            <a:solidFill>
              <a:srgbClr val="FF0000"/>
            </a:solidFill>
            <a:prstDash val="solid"/>
            <a:miter lim="800000"/>
            <a:headEnd len="sm" w="sm" type="none"/>
            <a:tailEnd len="sm" w="sm" type="none"/>
          </a:ln>
        </p:spPr>
      </p:cxnSp>
      <p:cxnSp>
        <p:nvCxnSpPr>
          <p:cNvPr id="359" name="Google Shape;359;p11"/>
          <p:cNvCxnSpPr/>
          <p:nvPr/>
        </p:nvCxnSpPr>
        <p:spPr>
          <a:xfrm flipH="1">
            <a:off x="2113929" y="2497395"/>
            <a:ext cx="1101221" cy="1179871"/>
          </a:xfrm>
          <a:prstGeom prst="straightConnector1">
            <a:avLst/>
          </a:prstGeom>
          <a:noFill/>
          <a:ln cap="flat" cmpd="sng" w="38100">
            <a:solidFill>
              <a:srgbClr val="FF0000"/>
            </a:solidFill>
            <a:prstDash val="solid"/>
            <a:miter lim="800000"/>
            <a:headEnd len="sm" w="sm" type="none"/>
            <a:tailEnd len="sm" w="sm" type="none"/>
          </a:ln>
        </p:spPr>
      </p:cxnSp>
      <p:sp>
        <p:nvSpPr>
          <p:cNvPr id="360" name="Google Shape;360;p11"/>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grpSp>
        <p:nvGrpSpPr>
          <p:cNvPr id="361" name="Google Shape;361;p11"/>
          <p:cNvGrpSpPr/>
          <p:nvPr/>
        </p:nvGrpSpPr>
        <p:grpSpPr>
          <a:xfrm>
            <a:off x="309155" y="3819687"/>
            <a:ext cx="9723845" cy="2492714"/>
            <a:chOff x="309155" y="3819687"/>
            <a:chExt cx="9723845" cy="2492714"/>
          </a:xfrm>
        </p:grpSpPr>
        <p:cxnSp>
          <p:nvCxnSpPr>
            <p:cNvPr id="362" name="Google Shape;362;p11"/>
            <p:cNvCxnSpPr/>
            <p:nvPr/>
          </p:nvCxnSpPr>
          <p:spPr>
            <a:xfrm>
              <a:off x="2241550" y="4169633"/>
              <a:ext cx="7791450" cy="0"/>
            </a:xfrm>
            <a:prstGeom prst="straightConnector1">
              <a:avLst/>
            </a:prstGeom>
            <a:noFill/>
            <a:ln cap="flat" cmpd="sng" w="34925">
              <a:solidFill>
                <a:schemeClr val="dk1"/>
              </a:solidFill>
              <a:prstDash val="solid"/>
              <a:miter lim="800000"/>
              <a:headEnd len="sm" w="sm" type="none"/>
              <a:tailEnd len="sm" w="sm" type="none"/>
            </a:ln>
          </p:spPr>
        </p:cxnSp>
        <p:grpSp>
          <p:nvGrpSpPr>
            <p:cNvPr id="363" name="Google Shape;363;p11"/>
            <p:cNvGrpSpPr/>
            <p:nvPr/>
          </p:nvGrpSpPr>
          <p:grpSpPr>
            <a:xfrm>
              <a:off x="309155" y="3819687"/>
              <a:ext cx="9376591" cy="2492714"/>
              <a:chOff x="309155" y="3819687"/>
              <a:chExt cx="9376591" cy="2492714"/>
            </a:xfrm>
          </p:grpSpPr>
          <p:sp>
            <p:nvSpPr>
              <p:cNvPr id="364" name="Google Shape;364;p11"/>
              <p:cNvSpPr/>
              <p:nvPr/>
            </p:nvSpPr>
            <p:spPr>
              <a:xfrm>
                <a:off x="3505200" y="4184651"/>
                <a:ext cx="59690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5" name="Google Shape;365;p11"/>
              <p:cNvSpPr/>
              <p:nvPr/>
            </p:nvSpPr>
            <p:spPr>
              <a:xfrm>
                <a:off x="3543300" y="3819687"/>
                <a:ext cx="41275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66" name="Google Shape;366;p11"/>
              <p:cNvGrpSpPr/>
              <p:nvPr/>
            </p:nvGrpSpPr>
            <p:grpSpPr>
              <a:xfrm>
                <a:off x="309155" y="4521902"/>
                <a:ext cx="9376591" cy="1790499"/>
                <a:chOff x="309155" y="4278827"/>
                <a:chExt cx="9376591" cy="1790499"/>
              </a:xfrm>
            </p:grpSpPr>
            <p:sp>
              <p:nvSpPr>
                <p:cNvPr id="367" name="Google Shape;367;p11"/>
                <p:cNvSpPr/>
                <p:nvPr/>
              </p:nvSpPr>
              <p:spPr>
                <a:xfrm>
                  <a:off x="3055820" y="4278827"/>
                  <a:ext cx="1366965" cy="173285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68" name="Google Shape;368;p11"/>
                <p:cNvGrpSpPr/>
                <p:nvPr/>
              </p:nvGrpSpPr>
              <p:grpSpPr>
                <a:xfrm>
                  <a:off x="309155" y="4794567"/>
                  <a:ext cx="9376591" cy="1274759"/>
                  <a:chOff x="309155" y="4794567"/>
                  <a:chExt cx="9376591" cy="1274759"/>
                </a:xfrm>
              </p:grpSpPr>
              <p:sp>
                <p:nvSpPr>
                  <p:cNvPr id="369" name="Google Shape;369;p11"/>
                  <p:cNvSpPr txBox="1"/>
                  <p:nvPr/>
                </p:nvSpPr>
                <p:spPr>
                  <a:xfrm>
                    <a:off x="4510680" y="4962946"/>
                    <a:ext cx="136768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EMR Intensity</a:t>
                    </a:r>
                    <a:endParaRPr b="0" i="0" sz="1400" u="none" cap="none" strike="noStrike">
                      <a:solidFill>
                        <a:srgbClr val="000000"/>
                      </a:solidFill>
                      <a:latin typeface="Arial"/>
                      <a:ea typeface="Arial"/>
                      <a:cs typeface="Arial"/>
                      <a:sym typeface="Arial"/>
                    </a:endParaRPr>
                  </a:p>
                </p:txBody>
              </p:sp>
              <p:cxnSp>
                <p:nvCxnSpPr>
                  <p:cNvPr id="370" name="Google Shape;370;p11"/>
                  <p:cNvCxnSpPr/>
                  <p:nvPr/>
                </p:nvCxnSpPr>
                <p:spPr>
                  <a:xfrm>
                    <a:off x="3026685" y="5474703"/>
                    <a:ext cx="478515" cy="144241"/>
                  </a:xfrm>
                  <a:prstGeom prst="straightConnector1">
                    <a:avLst/>
                  </a:prstGeom>
                  <a:noFill/>
                  <a:ln cap="flat" cmpd="sng" w="25400">
                    <a:solidFill>
                      <a:srgbClr val="757070"/>
                    </a:solidFill>
                    <a:prstDash val="solid"/>
                    <a:miter lim="800000"/>
                    <a:headEnd len="sm" w="sm" type="none"/>
                    <a:tailEnd len="med" w="med" type="triangle"/>
                  </a:ln>
                </p:spPr>
              </p:cxnSp>
              <p:grpSp>
                <p:nvGrpSpPr>
                  <p:cNvPr id="371" name="Google Shape;371;p11"/>
                  <p:cNvGrpSpPr/>
                  <p:nvPr/>
                </p:nvGrpSpPr>
                <p:grpSpPr>
                  <a:xfrm>
                    <a:off x="2353512" y="4794567"/>
                    <a:ext cx="7332234" cy="1274759"/>
                    <a:chOff x="2353512" y="4794567"/>
                    <a:chExt cx="7332234" cy="1274759"/>
                  </a:xfrm>
                </p:grpSpPr>
                <p:grpSp>
                  <p:nvGrpSpPr>
                    <p:cNvPr id="372" name="Google Shape;372;p11"/>
                    <p:cNvGrpSpPr/>
                    <p:nvPr/>
                  </p:nvGrpSpPr>
                  <p:grpSpPr>
                    <a:xfrm>
                      <a:off x="3105894" y="4794568"/>
                      <a:ext cx="6579852" cy="1274758"/>
                      <a:chOff x="2973636" y="4860629"/>
                      <a:chExt cx="6579852" cy="1274758"/>
                    </a:xfrm>
                  </p:grpSpPr>
                  <p:grpSp>
                    <p:nvGrpSpPr>
                      <p:cNvPr id="373" name="Google Shape;373;p11"/>
                      <p:cNvGrpSpPr/>
                      <p:nvPr/>
                    </p:nvGrpSpPr>
                    <p:grpSpPr>
                      <a:xfrm>
                        <a:off x="2973636" y="4860629"/>
                        <a:ext cx="4012674" cy="1273511"/>
                        <a:chOff x="3091882" y="2831956"/>
                        <a:chExt cx="4012674" cy="1273511"/>
                      </a:xfrm>
                    </p:grpSpPr>
                    <p:pic>
                      <p:nvPicPr>
                        <p:cNvPr id="374" name="Google Shape;374;p11"/>
                        <p:cNvPicPr preferRelativeResize="0"/>
                        <p:nvPr/>
                      </p:nvPicPr>
                      <p:blipFill rotWithShape="1">
                        <a:blip r:embed="rId4">
                          <a:alphaModFix/>
                        </a:blip>
                        <a:srcRect b="13227" l="0" r="60663" t="25511"/>
                        <a:stretch/>
                      </p:blipFill>
                      <p:spPr>
                        <a:xfrm>
                          <a:off x="3091882" y="2831957"/>
                          <a:ext cx="2262542" cy="1272551"/>
                        </a:xfrm>
                        <a:prstGeom prst="rect">
                          <a:avLst/>
                        </a:prstGeom>
                        <a:noFill/>
                        <a:ln>
                          <a:noFill/>
                        </a:ln>
                      </p:spPr>
                    </p:pic>
                    <p:pic>
                      <p:nvPicPr>
                        <p:cNvPr id="375" name="Google Shape;375;p11"/>
                        <p:cNvPicPr preferRelativeResize="0"/>
                        <p:nvPr/>
                      </p:nvPicPr>
                      <p:blipFill rotWithShape="1">
                        <a:blip r:embed="rId4">
                          <a:alphaModFix/>
                        </a:blip>
                        <a:srcRect b="13227" l="19668" r="60662" t="25511"/>
                        <a:stretch/>
                      </p:blipFill>
                      <p:spPr>
                        <a:xfrm>
                          <a:off x="4219131" y="2831956"/>
                          <a:ext cx="886841" cy="1272551"/>
                        </a:xfrm>
                        <a:prstGeom prst="rect">
                          <a:avLst/>
                        </a:prstGeom>
                        <a:noFill/>
                        <a:ln>
                          <a:noFill/>
                        </a:ln>
                      </p:spPr>
                    </p:pic>
                    <p:pic>
                      <p:nvPicPr>
                        <p:cNvPr id="376" name="Google Shape;376;p11"/>
                        <p:cNvPicPr preferRelativeResize="0"/>
                        <p:nvPr/>
                      </p:nvPicPr>
                      <p:blipFill rotWithShape="1">
                        <a:blip r:embed="rId4">
                          <a:alphaModFix/>
                        </a:blip>
                        <a:srcRect b="13227" l="37321" r="17165" t="25511"/>
                        <a:stretch/>
                      </p:blipFill>
                      <p:spPr>
                        <a:xfrm>
                          <a:off x="4995184" y="2832916"/>
                          <a:ext cx="2109372" cy="1272551"/>
                        </a:xfrm>
                        <a:prstGeom prst="rect">
                          <a:avLst/>
                        </a:prstGeom>
                        <a:noFill/>
                        <a:ln>
                          <a:noFill/>
                        </a:ln>
                      </p:spPr>
                    </p:pic>
                  </p:grpSp>
                  <p:grpSp>
                    <p:nvGrpSpPr>
                      <p:cNvPr id="377" name="Google Shape;377;p11"/>
                      <p:cNvGrpSpPr/>
                      <p:nvPr/>
                    </p:nvGrpSpPr>
                    <p:grpSpPr>
                      <a:xfrm>
                        <a:off x="5236178" y="4860629"/>
                        <a:ext cx="4317310" cy="1274758"/>
                        <a:chOff x="5236178" y="4860629"/>
                        <a:chExt cx="4317310" cy="1274758"/>
                      </a:xfrm>
                    </p:grpSpPr>
                    <p:pic>
                      <p:nvPicPr>
                        <p:cNvPr id="378" name="Google Shape;378;p11"/>
                        <p:cNvPicPr preferRelativeResize="0"/>
                        <p:nvPr/>
                      </p:nvPicPr>
                      <p:blipFill rotWithShape="1">
                        <a:blip r:embed="rId4">
                          <a:alphaModFix/>
                        </a:blip>
                        <a:srcRect b="13227" l="55932" r="19686" t="25511"/>
                        <a:stretch/>
                      </p:blipFill>
                      <p:spPr>
                        <a:xfrm>
                          <a:off x="8423522" y="4862836"/>
                          <a:ext cx="1129966" cy="1272551"/>
                        </a:xfrm>
                        <a:prstGeom prst="rect">
                          <a:avLst/>
                        </a:prstGeom>
                        <a:noFill/>
                        <a:ln>
                          <a:noFill/>
                        </a:ln>
                      </p:spPr>
                    </p:pic>
                    <p:pic>
                      <p:nvPicPr>
                        <p:cNvPr id="379" name="Google Shape;379;p11"/>
                        <p:cNvPicPr preferRelativeResize="0"/>
                        <p:nvPr/>
                      </p:nvPicPr>
                      <p:blipFill rotWithShape="1">
                        <a:blip r:embed="rId4">
                          <a:alphaModFix/>
                        </a:blip>
                        <a:srcRect b="13227" l="55932" r="21893" t="25511"/>
                        <a:stretch/>
                      </p:blipFill>
                      <p:spPr>
                        <a:xfrm>
                          <a:off x="6641433" y="4860629"/>
                          <a:ext cx="1027707" cy="1272551"/>
                        </a:xfrm>
                        <a:prstGeom prst="rect">
                          <a:avLst/>
                        </a:prstGeom>
                        <a:noFill/>
                        <a:ln>
                          <a:noFill/>
                        </a:ln>
                      </p:spPr>
                    </p:pic>
                    <p:pic>
                      <p:nvPicPr>
                        <p:cNvPr id="380" name="Google Shape;380;p11"/>
                        <p:cNvPicPr preferRelativeResize="0"/>
                        <p:nvPr/>
                      </p:nvPicPr>
                      <p:blipFill rotWithShape="1">
                        <a:blip r:embed="rId4">
                          <a:alphaModFix/>
                        </a:blip>
                        <a:srcRect b="13227" l="55932" r="21893" t="25511"/>
                        <a:stretch/>
                      </p:blipFill>
                      <p:spPr>
                        <a:xfrm>
                          <a:off x="7519980" y="4862346"/>
                          <a:ext cx="1027707" cy="1272551"/>
                        </a:xfrm>
                        <a:prstGeom prst="rect">
                          <a:avLst/>
                        </a:prstGeom>
                        <a:noFill/>
                        <a:ln>
                          <a:noFill/>
                        </a:ln>
                      </p:spPr>
                    </p:pic>
                    <p:cxnSp>
                      <p:nvCxnSpPr>
                        <p:cNvPr id="381" name="Google Shape;381;p11"/>
                        <p:cNvCxnSpPr/>
                        <p:nvPr/>
                      </p:nvCxnSpPr>
                      <p:spPr>
                        <a:xfrm flipH="1">
                          <a:off x="5236178" y="5396766"/>
                          <a:ext cx="1953610" cy="425380"/>
                        </a:xfrm>
                        <a:prstGeom prst="straightConnector1">
                          <a:avLst/>
                        </a:prstGeom>
                        <a:noFill/>
                        <a:ln cap="flat" cmpd="sng" w="25400">
                          <a:solidFill>
                            <a:schemeClr val="dk1"/>
                          </a:solidFill>
                          <a:prstDash val="solid"/>
                          <a:miter lim="800000"/>
                          <a:headEnd len="sm" w="sm" type="none"/>
                          <a:tailEnd len="med" w="med" type="triangle"/>
                        </a:ln>
                      </p:spPr>
                    </p:cxnSp>
                  </p:grpSp>
                </p:grpSp>
                <p:pic>
                  <p:nvPicPr>
                    <p:cNvPr id="382" name="Google Shape;382;p11"/>
                    <p:cNvPicPr preferRelativeResize="0"/>
                    <p:nvPr/>
                  </p:nvPicPr>
                  <p:blipFill rotWithShape="1">
                    <a:blip r:embed="rId4">
                      <a:alphaModFix/>
                    </a:blip>
                    <a:srcRect b="13227" l="38767" r="40452" t="25511"/>
                    <a:stretch/>
                  </p:blipFill>
                  <p:spPr>
                    <a:xfrm>
                      <a:off x="2397042" y="4794568"/>
                      <a:ext cx="963059" cy="1272551"/>
                    </a:xfrm>
                    <a:prstGeom prst="rect">
                      <a:avLst/>
                    </a:prstGeom>
                    <a:noFill/>
                    <a:ln>
                      <a:noFill/>
                    </a:ln>
                  </p:spPr>
                </p:pic>
                <p:pic>
                  <p:nvPicPr>
                    <p:cNvPr id="383" name="Google Shape;383;p11"/>
                    <p:cNvPicPr preferRelativeResize="0"/>
                    <p:nvPr/>
                  </p:nvPicPr>
                  <p:blipFill rotWithShape="1">
                    <a:blip r:embed="rId4">
                      <a:alphaModFix/>
                    </a:blip>
                    <a:srcRect b="13227" l="2650" r="95639" t="25511"/>
                    <a:stretch/>
                  </p:blipFill>
                  <p:spPr>
                    <a:xfrm>
                      <a:off x="2353512" y="4794567"/>
                      <a:ext cx="79264" cy="1272551"/>
                    </a:xfrm>
                    <a:prstGeom prst="rect">
                      <a:avLst/>
                    </a:prstGeom>
                    <a:noFill/>
                    <a:ln>
                      <a:noFill/>
                    </a:ln>
                  </p:spPr>
                </p:pic>
              </p:grpSp>
              <p:sp>
                <p:nvSpPr>
                  <p:cNvPr id="384" name="Google Shape;384;p11"/>
                  <p:cNvSpPr txBox="1"/>
                  <p:nvPr/>
                </p:nvSpPr>
                <p:spPr>
                  <a:xfrm>
                    <a:off x="7293178" y="5145207"/>
                    <a:ext cx="213712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emitted by the earth</a:t>
                    </a:r>
                    <a:endParaRPr b="0" i="0" sz="1400" u="none" cap="none" strike="noStrike">
                      <a:solidFill>
                        <a:srgbClr val="000000"/>
                      </a:solidFill>
                      <a:latin typeface="Arial"/>
                      <a:ea typeface="Arial"/>
                      <a:cs typeface="Arial"/>
                      <a:sym typeface="Arial"/>
                    </a:endParaRPr>
                  </a:p>
                </p:txBody>
              </p:sp>
              <p:sp>
                <p:nvSpPr>
                  <p:cNvPr id="385" name="Google Shape;385;p11"/>
                  <p:cNvSpPr txBox="1"/>
                  <p:nvPr/>
                </p:nvSpPr>
                <p:spPr>
                  <a:xfrm>
                    <a:off x="309155" y="5161428"/>
                    <a:ext cx="1744388"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3A3838"/>
                        </a:solidFill>
                        <a:latin typeface="Arial"/>
                        <a:ea typeface="Arial"/>
                        <a:cs typeface="Arial"/>
                        <a:sym typeface="Arial"/>
                      </a:rPr>
                      <a:t>Solar EMR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3A3838"/>
                        </a:solidFill>
                        <a:latin typeface="Arial"/>
                        <a:ea typeface="Arial"/>
                        <a:cs typeface="Arial"/>
                        <a:sym typeface="Arial"/>
                      </a:rPr>
                      <a:t>top of atmosphere</a:t>
                    </a:r>
                    <a:endParaRPr b="0" i="0" sz="1400" u="none" cap="none" strike="noStrike">
                      <a:solidFill>
                        <a:srgbClr val="000000"/>
                      </a:solidFill>
                      <a:latin typeface="Arial"/>
                      <a:ea typeface="Arial"/>
                      <a:cs typeface="Arial"/>
                      <a:sym typeface="Arial"/>
                    </a:endParaRPr>
                  </a:p>
                </p:txBody>
              </p:sp>
              <p:sp>
                <p:nvSpPr>
                  <p:cNvPr id="386" name="Google Shape;386;p11"/>
                  <p:cNvSpPr/>
                  <p:nvPr/>
                </p:nvSpPr>
                <p:spPr>
                  <a:xfrm>
                    <a:off x="2432776" y="5670550"/>
                    <a:ext cx="345508" cy="1841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87" name="Google Shape;387;p11"/>
                  <p:cNvCxnSpPr>
                    <a:stCxn id="385" idx="3"/>
                  </p:cNvCxnSpPr>
                  <p:nvPr/>
                </p:nvCxnSpPr>
                <p:spPr>
                  <a:xfrm>
                    <a:off x="2053543" y="5438427"/>
                    <a:ext cx="1529100" cy="85500"/>
                  </a:xfrm>
                  <a:prstGeom prst="straightConnector1">
                    <a:avLst/>
                  </a:prstGeom>
                  <a:noFill/>
                  <a:ln cap="flat" cmpd="sng" w="25400">
                    <a:solidFill>
                      <a:schemeClr val="dk1"/>
                    </a:solidFill>
                    <a:prstDash val="solid"/>
                    <a:miter lim="800000"/>
                    <a:headEnd len="sm" w="sm" type="none"/>
                    <a:tailEnd len="med" w="med" type="triangle"/>
                  </a:ln>
                </p:spPr>
              </p:cxnSp>
            </p:grpSp>
          </p:grpSp>
        </p:grpSp>
      </p:grpSp>
      <p:sp>
        <p:nvSpPr>
          <p:cNvPr id="388" name="Google Shape;388;p11"/>
          <p:cNvSpPr/>
          <p:nvPr/>
        </p:nvSpPr>
        <p:spPr>
          <a:xfrm>
            <a:off x="9163799" y="4557821"/>
            <a:ext cx="1167651"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9" name="Google Shape;389;p11"/>
          <p:cNvSpPr txBox="1"/>
          <p:nvPr/>
        </p:nvSpPr>
        <p:spPr>
          <a:xfrm>
            <a:off x="1484508" y="2083302"/>
            <a:ext cx="854849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small" strike="noStrike">
                <a:solidFill>
                  <a:schemeClr val="dk1"/>
                </a:solidFill>
                <a:latin typeface="Arial"/>
                <a:ea typeface="Arial"/>
                <a:cs typeface="Arial"/>
                <a:sym typeface="Arial"/>
              </a:rPr>
              <a:t>Atmospheric Transmission</a:t>
            </a:r>
            <a:endParaRPr b="0" i="0" sz="1400" u="none" cap="none" strike="noStrike">
              <a:solidFill>
                <a:srgbClr val="000000"/>
              </a:solidFill>
              <a:latin typeface="Arial"/>
              <a:ea typeface="Arial"/>
              <a:cs typeface="Arial"/>
              <a:sym typeface="Arial"/>
            </a:endParaRPr>
          </a:p>
        </p:txBody>
      </p:sp>
      <p:sp>
        <p:nvSpPr>
          <p:cNvPr id="390" name="Google Shape;390;p11"/>
          <p:cNvSpPr txBox="1"/>
          <p:nvPr/>
        </p:nvSpPr>
        <p:spPr>
          <a:xfrm>
            <a:off x="2397043" y="4756208"/>
            <a:ext cx="720080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small" strike="noStrike">
                <a:solidFill>
                  <a:schemeClr val="dk1"/>
                </a:solidFill>
                <a:latin typeface="Arial"/>
                <a:ea typeface="Arial"/>
                <a:cs typeface="Arial"/>
                <a:sym typeface="Arial"/>
              </a:rPr>
              <a:t>Emitted EMR Intensity</a:t>
            </a:r>
            <a:endParaRPr b="0" i="0" sz="1400" u="none" cap="none" strike="noStrike">
              <a:solidFill>
                <a:srgbClr val="000000"/>
              </a:solidFill>
              <a:latin typeface="Arial"/>
              <a:ea typeface="Arial"/>
              <a:cs typeface="Arial"/>
              <a:sym typeface="Arial"/>
            </a:endParaRPr>
          </a:p>
        </p:txBody>
      </p:sp>
      <p:grpSp>
        <p:nvGrpSpPr>
          <p:cNvPr id="391" name="Google Shape;391;p11"/>
          <p:cNvGrpSpPr/>
          <p:nvPr/>
        </p:nvGrpSpPr>
        <p:grpSpPr>
          <a:xfrm>
            <a:off x="2168742" y="4297394"/>
            <a:ext cx="7789450" cy="400110"/>
            <a:chOff x="2168742" y="4297394"/>
            <a:chExt cx="7789450" cy="400110"/>
          </a:xfrm>
        </p:grpSpPr>
        <p:sp>
          <p:nvSpPr>
            <p:cNvPr id="392" name="Google Shape;392;p11"/>
            <p:cNvSpPr/>
            <p:nvPr/>
          </p:nvSpPr>
          <p:spPr>
            <a:xfrm>
              <a:off x="2168742" y="4297394"/>
              <a:ext cx="7789450" cy="4001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11"/>
            <p:cNvSpPr txBox="1"/>
            <p:nvPr/>
          </p:nvSpPr>
          <p:spPr>
            <a:xfrm>
              <a:off x="6558881"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94" name="Google Shape;394;p11"/>
            <p:cNvSpPr txBox="1"/>
            <p:nvPr/>
          </p:nvSpPr>
          <p:spPr>
            <a:xfrm>
              <a:off x="3089343"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95" name="Google Shape;395;p11"/>
            <p:cNvSpPr txBox="1"/>
            <p:nvPr/>
          </p:nvSpPr>
          <p:spPr>
            <a:xfrm>
              <a:off x="2168742"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96" name="Google Shape;396;p11"/>
            <p:cNvSpPr txBox="1"/>
            <p:nvPr/>
          </p:nvSpPr>
          <p:spPr>
            <a:xfrm>
              <a:off x="4013366"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-0</a:t>
              </a:r>
              <a:endParaRPr b="0" i="0" sz="1400" u="none" cap="none" strike="noStrike">
                <a:solidFill>
                  <a:srgbClr val="000000"/>
                </a:solidFill>
                <a:latin typeface="Arial"/>
                <a:ea typeface="Arial"/>
                <a:cs typeface="Arial"/>
                <a:sym typeface="Arial"/>
              </a:endParaRPr>
            </a:p>
          </p:txBody>
        </p:sp>
        <p:sp>
          <p:nvSpPr>
            <p:cNvPr id="397" name="Google Shape;397;p11"/>
            <p:cNvSpPr txBox="1"/>
            <p:nvPr/>
          </p:nvSpPr>
          <p:spPr>
            <a:xfrm>
              <a:off x="572841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98" name="Google Shape;398;p11"/>
            <p:cNvSpPr txBox="1"/>
            <p:nvPr/>
          </p:nvSpPr>
          <p:spPr>
            <a:xfrm>
              <a:off x="742644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99" name="Google Shape;399;p11"/>
            <p:cNvSpPr txBox="1"/>
            <p:nvPr/>
          </p:nvSpPr>
          <p:spPr>
            <a:xfrm>
              <a:off x="928190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400" name="Google Shape;400;p11"/>
            <p:cNvSpPr txBox="1"/>
            <p:nvPr/>
          </p:nvSpPr>
          <p:spPr>
            <a:xfrm>
              <a:off x="4851654"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01" name="Google Shape;401;p11"/>
            <p:cNvSpPr txBox="1"/>
            <p:nvPr/>
          </p:nvSpPr>
          <p:spPr>
            <a:xfrm>
              <a:off x="832732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grpSp>
      <p:sp>
        <p:nvSpPr>
          <p:cNvPr id="402" name="Google Shape;402;p11"/>
          <p:cNvSpPr txBox="1"/>
          <p:nvPr/>
        </p:nvSpPr>
        <p:spPr>
          <a:xfrm>
            <a:off x="210408" y="4331739"/>
            <a:ext cx="2022966"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WAVELENGTH </a:t>
            </a:r>
            <a:r>
              <a:rPr b="1" i="0" lang="en-US" sz="1400" u="none" cap="none" strike="noStrike">
                <a:solidFill>
                  <a:schemeClr val="dk1"/>
                </a:solidFill>
                <a:latin typeface="Calibri"/>
                <a:ea typeface="Calibri"/>
                <a:cs typeface="Calibri"/>
                <a:sym typeface="Calibri"/>
              </a:rPr>
              <a:t>(μm)</a:t>
            </a:r>
            <a:endParaRPr b="0" i="0" sz="1400" u="none" cap="none" strike="noStrike">
              <a:solidFill>
                <a:srgbClr val="000000"/>
              </a:solidFill>
              <a:latin typeface="Arial"/>
              <a:ea typeface="Arial"/>
              <a:cs typeface="Arial"/>
              <a:sym typeface="Arial"/>
            </a:endParaRPr>
          </a:p>
        </p:txBody>
      </p:sp>
      <p:pic>
        <p:nvPicPr>
          <p:cNvPr id="403" name="Google Shape;403;p11"/>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12"/>
          <p:cNvPicPr preferRelativeResize="0"/>
          <p:nvPr/>
        </p:nvPicPr>
        <p:blipFill rotWithShape="1">
          <a:blip r:embed="rId3">
            <a:alphaModFix/>
          </a:blip>
          <a:srcRect b="0" l="0" r="0" t="0"/>
          <a:stretch/>
        </p:blipFill>
        <p:spPr>
          <a:xfrm>
            <a:off x="1524000" y="2143432"/>
            <a:ext cx="8690500" cy="4161906"/>
          </a:xfrm>
          <a:prstGeom prst="rect">
            <a:avLst/>
          </a:prstGeom>
          <a:noFill/>
          <a:ln>
            <a:noFill/>
          </a:ln>
        </p:spPr>
      </p:pic>
      <p:sp>
        <p:nvSpPr>
          <p:cNvPr id="410" name="Google Shape;410;p12"/>
          <p:cNvSpPr txBox="1"/>
          <p:nvPr/>
        </p:nvSpPr>
        <p:spPr>
          <a:xfrm>
            <a:off x="8061331" y="4996933"/>
            <a:ext cx="107587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EMR Intensity</a:t>
            </a:r>
            <a:endParaRPr b="0" i="0" sz="1400" u="none" cap="none" strike="noStrike">
              <a:solidFill>
                <a:srgbClr val="000000"/>
              </a:solidFill>
              <a:latin typeface="Arial"/>
              <a:ea typeface="Arial"/>
              <a:cs typeface="Arial"/>
              <a:sym typeface="Arial"/>
            </a:endParaRPr>
          </a:p>
        </p:txBody>
      </p:sp>
      <p:sp>
        <p:nvSpPr>
          <p:cNvPr id="411" name="Google Shape;411;p1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Visible light passes through the atmosphere without much attenuation</a:t>
            </a:r>
            <a:endParaRPr i="1" sz="3200">
              <a:latin typeface="Arial Narrow"/>
              <a:ea typeface="Arial Narrow"/>
              <a:cs typeface="Arial Narrow"/>
              <a:sym typeface="Arial Narrow"/>
            </a:endParaRPr>
          </a:p>
        </p:txBody>
      </p:sp>
      <p:sp>
        <p:nvSpPr>
          <p:cNvPr id="412" name="Google Shape;412;p12"/>
          <p:cNvSpPr/>
          <p:nvPr/>
        </p:nvSpPr>
        <p:spPr>
          <a:xfrm>
            <a:off x="838200" y="1120676"/>
            <a:ext cx="10322489" cy="461624"/>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Arial Narrow"/>
                <a:ea typeface="Arial Narrow"/>
                <a:cs typeface="Arial Narrow"/>
                <a:sym typeface="Arial Narrow"/>
              </a:rPr>
              <a:t>Atmospheric transmittance is high in </a:t>
            </a:r>
            <a:r>
              <a:rPr b="1" i="0" lang="en-US" sz="2400" u="none" cap="none" strike="noStrike">
                <a:solidFill>
                  <a:srgbClr val="262626"/>
                </a:solidFill>
                <a:latin typeface="Arial Narrow"/>
                <a:ea typeface="Arial Narrow"/>
                <a:cs typeface="Arial Narrow"/>
                <a:sym typeface="Arial Narrow"/>
              </a:rPr>
              <a:t>visible bands</a:t>
            </a:r>
            <a:r>
              <a:rPr b="0" i="0" lang="en-US" sz="2400" u="none" cap="none" strike="noStrike">
                <a:solidFill>
                  <a:srgbClr val="262626"/>
                </a:solidFill>
                <a:latin typeface="Arial Narrow"/>
                <a:ea typeface="Arial Narrow"/>
                <a:cs typeface="Arial Narrow"/>
                <a:sym typeface="Arial Narrow"/>
              </a:rPr>
              <a:t>, where solar EMR emission is highest</a:t>
            </a:r>
            <a:endParaRPr b="0" i="0" sz="1600" u="none" cap="none" strike="noStrike">
              <a:solidFill>
                <a:srgbClr val="000000"/>
              </a:solidFill>
              <a:latin typeface="Arial Narrow"/>
              <a:ea typeface="Arial Narrow"/>
              <a:cs typeface="Arial Narrow"/>
              <a:sym typeface="Arial Narrow"/>
            </a:endParaRPr>
          </a:p>
        </p:txBody>
      </p:sp>
      <p:sp>
        <p:nvSpPr>
          <p:cNvPr id="413" name="Google Shape;413;p12"/>
          <p:cNvSpPr/>
          <p:nvPr/>
        </p:nvSpPr>
        <p:spPr>
          <a:xfrm>
            <a:off x="3637934" y="2497395"/>
            <a:ext cx="314632" cy="1179871"/>
          </a:xfrm>
          <a:prstGeom prst="rect">
            <a:avLst/>
          </a:prstGeom>
          <a:solidFill>
            <a:schemeClr val="accent1">
              <a:alpha val="57254"/>
            </a:schemeClr>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p12"/>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grpSp>
        <p:nvGrpSpPr>
          <p:cNvPr id="415" name="Google Shape;415;p12"/>
          <p:cNvGrpSpPr/>
          <p:nvPr/>
        </p:nvGrpSpPr>
        <p:grpSpPr>
          <a:xfrm>
            <a:off x="309155" y="3819687"/>
            <a:ext cx="9723845" cy="2492714"/>
            <a:chOff x="309155" y="3819687"/>
            <a:chExt cx="9723845" cy="2492714"/>
          </a:xfrm>
        </p:grpSpPr>
        <p:cxnSp>
          <p:nvCxnSpPr>
            <p:cNvPr id="416" name="Google Shape;416;p12"/>
            <p:cNvCxnSpPr/>
            <p:nvPr/>
          </p:nvCxnSpPr>
          <p:spPr>
            <a:xfrm>
              <a:off x="2241550" y="4169633"/>
              <a:ext cx="7791450" cy="0"/>
            </a:xfrm>
            <a:prstGeom prst="straightConnector1">
              <a:avLst/>
            </a:prstGeom>
            <a:noFill/>
            <a:ln cap="flat" cmpd="sng" w="34925">
              <a:solidFill>
                <a:schemeClr val="dk1"/>
              </a:solidFill>
              <a:prstDash val="solid"/>
              <a:miter lim="800000"/>
              <a:headEnd len="sm" w="sm" type="none"/>
              <a:tailEnd len="sm" w="sm" type="none"/>
            </a:ln>
          </p:spPr>
        </p:cxnSp>
        <p:grpSp>
          <p:nvGrpSpPr>
            <p:cNvPr id="417" name="Google Shape;417;p12"/>
            <p:cNvGrpSpPr/>
            <p:nvPr/>
          </p:nvGrpSpPr>
          <p:grpSpPr>
            <a:xfrm>
              <a:off x="309155" y="3819687"/>
              <a:ext cx="9376591" cy="2492714"/>
              <a:chOff x="309155" y="3819687"/>
              <a:chExt cx="9376591" cy="2492714"/>
            </a:xfrm>
          </p:grpSpPr>
          <p:sp>
            <p:nvSpPr>
              <p:cNvPr id="418" name="Google Shape;418;p12"/>
              <p:cNvSpPr/>
              <p:nvPr/>
            </p:nvSpPr>
            <p:spPr>
              <a:xfrm>
                <a:off x="3505200" y="4184651"/>
                <a:ext cx="59690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p12"/>
              <p:cNvSpPr/>
              <p:nvPr/>
            </p:nvSpPr>
            <p:spPr>
              <a:xfrm>
                <a:off x="3543300" y="3819687"/>
                <a:ext cx="41275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20" name="Google Shape;420;p12"/>
              <p:cNvGrpSpPr/>
              <p:nvPr/>
            </p:nvGrpSpPr>
            <p:grpSpPr>
              <a:xfrm>
                <a:off x="309155" y="4521902"/>
                <a:ext cx="9376591" cy="1790499"/>
                <a:chOff x="309155" y="4278827"/>
                <a:chExt cx="9376591" cy="1790499"/>
              </a:xfrm>
            </p:grpSpPr>
            <p:sp>
              <p:nvSpPr>
                <p:cNvPr id="421" name="Google Shape;421;p12"/>
                <p:cNvSpPr/>
                <p:nvPr/>
              </p:nvSpPr>
              <p:spPr>
                <a:xfrm>
                  <a:off x="3055820" y="4278827"/>
                  <a:ext cx="1366965" cy="173285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22" name="Google Shape;422;p12"/>
                <p:cNvGrpSpPr/>
                <p:nvPr/>
              </p:nvGrpSpPr>
              <p:grpSpPr>
                <a:xfrm>
                  <a:off x="309155" y="4794567"/>
                  <a:ext cx="9376591" cy="1274759"/>
                  <a:chOff x="309155" y="4794567"/>
                  <a:chExt cx="9376591" cy="1274759"/>
                </a:xfrm>
              </p:grpSpPr>
              <p:sp>
                <p:nvSpPr>
                  <p:cNvPr id="423" name="Google Shape;423;p12"/>
                  <p:cNvSpPr txBox="1"/>
                  <p:nvPr/>
                </p:nvSpPr>
                <p:spPr>
                  <a:xfrm>
                    <a:off x="4510680" y="4962946"/>
                    <a:ext cx="136768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EMR Intensity</a:t>
                    </a:r>
                    <a:endParaRPr b="0" i="0" sz="1400" u="none" cap="none" strike="noStrike">
                      <a:solidFill>
                        <a:srgbClr val="000000"/>
                      </a:solidFill>
                      <a:latin typeface="Arial"/>
                      <a:ea typeface="Arial"/>
                      <a:cs typeface="Arial"/>
                      <a:sym typeface="Arial"/>
                    </a:endParaRPr>
                  </a:p>
                </p:txBody>
              </p:sp>
              <p:cxnSp>
                <p:nvCxnSpPr>
                  <p:cNvPr id="424" name="Google Shape;424;p12"/>
                  <p:cNvCxnSpPr/>
                  <p:nvPr/>
                </p:nvCxnSpPr>
                <p:spPr>
                  <a:xfrm>
                    <a:off x="3026685" y="5474703"/>
                    <a:ext cx="478515" cy="144241"/>
                  </a:xfrm>
                  <a:prstGeom prst="straightConnector1">
                    <a:avLst/>
                  </a:prstGeom>
                  <a:noFill/>
                  <a:ln cap="flat" cmpd="sng" w="25400">
                    <a:solidFill>
                      <a:srgbClr val="757070"/>
                    </a:solidFill>
                    <a:prstDash val="solid"/>
                    <a:miter lim="800000"/>
                    <a:headEnd len="sm" w="sm" type="none"/>
                    <a:tailEnd len="med" w="med" type="triangle"/>
                  </a:ln>
                </p:spPr>
              </p:cxnSp>
              <p:grpSp>
                <p:nvGrpSpPr>
                  <p:cNvPr id="425" name="Google Shape;425;p12"/>
                  <p:cNvGrpSpPr/>
                  <p:nvPr/>
                </p:nvGrpSpPr>
                <p:grpSpPr>
                  <a:xfrm>
                    <a:off x="2353512" y="4794567"/>
                    <a:ext cx="7332234" cy="1274759"/>
                    <a:chOff x="2353512" y="4794567"/>
                    <a:chExt cx="7332234" cy="1274759"/>
                  </a:xfrm>
                </p:grpSpPr>
                <p:grpSp>
                  <p:nvGrpSpPr>
                    <p:cNvPr id="426" name="Google Shape;426;p12"/>
                    <p:cNvGrpSpPr/>
                    <p:nvPr/>
                  </p:nvGrpSpPr>
                  <p:grpSpPr>
                    <a:xfrm>
                      <a:off x="3105894" y="4794568"/>
                      <a:ext cx="6579852" cy="1274758"/>
                      <a:chOff x="2973636" y="4860629"/>
                      <a:chExt cx="6579852" cy="1274758"/>
                    </a:xfrm>
                  </p:grpSpPr>
                  <p:grpSp>
                    <p:nvGrpSpPr>
                      <p:cNvPr id="427" name="Google Shape;427;p12"/>
                      <p:cNvGrpSpPr/>
                      <p:nvPr/>
                    </p:nvGrpSpPr>
                    <p:grpSpPr>
                      <a:xfrm>
                        <a:off x="2973636" y="4860629"/>
                        <a:ext cx="4012674" cy="1273511"/>
                        <a:chOff x="3091882" y="2831956"/>
                        <a:chExt cx="4012674" cy="1273511"/>
                      </a:xfrm>
                    </p:grpSpPr>
                    <p:pic>
                      <p:nvPicPr>
                        <p:cNvPr id="428" name="Google Shape;428;p12"/>
                        <p:cNvPicPr preferRelativeResize="0"/>
                        <p:nvPr/>
                      </p:nvPicPr>
                      <p:blipFill rotWithShape="1">
                        <a:blip r:embed="rId4">
                          <a:alphaModFix/>
                        </a:blip>
                        <a:srcRect b="13227" l="0" r="60663" t="25511"/>
                        <a:stretch/>
                      </p:blipFill>
                      <p:spPr>
                        <a:xfrm>
                          <a:off x="3091882" y="2831957"/>
                          <a:ext cx="2262542" cy="1272551"/>
                        </a:xfrm>
                        <a:prstGeom prst="rect">
                          <a:avLst/>
                        </a:prstGeom>
                        <a:noFill/>
                        <a:ln>
                          <a:noFill/>
                        </a:ln>
                      </p:spPr>
                    </p:pic>
                    <p:pic>
                      <p:nvPicPr>
                        <p:cNvPr id="429" name="Google Shape;429;p12"/>
                        <p:cNvPicPr preferRelativeResize="0"/>
                        <p:nvPr/>
                      </p:nvPicPr>
                      <p:blipFill rotWithShape="1">
                        <a:blip r:embed="rId4">
                          <a:alphaModFix/>
                        </a:blip>
                        <a:srcRect b="13227" l="19668" r="60662" t="25511"/>
                        <a:stretch/>
                      </p:blipFill>
                      <p:spPr>
                        <a:xfrm>
                          <a:off x="4219131" y="2831956"/>
                          <a:ext cx="886841" cy="1272551"/>
                        </a:xfrm>
                        <a:prstGeom prst="rect">
                          <a:avLst/>
                        </a:prstGeom>
                        <a:noFill/>
                        <a:ln>
                          <a:noFill/>
                        </a:ln>
                      </p:spPr>
                    </p:pic>
                    <p:pic>
                      <p:nvPicPr>
                        <p:cNvPr id="430" name="Google Shape;430;p12"/>
                        <p:cNvPicPr preferRelativeResize="0"/>
                        <p:nvPr/>
                      </p:nvPicPr>
                      <p:blipFill rotWithShape="1">
                        <a:blip r:embed="rId4">
                          <a:alphaModFix/>
                        </a:blip>
                        <a:srcRect b="13227" l="37321" r="17165" t="25511"/>
                        <a:stretch/>
                      </p:blipFill>
                      <p:spPr>
                        <a:xfrm>
                          <a:off x="4995184" y="2832916"/>
                          <a:ext cx="2109372" cy="1272551"/>
                        </a:xfrm>
                        <a:prstGeom prst="rect">
                          <a:avLst/>
                        </a:prstGeom>
                        <a:noFill/>
                        <a:ln>
                          <a:noFill/>
                        </a:ln>
                      </p:spPr>
                    </p:pic>
                  </p:grpSp>
                  <p:grpSp>
                    <p:nvGrpSpPr>
                      <p:cNvPr id="431" name="Google Shape;431;p12"/>
                      <p:cNvGrpSpPr/>
                      <p:nvPr/>
                    </p:nvGrpSpPr>
                    <p:grpSpPr>
                      <a:xfrm>
                        <a:off x="5236178" y="4860629"/>
                        <a:ext cx="4317310" cy="1274758"/>
                        <a:chOff x="5236178" y="4860629"/>
                        <a:chExt cx="4317310" cy="1274758"/>
                      </a:xfrm>
                    </p:grpSpPr>
                    <p:pic>
                      <p:nvPicPr>
                        <p:cNvPr id="432" name="Google Shape;432;p12"/>
                        <p:cNvPicPr preferRelativeResize="0"/>
                        <p:nvPr/>
                      </p:nvPicPr>
                      <p:blipFill rotWithShape="1">
                        <a:blip r:embed="rId4">
                          <a:alphaModFix/>
                        </a:blip>
                        <a:srcRect b="13227" l="55932" r="19686" t="25511"/>
                        <a:stretch/>
                      </p:blipFill>
                      <p:spPr>
                        <a:xfrm>
                          <a:off x="8423522" y="4862836"/>
                          <a:ext cx="1129966" cy="1272551"/>
                        </a:xfrm>
                        <a:prstGeom prst="rect">
                          <a:avLst/>
                        </a:prstGeom>
                        <a:noFill/>
                        <a:ln>
                          <a:noFill/>
                        </a:ln>
                      </p:spPr>
                    </p:pic>
                    <p:pic>
                      <p:nvPicPr>
                        <p:cNvPr id="433" name="Google Shape;433;p12"/>
                        <p:cNvPicPr preferRelativeResize="0"/>
                        <p:nvPr/>
                      </p:nvPicPr>
                      <p:blipFill rotWithShape="1">
                        <a:blip r:embed="rId4">
                          <a:alphaModFix/>
                        </a:blip>
                        <a:srcRect b="13227" l="55932" r="21893" t="25511"/>
                        <a:stretch/>
                      </p:blipFill>
                      <p:spPr>
                        <a:xfrm>
                          <a:off x="6641433" y="4860629"/>
                          <a:ext cx="1027707" cy="1272551"/>
                        </a:xfrm>
                        <a:prstGeom prst="rect">
                          <a:avLst/>
                        </a:prstGeom>
                        <a:noFill/>
                        <a:ln>
                          <a:noFill/>
                        </a:ln>
                      </p:spPr>
                    </p:pic>
                    <p:pic>
                      <p:nvPicPr>
                        <p:cNvPr id="434" name="Google Shape;434;p12"/>
                        <p:cNvPicPr preferRelativeResize="0"/>
                        <p:nvPr/>
                      </p:nvPicPr>
                      <p:blipFill rotWithShape="1">
                        <a:blip r:embed="rId4">
                          <a:alphaModFix/>
                        </a:blip>
                        <a:srcRect b="13227" l="55932" r="21893" t="25511"/>
                        <a:stretch/>
                      </p:blipFill>
                      <p:spPr>
                        <a:xfrm>
                          <a:off x="7519980" y="4862346"/>
                          <a:ext cx="1027707" cy="1272551"/>
                        </a:xfrm>
                        <a:prstGeom prst="rect">
                          <a:avLst/>
                        </a:prstGeom>
                        <a:noFill/>
                        <a:ln>
                          <a:noFill/>
                        </a:ln>
                      </p:spPr>
                    </p:pic>
                    <p:cxnSp>
                      <p:nvCxnSpPr>
                        <p:cNvPr id="435" name="Google Shape;435;p12"/>
                        <p:cNvCxnSpPr/>
                        <p:nvPr/>
                      </p:nvCxnSpPr>
                      <p:spPr>
                        <a:xfrm flipH="1">
                          <a:off x="5236178" y="5396766"/>
                          <a:ext cx="1953610" cy="425380"/>
                        </a:xfrm>
                        <a:prstGeom prst="straightConnector1">
                          <a:avLst/>
                        </a:prstGeom>
                        <a:noFill/>
                        <a:ln cap="flat" cmpd="sng" w="25400">
                          <a:solidFill>
                            <a:schemeClr val="dk1"/>
                          </a:solidFill>
                          <a:prstDash val="solid"/>
                          <a:miter lim="800000"/>
                          <a:headEnd len="sm" w="sm" type="none"/>
                          <a:tailEnd len="med" w="med" type="triangle"/>
                        </a:ln>
                      </p:spPr>
                    </p:cxnSp>
                  </p:grpSp>
                </p:grpSp>
                <p:pic>
                  <p:nvPicPr>
                    <p:cNvPr id="436" name="Google Shape;436;p12"/>
                    <p:cNvPicPr preferRelativeResize="0"/>
                    <p:nvPr/>
                  </p:nvPicPr>
                  <p:blipFill rotWithShape="1">
                    <a:blip r:embed="rId4">
                      <a:alphaModFix/>
                    </a:blip>
                    <a:srcRect b="13227" l="38767" r="40452" t="25511"/>
                    <a:stretch/>
                  </p:blipFill>
                  <p:spPr>
                    <a:xfrm>
                      <a:off x="2397042" y="4794568"/>
                      <a:ext cx="963059" cy="1272551"/>
                    </a:xfrm>
                    <a:prstGeom prst="rect">
                      <a:avLst/>
                    </a:prstGeom>
                    <a:noFill/>
                    <a:ln>
                      <a:noFill/>
                    </a:ln>
                  </p:spPr>
                </p:pic>
                <p:pic>
                  <p:nvPicPr>
                    <p:cNvPr id="437" name="Google Shape;437;p12"/>
                    <p:cNvPicPr preferRelativeResize="0"/>
                    <p:nvPr/>
                  </p:nvPicPr>
                  <p:blipFill rotWithShape="1">
                    <a:blip r:embed="rId4">
                      <a:alphaModFix/>
                    </a:blip>
                    <a:srcRect b="13227" l="2650" r="95639" t="25511"/>
                    <a:stretch/>
                  </p:blipFill>
                  <p:spPr>
                    <a:xfrm>
                      <a:off x="2353512" y="4794567"/>
                      <a:ext cx="79264" cy="1272551"/>
                    </a:xfrm>
                    <a:prstGeom prst="rect">
                      <a:avLst/>
                    </a:prstGeom>
                    <a:noFill/>
                    <a:ln>
                      <a:noFill/>
                    </a:ln>
                  </p:spPr>
                </p:pic>
              </p:grpSp>
              <p:sp>
                <p:nvSpPr>
                  <p:cNvPr id="438" name="Google Shape;438;p12"/>
                  <p:cNvSpPr txBox="1"/>
                  <p:nvPr/>
                </p:nvSpPr>
                <p:spPr>
                  <a:xfrm>
                    <a:off x="7293178" y="5145207"/>
                    <a:ext cx="213712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emitted by the earth</a:t>
                    </a:r>
                    <a:endParaRPr b="0" i="0" sz="1400" u="none" cap="none" strike="noStrike">
                      <a:solidFill>
                        <a:srgbClr val="000000"/>
                      </a:solidFill>
                      <a:latin typeface="Arial"/>
                      <a:ea typeface="Arial"/>
                      <a:cs typeface="Arial"/>
                      <a:sym typeface="Arial"/>
                    </a:endParaRPr>
                  </a:p>
                </p:txBody>
              </p:sp>
              <p:sp>
                <p:nvSpPr>
                  <p:cNvPr id="439" name="Google Shape;439;p12"/>
                  <p:cNvSpPr txBox="1"/>
                  <p:nvPr/>
                </p:nvSpPr>
                <p:spPr>
                  <a:xfrm>
                    <a:off x="309155" y="5161428"/>
                    <a:ext cx="199926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3A3838"/>
                        </a:solidFill>
                        <a:latin typeface="Arial"/>
                        <a:ea typeface="Arial"/>
                        <a:cs typeface="Arial"/>
                        <a:sym typeface="Arial"/>
                      </a:rPr>
                      <a:t>emitted by the sun</a:t>
                    </a:r>
                    <a:endParaRPr b="0" i="0" sz="1400" u="none" cap="none" strike="noStrike">
                      <a:solidFill>
                        <a:srgbClr val="000000"/>
                      </a:solidFill>
                      <a:latin typeface="Arial"/>
                      <a:ea typeface="Arial"/>
                      <a:cs typeface="Arial"/>
                      <a:sym typeface="Arial"/>
                    </a:endParaRPr>
                  </a:p>
                </p:txBody>
              </p:sp>
              <p:sp>
                <p:nvSpPr>
                  <p:cNvPr id="440" name="Google Shape;440;p12"/>
                  <p:cNvSpPr/>
                  <p:nvPr/>
                </p:nvSpPr>
                <p:spPr>
                  <a:xfrm>
                    <a:off x="2432776" y="5670550"/>
                    <a:ext cx="345508" cy="1841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41" name="Google Shape;441;p12"/>
                  <p:cNvCxnSpPr>
                    <a:stCxn id="439" idx="3"/>
                  </p:cNvCxnSpPr>
                  <p:nvPr/>
                </p:nvCxnSpPr>
                <p:spPr>
                  <a:xfrm>
                    <a:off x="2308420" y="5330705"/>
                    <a:ext cx="1274400" cy="193200"/>
                  </a:xfrm>
                  <a:prstGeom prst="straightConnector1">
                    <a:avLst/>
                  </a:prstGeom>
                  <a:noFill/>
                  <a:ln cap="flat" cmpd="sng" w="25400">
                    <a:solidFill>
                      <a:schemeClr val="dk1"/>
                    </a:solidFill>
                    <a:prstDash val="solid"/>
                    <a:miter lim="800000"/>
                    <a:headEnd len="sm" w="sm" type="none"/>
                    <a:tailEnd len="med" w="med" type="triangle"/>
                  </a:ln>
                </p:spPr>
              </p:cxnSp>
            </p:grpSp>
          </p:grpSp>
        </p:grpSp>
      </p:grpSp>
      <p:sp>
        <p:nvSpPr>
          <p:cNvPr id="442" name="Google Shape;442;p12"/>
          <p:cNvSpPr/>
          <p:nvPr/>
        </p:nvSpPr>
        <p:spPr>
          <a:xfrm>
            <a:off x="9163799" y="4557821"/>
            <a:ext cx="1167651"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3" name="Google Shape;443;p12"/>
          <p:cNvSpPr txBox="1"/>
          <p:nvPr/>
        </p:nvSpPr>
        <p:spPr>
          <a:xfrm>
            <a:off x="1484508" y="2083302"/>
            <a:ext cx="854849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small" strike="noStrike">
                <a:solidFill>
                  <a:schemeClr val="dk1"/>
                </a:solidFill>
                <a:latin typeface="Arial"/>
                <a:ea typeface="Arial"/>
                <a:cs typeface="Arial"/>
                <a:sym typeface="Arial"/>
              </a:rPr>
              <a:t>Atmospheric Transmission</a:t>
            </a:r>
            <a:endParaRPr b="0" i="0" sz="1400" u="none" cap="none" strike="noStrike">
              <a:solidFill>
                <a:srgbClr val="000000"/>
              </a:solidFill>
              <a:latin typeface="Arial"/>
              <a:ea typeface="Arial"/>
              <a:cs typeface="Arial"/>
              <a:sym typeface="Arial"/>
            </a:endParaRPr>
          </a:p>
        </p:txBody>
      </p:sp>
      <p:sp>
        <p:nvSpPr>
          <p:cNvPr id="444" name="Google Shape;444;p12"/>
          <p:cNvSpPr txBox="1"/>
          <p:nvPr/>
        </p:nvSpPr>
        <p:spPr>
          <a:xfrm>
            <a:off x="2397043" y="4756208"/>
            <a:ext cx="720080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small" strike="noStrike">
                <a:solidFill>
                  <a:schemeClr val="dk1"/>
                </a:solidFill>
                <a:latin typeface="Arial"/>
                <a:ea typeface="Arial"/>
                <a:cs typeface="Arial"/>
                <a:sym typeface="Arial"/>
              </a:rPr>
              <a:t>Emitted EMR Intensity</a:t>
            </a:r>
            <a:endParaRPr b="0" i="0" sz="1400" u="none" cap="none" strike="noStrike">
              <a:solidFill>
                <a:srgbClr val="000000"/>
              </a:solidFill>
              <a:latin typeface="Arial"/>
              <a:ea typeface="Arial"/>
              <a:cs typeface="Arial"/>
              <a:sym typeface="Arial"/>
            </a:endParaRPr>
          </a:p>
        </p:txBody>
      </p:sp>
      <p:grpSp>
        <p:nvGrpSpPr>
          <p:cNvPr id="445" name="Google Shape;445;p12"/>
          <p:cNvGrpSpPr/>
          <p:nvPr/>
        </p:nvGrpSpPr>
        <p:grpSpPr>
          <a:xfrm>
            <a:off x="2168742" y="4297394"/>
            <a:ext cx="7789450" cy="400110"/>
            <a:chOff x="2168742" y="4297394"/>
            <a:chExt cx="7789450" cy="400110"/>
          </a:xfrm>
        </p:grpSpPr>
        <p:sp>
          <p:nvSpPr>
            <p:cNvPr id="446" name="Google Shape;446;p12"/>
            <p:cNvSpPr/>
            <p:nvPr/>
          </p:nvSpPr>
          <p:spPr>
            <a:xfrm>
              <a:off x="2168742" y="4297394"/>
              <a:ext cx="7789450" cy="4001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7" name="Google Shape;447;p12"/>
            <p:cNvSpPr txBox="1"/>
            <p:nvPr/>
          </p:nvSpPr>
          <p:spPr>
            <a:xfrm>
              <a:off x="6558881"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48" name="Google Shape;448;p12"/>
            <p:cNvSpPr txBox="1"/>
            <p:nvPr/>
          </p:nvSpPr>
          <p:spPr>
            <a:xfrm>
              <a:off x="3089343"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49" name="Google Shape;449;p12"/>
            <p:cNvSpPr txBox="1"/>
            <p:nvPr/>
          </p:nvSpPr>
          <p:spPr>
            <a:xfrm>
              <a:off x="2168742"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450" name="Google Shape;450;p12"/>
            <p:cNvSpPr txBox="1"/>
            <p:nvPr/>
          </p:nvSpPr>
          <p:spPr>
            <a:xfrm>
              <a:off x="4013366"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-0</a:t>
              </a:r>
              <a:endParaRPr b="0" i="0" sz="1400" u="none" cap="none" strike="noStrike">
                <a:solidFill>
                  <a:srgbClr val="000000"/>
                </a:solidFill>
                <a:latin typeface="Arial"/>
                <a:ea typeface="Arial"/>
                <a:cs typeface="Arial"/>
                <a:sym typeface="Arial"/>
              </a:endParaRPr>
            </a:p>
          </p:txBody>
        </p:sp>
        <p:sp>
          <p:nvSpPr>
            <p:cNvPr id="451" name="Google Shape;451;p12"/>
            <p:cNvSpPr txBox="1"/>
            <p:nvPr/>
          </p:nvSpPr>
          <p:spPr>
            <a:xfrm>
              <a:off x="572841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452" name="Google Shape;452;p12"/>
            <p:cNvSpPr txBox="1"/>
            <p:nvPr/>
          </p:nvSpPr>
          <p:spPr>
            <a:xfrm>
              <a:off x="742644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453" name="Google Shape;453;p12"/>
            <p:cNvSpPr txBox="1"/>
            <p:nvPr/>
          </p:nvSpPr>
          <p:spPr>
            <a:xfrm>
              <a:off x="928190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454" name="Google Shape;454;p12"/>
            <p:cNvSpPr txBox="1"/>
            <p:nvPr/>
          </p:nvSpPr>
          <p:spPr>
            <a:xfrm>
              <a:off x="4851654"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55" name="Google Shape;455;p12"/>
            <p:cNvSpPr txBox="1"/>
            <p:nvPr/>
          </p:nvSpPr>
          <p:spPr>
            <a:xfrm>
              <a:off x="832732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grpSp>
      <p:sp>
        <p:nvSpPr>
          <p:cNvPr id="456" name="Google Shape;456;p12"/>
          <p:cNvSpPr txBox="1"/>
          <p:nvPr/>
        </p:nvSpPr>
        <p:spPr>
          <a:xfrm>
            <a:off x="210408" y="4331739"/>
            <a:ext cx="2022966"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WAVELENGTH </a:t>
            </a:r>
            <a:r>
              <a:rPr b="1" i="0" lang="en-US" sz="1400" u="none" cap="none" strike="noStrike">
                <a:solidFill>
                  <a:schemeClr val="dk1"/>
                </a:solidFill>
                <a:latin typeface="Calibri"/>
                <a:ea typeface="Calibri"/>
                <a:cs typeface="Calibri"/>
                <a:sym typeface="Calibri"/>
              </a:rPr>
              <a:t>(μm)</a:t>
            </a:r>
            <a:endParaRPr b="0" i="0" sz="1400" u="none" cap="none" strike="noStrike">
              <a:solidFill>
                <a:srgbClr val="000000"/>
              </a:solidFill>
              <a:latin typeface="Arial"/>
              <a:ea typeface="Arial"/>
              <a:cs typeface="Arial"/>
              <a:sym typeface="Arial"/>
            </a:endParaRPr>
          </a:p>
        </p:txBody>
      </p:sp>
      <p:sp>
        <p:nvSpPr>
          <p:cNvPr id="457" name="Google Shape;457;p12"/>
          <p:cNvSpPr txBox="1"/>
          <p:nvPr/>
        </p:nvSpPr>
        <p:spPr>
          <a:xfrm>
            <a:off x="309154" y="5404503"/>
            <a:ext cx="1871389"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3A3838"/>
                </a:solidFill>
                <a:latin typeface="Arial"/>
                <a:ea typeface="Arial"/>
                <a:cs typeface="Arial"/>
                <a:sym typeface="Arial"/>
              </a:rPr>
              <a:t>Solar EMR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3A3838"/>
                </a:solidFill>
                <a:latin typeface="Arial"/>
                <a:ea typeface="Arial"/>
                <a:cs typeface="Arial"/>
                <a:sym typeface="Arial"/>
              </a:rPr>
              <a:t>top of atmosphere</a:t>
            </a:r>
            <a:endParaRPr b="0" i="0" sz="1400" u="none" cap="none" strike="noStrike">
              <a:solidFill>
                <a:srgbClr val="000000"/>
              </a:solidFill>
              <a:latin typeface="Arial"/>
              <a:ea typeface="Arial"/>
              <a:cs typeface="Arial"/>
              <a:sym typeface="Arial"/>
            </a:endParaRPr>
          </a:p>
        </p:txBody>
      </p:sp>
      <p:pic>
        <p:nvPicPr>
          <p:cNvPr id="458" name="Google Shape;458;p12"/>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13"/>
          <p:cNvPicPr preferRelativeResize="0"/>
          <p:nvPr/>
        </p:nvPicPr>
        <p:blipFill rotWithShape="1">
          <a:blip r:embed="rId3">
            <a:alphaModFix/>
          </a:blip>
          <a:srcRect b="0" l="0" r="0" t="0"/>
          <a:stretch/>
        </p:blipFill>
        <p:spPr>
          <a:xfrm>
            <a:off x="1524000" y="2143433"/>
            <a:ext cx="8690500" cy="4161906"/>
          </a:xfrm>
          <a:prstGeom prst="rect">
            <a:avLst/>
          </a:prstGeom>
          <a:noFill/>
          <a:ln>
            <a:noFill/>
          </a:ln>
        </p:spPr>
      </p:pic>
      <p:sp>
        <p:nvSpPr>
          <p:cNvPr id="465" name="Google Shape;465;p1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Infrared </a:t>
            </a:r>
            <a:r>
              <a:rPr lang="en-US">
                <a:latin typeface="Arial Narrow"/>
                <a:ea typeface="Arial Narrow"/>
                <a:cs typeface="Arial Narrow"/>
                <a:sym typeface="Arial Narrow"/>
              </a:rPr>
              <a:t>passes through narrow atmospheric windows </a:t>
            </a:r>
            <a:endParaRPr i="1" sz="3200">
              <a:latin typeface="Arial Narrow"/>
              <a:ea typeface="Arial Narrow"/>
              <a:cs typeface="Arial Narrow"/>
              <a:sym typeface="Arial Narrow"/>
            </a:endParaRPr>
          </a:p>
        </p:txBody>
      </p:sp>
      <p:sp>
        <p:nvSpPr>
          <p:cNvPr id="466" name="Google Shape;466;p13"/>
          <p:cNvSpPr/>
          <p:nvPr/>
        </p:nvSpPr>
        <p:spPr>
          <a:xfrm>
            <a:off x="838201" y="983028"/>
            <a:ext cx="9701982" cy="830956"/>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Arial Narrow"/>
                <a:ea typeface="Arial Narrow"/>
                <a:cs typeface="Arial Narrow"/>
                <a:sym typeface="Arial Narrow"/>
              </a:rPr>
              <a:t>In the infrared, high transmittance occurs in narrow bands. This includes the optical windows in the thermal </a:t>
            </a:r>
            <a:r>
              <a:rPr b="1" i="0" lang="en-US" sz="2400" u="none" cap="none" strike="noStrike">
                <a:solidFill>
                  <a:srgbClr val="262626"/>
                </a:solidFill>
                <a:latin typeface="Arial Narrow"/>
                <a:ea typeface="Arial Narrow"/>
                <a:cs typeface="Arial Narrow"/>
                <a:sym typeface="Arial Narrow"/>
              </a:rPr>
              <a:t>infrared</a:t>
            </a:r>
            <a:r>
              <a:rPr b="0" i="0" lang="en-US" sz="2400" u="none" cap="none" strike="noStrike">
                <a:solidFill>
                  <a:srgbClr val="262626"/>
                </a:solidFill>
                <a:latin typeface="Arial Narrow"/>
                <a:ea typeface="Arial Narrow"/>
                <a:cs typeface="Arial Narrow"/>
                <a:sym typeface="Arial Narrow"/>
              </a:rPr>
              <a:t>, where the Earth's surface emits radiation. </a:t>
            </a:r>
            <a:endParaRPr b="0" i="0" sz="1600" u="none" cap="none" strike="noStrike">
              <a:solidFill>
                <a:srgbClr val="000000"/>
              </a:solidFill>
              <a:latin typeface="Arial Narrow"/>
              <a:ea typeface="Arial Narrow"/>
              <a:cs typeface="Arial Narrow"/>
              <a:sym typeface="Arial Narrow"/>
            </a:endParaRPr>
          </a:p>
        </p:txBody>
      </p:sp>
      <p:sp>
        <p:nvSpPr>
          <p:cNvPr id="467" name="Google Shape;467;p13"/>
          <p:cNvSpPr/>
          <p:nvPr/>
        </p:nvSpPr>
        <p:spPr>
          <a:xfrm>
            <a:off x="3893866" y="2497395"/>
            <a:ext cx="1233629" cy="1179871"/>
          </a:xfrm>
          <a:prstGeom prst="rect">
            <a:avLst/>
          </a:prstGeom>
          <a:solidFill>
            <a:schemeClr val="accent1">
              <a:alpha val="57254"/>
            </a:schemeClr>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8" name="Google Shape;468;p13"/>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sp>
        <p:nvSpPr>
          <p:cNvPr id="469" name="Google Shape;469;p13"/>
          <p:cNvSpPr txBox="1"/>
          <p:nvPr/>
        </p:nvSpPr>
        <p:spPr>
          <a:xfrm>
            <a:off x="1484508" y="2083302"/>
            <a:ext cx="854849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small" strike="noStrike">
                <a:solidFill>
                  <a:schemeClr val="dk1"/>
                </a:solidFill>
                <a:latin typeface="Arial"/>
                <a:ea typeface="Arial"/>
                <a:cs typeface="Arial"/>
                <a:sym typeface="Arial"/>
              </a:rPr>
              <a:t>Atmospheric Transmission</a:t>
            </a:r>
            <a:endParaRPr b="0" i="0" sz="1400" u="none" cap="none" strike="noStrike">
              <a:solidFill>
                <a:srgbClr val="000000"/>
              </a:solidFill>
              <a:latin typeface="Arial"/>
              <a:ea typeface="Arial"/>
              <a:cs typeface="Arial"/>
              <a:sym typeface="Arial"/>
            </a:endParaRPr>
          </a:p>
        </p:txBody>
      </p:sp>
      <p:sp>
        <p:nvSpPr>
          <p:cNvPr id="470" name="Google Shape;470;p13"/>
          <p:cNvSpPr/>
          <p:nvPr/>
        </p:nvSpPr>
        <p:spPr>
          <a:xfrm>
            <a:off x="9163799" y="4557821"/>
            <a:ext cx="1167651"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71" name="Google Shape;471;p13"/>
          <p:cNvGrpSpPr/>
          <p:nvPr/>
        </p:nvGrpSpPr>
        <p:grpSpPr>
          <a:xfrm>
            <a:off x="309155" y="3819687"/>
            <a:ext cx="9723845" cy="2492714"/>
            <a:chOff x="309155" y="3819687"/>
            <a:chExt cx="9723845" cy="2492714"/>
          </a:xfrm>
        </p:grpSpPr>
        <p:cxnSp>
          <p:nvCxnSpPr>
            <p:cNvPr id="472" name="Google Shape;472;p13"/>
            <p:cNvCxnSpPr/>
            <p:nvPr/>
          </p:nvCxnSpPr>
          <p:spPr>
            <a:xfrm>
              <a:off x="2241550" y="4169633"/>
              <a:ext cx="7791450" cy="0"/>
            </a:xfrm>
            <a:prstGeom prst="straightConnector1">
              <a:avLst/>
            </a:prstGeom>
            <a:noFill/>
            <a:ln cap="flat" cmpd="sng" w="34925">
              <a:solidFill>
                <a:schemeClr val="dk1"/>
              </a:solidFill>
              <a:prstDash val="solid"/>
              <a:miter lim="800000"/>
              <a:headEnd len="sm" w="sm" type="none"/>
              <a:tailEnd len="sm" w="sm" type="none"/>
            </a:ln>
          </p:spPr>
        </p:cxnSp>
        <p:grpSp>
          <p:nvGrpSpPr>
            <p:cNvPr id="473" name="Google Shape;473;p13"/>
            <p:cNvGrpSpPr/>
            <p:nvPr/>
          </p:nvGrpSpPr>
          <p:grpSpPr>
            <a:xfrm>
              <a:off x="309155" y="3819687"/>
              <a:ext cx="9376591" cy="2492714"/>
              <a:chOff x="309155" y="3819687"/>
              <a:chExt cx="9376591" cy="2492714"/>
            </a:xfrm>
          </p:grpSpPr>
          <p:sp>
            <p:nvSpPr>
              <p:cNvPr id="474" name="Google Shape;474;p13"/>
              <p:cNvSpPr/>
              <p:nvPr/>
            </p:nvSpPr>
            <p:spPr>
              <a:xfrm>
                <a:off x="3505200" y="4184651"/>
                <a:ext cx="59690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5" name="Google Shape;475;p13"/>
              <p:cNvSpPr/>
              <p:nvPr/>
            </p:nvSpPr>
            <p:spPr>
              <a:xfrm>
                <a:off x="3543300" y="3819687"/>
                <a:ext cx="41275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76" name="Google Shape;476;p13"/>
              <p:cNvGrpSpPr/>
              <p:nvPr/>
            </p:nvGrpSpPr>
            <p:grpSpPr>
              <a:xfrm>
                <a:off x="309155" y="4521902"/>
                <a:ext cx="9376591" cy="1790499"/>
                <a:chOff x="309155" y="4278827"/>
                <a:chExt cx="9376591" cy="1790499"/>
              </a:xfrm>
            </p:grpSpPr>
            <p:sp>
              <p:nvSpPr>
                <p:cNvPr id="477" name="Google Shape;477;p13"/>
                <p:cNvSpPr/>
                <p:nvPr/>
              </p:nvSpPr>
              <p:spPr>
                <a:xfrm>
                  <a:off x="3055820" y="4278827"/>
                  <a:ext cx="1366965" cy="173285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78" name="Google Shape;478;p13"/>
                <p:cNvGrpSpPr/>
                <p:nvPr/>
              </p:nvGrpSpPr>
              <p:grpSpPr>
                <a:xfrm>
                  <a:off x="309155" y="4794567"/>
                  <a:ext cx="9376591" cy="1274759"/>
                  <a:chOff x="309155" y="4794567"/>
                  <a:chExt cx="9376591" cy="1274759"/>
                </a:xfrm>
              </p:grpSpPr>
              <p:sp>
                <p:nvSpPr>
                  <p:cNvPr id="479" name="Google Shape;479;p13"/>
                  <p:cNvSpPr txBox="1"/>
                  <p:nvPr/>
                </p:nvSpPr>
                <p:spPr>
                  <a:xfrm>
                    <a:off x="4510680" y="4962946"/>
                    <a:ext cx="136768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EMR Intensity</a:t>
                    </a:r>
                    <a:endParaRPr b="0" i="0" sz="1400" u="none" cap="none" strike="noStrike">
                      <a:solidFill>
                        <a:srgbClr val="000000"/>
                      </a:solidFill>
                      <a:latin typeface="Arial"/>
                      <a:ea typeface="Arial"/>
                      <a:cs typeface="Arial"/>
                      <a:sym typeface="Arial"/>
                    </a:endParaRPr>
                  </a:p>
                </p:txBody>
              </p:sp>
              <p:cxnSp>
                <p:nvCxnSpPr>
                  <p:cNvPr id="480" name="Google Shape;480;p13"/>
                  <p:cNvCxnSpPr/>
                  <p:nvPr/>
                </p:nvCxnSpPr>
                <p:spPr>
                  <a:xfrm>
                    <a:off x="3026685" y="5474703"/>
                    <a:ext cx="478515" cy="144241"/>
                  </a:xfrm>
                  <a:prstGeom prst="straightConnector1">
                    <a:avLst/>
                  </a:prstGeom>
                  <a:noFill/>
                  <a:ln cap="flat" cmpd="sng" w="25400">
                    <a:solidFill>
                      <a:srgbClr val="757070"/>
                    </a:solidFill>
                    <a:prstDash val="solid"/>
                    <a:miter lim="800000"/>
                    <a:headEnd len="sm" w="sm" type="none"/>
                    <a:tailEnd len="med" w="med" type="triangle"/>
                  </a:ln>
                </p:spPr>
              </p:cxnSp>
              <p:grpSp>
                <p:nvGrpSpPr>
                  <p:cNvPr id="481" name="Google Shape;481;p13"/>
                  <p:cNvGrpSpPr/>
                  <p:nvPr/>
                </p:nvGrpSpPr>
                <p:grpSpPr>
                  <a:xfrm>
                    <a:off x="2353512" y="4794567"/>
                    <a:ext cx="7332234" cy="1274759"/>
                    <a:chOff x="2353512" y="4794567"/>
                    <a:chExt cx="7332234" cy="1274759"/>
                  </a:xfrm>
                </p:grpSpPr>
                <p:grpSp>
                  <p:nvGrpSpPr>
                    <p:cNvPr id="482" name="Google Shape;482;p13"/>
                    <p:cNvGrpSpPr/>
                    <p:nvPr/>
                  </p:nvGrpSpPr>
                  <p:grpSpPr>
                    <a:xfrm>
                      <a:off x="3105894" y="4794568"/>
                      <a:ext cx="6579852" cy="1274758"/>
                      <a:chOff x="2973636" y="4860629"/>
                      <a:chExt cx="6579852" cy="1274758"/>
                    </a:xfrm>
                  </p:grpSpPr>
                  <p:grpSp>
                    <p:nvGrpSpPr>
                      <p:cNvPr id="483" name="Google Shape;483;p13"/>
                      <p:cNvGrpSpPr/>
                      <p:nvPr/>
                    </p:nvGrpSpPr>
                    <p:grpSpPr>
                      <a:xfrm>
                        <a:off x="2973636" y="4860629"/>
                        <a:ext cx="4012674" cy="1273511"/>
                        <a:chOff x="3091882" y="2831956"/>
                        <a:chExt cx="4012674" cy="1273511"/>
                      </a:xfrm>
                    </p:grpSpPr>
                    <p:pic>
                      <p:nvPicPr>
                        <p:cNvPr id="484" name="Google Shape;484;p13"/>
                        <p:cNvPicPr preferRelativeResize="0"/>
                        <p:nvPr/>
                      </p:nvPicPr>
                      <p:blipFill rotWithShape="1">
                        <a:blip r:embed="rId4">
                          <a:alphaModFix/>
                        </a:blip>
                        <a:srcRect b="13227" l="0" r="60663" t="25511"/>
                        <a:stretch/>
                      </p:blipFill>
                      <p:spPr>
                        <a:xfrm>
                          <a:off x="3091882" y="2831957"/>
                          <a:ext cx="2262542" cy="1272551"/>
                        </a:xfrm>
                        <a:prstGeom prst="rect">
                          <a:avLst/>
                        </a:prstGeom>
                        <a:noFill/>
                        <a:ln>
                          <a:noFill/>
                        </a:ln>
                      </p:spPr>
                    </p:pic>
                    <p:pic>
                      <p:nvPicPr>
                        <p:cNvPr id="485" name="Google Shape;485;p13"/>
                        <p:cNvPicPr preferRelativeResize="0"/>
                        <p:nvPr/>
                      </p:nvPicPr>
                      <p:blipFill rotWithShape="1">
                        <a:blip r:embed="rId4">
                          <a:alphaModFix/>
                        </a:blip>
                        <a:srcRect b="13227" l="19668" r="60662" t="25511"/>
                        <a:stretch/>
                      </p:blipFill>
                      <p:spPr>
                        <a:xfrm>
                          <a:off x="4219131" y="2831956"/>
                          <a:ext cx="886841" cy="1272551"/>
                        </a:xfrm>
                        <a:prstGeom prst="rect">
                          <a:avLst/>
                        </a:prstGeom>
                        <a:noFill/>
                        <a:ln>
                          <a:noFill/>
                        </a:ln>
                      </p:spPr>
                    </p:pic>
                    <p:pic>
                      <p:nvPicPr>
                        <p:cNvPr id="486" name="Google Shape;486;p13"/>
                        <p:cNvPicPr preferRelativeResize="0"/>
                        <p:nvPr/>
                      </p:nvPicPr>
                      <p:blipFill rotWithShape="1">
                        <a:blip r:embed="rId4">
                          <a:alphaModFix/>
                        </a:blip>
                        <a:srcRect b="13227" l="37321" r="17165" t="25511"/>
                        <a:stretch/>
                      </p:blipFill>
                      <p:spPr>
                        <a:xfrm>
                          <a:off x="4995184" y="2832916"/>
                          <a:ext cx="2109372" cy="1272551"/>
                        </a:xfrm>
                        <a:prstGeom prst="rect">
                          <a:avLst/>
                        </a:prstGeom>
                        <a:noFill/>
                        <a:ln>
                          <a:noFill/>
                        </a:ln>
                      </p:spPr>
                    </p:pic>
                  </p:grpSp>
                  <p:grpSp>
                    <p:nvGrpSpPr>
                      <p:cNvPr id="487" name="Google Shape;487;p13"/>
                      <p:cNvGrpSpPr/>
                      <p:nvPr/>
                    </p:nvGrpSpPr>
                    <p:grpSpPr>
                      <a:xfrm>
                        <a:off x="5236178" y="4860629"/>
                        <a:ext cx="4317310" cy="1274758"/>
                        <a:chOff x="5236178" y="4860629"/>
                        <a:chExt cx="4317310" cy="1274758"/>
                      </a:xfrm>
                    </p:grpSpPr>
                    <p:pic>
                      <p:nvPicPr>
                        <p:cNvPr id="488" name="Google Shape;488;p13"/>
                        <p:cNvPicPr preferRelativeResize="0"/>
                        <p:nvPr/>
                      </p:nvPicPr>
                      <p:blipFill rotWithShape="1">
                        <a:blip r:embed="rId4">
                          <a:alphaModFix/>
                        </a:blip>
                        <a:srcRect b="13227" l="55932" r="19686" t="25511"/>
                        <a:stretch/>
                      </p:blipFill>
                      <p:spPr>
                        <a:xfrm>
                          <a:off x="8423522" y="4862836"/>
                          <a:ext cx="1129966" cy="1272551"/>
                        </a:xfrm>
                        <a:prstGeom prst="rect">
                          <a:avLst/>
                        </a:prstGeom>
                        <a:noFill/>
                        <a:ln>
                          <a:noFill/>
                        </a:ln>
                      </p:spPr>
                    </p:pic>
                    <p:pic>
                      <p:nvPicPr>
                        <p:cNvPr id="489" name="Google Shape;489;p13"/>
                        <p:cNvPicPr preferRelativeResize="0"/>
                        <p:nvPr/>
                      </p:nvPicPr>
                      <p:blipFill rotWithShape="1">
                        <a:blip r:embed="rId4">
                          <a:alphaModFix/>
                        </a:blip>
                        <a:srcRect b="13227" l="55932" r="21893" t="25511"/>
                        <a:stretch/>
                      </p:blipFill>
                      <p:spPr>
                        <a:xfrm>
                          <a:off x="6641433" y="4860629"/>
                          <a:ext cx="1027707" cy="1272551"/>
                        </a:xfrm>
                        <a:prstGeom prst="rect">
                          <a:avLst/>
                        </a:prstGeom>
                        <a:noFill/>
                        <a:ln>
                          <a:noFill/>
                        </a:ln>
                      </p:spPr>
                    </p:pic>
                    <p:pic>
                      <p:nvPicPr>
                        <p:cNvPr id="490" name="Google Shape;490;p13"/>
                        <p:cNvPicPr preferRelativeResize="0"/>
                        <p:nvPr/>
                      </p:nvPicPr>
                      <p:blipFill rotWithShape="1">
                        <a:blip r:embed="rId4">
                          <a:alphaModFix/>
                        </a:blip>
                        <a:srcRect b="13227" l="55932" r="21893" t="25511"/>
                        <a:stretch/>
                      </p:blipFill>
                      <p:spPr>
                        <a:xfrm>
                          <a:off x="7519980" y="4862346"/>
                          <a:ext cx="1027707" cy="1272551"/>
                        </a:xfrm>
                        <a:prstGeom prst="rect">
                          <a:avLst/>
                        </a:prstGeom>
                        <a:noFill/>
                        <a:ln>
                          <a:noFill/>
                        </a:ln>
                      </p:spPr>
                    </p:pic>
                    <p:cxnSp>
                      <p:nvCxnSpPr>
                        <p:cNvPr id="491" name="Google Shape;491;p13"/>
                        <p:cNvCxnSpPr/>
                        <p:nvPr/>
                      </p:nvCxnSpPr>
                      <p:spPr>
                        <a:xfrm flipH="1">
                          <a:off x="5236178" y="5396766"/>
                          <a:ext cx="1953610" cy="425380"/>
                        </a:xfrm>
                        <a:prstGeom prst="straightConnector1">
                          <a:avLst/>
                        </a:prstGeom>
                        <a:noFill/>
                        <a:ln cap="flat" cmpd="sng" w="25400">
                          <a:solidFill>
                            <a:schemeClr val="dk1"/>
                          </a:solidFill>
                          <a:prstDash val="solid"/>
                          <a:miter lim="800000"/>
                          <a:headEnd len="sm" w="sm" type="none"/>
                          <a:tailEnd len="med" w="med" type="triangle"/>
                        </a:ln>
                      </p:spPr>
                    </p:cxnSp>
                  </p:grpSp>
                </p:grpSp>
                <p:pic>
                  <p:nvPicPr>
                    <p:cNvPr id="492" name="Google Shape;492;p13"/>
                    <p:cNvPicPr preferRelativeResize="0"/>
                    <p:nvPr/>
                  </p:nvPicPr>
                  <p:blipFill rotWithShape="1">
                    <a:blip r:embed="rId4">
                      <a:alphaModFix/>
                    </a:blip>
                    <a:srcRect b="13227" l="38767" r="40452" t="25511"/>
                    <a:stretch/>
                  </p:blipFill>
                  <p:spPr>
                    <a:xfrm>
                      <a:off x="2397042" y="4794568"/>
                      <a:ext cx="963059" cy="1272551"/>
                    </a:xfrm>
                    <a:prstGeom prst="rect">
                      <a:avLst/>
                    </a:prstGeom>
                    <a:noFill/>
                    <a:ln>
                      <a:noFill/>
                    </a:ln>
                  </p:spPr>
                </p:pic>
                <p:pic>
                  <p:nvPicPr>
                    <p:cNvPr id="493" name="Google Shape;493;p13"/>
                    <p:cNvPicPr preferRelativeResize="0"/>
                    <p:nvPr/>
                  </p:nvPicPr>
                  <p:blipFill rotWithShape="1">
                    <a:blip r:embed="rId4">
                      <a:alphaModFix/>
                    </a:blip>
                    <a:srcRect b="13227" l="2650" r="95639" t="25511"/>
                    <a:stretch/>
                  </p:blipFill>
                  <p:spPr>
                    <a:xfrm>
                      <a:off x="2353512" y="4794567"/>
                      <a:ext cx="79264" cy="1272551"/>
                    </a:xfrm>
                    <a:prstGeom prst="rect">
                      <a:avLst/>
                    </a:prstGeom>
                    <a:noFill/>
                    <a:ln>
                      <a:noFill/>
                    </a:ln>
                  </p:spPr>
                </p:pic>
              </p:grpSp>
              <p:sp>
                <p:nvSpPr>
                  <p:cNvPr id="494" name="Google Shape;494;p13"/>
                  <p:cNvSpPr txBox="1"/>
                  <p:nvPr/>
                </p:nvSpPr>
                <p:spPr>
                  <a:xfrm>
                    <a:off x="7293178" y="5145207"/>
                    <a:ext cx="213712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emitted by the earth</a:t>
                    </a:r>
                    <a:endParaRPr b="0" i="0" sz="1400" u="none" cap="none" strike="noStrike">
                      <a:solidFill>
                        <a:srgbClr val="000000"/>
                      </a:solidFill>
                      <a:latin typeface="Arial"/>
                      <a:ea typeface="Arial"/>
                      <a:cs typeface="Arial"/>
                      <a:sym typeface="Arial"/>
                    </a:endParaRPr>
                  </a:p>
                </p:txBody>
              </p:sp>
              <p:sp>
                <p:nvSpPr>
                  <p:cNvPr id="495" name="Google Shape;495;p13"/>
                  <p:cNvSpPr txBox="1"/>
                  <p:nvPr/>
                </p:nvSpPr>
                <p:spPr>
                  <a:xfrm>
                    <a:off x="309155" y="5161428"/>
                    <a:ext cx="199926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3A3838"/>
                        </a:solidFill>
                        <a:latin typeface="Arial"/>
                        <a:ea typeface="Arial"/>
                        <a:cs typeface="Arial"/>
                        <a:sym typeface="Arial"/>
                      </a:rPr>
                      <a:t>emitted by the sun</a:t>
                    </a:r>
                    <a:endParaRPr b="0" i="0" sz="1400" u="none" cap="none" strike="noStrike">
                      <a:solidFill>
                        <a:srgbClr val="000000"/>
                      </a:solidFill>
                      <a:latin typeface="Arial"/>
                      <a:ea typeface="Arial"/>
                      <a:cs typeface="Arial"/>
                      <a:sym typeface="Arial"/>
                    </a:endParaRPr>
                  </a:p>
                </p:txBody>
              </p:sp>
              <p:sp>
                <p:nvSpPr>
                  <p:cNvPr id="496" name="Google Shape;496;p13"/>
                  <p:cNvSpPr/>
                  <p:nvPr/>
                </p:nvSpPr>
                <p:spPr>
                  <a:xfrm>
                    <a:off x="2432776" y="5670550"/>
                    <a:ext cx="345508" cy="1841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97" name="Google Shape;497;p13"/>
                  <p:cNvCxnSpPr>
                    <a:stCxn id="495" idx="3"/>
                  </p:cNvCxnSpPr>
                  <p:nvPr/>
                </p:nvCxnSpPr>
                <p:spPr>
                  <a:xfrm>
                    <a:off x="2308420" y="5330705"/>
                    <a:ext cx="1274400" cy="193200"/>
                  </a:xfrm>
                  <a:prstGeom prst="straightConnector1">
                    <a:avLst/>
                  </a:prstGeom>
                  <a:noFill/>
                  <a:ln cap="flat" cmpd="sng" w="25400">
                    <a:solidFill>
                      <a:schemeClr val="dk1"/>
                    </a:solidFill>
                    <a:prstDash val="solid"/>
                    <a:miter lim="800000"/>
                    <a:headEnd len="sm" w="sm" type="none"/>
                    <a:tailEnd len="med" w="med" type="triangle"/>
                  </a:ln>
                </p:spPr>
              </p:cxnSp>
            </p:grpSp>
          </p:grpSp>
        </p:grpSp>
      </p:grpSp>
      <p:sp>
        <p:nvSpPr>
          <p:cNvPr id="498" name="Google Shape;498;p13"/>
          <p:cNvSpPr txBox="1"/>
          <p:nvPr/>
        </p:nvSpPr>
        <p:spPr>
          <a:xfrm>
            <a:off x="2397043" y="4756208"/>
            <a:ext cx="720080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small" strike="noStrike">
                <a:solidFill>
                  <a:schemeClr val="dk1"/>
                </a:solidFill>
                <a:latin typeface="Arial"/>
                <a:ea typeface="Arial"/>
                <a:cs typeface="Arial"/>
                <a:sym typeface="Arial"/>
              </a:rPr>
              <a:t>Emitted EMR Intensity</a:t>
            </a:r>
            <a:endParaRPr b="0" i="0" sz="1400" u="none" cap="none" strike="noStrike">
              <a:solidFill>
                <a:srgbClr val="000000"/>
              </a:solidFill>
              <a:latin typeface="Arial"/>
              <a:ea typeface="Arial"/>
              <a:cs typeface="Arial"/>
              <a:sym typeface="Arial"/>
            </a:endParaRPr>
          </a:p>
        </p:txBody>
      </p:sp>
      <p:grpSp>
        <p:nvGrpSpPr>
          <p:cNvPr id="499" name="Google Shape;499;p13"/>
          <p:cNvGrpSpPr/>
          <p:nvPr/>
        </p:nvGrpSpPr>
        <p:grpSpPr>
          <a:xfrm>
            <a:off x="2168742" y="4297394"/>
            <a:ext cx="7789450" cy="400110"/>
            <a:chOff x="2168742" y="4297394"/>
            <a:chExt cx="7789450" cy="400110"/>
          </a:xfrm>
        </p:grpSpPr>
        <p:sp>
          <p:nvSpPr>
            <p:cNvPr id="500" name="Google Shape;500;p13"/>
            <p:cNvSpPr/>
            <p:nvPr/>
          </p:nvSpPr>
          <p:spPr>
            <a:xfrm>
              <a:off x="2168742" y="4297394"/>
              <a:ext cx="7789450" cy="4001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1" name="Google Shape;501;p13"/>
            <p:cNvSpPr txBox="1"/>
            <p:nvPr/>
          </p:nvSpPr>
          <p:spPr>
            <a:xfrm>
              <a:off x="6558881"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502" name="Google Shape;502;p13"/>
            <p:cNvSpPr txBox="1"/>
            <p:nvPr/>
          </p:nvSpPr>
          <p:spPr>
            <a:xfrm>
              <a:off x="3089343"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503" name="Google Shape;503;p13"/>
            <p:cNvSpPr txBox="1"/>
            <p:nvPr/>
          </p:nvSpPr>
          <p:spPr>
            <a:xfrm>
              <a:off x="2168742"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04" name="Google Shape;504;p13"/>
            <p:cNvSpPr txBox="1"/>
            <p:nvPr/>
          </p:nvSpPr>
          <p:spPr>
            <a:xfrm>
              <a:off x="4013366"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-0</a:t>
              </a:r>
              <a:endParaRPr b="0" i="0" sz="1400" u="none" cap="none" strike="noStrike">
                <a:solidFill>
                  <a:srgbClr val="000000"/>
                </a:solidFill>
                <a:latin typeface="Arial"/>
                <a:ea typeface="Arial"/>
                <a:cs typeface="Arial"/>
                <a:sym typeface="Arial"/>
              </a:endParaRPr>
            </a:p>
          </p:txBody>
        </p:sp>
        <p:sp>
          <p:nvSpPr>
            <p:cNvPr id="505" name="Google Shape;505;p13"/>
            <p:cNvSpPr txBox="1"/>
            <p:nvPr/>
          </p:nvSpPr>
          <p:spPr>
            <a:xfrm>
              <a:off x="572841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06" name="Google Shape;506;p13"/>
            <p:cNvSpPr txBox="1"/>
            <p:nvPr/>
          </p:nvSpPr>
          <p:spPr>
            <a:xfrm>
              <a:off x="742644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507" name="Google Shape;507;p13"/>
            <p:cNvSpPr txBox="1"/>
            <p:nvPr/>
          </p:nvSpPr>
          <p:spPr>
            <a:xfrm>
              <a:off x="928190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508" name="Google Shape;508;p13"/>
            <p:cNvSpPr txBox="1"/>
            <p:nvPr/>
          </p:nvSpPr>
          <p:spPr>
            <a:xfrm>
              <a:off x="4851654"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509" name="Google Shape;509;p13"/>
            <p:cNvSpPr txBox="1"/>
            <p:nvPr/>
          </p:nvSpPr>
          <p:spPr>
            <a:xfrm>
              <a:off x="832732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grpSp>
      <p:sp>
        <p:nvSpPr>
          <p:cNvPr id="510" name="Google Shape;510;p13"/>
          <p:cNvSpPr txBox="1"/>
          <p:nvPr/>
        </p:nvSpPr>
        <p:spPr>
          <a:xfrm>
            <a:off x="210408" y="4331739"/>
            <a:ext cx="2022966"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WAVELENGTH </a:t>
            </a:r>
            <a:r>
              <a:rPr b="1" i="0" lang="en-US" sz="1400" u="none" cap="none" strike="noStrike">
                <a:solidFill>
                  <a:schemeClr val="dk1"/>
                </a:solidFill>
                <a:latin typeface="Calibri"/>
                <a:ea typeface="Calibri"/>
                <a:cs typeface="Calibri"/>
                <a:sym typeface="Calibri"/>
              </a:rPr>
              <a:t>(μm)</a:t>
            </a:r>
            <a:endParaRPr b="0" i="0" sz="1400" u="none" cap="none" strike="noStrike">
              <a:solidFill>
                <a:srgbClr val="000000"/>
              </a:solidFill>
              <a:latin typeface="Arial"/>
              <a:ea typeface="Arial"/>
              <a:cs typeface="Arial"/>
              <a:sym typeface="Arial"/>
            </a:endParaRPr>
          </a:p>
        </p:txBody>
      </p:sp>
      <p:sp>
        <p:nvSpPr>
          <p:cNvPr id="511" name="Google Shape;511;p13"/>
          <p:cNvSpPr txBox="1"/>
          <p:nvPr/>
        </p:nvSpPr>
        <p:spPr>
          <a:xfrm>
            <a:off x="309154" y="5404503"/>
            <a:ext cx="1871389"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3A3838"/>
                </a:solidFill>
                <a:latin typeface="Arial"/>
                <a:ea typeface="Arial"/>
                <a:cs typeface="Arial"/>
                <a:sym typeface="Arial"/>
              </a:rPr>
              <a:t>Solar EMR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3A3838"/>
                </a:solidFill>
                <a:latin typeface="Arial"/>
                <a:ea typeface="Arial"/>
                <a:cs typeface="Arial"/>
                <a:sym typeface="Arial"/>
              </a:rPr>
              <a:t>top of atmosphere</a:t>
            </a:r>
            <a:endParaRPr b="0" i="0" sz="1400" u="none" cap="none" strike="noStrike">
              <a:solidFill>
                <a:srgbClr val="000000"/>
              </a:solidFill>
              <a:latin typeface="Arial"/>
              <a:ea typeface="Arial"/>
              <a:cs typeface="Arial"/>
              <a:sym typeface="Arial"/>
            </a:endParaRPr>
          </a:p>
        </p:txBody>
      </p:sp>
      <p:pic>
        <p:nvPicPr>
          <p:cNvPr id="512" name="Google Shape;512;p13"/>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14"/>
          <p:cNvPicPr preferRelativeResize="0"/>
          <p:nvPr/>
        </p:nvPicPr>
        <p:blipFill rotWithShape="1">
          <a:blip r:embed="rId3">
            <a:alphaModFix/>
          </a:blip>
          <a:srcRect b="0" l="0" r="0" t="0"/>
          <a:stretch/>
        </p:blipFill>
        <p:spPr>
          <a:xfrm>
            <a:off x="1524000" y="2143433"/>
            <a:ext cx="8690500" cy="4161906"/>
          </a:xfrm>
          <a:prstGeom prst="rect">
            <a:avLst/>
          </a:prstGeom>
          <a:noFill/>
          <a:ln>
            <a:noFill/>
          </a:ln>
        </p:spPr>
      </p:pic>
      <p:sp>
        <p:nvSpPr>
          <p:cNvPr id="519" name="Google Shape;519;p14"/>
          <p:cNvSpPr txBox="1"/>
          <p:nvPr>
            <p:ph type="title"/>
          </p:nvPr>
        </p:nvSpPr>
        <p:spPr>
          <a:xfrm>
            <a:off x="528298" y="11557"/>
            <a:ext cx="1071072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Microwaves passes through the atmosphere without much attenuation</a:t>
            </a:r>
            <a:endParaRPr i="1" sz="3200">
              <a:latin typeface="Arial Narrow"/>
              <a:ea typeface="Arial Narrow"/>
              <a:cs typeface="Arial Narrow"/>
              <a:sym typeface="Arial Narrow"/>
            </a:endParaRPr>
          </a:p>
        </p:txBody>
      </p:sp>
      <p:sp>
        <p:nvSpPr>
          <p:cNvPr id="520" name="Google Shape;520;p14"/>
          <p:cNvSpPr/>
          <p:nvPr/>
        </p:nvSpPr>
        <p:spPr>
          <a:xfrm>
            <a:off x="838201" y="983028"/>
            <a:ext cx="9376299" cy="1200288"/>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Arial Narrow"/>
                <a:ea typeface="Arial Narrow"/>
                <a:cs typeface="Arial Narrow"/>
                <a:sym typeface="Arial Narrow"/>
              </a:rPr>
              <a:t>In the </a:t>
            </a:r>
            <a:r>
              <a:rPr b="1" i="0" lang="en-US" sz="2400" u="none" cap="none" strike="noStrike">
                <a:solidFill>
                  <a:srgbClr val="262626"/>
                </a:solidFill>
                <a:latin typeface="Arial Narrow"/>
                <a:ea typeface="Arial Narrow"/>
                <a:cs typeface="Arial Narrow"/>
                <a:sym typeface="Arial Narrow"/>
              </a:rPr>
              <a:t>microwave</a:t>
            </a:r>
            <a:r>
              <a:rPr b="0" i="0" lang="en-US" sz="2400" u="none" cap="none" strike="noStrike">
                <a:solidFill>
                  <a:srgbClr val="262626"/>
                </a:solidFill>
                <a:latin typeface="Arial Narrow"/>
                <a:ea typeface="Arial Narrow"/>
                <a:cs typeface="Arial Narrow"/>
                <a:sym typeface="Arial Narrow"/>
              </a:rPr>
              <a:t>, atmosphere transmission is near 100%. </a:t>
            </a:r>
            <a:endParaRPr b="0" i="0" sz="2400" u="none" cap="none" strike="noStrike">
              <a:solidFill>
                <a:srgbClr val="000000"/>
              </a:solidFill>
              <a:latin typeface="Arial Narrow"/>
              <a:ea typeface="Arial Narrow"/>
              <a:cs typeface="Arial Narrow"/>
              <a:sym typeface="Arial Narrow"/>
            </a:endParaRPr>
          </a:p>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Arial Narrow"/>
                <a:ea typeface="Arial Narrow"/>
                <a:cs typeface="Arial Narrow"/>
                <a:sym typeface="Arial Narrow"/>
              </a:rPr>
              <a:t>But emission in the </a:t>
            </a:r>
            <a:r>
              <a:rPr b="1" i="0" lang="en-US" sz="2400" u="none" cap="none" strike="noStrike">
                <a:solidFill>
                  <a:srgbClr val="262626"/>
                </a:solidFill>
                <a:latin typeface="Arial Narrow"/>
                <a:ea typeface="Arial Narrow"/>
                <a:cs typeface="Arial Narrow"/>
                <a:sym typeface="Arial Narrow"/>
              </a:rPr>
              <a:t>microwave by </a:t>
            </a:r>
            <a:r>
              <a:rPr b="0" i="0" lang="en-US" sz="2400" u="none" cap="none" strike="noStrike">
                <a:solidFill>
                  <a:srgbClr val="262626"/>
                </a:solidFill>
                <a:latin typeface="Arial Narrow"/>
                <a:ea typeface="Arial Narrow"/>
                <a:cs typeface="Arial Narrow"/>
                <a:sym typeface="Arial Narrow"/>
              </a:rPr>
              <a:t>are relatively weak, so </a:t>
            </a:r>
            <a:r>
              <a:rPr b="0" i="0" lang="en-US" sz="2400" u="none" cap="none" strike="noStrike">
                <a:solidFill>
                  <a:schemeClr val="dk1"/>
                </a:solidFill>
                <a:latin typeface="Arial Narrow"/>
                <a:ea typeface="Arial Narrow"/>
                <a:cs typeface="Arial Narrow"/>
                <a:sym typeface="Arial Narrow"/>
              </a:rPr>
              <a:t>large antennas and large sensor footprints are needed to collect enough radiation for measurements</a:t>
            </a:r>
            <a:r>
              <a:rPr b="0" i="0" lang="en-US" sz="2400" u="none" cap="none" strike="noStrike">
                <a:solidFill>
                  <a:srgbClr val="262626"/>
                </a:solidFill>
                <a:latin typeface="Arial Narrow"/>
                <a:ea typeface="Arial Narrow"/>
                <a:cs typeface="Arial Narrow"/>
                <a:sym typeface="Arial Narrow"/>
              </a:rPr>
              <a:t>.</a:t>
            </a:r>
            <a:endParaRPr b="0" i="0" sz="2400" u="none" cap="none" strike="noStrike">
              <a:solidFill>
                <a:srgbClr val="000000"/>
              </a:solidFill>
              <a:latin typeface="Arial Narrow"/>
              <a:ea typeface="Arial Narrow"/>
              <a:cs typeface="Arial Narrow"/>
              <a:sym typeface="Arial Narrow"/>
            </a:endParaRPr>
          </a:p>
        </p:txBody>
      </p:sp>
      <p:sp>
        <p:nvSpPr>
          <p:cNvPr id="521" name="Google Shape;521;p14"/>
          <p:cNvSpPr/>
          <p:nvPr/>
        </p:nvSpPr>
        <p:spPr>
          <a:xfrm>
            <a:off x="6912085" y="2497395"/>
            <a:ext cx="2408899" cy="1179871"/>
          </a:xfrm>
          <a:prstGeom prst="rect">
            <a:avLst/>
          </a:prstGeom>
          <a:solidFill>
            <a:schemeClr val="accent1">
              <a:alpha val="57254"/>
            </a:schemeClr>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2" name="Google Shape;522;p14"/>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grpSp>
        <p:nvGrpSpPr>
          <p:cNvPr id="523" name="Google Shape;523;p14"/>
          <p:cNvGrpSpPr/>
          <p:nvPr/>
        </p:nvGrpSpPr>
        <p:grpSpPr>
          <a:xfrm>
            <a:off x="309155" y="3819687"/>
            <a:ext cx="9723845" cy="2492714"/>
            <a:chOff x="309155" y="3819687"/>
            <a:chExt cx="9723845" cy="2492714"/>
          </a:xfrm>
        </p:grpSpPr>
        <p:cxnSp>
          <p:nvCxnSpPr>
            <p:cNvPr id="524" name="Google Shape;524;p14"/>
            <p:cNvCxnSpPr/>
            <p:nvPr/>
          </p:nvCxnSpPr>
          <p:spPr>
            <a:xfrm>
              <a:off x="2241550" y="4169633"/>
              <a:ext cx="7791450" cy="0"/>
            </a:xfrm>
            <a:prstGeom prst="straightConnector1">
              <a:avLst/>
            </a:prstGeom>
            <a:noFill/>
            <a:ln cap="flat" cmpd="sng" w="34925">
              <a:solidFill>
                <a:schemeClr val="dk1"/>
              </a:solidFill>
              <a:prstDash val="solid"/>
              <a:miter lim="800000"/>
              <a:headEnd len="sm" w="sm" type="none"/>
              <a:tailEnd len="sm" w="sm" type="none"/>
            </a:ln>
          </p:spPr>
        </p:cxnSp>
        <p:grpSp>
          <p:nvGrpSpPr>
            <p:cNvPr id="525" name="Google Shape;525;p14"/>
            <p:cNvGrpSpPr/>
            <p:nvPr/>
          </p:nvGrpSpPr>
          <p:grpSpPr>
            <a:xfrm>
              <a:off x="309155" y="3819687"/>
              <a:ext cx="9376591" cy="2492714"/>
              <a:chOff x="309155" y="3819687"/>
              <a:chExt cx="9376591" cy="2492714"/>
            </a:xfrm>
          </p:grpSpPr>
          <p:sp>
            <p:nvSpPr>
              <p:cNvPr id="526" name="Google Shape;526;p14"/>
              <p:cNvSpPr/>
              <p:nvPr/>
            </p:nvSpPr>
            <p:spPr>
              <a:xfrm>
                <a:off x="3505200" y="4184651"/>
                <a:ext cx="59690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7" name="Google Shape;527;p14"/>
              <p:cNvSpPr/>
              <p:nvPr/>
            </p:nvSpPr>
            <p:spPr>
              <a:xfrm>
                <a:off x="3543300" y="3819687"/>
                <a:ext cx="41275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528" name="Google Shape;528;p14"/>
              <p:cNvGrpSpPr/>
              <p:nvPr/>
            </p:nvGrpSpPr>
            <p:grpSpPr>
              <a:xfrm>
                <a:off x="309155" y="4521902"/>
                <a:ext cx="9376591" cy="1790499"/>
                <a:chOff x="309155" y="4278827"/>
                <a:chExt cx="9376591" cy="1790499"/>
              </a:xfrm>
            </p:grpSpPr>
            <p:sp>
              <p:nvSpPr>
                <p:cNvPr id="529" name="Google Shape;529;p14"/>
                <p:cNvSpPr/>
                <p:nvPr/>
              </p:nvSpPr>
              <p:spPr>
                <a:xfrm>
                  <a:off x="3055820" y="4278827"/>
                  <a:ext cx="1366965" cy="173285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530" name="Google Shape;530;p14"/>
                <p:cNvGrpSpPr/>
                <p:nvPr/>
              </p:nvGrpSpPr>
              <p:grpSpPr>
                <a:xfrm>
                  <a:off x="309155" y="4794567"/>
                  <a:ext cx="9376591" cy="1274759"/>
                  <a:chOff x="309155" y="4794567"/>
                  <a:chExt cx="9376591" cy="1274759"/>
                </a:xfrm>
              </p:grpSpPr>
              <p:sp>
                <p:nvSpPr>
                  <p:cNvPr id="531" name="Google Shape;531;p14"/>
                  <p:cNvSpPr txBox="1"/>
                  <p:nvPr/>
                </p:nvSpPr>
                <p:spPr>
                  <a:xfrm>
                    <a:off x="4510680" y="4962946"/>
                    <a:ext cx="136768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EMR Intensity</a:t>
                    </a:r>
                    <a:endParaRPr b="0" i="0" sz="1400" u="none" cap="none" strike="noStrike">
                      <a:solidFill>
                        <a:srgbClr val="000000"/>
                      </a:solidFill>
                      <a:latin typeface="Arial"/>
                      <a:ea typeface="Arial"/>
                      <a:cs typeface="Arial"/>
                      <a:sym typeface="Arial"/>
                    </a:endParaRPr>
                  </a:p>
                </p:txBody>
              </p:sp>
              <p:cxnSp>
                <p:nvCxnSpPr>
                  <p:cNvPr id="532" name="Google Shape;532;p14"/>
                  <p:cNvCxnSpPr/>
                  <p:nvPr/>
                </p:nvCxnSpPr>
                <p:spPr>
                  <a:xfrm>
                    <a:off x="3026685" y="5474703"/>
                    <a:ext cx="478515" cy="144241"/>
                  </a:xfrm>
                  <a:prstGeom prst="straightConnector1">
                    <a:avLst/>
                  </a:prstGeom>
                  <a:noFill/>
                  <a:ln cap="flat" cmpd="sng" w="25400">
                    <a:solidFill>
                      <a:srgbClr val="757070"/>
                    </a:solidFill>
                    <a:prstDash val="solid"/>
                    <a:miter lim="800000"/>
                    <a:headEnd len="sm" w="sm" type="none"/>
                    <a:tailEnd len="med" w="med" type="triangle"/>
                  </a:ln>
                </p:spPr>
              </p:cxnSp>
              <p:grpSp>
                <p:nvGrpSpPr>
                  <p:cNvPr id="533" name="Google Shape;533;p14"/>
                  <p:cNvGrpSpPr/>
                  <p:nvPr/>
                </p:nvGrpSpPr>
                <p:grpSpPr>
                  <a:xfrm>
                    <a:off x="2353512" y="4794567"/>
                    <a:ext cx="7332234" cy="1274759"/>
                    <a:chOff x="2353512" y="4794567"/>
                    <a:chExt cx="7332234" cy="1274759"/>
                  </a:xfrm>
                </p:grpSpPr>
                <p:grpSp>
                  <p:nvGrpSpPr>
                    <p:cNvPr id="534" name="Google Shape;534;p14"/>
                    <p:cNvGrpSpPr/>
                    <p:nvPr/>
                  </p:nvGrpSpPr>
                  <p:grpSpPr>
                    <a:xfrm>
                      <a:off x="3105894" y="4794568"/>
                      <a:ext cx="6579852" cy="1274758"/>
                      <a:chOff x="2973636" y="4860629"/>
                      <a:chExt cx="6579852" cy="1274758"/>
                    </a:xfrm>
                  </p:grpSpPr>
                  <p:grpSp>
                    <p:nvGrpSpPr>
                      <p:cNvPr id="535" name="Google Shape;535;p14"/>
                      <p:cNvGrpSpPr/>
                      <p:nvPr/>
                    </p:nvGrpSpPr>
                    <p:grpSpPr>
                      <a:xfrm>
                        <a:off x="2973636" y="4860629"/>
                        <a:ext cx="4012674" cy="1273511"/>
                        <a:chOff x="3091882" y="2831956"/>
                        <a:chExt cx="4012674" cy="1273511"/>
                      </a:xfrm>
                    </p:grpSpPr>
                    <p:pic>
                      <p:nvPicPr>
                        <p:cNvPr id="536" name="Google Shape;536;p14"/>
                        <p:cNvPicPr preferRelativeResize="0"/>
                        <p:nvPr/>
                      </p:nvPicPr>
                      <p:blipFill rotWithShape="1">
                        <a:blip r:embed="rId4">
                          <a:alphaModFix/>
                        </a:blip>
                        <a:srcRect b="13227" l="0" r="60663" t="25511"/>
                        <a:stretch/>
                      </p:blipFill>
                      <p:spPr>
                        <a:xfrm>
                          <a:off x="3091882" y="2831957"/>
                          <a:ext cx="2262542" cy="1272551"/>
                        </a:xfrm>
                        <a:prstGeom prst="rect">
                          <a:avLst/>
                        </a:prstGeom>
                        <a:noFill/>
                        <a:ln>
                          <a:noFill/>
                        </a:ln>
                      </p:spPr>
                    </p:pic>
                    <p:pic>
                      <p:nvPicPr>
                        <p:cNvPr id="537" name="Google Shape;537;p14"/>
                        <p:cNvPicPr preferRelativeResize="0"/>
                        <p:nvPr/>
                      </p:nvPicPr>
                      <p:blipFill rotWithShape="1">
                        <a:blip r:embed="rId4">
                          <a:alphaModFix/>
                        </a:blip>
                        <a:srcRect b="13227" l="19668" r="60662" t="25511"/>
                        <a:stretch/>
                      </p:blipFill>
                      <p:spPr>
                        <a:xfrm>
                          <a:off x="4219131" y="2831956"/>
                          <a:ext cx="886841" cy="1272551"/>
                        </a:xfrm>
                        <a:prstGeom prst="rect">
                          <a:avLst/>
                        </a:prstGeom>
                        <a:noFill/>
                        <a:ln>
                          <a:noFill/>
                        </a:ln>
                      </p:spPr>
                    </p:pic>
                    <p:pic>
                      <p:nvPicPr>
                        <p:cNvPr id="538" name="Google Shape;538;p14"/>
                        <p:cNvPicPr preferRelativeResize="0"/>
                        <p:nvPr/>
                      </p:nvPicPr>
                      <p:blipFill rotWithShape="1">
                        <a:blip r:embed="rId4">
                          <a:alphaModFix/>
                        </a:blip>
                        <a:srcRect b="13227" l="37321" r="17165" t="25511"/>
                        <a:stretch/>
                      </p:blipFill>
                      <p:spPr>
                        <a:xfrm>
                          <a:off x="4995184" y="2832916"/>
                          <a:ext cx="2109372" cy="1272551"/>
                        </a:xfrm>
                        <a:prstGeom prst="rect">
                          <a:avLst/>
                        </a:prstGeom>
                        <a:noFill/>
                        <a:ln>
                          <a:noFill/>
                        </a:ln>
                      </p:spPr>
                    </p:pic>
                  </p:grpSp>
                  <p:grpSp>
                    <p:nvGrpSpPr>
                      <p:cNvPr id="539" name="Google Shape;539;p14"/>
                      <p:cNvGrpSpPr/>
                      <p:nvPr/>
                    </p:nvGrpSpPr>
                    <p:grpSpPr>
                      <a:xfrm>
                        <a:off x="5236178" y="4860629"/>
                        <a:ext cx="4317310" cy="1274758"/>
                        <a:chOff x="5236178" y="4860629"/>
                        <a:chExt cx="4317310" cy="1274758"/>
                      </a:xfrm>
                    </p:grpSpPr>
                    <p:pic>
                      <p:nvPicPr>
                        <p:cNvPr id="540" name="Google Shape;540;p14"/>
                        <p:cNvPicPr preferRelativeResize="0"/>
                        <p:nvPr/>
                      </p:nvPicPr>
                      <p:blipFill rotWithShape="1">
                        <a:blip r:embed="rId4">
                          <a:alphaModFix/>
                        </a:blip>
                        <a:srcRect b="13227" l="55932" r="19686" t="25511"/>
                        <a:stretch/>
                      </p:blipFill>
                      <p:spPr>
                        <a:xfrm>
                          <a:off x="8423522" y="4862836"/>
                          <a:ext cx="1129966" cy="1272551"/>
                        </a:xfrm>
                        <a:prstGeom prst="rect">
                          <a:avLst/>
                        </a:prstGeom>
                        <a:noFill/>
                        <a:ln>
                          <a:noFill/>
                        </a:ln>
                      </p:spPr>
                    </p:pic>
                    <p:pic>
                      <p:nvPicPr>
                        <p:cNvPr id="541" name="Google Shape;541;p14"/>
                        <p:cNvPicPr preferRelativeResize="0"/>
                        <p:nvPr/>
                      </p:nvPicPr>
                      <p:blipFill rotWithShape="1">
                        <a:blip r:embed="rId4">
                          <a:alphaModFix/>
                        </a:blip>
                        <a:srcRect b="13227" l="55932" r="21893" t="25511"/>
                        <a:stretch/>
                      </p:blipFill>
                      <p:spPr>
                        <a:xfrm>
                          <a:off x="6641433" y="4860629"/>
                          <a:ext cx="1027707" cy="1272551"/>
                        </a:xfrm>
                        <a:prstGeom prst="rect">
                          <a:avLst/>
                        </a:prstGeom>
                        <a:noFill/>
                        <a:ln>
                          <a:noFill/>
                        </a:ln>
                      </p:spPr>
                    </p:pic>
                    <p:pic>
                      <p:nvPicPr>
                        <p:cNvPr id="542" name="Google Shape;542;p14"/>
                        <p:cNvPicPr preferRelativeResize="0"/>
                        <p:nvPr/>
                      </p:nvPicPr>
                      <p:blipFill rotWithShape="1">
                        <a:blip r:embed="rId4">
                          <a:alphaModFix/>
                        </a:blip>
                        <a:srcRect b="13227" l="55932" r="21893" t="25511"/>
                        <a:stretch/>
                      </p:blipFill>
                      <p:spPr>
                        <a:xfrm>
                          <a:off x="7519980" y="4862346"/>
                          <a:ext cx="1027707" cy="1272551"/>
                        </a:xfrm>
                        <a:prstGeom prst="rect">
                          <a:avLst/>
                        </a:prstGeom>
                        <a:noFill/>
                        <a:ln>
                          <a:noFill/>
                        </a:ln>
                      </p:spPr>
                    </p:pic>
                    <p:cxnSp>
                      <p:nvCxnSpPr>
                        <p:cNvPr id="543" name="Google Shape;543;p14"/>
                        <p:cNvCxnSpPr/>
                        <p:nvPr/>
                      </p:nvCxnSpPr>
                      <p:spPr>
                        <a:xfrm flipH="1">
                          <a:off x="5236178" y="5396766"/>
                          <a:ext cx="1953610" cy="425380"/>
                        </a:xfrm>
                        <a:prstGeom prst="straightConnector1">
                          <a:avLst/>
                        </a:prstGeom>
                        <a:noFill/>
                        <a:ln cap="flat" cmpd="sng" w="25400">
                          <a:solidFill>
                            <a:schemeClr val="dk1"/>
                          </a:solidFill>
                          <a:prstDash val="solid"/>
                          <a:miter lim="800000"/>
                          <a:headEnd len="sm" w="sm" type="none"/>
                          <a:tailEnd len="med" w="med" type="triangle"/>
                        </a:ln>
                      </p:spPr>
                    </p:cxnSp>
                  </p:grpSp>
                </p:grpSp>
                <p:pic>
                  <p:nvPicPr>
                    <p:cNvPr id="544" name="Google Shape;544;p14"/>
                    <p:cNvPicPr preferRelativeResize="0"/>
                    <p:nvPr/>
                  </p:nvPicPr>
                  <p:blipFill rotWithShape="1">
                    <a:blip r:embed="rId4">
                      <a:alphaModFix/>
                    </a:blip>
                    <a:srcRect b="13227" l="38767" r="40452" t="25511"/>
                    <a:stretch/>
                  </p:blipFill>
                  <p:spPr>
                    <a:xfrm>
                      <a:off x="2397042" y="4794568"/>
                      <a:ext cx="963059" cy="1272551"/>
                    </a:xfrm>
                    <a:prstGeom prst="rect">
                      <a:avLst/>
                    </a:prstGeom>
                    <a:noFill/>
                    <a:ln>
                      <a:noFill/>
                    </a:ln>
                  </p:spPr>
                </p:pic>
                <p:pic>
                  <p:nvPicPr>
                    <p:cNvPr id="545" name="Google Shape;545;p14"/>
                    <p:cNvPicPr preferRelativeResize="0"/>
                    <p:nvPr/>
                  </p:nvPicPr>
                  <p:blipFill rotWithShape="1">
                    <a:blip r:embed="rId4">
                      <a:alphaModFix/>
                    </a:blip>
                    <a:srcRect b="13227" l="2650" r="95639" t="25511"/>
                    <a:stretch/>
                  </p:blipFill>
                  <p:spPr>
                    <a:xfrm>
                      <a:off x="2353512" y="4794567"/>
                      <a:ext cx="79264" cy="1272551"/>
                    </a:xfrm>
                    <a:prstGeom prst="rect">
                      <a:avLst/>
                    </a:prstGeom>
                    <a:noFill/>
                    <a:ln>
                      <a:noFill/>
                    </a:ln>
                  </p:spPr>
                </p:pic>
              </p:grpSp>
              <p:sp>
                <p:nvSpPr>
                  <p:cNvPr id="546" name="Google Shape;546;p14"/>
                  <p:cNvSpPr txBox="1"/>
                  <p:nvPr/>
                </p:nvSpPr>
                <p:spPr>
                  <a:xfrm>
                    <a:off x="7293178" y="5145207"/>
                    <a:ext cx="213712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emitted by the earth</a:t>
                    </a:r>
                    <a:endParaRPr b="0" i="0" sz="1400" u="none" cap="none" strike="noStrike">
                      <a:solidFill>
                        <a:srgbClr val="000000"/>
                      </a:solidFill>
                      <a:latin typeface="Arial"/>
                      <a:ea typeface="Arial"/>
                      <a:cs typeface="Arial"/>
                      <a:sym typeface="Arial"/>
                    </a:endParaRPr>
                  </a:p>
                </p:txBody>
              </p:sp>
              <p:sp>
                <p:nvSpPr>
                  <p:cNvPr id="547" name="Google Shape;547;p14"/>
                  <p:cNvSpPr txBox="1"/>
                  <p:nvPr/>
                </p:nvSpPr>
                <p:spPr>
                  <a:xfrm>
                    <a:off x="309155" y="5161428"/>
                    <a:ext cx="199926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3A3838"/>
                        </a:solidFill>
                        <a:latin typeface="Arial"/>
                        <a:ea typeface="Arial"/>
                        <a:cs typeface="Arial"/>
                        <a:sym typeface="Arial"/>
                      </a:rPr>
                      <a:t>emitted by the sun</a:t>
                    </a:r>
                    <a:endParaRPr b="0" i="0" sz="1400" u="none" cap="none" strike="noStrike">
                      <a:solidFill>
                        <a:srgbClr val="000000"/>
                      </a:solidFill>
                      <a:latin typeface="Arial"/>
                      <a:ea typeface="Arial"/>
                      <a:cs typeface="Arial"/>
                      <a:sym typeface="Arial"/>
                    </a:endParaRPr>
                  </a:p>
                </p:txBody>
              </p:sp>
              <p:sp>
                <p:nvSpPr>
                  <p:cNvPr id="548" name="Google Shape;548;p14"/>
                  <p:cNvSpPr/>
                  <p:nvPr/>
                </p:nvSpPr>
                <p:spPr>
                  <a:xfrm>
                    <a:off x="2432776" y="5670550"/>
                    <a:ext cx="345508" cy="1841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49" name="Google Shape;549;p14"/>
                  <p:cNvCxnSpPr>
                    <a:stCxn id="547" idx="3"/>
                  </p:cNvCxnSpPr>
                  <p:nvPr/>
                </p:nvCxnSpPr>
                <p:spPr>
                  <a:xfrm>
                    <a:off x="2308420" y="5330705"/>
                    <a:ext cx="1274400" cy="193200"/>
                  </a:xfrm>
                  <a:prstGeom prst="straightConnector1">
                    <a:avLst/>
                  </a:prstGeom>
                  <a:noFill/>
                  <a:ln cap="flat" cmpd="sng" w="25400">
                    <a:solidFill>
                      <a:schemeClr val="dk1"/>
                    </a:solidFill>
                    <a:prstDash val="solid"/>
                    <a:miter lim="800000"/>
                    <a:headEnd len="sm" w="sm" type="none"/>
                    <a:tailEnd len="med" w="med" type="triangle"/>
                  </a:ln>
                </p:spPr>
              </p:cxnSp>
            </p:grpSp>
          </p:grpSp>
        </p:grpSp>
      </p:grpSp>
      <p:sp>
        <p:nvSpPr>
          <p:cNvPr id="550" name="Google Shape;550;p14"/>
          <p:cNvSpPr/>
          <p:nvPr/>
        </p:nvSpPr>
        <p:spPr>
          <a:xfrm>
            <a:off x="9163799" y="4557821"/>
            <a:ext cx="1167651"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1" name="Google Shape;551;p14"/>
          <p:cNvSpPr txBox="1"/>
          <p:nvPr/>
        </p:nvSpPr>
        <p:spPr>
          <a:xfrm>
            <a:off x="1484508" y="2083302"/>
            <a:ext cx="854849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small" strike="noStrike">
                <a:solidFill>
                  <a:schemeClr val="dk1"/>
                </a:solidFill>
                <a:latin typeface="Arial"/>
                <a:ea typeface="Arial"/>
                <a:cs typeface="Arial"/>
                <a:sym typeface="Arial"/>
              </a:rPr>
              <a:t>Atmospheric Transmission</a:t>
            </a:r>
            <a:endParaRPr b="0" i="0" sz="1400" u="none" cap="none" strike="noStrike">
              <a:solidFill>
                <a:srgbClr val="000000"/>
              </a:solidFill>
              <a:latin typeface="Arial"/>
              <a:ea typeface="Arial"/>
              <a:cs typeface="Arial"/>
              <a:sym typeface="Arial"/>
            </a:endParaRPr>
          </a:p>
        </p:txBody>
      </p:sp>
      <p:sp>
        <p:nvSpPr>
          <p:cNvPr id="552" name="Google Shape;552;p14"/>
          <p:cNvSpPr txBox="1"/>
          <p:nvPr/>
        </p:nvSpPr>
        <p:spPr>
          <a:xfrm>
            <a:off x="2397043" y="4756208"/>
            <a:ext cx="720080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small" strike="noStrike">
                <a:solidFill>
                  <a:schemeClr val="dk1"/>
                </a:solidFill>
                <a:latin typeface="Arial"/>
                <a:ea typeface="Arial"/>
                <a:cs typeface="Arial"/>
                <a:sym typeface="Arial"/>
              </a:rPr>
              <a:t>Emitted EMR Intensity</a:t>
            </a:r>
            <a:endParaRPr b="0" i="0" sz="1400" u="none" cap="none" strike="noStrike">
              <a:solidFill>
                <a:srgbClr val="000000"/>
              </a:solidFill>
              <a:latin typeface="Arial"/>
              <a:ea typeface="Arial"/>
              <a:cs typeface="Arial"/>
              <a:sym typeface="Arial"/>
            </a:endParaRPr>
          </a:p>
        </p:txBody>
      </p:sp>
      <p:grpSp>
        <p:nvGrpSpPr>
          <p:cNvPr id="553" name="Google Shape;553;p14"/>
          <p:cNvGrpSpPr/>
          <p:nvPr/>
        </p:nvGrpSpPr>
        <p:grpSpPr>
          <a:xfrm>
            <a:off x="2168742" y="4297394"/>
            <a:ext cx="7789450" cy="400110"/>
            <a:chOff x="2168742" y="4297394"/>
            <a:chExt cx="7789450" cy="400110"/>
          </a:xfrm>
        </p:grpSpPr>
        <p:sp>
          <p:nvSpPr>
            <p:cNvPr id="554" name="Google Shape;554;p14"/>
            <p:cNvSpPr/>
            <p:nvPr/>
          </p:nvSpPr>
          <p:spPr>
            <a:xfrm>
              <a:off x="2168742" y="4297394"/>
              <a:ext cx="7789450" cy="4001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5" name="Google Shape;555;p14"/>
            <p:cNvSpPr txBox="1"/>
            <p:nvPr/>
          </p:nvSpPr>
          <p:spPr>
            <a:xfrm>
              <a:off x="6558881"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556" name="Google Shape;556;p14"/>
            <p:cNvSpPr txBox="1"/>
            <p:nvPr/>
          </p:nvSpPr>
          <p:spPr>
            <a:xfrm>
              <a:off x="3089343"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557" name="Google Shape;557;p14"/>
            <p:cNvSpPr txBox="1"/>
            <p:nvPr/>
          </p:nvSpPr>
          <p:spPr>
            <a:xfrm>
              <a:off x="2168742"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58" name="Google Shape;558;p14"/>
            <p:cNvSpPr txBox="1"/>
            <p:nvPr/>
          </p:nvSpPr>
          <p:spPr>
            <a:xfrm>
              <a:off x="4013366"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-0</a:t>
              </a:r>
              <a:endParaRPr b="0" i="0" sz="1400" u="none" cap="none" strike="noStrike">
                <a:solidFill>
                  <a:srgbClr val="000000"/>
                </a:solidFill>
                <a:latin typeface="Arial"/>
                <a:ea typeface="Arial"/>
                <a:cs typeface="Arial"/>
                <a:sym typeface="Arial"/>
              </a:endParaRPr>
            </a:p>
          </p:txBody>
        </p:sp>
        <p:sp>
          <p:nvSpPr>
            <p:cNvPr id="559" name="Google Shape;559;p14"/>
            <p:cNvSpPr txBox="1"/>
            <p:nvPr/>
          </p:nvSpPr>
          <p:spPr>
            <a:xfrm>
              <a:off x="572841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60" name="Google Shape;560;p14"/>
            <p:cNvSpPr txBox="1"/>
            <p:nvPr/>
          </p:nvSpPr>
          <p:spPr>
            <a:xfrm>
              <a:off x="742644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561" name="Google Shape;561;p14"/>
            <p:cNvSpPr txBox="1"/>
            <p:nvPr/>
          </p:nvSpPr>
          <p:spPr>
            <a:xfrm>
              <a:off x="928190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562" name="Google Shape;562;p14"/>
            <p:cNvSpPr txBox="1"/>
            <p:nvPr/>
          </p:nvSpPr>
          <p:spPr>
            <a:xfrm>
              <a:off x="4851654"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563" name="Google Shape;563;p14"/>
            <p:cNvSpPr txBox="1"/>
            <p:nvPr/>
          </p:nvSpPr>
          <p:spPr>
            <a:xfrm>
              <a:off x="832732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10</a:t>
              </a:r>
              <a:r>
                <a:rPr b="1" baseline="30000" i="0" lang="en-US" sz="20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grpSp>
      <p:sp>
        <p:nvSpPr>
          <p:cNvPr id="564" name="Google Shape;564;p14"/>
          <p:cNvSpPr txBox="1"/>
          <p:nvPr/>
        </p:nvSpPr>
        <p:spPr>
          <a:xfrm>
            <a:off x="210408" y="4331739"/>
            <a:ext cx="2022966"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WAVELENGTH </a:t>
            </a:r>
            <a:r>
              <a:rPr b="1" i="0" lang="en-US" sz="1400" u="none" cap="none" strike="noStrike">
                <a:solidFill>
                  <a:schemeClr val="dk1"/>
                </a:solidFill>
                <a:latin typeface="Calibri"/>
                <a:ea typeface="Calibri"/>
                <a:cs typeface="Calibri"/>
                <a:sym typeface="Calibri"/>
              </a:rPr>
              <a:t>(μm)</a:t>
            </a:r>
            <a:endParaRPr b="0" i="0" sz="1400" u="none" cap="none" strike="noStrike">
              <a:solidFill>
                <a:srgbClr val="000000"/>
              </a:solidFill>
              <a:latin typeface="Arial"/>
              <a:ea typeface="Arial"/>
              <a:cs typeface="Arial"/>
              <a:sym typeface="Arial"/>
            </a:endParaRPr>
          </a:p>
        </p:txBody>
      </p:sp>
      <p:sp>
        <p:nvSpPr>
          <p:cNvPr id="565" name="Google Shape;565;p14"/>
          <p:cNvSpPr txBox="1"/>
          <p:nvPr/>
        </p:nvSpPr>
        <p:spPr>
          <a:xfrm>
            <a:off x="309154" y="5404503"/>
            <a:ext cx="1871389"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3A3838"/>
                </a:solidFill>
                <a:latin typeface="Arial"/>
                <a:ea typeface="Arial"/>
                <a:cs typeface="Arial"/>
                <a:sym typeface="Arial"/>
              </a:rPr>
              <a:t>Solar EMR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3A3838"/>
                </a:solidFill>
                <a:latin typeface="Arial"/>
                <a:ea typeface="Arial"/>
                <a:cs typeface="Arial"/>
                <a:sym typeface="Arial"/>
              </a:rPr>
              <a:t>top of atmosphere</a:t>
            </a:r>
            <a:endParaRPr b="0" i="0" sz="1400" u="none" cap="none" strike="noStrike">
              <a:solidFill>
                <a:srgbClr val="000000"/>
              </a:solidFill>
              <a:latin typeface="Arial"/>
              <a:ea typeface="Arial"/>
              <a:cs typeface="Arial"/>
              <a:sym typeface="Arial"/>
            </a:endParaRPr>
          </a:p>
        </p:txBody>
      </p:sp>
      <p:pic>
        <p:nvPicPr>
          <p:cNvPr id="566" name="Google Shape;566;p14"/>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1"/>
                                        <p:tgtEl>
                                          <p:spTgt spid="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15"/>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EMR is also affected by the </a:t>
            </a:r>
            <a:br>
              <a:rPr lang="en-US">
                <a:latin typeface="Arial Narrow"/>
                <a:ea typeface="Arial Narrow"/>
                <a:cs typeface="Arial Narrow"/>
                <a:sym typeface="Arial Narrow"/>
              </a:rPr>
            </a:br>
            <a:r>
              <a:rPr lang="en-US">
                <a:latin typeface="Arial Narrow"/>
                <a:ea typeface="Arial Narrow"/>
                <a:cs typeface="Arial Narrow"/>
                <a:sym typeface="Arial Narrow"/>
              </a:rPr>
              <a:t>water properties</a:t>
            </a:r>
            <a:endParaRPr>
              <a:latin typeface="Arial Narrow"/>
              <a:ea typeface="Arial Narrow"/>
              <a:cs typeface="Arial Narrow"/>
              <a:sym typeface="Arial Narrow"/>
            </a:endParaRPr>
          </a:p>
        </p:txBody>
      </p:sp>
      <p:sp>
        <p:nvSpPr>
          <p:cNvPr id="573" name="Google Shape;573;p15"/>
          <p:cNvSpPr txBox="1"/>
          <p:nvPr>
            <p:ph idx="12" type="sldNum"/>
          </p:nvPr>
        </p:nvSpPr>
        <p:spPr>
          <a:xfrm>
            <a:off x="11214980" y="6441410"/>
            <a:ext cx="1104014"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74" name="Google Shape;574;p15"/>
          <p:cNvSpPr/>
          <p:nvPr/>
        </p:nvSpPr>
        <p:spPr>
          <a:xfrm>
            <a:off x="4913638" y="490097"/>
            <a:ext cx="6858000" cy="2928491"/>
          </a:xfrm>
          <a:prstGeom prst="rect">
            <a:avLst/>
          </a:prstGeom>
          <a:solidFill>
            <a:srgbClr val="DDEAF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Calibri"/>
              <a:buNone/>
            </a:pPr>
            <a:r>
              <a:t/>
            </a:r>
            <a:endParaRPr b="0" i="0" sz="4800" u="none" cap="none" strike="noStrike">
              <a:solidFill>
                <a:srgbClr val="000000"/>
              </a:solidFill>
              <a:latin typeface="Calibri"/>
              <a:ea typeface="Calibri"/>
              <a:cs typeface="Calibri"/>
              <a:sym typeface="Calibri"/>
            </a:endParaRPr>
          </a:p>
        </p:txBody>
      </p:sp>
      <p:sp>
        <p:nvSpPr>
          <p:cNvPr id="575" name="Google Shape;575;p15"/>
          <p:cNvSpPr/>
          <p:nvPr/>
        </p:nvSpPr>
        <p:spPr>
          <a:xfrm>
            <a:off x="4913638" y="3451454"/>
            <a:ext cx="6858000" cy="2736020"/>
          </a:xfrm>
          <a:prstGeom prst="rect">
            <a:avLst/>
          </a:prstGeom>
          <a:solidFill>
            <a:srgbClr val="9CC2E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Calibri"/>
              <a:buNone/>
            </a:pPr>
            <a:r>
              <a:t/>
            </a:r>
            <a:endParaRPr b="0" i="0" sz="1350" u="none" cap="none" strike="noStrike">
              <a:solidFill>
                <a:srgbClr val="000000"/>
              </a:solidFill>
              <a:latin typeface="Calibri"/>
              <a:ea typeface="Calibri"/>
              <a:cs typeface="Calibri"/>
              <a:sym typeface="Calibri"/>
            </a:endParaRPr>
          </a:p>
        </p:txBody>
      </p:sp>
      <p:sp>
        <p:nvSpPr>
          <p:cNvPr id="576" name="Google Shape;576;p15"/>
          <p:cNvSpPr/>
          <p:nvPr/>
        </p:nvSpPr>
        <p:spPr>
          <a:xfrm flipH="1" rot="-2706849">
            <a:off x="5743947" y="1829090"/>
            <a:ext cx="370431" cy="1877362"/>
          </a:xfrm>
          <a:prstGeom prst="downArrow">
            <a:avLst>
              <a:gd fmla="val 50000" name="adj1"/>
              <a:gd fmla="val 50000" name="adj2"/>
            </a:avLst>
          </a:prstGeom>
          <a:gradFill>
            <a:gsLst>
              <a:gs pos="0">
                <a:srgbClr val="C00000"/>
              </a:gs>
              <a:gs pos="50000">
                <a:srgbClr val="C00000">
                  <a:alpha val="60000"/>
                </a:srgbClr>
              </a:gs>
              <a:gs pos="100000">
                <a:srgbClr val="C0000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77" name="Google Shape;577;p15"/>
          <p:cNvSpPr/>
          <p:nvPr/>
        </p:nvSpPr>
        <p:spPr>
          <a:xfrm flipH="1" rot="-2706849">
            <a:off x="5896494" y="1522220"/>
            <a:ext cx="370431" cy="2235895"/>
          </a:xfrm>
          <a:prstGeom prst="downArrow">
            <a:avLst>
              <a:gd fmla="val 50348" name="adj1"/>
              <a:gd fmla="val 50000" name="adj2"/>
            </a:avLst>
          </a:prstGeom>
          <a:gradFill>
            <a:gsLst>
              <a:gs pos="0">
                <a:srgbClr val="FF0000"/>
              </a:gs>
              <a:gs pos="50000">
                <a:srgbClr val="FF0000">
                  <a:alpha val="60000"/>
                </a:srgbClr>
              </a:gs>
              <a:gs pos="100000">
                <a:srgbClr val="FF000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78" name="Google Shape;578;p15"/>
          <p:cNvSpPr/>
          <p:nvPr/>
        </p:nvSpPr>
        <p:spPr>
          <a:xfrm flipH="1" rot="-2706849">
            <a:off x="6119983" y="1380520"/>
            <a:ext cx="370431" cy="2403142"/>
          </a:xfrm>
          <a:prstGeom prst="downArrow">
            <a:avLst>
              <a:gd fmla="val 50000" name="adj1"/>
              <a:gd fmla="val 50000" name="adj2"/>
            </a:avLst>
          </a:prstGeom>
          <a:gradFill>
            <a:gsLst>
              <a:gs pos="0">
                <a:srgbClr val="FFC000"/>
              </a:gs>
              <a:gs pos="50000">
                <a:srgbClr val="FFC000">
                  <a:alpha val="60000"/>
                </a:srgbClr>
              </a:gs>
              <a:gs pos="100000">
                <a:srgbClr val="FFC00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79" name="Google Shape;579;p15"/>
          <p:cNvSpPr/>
          <p:nvPr/>
        </p:nvSpPr>
        <p:spPr>
          <a:xfrm flipH="1" rot="-2706849">
            <a:off x="6318347" y="1202947"/>
            <a:ext cx="370431" cy="2611448"/>
          </a:xfrm>
          <a:prstGeom prst="downArrow">
            <a:avLst>
              <a:gd fmla="val 50000" name="adj1"/>
              <a:gd fmla="val 50000" name="adj2"/>
            </a:avLst>
          </a:prstGeom>
          <a:gradFill>
            <a:gsLst>
              <a:gs pos="0">
                <a:srgbClr val="FFFF00"/>
              </a:gs>
              <a:gs pos="50000">
                <a:srgbClr val="FFFF00">
                  <a:alpha val="60000"/>
                </a:srgbClr>
              </a:gs>
              <a:gs pos="100000">
                <a:srgbClr val="FFFF0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80" name="Google Shape;580;p15"/>
          <p:cNvSpPr/>
          <p:nvPr/>
        </p:nvSpPr>
        <p:spPr>
          <a:xfrm flipH="1" rot="-2706849">
            <a:off x="6523686" y="1015768"/>
            <a:ext cx="370431" cy="2830876"/>
          </a:xfrm>
          <a:prstGeom prst="downArrow">
            <a:avLst>
              <a:gd fmla="val 50000" name="adj1"/>
              <a:gd fmla="val 50000" name="adj2"/>
            </a:avLst>
          </a:prstGeom>
          <a:gradFill>
            <a:gsLst>
              <a:gs pos="0">
                <a:srgbClr val="00B050"/>
              </a:gs>
              <a:gs pos="50000">
                <a:srgbClr val="00B050">
                  <a:alpha val="60000"/>
                </a:srgbClr>
              </a:gs>
              <a:gs pos="100000">
                <a:srgbClr val="00B05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81" name="Google Shape;581;p15"/>
          <p:cNvSpPr/>
          <p:nvPr/>
        </p:nvSpPr>
        <p:spPr>
          <a:xfrm flipH="1" rot="-2706849">
            <a:off x="6736191" y="871204"/>
            <a:ext cx="370431" cy="2999262"/>
          </a:xfrm>
          <a:prstGeom prst="downArrow">
            <a:avLst>
              <a:gd fmla="val 50000" name="adj1"/>
              <a:gd fmla="val 50000" name="adj2"/>
            </a:avLst>
          </a:prstGeom>
          <a:gradFill>
            <a:gsLst>
              <a:gs pos="0">
                <a:srgbClr val="0070C0"/>
              </a:gs>
              <a:gs pos="50000">
                <a:srgbClr val="0070C0">
                  <a:alpha val="60000"/>
                </a:srgbClr>
              </a:gs>
              <a:gs pos="100000">
                <a:srgbClr val="0070C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82" name="Google Shape;582;p15"/>
          <p:cNvSpPr/>
          <p:nvPr/>
        </p:nvSpPr>
        <p:spPr>
          <a:xfrm flipH="1" rot="-2706849">
            <a:off x="7016359" y="888958"/>
            <a:ext cx="370431" cy="2978420"/>
          </a:xfrm>
          <a:prstGeom prst="downArrow">
            <a:avLst>
              <a:gd fmla="val 50000" name="adj1"/>
              <a:gd fmla="val 50000" name="adj2"/>
            </a:avLst>
          </a:prstGeom>
          <a:gradFill>
            <a:gsLst>
              <a:gs pos="0">
                <a:srgbClr val="7030A0"/>
              </a:gs>
              <a:gs pos="50000">
                <a:srgbClr val="7030A0">
                  <a:alpha val="60000"/>
                </a:srgbClr>
              </a:gs>
              <a:gs pos="100000">
                <a:srgbClr val="7030A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83" name="Google Shape;583;p15"/>
          <p:cNvSpPr/>
          <p:nvPr/>
        </p:nvSpPr>
        <p:spPr>
          <a:xfrm flipH="1" rot="10800000">
            <a:off x="4882930" y="3418588"/>
            <a:ext cx="6888708" cy="55660"/>
          </a:xfrm>
          <a:custGeom>
            <a:rect b="b" l="l" r="r" t="t"/>
            <a:pathLst>
              <a:path extrusionOk="0" h="307073" w="9184944">
                <a:moveTo>
                  <a:pt x="0" y="168322"/>
                </a:moveTo>
                <a:cubicBezTo>
                  <a:pt x="176284" y="89847"/>
                  <a:pt x="352568" y="11372"/>
                  <a:pt x="545911" y="31844"/>
                </a:cubicBezTo>
                <a:cubicBezTo>
                  <a:pt x="739254" y="52316"/>
                  <a:pt x="941696" y="293427"/>
                  <a:pt x="1160060" y="291152"/>
                </a:cubicBezTo>
                <a:cubicBezTo>
                  <a:pt x="1378424" y="288877"/>
                  <a:pt x="1626359" y="25020"/>
                  <a:pt x="1856096" y="18196"/>
                </a:cubicBezTo>
                <a:cubicBezTo>
                  <a:pt x="2085833" y="11372"/>
                  <a:pt x="2315571" y="250208"/>
                  <a:pt x="2538484" y="250208"/>
                </a:cubicBezTo>
                <a:cubicBezTo>
                  <a:pt x="2761397" y="250208"/>
                  <a:pt x="2952466" y="13647"/>
                  <a:pt x="3193576" y="18196"/>
                </a:cubicBezTo>
                <a:cubicBezTo>
                  <a:pt x="3434686" y="22745"/>
                  <a:pt x="3723565" y="277504"/>
                  <a:pt x="3985147" y="277504"/>
                </a:cubicBezTo>
                <a:cubicBezTo>
                  <a:pt x="4246729" y="277504"/>
                  <a:pt x="4521959" y="13647"/>
                  <a:pt x="4763069" y="18196"/>
                </a:cubicBezTo>
                <a:cubicBezTo>
                  <a:pt x="5004179" y="22745"/>
                  <a:pt x="5208896" y="307073"/>
                  <a:pt x="5431809" y="304799"/>
                </a:cubicBezTo>
                <a:cubicBezTo>
                  <a:pt x="5654722" y="302525"/>
                  <a:pt x="5873086" y="9098"/>
                  <a:pt x="6100549" y="4549"/>
                </a:cubicBezTo>
                <a:cubicBezTo>
                  <a:pt x="6328012" y="0"/>
                  <a:pt x="6589594" y="275230"/>
                  <a:pt x="6796585" y="277504"/>
                </a:cubicBezTo>
                <a:cubicBezTo>
                  <a:pt x="7003576" y="279778"/>
                  <a:pt x="7135505" y="18196"/>
                  <a:pt x="7342496" y="18196"/>
                </a:cubicBezTo>
                <a:cubicBezTo>
                  <a:pt x="7549487" y="18196"/>
                  <a:pt x="7838365" y="277504"/>
                  <a:pt x="8038532" y="277504"/>
                </a:cubicBezTo>
                <a:cubicBezTo>
                  <a:pt x="8238699" y="277504"/>
                  <a:pt x="8352430" y="15921"/>
                  <a:pt x="8543499" y="18196"/>
                </a:cubicBezTo>
                <a:cubicBezTo>
                  <a:pt x="8734568" y="20471"/>
                  <a:pt x="8959756" y="155811"/>
                  <a:pt x="9184944" y="291152"/>
                </a:cubicBezTo>
              </a:path>
            </a:pathLst>
          </a:custGeom>
          <a:noFill/>
          <a:ln cap="flat" cmpd="sng" w="41275">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Calibri"/>
              <a:buNone/>
            </a:pPr>
            <a:r>
              <a:t/>
            </a:r>
            <a:endParaRPr b="0" i="0" sz="1350" u="none" cap="none" strike="noStrike">
              <a:solidFill>
                <a:srgbClr val="000000"/>
              </a:solidFill>
              <a:latin typeface="Calibri"/>
              <a:ea typeface="Calibri"/>
              <a:cs typeface="Calibri"/>
              <a:sym typeface="Calibri"/>
            </a:endParaRPr>
          </a:p>
        </p:txBody>
      </p:sp>
      <p:sp>
        <p:nvSpPr>
          <p:cNvPr id="584" name="Google Shape;584;p15"/>
          <p:cNvSpPr/>
          <p:nvPr/>
        </p:nvSpPr>
        <p:spPr>
          <a:xfrm flipH="1">
            <a:off x="6539722" y="3604886"/>
            <a:ext cx="370431" cy="318928"/>
          </a:xfrm>
          <a:prstGeom prst="downArrow">
            <a:avLst>
              <a:gd fmla="val 50000" name="adj1"/>
              <a:gd fmla="val 50000" name="adj2"/>
            </a:avLst>
          </a:prstGeom>
          <a:gradFill>
            <a:gsLst>
              <a:gs pos="0">
                <a:srgbClr val="FF0000"/>
              </a:gs>
              <a:gs pos="50000">
                <a:srgbClr val="FF0000">
                  <a:alpha val="60000"/>
                </a:srgbClr>
              </a:gs>
              <a:gs pos="100000">
                <a:srgbClr val="FF000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85" name="Google Shape;585;p15"/>
          <p:cNvSpPr/>
          <p:nvPr/>
        </p:nvSpPr>
        <p:spPr>
          <a:xfrm flipH="1">
            <a:off x="6855561" y="3583132"/>
            <a:ext cx="370431" cy="473573"/>
          </a:xfrm>
          <a:prstGeom prst="downArrow">
            <a:avLst>
              <a:gd fmla="val 50000" name="adj1"/>
              <a:gd fmla="val 50000" name="adj2"/>
            </a:avLst>
          </a:prstGeom>
          <a:gradFill>
            <a:gsLst>
              <a:gs pos="0">
                <a:srgbClr val="FFC000"/>
              </a:gs>
              <a:gs pos="50000">
                <a:srgbClr val="FFC000">
                  <a:alpha val="60000"/>
                </a:srgbClr>
              </a:gs>
              <a:gs pos="100000">
                <a:srgbClr val="FFC00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86" name="Google Shape;586;p15"/>
          <p:cNvSpPr/>
          <p:nvPr/>
        </p:nvSpPr>
        <p:spPr>
          <a:xfrm flipH="1">
            <a:off x="7171399" y="3581109"/>
            <a:ext cx="370431" cy="608210"/>
          </a:xfrm>
          <a:prstGeom prst="downArrow">
            <a:avLst>
              <a:gd fmla="val 50000" name="adj1"/>
              <a:gd fmla="val 50000" name="adj2"/>
            </a:avLst>
          </a:prstGeom>
          <a:gradFill>
            <a:gsLst>
              <a:gs pos="0">
                <a:srgbClr val="FFFF00"/>
              </a:gs>
              <a:gs pos="50000">
                <a:srgbClr val="FFFF00">
                  <a:alpha val="60000"/>
                </a:srgbClr>
              </a:gs>
              <a:gs pos="100000">
                <a:srgbClr val="FFFF0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87" name="Google Shape;587;p15"/>
          <p:cNvSpPr/>
          <p:nvPr/>
        </p:nvSpPr>
        <p:spPr>
          <a:xfrm flipH="1">
            <a:off x="7472034" y="3580092"/>
            <a:ext cx="370431" cy="1382239"/>
          </a:xfrm>
          <a:prstGeom prst="downArrow">
            <a:avLst>
              <a:gd fmla="val 50000" name="adj1"/>
              <a:gd fmla="val 50000" name="adj2"/>
            </a:avLst>
          </a:prstGeom>
          <a:gradFill>
            <a:gsLst>
              <a:gs pos="0">
                <a:srgbClr val="00B050"/>
              </a:gs>
              <a:gs pos="50000">
                <a:srgbClr val="00B050">
                  <a:alpha val="60000"/>
                </a:srgbClr>
              </a:gs>
              <a:gs pos="100000">
                <a:srgbClr val="00B05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88" name="Google Shape;588;p15"/>
          <p:cNvSpPr/>
          <p:nvPr/>
        </p:nvSpPr>
        <p:spPr>
          <a:xfrm flipH="1">
            <a:off x="7772670" y="3579075"/>
            <a:ext cx="370431" cy="1795490"/>
          </a:xfrm>
          <a:prstGeom prst="downArrow">
            <a:avLst>
              <a:gd fmla="val 50000" name="adj1"/>
              <a:gd fmla="val 50000" name="adj2"/>
            </a:avLst>
          </a:prstGeom>
          <a:gradFill>
            <a:gsLst>
              <a:gs pos="0">
                <a:srgbClr val="0070C0"/>
              </a:gs>
              <a:gs pos="50000">
                <a:srgbClr val="0070C0">
                  <a:alpha val="60000"/>
                </a:srgbClr>
              </a:gs>
              <a:gs pos="100000">
                <a:srgbClr val="0070C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89" name="Google Shape;589;p15"/>
          <p:cNvSpPr/>
          <p:nvPr/>
        </p:nvSpPr>
        <p:spPr>
          <a:xfrm flipH="1">
            <a:off x="8067678" y="3560326"/>
            <a:ext cx="370431" cy="831703"/>
          </a:xfrm>
          <a:prstGeom prst="downArrow">
            <a:avLst>
              <a:gd fmla="val 50000" name="adj1"/>
              <a:gd fmla="val 50000" name="adj2"/>
            </a:avLst>
          </a:prstGeom>
          <a:gradFill>
            <a:gsLst>
              <a:gs pos="0">
                <a:srgbClr val="7030A0"/>
              </a:gs>
              <a:gs pos="50000">
                <a:srgbClr val="7030A0">
                  <a:alpha val="60000"/>
                </a:srgbClr>
              </a:gs>
              <a:gs pos="100000">
                <a:srgbClr val="7030A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90" name="Google Shape;590;p15"/>
          <p:cNvSpPr/>
          <p:nvPr/>
        </p:nvSpPr>
        <p:spPr>
          <a:xfrm flipH="1">
            <a:off x="6239087" y="3603789"/>
            <a:ext cx="370431" cy="103923"/>
          </a:xfrm>
          <a:prstGeom prst="downArrow">
            <a:avLst>
              <a:gd fmla="val 50000" name="adj1"/>
              <a:gd fmla="val 50000" name="adj2"/>
            </a:avLst>
          </a:prstGeom>
          <a:gradFill>
            <a:gsLst>
              <a:gs pos="0">
                <a:srgbClr val="C00000"/>
              </a:gs>
              <a:gs pos="50000">
                <a:srgbClr val="C00000">
                  <a:alpha val="60000"/>
                </a:srgbClr>
              </a:gs>
              <a:gs pos="100000">
                <a:srgbClr val="C0000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91" name="Google Shape;591;p15"/>
          <p:cNvSpPr/>
          <p:nvPr/>
        </p:nvSpPr>
        <p:spPr>
          <a:xfrm flipH="1" rot="-8287423">
            <a:off x="8855655" y="3056221"/>
            <a:ext cx="370431" cy="414680"/>
          </a:xfrm>
          <a:prstGeom prst="downArrow">
            <a:avLst>
              <a:gd fmla="val 50000" name="adj1"/>
              <a:gd fmla="val 50000" name="adj2"/>
            </a:avLst>
          </a:prstGeom>
          <a:gradFill>
            <a:gsLst>
              <a:gs pos="0">
                <a:srgbClr val="FF0000"/>
              </a:gs>
              <a:gs pos="50000">
                <a:srgbClr val="FF0000">
                  <a:alpha val="60000"/>
                </a:srgbClr>
              </a:gs>
              <a:gs pos="100000">
                <a:srgbClr val="FF000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92" name="Google Shape;592;p15"/>
          <p:cNvSpPr/>
          <p:nvPr/>
        </p:nvSpPr>
        <p:spPr>
          <a:xfrm flipH="1" rot="-8287423">
            <a:off x="9070377" y="2879850"/>
            <a:ext cx="370431" cy="622394"/>
          </a:xfrm>
          <a:prstGeom prst="downArrow">
            <a:avLst>
              <a:gd fmla="val 50000" name="adj1"/>
              <a:gd fmla="val 50000" name="adj2"/>
            </a:avLst>
          </a:prstGeom>
          <a:gradFill>
            <a:gsLst>
              <a:gs pos="0">
                <a:srgbClr val="FFC000"/>
              </a:gs>
              <a:gs pos="50000">
                <a:srgbClr val="FFC000">
                  <a:alpha val="60000"/>
                </a:srgbClr>
              </a:gs>
              <a:gs pos="100000">
                <a:srgbClr val="FFC00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93" name="Google Shape;593;p15"/>
          <p:cNvSpPr/>
          <p:nvPr/>
        </p:nvSpPr>
        <p:spPr>
          <a:xfrm flipH="1" rot="-8287423">
            <a:off x="9291789" y="2657237"/>
            <a:ext cx="370431" cy="882144"/>
          </a:xfrm>
          <a:prstGeom prst="downArrow">
            <a:avLst>
              <a:gd fmla="val 50000" name="adj1"/>
              <a:gd fmla="val 50000" name="adj2"/>
            </a:avLst>
          </a:prstGeom>
          <a:gradFill>
            <a:gsLst>
              <a:gs pos="0">
                <a:srgbClr val="FFFF00"/>
              </a:gs>
              <a:gs pos="50000">
                <a:srgbClr val="FFFF00">
                  <a:alpha val="60000"/>
                </a:srgbClr>
              </a:gs>
              <a:gs pos="100000">
                <a:srgbClr val="FFFF0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94" name="Google Shape;594;p15"/>
          <p:cNvSpPr/>
          <p:nvPr/>
        </p:nvSpPr>
        <p:spPr>
          <a:xfrm flipH="1" rot="-8287423">
            <a:off x="9571570" y="2331649"/>
            <a:ext cx="370431" cy="1259543"/>
          </a:xfrm>
          <a:prstGeom prst="downArrow">
            <a:avLst>
              <a:gd fmla="val 50000" name="adj1"/>
              <a:gd fmla="val 50000" name="adj2"/>
            </a:avLst>
          </a:prstGeom>
          <a:gradFill>
            <a:gsLst>
              <a:gs pos="0">
                <a:srgbClr val="00B050"/>
              </a:gs>
              <a:gs pos="50000">
                <a:srgbClr val="00B050">
                  <a:alpha val="60000"/>
                </a:srgbClr>
              </a:gs>
              <a:gs pos="100000">
                <a:srgbClr val="00B05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95" name="Google Shape;595;p15"/>
          <p:cNvSpPr/>
          <p:nvPr/>
        </p:nvSpPr>
        <p:spPr>
          <a:xfrm flipH="1" rot="-8287423">
            <a:off x="9847349" y="1988683"/>
            <a:ext cx="370431" cy="1655789"/>
          </a:xfrm>
          <a:prstGeom prst="downArrow">
            <a:avLst>
              <a:gd fmla="val 50000" name="adj1"/>
              <a:gd fmla="val 50000" name="adj2"/>
            </a:avLst>
          </a:prstGeom>
          <a:gradFill>
            <a:gsLst>
              <a:gs pos="0">
                <a:srgbClr val="0070C0"/>
              </a:gs>
              <a:gs pos="50000">
                <a:srgbClr val="0070C0">
                  <a:alpha val="60000"/>
                </a:srgbClr>
              </a:gs>
              <a:gs pos="100000">
                <a:srgbClr val="0070C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96" name="Google Shape;596;p15"/>
          <p:cNvSpPr/>
          <p:nvPr/>
        </p:nvSpPr>
        <p:spPr>
          <a:xfrm flipH="1" rot="-8287423">
            <a:off x="9702807" y="2741666"/>
            <a:ext cx="370431" cy="796776"/>
          </a:xfrm>
          <a:prstGeom prst="downArrow">
            <a:avLst>
              <a:gd fmla="val 50000" name="adj1"/>
              <a:gd fmla="val 50000" name="adj2"/>
            </a:avLst>
          </a:prstGeom>
          <a:gradFill>
            <a:gsLst>
              <a:gs pos="0">
                <a:srgbClr val="7030A0"/>
              </a:gs>
              <a:gs pos="50000">
                <a:srgbClr val="7030A0">
                  <a:alpha val="60000"/>
                </a:srgbClr>
              </a:gs>
              <a:gs pos="100000">
                <a:srgbClr val="7030A0">
                  <a:alpha val="29411"/>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pic>
        <p:nvPicPr>
          <p:cNvPr id="597" name="Google Shape;597;p15"/>
          <p:cNvPicPr preferRelativeResize="0"/>
          <p:nvPr/>
        </p:nvPicPr>
        <p:blipFill rotWithShape="1">
          <a:blip r:embed="rId3">
            <a:alphaModFix/>
          </a:blip>
          <a:srcRect b="0" l="0" r="0" t="0"/>
          <a:stretch/>
        </p:blipFill>
        <p:spPr>
          <a:xfrm rot="2814173">
            <a:off x="5011401" y="1302599"/>
            <a:ext cx="957800" cy="594597"/>
          </a:xfrm>
          <a:prstGeom prst="rect">
            <a:avLst/>
          </a:prstGeom>
          <a:noFill/>
          <a:ln>
            <a:noFill/>
          </a:ln>
        </p:spPr>
      </p:pic>
      <p:pic>
        <p:nvPicPr>
          <p:cNvPr id="598" name="Google Shape;598;p15"/>
          <p:cNvPicPr preferRelativeResize="0"/>
          <p:nvPr/>
        </p:nvPicPr>
        <p:blipFill rotWithShape="1">
          <a:blip r:embed="rId4">
            <a:alphaModFix/>
          </a:blip>
          <a:srcRect b="0" l="0" r="0" t="0"/>
          <a:stretch/>
        </p:blipFill>
        <p:spPr>
          <a:xfrm rot="5400000">
            <a:off x="8469420" y="3594296"/>
            <a:ext cx="487823" cy="302837"/>
          </a:xfrm>
          <a:prstGeom prst="rect">
            <a:avLst/>
          </a:prstGeom>
          <a:noFill/>
          <a:ln>
            <a:noFill/>
          </a:ln>
        </p:spPr>
      </p:pic>
      <p:pic>
        <p:nvPicPr>
          <p:cNvPr id="599" name="Google Shape;599;p15"/>
          <p:cNvPicPr preferRelativeResize="0"/>
          <p:nvPr/>
        </p:nvPicPr>
        <p:blipFill rotWithShape="1">
          <a:blip r:embed="rId5">
            <a:alphaModFix/>
          </a:blip>
          <a:srcRect b="0" l="0" r="0" t="0"/>
          <a:stretch/>
        </p:blipFill>
        <p:spPr>
          <a:xfrm rot="5400000">
            <a:off x="8469420" y="4022049"/>
            <a:ext cx="487823" cy="302837"/>
          </a:xfrm>
          <a:prstGeom prst="rect">
            <a:avLst/>
          </a:prstGeom>
          <a:noFill/>
          <a:ln>
            <a:noFill/>
          </a:ln>
        </p:spPr>
      </p:pic>
      <p:pic>
        <p:nvPicPr>
          <p:cNvPr id="600" name="Google Shape;600;p15"/>
          <p:cNvPicPr preferRelativeResize="0"/>
          <p:nvPr/>
        </p:nvPicPr>
        <p:blipFill rotWithShape="1">
          <a:blip r:embed="rId6">
            <a:alphaModFix/>
          </a:blip>
          <a:srcRect b="0" l="0" r="0" t="0"/>
          <a:stretch/>
        </p:blipFill>
        <p:spPr>
          <a:xfrm rot="5400000">
            <a:off x="8469420" y="4449801"/>
            <a:ext cx="487823" cy="302837"/>
          </a:xfrm>
          <a:prstGeom prst="rect">
            <a:avLst/>
          </a:prstGeom>
          <a:noFill/>
          <a:ln>
            <a:noFill/>
          </a:ln>
        </p:spPr>
      </p:pic>
      <p:pic>
        <p:nvPicPr>
          <p:cNvPr id="601" name="Google Shape;601;p15"/>
          <p:cNvPicPr preferRelativeResize="0"/>
          <p:nvPr/>
        </p:nvPicPr>
        <p:blipFill rotWithShape="1">
          <a:blip r:embed="rId7">
            <a:alphaModFix/>
          </a:blip>
          <a:srcRect b="0" l="0" r="0" t="0"/>
          <a:stretch/>
        </p:blipFill>
        <p:spPr>
          <a:xfrm rot="5400000">
            <a:off x="8469420" y="4877554"/>
            <a:ext cx="487823" cy="302837"/>
          </a:xfrm>
          <a:prstGeom prst="rect">
            <a:avLst/>
          </a:prstGeom>
          <a:noFill/>
          <a:ln>
            <a:noFill/>
          </a:ln>
        </p:spPr>
      </p:pic>
      <p:pic>
        <p:nvPicPr>
          <p:cNvPr id="602" name="Google Shape;602;p15"/>
          <p:cNvPicPr preferRelativeResize="0"/>
          <p:nvPr/>
        </p:nvPicPr>
        <p:blipFill rotWithShape="1">
          <a:blip r:embed="rId8">
            <a:alphaModFix/>
          </a:blip>
          <a:srcRect b="0" l="0" r="0" t="0"/>
          <a:stretch/>
        </p:blipFill>
        <p:spPr>
          <a:xfrm rot="5400000">
            <a:off x="8469420" y="5305306"/>
            <a:ext cx="487823" cy="302837"/>
          </a:xfrm>
          <a:prstGeom prst="rect">
            <a:avLst/>
          </a:prstGeom>
          <a:noFill/>
          <a:ln>
            <a:noFill/>
          </a:ln>
        </p:spPr>
      </p:pic>
      <p:pic>
        <p:nvPicPr>
          <p:cNvPr id="603" name="Google Shape;603;p15"/>
          <p:cNvPicPr preferRelativeResize="0"/>
          <p:nvPr/>
        </p:nvPicPr>
        <p:blipFill rotWithShape="1">
          <a:blip r:embed="rId9">
            <a:alphaModFix/>
          </a:blip>
          <a:srcRect b="0" l="0" r="0" t="0"/>
          <a:stretch/>
        </p:blipFill>
        <p:spPr>
          <a:xfrm rot="1198309">
            <a:off x="8795343" y="3796567"/>
            <a:ext cx="487823" cy="302837"/>
          </a:xfrm>
          <a:prstGeom prst="rect">
            <a:avLst/>
          </a:prstGeom>
          <a:noFill/>
          <a:ln>
            <a:noFill/>
          </a:ln>
        </p:spPr>
      </p:pic>
      <p:pic>
        <p:nvPicPr>
          <p:cNvPr id="604" name="Google Shape;604;p15"/>
          <p:cNvPicPr preferRelativeResize="0"/>
          <p:nvPr/>
        </p:nvPicPr>
        <p:blipFill rotWithShape="1">
          <a:blip r:embed="rId10">
            <a:alphaModFix/>
          </a:blip>
          <a:srcRect b="0" l="0" r="0" t="0"/>
          <a:stretch/>
        </p:blipFill>
        <p:spPr>
          <a:xfrm rot="-1936523">
            <a:off x="9143477" y="3664116"/>
            <a:ext cx="487823" cy="302838"/>
          </a:xfrm>
          <a:prstGeom prst="rect">
            <a:avLst/>
          </a:prstGeom>
          <a:noFill/>
          <a:ln>
            <a:noFill/>
          </a:ln>
        </p:spPr>
      </p:pic>
      <p:pic>
        <p:nvPicPr>
          <p:cNvPr id="605" name="Google Shape;605;p15"/>
          <p:cNvPicPr preferRelativeResize="0"/>
          <p:nvPr/>
        </p:nvPicPr>
        <p:blipFill rotWithShape="1">
          <a:blip r:embed="rId11">
            <a:alphaModFix/>
          </a:blip>
          <a:srcRect b="0" l="0" r="0" t="0"/>
          <a:stretch/>
        </p:blipFill>
        <p:spPr>
          <a:xfrm rot="-3162715">
            <a:off x="9411806" y="3368708"/>
            <a:ext cx="487823" cy="302838"/>
          </a:xfrm>
          <a:prstGeom prst="rect">
            <a:avLst/>
          </a:prstGeom>
          <a:noFill/>
          <a:ln>
            <a:noFill/>
          </a:ln>
        </p:spPr>
      </p:pic>
      <p:pic>
        <p:nvPicPr>
          <p:cNvPr descr="https://img.clipartfest.com/ab4b7be7478e323105e4ec893733e83d_24e72f52d392e3c8bdf767cf776511-cute-animals-trying-to-cool-off-in-sun-clipart_338-338.jpeg" id="606" name="Google Shape;606;p15"/>
          <p:cNvPicPr preferRelativeResize="0"/>
          <p:nvPr/>
        </p:nvPicPr>
        <p:blipFill rotWithShape="1">
          <a:blip r:embed="rId12">
            <a:alphaModFix/>
          </a:blip>
          <a:srcRect b="0" l="0" r="0" t="0"/>
          <a:stretch/>
        </p:blipFill>
        <p:spPr>
          <a:xfrm>
            <a:off x="4923740" y="960316"/>
            <a:ext cx="1538176" cy="1538176"/>
          </a:xfrm>
          <a:prstGeom prst="rect">
            <a:avLst/>
          </a:prstGeom>
          <a:noFill/>
          <a:ln>
            <a:noFill/>
          </a:ln>
        </p:spPr>
      </p:pic>
      <p:sp>
        <p:nvSpPr>
          <p:cNvPr id="607" name="Google Shape;607;p15"/>
          <p:cNvSpPr txBox="1"/>
          <p:nvPr/>
        </p:nvSpPr>
        <p:spPr>
          <a:xfrm rot="2621673">
            <a:off x="5681314" y="2724396"/>
            <a:ext cx="699863"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Calibri"/>
              <a:buNone/>
            </a:pPr>
            <a:r>
              <a:rPr b="1" i="0" lang="en-US" sz="1350" u="none" cap="none" strike="noStrike">
                <a:solidFill>
                  <a:srgbClr val="000000"/>
                </a:solidFill>
                <a:latin typeface="Calibri"/>
                <a:ea typeface="Calibri"/>
                <a:cs typeface="Calibri"/>
                <a:sym typeface="Calibri"/>
              </a:rPr>
              <a:t>NIR</a:t>
            </a:r>
            <a:endParaRPr b="0" i="0" sz="1400" u="none" cap="none" strike="noStrike">
              <a:solidFill>
                <a:srgbClr val="000000"/>
              </a:solidFill>
              <a:latin typeface="Arial"/>
              <a:ea typeface="Arial"/>
              <a:cs typeface="Arial"/>
              <a:sym typeface="Arial"/>
            </a:endParaRPr>
          </a:p>
        </p:txBody>
      </p:sp>
      <p:sp>
        <p:nvSpPr>
          <p:cNvPr id="608" name="Google Shape;608;p15"/>
          <p:cNvSpPr txBox="1"/>
          <p:nvPr/>
        </p:nvSpPr>
        <p:spPr>
          <a:xfrm rot="2621673">
            <a:off x="5890753" y="2624276"/>
            <a:ext cx="699863"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Calibri"/>
              <a:buNone/>
            </a:pPr>
            <a:r>
              <a:rPr b="1" i="0" lang="en-US" sz="1350" u="none" cap="none" strike="noStrike">
                <a:solidFill>
                  <a:srgbClr val="000000"/>
                </a:solidFill>
                <a:latin typeface="Calibri"/>
                <a:ea typeface="Calibri"/>
                <a:cs typeface="Calibri"/>
                <a:sym typeface="Calibri"/>
              </a:rPr>
              <a:t>R</a:t>
            </a:r>
            <a:endParaRPr b="0" i="0" sz="1400" u="none" cap="none" strike="noStrike">
              <a:solidFill>
                <a:srgbClr val="000000"/>
              </a:solidFill>
              <a:latin typeface="Arial"/>
              <a:ea typeface="Arial"/>
              <a:cs typeface="Arial"/>
              <a:sym typeface="Arial"/>
            </a:endParaRPr>
          </a:p>
        </p:txBody>
      </p:sp>
      <p:sp>
        <p:nvSpPr>
          <p:cNvPr id="609" name="Google Shape;609;p15"/>
          <p:cNvSpPr txBox="1"/>
          <p:nvPr/>
        </p:nvSpPr>
        <p:spPr>
          <a:xfrm rot="2621673">
            <a:off x="6018817" y="2473919"/>
            <a:ext cx="699863"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Calibri"/>
              <a:buNone/>
            </a:pPr>
            <a:r>
              <a:rPr b="1" i="0" lang="en-US" sz="1350" u="none" cap="none" strike="noStrike">
                <a:solidFill>
                  <a:srgbClr val="000000"/>
                </a:solidFill>
                <a:latin typeface="Calibri"/>
                <a:ea typeface="Calibri"/>
                <a:cs typeface="Calibri"/>
                <a:sym typeface="Calibri"/>
              </a:rPr>
              <a:t>O</a:t>
            </a:r>
            <a:endParaRPr b="0" i="0" sz="1400" u="none" cap="none" strike="noStrike">
              <a:solidFill>
                <a:srgbClr val="000000"/>
              </a:solidFill>
              <a:latin typeface="Arial"/>
              <a:ea typeface="Arial"/>
              <a:cs typeface="Arial"/>
              <a:sym typeface="Arial"/>
            </a:endParaRPr>
          </a:p>
        </p:txBody>
      </p:sp>
      <p:sp>
        <p:nvSpPr>
          <p:cNvPr id="610" name="Google Shape;610;p15"/>
          <p:cNvSpPr txBox="1"/>
          <p:nvPr/>
        </p:nvSpPr>
        <p:spPr>
          <a:xfrm rot="2621673">
            <a:off x="6149323" y="2354443"/>
            <a:ext cx="699863"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Calibri"/>
              <a:buNone/>
            </a:pPr>
            <a:r>
              <a:rPr b="1" i="0" lang="en-US" sz="1350" u="none" cap="none" strike="noStrike">
                <a:solidFill>
                  <a:srgbClr val="000000"/>
                </a:solidFill>
                <a:latin typeface="Calibri"/>
                <a:ea typeface="Calibri"/>
                <a:cs typeface="Calibri"/>
                <a:sym typeface="Calibri"/>
              </a:rPr>
              <a:t>Y</a:t>
            </a:r>
            <a:endParaRPr b="0" i="0" sz="1400" u="none" cap="none" strike="noStrike">
              <a:solidFill>
                <a:srgbClr val="000000"/>
              </a:solidFill>
              <a:latin typeface="Arial"/>
              <a:ea typeface="Arial"/>
              <a:cs typeface="Arial"/>
              <a:sym typeface="Arial"/>
            </a:endParaRPr>
          </a:p>
        </p:txBody>
      </p:sp>
      <p:sp>
        <p:nvSpPr>
          <p:cNvPr id="611" name="Google Shape;611;p15"/>
          <p:cNvSpPr txBox="1"/>
          <p:nvPr/>
        </p:nvSpPr>
        <p:spPr>
          <a:xfrm rot="2621673">
            <a:off x="6283608" y="2210353"/>
            <a:ext cx="699863"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Calibri"/>
              <a:buNone/>
            </a:pPr>
            <a:r>
              <a:rPr b="1" i="0" lang="en-US" sz="1350" u="none" cap="none" strike="noStrike">
                <a:solidFill>
                  <a:srgbClr val="000000"/>
                </a:solidFill>
                <a:latin typeface="Calibri"/>
                <a:ea typeface="Calibri"/>
                <a:cs typeface="Calibri"/>
                <a:sym typeface="Calibri"/>
              </a:rPr>
              <a:t>G</a:t>
            </a:r>
            <a:endParaRPr b="0" i="0" sz="1400" u="none" cap="none" strike="noStrike">
              <a:solidFill>
                <a:srgbClr val="000000"/>
              </a:solidFill>
              <a:latin typeface="Arial"/>
              <a:ea typeface="Arial"/>
              <a:cs typeface="Arial"/>
              <a:sym typeface="Arial"/>
            </a:endParaRPr>
          </a:p>
        </p:txBody>
      </p:sp>
      <p:sp>
        <p:nvSpPr>
          <p:cNvPr id="612" name="Google Shape;612;p15"/>
          <p:cNvSpPr txBox="1"/>
          <p:nvPr/>
        </p:nvSpPr>
        <p:spPr>
          <a:xfrm rot="2621673">
            <a:off x="6413164" y="2077071"/>
            <a:ext cx="699863"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Calibri"/>
              <a:buNone/>
            </a:pPr>
            <a:r>
              <a:rPr b="1" i="0" lang="en-US" sz="1350" u="none" cap="none" strike="noStrike">
                <a:solidFill>
                  <a:srgbClr val="000000"/>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p:txBody>
      </p:sp>
      <p:sp>
        <p:nvSpPr>
          <p:cNvPr id="613" name="Google Shape;613;p15"/>
          <p:cNvSpPr txBox="1"/>
          <p:nvPr/>
        </p:nvSpPr>
        <p:spPr>
          <a:xfrm rot="2621673">
            <a:off x="6462224" y="1848815"/>
            <a:ext cx="699863"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Calibri"/>
              <a:buNone/>
            </a:pPr>
            <a:r>
              <a:rPr b="1" i="0" lang="en-US" sz="1350" u="none" cap="none" strike="noStrike">
                <a:solidFill>
                  <a:srgbClr val="000000"/>
                </a:solidFill>
                <a:latin typeface="Calibri"/>
                <a:ea typeface="Calibri"/>
                <a:cs typeface="Calibri"/>
                <a:sym typeface="Calibri"/>
              </a:rPr>
              <a:t>V/UV</a:t>
            </a:r>
            <a:endParaRPr b="0" i="0" sz="1400" u="none" cap="none" strike="noStrike">
              <a:solidFill>
                <a:srgbClr val="000000"/>
              </a:solidFill>
              <a:latin typeface="Arial"/>
              <a:ea typeface="Arial"/>
              <a:cs typeface="Arial"/>
              <a:sym typeface="Arial"/>
            </a:endParaRPr>
          </a:p>
        </p:txBody>
      </p:sp>
      <p:sp>
        <p:nvSpPr>
          <p:cNvPr id="614" name="Google Shape;614;p15"/>
          <p:cNvSpPr txBox="1"/>
          <p:nvPr/>
        </p:nvSpPr>
        <p:spPr>
          <a:xfrm>
            <a:off x="8961681" y="5664819"/>
            <a:ext cx="142557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ABSORPTION</a:t>
            </a:r>
            <a:endParaRPr b="0" i="0" sz="1400" u="none" cap="none" strike="noStrike">
              <a:solidFill>
                <a:srgbClr val="000000"/>
              </a:solidFill>
              <a:latin typeface="Arial"/>
              <a:ea typeface="Arial"/>
              <a:cs typeface="Arial"/>
              <a:sym typeface="Arial"/>
            </a:endParaRPr>
          </a:p>
        </p:txBody>
      </p:sp>
      <p:sp>
        <p:nvSpPr>
          <p:cNvPr id="615" name="Google Shape;615;p15"/>
          <p:cNvSpPr txBox="1"/>
          <p:nvPr/>
        </p:nvSpPr>
        <p:spPr>
          <a:xfrm>
            <a:off x="9141532" y="3811560"/>
            <a:ext cx="1775826"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SCATTERING </a:t>
            </a:r>
            <a:endParaRPr b="0" i="0" sz="1400" u="none" cap="none" strike="noStrike">
              <a:solidFill>
                <a:srgbClr val="000000"/>
              </a:solidFill>
              <a:latin typeface="Arial"/>
              <a:ea typeface="Arial"/>
              <a:cs typeface="Arial"/>
              <a:sym typeface="Arial"/>
            </a:endParaRPr>
          </a:p>
        </p:txBody>
      </p:sp>
      <p:sp>
        <p:nvSpPr>
          <p:cNvPr id="616" name="Google Shape;616;p15"/>
          <p:cNvSpPr txBox="1"/>
          <p:nvPr/>
        </p:nvSpPr>
        <p:spPr>
          <a:xfrm>
            <a:off x="4960411" y="3192913"/>
            <a:ext cx="49330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Calibri"/>
              <a:buNone/>
            </a:pPr>
            <a:r>
              <a:rPr b="1" i="0" lang="en-US" sz="1350" u="none" cap="none" strike="noStrike">
                <a:solidFill>
                  <a:srgbClr val="000000"/>
                </a:solidFill>
                <a:latin typeface="Calibri"/>
                <a:ea typeface="Calibri"/>
                <a:cs typeface="Calibri"/>
                <a:sym typeface="Calibri"/>
              </a:rPr>
              <a:t>AIR</a:t>
            </a:r>
            <a:endParaRPr b="0" i="0" sz="1400" u="none" cap="none" strike="noStrike">
              <a:solidFill>
                <a:srgbClr val="000000"/>
              </a:solidFill>
              <a:latin typeface="Arial"/>
              <a:ea typeface="Arial"/>
              <a:cs typeface="Arial"/>
              <a:sym typeface="Arial"/>
            </a:endParaRPr>
          </a:p>
        </p:txBody>
      </p:sp>
      <p:sp>
        <p:nvSpPr>
          <p:cNvPr id="617" name="Google Shape;617;p15"/>
          <p:cNvSpPr txBox="1"/>
          <p:nvPr/>
        </p:nvSpPr>
        <p:spPr>
          <a:xfrm>
            <a:off x="4952939" y="3498681"/>
            <a:ext cx="49330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Calibri"/>
              <a:buNone/>
            </a:pPr>
            <a:r>
              <a:rPr b="1" i="0" lang="en-US" sz="1350" u="none" cap="none" strike="noStrike">
                <a:solidFill>
                  <a:srgbClr val="000000"/>
                </a:solidFill>
                <a:latin typeface="Calibri"/>
                <a:ea typeface="Calibri"/>
                <a:cs typeface="Calibri"/>
                <a:sym typeface="Calibri"/>
              </a:rPr>
              <a:t>SEA</a:t>
            </a:r>
            <a:endParaRPr b="0" i="0" sz="1400" u="none" cap="none" strike="noStrike">
              <a:solidFill>
                <a:srgbClr val="000000"/>
              </a:solidFill>
              <a:latin typeface="Arial"/>
              <a:ea typeface="Arial"/>
              <a:cs typeface="Arial"/>
              <a:sym typeface="Arial"/>
            </a:endParaRPr>
          </a:p>
        </p:txBody>
      </p:sp>
      <p:sp>
        <p:nvSpPr>
          <p:cNvPr id="618" name="Google Shape;618;p15"/>
          <p:cNvSpPr txBox="1"/>
          <p:nvPr/>
        </p:nvSpPr>
        <p:spPr>
          <a:xfrm>
            <a:off x="9461208" y="1857671"/>
            <a:ext cx="219267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Water-leaving Radiance</a:t>
            </a:r>
            <a:endParaRPr b="1" baseline="-25000" i="0" sz="1400" u="none" cap="none" strike="noStrike">
              <a:solidFill>
                <a:srgbClr val="000000"/>
              </a:solidFill>
              <a:latin typeface="Calibri"/>
              <a:ea typeface="Calibri"/>
              <a:cs typeface="Calibri"/>
              <a:sym typeface="Calibri"/>
            </a:endParaRPr>
          </a:p>
        </p:txBody>
      </p:sp>
      <p:sp>
        <p:nvSpPr>
          <p:cNvPr id="619" name="Google Shape;619;p15"/>
          <p:cNvSpPr txBox="1"/>
          <p:nvPr/>
        </p:nvSpPr>
        <p:spPr>
          <a:xfrm rot="2661423">
            <a:off x="6447316" y="2104938"/>
            <a:ext cx="2516522"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1" i="0" lang="en-US" sz="1400" u="none" cap="none" strike="noStrike">
                <a:solidFill>
                  <a:srgbClr val="000000"/>
                </a:solidFill>
                <a:latin typeface="Calibri"/>
                <a:ea typeface="Calibri"/>
                <a:cs typeface="Calibri"/>
                <a:sym typeface="Calibri"/>
              </a:rPr>
              <a:t>Downwelling Irradiance</a:t>
            </a:r>
            <a:endParaRPr b="0" i="0" sz="1400" u="none" cap="none" strike="noStrike">
              <a:solidFill>
                <a:srgbClr val="000000"/>
              </a:solidFill>
              <a:latin typeface="Arial"/>
              <a:ea typeface="Arial"/>
              <a:cs typeface="Arial"/>
              <a:sym typeface="Arial"/>
            </a:endParaRPr>
          </a:p>
        </p:txBody>
      </p:sp>
      <p:sp>
        <p:nvSpPr>
          <p:cNvPr id="620" name="Google Shape;620;p15"/>
          <p:cNvSpPr/>
          <p:nvPr/>
        </p:nvSpPr>
        <p:spPr>
          <a:xfrm rot="-2727388">
            <a:off x="7227129" y="851992"/>
            <a:ext cx="189257" cy="2685401"/>
          </a:xfrm>
          <a:prstGeom prst="rightBrace">
            <a:avLst>
              <a:gd fmla="val 8333" name="adj1"/>
              <a:gd fmla="val 5000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Calibri"/>
              <a:buNone/>
            </a:pPr>
            <a:r>
              <a:t/>
            </a:r>
            <a:endParaRPr b="0" i="0" sz="1350" u="none" cap="none" strike="noStrike">
              <a:solidFill>
                <a:srgbClr val="000000"/>
              </a:solidFill>
              <a:latin typeface="Calibri"/>
              <a:ea typeface="Calibri"/>
              <a:cs typeface="Calibri"/>
              <a:sym typeface="Calibri"/>
            </a:endParaRPr>
          </a:p>
        </p:txBody>
      </p:sp>
      <p:sp>
        <p:nvSpPr>
          <p:cNvPr id="621" name="Google Shape;621;p15"/>
          <p:cNvSpPr txBox="1"/>
          <p:nvPr/>
        </p:nvSpPr>
        <p:spPr>
          <a:xfrm>
            <a:off x="5091125" y="4634613"/>
            <a:ext cx="2400472"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000" u="none" cap="none" strike="noStrike">
                <a:solidFill>
                  <a:srgbClr val="000000"/>
                </a:solidFill>
                <a:latin typeface="Calibri"/>
                <a:ea typeface="Calibri"/>
                <a:cs typeface="Calibri"/>
                <a:sym typeface="Calibri"/>
              </a:rPr>
              <a:t>Possible fates of a photon entering </a:t>
            </a:r>
            <a:br>
              <a:rPr b="1" i="1" lang="en-US" sz="2000" u="none" cap="none" strike="noStrike">
                <a:solidFill>
                  <a:srgbClr val="000000"/>
                </a:solidFill>
                <a:latin typeface="Calibri"/>
                <a:ea typeface="Calibri"/>
                <a:cs typeface="Calibri"/>
                <a:sym typeface="Calibri"/>
              </a:rPr>
            </a:br>
            <a:r>
              <a:rPr b="1" i="1" lang="en-US" sz="2000" u="none" cap="none" strike="noStrike">
                <a:solidFill>
                  <a:srgbClr val="000000"/>
                </a:solidFill>
                <a:latin typeface="Calibri"/>
                <a:ea typeface="Calibri"/>
                <a:cs typeface="Calibri"/>
                <a:sym typeface="Calibri"/>
              </a:rPr>
              <a:t>the water</a:t>
            </a:r>
            <a:endParaRPr/>
          </a:p>
        </p:txBody>
      </p:sp>
      <p:sp>
        <p:nvSpPr>
          <p:cNvPr id="622" name="Google Shape;622;p15"/>
          <p:cNvSpPr txBox="1"/>
          <p:nvPr/>
        </p:nvSpPr>
        <p:spPr>
          <a:xfrm>
            <a:off x="649643" y="1415113"/>
            <a:ext cx="4057513" cy="4062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Arial Narrow"/>
                <a:ea typeface="Arial Narrow"/>
                <a:cs typeface="Arial Narrow"/>
                <a:sym typeface="Arial Narrow"/>
              </a:rPr>
              <a:t>EMR emitted by the sun is transmitted through the atmosphere to the ocean.</a:t>
            </a:r>
            <a:endParaRPr b="0" i="0" sz="2000" u="none" cap="none" strike="noStrike">
              <a:solidFill>
                <a:srgbClr val="000000"/>
              </a:solidFill>
              <a:latin typeface="Arial Narrow"/>
              <a:ea typeface="Arial Narrow"/>
              <a:cs typeface="Arial Narrow"/>
              <a:sym typeface="Arial Narrow"/>
            </a:endParaRPr>
          </a:p>
          <a:p>
            <a:pPr indent="0" lvl="0" marL="0" marR="0" rtl="0" algn="l">
              <a:lnSpc>
                <a:spcPct val="12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Narrow"/>
              <a:ea typeface="Arial Narrow"/>
              <a:cs typeface="Arial Narrow"/>
              <a:sym typeface="Arial Narrow"/>
            </a:endParaRPr>
          </a:p>
          <a:p>
            <a:pPr indent="0" lvl="0" marL="0" marR="0" rtl="0" algn="l">
              <a:lnSpc>
                <a:spcPct val="120000"/>
              </a:lnSpc>
              <a:spcBef>
                <a:spcPts val="0"/>
              </a:spcBef>
              <a:spcAft>
                <a:spcPts val="0"/>
              </a:spcAft>
              <a:buClr>
                <a:srgbClr val="000000"/>
              </a:buClr>
              <a:buSzPts val="2000"/>
              <a:buFont typeface="Arial Narrow"/>
              <a:buNone/>
            </a:pPr>
            <a:r>
              <a:rPr b="0" i="0" lang="en-US" sz="2000" u="none" cap="none" strike="noStrike">
                <a:solidFill>
                  <a:srgbClr val="000000"/>
                </a:solidFill>
                <a:latin typeface="Arial Narrow"/>
                <a:ea typeface="Arial Narrow"/>
                <a:cs typeface="Arial Narrow"/>
                <a:sym typeface="Arial Narrow"/>
              </a:rPr>
              <a:t>EMR interacts with elements in the ocean, where the spectral characteristics are changed</a:t>
            </a:r>
            <a:endParaRPr b="0" i="0" sz="2000" u="none" cap="none" strike="noStrike">
              <a:solidFill>
                <a:srgbClr val="000000"/>
              </a:solidFill>
              <a:latin typeface="Arial Narrow"/>
              <a:ea typeface="Arial Narrow"/>
              <a:cs typeface="Arial Narrow"/>
              <a:sym typeface="Arial Narrow"/>
            </a:endParaRPr>
          </a:p>
          <a:p>
            <a:pPr indent="0" lvl="0" marL="0" marR="0" rtl="0" algn="l">
              <a:lnSpc>
                <a:spcPct val="12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Narrow"/>
              <a:ea typeface="Arial Narrow"/>
              <a:cs typeface="Arial Narrow"/>
              <a:sym typeface="Arial Narrow"/>
            </a:endParaRPr>
          </a:p>
          <a:p>
            <a:pPr indent="0" lvl="0" marL="0" marR="0" rtl="0" algn="l">
              <a:lnSpc>
                <a:spcPct val="120000"/>
              </a:lnSpc>
              <a:spcBef>
                <a:spcPts val="0"/>
              </a:spcBef>
              <a:spcAft>
                <a:spcPts val="0"/>
              </a:spcAft>
              <a:buClr>
                <a:srgbClr val="000000"/>
              </a:buClr>
              <a:buSzPts val="2000"/>
              <a:buFont typeface="Arial Narrow"/>
              <a:buNone/>
            </a:pPr>
            <a:r>
              <a:rPr b="0" i="0" lang="en-US" sz="2000" u="none" cap="none" strike="noStrike">
                <a:solidFill>
                  <a:srgbClr val="000000"/>
                </a:solidFill>
                <a:latin typeface="Arial Narrow"/>
                <a:ea typeface="Arial Narrow"/>
                <a:cs typeface="Arial Narrow"/>
                <a:sym typeface="Arial Narrow"/>
              </a:rPr>
              <a:t>EMR reflected from the ocean is transmitted through the atmosphere and reaches the sensor</a:t>
            </a:r>
            <a:endParaRPr b="0" i="0" sz="20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Narrow"/>
              <a:ea typeface="Arial Narrow"/>
              <a:cs typeface="Arial Narrow"/>
              <a:sym typeface="Arial Narrow"/>
            </a:endParaRPr>
          </a:p>
        </p:txBody>
      </p:sp>
      <p:pic>
        <p:nvPicPr>
          <p:cNvPr id="623" name="Google Shape;623;p15"/>
          <p:cNvPicPr preferRelativeResize="0"/>
          <p:nvPr/>
        </p:nvPicPr>
        <p:blipFill rotWithShape="1">
          <a:blip r:embed="rId13">
            <a:alphaModFix/>
          </a:blip>
          <a:srcRect b="0" l="0" r="0" t="0"/>
          <a:stretch/>
        </p:blipFill>
        <p:spPr>
          <a:xfrm>
            <a:off x="9167577" y="4445508"/>
            <a:ext cx="1124289" cy="1095379"/>
          </a:xfrm>
          <a:prstGeom prst="rect">
            <a:avLst/>
          </a:prstGeom>
          <a:noFill/>
          <a:ln>
            <a:noFill/>
          </a:ln>
        </p:spPr>
      </p:pic>
      <p:sp>
        <p:nvSpPr>
          <p:cNvPr id="624" name="Google Shape;624;p15"/>
          <p:cNvSpPr txBox="1"/>
          <p:nvPr/>
        </p:nvSpPr>
        <p:spPr>
          <a:xfrm>
            <a:off x="10395308" y="5151234"/>
            <a:ext cx="16011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1" lang="en-US" sz="1400" u="none" cap="none" strike="noStrike">
                <a:solidFill>
                  <a:srgbClr val="000000"/>
                </a:solidFill>
                <a:latin typeface="Calibri"/>
                <a:ea typeface="Calibri"/>
                <a:cs typeface="Calibri"/>
                <a:sym typeface="Calibri"/>
              </a:rPr>
              <a:t>Phytoplankton</a:t>
            </a:r>
            <a:endParaRPr b="0" i="0" sz="1400" u="none" cap="none" strike="noStrike">
              <a:solidFill>
                <a:srgbClr val="000000"/>
              </a:solidFill>
              <a:latin typeface="Arial"/>
              <a:ea typeface="Arial"/>
              <a:cs typeface="Arial"/>
              <a:sym typeface="Arial"/>
            </a:endParaRPr>
          </a:p>
        </p:txBody>
      </p:sp>
      <p:sp>
        <p:nvSpPr>
          <p:cNvPr id="625" name="Google Shape;625;p15"/>
          <p:cNvSpPr txBox="1"/>
          <p:nvPr/>
        </p:nvSpPr>
        <p:spPr>
          <a:xfrm>
            <a:off x="10547573" y="4827209"/>
            <a:ext cx="16011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1" lang="en-US" sz="1400" u="none" cap="none" strike="noStrike">
                <a:solidFill>
                  <a:srgbClr val="000000"/>
                </a:solidFill>
                <a:latin typeface="Calibri"/>
                <a:ea typeface="Calibri"/>
                <a:cs typeface="Calibri"/>
                <a:sym typeface="Calibri"/>
              </a:rPr>
              <a:t>Detritus</a:t>
            </a:r>
            <a:endParaRPr b="0" i="0" sz="1400" u="none" cap="none" strike="noStrike">
              <a:solidFill>
                <a:srgbClr val="000000"/>
              </a:solidFill>
              <a:latin typeface="Arial"/>
              <a:ea typeface="Arial"/>
              <a:cs typeface="Arial"/>
              <a:sym typeface="Arial"/>
            </a:endParaRPr>
          </a:p>
        </p:txBody>
      </p:sp>
      <p:sp>
        <p:nvSpPr>
          <p:cNvPr id="626" name="Google Shape;626;p15"/>
          <p:cNvSpPr txBox="1"/>
          <p:nvPr/>
        </p:nvSpPr>
        <p:spPr>
          <a:xfrm>
            <a:off x="10395308" y="4538527"/>
            <a:ext cx="16011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1" lang="en-US" sz="1400" u="none" cap="none" strike="noStrike">
                <a:solidFill>
                  <a:srgbClr val="000000"/>
                </a:solidFill>
                <a:latin typeface="Calibri"/>
                <a:ea typeface="Calibri"/>
                <a:cs typeface="Calibri"/>
                <a:sym typeface="Calibri"/>
              </a:rPr>
              <a:t>Organic Matter</a:t>
            </a:r>
            <a:endParaRPr b="0" i="0" sz="1400" u="none" cap="none" strike="noStrike">
              <a:solidFill>
                <a:srgbClr val="000000"/>
              </a:solidFill>
              <a:latin typeface="Arial"/>
              <a:ea typeface="Arial"/>
              <a:cs typeface="Arial"/>
              <a:sym typeface="Arial"/>
            </a:endParaRPr>
          </a:p>
        </p:txBody>
      </p:sp>
      <p:sp>
        <p:nvSpPr>
          <p:cNvPr id="627" name="Google Shape;627;p15"/>
          <p:cNvSpPr/>
          <p:nvPr/>
        </p:nvSpPr>
        <p:spPr>
          <a:xfrm>
            <a:off x="1407818" y="5659987"/>
            <a:ext cx="3489353" cy="58473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Image Credit: jeremy.werdell@nasa.gov</a:t>
            </a:r>
            <a:endParaRPr b="0" i="0" sz="1600" u="none" cap="none" strike="noStrike">
              <a:solidFill>
                <a:schemeClr val="dk1"/>
              </a:solidFill>
              <a:latin typeface="Calibri"/>
              <a:ea typeface="Calibri"/>
              <a:cs typeface="Calibri"/>
              <a:sym typeface="Calibri"/>
            </a:endParaRPr>
          </a:p>
        </p:txBody>
      </p:sp>
      <p:sp>
        <p:nvSpPr>
          <p:cNvPr id="628" name="Google Shape;628;p15"/>
          <p:cNvSpPr txBox="1"/>
          <p:nvPr/>
        </p:nvSpPr>
        <p:spPr>
          <a:xfrm>
            <a:off x="10804547" y="989980"/>
            <a:ext cx="954107"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629" name="Google Shape;629;p15"/>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sp>
        <p:nvSpPr>
          <p:cNvPr id="630" name="Google Shape;630;p15"/>
          <p:cNvSpPr txBox="1"/>
          <p:nvPr/>
        </p:nvSpPr>
        <p:spPr>
          <a:xfrm>
            <a:off x="7151408" y="5418189"/>
            <a:ext cx="142557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TRANSMISSION </a:t>
            </a:r>
            <a:endParaRPr b="0" i="0" sz="1400" u="none" cap="none" strike="noStrike">
              <a:solidFill>
                <a:srgbClr val="000000"/>
              </a:solidFill>
              <a:latin typeface="Arial"/>
              <a:ea typeface="Arial"/>
              <a:cs typeface="Arial"/>
              <a:sym typeface="Arial"/>
            </a:endParaRPr>
          </a:p>
        </p:txBody>
      </p:sp>
      <p:pic>
        <p:nvPicPr>
          <p:cNvPr id="631" name="Google Shape;631;p15"/>
          <p:cNvPicPr preferRelativeResize="0"/>
          <p:nvPr/>
        </p:nvPicPr>
        <p:blipFill rotWithShape="1">
          <a:blip r:embed="rId1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1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5C90"/>
              </a:buClr>
              <a:buSzPts val="3200"/>
              <a:buFont typeface="Arial Narrow"/>
              <a:buNone/>
            </a:pPr>
            <a:r>
              <a:rPr lang="en-US">
                <a:solidFill>
                  <a:srgbClr val="1E5C90"/>
                </a:solidFill>
                <a:latin typeface="Arial Narrow"/>
                <a:ea typeface="Arial Narrow"/>
                <a:cs typeface="Arial Narrow"/>
                <a:sym typeface="Arial Narrow"/>
              </a:rPr>
              <a:t>Atmospheric Pathways </a:t>
            </a:r>
            <a:r>
              <a:rPr lang="en-US">
                <a:latin typeface="Arial Narrow"/>
                <a:ea typeface="Arial Narrow"/>
                <a:cs typeface="Arial Narrow"/>
                <a:sym typeface="Arial Narrow"/>
              </a:rPr>
              <a:t>of EMT between the ocean and the satellite</a:t>
            </a:r>
            <a:endParaRPr>
              <a:solidFill>
                <a:srgbClr val="2E75B5"/>
              </a:solidFill>
              <a:latin typeface="Arial Narrow"/>
              <a:ea typeface="Arial Narrow"/>
              <a:cs typeface="Arial Narrow"/>
              <a:sym typeface="Arial Narrow"/>
            </a:endParaRPr>
          </a:p>
        </p:txBody>
      </p:sp>
      <p:sp>
        <p:nvSpPr>
          <p:cNvPr id="637" name="Google Shape;637;p17"/>
          <p:cNvSpPr txBox="1"/>
          <p:nvPr/>
        </p:nvSpPr>
        <p:spPr>
          <a:xfrm>
            <a:off x="565046" y="1315168"/>
            <a:ext cx="4966971" cy="4278003"/>
          </a:xfrm>
          <a:prstGeom prst="rect">
            <a:avLst/>
          </a:prstGeom>
          <a:noFill/>
          <a:ln>
            <a:noFill/>
          </a:ln>
        </p:spPr>
        <p:txBody>
          <a:bodyPr anchorCtr="0" anchor="t" bIns="45675" lIns="91375" spcFirstLastPara="1" rIns="91375" wrap="square" tIns="45675">
            <a:spAutoFit/>
          </a:bodyPr>
          <a:lstStyle/>
          <a:p>
            <a:pPr indent="-693737" lvl="0" marL="693737" marR="0" rtl="0" algn="l">
              <a:lnSpc>
                <a:spcPct val="100000"/>
              </a:lnSpc>
              <a:spcBef>
                <a:spcPts val="0"/>
              </a:spcBef>
              <a:spcAft>
                <a:spcPts val="0"/>
              </a:spcAft>
              <a:buClr>
                <a:srgbClr val="000000"/>
              </a:buClr>
              <a:buSzPts val="1800"/>
              <a:buFont typeface="Arial"/>
              <a:buNone/>
            </a:pPr>
            <a:r>
              <a:rPr b="1" i="0" lang="en-US" sz="1800" u="none" cap="none" strike="noStrike">
                <a:solidFill>
                  <a:srgbClr val="0C0C0C"/>
                </a:solidFill>
                <a:latin typeface="Arial Narrow"/>
                <a:ea typeface="Arial Narrow"/>
                <a:cs typeface="Arial Narrow"/>
                <a:sym typeface="Arial Narrow"/>
              </a:rPr>
              <a:t>Emitted from the sea within the sensor’s footprint</a:t>
            </a:r>
            <a:endParaRPr b="1" i="0" sz="1800" u="none" cap="none" strike="noStrike">
              <a:solidFill>
                <a:srgbClr val="0C0C0C"/>
              </a:solidFill>
              <a:latin typeface="Arial Narrow"/>
              <a:ea typeface="Arial Narrow"/>
              <a:cs typeface="Arial Narrow"/>
              <a:sym typeface="Arial Narrow"/>
            </a:endParaRPr>
          </a:p>
          <a:p>
            <a:pPr indent="-682625" lvl="0" marL="86360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B050"/>
                </a:solidFill>
                <a:latin typeface="Arial Narrow"/>
                <a:ea typeface="Arial Narrow"/>
                <a:cs typeface="Arial Narrow"/>
                <a:sym typeface="Arial Narrow"/>
              </a:rPr>
              <a:t>Ray 1 </a:t>
            </a:r>
            <a:r>
              <a:rPr b="0" i="0" lang="en-US" sz="1800" u="none" cap="none" strike="noStrike">
                <a:solidFill>
                  <a:schemeClr val="dk2"/>
                </a:solidFill>
                <a:latin typeface="Arial Narrow"/>
                <a:ea typeface="Arial Narrow"/>
                <a:cs typeface="Arial Narrow"/>
                <a:sym typeface="Arial Narrow"/>
              </a:rPr>
              <a:t>- the useful signal, radiation leaving the ocean and measured by the sensor</a:t>
            </a:r>
            <a:endParaRPr b="0" i="0" sz="1400" u="none" cap="none" strike="noStrike">
              <a:solidFill>
                <a:srgbClr val="000000"/>
              </a:solidFill>
              <a:latin typeface="Arial Narrow"/>
              <a:ea typeface="Arial Narrow"/>
              <a:cs typeface="Arial Narrow"/>
              <a:sym typeface="Arial Narrow"/>
            </a:endParaRPr>
          </a:p>
          <a:p>
            <a:pPr indent="-682625" lvl="0" marL="863600" marR="0" rtl="0" algn="l">
              <a:lnSpc>
                <a:spcPct val="100000"/>
              </a:lnSpc>
              <a:spcBef>
                <a:spcPts val="0"/>
              </a:spcBef>
              <a:spcAft>
                <a:spcPts val="0"/>
              </a:spcAft>
              <a:buClr>
                <a:srgbClr val="000000"/>
              </a:buClr>
              <a:buSzPts val="1800"/>
              <a:buFont typeface="Arial"/>
              <a:buNone/>
            </a:pPr>
            <a:r>
              <a:rPr b="0" i="0" lang="en-US" sz="1800" u="none" cap="none" strike="noStrike">
                <a:solidFill>
                  <a:srgbClr val="00B050"/>
                </a:solidFill>
                <a:latin typeface="Arial Narrow"/>
                <a:ea typeface="Arial Narrow"/>
                <a:cs typeface="Arial Narrow"/>
                <a:sym typeface="Arial Narrow"/>
              </a:rPr>
              <a:t>Ray 2 </a:t>
            </a:r>
            <a:r>
              <a:rPr b="0" i="0" lang="en-US" sz="1800" u="none" cap="none" strike="noStrike">
                <a:solidFill>
                  <a:schemeClr val="dk2"/>
                </a:solidFill>
                <a:latin typeface="Arial Narrow"/>
                <a:ea typeface="Arial Narrow"/>
                <a:cs typeface="Arial Narrow"/>
                <a:sym typeface="Arial Narrow"/>
              </a:rPr>
              <a:t>- radiation leaving the ocean that is absorbed by the atmosphere</a:t>
            </a:r>
            <a:endParaRPr b="0" i="0" sz="1400" u="none" cap="none" strike="noStrike">
              <a:solidFill>
                <a:srgbClr val="000000"/>
              </a:solidFill>
              <a:latin typeface="Arial Narrow"/>
              <a:ea typeface="Arial Narrow"/>
              <a:cs typeface="Arial Narrow"/>
              <a:sym typeface="Arial Narrow"/>
            </a:endParaRPr>
          </a:p>
          <a:p>
            <a:pPr indent="-682625" lvl="0" marL="863600" marR="0" rtl="0" algn="l">
              <a:lnSpc>
                <a:spcPct val="100000"/>
              </a:lnSpc>
              <a:spcBef>
                <a:spcPts val="0"/>
              </a:spcBef>
              <a:spcAft>
                <a:spcPts val="0"/>
              </a:spcAft>
              <a:buClr>
                <a:srgbClr val="000000"/>
              </a:buClr>
              <a:buSzPts val="1800"/>
              <a:buFont typeface="Arial"/>
              <a:buNone/>
            </a:pPr>
            <a:r>
              <a:rPr b="0" i="0" lang="en-US" sz="1800" u="none" cap="none" strike="noStrike">
                <a:solidFill>
                  <a:srgbClr val="00B050"/>
                </a:solidFill>
                <a:latin typeface="Arial Narrow"/>
                <a:ea typeface="Arial Narrow"/>
                <a:cs typeface="Arial Narrow"/>
                <a:sym typeface="Arial Narrow"/>
              </a:rPr>
              <a:t>Ray 3 </a:t>
            </a:r>
            <a:r>
              <a:rPr b="0" i="0" lang="en-US" sz="1800" u="none" cap="none" strike="noStrike">
                <a:solidFill>
                  <a:schemeClr val="dk2"/>
                </a:solidFill>
                <a:latin typeface="Arial Narrow"/>
                <a:ea typeface="Arial Narrow"/>
                <a:cs typeface="Arial Narrow"/>
                <a:sym typeface="Arial Narrow"/>
              </a:rPr>
              <a:t>- radiation that is scattered by the atmosphere out of the sensor field of view</a:t>
            </a:r>
            <a:endParaRPr b="0" i="0" sz="1800" u="none" cap="none" strike="noStrike">
              <a:solidFill>
                <a:schemeClr val="dk2"/>
              </a:solidFill>
              <a:latin typeface="Arial Narrow"/>
              <a:ea typeface="Arial Narrow"/>
              <a:cs typeface="Arial Narrow"/>
              <a:sym typeface="Arial Narrow"/>
            </a:endParaRPr>
          </a:p>
          <a:p>
            <a:pPr indent="-693737" lvl="0" marL="693737" marR="0" rtl="0" algn="l">
              <a:lnSpc>
                <a:spcPct val="100000"/>
              </a:lnSpc>
              <a:spcBef>
                <a:spcPts val="1200"/>
              </a:spcBef>
              <a:spcAft>
                <a:spcPts val="0"/>
              </a:spcAft>
              <a:buClr>
                <a:schemeClr val="dk1"/>
              </a:buClr>
              <a:buSzPts val="1800"/>
              <a:buFont typeface="Arial"/>
              <a:buNone/>
            </a:pPr>
            <a:r>
              <a:rPr b="1" i="0" lang="en-US" sz="1800" u="none" cap="none" strike="noStrike">
                <a:solidFill>
                  <a:srgbClr val="0C0C0C"/>
                </a:solidFill>
                <a:latin typeface="Arial Narrow"/>
                <a:ea typeface="Arial Narrow"/>
                <a:cs typeface="Arial Narrow"/>
                <a:sym typeface="Arial Narrow"/>
              </a:rPr>
              <a:t>Reaching sensor from sources outside its footprint</a:t>
            </a:r>
            <a:endParaRPr b="1" i="0" sz="1800" u="none" cap="none" strike="noStrike">
              <a:solidFill>
                <a:srgbClr val="0C0C0C"/>
              </a:solidFill>
              <a:latin typeface="Calibri"/>
              <a:ea typeface="Calibri"/>
              <a:cs typeface="Calibri"/>
              <a:sym typeface="Calibri"/>
            </a:endParaRPr>
          </a:p>
          <a:p>
            <a:pPr indent="-682625" lvl="0" marL="863600" marR="0" rtl="0" algn="l">
              <a:lnSpc>
                <a:spcPct val="100000"/>
              </a:lnSpc>
              <a:spcBef>
                <a:spcPts val="600"/>
              </a:spcBef>
              <a:spcAft>
                <a:spcPts val="0"/>
              </a:spcAft>
              <a:buClr>
                <a:srgbClr val="000000"/>
              </a:buClr>
              <a:buSzPts val="1800"/>
              <a:buFont typeface="Arial"/>
              <a:buNone/>
            </a:pPr>
            <a:r>
              <a:rPr b="0" i="0" lang="en-US" sz="1800" u="none" cap="none" strike="noStrike">
                <a:solidFill>
                  <a:srgbClr val="FF0000"/>
                </a:solidFill>
                <a:latin typeface="Arial Narrow"/>
                <a:ea typeface="Arial Narrow"/>
                <a:cs typeface="Arial Narrow"/>
                <a:sym typeface="Arial Narrow"/>
              </a:rPr>
              <a:t>Ray 4 </a:t>
            </a:r>
            <a:r>
              <a:rPr b="0" i="0" lang="en-US" sz="1800" u="none" cap="none" strike="noStrike">
                <a:solidFill>
                  <a:schemeClr val="dk2"/>
                </a:solidFill>
                <a:latin typeface="Arial Narrow"/>
                <a:ea typeface="Arial Narrow"/>
                <a:cs typeface="Arial Narrow"/>
                <a:sym typeface="Arial Narrow"/>
              </a:rPr>
              <a:t>- radiation emitted by the constituents of the atmosphere</a:t>
            </a:r>
            <a:endParaRPr b="0" i="0" sz="1400" u="none" cap="none" strike="noStrike">
              <a:solidFill>
                <a:srgbClr val="000000"/>
              </a:solidFill>
              <a:latin typeface="Arial Narrow"/>
              <a:ea typeface="Arial Narrow"/>
              <a:cs typeface="Arial Narrow"/>
              <a:sym typeface="Arial Narrow"/>
            </a:endParaRPr>
          </a:p>
          <a:p>
            <a:pPr indent="-682625" lvl="0" marL="8636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Narrow"/>
                <a:ea typeface="Arial Narrow"/>
                <a:cs typeface="Arial Narrow"/>
                <a:sym typeface="Arial Narrow"/>
              </a:rPr>
              <a:t>Ray 5 </a:t>
            </a:r>
            <a:r>
              <a:rPr b="0" i="0" lang="en-US" sz="1800" u="none" cap="none" strike="noStrike">
                <a:solidFill>
                  <a:schemeClr val="dk2"/>
                </a:solidFill>
                <a:latin typeface="Arial Narrow"/>
                <a:ea typeface="Arial Narrow"/>
                <a:cs typeface="Arial Narrow"/>
                <a:sym typeface="Arial Narrow"/>
              </a:rPr>
              <a:t>- radiation reflected by scattering into the field of vision of the sensor</a:t>
            </a:r>
            <a:endParaRPr b="0" i="0" sz="1400" u="none" cap="none" strike="noStrike">
              <a:solidFill>
                <a:srgbClr val="000000"/>
              </a:solidFill>
              <a:latin typeface="Arial Narrow"/>
              <a:ea typeface="Arial Narrow"/>
              <a:cs typeface="Arial Narrow"/>
              <a:sym typeface="Arial Narrow"/>
            </a:endParaRPr>
          </a:p>
          <a:p>
            <a:pPr indent="-682625" lvl="0" marL="8636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Narrow"/>
                <a:ea typeface="Arial Narrow"/>
                <a:cs typeface="Arial Narrow"/>
                <a:sym typeface="Arial Narrow"/>
              </a:rPr>
              <a:t>Ray 6 </a:t>
            </a:r>
            <a:r>
              <a:rPr b="0" i="0" lang="en-US" sz="1800" u="none" cap="none" strike="noStrike">
                <a:solidFill>
                  <a:schemeClr val="dk2"/>
                </a:solidFill>
                <a:latin typeface="Arial Narrow"/>
                <a:ea typeface="Arial Narrow"/>
                <a:cs typeface="Arial Narrow"/>
                <a:sym typeface="Arial Narrow"/>
              </a:rPr>
              <a:t>- radiation from the ocean but from outside the field of view.</a:t>
            </a:r>
            <a:endParaRPr b="0" i="0" sz="1400" u="none" cap="none" strike="noStrike">
              <a:solidFill>
                <a:srgbClr val="000000"/>
              </a:solidFill>
              <a:latin typeface="Arial Narrow"/>
              <a:ea typeface="Arial Narrow"/>
              <a:cs typeface="Arial Narrow"/>
              <a:sym typeface="Arial Narrow"/>
            </a:endParaRPr>
          </a:p>
        </p:txBody>
      </p:sp>
      <p:sp>
        <p:nvSpPr>
          <p:cNvPr id="638" name="Google Shape;638;p17"/>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pic>
        <p:nvPicPr>
          <p:cNvPr descr="f1a" id="639" name="Google Shape;639;p17"/>
          <p:cNvPicPr preferRelativeResize="0"/>
          <p:nvPr/>
        </p:nvPicPr>
        <p:blipFill rotWithShape="1">
          <a:blip r:embed="rId3">
            <a:alphaModFix/>
          </a:blip>
          <a:srcRect b="0" l="13715" r="3429" t="0"/>
          <a:stretch/>
        </p:blipFill>
        <p:spPr>
          <a:xfrm>
            <a:off x="7059032" y="1208590"/>
            <a:ext cx="3398837" cy="4419600"/>
          </a:xfrm>
          <a:prstGeom prst="rect">
            <a:avLst/>
          </a:prstGeom>
          <a:noFill/>
          <a:ln>
            <a:noFill/>
          </a:ln>
        </p:spPr>
      </p:pic>
      <p:sp>
        <p:nvSpPr>
          <p:cNvPr id="640" name="Google Shape;640;p17"/>
          <p:cNvSpPr txBox="1"/>
          <p:nvPr/>
        </p:nvSpPr>
        <p:spPr>
          <a:xfrm>
            <a:off x="8836239" y="2811687"/>
            <a:ext cx="301686"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641" name="Google Shape;641;p17"/>
          <p:cNvSpPr txBox="1"/>
          <p:nvPr/>
        </p:nvSpPr>
        <p:spPr>
          <a:xfrm>
            <a:off x="8721924" y="4229480"/>
            <a:ext cx="301686"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642" name="Google Shape;642;p17"/>
          <p:cNvSpPr txBox="1"/>
          <p:nvPr/>
        </p:nvSpPr>
        <p:spPr>
          <a:xfrm>
            <a:off x="8523999" y="2998274"/>
            <a:ext cx="301686"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643" name="Google Shape;643;p17"/>
          <p:cNvSpPr txBox="1"/>
          <p:nvPr/>
        </p:nvSpPr>
        <p:spPr>
          <a:xfrm>
            <a:off x="9153380" y="4327191"/>
            <a:ext cx="301686"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644" name="Google Shape;644;p17"/>
          <p:cNvSpPr/>
          <p:nvPr/>
        </p:nvSpPr>
        <p:spPr>
          <a:xfrm>
            <a:off x="7869382" y="5339642"/>
            <a:ext cx="1015456" cy="34697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5" name="Google Shape;645;p17"/>
          <p:cNvSpPr/>
          <p:nvPr/>
        </p:nvSpPr>
        <p:spPr>
          <a:xfrm>
            <a:off x="7869383" y="5059535"/>
            <a:ext cx="905163" cy="378691"/>
          </a:xfrm>
          <a:prstGeom prst="ellipse">
            <a:avLst/>
          </a:prstGeom>
          <a:gradFill>
            <a:gsLst>
              <a:gs pos="0">
                <a:srgbClr val="FFFFFF"/>
              </a:gs>
              <a:gs pos="47000">
                <a:srgbClr val="D0CECE">
                  <a:alpha val="69411"/>
                </a:srgbClr>
              </a:gs>
              <a:gs pos="100000">
                <a:srgbClr val="D0CECE">
                  <a:alpha val="69411"/>
                </a:srgbClr>
              </a:gs>
            </a:gsLst>
            <a:lin ang="17820001" scaled="0"/>
          </a:gradFill>
          <a:ln cap="flat" cmpd="sng" w="15875">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6" name="Google Shape;646;p17"/>
          <p:cNvSpPr txBox="1"/>
          <p:nvPr/>
        </p:nvSpPr>
        <p:spPr>
          <a:xfrm>
            <a:off x="5502278" y="4509473"/>
            <a:ext cx="25010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57070"/>
                </a:solidFill>
                <a:latin typeface="Calibri"/>
                <a:ea typeface="Calibri"/>
                <a:cs typeface="Calibri"/>
                <a:sym typeface="Calibri"/>
              </a:rPr>
              <a:t>What we want to measure</a:t>
            </a:r>
            <a:endParaRPr b="1" i="0" sz="1800" u="none" cap="none" strike="noStrike">
              <a:solidFill>
                <a:srgbClr val="757070"/>
              </a:solidFill>
              <a:latin typeface="Calibri"/>
              <a:ea typeface="Calibri"/>
              <a:cs typeface="Calibri"/>
              <a:sym typeface="Calibri"/>
            </a:endParaRPr>
          </a:p>
        </p:txBody>
      </p:sp>
      <p:cxnSp>
        <p:nvCxnSpPr>
          <p:cNvPr id="647" name="Google Shape;647;p17"/>
          <p:cNvCxnSpPr/>
          <p:nvPr/>
        </p:nvCxnSpPr>
        <p:spPr>
          <a:xfrm>
            <a:off x="7407564" y="4878806"/>
            <a:ext cx="461818" cy="304157"/>
          </a:xfrm>
          <a:prstGeom prst="straightConnector1">
            <a:avLst/>
          </a:prstGeom>
          <a:noFill/>
          <a:ln cap="flat" cmpd="sng" w="19050">
            <a:solidFill>
              <a:srgbClr val="757070"/>
            </a:solidFill>
            <a:prstDash val="solid"/>
            <a:miter lim="800000"/>
            <a:headEnd len="sm" w="sm" type="none"/>
            <a:tailEnd len="med" w="med" type="triangle"/>
          </a:ln>
        </p:spPr>
      </p:cxnSp>
      <p:sp>
        <p:nvSpPr>
          <p:cNvPr id="648" name="Google Shape;648;p17"/>
          <p:cNvSpPr/>
          <p:nvPr/>
        </p:nvSpPr>
        <p:spPr>
          <a:xfrm rot="642228">
            <a:off x="8839198" y="1640379"/>
            <a:ext cx="905163" cy="378691"/>
          </a:xfrm>
          <a:prstGeom prst="ellipse">
            <a:avLst/>
          </a:prstGeom>
          <a:gradFill>
            <a:gsLst>
              <a:gs pos="0">
                <a:srgbClr val="FFFFFF"/>
              </a:gs>
              <a:gs pos="47000">
                <a:srgbClr val="D0CECE">
                  <a:alpha val="69411"/>
                </a:srgbClr>
              </a:gs>
              <a:gs pos="100000">
                <a:srgbClr val="D0CECE">
                  <a:alpha val="69411"/>
                </a:srgbClr>
              </a:gs>
            </a:gsLst>
            <a:lin ang="17820001" scaled="0"/>
          </a:gradFill>
          <a:ln cap="flat" cmpd="sng" w="15875">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9" name="Google Shape;649;p17"/>
          <p:cNvSpPr txBox="1"/>
          <p:nvPr/>
        </p:nvSpPr>
        <p:spPr>
          <a:xfrm>
            <a:off x="6218232" y="1977383"/>
            <a:ext cx="247215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57070"/>
                </a:solidFill>
                <a:latin typeface="Calibri"/>
                <a:ea typeface="Calibri"/>
                <a:cs typeface="Calibri"/>
                <a:sym typeface="Calibri"/>
              </a:rPr>
              <a:t>What the sensor receives</a:t>
            </a:r>
            <a:endParaRPr b="1" i="0" sz="1800" u="none" cap="none" strike="noStrike">
              <a:solidFill>
                <a:srgbClr val="757070"/>
              </a:solidFill>
              <a:latin typeface="Calibri"/>
              <a:ea typeface="Calibri"/>
              <a:cs typeface="Calibri"/>
              <a:sym typeface="Calibri"/>
            </a:endParaRPr>
          </a:p>
        </p:txBody>
      </p:sp>
      <p:cxnSp>
        <p:nvCxnSpPr>
          <p:cNvPr id="650" name="Google Shape;650;p17"/>
          <p:cNvCxnSpPr/>
          <p:nvPr/>
        </p:nvCxnSpPr>
        <p:spPr>
          <a:xfrm flipH="1" rot="10800000">
            <a:off x="8320041" y="1865431"/>
            <a:ext cx="461818" cy="179986"/>
          </a:xfrm>
          <a:prstGeom prst="straightConnector1">
            <a:avLst/>
          </a:prstGeom>
          <a:noFill/>
          <a:ln cap="flat" cmpd="sng" w="19050">
            <a:solidFill>
              <a:srgbClr val="757070"/>
            </a:solidFill>
            <a:prstDash val="solid"/>
            <a:miter lim="800000"/>
            <a:headEnd len="sm" w="sm" type="none"/>
            <a:tailEnd len="med" w="med" type="triangle"/>
          </a:ln>
        </p:spPr>
      </p:cxnSp>
      <p:cxnSp>
        <p:nvCxnSpPr>
          <p:cNvPr id="651" name="Google Shape;651;p17"/>
          <p:cNvCxnSpPr/>
          <p:nvPr/>
        </p:nvCxnSpPr>
        <p:spPr>
          <a:xfrm flipH="1" rot="10800000">
            <a:off x="8306793" y="1703125"/>
            <a:ext cx="838917" cy="3545756"/>
          </a:xfrm>
          <a:prstGeom prst="straightConnector1">
            <a:avLst/>
          </a:prstGeom>
          <a:noFill/>
          <a:ln cap="flat" cmpd="sng" w="38100">
            <a:solidFill>
              <a:srgbClr val="00B050"/>
            </a:solidFill>
            <a:prstDash val="solid"/>
            <a:miter lim="800000"/>
            <a:headEnd len="sm" w="sm" type="none"/>
            <a:tailEnd len="med" w="med" type="triangle"/>
          </a:ln>
        </p:spPr>
      </p:cxnSp>
      <p:cxnSp>
        <p:nvCxnSpPr>
          <p:cNvPr id="652" name="Google Shape;652;p17"/>
          <p:cNvCxnSpPr/>
          <p:nvPr/>
        </p:nvCxnSpPr>
        <p:spPr>
          <a:xfrm flipH="1" rot="10800000">
            <a:off x="8467568" y="3660713"/>
            <a:ext cx="376516" cy="1588167"/>
          </a:xfrm>
          <a:prstGeom prst="straightConnector1">
            <a:avLst/>
          </a:prstGeom>
          <a:noFill/>
          <a:ln cap="flat" cmpd="sng" w="38100">
            <a:solidFill>
              <a:srgbClr val="00B050"/>
            </a:solidFill>
            <a:prstDash val="solid"/>
            <a:miter lim="800000"/>
            <a:headEnd len="sm" w="sm" type="none"/>
            <a:tailEnd len="sm" w="sm" type="none"/>
          </a:ln>
        </p:spPr>
      </p:cxnSp>
      <p:cxnSp>
        <p:nvCxnSpPr>
          <p:cNvPr id="653" name="Google Shape;653;p17"/>
          <p:cNvCxnSpPr/>
          <p:nvPr/>
        </p:nvCxnSpPr>
        <p:spPr>
          <a:xfrm flipH="1" rot="10800000">
            <a:off x="8169801" y="4013790"/>
            <a:ext cx="297767" cy="1260879"/>
          </a:xfrm>
          <a:prstGeom prst="straightConnector1">
            <a:avLst/>
          </a:prstGeom>
          <a:noFill/>
          <a:ln cap="flat" cmpd="sng" w="38100">
            <a:solidFill>
              <a:srgbClr val="00B050"/>
            </a:solidFill>
            <a:prstDash val="solid"/>
            <a:miter lim="800000"/>
            <a:headEnd len="sm" w="sm" type="none"/>
            <a:tailEnd len="sm" w="sm" type="none"/>
          </a:ln>
        </p:spPr>
      </p:cxnSp>
      <p:sp>
        <p:nvSpPr>
          <p:cNvPr id="654" name="Google Shape;654;p17"/>
          <p:cNvSpPr txBox="1"/>
          <p:nvPr/>
        </p:nvSpPr>
        <p:spPr>
          <a:xfrm>
            <a:off x="7455240" y="3514854"/>
            <a:ext cx="301686"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cxnSp>
        <p:nvCxnSpPr>
          <p:cNvPr id="655" name="Google Shape;655;p17"/>
          <p:cNvCxnSpPr/>
          <p:nvPr/>
        </p:nvCxnSpPr>
        <p:spPr>
          <a:xfrm rot="10800000">
            <a:off x="7330804" y="3331994"/>
            <a:ext cx="1136765" cy="702211"/>
          </a:xfrm>
          <a:prstGeom prst="straightConnector1">
            <a:avLst/>
          </a:prstGeom>
          <a:noFill/>
          <a:ln cap="flat" cmpd="sng" w="38100">
            <a:solidFill>
              <a:srgbClr val="00B050"/>
            </a:solidFill>
            <a:prstDash val="solid"/>
            <a:miter lim="800000"/>
            <a:headEnd len="sm" w="sm" type="none"/>
            <a:tailEnd len="med" w="med" type="triangle"/>
          </a:ln>
        </p:spPr>
      </p:cxnSp>
      <p:cxnSp>
        <p:nvCxnSpPr>
          <p:cNvPr id="656" name="Google Shape;656;p17"/>
          <p:cNvCxnSpPr/>
          <p:nvPr/>
        </p:nvCxnSpPr>
        <p:spPr>
          <a:xfrm flipH="1" rot="10800000">
            <a:off x="8979273" y="1714845"/>
            <a:ext cx="283667" cy="1176847"/>
          </a:xfrm>
          <a:prstGeom prst="straightConnector1">
            <a:avLst/>
          </a:prstGeom>
          <a:noFill/>
          <a:ln cap="flat" cmpd="sng" w="38100">
            <a:solidFill>
              <a:srgbClr val="FF0000"/>
            </a:solidFill>
            <a:prstDash val="solid"/>
            <a:miter lim="800000"/>
            <a:headEnd len="sm" w="sm" type="none"/>
            <a:tailEnd len="med" w="med" type="triangle"/>
          </a:ln>
        </p:spPr>
      </p:cxnSp>
      <p:cxnSp>
        <p:nvCxnSpPr>
          <p:cNvPr id="657" name="Google Shape;657;p17"/>
          <p:cNvCxnSpPr/>
          <p:nvPr/>
        </p:nvCxnSpPr>
        <p:spPr>
          <a:xfrm flipH="1" rot="10800000">
            <a:off x="8857752" y="1747668"/>
            <a:ext cx="536486" cy="2197554"/>
          </a:xfrm>
          <a:prstGeom prst="straightConnector1">
            <a:avLst/>
          </a:prstGeom>
          <a:noFill/>
          <a:ln cap="flat" cmpd="sng" w="38100">
            <a:solidFill>
              <a:srgbClr val="FF0000"/>
            </a:solidFill>
            <a:prstDash val="solid"/>
            <a:miter lim="800000"/>
            <a:headEnd len="sm" w="sm" type="none"/>
            <a:tailEnd len="med" w="med" type="triangle"/>
          </a:ln>
        </p:spPr>
      </p:cxnSp>
      <p:cxnSp>
        <p:nvCxnSpPr>
          <p:cNvPr id="658" name="Google Shape;658;p17"/>
          <p:cNvCxnSpPr/>
          <p:nvPr/>
        </p:nvCxnSpPr>
        <p:spPr>
          <a:xfrm flipH="1" rot="10800000">
            <a:off x="9208374" y="1768770"/>
            <a:ext cx="298408" cy="1209669"/>
          </a:xfrm>
          <a:prstGeom prst="straightConnector1">
            <a:avLst/>
          </a:prstGeom>
          <a:noFill/>
          <a:ln cap="flat" cmpd="sng" w="38100">
            <a:solidFill>
              <a:srgbClr val="FF0000"/>
            </a:solidFill>
            <a:prstDash val="solid"/>
            <a:miter lim="800000"/>
            <a:headEnd len="sm" w="sm" type="none"/>
            <a:tailEnd len="med" w="med" type="triangle"/>
          </a:ln>
        </p:spPr>
      </p:cxnSp>
      <p:sp>
        <p:nvSpPr>
          <p:cNvPr id="659" name="Google Shape;659;p17"/>
          <p:cNvSpPr txBox="1"/>
          <p:nvPr/>
        </p:nvSpPr>
        <p:spPr>
          <a:xfrm>
            <a:off x="9756601" y="2960051"/>
            <a:ext cx="301686"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cxnSp>
        <p:nvCxnSpPr>
          <p:cNvPr id="660" name="Google Shape;660;p17"/>
          <p:cNvCxnSpPr/>
          <p:nvPr/>
        </p:nvCxnSpPr>
        <p:spPr>
          <a:xfrm flipH="1" rot="10800000">
            <a:off x="9203076" y="2966717"/>
            <a:ext cx="985851" cy="11722"/>
          </a:xfrm>
          <a:prstGeom prst="straightConnector1">
            <a:avLst/>
          </a:prstGeom>
          <a:noFill/>
          <a:ln cap="flat" cmpd="sng" w="38100">
            <a:solidFill>
              <a:srgbClr val="FF0000"/>
            </a:solidFill>
            <a:prstDash val="solid"/>
            <a:miter lim="800000"/>
            <a:headEnd len="sm" w="sm" type="none"/>
            <a:tailEnd len="sm" w="sm" type="none"/>
          </a:ln>
        </p:spPr>
      </p:cxnSp>
      <p:cxnSp>
        <p:nvCxnSpPr>
          <p:cNvPr id="661" name="Google Shape;661;p17"/>
          <p:cNvCxnSpPr/>
          <p:nvPr/>
        </p:nvCxnSpPr>
        <p:spPr>
          <a:xfrm>
            <a:off x="8857752" y="3945223"/>
            <a:ext cx="701245" cy="1357837"/>
          </a:xfrm>
          <a:prstGeom prst="straightConnector1">
            <a:avLst/>
          </a:prstGeom>
          <a:noFill/>
          <a:ln cap="flat" cmpd="sng" w="38100">
            <a:solidFill>
              <a:srgbClr val="FF0000"/>
            </a:solidFill>
            <a:prstDash val="solid"/>
            <a:miter lim="800000"/>
            <a:headEnd len="sm" w="sm" type="none"/>
            <a:tailEnd len="sm" w="sm" type="none"/>
          </a:ln>
        </p:spPr>
      </p:cxnSp>
      <p:sp>
        <p:nvSpPr>
          <p:cNvPr id="662" name="Google Shape;662;p17"/>
          <p:cNvSpPr txBox="1"/>
          <p:nvPr/>
        </p:nvSpPr>
        <p:spPr>
          <a:xfrm>
            <a:off x="10400920" y="5075358"/>
            <a:ext cx="123495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62626"/>
                </a:solidFill>
                <a:latin typeface="Calibri"/>
                <a:ea typeface="Calibri"/>
                <a:cs typeface="Calibri"/>
                <a:sym typeface="Calibri"/>
              </a:rPr>
              <a:t>sea surface</a:t>
            </a:r>
            <a:endParaRPr b="0" i="0" sz="1400" u="none" cap="none" strike="noStrike">
              <a:solidFill>
                <a:srgbClr val="000000"/>
              </a:solidFill>
              <a:latin typeface="Arial"/>
              <a:ea typeface="Arial"/>
              <a:cs typeface="Arial"/>
              <a:sym typeface="Arial"/>
            </a:endParaRPr>
          </a:p>
        </p:txBody>
      </p:sp>
      <p:sp>
        <p:nvSpPr>
          <p:cNvPr id="663" name="Google Shape;663;p17"/>
          <p:cNvSpPr txBox="1"/>
          <p:nvPr/>
        </p:nvSpPr>
        <p:spPr>
          <a:xfrm>
            <a:off x="7502775" y="5375038"/>
            <a:ext cx="1837747"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262626"/>
                </a:solidFill>
                <a:latin typeface="Calibri"/>
                <a:ea typeface="Calibri"/>
                <a:cs typeface="Calibri"/>
                <a:sym typeface="Calibri"/>
              </a:rPr>
              <a:t>sensor’s footprint</a:t>
            </a:r>
            <a:endParaRPr b="0" i="0" sz="1400" u="none" cap="none" strike="noStrike">
              <a:solidFill>
                <a:srgbClr val="000000"/>
              </a:solidFill>
              <a:latin typeface="Arial"/>
              <a:ea typeface="Arial"/>
              <a:cs typeface="Arial"/>
              <a:sym typeface="Arial"/>
            </a:endParaRPr>
          </a:p>
        </p:txBody>
      </p:sp>
      <p:sp>
        <p:nvSpPr>
          <p:cNvPr id="664" name="Google Shape;664;p17"/>
          <p:cNvSpPr txBox="1"/>
          <p:nvPr/>
        </p:nvSpPr>
        <p:spPr>
          <a:xfrm>
            <a:off x="8318195" y="1211658"/>
            <a:ext cx="803425"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262626"/>
                </a:solidFill>
                <a:latin typeface="Calibri"/>
                <a:ea typeface="Calibri"/>
                <a:cs typeface="Calibri"/>
                <a:sym typeface="Calibri"/>
              </a:rPr>
              <a:t>sensor</a:t>
            </a:r>
            <a:endParaRPr b="0" i="0" sz="1400" u="none" cap="none" strike="noStrike">
              <a:solidFill>
                <a:srgbClr val="000000"/>
              </a:solidFill>
              <a:latin typeface="Arial"/>
              <a:ea typeface="Arial"/>
              <a:cs typeface="Arial"/>
              <a:sym typeface="Arial"/>
            </a:endParaRPr>
          </a:p>
        </p:txBody>
      </p:sp>
      <p:sp>
        <p:nvSpPr>
          <p:cNvPr id="665" name="Google Shape;665;p17"/>
          <p:cNvSpPr/>
          <p:nvPr/>
        </p:nvSpPr>
        <p:spPr>
          <a:xfrm>
            <a:off x="0" y="5968293"/>
            <a:ext cx="121920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small" strike="noStrike">
                <a:solidFill>
                  <a:srgbClr val="262626"/>
                </a:solidFill>
                <a:latin typeface="Calibri"/>
                <a:ea typeface="Calibri"/>
                <a:cs typeface="Calibri"/>
                <a:sym typeface="Calibri"/>
              </a:rPr>
              <a:t>atmospheric corrections are necessary to derive accurate satellite data products.</a:t>
            </a:r>
            <a:endParaRPr b="0" i="0" sz="1400" u="none" cap="none" strike="noStrike">
              <a:solidFill>
                <a:srgbClr val="000000"/>
              </a:solidFill>
              <a:latin typeface="Arial"/>
              <a:ea typeface="Arial"/>
              <a:cs typeface="Arial"/>
              <a:sym typeface="Arial"/>
            </a:endParaRPr>
          </a:p>
        </p:txBody>
      </p:sp>
      <p:pic>
        <p:nvPicPr>
          <p:cNvPr id="666" name="Google Shape;666;p17"/>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18"/>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E75B5"/>
              </a:buClr>
              <a:buSzPts val="3200"/>
              <a:buFont typeface="Arial Narrow"/>
              <a:buNone/>
            </a:pPr>
            <a:r>
              <a:rPr lang="en-US">
                <a:solidFill>
                  <a:srgbClr val="1E4E79"/>
                </a:solidFill>
                <a:latin typeface="Arial Narrow"/>
                <a:ea typeface="Arial Narrow"/>
                <a:cs typeface="Arial Narrow"/>
                <a:sym typeface="Arial Narrow"/>
              </a:rPr>
              <a:t>Atmospheric Correction</a:t>
            </a:r>
            <a:endParaRPr>
              <a:solidFill>
                <a:srgbClr val="1E4E79"/>
              </a:solidFill>
              <a:latin typeface="Arial Narrow"/>
              <a:ea typeface="Arial Narrow"/>
              <a:cs typeface="Arial Narrow"/>
              <a:sym typeface="Arial Narrow"/>
            </a:endParaRPr>
          </a:p>
        </p:txBody>
      </p:sp>
      <p:sp>
        <p:nvSpPr>
          <p:cNvPr id="672" name="Google Shape;672;p18"/>
          <p:cNvSpPr/>
          <p:nvPr/>
        </p:nvSpPr>
        <p:spPr>
          <a:xfrm>
            <a:off x="1182756" y="6008036"/>
            <a:ext cx="109429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62626"/>
                </a:solidFill>
                <a:latin typeface="Calibri"/>
                <a:ea typeface="Calibri"/>
                <a:cs typeface="Calibri"/>
                <a:sym typeface="Calibri"/>
              </a:rPr>
              <a:t>Atmospheric correction is necessary to derive accurate satellite data products.</a:t>
            </a:r>
            <a:endParaRPr b="0" i="0" sz="1400" u="none" cap="none" strike="noStrike">
              <a:solidFill>
                <a:srgbClr val="000000"/>
              </a:solidFill>
              <a:latin typeface="Arial"/>
              <a:ea typeface="Arial"/>
              <a:cs typeface="Arial"/>
              <a:sym typeface="Arial"/>
            </a:endParaRPr>
          </a:p>
        </p:txBody>
      </p:sp>
      <p:sp>
        <p:nvSpPr>
          <p:cNvPr id="673" name="Google Shape;673;p18"/>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sp>
        <p:nvSpPr>
          <p:cNvPr id="674" name="Google Shape;674;p18"/>
          <p:cNvSpPr txBox="1"/>
          <p:nvPr/>
        </p:nvSpPr>
        <p:spPr>
          <a:xfrm>
            <a:off x="725215" y="1429409"/>
            <a:ext cx="9322675" cy="3185447"/>
          </a:xfrm>
          <a:prstGeom prst="rect">
            <a:avLst/>
          </a:prstGeom>
          <a:noFill/>
          <a:ln>
            <a:noFill/>
          </a:ln>
        </p:spPr>
        <p:txBody>
          <a:bodyPr anchorCtr="0" anchor="t" bIns="45700" lIns="91425" spcFirstLastPara="1" rIns="91425" wrap="square" tIns="45700">
            <a:spAutoFit/>
          </a:bodyPr>
          <a:lstStyle/>
          <a:p>
            <a:pPr indent="-228455" lvl="0" marL="228455" marR="0" rtl="0" algn="l">
              <a:lnSpc>
                <a:spcPct val="100000"/>
              </a:lnSpc>
              <a:spcBef>
                <a:spcPts val="0"/>
              </a:spcBef>
              <a:spcAft>
                <a:spcPts val="0"/>
              </a:spcAft>
              <a:buClr>
                <a:srgbClr val="262626"/>
              </a:buClr>
              <a:buSzPts val="1800"/>
              <a:buFont typeface="Times"/>
              <a:buChar char="•"/>
            </a:pPr>
            <a:r>
              <a:rPr b="0" i="0" lang="en-US" sz="2400" u="none" cap="none" strike="noStrike">
                <a:solidFill>
                  <a:srgbClr val="262626"/>
                </a:solidFill>
                <a:latin typeface="Arial Narrow"/>
                <a:ea typeface="Arial Narrow"/>
                <a:cs typeface="Arial Narrow"/>
                <a:sym typeface="Arial Narrow"/>
              </a:rPr>
              <a:t>Most of the absorption/re-emission of IR in the atmosphere is caused by a few gases (O</a:t>
            </a:r>
            <a:r>
              <a:rPr b="0" baseline="-25000" i="0" lang="en-US" sz="2400" u="none" cap="none" strike="noStrike">
                <a:solidFill>
                  <a:srgbClr val="262626"/>
                </a:solidFill>
                <a:latin typeface="Arial Narrow"/>
                <a:ea typeface="Arial Narrow"/>
                <a:cs typeface="Arial Narrow"/>
                <a:sym typeface="Arial Narrow"/>
              </a:rPr>
              <a:t>2</a:t>
            </a:r>
            <a:r>
              <a:rPr b="0" i="0" lang="en-US" sz="2400" u="none" cap="none" strike="noStrike">
                <a:solidFill>
                  <a:srgbClr val="262626"/>
                </a:solidFill>
                <a:latin typeface="Arial Narrow"/>
                <a:ea typeface="Arial Narrow"/>
                <a:cs typeface="Arial Narrow"/>
                <a:sym typeface="Arial Narrow"/>
              </a:rPr>
              <a:t>, N</a:t>
            </a:r>
            <a:r>
              <a:rPr b="0" baseline="-25000" i="0" lang="en-US" sz="2400" u="none" cap="none" strike="noStrike">
                <a:solidFill>
                  <a:srgbClr val="262626"/>
                </a:solidFill>
                <a:latin typeface="Arial Narrow"/>
                <a:ea typeface="Arial Narrow"/>
                <a:cs typeface="Arial Narrow"/>
                <a:sym typeface="Arial Narrow"/>
              </a:rPr>
              <a:t>2</a:t>
            </a:r>
            <a:r>
              <a:rPr b="0" i="0" lang="en-US" sz="2400" u="none" cap="none" strike="noStrike">
                <a:solidFill>
                  <a:srgbClr val="262626"/>
                </a:solidFill>
                <a:latin typeface="Arial Narrow"/>
                <a:ea typeface="Arial Narrow"/>
                <a:cs typeface="Arial Narrow"/>
                <a:sym typeface="Arial Narrow"/>
              </a:rPr>
              <a:t> and trace gases) that are relatively well-mixed, </a:t>
            </a:r>
            <a:br>
              <a:rPr b="0" i="0" lang="en-US" sz="2400" u="none" cap="none" strike="noStrike">
                <a:solidFill>
                  <a:srgbClr val="262626"/>
                </a:solidFill>
                <a:latin typeface="Arial Narrow"/>
                <a:ea typeface="Arial Narrow"/>
                <a:cs typeface="Arial Narrow"/>
                <a:sym typeface="Arial Narrow"/>
              </a:rPr>
            </a:br>
            <a:r>
              <a:rPr b="0" i="0" lang="en-US" sz="2400" u="none" cap="none" strike="noStrike">
                <a:solidFill>
                  <a:srgbClr val="262626"/>
                </a:solidFill>
                <a:latin typeface="Arial Narrow"/>
                <a:ea typeface="Arial Narrow"/>
                <a:cs typeface="Arial Narrow"/>
                <a:sym typeface="Arial Narrow"/>
              </a:rPr>
              <a:t>and by water vapor, ozone and aerosols, that are not well mixed. </a:t>
            </a:r>
            <a:endParaRPr b="0" i="0" sz="2400" u="none" cap="none" strike="noStrike">
              <a:solidFill>
                <a:srgbClr val="000000"/>
              </a:solidFill>
              <a:latin typeface="Arial Narrow"/>
              <a:ea typeface="Arial Narrow"/>
              <a:cs typeface="Arial Narrow"/>
              <a:sym typeface="Arial Narrow"/>
            </a:endParaRPr>
          </a:p>
          <a:p>
            <a:pPr indent="-228455" lvl="0" marL="228455" marR="0" rtl="0" algn="l">
              <a:lnSpc>
                <a:spcPct val="100000"/>
              </a:lnSpc>
              <a:spcBef>
                <a:spcPts val="900"/>
              </a:spcBef>
              <a:spcAft>
                <a:spcPts val="0"/>
              </a:spcAft>
              <a:buClr>
                <a:srgbClr val="262626"/>
              </a:buClr>
              <a:buSzPts val="1800"/>
              <a:buFont typeface="Times"/>
              <a:buChar char="•"/>
            </a:pPr>
            <a:r>
              <a:rPr b="0" i="0" lang="en-US" sz="2400" u="none" cap="none" strike="noStrike">
                <a:solidFill>
                  <a:srgbClr val="262626"/>
                </a:solidFill>
                <a:latin typeface="Arial Narrow"/>
                <a:ea typeface="Arial Narrow"/>
                <a:cs typeface="Arial Narrow"/>
                <a:sym typeface="Arial Narrow"/>
              </a:rPr>
              <a:t>The well-mixed components cause a constant difference in temperature between the surface and the satellite. </a:t>
            </a:r>
            <a:endParaRPr b="0" i="0" sz="2400" u="none" cap="none" strike="noStrike">
              <a:solidFill>
                <a:srgbClr val="000000"/>
              </a:solidFill>
              <a:latin typeface="Arial Narrow"/>
              <a:ea typeface="Arial Narrow"/>
              <a:cs typeface="Arial Narrow"/>
              <a:sym typeface="Arial Narrow"/>
            </a:endParaRPr>
          </a:p>
          <a:p>
            <a:pPr indent="-228455" lvl="0" marL="228455" marR="0" rtl="0" algn="l">
              <a:lnSpc>
                <a:spcPct val="100000"/>
              </a:lnSpc>
              <a:spcBef>
                <a:spcPts val="900"/>
              </a:spcBef>
              <a:spcAft>
                <a:spcPts val="0"/>
              </a:spcAft>
              <a:buClr>
                <a:srgbClr val="262626"/>
              </a:buClr>
              <a:buSzPts val="1800"/>
              <a:buFont typeface="Times"/>
              <a:buChar char="•"/>
            </a:pPr>
            <a:r>
              <a:rPr b="0" i="0" lang="en-US" sz="2400" u="none" cap="none" strike="noStrike">
                <a:solidFill>
                  <a:srgbClr val="262626"/>
                </a:solidFill>
                <a:latin typeface="Arial Narrow"/>
                <a:ea typeface="Arial Narrow"/>
                <a:cs typeface="Arial Narrow"/>
                <a:sym typeface="Arial Narrow"/>
              </a:rPr>
              <a:t>The variable components must be detected and corrected for using multiple wavelengths.</a:t>
            </a:r>
            <a:endParaRPr b="1" i="0" sz="2400" u="none" cap="none" strike="noStrike">
              <a:solidFill>
                <a:srgbClr val="262626"/>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675" name="Google Shape;675;p18"/>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19"/>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sp>
        <p:nvSpPr>
          <p:cNvPr id="682" name="Google Shape;682;p1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None/>
            </a:pPr>
            <a:r>
              <a:rPr lang="en-US">
                <a:latin typeface="Arial Narrow"/>
                <a:ea typeface="Arial Narrow"/>
                <a:cs typeface="Arial Narrow"/>
                <a:sym typeface="Arial Narrow"/>
              </a:rPr>
              <a:t>The process of converting the EMR signal to information</a:t>
            </a:r>
            <a:endParaRPr i="1" sz="3200">
              <a:latin typeface="Arial Narrow"/>
              <a:ea typeface="Arial Narrow"/>
              <a:cs typeface="Arial Narrow"/>
              <a:sym typeface="Arial Narrow"/>
            </a:endParaRPr>
          </a:p>
        </p:txBody>
      </p:sp>
      <p:pic>
        <p:nvPicPr>
          <p:cNvPr id="683" name="Google Shape;683;p19"/>
          <p:cNvPicPr preferRelativeResize="0"/>
          <p:nvPr/>
        </p:nvPicPr>
        <p:blipFill rotWithShape="1">
          <a:blip r:embed="rId3">
            <a:alphaModFix/>
          </a:blip>
          <a:srcRect b="0" l="0" r="0" t="0"/>
          <a:stretch/>
        </p:blipFill>
        <p:spPr>
          <a:xfrm>
            <a:off x="1847215" y="1250632"/>
            <a:ext cx="8477250" cy="4905375"/>
          </a:xfrm>
          <a:prstGeom prst="rect">
            <a:avLst/>
          </a:prstGeom>
          <a:noFill/>
          <a:ln>
            <a:noFill/>
          </a:ln>
        </p:spPr>
      </p:pic>
      <p:pic>
        <p:nvPicPr>
          <p:cNvPr id="684" name="Google Shape;684;p19"/>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1"/>
                                        <p:tgtEl>
                                          <p:spTgt spid="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2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Calibri"/>
              <a:buNone/>
            </a:pPr>
            <a:r>
              <a:rPr lang="en-US">
                <a:latin typeface="Arial Narrow"/>
                <a:ea typeface="Arial Narrow"/>
                <a:cs typeface="Arial Narrow"/>
                <a:sym typeface="Arial Narrow"/>
              </a:rPr>
              <a:t>Types of Sensors and Products</a:t>
            </a:r>
            <a:endParaRPr i="1">
              <a:latin typeface="Arial Narrow"/>
              <a:ea typeface="Arial Narrow"/>
              <a:cs typeface="Arial Narrow"/>
              <a:sym typeface="Arial Narrow"/>
            </a:endParaRPr>
          </a:p>
        </p:txBody>
      </p:sp>
      <p:pic>
        <p:nvPicPr>
          <p:cNvPr id="691" name="Google Shape;691;p20"/>
          <p:cNvPicPr preferRelativeResize="0"/>
          <p:nvPr/>
        </p:nvPicPr>
        <p:blipFill rotWithShape="1">
          <a:blip r:embed="rId3">
            <a:alphaModFix/>
          </a:blip>
          <a:srcRect b="0" l="0" r="0" t="0"/>
          <a:stretch/>
        </p:blipFill>
        <p:spPr>
          <a:xfrm>
            <a:off x="2235202" y="929615"/>
            <a:ext cx="7528791" cy="4822065"/>
          </a:xfrm>
          <a:prstGeom prst="rect">
            <a:avLst/>
          </a:prstGeom>
          <a:noFill/>
          <a:ln>
            <a:noFill/>
          </a:ln>
        </p:spPr>
      </p:pic>
      <p:sp>
        <p:nvSpPr>
          <p:cNvPr id="692" name="Google Shape;692;p20"/>
          <p:cNvSpPr txBox="1"/>
          <p:nvPr/>
        </p:nvSpPr>
        <p:spPr>
          <a:xfrm>
            <a:off x="551735" y="6012386"/>
            <a:ext cx="631781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Calibri"/>
                <a:ea typeface="Calibri"/>
                <a:cs typeface="Calibri"/>
                <a:sym typeface="Calibri"/>
              </a:rPr>
              <a:t>From Robinson, Discovering the Ocean from Space</a:t>
            </a:r>
            <a:endParaRPr b="0" i="0" sz="1400" u="none" cap="none" strike="noStrike">
              <a:solidFill>
                <a:srgbClr val="000000"/>
              </a:solidFill>
              <a:latin typeface="Arial"/>
              <a:ea typeface="Arial"/>
              <a:cs typeface="Arial"/>
              <a:sym typeface="Arial"/>
            </a:endParaRPr>
          </a:p>
        </p:txBody>
      </p:sp>
      <p:sp>
        <p:nvSpPr>
          <p:cNvPr id="693" name="Google Shape;693;p20"/>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pic>
        <p:nvPicPr>
          <p:cNvPr id="694" name="Google Shape;694;p20"/>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1"/>
                                        <p:tgtEl>
                                          <p:spTgt spid="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00"/>
              <a:buNone/>
            </a:pPr>
            <a:r>
              <a:rPr lang="en-US">
                <a:latin typeface="Arial Narrow"/>
                <a:ea typeface="Arial Narrow"/>
                <a:cs typeface="Arial Narrow"/>
                <a:sym typeface="Arial Narrow"/>
              </a:rPr>
              <a:t>The presentation will cover the following topics</a:t>
            </a:r>
            <a:endParaRPr>
              <a:latin typeface="Arial Narrow"/>
              <a:ea typeface="Arial Narrow"/>
              <a:cs typeface="Arial Narrow"/>
              <a:sym typeface="Arial Narrow"/>
            </a:endParaRPr>
          </a:p>
        </p:txBody>
      </p:sp>
      <p:sp>
        <p:nvSpPr>
          <p:cNvPr id="109" name="Google Shape;109;p2"/>
          <p:cNvSpPr txBox="1"/>
          <p:nvPr>
            <p:ph idx="1" type="body"/>
          </p:nvPr>
        </p:nvSpPr>
        <p:spPr>
          <a:xfrm>
            <a:off x="437150" y="1424575"/>
            <a:ext cx="5434263" cy="4351338"/>
          </a:xfrm>
          <a:prstGeom prst="rect">
            <a:avLst/>
          </a:prstGeom>
          <a:noFill/>
          <a:ln>
            <a:noFill/>
          </a:ln>
        </p:spPr>
        <p:txBody>
          <a:bodyPr anchorCtr="0" anchor="t" bIns="45700" lIns="91425" spcFirstLastPara="1" rIns="91425" wrap="square" tIns="45700">
            <a:normAutofit/>
          </a:bodyPr>
          <a:lstStyle/>
          <a:p>
            <a:pPr indent="0" lvl="1" marL="457200" rtl="0" algn="l">
              <a:lnSpc>
                <a:spcPct val="150000"/>
              </a:lnSpc>
              <a:spcBef>
                <a:spcPts val="0"/>
              </a:spcBef>
              <a:spcAft>
                <a:spcPts val="0"/>
              </a:spcAft>
              <a:buClr>
                <a:srgbClr val="262626"/>
              </a:buClr>
              <a:buSzPts val="2800"/>
              <a:buNone/>
            </a:pPr>
            <a:r>
              <a:rPr b="1" lang="en-US" sz="2800">
                <a:latin typeface="Arial Narrow"/>
                <a:ea typeface="Arial Narrow"/>
                <a:cs typeface="Arial Narrow"/>
                <a:sym typeface="Arial Narrow"/>
              </a:rPr>
              <a:t>Satellite 101, Part 2:</a:t>
            </a:r>
            <a:endParaRPr>
              <a:latin typeface="Arial Narrow"/>
              <a:ea typeface="Arial Narrow"/>
              <a:cs typeface="Arial Narrow"/>
              <a:sym typeface="Arial Narrow"/>
            </a:endParaRPr>
          </a:p>
          <a:p>
            <a:pPr indent="-228600" lvl="1" marL="685800" rtl="0" algn="l">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Electromagnetic Radiation (EMR)</a:t>
            </a:r>
            <a:endParaRPr>
              <a:latin typeface="Arial Narrow"/>
              <a:ea typeface="Arial Narrow"/>
              <a:cs typeface="Arial Narrow"/>
              <a:sym typeface="Arial Narrow"/>
            </a:endParaRPr>
          </a:p>
          <a:p>
            <a:pPr indent="-228600" lvl="1" marL="685800" rtl="0" algn="l">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Atmospheric windows</a:t>
            </a:r>
            <a:endParaRPr>
              <a:latin typeface="Arial Narrow"/>
              <a:ea typeface="Arial Narrow"/>
              <a:cs typeface="Arial Narrow"/>
              <a:sym typeface="Arial Narrow"/>
            </a:endParaRPr>
          </a:p>
          <a:p>
            <a:pPr indent="-228600" lvl="1" marL="685800" rtl="0" algn="l">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Atmospheric correction </a:t>
            </a:r>
            <a:endParaRPr>
              <a:latin typeface="Arial Narrow"/>
              <a:ea typeface="Arial Narrow"/>
              <a:cs typeface="Arial Narrow"/>
              <a:sym typeface="Arial Narrow"/>
            </a:endParaRPr>
          </a:p>
          <a:p>
            <a:pPr indent="-228600" lvl="1" marL="685800" rtl="0" algn="l">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How signal collected by sensors becomes information</a:t>
            </a:r>
            <a:endParaRPr>
              <a:latin typeface="Arial Narrow"/>
              <a:ea typeface="Arial Narrow"/>
              <a:cs typeface="Arial Narrow"/>
              <a:sym typeface="Arial Narrow"/>
            </a:endParaRPr>
          </a:p>
          <a:p>
            <a:pPr indent="-228600" lvl="1" marL="685800" rtl="0" algn="l">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Passive vs. active sensors</a:t>
            </a:r>
            <a:endParaRPr>
              <a:latin typeface="Arial Narrow"/>
              <a:ea typeface="Arial Narrow"/>
              <a:cs typeface="Arial Narrow"/>
              <a:sym typeface="Arial Narrow"/>
            </a:endParaRPr>
          </a:p>
          <a:p>
            <a:pPr indent="-76200" lvl="1" marL="685800" rtl="0" algn="l">
              <a:lnSpc>
                <a:spcPct val="150000"/>
              </a:lnSpc>
              <a:spcBef>
                <a:spcPts val="500"/>
              </a:spcBef>
              <a:spcAft>
                <a:spcPts val="0"/>
              </a:spcAft>
              <a:buClr>
                <a:srgbClr val="262626"/>
              </a:buClr>
              <a:buSzPts val="2400"/>
              <a:buNone/>
            </a:pPr>
            <a:r>
              <a:t/>
            </a:r>
            <a:endParaRPr>
              <a:latin typeface="Arial Narrow"/>
              <a:ea typeface="Arial Narrow"/>
              <a:cs typeface="Arial Narrow"/>
              <a:sym typeface="Arial Narrow"/>
            </a:endParaRPr>
          </a:p>
          <a:p>
            <a:pPr indent="-50800" lvl="0" marL="228600" rtl="0" algn="l">
              <a:lnSpc>
                <a:spcPct val="90000"/>
              </a:lnSpc>
              <a:spcBef>
                <a:spcPts val="1000"/>
              </a:spcBef>
              <a:spcAft>
                <a:spcPts val="0"/>
              </a:spcAft>
              <a:buClr>
                <a:srgbClr val="262626"/>
              </a:buClr>
              <a:buSzPts val="2800"/>
              <a:buNone/>
            </a:pPr>
            <a:r>
              <a:t/>
            </a:r>
            <a:endParaRPr>
              <a:latin typeface="Arial Narrow"/>
              <a:ea typeface="Arial Narrow"/>
              <a:cs typeface="Arial Narrow"/>
              <a:sym typeface="Arial Narrow"/>
            </a:endParaRPr>
          </a:p>
        </p:txBody>
      </p:sp>
      <p:pic>
        <p:nvPicPr>
          <p:cNvPr id="110" name="Google Shape;110;p2"/>
          <p:cNvPicPr preferRelativeResize="0"/>
          <p:nvPr/>
        </p:nvPicPr>
        <p:blipFill rotWithShape="1">
          <a:blip r:embed="rId3">
            <a:alphaModFix/>
          </a:blip>
          <a:srcRect b="0" l="0" r="0" t="0"/>
          <a:stretch/>
        </p:blipFill>
        <p:spPr>
          <a:xfrm>
            <a:off x="10166855" y="-95250"/>
            <a:ext cx="2030015" cy="1578770"/>
          </a:xfrm>
          <a:prstGeom prst="rect">
            <a:avLst/>
          </a:prstGeom>
          <a:noFill/>
          <a:ln>
            <a:noFill/>
          </a:ln>
        </p:spPr>
      </p:pic>
      <p:sp>
        <p:nvSpPr>
          <p:cNvPr id="111" name="Google Shape;111;p2"/>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pic>
        <p:nvPicPr>
          <p:cNvPr id="112" name="Google Shape;112;p2"/>
          <p:cNvPicPr preferRelativeResize="0"/>
          <p:nvPr/>
        </p:nvPicPr>
        <p:blipFill rotWithShape="1">
          <a:blip r:embed="rId4">
            <a:alphaModFix/>
          </a:blip>
          <a:srcRect b="0" l="0" r="0" t="0"/>
          <a:stretch/>
        </p:blipFill>
        <p:spPr>
          <a:xfrm>
            <a:off x="6272464" y="2083599"/>
            <a:ext cx="5650596" cy="3269727"/>
          </a:xfrm>
          <a:prstGeom prst="rect">
            <a:avLst/>
          </a:prstGeom>
          <a:noFill/>
          <a:ln>
            <a:noFill/>
          </a:ln>
        </p:spPr>
      </p:pic>
      <p:pic>
        <p:nvPicPr>
          <p:cNvPr id="113" name="Google Shape;113;p2"/>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21"/>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Calibri"/>
              <a:buNone/>
            </a:pPr>
            <a:r>
              <a:rPr lang="en-US">
                <a:latin typeface="Arial Narrow"/>
                <a:ea typeface="Arial Narrow"/>
                <a:cs typeface="Arial Narrow"/>
                <a:sym typeface="Arial Narrow"/>
              </a:rPr>
              <a:t>EMR Spectrum</a:t>
            </a:r>
            <a:r>
              <a:rPr lang="en-US" sz="3200">
                <a:latin typeface="Arial Narrow"/>
                <a:ea typeface="Arial Narrow"/>
                <a:cs typeface="Arial Narrow"/>
                <a:sym typeface="Arial Narrow"/>
              </a:rPr>
              <a:t> and Application</a:t>
            </a:r>
            <a:r>
              <a:rPr lang="en-US">
                <a:latin typeface="Arial Narrow"/>
                <a:ea typeface="Arial Narrow"/>
                <a:cs typeface="Arial Narrow"/>
                <a:sym typeface="Arial Narrow"/>
              </a:rPr>
              <a:t>s</a:t>
            </a:r>
            <a:endParaRPr i="1" sz="3200">
              <a:latin typeface="Arial Narrow"/>
              <a:ea typeface="Arial Narrow"/>
              <a:cs typeface="Arial Narrow"/>
              <a:sym typeface="Arial Narrow"/>
            </a:endParaRPr>
          </a:p>
        </p:txBody>
      </p:sp>
      <p:pic>
        <p:nvPicPr>
          <p:cNvPr id="701" name="Google Shape;701;p21"/>
          <p:cNvPicPr preferRelativeResize="0"/>
          <p:nvPr/>
        </p:nvPicPr>
        <p:blipFill rotWithShape="1">
          <a:blip r:embed="rId3">
            <a:alphaModFix/>
          </a:blip>
          <a:srcRect b="0" l="0" r="0" t="0"/>
          <a:stretch/>
        </p:blipFill>
        <p:spPr>
          <a:xfrm>
            <a:off x="2526896" y="929528"/>
            <a:ext cx="7195891" cy="5323789"/>
          </a:xfrm>
          <a:prstGeom prst="rect">
            <a:avLst/>
          </a:prstGeom>
          <a:noFill/>
          <a:ln>
            <a:noFill/>
          </a:ln>
        </p:spPr>
      </p:pic>
      <p:sp>
        <p:nvSpPr>
          <p:cNvPr id="702" name="Google Shape;702;p21"/>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pic>
        <p:nvPicPr>
          <p:cNvPr id="703" name="Google Shape;703;p21"/>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1"/>
                                        <p:tgtEl>
                                          <p:spTgt spid="7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Passive vs Active Sensors</a:t>
            </a:r>
            <a:endParaRPr i="1" sz="3200">
              <a:latin typeface="Arial Narrow"/>
              <a:ea typeface="Arial Narrow"/>
              <a:cs typeface="Arial Narrow"/>
              <a:sym typeface="Arial Narrow"/>
            </a:endParaRPr>
          </a:p>
        </p:txBody>
      </p:sp>
      <p:sp>
        <p:nvSpPr>
          <p:cNvPr id="710" name="Google Shape;710;p22"/>
          <p:cNvSpPr txBox="1"/>
          <p:nvPr>
            <p:ph idx="1" type="body"/>
          </p:nvPr>
        </p:nvSpPr>
        <p:spPr>
          <a:xfrm>
            <a:off x="4495006" y="1086237"/>
            <a:ext cx="6921611" cy="219386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E5C90"/>
              </a:buClr>
              <a:buSzPts val="2000"/>
              <a:buNone/>
            </a:pPr>
            <a:r>
              <a:rPr b="1" lang="en-US" sz="2400">
                <a:solidFill>
                  <a:srgbClr val="1E5C90"/>
                </a:solidFill>
                <a:latin typeface="Arial Narrow"/>
                <a:ea typeface="Arial Narrow"/>
                <a:cs typeface="Arial Narrow"/>
                <a:sym typeface="Arial Narrow"/>
              </a:rPr>
              <a:t>Passive Remote Sensing</a:t>
            </a:r>
            <a:endParaRPr b="1" sz="2400">
              <a:solidFill>
                <a:srgbClr val="1E5C90"/>
              </a:solidFill>
              <a:latin typeface="Arial Narrow"/>
              <a:ea typeface="Arial Narrow"/>
              <a:cs typeface="Arial Narrow"/>
              <a:sym typeface="Arial Narrow"/>
            </a:endParaRPr>
          </a:p>
          <a:p>
            <a:pPr indent="-228600" lvl="0" marL="228600" rtl="0" algn="l">
              <a:lnSpc>
                <a:spcPct val="110000"/>
              </a:lnSpc>
              <a:spcBef>
                <a:spcPts val="1025"/>
              </a:spcBef>
              <a:spcAft>
                <a:spcPts val="0"/>
              </a:spcAft>
              <a:buClr>
                <a:srgbClr val="2D2525"/>
              </a:buClr>
              <a:buSzPts val="1800"/>
              <a:buChar char="•"/>
            </a:pPr>
            <a:r>
              <a:rPr lang="en-US" sz="2000">
                <a:solidFill>
                  <a:srgbClr val="2D2525"/>
                </a:solidFill>
                <a:latin typeface="Arial Narrow"/>
                <a:ea typeface="Arial Narrow"/>
                <a:cs typeface="Arial Narrow"/>
                <a:sym typeface="Arial Narrow"/>
              </a:rPr>
              <a:t>Reception of EMR signals from natural source</a:t>
            </a:r>
            <a:endParaRPr sz="3200">
              <a:latin typeface="Arial Narrow"/>
              <a:ea typeface="Arial Narrow"/>
              <a:cs typeface="Arial Narrow"/>
              <a:sym typeface="Arial Narrow"/>
            </a:endParaRPr>
          </a:p>
          <a:p>
            <a:pPr indent="-228600" lvl="0" marL="228600" rtl="0" algn="l">
              <a:lnSpc>
                <a:spcPct val="110000"/>
              </a:lnSpc>
              <a:spcBef>
                <a:spcPts val="1025"/>
              </a:spcBef>
              <a:spcAft>
                <a:spcPts val="0"/>
              </a:spcAft>
              <a:buClr>
                <a:srgbClr val="2D2525"/>
              </a:buClr>
              <a:buSzPts val="1800"/>
              <a:buChar char="•"/>
            </a:pPr>
            <a:r>
              <a:rPr lang="en-US" sz="2000">
                <a:solidFill>
                  <a:srgbClr val="2D2525"/>
                </a:solidFill>
                <a:latin typeface="Arial Narrow"/>
                <a:ea typeface="Arial Narrow"/>
                <a:cs typeface="Arial Narrow"/>
                <a:sym typeface="Arial Narrow"/>
              </a:rPr>
              <a:t>Either EMR from the Sun that is reflected off of the earth or EMR emitted by the Earth</a:t>
            </a:r>
            <a:endParaRPr sz="3200">
              <a:latin typeface="Arial Narrow"/>
              <a:ea typeface="Arial Narrow"/>
              <a:cs typeface="Arial Narrow"/>
              <a:sym typeface="Arial Narrow"/>
            </a:endParaRPr>
          </a:p>
        </p:txBody>
      </p:sp>
      <p:sp>
        <p:nvSpPr>
          <p:cNvPr id="711" name="Google Shape;711;p22"/>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pic>
        <p:nvPicPr>
          <p:cNvPr id="712" name="Google Shape;712;p22"/>
          <p:cNvPicPr preferRelativeResize="0"/>
          <p:nvPr/>
        </p:nvPicPr>
        <p:blipFill rotWithShape="1">
          <a:blip r:embed="rId3">
            <a:alphaModFix/>
          </a:blip>
          <a:srcRect b="8333" l="0" r="51920" t="0"/>
          <a:stretch/>
        </p:blipFill>
        <p:spPr>
          <a:xfrm>
            <a:off x="615967" y="1125504"/>
            <a:ext cx="3031958" cy="2154594"/>
          </a:xfrm>
          <a:prstGeom prst="rect">
            <a:avLst/>
          </a:prstGeom>
          <a:noFill/>
          <a:ln>
            <a:noFill/>
          </a:ln>
        </p:spPr>
      </p:pic>
      <p:pic>
        <p:nvPicPr>
          <p:cNvPr id="713" name="Google Shape;713;p22"/>
          <p:cNvPicPr preferRelativeResize="0"/>
          <p:nvPr/>
        </p:nvPicPr>
        <p:blipFill rotWithShape="1">
          <a:blip r:embed="rId4">
            <a:alphaModFix/>
          </a:blip>
          <a:srcRect b="8333" l="53465" r="0" t="0"/>
          <a:stretch/>
        </p:blipFill>
        <p:spPr>
          <a:xfrm>
            <a:off x="713344" y="3783457"/>
            <a:ext cx="2934581" cy="2154594"/>
          </a:xfrm>
          <a:prstGeom prst="rect">
            <a:avLst/>
          </a:prstGeom>
          <a:noFill/>
          <a:ln>
            <a:noFill/>
          </a:ln>
        </p:spPr>
      </p:pic>
      <p:sp>
        <p:nvSpPr>
          <p:cNvPr id="714" name="Google Shape;714;p22"/>
          <p:cNvSpPr txBox="1"/>
          <p:nvPr/>
        </p:nvSpPr>
        <p:spPr>
          <a:xfrm>
            <a:off x="4495006" y="3759813"/>
            <a:ext cx="6285289" cy="219386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E5C90"/>
              </a:buClr>
              <a:buSzPts val="2000"/>
              <a:buFont typeface="Arial"/>
              <a:buNone/>
            </a:pPr>
            <a:r>
              <a:rPr b="1" i="0" lang="en-US" sz="2400" u="none" cap="none" strike="noStrike">
                <a:solidFill>
                  <a:srgbClr val="1E5C90"/>
                </a:solidFill>
                <a:latin typeface="Arial Narrow"/>
                <a:ea typeface="Arial Narrow"/>
                <a:cs typeface="Arial Narrow"/>
                <a:sym typeface="Arial Narrow"/>
              </a:rPr>
              <a:t>Active Remote Sensing</a:t>
            </a:r>
            <a:r>
              <a:rPr b="0" i="0" lang="en-US" sz="2400" u="none" cap="none" strike="noStrike">
                <a:solidFill>
                  <a:srgbClr val="1E5C90"/>
                </a:solidFill>
                <a:latin typeface="Arial Narrow"/>
                <a:ea typeface="Arial Narrow"/>
                <a:cs typeface="Arial Narrow"/>
                <a:sym typeface="Arial Narrow"/>
              </a:rPr>
              <a:t> </a:t>
            </a:r>
            <a:endParaRPr b="0" i="0" sz="1600" u="none" cap="none" strike="noStrike">
              <a:solidFill>
                <a:srgbClr val="000000"/>
              </a:solidFill>
              <a:latin typeface="Arial Narrow"/>
              <a:ea typeface="Arial Narrow"/>
              <a:cs typeface="Arial Narrow"/>
              <a:sym typeface="Arial Narrow"/>
            </a:endParaRPr>
          </a:p>
          <a:p>
            <a:pPr indent="-228600" lvl="0" marL="228600" marR="0" rtl="0" algn="l">
              <a:lnSpc>
                <a:spcPct val="110000"/>
              </a:lnSpc>
              <a:spcBef>
                <a:spcPts val="1025"/>
              </a:spcBef>
              <a:spcAft>
                <a:spcPts val="0"/>
              </a:spcAft>
              <a:buClr>
                <a:srgbClr val="2D2525"/>
              </a:buClr>
              <a:buSzPts val="1800"/>
              <a:buFont typeface="Arial"/>
              <a:buChar char="•"/>
            </a:pPr>
            <a:r>
              <a:rPr b="0" i="0" lang="en-US" sz="2000" u="none" cap="none" strike="noStrike">
                <a:solidFill>
                  <a:srgbClr val="2D2525"/>
                </a:solidFill>
                <a:latin typeface="Arial Narrow"/>
                <a:ea typeface="Arial Narrow"/>
                <a:cs typeface="Arial Narrow"/>
                <a:sym typeface="Arial Narrow"/>
              </a:rPr>
              <a:t>Reception of EMR signals from a pulse emitted by a satellite </a:t>
            </a:r>
            <a:endParaRPr b="0" i="0" sz="1600" u="none" cap="none" strike="noStrike">
              <a:solidFill>
                <a:srgbClr val="000000"/>
              </a:solidFill>
              <a:latin typeface="Arial Narrow"/>
              <a:ea typeface="Arial Narrow"/>
              <a:cs typeface="Arial Narrow"/>
              <a:sym typeface="Arial Narrow"/>
            </a:endParaRPr>
          </a:p>
          <a:p>
            <a:pPr indent="-228600" lvl="0" marL="228600" marR="0" rtl="0" algn="l">
              <a:lnSpc>
                <a:spcPct val="110000"/>
              </a:lnSpc>
              <a:spcBef>
                <a:spcPts val="1025"/>
              </a:spcBef>
              <a:spcAft>
                <a:spcPts val="0"/>
              </a:spcAft>
              <a:buClr>
                <a:srgbClr val="2D2525"/>
              </a:buClr>
              <a:buSzPts val="1800"/>
              <a:buFont typeface="Arial"/>
              <a:buChar char="•"/>
            </a:pPr>
            <a:r>
              <a:rPr b="0" i="0" lang="en-US" sz="2000" u="none" cap="none" strike="noStrike">
                <a:solidFill>
                  <a:srgbClr val="2D2525"/>
                </a:solidFill>
                <a:latin typeface="Arial Narrow"/>
                <a:ea typeface="Arial Narrow"/>
                <a:cs typeface="Arial Narrow"/>
                <a:sym typeface="Arial Narrow"/>
              </a:rPr>
              <a:t>The pulse is directed to the earth and the reflected signal is captured by the satellite sensor</a:t>
            </a:r>
            <a:endParaRPr b="0" i="0" sz="2000" u="none" cap="none" strike="noStrike">
              <a:solidFill>
                <a:srgbClr val="262626"/>
              </a:solidFill>
              <a:latin typeface="Arial Narrow"/>
              <a:ea typeface="Arial Narrow"/>
              <a:cs typeface="Arial Narrow"/>
              <a:sym typeface="Arial Narrow"/>
            </a:endParaRPr>
          </a:p>
        </p:txBody>
      </p:sp>
      <p:pic>
        <p:nvPicPr>
          <p:cNvPr id="715" name="Google Shape;715;p22"/>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1"/>
                                        <p:tgtEl>
                                          <p:spTgt spid="7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pic>
        <p:nvPicPr>
          <p:cNvPr id="721" name="Google Shape;721;p23"/>
          <p:cNvPicPr preferRelativeResize="0"/>
          <p:nvPr/>
        </p:nvPicPr>
        <p:blipFill rotWithShape="1">
          <a:blip r:embed="rId3">
            <a:alphaModFix/>
          </a:blip>
          <a:srcRect b="0" l="0" r="0" t="0"/>
          <a:stretch/>
        </p:blipFill>
        <p:spPr>
          <a:xfrm>
            <a:off x="1524000" y="584200"/>
            <a:ext cx="9144000" cy="5689600"/>
          </a:xfrm>
          <a:prstGeom prst="rect">
            <a:avLst/>
          </a:prstGeom>
          <a:noFill/>
          <a:ln>
            <a:noFill/>
          </a:ln>
        </p:spPr>
      </p:pic>
      <p:sp>
        <p:nvSpPr>
          <p:cNvPr id="722" name="Google Shape;722;p2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Passive vs. Active Sensors</a:t>
            </a:r>
            <a:endParaRPr i="1" sz="3200">
              <a:latin typeface="Arial Narrow"/>
              <a:ea typeface="Arial Narrow"/>
              <a:cs typeface="Arial Narrow"/>
              <a:sym typeface="Arial Narrow"/>
            </a:endParaRPr>
          </a:p>
        </p:txBody>
      </p:sp>
      <p:sp>
        <p:nvSpPr>
          <p:cNvPr id="723" name="Google Shape;723;p23"/>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sp>
        <p:nvSpPr>
          <p:cNvPr id="724" name="Google Shape;724;p23"/>
          <p:cNvSpPr txBox="1"/>
          <p:nvPr/>
        </p:nvSpPr>
        <p:spPr>
          <a:xfrm>
            <a:off x="1702676" y="6022428"/>
            <a:ext cx="214558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Image Credit: NASA ARSET </a:t>
            </a:r>
            <a:endParaRPr b="0" i="0" sz="1400" u="none" cap="none" strike="noStrike">
              <a:solidFill>
                <a:srgbClr val="000000"/>
              </a:solidFill>
              <a:latin typeface="Arial"/>
              <a:ea typeface="Arial"/>
              <a:cs typeface="Arial"/>
              <a:sym typeface="Arial"/>
            </a:endParaRPr>
          </a:p>
        </p:txBody>
      </p:sp>
      <p:pic>
        <p:nvPicPr>
          <p:cNvPr id="725" name="Google Shape;725;p23"/>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
                                        <p:tgtEl>
                                          <p:spTgt spid="725"/>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0"/>
                                        <p:tgtEl>
                                          <p:spTgt spid="7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24"/>
          <p:cNvSpPr txBox="1"/>
          <p:nvPr>
            <p:ph type="title"/>
          </p:nvPr>
        </p:nvSpPr>
        <p:spPr>
          <a:xfrm>
            <a:off x="528298" y="11557"/>
            <a:ext cx="10515600" cy="1325563"/>
          </a:xfrm>
          <a:prstGeom prst="rect">
            <a:avLst/>
          </a:prstGeom>
          <a:noFill/>
          <a:ln>
            <a:noFill/>
          </a:ln>
          <a:effectLst>
            <a:outerShdw blurRad="63500" rotWithShape="0" algn="ctr" dir="2700000" dist="53882">
              <a:schemeClr val="lt1">
                <a:alpha val="74509"/>
              </a:scheme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latin typeface="Arial Narrow"/>
                <a:ea typeface="Arial Narrow"/>
                <a:cs typeface="Arial Narrow"/>
                <a:sym typeface="Arial Narrow"/>
              </a:rPr>
              <a:t>Science Quality vs NRT </a:t>
            </a:r>
            <a:endParaRPr sz="5400">
              <a:latin typeface="Arial Narrow"/>
              <a:ea typeface="Arial Narrow"/>
              <a:cs typeface="Arial Narrow"/>
              <a:sym typeface="Arial Narrow"/>
            </a:endParaRPr>
          </a:p>
        </p:txBody>
      </p:sp>
      <p:sp>
        <p:nvSpPr>
          <p:cNvPr id="732" name="Google Shape;732;p24"/>
          <p:cNvSpPr txBox="1"/>
          <p:nvPr/>
        </p:nvSpPr>
        <p:spPr>
          <a:xfrm>
            <a:off x="693683" y="1991655"/>
            <a:ext cx="10720551" cy="3656295"/>
          </a:xfrm>
          <a:prstGeom prst="rect">
            <a:avLst/>
          </a:prstGeom>
          <a:noFill/>
          <a:ln>
            <a:noFill/>
          </a:ln>
        </p:spPr>
        <p:txBody>
          <a:bodyPr anchorCtr="0" anchor="t" bIns="45675" lIns="91375" spcFirstLastPara="1" rIns="91375" wrap="square" tIns="45675">
            <a:spAutoFit/>
          </a:bodyPr>
          <a:lstStyle/>
          <a:p>
            <a:pPr indent="-228600" lvl="0" marL="228600" marR="0" rtl="0" algn="l">
              <a:lnSpc>
                <a:spcPct val="120000"/>
              </a:lnSpc>
              <a:spcBef>
                <a:spcPts val="1200"/>
              </a:spcBef>
              <a:spcAft>
                <a:spcPts val="0"/>
              </a:spcAft>
              <a:buClr>
                <a:schemeClr val="dk2"/>
              </a:buClr>
              <a:buSzPts val="2000"/>
              <a:buFont typeface="Times"/>
              <a:buChar char="•"/>
            </a:pPr>
            <a:r>
              <a:rPr b="0" i="0" lang="en-US" sz="2400" u="none" cap="none" strike="noStrike">
                <a:solidFill>
                  <a:schemeClr val="dk2"/>
                </a:solidFill>
                <a:latin typeface="Arial Narrow"/>
                <a:ea typeface="Arial Narrow"/>
                <a:cs typeface="Arial Narrow"/>
                <a:sym typeface="Arial Narrow"/>
              </a:rPr>
              <a:t>Science Quality data has undergone better Quality Control, and has latency periods of several weeks to several months. These data are typically are used to look at trends over time, and for use in publications.</a:t>
            </a:r>
            <a:endParaRPr/>
          </a:p>
          <a:p>
            <a:pPr indent="-228600" lvl="0" marL="228600" marR="0" rtl="0" algn="l">
              <a:lnSpc>
                <a:spcPct val="120000"/>
              </a:lnSpc>
              <a:spcBef>
                <a:spcPts val="1200"/>
              </a:spcBef>
              <a:spcAft>
                <a:spcPts val="0"/>
              </a:spcAft>
              <a:buClr>
                <a:schemeClr val="dk2"/>
              </a:buClr>
              <a:buSzPts val="2000"/>
              <a:buFont typeface="Times"/>
              <a:buChar char="•"/>
            </a:pPr>
            <a:r>
              <a:rPr b="0" i="0" lang="en-US" sz="2400" u="none" cap="none" strike="noStrike">
                <a:solidFill>
                  <a:schemeClr val="dk2"/>
                </a:solidFill>
                <a:latin typeface="Arial Narrow"/>
                <a:ea typeface="Arial Narrow"/>
                <a:cs typeface="Arial Narrow"/>
                <a:sym typeface="Arial Narrow"/>
              </a:rPr>
              <a:t>Near-Real time (NRT) data, is data with the shortest latency possible, hours to days. </a:t>
            </a:r>
            <a:br>
              <a:rPr b="0" i="0" lang="en-US" sz="2400" u="none" cap="none" strike="noStrike">
                <a:solidFill>
                  <a:schemeClr val="dk2"/>
                </a:solidFill>
                <a:latin typeface="Arial Narrow"/>
                <a:ea typeface="Arial Narrow"/>
                <a:cs typeface="Arial Narrow"/>
                <a:sym typeface="Arial Narrow"/>
              </a:rPr>
            </a:br>
            <a:r>
              <a:rPr b="0" i="0" lang="en-US" sz="2400" u="none" cap="none" strike="noStrike">
                <a:solidFill>
                  <a:schemeClr val="dk2"/>
                </a:solidFill>
                <a:latin typeface="Arial Narrow"/>
                <a:ea typeface="Arial Narrow"/>
                <a:cs typeface="Arial Narrow"/>
                <a:sym typeface="Arial Narrow"/>
              </a:rPr>
              <a:t>To achieve this short latency these datasets have undergone minimal Quality Control.</a:t>
            </a:r>
            <a:endParaRPr b="0" i="0" sz="2400" u="sng" cap="none" strike="noStrike">
              <a:solidFill>
                <a:schemeClr val="dk2"/>
              </a:solidFill>
              <a:latin typeface="Arial Narrow"/>
              <a:ea typeface="Arial Narrow"/>
              <a:cs typeface="Arial Narrow"/>
              <a:sym typeface="Arial Narrow"/>
            </a:endParaRPr>
          </a:p>
          <a:p>
            <a:pPr indent="-228600" lvl="0" marL="228600" marR="0" rtl="0" algn="l">
              <a:lnSpc>
                <a:spcPct val="120000"/>
              </a:lnSpc>
              <a:spcBef>
                <a:spcPts val="1200"/>
              </a:spcBef>
              <a:spcAft>
                <a:spcPts val="0"/>
              </a:spcAft>
              <a:buClr>
                <a:schemeClr val="dk2"/>
              </a:buClr>
              <a:buSzPts val="2000"/>
              <a:buFont typeface="Times"/>
              <a:buChar char="•"/>
            </a:pPr>
            <a:r>
              <a:rPr b="0" i="0" lang="en-US" sz="2400" u="none" cap="none" strike="noStrike">
                <a:solidFill>
                  <a:schemeClr val="dk2"/>
                </a:solidFill>
                <a:latin typeface="Arial Narrow"/>
                <a:ea typeface="Arial Narrow"/>
                <a:cs typeface="Arial Narrow"/>
                <a:sym typeface="Arial Narrow"/>
              </a:rPr>
              <a:t>For datasets that are periodically reprocessed, the older versions should be labelled “deprecated” on data servers (i.e. ERDDAP).</a:t>
            </a:r>
            <a:endParaRPr b="0" i="0" sz="1600" u="none" cap="none" strike="noStrike">
              <a:solidFill>
                <a:srgbClr val="000000"/>
              </a:solidFill>
              <a:latin typeface="Arial Narrow"/>
              <a:ea typeface="Arial Narrow"/>
              <a:cs typeface="Arial Narrow"/>
              <a:sym typeface="Arial Narrow"/>
            </a:endParaRPr>
          </a:p>
        </p:txBody>
      </p:sp>
      <p:sp>
        <p:nvSpPr>
          <p:cNvPr id="733" name="Google Shape;733;p24"/>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pic>
        <p:nvPicPr>
          <p:cNvPr id="734" name="Google Shape;734;p24"/>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1"/>
                                        <p:tgtEl>
                                          <p:spTgt spid="7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26"/>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NOAA CoastWatch Satellite Course - Narrated Presentations </a:t>
            </a:r>
            <a:endParaRPr>
              <a:latin typeface="Arial Narrow"/>
              <a:ea typeface="Arial Narrow"/>
              <a:cs typeface="Arial Narrow"/>
              <a:sym typeface="Arial Narrow"/>
            </a:endParaRPr>
          </a:p>
        </p:txBody>
      </p:sp>
      <p:sp>
        <p:nvSpPr>
          <p:cNvPr id="741" name="Google Shape;741;p2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sp>
        <p:nvSpPr>
          <p:cNvPr id="742" name="Google Shape;742;p26"/>
          <p:cNvSpPr txBox="1"/>
          <p:nvPr/>
        </p:nvSpPr>
        <p:spPr>
          <a:xfrm>
            <a:off x="1030958" y="1657350"/>
            <a:ext cx="8741692" cy="526293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7F7F7F"/>
              </a:buClr>
              <a:buSzPts val="3200"/>
              <a:buFont typeface="Arial"/>
              <a:buChar char="•"/>
            </a:pPr>
            <a:r>
              <a:rPr b="0" i="0" lang="en-US" sz="3600" u="none" cap="none" strike="noStrike">
                <a:solidFill>
                  <a:srgbClr val="7F7F7F"/>
                </a:solidFill>
                <a:latin typeface="Arial Narrow"/>
                <a:ea typeface="Arial Narrow"/>
                <a:cs typeface="Arial Narrow"/>
                <a:sym typeface="Arial Narrow"/>
              </a:rPr>
              <a:t>Satellite 101 – Part 1 </a:t>
            </a:r>
            <a:endParaRPr b="0" i="0" sz="1600" u="none" cap="none" strike="noStrike">
              <a:solidFill>
                <a:srgbClr val="000000"/>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dk1"/>
              </a:buClr>
              <a:buSzPts val="3200"/>
              <a:buFont typeface="Arial"/>
              <a:buChar char="•"/>
            </a:pPr>
            <a:r>
              <a:rPr b="1" i="0" lang="en-US" sz="3600" u="none" cap="none" strike="noStrike">
                <a:solidFill>
                  <a:schemeClr val="dk1"/>
                </a:solidFill>
                <a:latin typeface="Arial Narrow"/>
                <a:ea typeface="Arial Narrow"/>
                <a:cs typeface="Arial Narrow"/>
                <a:sym typeface="Arial Narrow"/>
              </a:rPr>
              <a:t>Satellite 101 – Part 2 </a:t>
            </a:r>
            <a:endParaRPr b="0" i="0" sz="1600" u="none" cap="none" strike="noStrike">
              <a:solidFill>
                <a:srgbClr val="000000"/>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rgbClr val="7F7F7F"/>
              </a:buClr>
              <a:buSzPts val="3200"/>
              <a:buFont typeface="Arial"/>
              <a:buChar char="•"/>
            </a:pPr>
            <a:r>
              <a:rPr b="0" i="0" lang="en-US" sz="3600" u="none" cap="none" strike="noStrike">
                <a:solidFill>
                  <a:srgbClr val="7F7F7F"/>
                </a:solidFill>
                <a:latin typeface="Arial Narrow"/>
                <a:ea typeface="Arial Narrow"/>
                <a:cs typeface="Arial Narrow"/>
                <a:sym typeface="Arial Narrow"/>
              </a:rPr>
              <a:t>Fundamentals of Ocean Color </a:t>
            </a:r>
            <a:endParaRPr b="0" i="0" sz="1600" u="none" cap="none" strike="noStrike">
              <a:solidFill>
                <a:srgbClr val="000000"/>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rgbClr val="7F7F7F"/>
              </a:buClr>
              <a:buSzPts val="3200"/>
              <a:buFont typeface="Arial"/>
              <a:buChar char="•"/>
            </a:pPr>
            <a:r>
              <a:rPr b="0" i="0" lang="en-US" sz="3600" u="none" cap="none" strike="noStrike">
                <a:solidFill>
                  <a:srgbClr val="7F7F7F"/>
                </a:solidFill>
                <a:latin typeface="Arial Narrow"/>
                <a:ea typeface="Arial Narrow"/>
                <a:cs typeface="Arial Narrow"/>
                <a:sym typeface="Arial Narrow"/>
              </a:rPr>
              <a:t>Fundamentals of Sea-Surface Temperature</a:t>
            </a:r>
            <a:endParaRPr b="0" i="0" sz="1600" u="none" cap="none" strike="noStrike">
              <a:solidFill>
                <a:srgbClr val="000000"/>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rgbClr val="7F7F7F"/>
              </a:buClr>
              <a:buSzPts val="3200"/>
              <a:buFont typeface="Arial"/>
              <a:buChar char="•"/>
            </a:pPr>
            <a:r>
              <a:rPr b="0" i="0" lang="en-US" sz="3600" u="none" cap="none" strike="noStrike">
                <a:solidFill>
                  <a:srgbClr val="7F7F7F"/>
                </a:solidFill>
                <a:latin typeface="Arial Narrow"/>
                <a:ea typeface="Arial Narrow"/>
                <a:cs typeface="Arial Narrow"/>
                <a:sym typeface="Arial Narrow"/>
              </a:rPr>
              <a:t>Fundamentals of Altimetry, Wind and Salinity</a:t>
            </a:r>
            <a:endParaRPr b="0" i="0" sz="3600" u="none" cap="none" strike="noStrike">
              <a:solidFill>
                <a:srgbClr val="A5A5A5"/>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rgbClr val="7F7F7F"/>
              </a:buClr>
              <a:buSzPts val="3200"/>
              <a:buFont typeface="Arial"/>
              <a:buChar char="•"/>
            </a:pPr>
            <a:r>
              <a:rPr b="0" i="0" lang="en-US" sz="3600" u="none" cap="none" strike="noStrike">
                <a:solidFill>
                  <a:srgbClr val="7F7F7F"/>
                </a:solidFill>
                <a:latin typeface="Arial Narrow"/>
                <a:ea typeface="Arial Narrow"/>
                <a:cs typeface="Arial Narrow"/>
                <a:sym typeface="Arial Narrow"/>
              </a:rPr>
              <a:t>Introduction to ERDDAP</a:t>
            </a:r>
            <a:endParaRPr/>
          </a:p>
          <a:p>
            <a:pPr indent="-285750" lvl="0" marL="285750" marR="0" rtl="0" algn="l">
              <a:lnSpc>
                <a:spcPct val="100000"/>
              </a:lnSpc>
              <a:spcBef>
                <a:spcPts val="0"/>
              </a:spcBef>
              <a:spcAft>
                <a:spcPts val="0"/>
              </a:spcAft>
              <a:buClr>
                <a:srgbClr val="7F7F7F"/>
              </a:buClr>
              <a:buSzPts val="3200"/>
              <a:buFont typeface="Arial"/>
              <a:buChar char="•"/>
            </a:pPr>
            <a:r>
              <a:rPr b="0" i="0" lang="en-US" sz="3600" u="none" cap="none" strike="noStrike">
                <a:solidFill>
                  <a:srgbClr val="7F7F7F"/>
                </a:solidFill>
                <a:latin typeface="Arial Narrow"/>
                <a:ea typeface="Arial Narrow"/>
                <a:cs typeface="Arial Narrow"/>
                <a:sym typeface="Arial Narrow"/>
              </a:rPr>
              <a:t>What Dataset to Choose?</a:t>
            </a:r>
            <a:endParaRPr b="0" i="0" sz="3600" u="none" cap="none" strike="noStrike">
              <a:solidFill>
                <a:srgbClr val="7F7F7F"/>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rgbClr val="7F7F7F"/>
              </a:buClr>
              <a:buSzPts val="3200"/>
              <a:buFont typeface="Arial"/>
              <a:buChar char="•"/>
            </a:pPr>
            <a:r>
              <a:rPr b="0" i="0" lang="en-US" sz="3600" u="none" cap="none" strike="noStrike">
                <a:solidFill>
                  <a:srgbClr val="7F7F7F"/>
                </a:solidFill>
                <a:latin typeface="Arial Narrow"/>
                <a:ea typeface="Arial Narrow"/>
                <a:cs typeface="Arial Narrow"/>
                <a:sym typeface="Arial Narrow"/>
              </a:rPr>
              <a:t>Bringing Satellite Data into ARCGIS </a:t>
            </a:r>
            <a:endParaRPr/>
          </a:p>
          <a:p>
            <a:pPr indent="-82550" lvl="0" marL="285750" marR="0" rtl="0" algn="l">
              <a:lnSpc>
                <a:spcPct val="100000"/>
              </a:lnSpc>
              <a:spcBef>
                <a:spcPts val="0"/>
              </a:spcBef>
              <a:spcAft>
                <a:spcPts val="0"/>
              </a:spcAft>
              <a:buClr>
                <a:srgbClr val="7F7F7F"/>
              </a:buClr>
              <a:buSzPts val="3200"/>
              <a:buFont typeface="Arial"/>
              <a:buNone/>
            </a:pPr>
            <a:r>
              <a:t/>
            </a:r>
            <a:endParaRPr b="0" i="0" sz="1600" u="none" cap="none" strike="noStrike">
              <a:solidFill>
                <a:srgbClr val="000000"/>
              </a:solidFill>
              <a:latin typeface="Arial Narrow"/>
              <a:ea typeface="Arial Narrow"/>
              <a:cs typeface="Arial Narrow"/>
              <a:sym typeface="Arial Narrow"/>
            </a:endParaRPr>
          </a:p>
          <a:p>
            <a:pPr indent="-82550" lvl="0" marL="28575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743" name="Google Shape;743;p26"/>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1"/>
                                        <p:tgtEl>
                                          <p:spTgt spid="7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cxnSp>
        <p:nvCxnSpPr>
          <p:cNvPr id="119" name="Google Shape;119;p3"/>
          <p:cNvCxnSpPr/>
          <p:nvPr/>
        </p:nvCxnSpPr>
        <p:spPr>
          <a:xfrm>
            <a:off x="930399" y="5458172"/>
            <a:ext cx="10285289" cy="0"/>
          </a:xfrm>
          <a:prstGeom prst="straightConnector1">
            <a:avLst/>
          </a:prstGeom>
          <a:noFill/>
          <a:ln cap="flat" cmpd="sng" w="9525">
            <a:solidFill>
              <a:schemeClr val="accent1"/>
            </a:solidFill>
            <a:prstDash val="solid"/>
            <a:miter lim="800000"/>
            <a:headEnd len="sm" w="sm" type="none"/>
            <a:tailEnd len="sm" w="sm" type="none"/>
          </a:ln>
        </p:spPr>
      </p:cxnSp>
      <p:sp>
        <p:nvSpPr>
          <p:cNvPr id="120" name="Google Shape;120;p3"/>
          <p:cNvSpPr txBox="1"/>
          <p:nvPr>
            <p:ph type="title"/>
          </p:nvPr>
        </p:nvSpPr>
        <p:spPr>
          <a:xfrm>
            <a:off x="528298" y="11557"/>
            <a:ext cx="1128433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Satellites measure electromagnetic radiation (EMR)</a:t>
            </a:r>
            <a:endParaRPr i="1" sz="3200">
              <a:latin typeface="Arial Narrow"/>
              <a:ea typeface="Arial Narrow"/>
              <a:cs typeface="Arial Narrow"/>
              <a:sym typeface="Arial Narrow"/>
            </a:endParaRPr>
          </a:p>
        </p:txBody>
      </p:sp>
      <p:sp>
        <p:nvSpPr>
          <p:cNvPr id="121" name="Google Shape;121;p3"/>
          <p:cNvSpPr txBox="1"/>
          <p:nvPr/>
        </p:nvSpPr>
        <p:spPr>
          <a:xfrm>
            <a:off x="10064002" y="6041657"/>
            <a:ext cx="212799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Credit: Jan Yoshioka, CI</a:t>
            </a:r>
            <a:endParaRPr b="0" i="0" sz="1400" u="none" cap="none" strike="noStrike">
              <a:solidFill>
                <a:schemeClr val="dk1"/>
              </a:solidFill>
              <a:latin typeface="Calibri"/>
              <a:ea typeface="Calibri"/>
              <a:cs typeface="Calibri"/>
              <a:sym typeface="Calibri"/>
            </a:endParaRPr>
          </a:p>
        </p:txBody>
      </p:sp>
      <p:sp>
        <p:nvSpPr>
          <p:cNvPr id="122" name="Google Shape;122;p3"/>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cxnSp>
        <p:nvCxnSpPr>
          <p:cNvPr id="123" name="Google Shape;123;p3"/>
          <p:cNvCxnSpPr/>
          <p:nvPr/>
        </p:nvCxnSpPr>
        <p:spPr>
          <a:xfrm>
            <a:off x="1903002" y="2636094"/>
            <a:ext cx="1854611" cy="2836366"/>
          </a:xfrm>
          <a:prstGeom prst="straightConnector1">
            <a:avLst/>
          </a:prstGeom>
          <a:noFill/>
          <a:ln cap="flat" cmpd="sng" w="50800">
            <a:solidFill>
              <a:schemeClr val="accent1"/>
            </a:solidFill>
            <a:prstDash val="solid"/>
            <a:miter lim="800000"/>
            <a:headEnd len="sm" w="sm" type="none"/>
            <a:tailEnd len="med" w="med" type="triangle"/>
          </a:ln>
        </p:spPr>
      </p:cxnSp>
      <p:sp>
        <p:nvSpPr>
          <p:cNvPr id="124" name="Google Shape;124;p3"/>
          <p:cNvSpPr/>
          <p:nvPr/>
        </p:nvSpPr>
        <p:spPr>
          <a:xfrm>
            <a:off x="987539" y="1277286"/>
            <a:ext cx="1102659" cy="215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3"/>
          <p:cNvSpPr/>
          <p:nvPr/>
        </p:nvSpPr>
        <p:spPr>
          <a:xfrm>
            <a:off x="2520504" y="1788258"/>
            <a:ext cx="3818965" cy="10356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6" name="Google Shape;126;p3"/>
          <p:cNvPicPr preferRelativeResize="0"/>
          <p:nvPr/>
        </p:nvPicPr>
        <p:blipFill rotWithShape="1">
          <a:blip r:embed="rId3">
            <a:alphaModFix/>
          </a:blip>
          <a:srcRect b="0" l="0" r="54320" t="74783"/>
          <a:stretch/>
        </p:blipFill>
        <p:spPr>
          <a:xfrm>
            <a:off x="564639" y="4998604"/>
            <a:ext cx="3180209" cy="1223121"/>
          </a:xfrm>
          <a:prstGeom prst="rect">
            <a:avLst/>
          </a:prstGeom>
          <a:noFill/>
          <a:ln>
            <a:noFill/>
          </a:ln>
        </p:spPr>
      </p:pic>
      <p:pic>
        <p:nvPicPr>
          <p:cNvPr id="127" name="Google Shape;127;p3"/>
          <p:cNvPicPr preferRelativeResize="0"/>
          <p:nvPr/>
        </p:nvPicPr>
        <p:blipFill rotWithShape="1">
          <a:blip r:embed="rId4">
            <a:alphaModFix/>
          </a:blip>
          <a:srcRect b="72572" l="82871" r="3301" t="14386"/>
          <a:stretch/>
        </p:blipFill>
        <p:spPr>
          <a:xfrm rot="-606912">
            <a:off x="5405518" y="1778931"/>
            <a:ext cx="962527" cy="632573"/>
          </a:xfrm>
          <a:prstGeom prst="rect">
            <a:avLst/>
          </a:prstGeom>
          <a:noFill/>
          <a:ln>
            <a:noFill/>
          </a:ln>
        </p:spPr>
      </p:pic>
      <p:pic>
        <p:nvPicPr>
          <p:cNvPr id="128" name="Google Shape;128;p3"/>
          <p:cNvPicPr preferRelativeResize="0"/>
          <p:nvPr/>
        </p:nvPicPr>
        <p:blipFill rotWithShape="1">
          <a:blip r:embed="rId5">
            <a:alphaModFix/>
          </a:blip>
          <a:srcRect b="15939" l="87705" r="8151" t="27173"/>
          <a:stretch/>
        </p:blipFill>
        <p:spPr>
          <a:xfrm>
            <a:off x="8099145" y="2423752"/>
            <a:ext cx="288453" cy="3048708"/>
          </a:xfrm>
          <a:prstGeom prst="rect">
            <a:avLst/>
          </a:prstGeom>
          <a:noFill/>
          <a:ln>
            <a:noFill/>
          </a:ln>
        </p:spPr>
      </p:pic>
      <p:cxnSp>
        <p:nvCxnSpPr>
          <p:cNvPr id="129" name="Google Shape;129;p3"/>
          <p:cNvCxnSpPr/>
          <p:nvPr/>
        </p:nvCxnSpPr>
        <p:spPr>
          <a:xfrm flipH="1" rot="10800000">
            <a:off x="3784200" y="2631326"/>
            <a:ext cx="1854611" cy="2836366"/>
          </a:xfrm>
          <a:prstGeom prst="straightConnector1">
            <a:avLst/>
          </a:prstGeom>
          <a:noFill/>
          <a:ln cap="flat" cmpd="sng" w="50800">
            <a:solidFill>
              <a:schemeClr val="accent1"/>
            </a:solidFill>
            <a:prstDash val="solid"/>
            <a:miter lim="800000"/>
            <a:headEnd len="sm" w="sm" type="none"/>
            <a:tailEnd len="med" w="med" type="triangle"/>
          </a:ln>
        </p:spPr>
      </p:cxnSp>
      <p:pic>
        <p:nvPicPr>
          <p:cNvPr id="130" name="Google Shape;130;p3"/>
          <p:cNvPicPr preferRelativeResize="0"/>
          <p:nvPr/>
        </p:nvPicPr>
        <p:blipFill rotWithShape="1">
          <a:blip r:embed="rId6">
            <a:alphaModFix/>
          </a:blip>
          <a:srcRect b="72572" l="82871" r="3301" t="14386"/>
          <a:stretch/>
        </p:blipFill>
        <p:spPr>
          <a:xfrm rot="-2685893">
            <a:off x="7747819" y="1733744"/>
            <a:ext cx="962527" cy="632573"/>
          </a:xfrm>
          <a:prstGeom prst="rect">
            <a:avLst/>
          </a:prstGeom>
          <a:noFill/>
          <a:ln>
            <a:noFill/>
          </a:ln>
        </p:spPr>
      </p:pic>
      <p:sp>
        <p:nvSpPr>
          <p:cNvPr id="131" name="Google Shape;131;p3"/>
          <p:cNvSpPr/>
          <p:nvPr/>
        </p:nvSpPr>
        <p:spPr>
          <a:xfrm>
            <a:off x="9434649" y="4767090"/>
            <a:ext cx="253699" cy="205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3"/>
          <p:cNvSpPr/>
          <p:nvPr/>
        </p:nvSpPr>
        <p:spPr>
          <a:xfrm>
            <a:off x="7910391" y="5483574"/>
            <a:ext cx="442080" cy="8384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3"/>
          <p:cNvSpPr txBox="1"/>
          <p:nvPr/>
        </p:nvSpPr>
        <p:spPr>
          <a:xfrm>
            <a:off x="7885433" y="5725857"/>
            <a:ext cx="93006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EMISSION</a:t>
            </a:r>
            <a:endParaRPr b="0" i="0" sz="1400" u="none" cap="none" strike="noStrike">
              <a:solidFill>
                <a:srgbClr val="000000"/>
              </a:solidFill>
              <a:latin typeface="Arial"/>
              <a:ea typeface="Arial"/>
              <a:cs typeface="Arial"/>
              <a:sym typeface="Arial"/>
            </a:endParaRPr>
          </a:p>
        </p:txBody>
      </p:sp>
      <p:pic>
        <p:nvPicPr>
          <p:cNvPr id="134" name="Google Shape;134;p3"/>
          <p:cNvPicPr preferRelativeResize="0"/>
          <p:nvPr/>
        </p:nvPicPr>
        <p:blipFill rotWithShape="1">
          <a:blip r:embed="rId7">
            <a:alphaModFix/>
          </a:blip>
          <a:srcRect b="69274" l="2897" r="80758" t="0"/>
          <a:stretch/>
        </p:blipFill>
        <p:spPr>
          <a:xfrm>
            <a:off x="806407" y="977453"/>
            <a:ext cx="1266120" cy="1658641"/>
          </a:xfrm>
          <a:prstGeom prst="rect">
            <a:avLst/>
          </a:prstGeom>
          <a:noFill/>
          <a:ln>
            <a:noFill/>
          </a:ln>
        </p:spPr>
      </p:pic>
      <p:sp>
        <p:nvSpPr>
          <p:cNvPr id="135" name="Google Shape;135;p3"/>
          <p:cNvSpPr/>
          <p:nvPr/>
        </p:nvSpPr>
        <p:spPr>
          <a:xfrm>
            <a:off x="1534538" y="2437654"/>
            <a:ext cx="555660" cy="19367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3"/>
          <p:cNvSpPr/>
          <p:nvPr/>
        </p:nvSpPr>
        <p:spPr>
          <a:xfrm>
            <a:off x="930399" y="977453"/>
            <a:ext cx="1159799" cy="2998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3"/>
          <p:cNvSpPr txBox="1"/>
          <p:nvPr/>
        </p:nvSpPr>
        <p:spPr>
          <a:xfrm>
            <a:off x="2288554" y="1874837"/>
            <a:ext cx="2956963"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Solar Black Body Radiation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Visible and IR wavelengths</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(ocean color)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Emitted from the Sun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Reflected from the ocean</a:t>
            </a:r>
            <a:endParaRPr b="0" i="0" sz="1400" u="none" cap="none" strike="noStrike">
              <a:solidFill>
                <a:srgbClr val="000000"/>
              </a:solidFill>
              <a:latin typeface="Arial"/>
              <a:ea typeface="Arial"/>
              <a:cs typeface="Arial"/>
              <a:sym typeface="Arial"/>
            </a:endParaRPr>
          </a:p>
        </p:txBody>
      </p:sp>
      <p:sp>
        <p:nvSpPr>
          <p:cNvPr id="138" name="Google Shape;138;p3"/>
          <p:cNvSpPr txBox="1"/>
          <p:nvPr/>
        </p:nvSpPr>
        <p:spPr>
          <a:xfrm>
            <a:off x="8453762" y="3178207"/>
            <a:ext cx="3358868"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Earth Black Body Radiation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IR and microwave wavelengths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Emitted from the Earth</a:t>
            </a:r>
            <a:endParaRPr b="0" i="0" sz="1400" u="none" cap="none" strike="noStrike">
              <a:solidFill>
                <a:srgbClr val="000000"/>
              </a:solidFill>
              <a:latin typeface="Arial"/>
              <a:ea typeface="Arial"/>
              <a:cs typeface="Arial"/>
              <a:sym typeface="Arial"/>
            </a:endParaRPr>
          </a:p>
        </p:txBody>
      </p:sp>
      <p:sp>
        <p:nvSpPr>
          <p:cNvPr id="139" name="Google Shape;139;p3"/>
          <p:cNvSpPr txBox="1"/>
          <p:nvPr/>
        </p:nvSpPr>
        <p:spPr>
          <a:xfrm>
            <a:off x="3161104" y="5733879"/>
            <a:ext cx="112242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REFLECTION</a:t>
            </a:r>
            <a:endParaRPr b="0" i="0" sz="1400" u="none" cap="none" strike="noStrike">
              <a:solidFill>
                <a:srgbClr val="000000"/>
              </a:solidFill>
              <a:latin typeface="Arial"/>
              <a:ea typeface="Arial"/>
              <a:cs typeface="Arial"/>
              <a:sym typeface="Arial"/>
            </a:endParaRPr>
          </a:p>
        </p:txBody>
      </p:sp>
      <p:pic>
        <p:nvPicPr>
          <p:cNvPr id="140" name="Google Shape;140;p3"/>
          <p:cNvPicPr preferRelativeResize="0"/>
          <p:nvPr/>
        </p:nvPicPr>
        <p:blipFill rotWithShape="1">
          <a:blip r:embed="rId8">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cxnSp>
        <p:nvCxnSpPr>
          <p:cNvPr id="146" name="Google Shape;146;p4"/>
          <p:cNvCxnSpPr/>
          <p:nvPr/>
        </p:nvCxnSpPr>
        <p:spPr>
          <a:xfrm>
            <a:off x="930399" y="5458172"/>
            <a:ext cx="10285289" cy="0"/>
          </a:xfrm>
          <a:prstGeom prst="straightConnector1">
            <a:avLst/>
          </a:prstGeom>
          <a:noFill/>
          <a:ln cap="flat" cmpd="sng" w="9525">
            <a:solidFill>
              <a:schemeClr val="accent1"/>
            </a:solidFill>
            <a:prstDash val="solid"/>
            <a:miter lim="800000"/>
            <a:headEnd len="sm" w="sm" type="none"/>
            <a:tailEnd len="sm" w="sm" type="none"/>
          </a:ln>
        </p:spPr>
      </p:cxnSp>
      <p:sp>
        <p:nvSpPr>
          <p:cNvPr id="147" name="Google Shape;147;p4"/>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Processes</a:t>
            </a:r>
            <a:r>
              <a:rPr lang="en-US" sz="3200">
                <a:latin typeface="Arial Narrow"/>
                <a:ea typeface="Arial Narrow"/>
                <a:cs typeface="Arial Narrow"/>
                <a:sym typeface="Arial Narrow"/>
              </a:rPr>
              <a:t> alter the EMR signal as it passes through the atmosphere</a:t>
            </a:r>
            <a:endParaRPr i="1" sz="3200">
              <a:latin typeface="Arial Narrow"/>
              <a:ea typeface="Arial Narrow"/>
              <a:cs typeface="Arial Narrow"/>
              <a:sym typeface="Arial Narrow"/>
            </a:endParaRPr>
          </a:p>
        </p:txBody>
      </p:sp>
      <p:sp>
        <p:nvSpPr>
          <p:cNvPr id="148" name="Google Shape;148;p4"/>
          <p:cNvSpPr txBox="1"/>
          <p:nvPr/>
        </p:nvSpPr>
        <p:spPr>
          <a:xfrm>
            <a:off x="10064002" y="6054757"/>
            <a:ext cx="2087096"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Credit: Jan Yoshioka, CI</a:t>
            </a:r>
            <a:endParaRPr b="0" i="0" sz="1400" u="none" cap="none" strike="noStrike">
              <a:solidFill>
                <a:schemeClr val="dk1"/>
              </a:solidFill>
              <a:latin typeface="Calibri"/>
              <a:ea typeface="Calibri"/>
              <a:cs typeface="Calibri"/>
              <a:sym typeface="Calibri"/>
            </a:endParaRPr>
          </a:p>
        </p:txBody>
      </p:sp>
      <p:sp>
        <p:nvSpPr>
          <p:cNvPr id="149" name="Google Shape;149;p4"/>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cxnSp>
        <p:nvCxnSpPr>
          <p:cNvPr id="150" name="Google Shape;150;p4"/>
          <p:cNvCxnSpPr/>
          <p:nvPr/>
        </p:nvCxnSpPr>
        <p:spPr>
          <a:xfrm>
            <a:off x="1903002" y="2636094"/>
            <a:ext cx="1854611" cy="2836366"/>
          </a:xfrm>
          <a:prstGeom prst="straightConnector1">
            <a:avLst/>
          </a:prstGeom>
          <a:noFill/>
          <a:ln cap="flat" cmpd="sng" w="25400">
            <a:solidFill>
              <a:schemeClr val="accent1"/>
            </a:solidFill>
            <a:prstDash val="solid"/>
            <a:miter lim="800000"/>
            <a:headEnd len="sm" w="sm" type="none"/>
            <a:tailEnd len="med" w="med" type="triangle"/>
          </a:ln>
        </p:spPr>
      </p:cxnSp>
      <p:sp>
        <p:nvSpPr>
          <p:cNvPr id="151" name="Google Shape;151;p4"/>
          <p:cNvSpPr/>
          <p:nvPr/>
        </p:nvSpPr>
        <p:spPr>
          <a:xfrm>
            <a:off x="987539" y="1277286"/>
            <a:ext cx="1102659" cy="215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4"/>
          <p:cNvSpPr/>
          <p:nvPr/>
        </p:nvSpPr>
        <p:spPr>
          <a:xfrm>
            <a:off x="2520504" y="1788258"/>
            <a:ext cx="3818965" cy="10356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3" name="Google Shape;153;p4"/>
          <p:cNvPicPr preferRelativeResize="0"/>
          <p:nvPr/>
        </p:nvPicPr>
        <p:blipFill rotWithShape="1">
          <a:blip r:embed="rId3">
            <a:alphaModFix/>
          </a:blip>
          <a:srcRect b="0" l="0" r="54320" t="74783"/>
          <a:stretch/>
        </p:blipFill>
        <p:spPr>
          <a:xfrm>
            <a:off x="564639" y="4998604"/>
            <a:ext cx="3180209" cy="1223121"/>
          </a:xfrm>
          <a:prstGeom prst="rect">
            <a:avLst/>
          </a:prstGeom>
          <a:noFill/>
          <a:ln>
            <a:noFill/>
          </a:ln>
        </p:spPr>
      </p:pic>
      <p:pic>
        <p:nvPicPr>
          <p:cNvPr id="154" name="Google Shape;154;p4"/>
          <p:cNvPicPr preferRelativeResize="0"/>
          <p:nvPr/>
        </p:nvPicPr>
        <p:blipFill rotWithShape="1">
          <a:blip r:embed="rId3">
            <a:alphaModFix/>
          </a:blip>
          <a:srcRect b="72572" l="82871" r="3301" t="14386"/>
          <a:stretch/>
        </p:blipFill>
        <p:spPr>
          <a:xfrm rot="-606912">
            <a:off x="5405518" y="1778931"/>
            <a:ext cx="962527" cy="632573"/>
          </a:xfrm>
          <a:prstGeom prst="rect">
            <a:avLst/>
          </a:prstGeom>
          <a:noFill/>
          <a:ln>
            <a:noFill/>
          </a:ln>
        </p:spPr>
      </p:pic>
      <p:pic>
        <p:nvPicPr>
          <p:cNvPr id="155" name="Google Shape;155;p4"/>
          <p:cNvPicPr preferRelativeResize="0"/>
          <p:nvPr/>
        </p:nvPicPr>
        <p:blipFill rotWithShape="1">
          <a:blip r:embed="rId3">
            <a:alphaModFix/>
          </a:blip>
          <a:srcRect b="15939" l="87705" r="8151" t="27173"/>
          <a:stretch/>
        </p:blipFill>
        <p:spPr>
          <a:xfrm>
            <a:off x="8099145" y="2423752"/>
            <a:ext cx="288453" cy="3048708"/>
          </a:xfrm>
          <a:prstGeom prst="rect">
            <a:avLst/>
          </a:prstGeom>
          <a:noFill/>
          <a:ln>
            <a:noFill/>
          </a:ln>
        </p:spPr>
      </p:pic>
      <p:cxnSp>
        <p:nvCxnSpPr>
          <p:cNvPr id="156" name="Google Shape;156;p4"/>
          <p:cNvCxnSpPr/>
          <p:nvPr/>
        </p:nvCxnSpPr>
        <p:spPr>
          <a:xfrm flipH="1" rot="10800000">
            <a:off x="3784200" y="2631326"/>
            <a:ext cx="1854611" cy="2836366"/>
          </a:xfrm>
          <a:prstGeom prst="straightConnector1">
            <a:avLst/>
          </a:prstGeom>
          <a:noFill/>
          <a:ln cap="flat" cmpd="sng" w="25400">
            <a:solidFill>
              <a:schemeClr val="accent1"/>
            </a:solidFill>
            <a:prstDash val="solid"/>
            <a:miter lim="800000"/>
            <a:headEnd len="sm" w="sm" type="none"/>
            <a:tailEnd len="med" w="med" type="triangle"/>
          </a:ln>
        </p:spPr>
      </p:cxnSp>
      <p:pic>
        <p:nvPicPr>
          <p:cNvPr id="157" name="Google Shape;157;p4"/>
          <p:cNvPicPr preferRelativeResize="0"/>
          <p:nvPr/>
        </p:nvPicPr>
        <p:blipFill rotWithShape="1">
          <a:blip r:embed="rId3">
            <a:alphaModFix/>
          </a:blip>
          <a:srcRect b="72572" l="82871" r="3301" t="14386"/>
          <a:stretch/>
        </p:blipFill>
        <p:spPr>
          <a:xfrm rot="-2685893">
            <a:off x="7747819" y="1733744"/>
            <a:ext cx="962527" cy="632573"/>
          </a:xfrm>
          <a:prstGeom prst="rect">
            <a:avLst/>
          </a:prstGeom>
          <a:noFill/>
          <a:ln>
            <a:noFill/>
          </a:ln>
        </p:spPr>
      </p:pic>
      <p:pic>
        <p:nvPicPr>
          <p:cNvPr id="158" name="Google Shape;158;p4"/>
          <p:cNvPicPr preferRelativeResize="0"/>
          <p:nvPr/>
        </p:nvPicPr>
        <p:blipFill rotWithShape="1">
          <a:blip r:embed="rId4">
            <a:alphaModFix/>
          </a:blip>
          <a:srcRect b="53173" l="32675" r="48165" t="30193"/>
          <a:stretch/>
        </p:blipFill>
        <p:spPr>
          <a:xfrm>
            <a:off x="2351164" y="2269936"/>
            <a:ext cx="1484076" cy="897926"/>
          </a:xfrm>
          <a:prstGeom prst="rect">
            <a:avLst/>
          </a:prstGeom>
          <a:noFill/>
          <a:ln>
            <a:noFill/>
          </a:ln>
        </p:spPr>
      </p:pic>
      <p:pic>
        <p:nvPicPr>
          <p:cNvPr id="159" name="Google Shape;159;p4"/>
          <p:cNvPicPr preferRelativeResize="0"/>
          <p:nvPr/>
        </p:nvPicPr>
        <p:blipFill rotWithShape="1">
          <a:blip r:embed="rId4">
            <a:alphaModFix/>
          </a:blip>
          <a:srcRect b="38293" l="17537" r="71699" t="50415"/>
          <a:stretch/>
        </p:blipFill>
        <p:spPr>
          <a:xfrm rot="2504429">
            <a:off x="591541" y="2998474"/>
            <a:ext cx="833838" cy="609600"/>
          </a:xfrm>
          <a:prstGeom prst="rect">
            <a:avLst/>
          </a:prstGeom>
          <a:noFill/>
          <a:ln>
            <a:noFill/>
          </a:ln>
        </p:spPr>
      </p:pic>
      <p:sp>
        <p:nvSpPr>
          <p:cNvPr id="160" name="Google Shape;160;p4"/>
          <p:cNvSpPr txBox="1"/>
          <p:nvPr/>
        </p:nvSpPr>
        <p:spPr>
          <a:xfrm>
            <a:off x="3073462" y="2017300"/>
            <a:ext cx="1309974"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ABSORPTION &amp;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SCATTERING </a:t>
            </a:r>
            <a:endParaRPr b="0" i="0" sz="1400" u="none" cap="none" strike="noStrike">
              <a:solidFill>
                <a:srgbClr val="000000"/>
              </a:solidFill>
              <a:latin typeface="Arial"/>
              <a:ea typeface="Arial"/>
              <a:cs typeface="Arial"/>
              <a:sym typeface="Arial"/>
            </a:endParaRPr>
          </a:p>
        </p:txBody>
      </p:sp>
      <p:sp>
        <p:nvSpPr>
          <p:cNvPr id="161" name="Google Shape;161;p4"/>
          <p:cNvSpPr txBox="1"/>
          <p:nvPr/>
        </p:nvSpPr>
        <p:spPr>
          <a:xfrm>
            <a:off x="2325861" y="4904898"/>
            <a:ext cx="112768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SCATTERING</a:t>
            </a:r>
            <a:endParaRPr b="0" i="0" sz="1400" u="none" cap="none" strike="noStrike">
              <a:solidFill>
                <a:srgbClr val="000000"/>
              </a:solidFill>
              <a:latin typeface="Arial"/>
              <a:ea typeface="Arial"/>
              <a:cs typeface="Arial"/>
              <a:sym typeface="Arial"/>
            </a:endParaRPr>
          </a:p>
        </p:txBody>
      </p:sp>
      <p:cxnSp>
        <p:nvCxnSpPr>
          <p:cNvPr id="162" name="Google Shape;162;p4"/>
          <p:cNvCxnSpPr/>
          <p:nvPr/>
        </p:nvCxnSpPr>
        <p:spPr>
          <a:xfrm>
            <a:off x="1538869" y="2689412"/>
            <a:ext cx="364133" cy="2191870"/>
          </a:xfrm>
          <a:prstGeom prst="straightConnector1">
            <a:avLst/>
          </a:prstGeom>
          <a:noFill/>
          <a:ln cap="flat" cmpd="sng" w="25400">
            <a:solidFill>
              <a:schemeClr val="accent1"/>
            </a:solidFill>
            <a:prstDash val="dash"/>
            <a:miter lim="800000"/>
            <a:headEnd len="sm" w="sm" type="none"/>
            <a:tailEnd len="med" w="med" type="triangle"/>
          </a:ln>
        </p:spPr>
      </p:cxnSp>
      <p:cxnSp>
        <p:nvCxnSpPr>
          <p:cNvPr id="163" name="Google Shape;163;p4"/>
          <p:cNvCxnSpPr/>
          <p:nvPr/>
        </p:nvCxnSpPr>
        <p:spPr>
          <a:xfrm>
            <a:off x="1534538" y="2689412"/>
            <a:ext cx="210478" cy="1293799"/>
          </a:xfrm>
          <a:prstGeom prst="straightConnector1">
            <a:avLst/>
          </a:prstGeom>
          <a:noFill/>
          <a:ln cap="flat" cmpd="sng" w="34925">
            <a:solidFill>
              <a:schemeClr val="accent1"/>
            </a:solidFill>
            <a:prstDash val="solid"/>
            <a:miter lim="800000"/>
            <a:headEnd len="sm" w="sm" type="none"/>
            <a:tailEnd len="sm" w="sm" type="none"/>
          </a:ln>
        </p:spPr>
      </p:cxnSp>
      <p:sp>
        <p:nvSpPr>
          <p:cNvPr id="164" name="Google Shape;164;p4"/>
          <p:cNvSpPr txBox="1"/>
          <p:nvPr/>
        </p:nvSpPr>
        <p:spPr>
          <a:xfrm>
            <a:off x="3652947" y="3376213"/>
            <a:ext cx="116249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ABSORPTION</a:t>
            </a:r>
            <a:endParaRPr b="0" i="0" sz="1400" u="none" cap="none" strike="noStrike">
              <a:solidFill>
                <a:srgbClr val="000000"/>
              </a:solidFill>
              <a:latin typeface="Arial"/>
              <a:ea typeface="Arial"/>
              <a:cs typeface="Arial"/>
              <a:sym typeface="Arial"/>
            </a:endParaRPr>
          </a:p>
        </p:txBody>
      </p:sp>
      <p:cxnSp>
        <p:nvCxnSpPr>
          <p:cNvPr id="165" name="Google Shape;165;p4"/>
          <p:cNvCxnSpPr/>
          <p:nvPr/>
        </p:nvCxnSpPr>
        <p:spPr>
          <a:xfrm>
            <a:off x="3762028" y="5495569"/>
            <a:ext cx="349736" cy="534872"/>
          </a:xfrm>
          <a:prstGeom prst="straightConnector1">
            <a:avLst/>
          </a:prstGeom>
          <a:noFill/>
          <a:ln cap="flat" cmpd="sng" w="25400">
            <a:solidFill>
              <a:schemeClr val="accent1"/>
            </a:solidFill>
            <a:prstDash val="dash"/>
            <a:miter lim="800000"/>
            <a:headEnd len="sm" w="sm" type="none"/>
            <a:tailEnd len="med" w="med" type="triangle"/>
          </a:ln>
        </p:spPr>
      </p:cxnSp>
      <p:cxnSp>
        <p:nvCxnSpPr>
          <p:cNvPr id="166" name="Google Shape;166;p4"/>
          <p:cNvCxnSpPr/>
          <p:nvPr/>
        </p:nvCxnSpPr>
        <p:spPr>
          <a:xfrm rot="10800000">
            <a:off x="3099816" y="5175504"/>
            <a:ext cx="657797" cy="282668"/>
          </a:xfrm>
          <a:prstGeom prst="straightConnector1">
            <a:avLst/>
          </a:prstGeom>
          <a:noFill/>
          <a:ln cap="flat" cmpd="sng" w="12700">
            <a:solidFill>
              <a:schemeClr val="accent1"/>
            </a:solidFill>
            <a:prstDash val="solid"/>
            <a:miter lim="800000"/>
            <a:headEnd len="sm" w="sm" type="none"/>
            <a:tailEnd len="med" w="med" type="triangle"/>
          </a:ln>
        </p:spPr>
      </p:cxnSp>
      <p:cxnSp>
        <p:nvCxnSpPr>
          <p:cNvPr id="167" name="Google Shape;167;p4"/>
          <p:cNvCxnSpPr/>
          <p:nvPr/>
        </p:nvCxnSpPr>
        <p:spPr>
          <a:xfrm rot="10800000">
            <a:off x="3632556" y="4828027"/>
            <a:ext cx="125057" cy="615859"/>
          </a:xfrm>
          <a:prstGeom prst="straightConnector1">
            <a:avLst/>
          </a:prstGeom>
          <a:noFill/>
          <a:ln cap="flat" cmpd="sng" w="12700">
            <a:solidFill>
              <a:schemeClr val="accent1"/>
            </a:solidFill>
            <a:prstDash val="solid"/>
            <a:miter lim="800000"/>
            <a:headEnd len="sm" w="sm" type="none"/>
            <a:tailEnd len="med" w="med" type="triangle"/>
          </a:ln>
        </p:spPr>
      </p:cxnSp>
      <p:sp>
        <p:nvSpPr>
          <p:cNvPr id="168" name="Google Shape;168;p4"/>
          <p:cNvSpPr txBox="1"/>
          <p:nvPr/>
        </p:nvSpPr>
        <p:spPr>
          <a:xfrm>
            <a:off x="459324" y="3752310"/>
            <a:ext cx="112768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SCATTERING</a:t>
            </a:r>
            <a:endParaRPr b="0" i="0" sz="1400" u="none" cap="none" strike="noStrike">
              <a:solidFill>
                <a:srgbClr val="000000"/>
              </a:solidFill>
              <a:latin typeface="Arial"/>
              <a:ea typeface="Arial"/>
              <a:cs typeface="Arial"/>
              <a:sym typeface="Arial"/>
            </a:endParaRPr>
          </a:p>
        </p:txBody>
      </p:sp>
      <p:grpSp>
        <p:nvGrpSpPr>
          <p:cNvPr id="169" name="Google Shape;169;p4"/>
          <p:cNvGrpSpPr/>
          <p:nvPr/>
        </p:nvGrpSpPr>
        <p:grpSpPr>
          <a:xfrm rot="3055579">
            <a:off x="8416765" y="4384499"/>
            <a:ext cx="1002619" cy="1237634"/>
            <a:chOff x="8432030" y="4206251"/>
            <a:chExt cx="1002619" cy="1237634"/>
          </a:xfrm>
        </p:grpSpPr>
        <p:pic>
          <p:nvPicPr>
            <p:cNvPr id="170" name="Google Shape;170;p4"/>
            <p:cNvPicPr preferRelativeResize="0"/>
            <p:nvPr/>
          </p:nvPicPr>
          <p:blipFill rotWithShape="1">
            <a:blip r:embed="rId4">
              <a:alphaModFix/>
            </a:blip>
            <a:srcRect b="15588" l="88134" r="8284" t="71160"/>
            <a:stretch/>
          </p:blipFill>
          <p:spPr>
            <a:xfrm>
              <a:off x="8822088" y="4728626"/>
              <a:ext cx="277505" cy="715259"/>
            </a:xfrm>
            <a:prstGeom prst="rect">
              <a:avLst/>
            </a:prstGeom>
            <a:noFill/>
            <a:ln>
              <a:noFill/>
            </a:ln>
          </p:spPr>
        </p:pic>
        <p:sp>
          <p:nvSpPr>
            <p:cNvPr id="171" name="Google Shape;171;p4"/>
            <p:cNvSpPr/>
            <p:nvPr/>
          </p:nvSpPr>
          <p:spPr>
            <a:xfrm>
              <a:off x="8891359" y="4811283"/>
              <a:ext cx="223891" cy="1473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2" name="Google Shape;172;p4"/>
            <p:cNvPicPr preferRelativeResize="0"/>
            <p:nvPr/>
          </p:nvPicPr>
          <p:blipFill rotWithShape="1">
            <a:blip r:embed="rId4">
              <a:alphaModFix/>
            </a:blip>
            <a:srcRect b="38293" l="17537" r="71699" t="50415"/>
            <a:stretch/>
          </p:blipFill>
          <p:spPr>
            <a:xfrm rot="-9464395">
              <a:off x="8516420" y="4341469"/>
              <a:ext cx="833838" cy="609600"/>
            </a:xfrm>
            <a:prstGeom prst="rect">
              <a:avLst/>
            </a:prstGeom>
            <a:noFill/>
            <a:ln>
              <a:noFill/>
            </a:ln>
          </p:spPr>
        </p:pic>
      </p:grpSp>
      <p:sp>
        <p:nvSpPr>
          <p:cNvPr id="173" name="Google Shape;173;p4"/>
          <p:cNvSpPr/>
          <p:nvPr/>
        </p:nvSpPr>
        <p:spPr>
          <a:xfrm>
            <a:off x="9434649" y="4767090"/>
            <a:ext cx="253699" cy="205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74" name="Google Shape;174;p4"/>
          <p:cNvGrpSpPr/>
          <p:nvPr/>
        </p:nvGrpSpPr>
        <p:grpSpPr>
          <a:xfrm rot="1614292">
            <a:off x="8589973" y="4113046"/>
            <a:ext cx="277505" cy="1440377"/>
            <a:chOff x="9410843" y="4003538"/>
            <a:chExt cx="277505" cy="1440377"/>
          </a:xfrm>
        </p:grpSpPr>
        <p:pic>
          <p:nvPicPr>
            <p:cNvPr id="175" name="Google Shape;175;p4"/>
            <p:cNvPicPr preferRelativeResize="0"/>
            <p:nvPr/>
          </p:nvPicPr>
          <p:blipFill rotWithShape="1">
            <a:blip r:embed="rId4">
              <a:alphaModFix/>
            </a:blip>
            <a:srcRect b="15588" l="88134" r="8284" t="71160"/>
            <a:stretch/>
          </p:blipFill>
          <p:spPr>
            <a:xfrm>
              <a:off x="9410843" y="4728656"/>
              <a:ext cx="277505" cy="715259"/>
            </a:xfrm>
            <a:prstGeom prst="rect">
              <a:avLst/>
            </a:prstGeom>
            <a:noFill/>
            <a:ln>
              <a:noFill/>
            </a:ln>
          </p:spPr>
        </p:pic>
        <p:cxnSp>
          <p:nvCxnSpPr>
            <p:cNvPr id="176" name="Google Shape;176;p4"/>
            <p:cNvCxnSpPr/>
            <p:nvPr/>
          </p:nvCxnSpPr>
          <p:spPr>
            <a:xfrm rot="10800000">
              <a:off x="9549595" y="4003538"/>
              <a:ext cx="11903" cy="968868"/>
            </a:xfrm>
            <a:prstGeom prst="straightConnector1">
              <a:avLst/>
            </a:prstGeom>
            <a:noFill/>
            <a:ln cap="flat" cmpd="sng" w="22225">
              <a:solidFill>
                <a:schemeClr val="accent1"/>
              </a:solidFill>
              <a:prstDash val="dash"/>
              <a:miter lim="800000"/>
              <a:headEnd len="sm" w="sm" type="none"/>
              <a:tailEnd len="med" w="med" type="triangle"/>
            </a:ln>
          </p:spPr>
        </p:cxnSp>
      </p:grpSp>
      <p:sp>
        <p:nvSpPr>
          <p:cNvPr id="177" name="Google Shape;177;p4"/>
          <p:cNvSpPr txBox="1"/>
          <p:nvPr/>
        </p:nvSpPr>
        <p:spPr>
          <a:xfrm>
            <a:off x="9293829" y="4553812"/>
            <a:ext cx="112768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SCATTERING</a:t>
            </a:r>
            <a:endParaRPr b="0" i="0" sz="1400" u="none" cap="none" strike="noStrike">
              <a:solidFill>
                <a:srgbClr val="000000"/>
              </a:solidFill>
              <a:latin typeface="Arial"/>
              <a:ea typeface="Arial"/>
              <a:cs typeface="Arial"/>
              <a:sym typeface="Arial"/>
            </a:endParaRPr>
          </a:p>
        </p:txBody>
      </p:sp>
      <p:pic>
        <p:nvPicPr>
          <p:cNvPr id="178" name="Google Shape;178;p4"/>
          <p:cNvPicPr preferRelativeResize="0"/>
          <p:nvPr/>
        </p:nvPicPr>
        <p:blipFill rotWithShape="1">
          <a:blip r:embed="rId3">
            <a:alphaModFix/>
          </a:blip>
          <a:srcRect b="15939" l="87705" r="8151" t="27173"/>
          <a:stretch/>
        </p:blipFill>
        <p:spPr>
          <a:xfrm rot="976776">
            <a:off x="8376038" y="3228237"/>
            <a:ext cx="288453" cy="3048708"/>
          </a:xfrm>
          <a:prstGeom prst="rect">
            <a:avLst/>
          </a:prstGeom>
          <a:noFill/>
          <a:ln>
            <a:noFill/>
          </a:ln>
        </p:spPr>
      </p:pic>
      <p:pic>
        <p:nvPicPr>
          <p:cNvPr id="179" name="Google Shape;179;p4"/>
          <p:cNvPicPr preferRelativeResize="0"/>
          <p:nvPr/>
        </p:nvPicPr>
        <p:blipFill rotWithShape="1">
          <a:blip r:embed="rId4">
            <a:alphaModFix/>
          </a:blip>
          <a:srcRect b="73514" l="26858" r="58003" t="14275"/>
          <a:stretch/>
        </p:blipFill>
        <p:spPr>
          <a:xfrm>
            <a:off x="8515625" y="2769736"/>
            <a:ext cx="1172723" cy="659061"/>
          </a:xfrm>
          <a:prstGeom prst="rect">
            <a:avLst/>
          </a:prstGeom>
          <a:noFill/>
          <a:ln>
            <a:noFill/>
          </a:ln>
        </p:spPr>
      </p:pic>
      <p:sp>
        <p:nvSpPr>
          <p:cNvPr id="180" name="Google Shape;180;p4"/>
          <p:cNvSpPr txBox="1"/>
          <p:nvPr/>
        </p:nvSpPr>
        <p:spPr>
          <a:xfrm>
            <a:off x="8390438" y="2437654"/>
            <a:ext cx="1309974"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ABSORPTION &amp;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SCATTERING </a:t>
            </a:r>
            <a:endParaRPr b="0" i="0" sz="1400" u="none" cap="none" strike="noStrike">
              <a:solidFill>
                <a:srgbClr val="000000"/>
              </a:solidFill>
              <a:latin typeface="Arial"/>
              <a:ea typeface="Arial"/>
              <a:cs typeface="Arial"/>
              <a:sym typeface="Arial"/>
            </a:endParaRPr>
          </a:p>
        </p:txBody>
      </p:sp>
      <p:sp>
        <p:nvSpPr>
          <p:cNvPr id="181" name="Google Shape;181;p4"/>
          <p:cNvSpPr txBox="1"/>
          <p:nvPr/>
        </p:nvSpPr>
        <p:spPr>
          <a:xfrm>
            <a:off x="8854298" y="3881388"/>
            <a:ext cx="116249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ABSORPTION</a:t>
            </a:r>
            <a:endParaRPr b="0" i="0" sz="1400" u="none" cap="none" strike="noStrike">
              <a:solidFill>
                <a:srgbClr val="000000"/>
              </a:solidFill>
              <a:latin typeface="Arial"/>
              <a:ea typeface="Arial"/>
              <a:cs typeface="Arial"/>
              <a:sym typeface="Arial"/>
            </a:endParaRPr>
          </a:p>
        </p:txBody>
      </p:sp>
      <p:grpSp>
        <p:nvGrpSpPr>
          <p:cNvPr id="182" name="Google Shape;182;p4"/>
          <p:cNvGrpSpPr/>
          <p:nvPr/>
        </p:nvGrpSpPr>
        <p:grpSpPr>
          <a:xfrm rot="-9146705">
            <a:off x="3865577" y="3627857"/>
            <a:ext cx="368464" cy="1843746"/>
            <a:chOff x="1686938" y="2841812"/>
            <a:chExt cx="368464" cy="2191870"/>
          </a:xfrm>
        </p:grpSpPr>
        <p:cxnSp>
          <p:nvCxnSpPr>
            <p:cNvPr id="183" name="Google Shape;183;p4"/>
            <p:cNvCxnSpPr/>
            <p:nvPr/>
          </p:nvCxnSpPr>
          <p:spPr>
            <a:xfrm>
              <a:off x="1691269" y="2841812"/>
              <a:ext cx="364133" cy="2191870"/>
            </a:xfrm>
            <a:prstGeom prst="straightConnector1">
              <a:avLst/>
            </a:prstGeom>
            <a:noFill/>
            <a:ln cap="flat" cmpd="sng" w="25400">
              <a:solidFill>
                <a:schemeClr val="accent1"/>
              </a:solidFill>
              <a:prstDash val="dash"/>
              <a:miter lim="800000"/>
              <a:headEnd len="sm" w="sm" type="none"/>
              <a:tailEnd len="med" w="med" type="triangle"/>
            </a:ln>
          </p:spPr>
        </p:cxnSp>
        <p:cxnSp>
          <p:nvCxnSpPr>
            <p:cNvPr id="184" name="Google Shape;184;p4"/>
            <p:cNvCxnSpPr/>
            <p:nvPr/>
          </p:nvCxnSpPr>
          <p:spPr>
            <a:xfrm>
              <a:off x="1686938" y="2841812"/>
              <a:ext cx="210478" cy="1293799"/>
            </a:xfrm>
            <a:prstGeom prst="straightConnector1">
              <a:avLst/>
            </a:prstGeom>
            <a:noFill/>
            <a:ln cap="flat" cmpd="sng" w="34925">
              <a:solidFill>
                <a:schemeClr val="accent1"/>
              </a:solidFill>
              <a:prstDash val="solid"/>
              <a:miter lim="800000"/>
              <a:headEnd len="sm" w="sm" type="none"/>
              <a:tailEnd len="sm" w="sm" type="none"/>
            </a:ln>
          </p:spPr>
        </p:cxnSp>
      </p:grpSp>
      <p:pic>
        <p:nvPicPr>
          <p:cNvPr id="185" name="Google Shape;185;p4"/>
          <p:cNvPicPr preferRelativeResize="0"/>
          <p:nvPr/>
        </p:nvPicPr>
        <p:blipFill rotWithShape="1">
          <a:blip r:embed="rId4">
            <a:alphaModFix/>
          </a:blip>
          <a:srcRect b="38293" l="17537" r="71699" t="50415"/>
          <a:stretch/>
        </p:blipFill>
        <p:spPr>
          <a:xfrm rot="-6364137">
            <a:off x="5107445" y="3722518"/>
            <a:ext cx="833838" cy="609600"/>
          </a:xfrm>
          <a:prstGeom prst="rect">
            <a:avLst/>
          </a:prstGeom>
          <a:noFill/>
          <a:ln>
            <a:noFill/>
          </a:ln>
        </p:spPr>
      </p:pic>
      <p:cxnSp>
        <p:nvCxnSpPr>
          <p:cNvPr id="186" name="Google Shape;186;p4"/>
          <p:cNvCxnSpPr/>
          <p:nvPr/>
        </p:nvCxnSpPr>
        <p:spPr>
          <a:xfrm flipH="1" rot="10800000">
            <a:off x="3784200" y="4194855"/>
            <a:ext cx="1573249" cy="1237635"/>
          </a:xfrm>
          <a:prstGeom prst="straightConnector1">
            <a:avLst/>
          </a:prstGeom>
          <a:noFill/>
          <a:ln cap="flat" cmpd="sng" w="22225">
            <a:solidFill>
              <a:schemeClr val="accent1"/>
            </a:solidFill>
            <a:prstDash val="solid"/>
            <a:miter lim="800000"/>
            <a:headEnd len="sm" w="sm" type="none"/>
            <a:tailEnd len="sm" w="sm" type="none"/>
          </a:ln>
        </p:spPr>
      </p:cxnSp>
      <p:sp>
        <p:nvSpPr>
          <p:cNvPr id="187" name="Google Shape;187;p4"/>
          <p:cNvSpPr txBox="1"/>
          <p:nvPr/>
        </p:nvSpPr>
        <p:spPr>
          <a:xfrm>
            <a:off x="5239465" y="3501015"/>
            <a:ext cx="112768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SCATTERING</a:t>
            </a:r>
            <a:endParaRPr b="0" i="0" sz="1400" u="none" cap="none" strike="noStrike">
              <a:solidFill>
                <a:srgbClr val="000000"/>
              </a:solidFill>
              <a:latin typeface="Arial"/>
              <a:ea typeface="Arial"/>
              <a:cs typeface="Arial"/>
              <a:sym typeface="Arial"/>
            </a:endParaRPr>
          </a:p>
        </p:txBody>
      </p:sp>
      <p:cxnSp>
        <p:nvCxnSpPr>
          <p:cNvPr id="188" name="Google Shape;188;p4"/>
          <p:cNvCxnSpPr/>
          <p:nvPr/>
        </p:nvCxnSpPr>
        <p:spPr>
          <a:xfrm flipH="1">
            <a:off x="1032308" y="2603894"/>
            <a:ext cx="177029" cy="536536"/>
          </a:xfrm>
          <a:prstGeom prst="straightConnector1">
            <a:avLst/>
          </a:prstGeom>
          <a:noFill/>
          <a:ln cap="flat" cmpd="sng" w="28575">
            <a:solidFill>
              <a:schemeClr val="accent1"/>
            </a:solidFill>
            <a:prstDash val="solid"/>
            <a:miter lim="800000"/>
            <a:headEnd len="sm" w="sm" type="none"/>
            <a:tailEnd len="sm" w="sm" type="none"/>
          </a:ln>
        </p:spPr>
      </p:cxnSp>
      <p:cxnSp>
        <p:nvCxnSpPr>
          <p:cNvPr id="189" name="Google Shape;189;p4"/>
          <p:cNvCxnSpPr/>
          <p:nvPr/>
        </p:nvCxnSpPr>
        <p:spPr>
          <a:xfrm>
            <a:off x="2054948" y="2334909"/>
            <a:ext cx="694453" cy="351272"/>
          </a:xfrm>
          <a:prstGeom prst="straightConnector1">
            <a:avLst/>
          </a:prstGeom>
          <a:noFill/>
          <a:ln cap="flat" cmpd="sng" w="28575">
            <a:solidFill>
              <a:schemeClr val="accent1"/>
            </a:solidFill>
            <a:prstDash val="solid"/>
            <a:miter lim="800000"/>
            <a:headEnd len="sm" w="sm" type="none"/>
            <a:tailEnd len="sm" w="sm" type="none"/>
          </a:ln>
        </p:spPr>
      </p:cxnSp>
      <p:sp>
        <p:nvSpPr>
          <p:cNvPr id="190" name="Google Shape;190;p4"/>
          <p:cNvSpPr/>
          <p:nvPr/>
        </p:nvSpPr>
        <p:spPr>
          <a:xfrm>
            <a:off x="7910391" y="5483574"/>
            <a:ext cx="442080" cy="8384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4"/>
          <p:cNvSpPr txBox="1"/>
          <p:nvPr/>
        </p:nvSpPr>
        <p:spPr>
          <a:xfrm>
            <a:off x="4094377" y="5732923"/>
            <a:ext cx="116249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ABSORPTION</a:t>
            </a:r>
            <a:endParaRPr b="0" i="0" sz="1400" u="none" cap="none" strike="noStrike">
              <a:solidFill>
                <a:srgbClr val="000000"/>
              </a:solidFill>
              <a:latin typeface="Arial"/>
              <a:ea typeface="Arial"/>
              <a:cs typeface="Arial"/>
              <a:sym typeface="Arial"/>
            </a:endParaRPr>
          </a:p>
        </p:txBody>
      </p:sp>
      <p:sp>
        <p:nvSpPr>
          <p:cNvPr id="192" name="Google Shape;192;p4"/>
          <p:cNvSpPr txBox="1"/>
          <p:nvPr/>
        </p:nvSpPr>
        <p:spPr>
          <a:xfrm>
            <a:off x="7885433" y="5725857"/>
            <a:ext cx="93006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Narrow"/>
                <a:ea typeface="Arial Narrow"/>
                <a:cs typeface="Arial Narrow"/>
                <a:sym typeface="Arial Narrow"/>
              </a:rPr>
              <a:t>EMISSION</a:t>
            </a:r>
            <a:endParaRPr b="0" i="0" sz="1400" u="none" cap="none" strike="noStrike">
              <a:solidFill>
                <a:srgbClr val="000000"/>
              </a:solidFill>
              <a:latin typeface="Arial"/>
              <a:ea typeface="Arial"/>
              <a:cs typeface="Arial"/>
              <a:sym typeface="Arial"/>
            </a:endParaRPr>
          </a:p>
        </p:txBody>
      </p:sp>
      <p:pic>
        <p:nvPicPr>
          <p:cNvPr id="193" name="Google Shape;193;p4"/>
          <p:cNvPicPr preferRelativeResize="0"/>
          <p:nvPr/>
        </p:nvPicPr>
        <p:blipFill rotWithShape="1">
          <a:blip r:embed="rId4">
            <a:alphaModFix/>
          </a:blip>
          <a:srcRect b="69274" l="2897" r="80758" t="0"/>
          <a:stretch/>
        </p:blipFill>
        <p:spPr>
          <a:xfrm>
            <a:off x="806407" y="977453"/>
            <a:ext cx="1266120" cy="1658641"/>
          </a:xfrm>
          <a:prstGeom prst="rect">
            <a:avLst/>
          </a:prstGeom>
          <a:noFill/>
          <a:ln>
            <a:noFill/>
          </a:ln>
        </p:spPr>
      </p:pic>
      <p:sp>
        <p:nvSpPr>
          <p:cNvPr id="194" name="Google Shape;194;p4"/>
          <p:cNvSpPr/>
          <p:nvPr/>
        </p:nvSpPr>
        <p:spPr>
          <a:xfrm>
            <a:off x="1534538" y="2437654"/>
            <a:ext cx="555660" cy="19367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4"/>
          <p:cNvSpPr/>
          <p:nvPr/>
        </p:nvSpPr>
        <p:spPr>
          <a:xfrm>
            <a:off x="930399" y="977453"/>
            <a:ext cx="1159799" cy="2998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6" name="Google Shape;196;p4"/>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E</a:t>
            </a:r>
            <a:r>
              <a:rPr lang="en-US" sz="3200">
                <a:latin typeface="Arial Narrow"/>
                <a:ea typeface="Arial Narrow"/>
                <a:cs typeface="Arial Narrow"/>
                <a:sym typeface="Arial Narrow"/>
              </a:rPr>
              <a:t>lectromagnetic </a:t>
            </a:r>
            <a:r>
              <a:rPr lang="en-US">
                <a:latin typeface="Arial Narrow"/>
                <a:ea typeface="Arial Narrow"/>
                <a:cs typeface="Arial Narrow"/>
                <a:sym typeface="Arial Narrow"/>
              </a:rPr>
              <a:t>Radiation</a:t>
            </a:r>
            <a:r>
              <a:rPr lang="en-US" sz="3200">
                <a:latin typeface="Arial Narrow"/>
                <a:ea typeface="Arial Narrow"/>
                <a:cs typeface="Arial Narrow"/>
                <a:sym typeface="Arial Narrow"/>
              </a:rPr>
              <a:t> (EMR)</a:t>
            </a:r>
            <a:endParaRPr>
              <a:latin typeface="Arial Narrow"/>
              <a:ea typeface="Arial Narrow"/>
              <a:cs typeface="Arial Narrow"/>
              <a:sym typeface="Arial Narrow"/>
            </a:endParaRPr>
          </a:p>
        </p:txBody>
      </p:sp>
      <p:sp>
        <p:nvSpPr>
          <p:cNvPr id="203" name="Google Shape;203;p5"/>
          <p:cNvSpPr txBox="1"/>
          <p:nvPr/>
        </p:nvSpPr>
        <p:spPr>
          <a:xfrm>
            <a:off x="1200192" y="1284827"/>
            <a:ext cx="10991807" cy="1166382"/>
          </a:xfrm>
          <a:prstGeom prst="rect">
            <a:avLst/>
          </a:prstGeom>
          <a:noFill/>
          <a:ln>
            <a:noFill/>
          </a:ln>
        </p:spPr>
        <p:txBody>
          <a:bodyPr anchorCtr="0" anchor="t" bIns="45675" lIns="91375" spcFirstLastPara="1" rIns="91375" wrap="square" tIns="45675">
            <a:spAutoFit/>
          </a:bodyPr>
          <a:lstStyle/>
          <a:p>
            <a:pPr indent="-285750" lvl="0" marL="2857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Energy is emitted from the sun and the surface of the Earth</a:t>
            </a:r>
            <a:endParaRPr b="0" i="0" sz="1400" u="none" cap="none" strike="noStrike">
              <a:solidFill>
                <a:srgbClr val="000000"/>
              </a:solidFill>
              <a:latin typeface="Arial"/>
              <a:ea typeface="Arial"/>
              <a:cs typeface="Arial"/>
              <a:sym typeface="Arial"/>
            </a:endParaRPr>
          </a:p>
          <a:p>
            <a:pPr indent="-285750" lvl="0" marL="285750" marR="0" rtl="0" algn="l">
              <a:lnSpc>
                <a:spcPct val="12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Photons travel at different wavelengths</a:t>
            </a:r>
            <a:endParaRPr b="0" i="0" sz="1800" u="none" cap="none" strike="noStrike">
              <a:solidFill>
                <a:srgbClr val="262626"/>
              </a:solidFill>
              <a:latin typeface="Arial"/>
              <a:ea typeface="Arial"/>
              <a:cs typeface="Arial"/>
              <a:sym typeface="Arial"/>
            </a:endParaRPr>
          </a:p>
          <a:p>
            <a:pPr indent="-285750" lvl="0" marL="285750" marR="0" rtl="0" algn="l">
              <a:lnSpc>
                <a:spcPct val="120000"/>
              </a:lnSpc>
              <a:spcBef>
                <a:spcPts val="270"/>
              </a:spcBef>
              <a:spcAft>
                <a:spcPts val="0"/>
              </a:spcAft>
              <a:buClr>
                <a:srgbClr val="262626"/>
              </a:buClr>
              <a:buSzPts val="1800"/>
              <a:buFont typeface="Arial"/>
              <a:buChar char="•"/>
            </a:pPr>
            <a:r>
              <a:rPr b="0" i="0" lang="en-US" sz="1800" u="none" cap="none" strike="noStrike">
                <a:solidFill>
                  <a:srgbClr val="262626"/>
                </a:solidFill>
                <a:latin typeface="Arial"/>
                <a:ea typeface="Arial"/>
                <a:cs typeface="Arial"/>
                <a:sym typeface="Arial"/>
              </a:rPr>
              <a:t>Visible, infrared, and microwave wavelengths bands are most useful for remote sensing</a:t>
            </a:r>
            <a:endParaRPr b="0" i="0" sz="1400" u="none" cap="none" strike="noStrike">
              <a:solidFill>
                <a:srgbClr val="000000"/>
              </a:solidFill>
              <a:latin typeface="Arial"/>
              <a:ea typeface="Arial"/>
              <a:cs typeface="Arial"/>
              <a:sym typeface="Arial"/>
            </a:endParaRPr>
          </a:p>
        </p:txBody>
      </p:sp>
      <p:sp>
        <p:nvSpPr>
          <p:cNvPr id="204" name="Google Shape;204;p5"/>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pic>
        <p:nvPicPr>
          <p:cNvPr id="205" name="Google Shape;205;p5"/>
          <p:cNvPicPr preferRelativeResize="0"/>
          <p:nvPr/>
        </p:nvPicPr>
        <p:blipFill rotWithShape="1">
          <a:blip r:embed="rId3">
            <a:alphaModFix/>
          </a:blip>
          <a:srcRect b="0" l="0" r="0" t="47438"/>
          <a:stretch/>
        </p:blipFill>
        <p:spPr>
          <a:xfrm>
            <a:off x="970433" y="4146715"/>
            <a:ext cx="9525000" cy="2015968"/>
          </a:xfrm>
          <a:prstGeom prst="rect">
            <a:avLst/>
          </a:prstGeom>
          <a:noFill/>
          <a:ln>
            <a:noFill/>
          </a:ln>
        </p:spPr>
      </p:pic>
      <p:sp>
        <p:nvSpPr>
          <p:cNvPr id="206" name="Google Shape;206;p5"/>
          <p:cNvSpPr txBox="1"/>
          <p:nvPr/>
        </p:nvSpPr>
        <p:spPr>
          <a:xfrm>
            <a:off x="4620823" y="3574237"/>
            <a:ext cx="1242776"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Arial Narrow"/>
                <a:ea typeface="Arial Narrow"/>
                <a:cs typeface="Arial Narrow"/>
                <a:sym typeface="Arial Narrow"/>
              </a:rPr>
              <a:t>Visible Light</a:t>
            </a:r>
            <a:endParaRPr b="0" i="0" sz="1400" u="none" cap="none" strike="noStrike">
              <a:solidFill>
                <a:srgbClr val="000000"/>
              </a:solidFill>
              <a:latin typeface="Arial"/>
              <a:ea typeface="Arial"/>
              <a:cs typeface="Arial"/>
              <a:sym typeface="Arial"/>
            </a:endParaRPr>
          </a:p>
        </p:txBody>
      </p:sp>
      <p:sp>
        <p:nvSpPr>
          <p:cNvPr id="207" name="Google Shape;207;p5"/>
          <p:cNvSpPr/>
          <p:nvPr/>
        </p:nvSpPr>
        <p:spPr>
          <a:xfrm>
            <a:off x="5143444" y="3868788"/>
            <a:ext cx="138224" cy="233083"/>
          </a:xfrm>
          <a:prstGeom prst="downArrow">
            <a:avLst>
              <a:gd fmla="val 50000" name="adj1"/>
              <a:gd fmla="val 50000" name="adj2"/>
            </a:avLst>
          </a:prstGeom>
          <a:solidFill>
            <a:srgbClr val="595959"/>
          </a:solidFill>
          <a:ln cap="flat" cmpd="sng" w="127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08" name="Google Shape;208;p5"/>
          <p:cNvGrpSpPr/>
          <p:nvPr/>
        </p:nvGrpSpPr>
        <p:grpSpPr>
          <a:xfrm>
            <a:off x="2060448" y="5178307"/>
            <a:ext cx="7844417" cy="896890"/>
            <a:chOff x="2060448" y="5178307"/>
            <a:chExt cx="7844417" cy="896890"/>
          </a:xfrm>
        </p:grpSpPr>
        <p:sp>
          <p:nvSpPr>
            <p:cNvPr id="209" name="Google Shape;209;p5"/>
            <p:cNvSpPr txBox="1"/>
            <p:nvPr/>
          </p:nvSpPr>
          <p:spPr>
            <a:xfrm>
              <a:off x="2060448" y="5178307"/>
              <a:ext cx="66236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10" name="Google Shape;210;p5"/>
            <p:cNvSpPr txBox="1"/>
            <p:nvPr/>
          </p:nvSpPr>
          <p:spPr>
            <a:xfrm>
              <a:off x="3122180" y="5178307"/>
              <a:ext cx="66236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11" name="Google Shape;211;p5"/>
            <p:cNvSpPr txBox="1"/>
            <p:nvPr/>
          </p:nvSpPr>
          <p:spPr>
            <a:xfrm>
              <a:off x="4183912" y="5178307"/>
              <a:ext cx="66236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12" name="Google Shape;212;p5"/>
            <p:cNvSpPr txBox="1"/>
            <p:nvPr/>
          </p:nvSpPr>
          <p:spPr>
            <a:xfrm>
              <a:off x="5245644" y="5178307"/>
              <a:ext cx="66236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-0</a:t>
              </a:r>
              <a:endParaRPr b="0" i="0" sz="1400" u="none" cap="none" strike="noStrike">
                <a:solidFill>
                  <a:srgbClr val="000000"/>
                </a:solidFill>
                <a:latin typeface="Arial"/>
                <a:ea typeface="Arial"/>
                <a:cs typeface="Arial"/>
                <a:sym typeface="Arial"/>
              </a:endParaRPr>
            </a:p>
          </p:txBody>
        </p:sp>
        <p:sp>
          <p:nvSpPr>
            <p:cNvPr id="213" name="Google Shape;213;p5"/>
            <p:cNvSpPr txBox="1"/>
            <p:nvPr/>
          </p:nvSpPr>
          <p:spPr>
            <a:xfrm>
              <a:off x="6307376" y="5178307"/>
              <a:ext cx="59984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14" name="Google Shape;214;p5"/>
            <p:cNvSpPr txBox="1"/>
            <p:nvPr/>
          </p:nvSpPr>
          <p:spPr>
            <a:xfrm>
              <a:off x="7306591" y="5178307"/>
              <a:ext cx="59984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15" name="Google Shape;215;p5"/>
            <p:cNvSpPr txBox="1"/>
            <p:nvPr/>
          </p:nvSpPr>
          <p:spPr>
            <a:xfrm>
              <a:off x="8305806" y="5178307"/>
              <a:ext cx="59984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16" name="Google Shape;216;p5"/>
            <p:cNvSpPr txBox="1"/>
            <p:nvPr/>
          </p:nvSpPr>
          <p:spPr>
            <a:xfrm>
              <a:off x="9305021" y="5178307"/>
              <a:ext cx="59984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17" name="Google Shape;217;p5"/>
            <p:cNvSpPr txBox="1"/>
            <p:nvPr/>
          </p:nvSpPr>
          <p:spPr>
            <a:xfrm>
              <a:off x="4367871" y="5675087"/>
              <a:ext cx="283645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WAVELENGTH </a:t>
              </a:r>
              <a:r>
                <a:rPr b="1" i="0" lang="en-US" sz="2000" u="none" cap="none" strike="noStrike">
                  <a:solidFill>
                    <a:schemeClr val="dk1"/>
                  </a:solidFill>
                  <a:latin typeface="Calibri"/>
                  <a:ea typeface="Calibri"/>
                  <a:cs typeface="Calibri"/>
                  <a:sym typeface="Calibri"/>
                </a:rPr>
                <a:t>(μm)</a:t>
              </a:r>
              <a:endParaRPr b="0" i="0" sz="1400" u="none" cap="none" strike="noStrike">
                <a:solidFill>
                  <a:srgbClr val="000000"/>
                </a:solidFill>
                <a:latin typeface="Arial"/>
                <a:ea typeface="Arial"/>
                <a:cs typeface="Arial"/>
                <a:sym typeface="Arial"/>
              </a:endParaRPr>
            </a:p>
          </p:txBody>
        </p:sp>
      </p:grpSp>
      <p:sp>
        <p:nvSpPr>
          <p:cNvPr id="218" name="Google Shape;218;p5"/>
          <p:cNvSpPr/>
          <p:nvPr/>
        </p:nvSpPr>
        <p:spPr>
          <a:xfrm>
            <a:off x="4846273" y="3302000"/>
            <a:ext cx="3677967" cy="2373087"/>
          </a:xfrm>
          <a:prstGeom prst="rect">
            <a:avLst/>
          </a:prstGeom>
          <a:solidFill>
            <a:srgbClr val="1E5C90">
              <a:alpha val="40000"/>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9" name="Google Shape;219;p5"/>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6"/>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Natural sources of EMR come from black body radiation</a:t>
            </a:r>
            <a:endParaRPr i="1" sz="3200">
              <a:latin typeface="Arial Narrow"/>
              <a:ea typeface="Arial Narrow"/>
              <a:cs typeface="Arial Narrow"/>
              <a:sym typeface="Arial Narrow"/>
            </a:endParaRPr>
          </a:p>
        </p:txBody>
      </p:sp>
      <p:sp>
        <p:nvSpPr>
          <p:cNvPr id="226" name="Google Shape;226;p6"/>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sp>
        <p:nvSpPr>
          <p:cNvPr id="227" name="Google Shape;227;p6"/>
          <p:cNvSpPr txBox="1"/>
          <p:nvPr/>
        </p:nvSpPr>
        <p:spPr>
          <a:xfrm>
            <a:off x="6748734" y="1904402"/>
            <a:ext cx="5178819"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All “things” or “bodies” emit (EMR)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The spectrum of the emission depends on the temperature of the body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At lower temperatures: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intensity of the emissions decreases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peak of the emissions curve shifts to longer wavelengths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228" name="Google Shape;228;p6"/>
          <p:cNvPicPr preferRelativeResize="0"/>
          <p:nvPr/>
        </p:nvPicPr>
        <p:blipFill rotWithShape="1">
          <a:blip r:embed="rId3">
            <a:alphaModFix/>
          </a:blip>
          <a:srcRect b="0" l="0" r="32596" t="0"/>
          <a:stretch/>
        </p:blipFill>
        <p:spPr>
          <a:xfrm>
            <a:off x="1200193" y="1887030"/>
            <a:ext cx="4772371" cy="4360383"/>
          </a:xfrm>
          <a:prstGeom prst="rect">
            <a:avLst/>
          </a:prstGeom>
          <a:noFill/>
          <a:ln>
            <a:noFill/>
          </a:ln>
        </p:spPr>
      </p:pic>
      <p:sp>
        <p:nvSpPr>
          <p:cNvPr id="229" name="Google Shape;229;p6"/>
          <p:cNvSpPr/>
          <p:nvPr/>
        </p:nvSpPr>
        <p:spPr>
          <a:xfrm>
            <a:off x="1200193" y="1427409"/>
            <a:ext cx="480933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Narrow"/>
                <a:ea typeface="Arial Narrow"/>
                <a:cs typeface="Arial Narrow"/>
                <a:sym typeface="Arial Narrow"/>
              </a:rPr>
              <a:t>Black body emissions as a function of temperature </a:t>
            </a:r>
            <a:endParaRPr b="0" i="0" sz="1400" u="none" cap="none" strike="noStrike">
              <a:solidFill>
                <a:srgbClr val="000000"/>
              </a:solidFill>
              <a:latin typeface="Arial"/>
              <a:ea typeface="Arial"/>
              <a:cs typeface="Arial"/>
              <a:sym typeface="Arial"/>
            </a:endParaRPr>
          </a:p>
        </p:txBody>
      </p:sp>
      <p:sp>
        <p:nvSpPr>
          <p:cNvPr id="230" name="Google Shape;230;p6"/>
          <p:cNvSpPr/>
          <p:nvPr/>
        </p:nvSpPr>
        <p:spPr>
          <a:xfrm rot="-5400000">
            <a:off x="-495443" y="3485444"/>
            <a:ext cx="280878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Narrow"/>
                <a:ea typeface="Arial Narrow"/>
                <a:cs typeface="Arial Narrow"/>
                <a:sym typeface="Arial Narrow"/>
              </a:rPr>
              <a:t>Emissions intensity (relative)</a:t>
            </a:r>
            <a:endParaRPr b="0" i="0" sz="1800" u="none" cap="none" strike="noStrike">
              <a:solidFill>
                <a:schemeClr val="dk1"/>
              </a:solidFill>
              <a:latin typeface="Calibri"/>
              <a:ea typeface="Calibri"/>
              <a:cs typeface="Calibri"/>
              <a:sym typeface="Calibri"/>
            </a:endParaRPr>
          </a:p>
        </p:txBody>
      </p:sp>
      <p:sp>
        <p:nvSpPr>
          <p:cNvPr id="231" name="Google Shape;231;p6"/>
          <p:cNvSpPr txBox="1"/>
          <p:nvPr/>
        </p:nvSpPr>
        <p:spPr>
          <a:xfrm>
            <a:off x="1200194" y="5709401"/>
            <a:ext cx="4772370"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WAVELENGTH </a:t>
            </a:r>
            <a:r>
              <a:rPr b="1" i="0" lang="en-US" sz="1800" u="none" cap="none" strike="noStrike">
                <a:solidFill>
                  <a:schemeClr val="dk1"/>
                </a:solidFill>
                <a:latin typeface="Calibri"/>
                <a:ea typeface="Calibri"/>
                <a:cs typeface="Calibri"/>
                <a:sym typeface="Calibri"/>
              </a:rPr>
              <a:t>(μm)</a:t>
            </a:r>
            <a:endParaRPr b="0" i="0" sz="1400" u="none" cap="none" strike="noStrike">
              <a:solidFill>
                <a:srgbClr val="000000"/>
              </a:solidFill>
              <a:latin typeface="Arial"/>
              <a:ea typeface="Arial"/>
              <a:cs typeface="Arial"/>
              <a:sym typeface="Arial"/>
            </a:endParaRPr>
          </a:p>
        </p:txBody>
      </p:sp>
      <p:pic>
        <p:nvPicPr>
          <p:cNvPr id="232" name="Google Shape;232;p6"/>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Satellite sensors measure electromagnetic </a:t>
            </a:r>
            <a:r>
              <a:rPr lang="en-US">
                <a:latin typeface="Arial Narrow"/>
                <a:ea typeface="Arial Narrow"/>
                <a:cs typeface="Arial Narrow"/>
                <a:sym typeface="Arial Narrow"/>
              </a:rPr>
              <a:t>radiation</a:t>
            </a:r>
            <a:r>
              <a:rPr lang="en-US" sz="3200">
                <a:latin typeface="Arial Narrow"/>
                <a:ea typeface="Arial Narrow"/>
                <a:cs typeface="Arial Narrow"/>
                <a:sym typeface="Arial Narrow"/>
              </a:rPr>
              <a:t> (EMR)</a:t>
            </a:r>
            <a:endParaRPr>
              <a:latin typeface="Arial Narrow"/>
              <a:ea typeface="Arial Narrow"/>
              <a:cs typeface="Arial Narrow"/>
              <a:sym typeface="Arial Narrow"/>
            </a:endParaRPr>
          </a:p>
        </p:txBody>
      </p:sp>
      <p:sp>
        <p:nvSpPr>
          <p:cNvPr id="239" name="Google Shape;239;p7"/>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sp>
        <p:nvSpPr>
          <p:cNvPr id="240" name="Google Shape;240;p7"/>
          <p:cNvSpPr/>
          <p:nvPr/>
        </p:nvSpPr>
        <p:spPr>
          <a:xfrm>
            <a:off x="10766713" y="6268522"/>
            <a:ext cx="10567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62626"/>
                </a:solidFill>
                <a:latin typeface="Arial"/>
                <a:ea typeface="Arial"/>
                <a:cs typeface="Arial"/>
                <a:sym typeface="Arial"/>
              </a:rPr>
              <a:t>Remote </a:t>
            </a:r>
            <a:endParaRPr b="0" i="0" sz="1800" u="none" cap="none" strike="noStrike">
              <a:solidFill>
                <a:schemeClr val="dk1"/>
              </a:solidFill>
              <a:latin typeface="Calibri"/>
              <a:ea typeface="Calibri"/>
              <a:cs typeface="Calibri"/>
              <a:sym typeface="Calibri"/>
            </a:endParaRPr>
          </a:p>
        </p:txBody>
      </p:sp>
      <p:pic>
        <p:nvPicPr>
          <p:cNvPr id="241" name="Google Shape;241;p7"/>
          <p:cNvPicPr preferRelativeResize="0"/>
          <p:nvPr/>
        </p:nvPicPr>
        <p:blipFill rotWithShape="1">
          <a:blip r:embed="rId3">
            <a:alphaModFix/>
          </a:blip>
          <a:srcRect b="0" l="0" r="0" t="45360"/>
          <a:stretch/>
        </p:blipFill>
        <p:spPr>
          <a:xfrm>
            <a:off x="954150" y="4074288"/>
            <a:ext cx="9525000" cy="2095645"/>
          </a:xfrm>
          <a:prstGeom prst="rect">
            <a:avLst/>
          </a:prstGeom>
          <a:noFill/>
          <a:ln>
            <a:noFill/>
          </a:ln>
        </p:spPr>
      </p:pic>
      <p:pic>
        <p:nvPicPr>
          <p:cNvPr id="242" name="Google Shape;242;p7"/>
          <p:cNvPicPr preferRelativeResize="0"/>
          <p:nvPr/>
        </p:nvPicPr>
        <p:blipFill rotWithShape="1">
          <a:blip r:embed="rId4">
            <a:alphaModFix/>
          </a:blip>
          <a:srcRect b="0" l="-201179" r="-213089" t="0"/>
          <a:stretch/>
        </p:blipFill>
        <p:spPr>
          <a:xfrm>
            <a:off x="1488558" y="1780768"/>
            <a:ext cx="8452883" cy="2227718"/>
          </a:xfrm>
          <a:prstGeom prst="rect">
            <a:avLst/>
          </a:prstGeom>
          <a:noFill/>
          <a:ln cap="flat" cmpd="sng" w="25400">
            <a:solidFill>
              <a:schemeClr val="dk1"/>
            </a:solidFill>
            <a:prstDash val="solid"/>
            <a:round/>
            <a:headEnd len="sm" w="sm" type="none"/>
            <a:tailEnd len="sm" w="sm" type="none"/>
          </a:ln>
        </p:spPr>
      </p:pic>
      <p:sp>
        <p:nvSpPr>
          <p:cNvPr id="243" name="Google Shape;243;p7"/>
          <p:cNvSpPr txBox="1"/>
          <p:nvPr/>
        </p:nvSpPr>
        <p:spPr>
          <a:xfrm>
            <a:off x="4445944" y="1409313"/>
            <a:ext cx="239867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small" strike="noStrike">
                <a:solidFill>
                  <a:schemeClr val="dk1"/>
                </a:solidFill>
                <a:latin typeface="Arial"/>
                <a:ea typeface="Arial"/>
                <a:cs typeface="Arial"/>
                <a:sym typeface="Arial"/>
              </a:rPr>
              <a:t>Black Body Emissions </a:t>
            </a:r>
            <a:endParaRPr b="0" i="0" sz="1400" u="none" cap="none" strike="noStrike">
              <a:solidFill>
                <a:srgbClr val="000000"/>
              </a:solidFill>
              <a:latin typeface="Arial"/>
              <a:ea typeface="Arial"/>
              <a:cs typeface="Arial"/>
              <a:sym typeface="Arial"/>
            </a:endParaRPr>
          </a:p>
        </p:txBody>
      </p:sp>
      <p:cxnSp>
        <p:nvCxnSpPr>
          <p:cNvPr id="244" name="Google Shape;244;p7"/>
          <p:cNvCxnSpPr>
            <a:stCxn id="245" idx="3"/>
          </p:cNvCxnSpPr>
          <p:nvPr/>
        </p:nvCxnSpPr>
        <p:spPr>
          <a:xfrm>
            <a:off x="4485562" y="2902329"/>
            <a:ext cx="756300" cy="435900"/>
          </a:xfrm>
          <a:prstGeom prst="straightConnector1">
            <a:avLst/>
          </a:prstGeom>
          <a:noFill/>
          <a:ln cap="flat" cmpd="sng" w="38100">
            <a:solidFill>
              <a:schemeClr val="dk1"/>
            </a:solidFill>
            <a:prstDash val="solid"/>
            <a:miter lim="800000"/>
            <a:headEnd len="sm" w="sm" type="none"/>
            <a:tailEnd len="med" w="med" type="triangle"/>
          </a:ln>
        </p:spPr>
      </p:cxnSp>
      <p:cxnSp>
        <p:nvCxnSpPr>
          <p:cNvPr id="246" name="Google Shape;246;p7"/>
          <p:cNvCxnSpPr>
            <a:stCxn id="247" idx="1"/>
          </p:cNvCxnSpPr>
          <p:nvPr/>
        </p:nvCxnSpPr>
        <p:spPr>
          <a:xfrm flipH="1">
            <a:off x="5884800" y="2702274"/>
            <a:ext cx="820800" cy="1100400"/>
          </a:xfrm>
          <a:prstGeom prst="straightConnector1">
            <a:avLst/>
          </a:prstGeom>
          <a:noFill/>
          <a:ln cap="flat" cmpd="sng" w="38100">
            <a:solidFill>
              <a:schemeClr val="dk1"/>
            </a:solidFill>
            <a:prstDash val="solid"/>
            <a:miter lim="800000"/>
            <a:headEnd len="sm" w="sm" type="none"/>
            <a:tailEnd len="med" w="med" type="triangle"/>
          </a:ln>
        </p:spPr>
      </p:cxnSp>
      <p:grpSp>
        <p:nvGrpSpPr>
          <p:cNvPr id="248" name="Google Shape;248;p7"/>
          <p:cNvGrpSpPr/>
          <p:nvPr/>
        </p:nvGrpSpPr>
        <p:grpSpPr>
          <a:xfrm>
            <a:off x="2060448" y="5178307"/>
            <a:ext cx="7844417" cy="866516"/>
            <a:chOff x="2060448" y="5178307"/>
            <a:chExt cx="7844417" cy="866516"/>
          </a:xfrm>
        </p:grpSpPr>
        <p:sp>
          <p:nvSpPr>
            <p:cNvPr id="249" name="Google Shape;249;p7"/>
            <p:cNvSpPr txBox="1"/>
            <p:nvPr/>
          </p:nvSpPr>
          <p:spPr>
            <a:xfrm>
              <a:off x="2060448" y="5178307"/>
              <a:ext cx="66236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50" name="Google Shape;250;p7"/>
            <p:cNvSpPr txBox="1"/>
            <p:nvPr/>
          </p:nvSpPr>
          <p:spPr>
            <a:xfrm>
              <a:off x="3122180" y="5178307"/>
              <a:ext cx="66236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51" name="Google Shape;251;p7"/>
            <p:cNvSpPr txBox="1"/>
            <p:nvPr/>
          </p:nvSpPr>
          <p:spPr>
            <a:xfrm>
              <a:off x="4183912" y="5178307"/>
              <a:ext cx="66236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52" name="Google Shape;252;p7"/>
            <p:cNvSpPr txBox="1"/>
            <p:nvPr/>
          </p:nvSpPr>
          <p:spPr>
            <a:xfrm>
              <a:off x="5245644" y="5178307"/>
              <a:ext cx="66236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-0</a:t>
              </a:r>
              <a:endParaRPr b="0" i="0" sz="1400" u="none" cap="none" strike="noStrike">
                <a:solidFill>
                  <a:srgbClr val="000000"/>
                </a:solidFill>
                <a:latin typeface="Arial"/>
                <a:ea typeface="Arial"/>
                <a:cs typeface="Arial"/>
                <a:sym typeface="Arial"/>
              </a:endParaRPr>
            </a:p>
          </p:txBody>
        </p:sp>
        <p:sp>
          <p:nvSpPr>
            <p:cNvPr id="253" name="Google Shape;253;p7"/>
            <p:cNvSpPr txBox="1"/>
            <p:nvPr/>
          </p:nvSpPr>
          <p:spPr>
            <a:xfrm>
              <a:off x="6307376" y="5178307"/>
              <a:ext cx="59984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54" name="Google Shape;254;p7"/>
            <p:cNvSpPr txBox="1"/>
            <p:nvPr/>
          </p:nvSpPr>
          <p:spPr>
            <a:xfrm>
              <a:off x="7306591" y="5178307"/>
              <a:ext cx="59984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55" name="Google Shape;255;p7"/>
            <p:cNvSpPr txBox="1"/>
            <p:nvPr/>
          </p:nvSpPr>
          <p:spPr>
            <a:xfrm>
              <a:off x="8305806" y="5178307"/>
              <a:ext cx="59984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56" name="Google Shape;256;p7"/>
            <p:cNvSpPr txBox="1"/>
            <p:nvPr/>
          </p:nvSpPr>
          <p:spPr>
            <a:xfrm>
              <a:off x="9305021" y="5178307"/>
              <a:ext cx="59984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10</a:t>
              </a:r>
              <a:r>
                <a:rPr b="1" baseline="30000" i="0" lang="en-US" sz="24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57" name="Google Shape;257;p7"/>
            <p:cNvSpPr txBox="1"/>
            <p:nvPr/>
          </p:nvSpPr>
          <p:spPr>
            <a:xfrm>
              <a:off x="4306911" y="5665232"/>
              <a:ext cx="2836454" cy="37959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baseline="30000" i="0" lang="en-US" sz="2800" u="none" cap="none" strike="noStrike">
                  <a:solidFill>
                    <a:schemeClr val="dk1"/>
                  </a:solidFill>
                  <a:latin typeface="Arial"/>
                  <a:ea typeface="Arial"/>
                  <a:cs typeface="Arial"/>
                  <a:sym typeface="Arial"/>
                </a:rPr>
                <a:t>WAVELENGTH </a:t>
              </a:r>
              <a:r>
                <a:rPr b="1" baseline="30000" i="0" lang="en-US" sz="2800" u="none" cap="none" strike="noStrike">
                  <a:solidFill>
                    <a:schemeClr val="dk1"/>
                  </a:solidFill>
                  <a:latin typeface="Calibri"/>
                  <a:ea typeface="Calibri"/>
                  <a:cs typeface="Calibri"/>
                  <a:sym typeface="Calibri"/>
                </a:rPr>
                <a:t>(μm)</a:t>
              </a:r>
              <a:endParaRPr b="0" i="0" sz="1400" u="none" cap="none" strike="noStrike">
                <a:solidFill>
                  <a:srgbClr val="000000"/>
                </a:solidFill>
                <a:latin typeface="Arial"/>
                <a:ea typeface="Arial"/>
                <a:cs typeface="Arial"/>
                <a:sym typeface="Arial"/>
              </a:endParaRPr>
            </a:p>
          </p:txBody>
        </p:sp>
      </p:grpSp>
      <p:sp>
        <p:nvSpPr>
          <p:cNvPr id="245" name="Google Shape;245;p7"/>
          <p:cNvSpPr txBox="1"/>
          <p:nvPr/>
        </p:nvSpPr>
        <p:spPr>
          <a:xfrm>
            <a:off x="1863242" y="1932833"/>
            <a:ext cx="2622320" cy="19389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Sun’s emissions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Temperature: 6000</a:t>
            </a:r>
            <a:r>
              <a:rPr b="0" baseline="30000" i="0" lang="en-US" sz="1600" u="none" cap="none" strike="noStrike">
                <a:solidFill>
                  <a:schemeClr val="dk1"/>
                </a:solidFill>
                <a:latin typeface="Arial"/>
                <a:ea typeface="Arial"/>
                <a:cs typeface="Arial"/>
                <a:sym typeface="Arial"/>
              </a:rPr>
              <a:t>o</a:t>
            </a:r>
            <a:r>
              <a:rPr b="0" i="0" lang="en-US" sz="1600" u="none" cap="none" strike="noStrike">
                <a:solidFill>
                  <a:schemeClr val="dk1"/>
                </a:solidFill>
                <a:latin typeface="Arial"/>
                <a:ea typeface="Arial"/>
                <a:cs typeface="Arial"/>
                <a:sym typeface="Arial"/>
              </a:rPr>
              <a:t> K</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Peak in the visible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Weaker Infrared emissions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120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47" name="Google Shape;247;p7"/>
          <p:cNvSpPr txBox="1"/>
          <p:nvPr/>
        </p:nvSpPr>
        <p:spPr>
          <a:xfrm>
            <a:off x="6705600" y="1932833"/>
            <a:ext cx="3277949" cy="15388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Earth’s emissions (increase x 10</a:t>
            </a:r>
            <a:r>
              <a:rPr b="0" baseline="30000" i="0" lang="en-US" sz="1600" u="none" cap="none" strike="noStrike">
                <a:solidFill>
                  <a:schemeClr val="dk1"/>
                </a:solidFill>
                <a:latin typeface="Arial"/>
                <a:ea typeface="Arial"/>
                <a:cs typeface="Arial"/>
                <a:sym typeface="Arial"/>
              </a:rPr>
              <a:t>6</a:t>
            </a:r>
            <a:r>
              <a:rPr b="0" i="0" lang="en-US" sz="1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Temperature: 288</a:t>
            </a:r>
            <a:r>
              <a:rPr b="0" baseline="30000" i="0" lang="en-US" sz="1600" u="none" cap="none" strike="noStrike">
                <a:solidFill>
                  <a:schemeClr val="dk1"/>
                </a:solidFill>
                <a:latin typeface="Arial"/>
                <a:ea typeface="Arial"/>
                <a:cs typeface="Arial"/>
                <a:sym typeface="Arial"/>
              </a:rPr>
              <a:t>o</a:t>
            </a:r>
            <a:r>
              <a:rPr b="0" i="0" lang="en-US" sz="1600" u="none" cap="none" strike="noStrike">
                <a:solidFill>
                  <a:schemeClr val="dk1"/>
                </a:solidFill>
                <a:latin typeface="Arial"/>
                <a:ea typeface="Arial"/>
                <a:cs typeface="Arial"/>
                <a:sym typeface="Arial"/>
              </a:rPr>
              <a:t> 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Peak in the Infrared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Weaker microwave emissions</a:t>
            </a:r>
            <a:endParaRPr b="0" i="0" sz="1400" u="none" cap="none" strike="noStrike">
              <a:solidFill>
                <a:srgbClr val="000000"/>
              </a:solidFill>
              <a:latin typeface="Arial"/>
              <a:ea typeface="Arial"/>
              <a:cs typeface="Arial"/>
              <a:sym typeface="Arial"/>
            </a:endParaRPr>
          </a:p>
        </p:txBody>
      </p:sp>
      <p:sp>
        <p:nvSpPr>
          <p:cNvPr id="258" name="Google Shape;258;p7"/>
          <p:cNvSpPr/>
          <p:nvPr/>
        </p:nvSpPr>
        <p:spPr>
          <a:xfrm rot="-5400000">
            <a:off x="-13058" y="2720907"/>
            <a:ext cx="250421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Narrow"/>
                <a:ea typeface="Arial Narrow"/>
                <a:cs typeface="Arial Narrow"/>
                <a:sym typeface="Arial Narrow"/>
              </a:rPr>
              <a:t>Emissions intensity (relative)</a:t>
            </a:r>
            <a:endParaRPr b="0" i="0" sz="1600" u="none" cap="none" strike="noStrike">
              <a:solidFill>
                <a:schemeClr val="dk1"/>
              </a:solidFill>
              <a:latin typeface="Calibri"/>
              <a:ea typeface="Calibri"/>
              <a:cs typeface="Calibri"/>
              <a:sym typeface="Calibri"/>
            </a:endParaRPr>
          </a:p>
        </p:txBody>
      </p:sp>
      <p:cxnSp>
        <p:nvCxnSpPr>
          <p:cNvPr id="259" name="Google Shape;259;p7"/>
          <p:cNvCxnSpPr/>
          <p:nvPr/>
        </p:nvCxnSpPr>
        <p:spPr>
          <a:xfrm>
            <a:off x="6435725" y="3995786"/>
            <a:ext cx="1467535" cy="23764"/>
          </a:xfrm>
          <a:prstGeom prst="straightConnector1">
            <a:avLst/>
          </a:prstGeom>
          <a:noFill/>
          <a:ln cap="flat" cmpd="sng" w="22225">
            <a:solidFill>
              <a:schemeClr val="dk1"/>
            </a:solidFill>
            <a:prstDash val="solid"/>
            <a:miter lim="800000"/>
            <a:headEnd len="sm" w="sm" type="none"/>
            <a:tailEnd len="sm" w="sm" type="none"/>
          </a:ln>
        </p:spPr>
      </p:cxnSp>
      <p:pic>
        <p:nvPicPr>
          <p:cNvPr id="260" name="Google Shape;260;p7"/>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8"/>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Emissivity is a measure how efficiently blackbody radiation is emitted</a:t>
            </a:r>
            <a:endParaRPr i="1" sz="3200">
              <a:latin typeface="Arial Narrow"/>
              <a:ea typeface="Arial Narrow"/>
              <a:cs typeface="Arial Narrow"/>
              <a:sym typeface="Arial Narrow"/>
            </a:endParaRPr>
          </a:p>
        </p:txBody>
      </p:sp>
      <p:sp>
        <p:nvSpPr>
          <p:cNvPr id="267" name="Google Shape;267;p8"/>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sp>
        <p:nvSpPr>
          <p:cNvPr id="268" name="Google Shape;268;p8"/>
          <p:cNvSpPr txBox="1"/>
          <p:nvPr/>
        </p:nvSpPr>
        <p:spPr>
          <a:xfrm>
            <a:off x="528298" y="1465510"/>
            <a:ext cx="5178819" cy="46781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Narrow"/>
                <a:ea typeface="Arial Narrow"/>
                <a:cs typeface="Arial Narrow"/>
                <a:sym typeface="Arial Narrow"/>
              </a:rPr>
              <a:t>The blackbody emissions curve for Earth assumes that the Earth behaves like a perfect blackbody, meaning its completely driven by temperature. </a:t>
            </a:r>
            <a:endParaRPr b="0" i="0" sz="16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Narrow"/>
                <a:ea typeface="Arial Narrow"/>
                <a:cs typeface="Arial Narrow"/>
                <a:sym typeface="Arial Narrow"/>
              </a:rPr>
              <a:t>In reality, parts of the earth emit EMR at only a fraction (call emissivity or “e”) of that of a perfect blackbody:</a:t>
            </a:r>
            <a:endParaRPr b="0" i="0" sz="1600" u="none" cap="none" strike="noStrike">
              <a:solidFill>
                <a:srgbClr val="000000"/>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dk1"/>
              </a:buClr>
              <a:buSzPts val="1800"/>
              <a:buFont typeface="Arial"/>
              <a:buChar char="•"/>
            </a:pPr>
            <a:r>
              <a:rPr b="0" i="0" lang="en-US" sz="2000" u="none" cap="none" strike="noStrike">
                <a:solidFill>
                  <a:schemeClr val="dk1"/>
                </a:solidFill>
                <a:latin typeface="Arial Narrow"/>
                <a:ea typeface="Arial Narrow"/>
                <a:cs typeface="Arial Narrow"/>
                <a:sym typeface="Arial Narrow"/>
              </a:rPr>
              <a:t>For open water and sea ice: e = .98 in the infrared</a:t>
            </a:r>
            <a:endParaRPr b="0" i="0" sz="1600" u="none" cap="none" strike="noStrike">
              <a:solidFill>
                <a:srgbClr val="000000"/>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dk1"/>
              </a:buClr>
              <a:buSzPts val="1800"/>
              <a:buFont typeface="Arial"/>
              <a:buChar char="•"/>
            </a:pPr>
            <a:r>
              <a:rPr b="0" i="0" lang="en-US" sz="2000" u="none" cap="none" strike="noStrike">
                <a:solidFill>
                  <a:schemeClr val="dk1"/>
                </a:solidFill>
                <a:latin typeface="Arial Narrow"/>
                <a:ea typeface="Arial Narrow"/>
                <a:cs typeface="Arial Narrow"/>
                <a:sym typeface="Arial Narrow"/>
              </a:rPr>
              <a:t>For open water: e = .4 in the microwave</a:t>
            </a:r>
            <a:endParaRPr b="0" i="0" sz="1600" u="none" cap="none" strike="noStrike">
              <a:solidFill>
                <a:srgbClr val="000000"/>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dk1"/>
              </a:buClr>
              <a:buSzPts val="1800"/>
              <a:buFont typeface="Arial"/>
              <a:buChar char="•"/>
            </a:pPr>
            <a:r>
              <a:rPr b="0" i="0" lang="en-US" sz="2000" u="none" cap="none" strike="noStrike">
                <a:solidFill>
                  <a:schemeClr val="dk1"/>
                </a:solidFill>
                <a:latin typeface="Arial Narrow"/>
                <a:ea typeface="Arial Narrow"/>
                <a:cs typeface="Arial Narrow"/>
                <a:sym typeface="Arial Narrow"/>
              </a:rPr>
              <a:t>For sea ice: e = .8</a:t>
            </a:r>
            <a:endParaRPr b="0" i="0" sz="16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Narrow"/>
                <a:ea typeface="Arial Narrow"/>
                <a:cs typeface="Arial Narrow"/>
                <a:sym typeface="Arial Narrow"/>
              </a:rPr>
              <a:t>In addition, e changes as a of function of wind speed, temperature, and salinity, allowing the determination for these parameters.</a:t>
            </a:r>
            <a:endParaRPr b="0" i="0" sz="16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69" name="Google Shape;269;p8"/>
          <p:cNvGrpSpPr/>
          <p:nvPr/>
        </p:nvGrpSpPr>
        <p:grpSpPr>
          <a:xfrm>
            <a:off x="6323856" y="2777475"/>
            <a:ext cx="5398143" cy="3172829"/>
            <a:chOff x="6323856" y="1545022"/>
            <a:chExt cx="5398143" cy="3172829"/>
          </a:xfrm>
        </p:grpSpPr>
        <p:pic>
          <p:nvPicPr>
            <p:cNvPr id="270" name="Google Shape;270;p8"/>
            <p:cNvPicPr preferRelativeResize="0"/>
            <p:nvPr/>
          </p:nvPicPr>
          <p:blipFill rotWithShape="1">
            <a:blip r:embed="rId3">
              <a:alphaModFix/>
            </a:blip>
            <a:srcRect b="8609" l="0" r="1057" t="0"/>
            <a:stretch/>
          </p:blipFill>
          <p:spPr>
            <a:xfrm>
              <a:off x="6359277" y="1545022"/>
              <a:ext cx="5005409" cy="2428837"/>
            </a:xfrm>
            <a:prstGeom prst="rect">
              <a:avLst/>
            </a:prstGeom>
            <a:noFill/>
            <a:ln>
              <a:noFill/>
            </a:ln>
          </p:spPr>
        </p:pic>
        <p:grpSp>
          <p:nvGrpSpPr>
            <p:cNvPr id="271" name="Google Shape;271;p8"/>
            <p:cNvGrpSpPr/>
            <p:nvPr/>
          </p:nvGrpSpPr>
          <p:grpSpPr>
            <a:xfrm>
              <a:off x="6407676" y="3948450"/>
              <a:ext cx="5314323" cy="369332"/>
              <a:chOff x="6407676" y="4209708"/>
              <a:chExt cx="5314323" cy="369332"/>
            </a:xfrm>
          </p:grpSpPr>
          <p:sp>
            <p:nvSpPr>
              <p:cNvPr id="272" name="Google Shape;272;p8"/>
              <p:cNvSpPr txBox="1"/>
              <p:nvPr/>
            </p:nvSpPr>
            <p:spPr>
              <a:xfrm>
                <a:off x="6407676" y="4209708"/>
                <a:ext cx="3016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73" name="Google Shape;273;p8"/>
              <p:cNvSpPr txBox="1"/>
              <p:nvPr/>
            </p:nvSpPr>
            <p:spPr>
              <a:xfrm>
                <a:off x="7735733" y="4209708"/>
                <a:ext cx="4187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274" name="Google Shape;274;p8"/>
              <p:cNvSpPr txBox="1"/>
              <p:nvPr/>
            </p:nvSpPr>
            <p:spPr>
              <a:xfrm>
                <a:off x="8762104" y="4209708"/>
                <a:ext cx="4187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20</a:t>
                </a:r>
                <a:endParaRPr b="0" i="0" sz="1400" u="none" cap="none" strike="noStrike">
                  <a:solidFill>
                    <a:srgbClr val="000000"/>
                  </a:solidFill>
                  <a:latin typeface="Arial"/>
                  <a:ea typeface="Arial"/>
                  <a:cs typeface="Arial"/>
                  <a:sym typeface="Arial"/>
                </a:endParaRPr>
              </a:p>
            </p:txBody>
          </p:sp>
          <p:sp>
            <p:nvSpPr>
              <p:cNvPr id="275" name="Google Shape;275;p8"/>
              <p:cNvSpPr txBox="1"/>
              <p:nvPr/>
            </p:nvSpPr>
            <p:spPr>
              <a:xfrm>
                <a:off x="10150832" y="4209708"/>
                <a:ext cx="4187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50</a:t>
                </a:r>
                <a:endParaRPr b="0" i="0" sz="1400" u="none" cap="none" strike="noStrike">
                  <a:solidFill>
                    <a:srgbClr val="000000"/>
                  </a:solidFill>
                  <a:latin typeface="Arial"/>
                  <a:ea typeface="Arial"/>
                  <a:cs typeface="Arial"/>
                  <a:sym typeface="Arial"/>
                </a:endParaRPr>
              </a:p>
            </p:txBody>
          </p:sp>
          <p:sp>
            <p:nvSpPr>
              <p:cNvPr id="276" name="Google Shape;276;p8"/>
              <p:cNvSpPr txBox="1"/>
              <p:nvPr/>
            </p:nvSpPr>
            <p:spPr>
              <a:xfrm>
                <a:off x="11186275" y="4209708"/>
                <a:ext cx="53572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100</a:t>
                </a:r>
                <a:endParaRPr b="0" i="0" sz="1400" u="none" cap="none" strike="noStrike">
                  <a:solidFill>
                    <a:srgbClr val="000000"/>
                  </a:solidFill>
                  <a:latin typeface="Arial"/>
                  <a:ea typeface="Arial"/>
                  <a:cs typeface="Arial"/>
                  <a:sym typeface="Arial"/>
                </a:endParaRPr>
              </a:p>
            </p:txBody>
          </p:sp>
        </p:grpSp>
        <p:sp>
          <p:nvSpPr>
            <p:cNvPr id="277" name="Google Shape;277;p8"/>
            <p:cNvSpPr txBox="1"/>
            <p:nvPr/>
          </p:nvSpPr>
          <p:spPr>
            <a:xfrm>
              <a:off x="6323856" y="4317782"/>
              <a:ext cx="5040830" cy="40006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Narrow"/>
                  <a:ea typeface="Arial Narrow"/>
                  <a:cs typeface="Arial Narrow"/>
                  <a:sym typeface="Arial Narrow"/>
                </a:rPr>
                <a:t>WAVELENGTH (μm)</a:t>
              </a:r>
              <a:endParaRPr b="0" i="0" sz="1600" u="none" cap="none" strike="noStrike">
                <a:solidFill>
                  <a:srgbClr val="000000"/>
                </a:solidFill>
                <a:latin typeface="Arial Narrow"/>
                <a:ea typeface="Arial Narrow"/>
                <a:cs typeface="Arial Narrow"/>
                <a:sym typeface="Arial Narrow"/>
              </a:endParaRPr>
            </a:p>
          </p:txBody>
        </p:sp>
      </p:grpSp>
      <p:sp>
        <p:nvSpPr>
          <p:cNvPr id="278" name="Google Shape;278;p8"/>
          <p:cNvSpPr/>
          <p:nvPr/>
        </p:nvSpPr>
        <p:spPr>
          <a:xfrm>
            <a:off x="6601775" y="2012979"/>
            <a:ext cx="4647426"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Narrow"/>
                <a:ea typeface="Arial Narrow"/>
                <a:cs typeface="Arial Narrow"/>
                <a:sym typeface="Arial Narrow"/>
              </a:rPr>
              <a:t>Theoretical Earth blackbody emission curve</a:t>
            </a:r>
            <a:endParaRPr b="0" i="0" sz="16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Narrow"/>
                <a:ea typeface="Arial Narrow"/>
                <a:cs typeface="Arial Narrow"/>
                <a:sym typeface="Arial Narrow"/>
              </a:rPr>
              <a:t>where e = 1.0 </a:t>
            </a:r>
            <a:endParaRPr b="0" i="0" sz="1600" u="none" cap="none" strike="noStrike">
              <a:solidFill>
                <a:srgbClr val="000000"/>
              </a:solidFill>
              <a:latin typeface="Arial Narrow"/>
              <a:ea typeface="Arial Narrow"/>
              <a:cs typeface="Arial Narrow"/>
              <a:sym typeface="Arial Narrow"/>
            </a:endParaRPr>
          </a:p>
        </p:txBody>
      </p:sp>
      <p:sp>
        <p:nvSpPr>
          <p:cNvPr id="279" name="Google Shape;279;p8"/>
          <p:cNvSpPr txBox="1"/>
          <p:nvPr/>
        </p:nvSpPr>
        <p:spPr>
          <a:xfrm>
            <a:off x="6114504" y="4091394"/>
            <a:ext cx="4187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280" name="Google Shape;280;p8"/>
          <p:cNvSpPr txBox="1"/>
          <p:nvPr/>
        </p:nvSpPr>
        <p:spPr>
          <a:xfrm>
            <a:off x="6114504" y="3239559"/>
            <a:ext cx="4187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20</a:t>
            </a:r>
            <a:endParaRPr b="0" i="0" sz="1400" u="none" cap="none" strike="noStrike">
              <a:solidFill>
                <a:srgbClr val="000000"/>
              </a:solidFill>
              <a:latin typeface="Arial"/>
              <a:ea typeface="Arial"/>
              <a:cs typeface="Arial"/>
              <a:sym typeface="Arial"/>
            </a:endParaRPr>
          </a:p>
        </p:txBody>
      </p:sp>
      <p:sp>
        <p:nvSpPr>
          <p:cNvPr id="281" name="Google Shape;281;p8"/>
          <p:cNvSpPr/>
          <p:nvPr/>
        </p:nvSpPr>
        <p:spPr>
          <a:xfrm rot="-5400000">
            <a:off x="5422886" y="3738837"/>
            <a:ext cx="12586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W m</a:t>
            </a:r>
            <a:r>
              <a:rPr b="1" baseline="30000" i="0" lang="en-US" sz="1800" u="none" cap="none" strike="noStrike">
                <a:solidFill>
                  <a:schemeClr val="dk1"/>
                </a:solidFill>
                <a:latin typeface="Calibri"/>
                <a:ea typeface="Calibri"/>
                <a:cs typeface="Calibri"/>
                <a:sym typeface="Calibri"/>
              </a:rPr>
              <a:t>-2</a:t>
            </a:r>
            <a:r>
              <a:rPr b="1" i="0" lang="en-US" sz="1800" u="none" cap="none" strike="noStrike">
                <a:solidFill>
                  <a:schemeClr val="dk1"/>
                </a:solidFill>
                <a:latin typeface="Calibri"/>
                <a:ea typeface="Calibri"/>
                <a:cs typeface="Calibri"/>
                <a:sym typeface="Calibri"/>
              </a:rPr>
              <a:t> μm</a:t>
            </a:r>
            <a:r>
              <a:rPr b="1" baseline="30000" i="0" lang="en-US" sz="1800" u="none" cap="none" strike="noStrike">
                <a:solidFill>
                  <a:schemeClr val="dk1"/>
                </a:solidFill>
                <a:latin typeface="Calibri"/>
                <a:ea typeface="Calibri"/>
                <a:cs typeface="Calibri"/>
                <a:sym typeface="Calibri"/>
              </a:rPr>
              <a:t>-1</a:t>
            </a:r>
            <a:endParaRPr b="0" baseline="30000" i="0" sz="1800" u="none" cap="none" strike="noStrike">
              <a:solidFill>
                <a:schemeClr val="dk1"/>
              </a:solidFill>
              <a:latin typeface="Calibri"/>
              <a:ea typeface="Calibri"/>
              <a:cs typeface="Calibri"/>
              <a:sym typeface="Calibri"/>
            </a:endParaRPr>
          </a:p>
        </p:txBody>
      </p:sp>
      <p:pic>
        <p:nvPicPr>
          <p:cNvPr id="282" name="Google Shape;282;p8"/>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Useful wavelengths are limited by the Earth’s atmosphere</a:t>
            </a:r>
            <a:endParaRPr i="1" sz="3200">
              <a:latin typeface="Arial Narrow"/>
              <a:ea typeface="Arial Narrow"/>
              <a:cs typeface="Arial Narrow"/>
              <a:sym typeface="Arial Narrow"/>
            </a:endParaRPr>
          </a:p>
        </p:txBody>
      </p:sp>
      <p:pic>
        <p:nvPicPr>
          <p:cNvPr id="289" name="Google Shape;289;p9"/>
          <p:cNvPicPr preferRelativeResize="0"/>
          <p:nvPr/>
        </p:nvPicPr>
        <p:blipFill rotWithShape="1">
          <a:blip r:embed="rId3">
            <a:alphaModFix/>
          </a:blip>
          <a:srcRect b="0" l="0" r="0" t="0"/>
          <a:stretch/>
        </p:blipFill>
        <p:spPr>
          <a:xfrm>
            <a:off x="976284" y="1019844"/>
            <a:ext cx="4576716" cy="5157119"/>
          </a:xfrm>
          <a:prstGeom prst="rect">
            <a:avLst/>
          </a:prstGeom>
          <a:noFill/>
          <a:ln>
            <a:noFill/>
          </a:ln>
        </p:spPr>
      </p:pic>
      <p:sp>
        <p:nvSpPr>
          <p:cNvPr id="290" name="Google Shape;290;p9"/>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NOAA CoastWatch Satellite Course                                      http://coastwatch.noaa.gov</a:t>
            </a:r>
            <a:endParaRPr/>
          </a:p>
        </p:txBody>
      </p:sp>
      <p:sp>
        <p:nvSpPr>
          <p:cNvPr id="291" name="Google Shape;291;p9"/>
          <p:cNvSpPr txBox="1"/>
          <p:nvPr/>
        </p:nvSpPr>
        <p:spPr>
          <a:xfrm>
            <a:off x="6560457" y="1200605"/>
            <a:ext cx="5201483" cy="41549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Arial Narrow"/>
                <a:ea typeface="Arial Narrow"/>
                <a:cs typeface="Arial Narrow"/>
                <a:sym typeface="Arial Narrow"/>
              </a:rPr>
              <a:t>The atmosphere is opaque to EMR at many wavelengths, due to absorption by atmospheric gases.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62626"/>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Arial Narrow"/>
                <a:ea typeface="Arial Narrow"/>
                <a:cs typeface="Arial Narrow"/>
                <a:sym typeface="Arial Narrow"/>
              </a:rPr>
              <a:t>EMR is fully or partly transmitted through the atmosphere at only specific wavelengths.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62626"/>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Arial Narrow"/>
                <a:ea typeface="Arial Narrow"/>
                <a:cs typeface="Arial Narrow"/>
                <a:sym typeface="Arial Narrow"/>
              </a:rPr>
              <a:t>Remote sensing makes use of these “</a:t>
            </a:r>
            <a:r>
              <a:rPr b="1" i="0" lang="en-US" sz="2400" u="none" cap="none" strike="noStrike">
                <a:solidFill>
                  <a:srgbClr val="262626"/>
                </a:solidFill>
                <a:latin typeface="Arial Narrow"/>
                <a:ea typeface="Arial Narrow"/>
                <a:cs typeface="Arial Narrow"/>
                <a:sym typeface="Arial Narrow"/>
              </a:rPr>
              <a:t>atmospheric windows</a:t>
            </a:r>
            <a:r>
              <a:rPr b="0" i="0" lang="en-US" sz="2400" u="none" cap="none" strike="noStrike">
                <a:solidFill>
                  <a:srgbClr val="262626"/>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62626"/>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62626"/>
              </a:solidFill>
              <a:latin typeface="Arial Narrow"/>
              <a:ea typeface="Arial Narrow"/>
              <a:cs typeface="Arial Narrow"/>
              <a:sym typeface="Arial Narrow"/>
            </a:endParaRPr>
          </a:p>
        </p:txBody>
      </p:sp>
      <p:sp>
        <p:nvSpPr>
          <p:cNvPr id="292" name="Google Shape;292;p9"/>
          <p:cNvSpPr txBox="1"/>
          <p:nvPr/>
        </p:nvSpPr>
        <p:spPr>
          <a:xfrm>
            <a:off x="1200193" y="6023074"/>
            <a:ext cx="4352807"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WAVELENGTH </a:t>
            </a:r>
            <a:r>
              <a:rPr b="1" i="0" lang="en-US" sz="1400" u="none" cap="none" strike="noStrike">
                <a:solidFill>
                  <a:schemeClr val="dk1"/>
                </a:solidFill>
                <a:latin typeface="Calibri"/>
                <a:ea typeface="Calibri"/>
                <a:cs typeface="Calibri"/>
                <a:sym typeface="Calibri"/>
              </a:rPr>
              <a:t>(μm)</a:t>
            </a:r>
            <a:endParaRPr b="0" i="0" sz="1400" u="none" cap="none" strike="noStrike">
              <a:solidFill>
                <a:srgbClr val="000000"/>
              </a:solidFill>
              <a:latin typeface="Arial"/>
              <a:ea typeface="Arial"/>
              <a:cs typeface="Arial"/>
              <a:sym typeface="Arial"/>
            </a:endParaRPr>
          </a:p>
        </p:txBody>
      </p:sp>
      <p:sp>
        <p:nvSpPr>
          <p:cNvPr id="293" name="Google Shape;293;p9"/>
          <p:cNvSpPr txBox="1"/>
          <p:nvPr/>
        </p:nvSpPr>
        <p:spPr>
          <a:xfrm>
            <a:off x="4318361" y="1053846"/>
            <a:ext cx="117532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Source: NASA</a:t>
            </a:r>
            <a:endParaRPr b="0" i="0" sz="1400" u="none" cap="none" strike="noStrike">
              <a:solidFill>
                <a:srgbClr val="000000"/>
              </a:solidFill>
              <a:latin typeface="Arial"/>
              <a:ea typeface="Arial"/>
              <a:cs typeface="Arial"/>
              <a:sym typeface="Arial"/>
            </a:endParaRPr>
          </a:p>
        </p:txBody>
      </p:sp>
      <p:pic>
        <p:nvPicPr>
          <p:cNvPr id="294" name="Google Shape;294;p9"/>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NOAA Title Option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2014-05-07T21:32:41Z</dcterms:created>
  <dc:creator>James Durham</dc:creator>
</cp:coreProperties>
</file>