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5" r:id="rId1"/>
    <p:sldMasterId id="2147483674" r:id="rId2"/>
  </p:sldMasterIdLst>
  <p:notesMasterIdLst>
    <p:notesMasterId r:id="rId35"/>
  </p:notesMasterIdLst>
  <p:sldIdLst>
    <p:sldId id="292" r:id="rId3"/>
    <p:sldId id="261" r:id="rId4"/>
    <p:sldId id="262" r:id="rId5"/>
    <p:sldId id="263" r:id="rId6"/>
    <p:sldId id="264" r:id="rId7"/>
    <p:sldId id="265" r:id="rId8"/>
    <p:sldId id="266" r:id="rId9"/>
    <p:sldId id="293" r:id="rId10"/>
    <p:sldId id="268" r:id="rId11"/>
    <p:sldId id="267"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Lst>
  <p:sldSz cx="12192000" cy="6858000"/>
  <p:notesSz cx="6858000" cy="9144000"/>
  <p:embeddedFontLst>
    <p:embeddedFont>
      <p:font typeface="ＭＳ Ｐゴシック" panose="020B0600070205080204" pitchFamily="34" charset="-128"/>
      <p:regular r:id="rId36"/>
    </p:embeddedFont>
    <p:embeddedFont>
      <p:font typeface="Arial Narrow" panose="020B0606020202030204" pitchFamily="34" charset="0"/>
      <p:regular r:id="rId37"/>
      <p:bold r:id="rId38"/>
      <p:italic r:id="rId39"/>
      <p:boldItalic r:id="rId40"/>
    </p:embeddedFont>
    <p:embeddedFont>
      <p:font typeface="Calibri" panose="020F0502020204030204" pitchFamily="3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885">
          <p15:clr>
            <a:srgbClr val="A4A3A4"/>
          </p15:clr>
        </p15:guide>
        <p15:guide id="2" orient="horz" pos="758">
          <p15:clr>
            <a:srgbClr val="A4A3A4"/>
          </p15:clr>
        </p15:guide>
        <p15:guide id="3" pos="3813">
          <p15:clr>
            <a:srgbClr val="A4A3A4"/>
          </p15:clr>
        </p15:guide>
        <p15:guide id="4" orient="horz" pos="2160">
          <p15:clr>
            <a:srgbClr val="A4A3A4"/>
          </p15:clr>
        </p15:guide>
        <p15:guide id="5" pos="3840">
          <p15:clr>
            <a:srgbClr val="A4A3A4"/>
          </p15:clr>
        </p15:guide>
      </p15:sldGuideLst>
    </p:ext>
    <p:ext uri="http://customooxmlschemas.google.com/">
      <go:slidesCustomData xmlns="" xmlns:p15="http://schemas.microsoft.com/office/powerpoint/2012/main" xmlns:go="http://customooxmlschemas.google.com/" roundtripDataSignature="AMtx7miXeuJs9RlXZV+o/sgfF5jBc1yIJg==" r:id="rId62"/>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3" d="100"/>
          <a:sy n="63" d="100"/>
        </p:scale>
        <p:origin x="780" y="72"/>
      </p:cViewPr>
      <p:guideLst>
        <p:guide orient="horz" pos="1885"/>
        <p:guide orient="horz" pos="758"/>
        <p:guide pos="3813"/>
        <p:guide orient="horz" pos="2160"/>
        <p:guide pos="384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7.fntdata"/><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9.fntdata"/><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8.fntdata"/><Relationship Id="rId64"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20" Type="http://schemas.openxmlformats.org/officeDocument/2006/relationships/slide" Target="slides/slide18.xml"/><Relationship Id="rId41" Type="http://schemas.openxmlformats.org/officeDocument/2006/relationships/font" Target="fonts/font6.fntdata"/><Relationship Id="rId62"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396E2F-8EA0-FE4B-BAF8-C9A5CD4B7832}" type="datetimeFigureOut">
              <a:rPr lang="en-US" smtClean="0"/>
              <a:t>4/21/2022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B92484-B119-1E46-B636-DDDB466F8A5E}" type="slidenum">
              <a:rPr lang="en-US" smtClean="0"/>
              <a:t>‹#›</a:t>
            </a:fld>
            <a:endParaRPr lang="en-US"/>
          </a:p>
        </p:txBody>
      </p:sp>
    </p:spTree>
    <p:extLst>
      <p:ext uri="{BB962C8B-B14F-4D97-AF65-F5344CB8AC3E}">
        <p14:creationId xmlns:p14="http://schemas.microsoft.com/office/powerpoint/2010/main" val="212298730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dirty="0"/>
              <a:t>Welcome to the online course on oceanographic satellite data products, produced by NOAA’s </a:t>
            </a:r>
            <a:r>
              <a:rPr lang="en-US" sz="1200" dirty="0" err="1"/>
              <a:t>CoastWatch</a:t>
            </a:r>
            <a:r>
              <a:rPr lang="en-US" sz="1200" dirty="0"/>
              <a:t> Program.  </a:t>
            </a:r>
            <a:endParaRPr sz="1200" dirty="0"/>
          </a:p>
          <a:p>
            <a:pPr marL="0" lvl="0" indent="0" algn="l" rtl="0">
              <a:lnSpc>
                <a:spcPct val="115000"/>
              </a:lnSpc>
              <a:spcBef>
                <a:spcPts val="0"/>
              </a:spcBef>
              <a:spcAft>
                <a:spcPts val="0"/>
              </a:spcAft>
              <a:buClr>
                <a:schemeClr val="dk1"/>
              </a:buClr>
              <a:buSzPts val="1100"/>
              <a:buFont typeface="Arial"/>
              <a:buNone/>
            </a:pPr>
            <a:endParaRPr sz="1200" dirty="0"/>
          </a:p>
          <a:p>
            <a:pPr marL="0" lvl="0" indent="0" algn="l" rtl="0">
              <a:lnSpc>
                <a:spcPct val="115000"/>
              </a:lnSpc>
              <a:spcBef>
                <a:spcPts val="0"/>
              </a:spcBef>
              <a:spcAft>
                <a:spcPts val="0"/>
              </a:spcAft>
              <a:buSzPts val="1100"/>
              <a:buNone/>
            </a:pPr>
            <a:r>
              <a:rPr lang="en-US" sz="1200" dirty="0"/>
              <a:t>In this module we will discuss how satellite data can be used for water quality applications. The information presented here builds on the concepts discussed in several of the course’s earlier modules, including Satellite 101, Sea Surface Temperature, Ocean Color, and the</a:t>
            </a:r>
            <a:r>
              <a:rPr lang="en-US" sz="1200" baseline="0" dirty="0"/>
              <a:t> one covering</a:t>
            </a:r>
            <a:r>
              <a:rPr lang="en-US" sz="1200" dirty="0"/>
              <a:t> Wind, Salinity, and Sea Surface Height. You might want to review those modules first before viewing this module.</a:t>
            </a:r>
            <a:endParaRPr sz="1200" dirty="0"/>
          </a:p>
          <a:p>
            <a:pPr marL="0" lvl="0" indent="0" algn="l" rtl="0">
              <a:lnSpc>
                <a:spcPct val="115000"/>
              </a:lnSpc>
              <a:spcBef>
                <a:spcPts val="0"/>
              </a:spcBef>
              <a:spcAft>
                <a:spcPts val="0"/>
              </a:spcAft>
              <a:buClr>
                <a:schemeClr val="dk1"/>
              </a:buClr>
              <a:buSzPts val="1100"/>
              <a:buFont typeface="Arial"/>
              <a:buNone/>
            </a:pPr>
            <a:endParaRPr sz="1200" dirty="0"/>
          </a:p>
          <a:p>
            <a:pPr marL="0" lvl="0" indent="0" algn="l" rtl="0">
              <a:lnSpc>
                <a:spcPct val="115000"/>
              </a:lnSpc>
              <a:spcBef>
                <a:spcPts val="0"/>
              </a:spcBef>
              <a:spcAft>
                <a:spcPts val="0"/>
              </a:spcAft>
              <a:buSzPts val="1100"/>
              <a:buNone/>
            </a:pPr>
            <a:r>
              <a:rPr lang="en-US" sz="1200" dirty="0"/>
              <a:t>My name is Cara Wilson, I’m the node manager of the West Coast Node of NOAA’s </a:t>
            </a:r>
            <a:r>
              <a:rPr lang="en-US" sz="1200" dirty="0" err="1"/>
              <a:t>CoastWatch</a:t>
            </a:r>
            <a:r>
              <a:rPr lang="en-US" sz="1200" dirty="0"/>
              <a:t> Program.  The materials I will be presenting here were produced from a collaboration from many members of NOAA’s </a:t>
            </a:r>
            <a:r>
              <a:rPr lang="en-US" sz="1200" dirty="0" err="1"/>
              <a:t>CoastWatch</a:t>
            </a:r>
            <a:r>
              <a:rPr lang="en-US" sz="1200" dirty="0"/>
              <a:t> Program including </a:t>
            </a:r>
            <a:r>
              <a:rPr lang="en-US" sz="12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Dale Robinson, Melanie </a:t>
            </a:r>
            <a:r>
              <a:rPr lang="en-US" sz="1200" dirty="0" err="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Abecassis</a:t>
            </a:r>
            <a:r>
              <a:rPr lang="en-US" sz="12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 Ron Vogel, Shelly Tomlinson, Andrea </a:t>
            </a:r>
            <a:r>
              <a:rPr lang="en-US" sz="1200" dirty="0" err="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VanderWoude</a:t>
            </a:r>
            <a:r>
              <a:rPr lang="en-US" sz="12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 Betty </a:t>
            </a:r>
            <a:r>
              <a:rPr lang="en-US" sz="1200" dirty="0" err="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Staugler</a:t>
            </a:r>
            <a:r>
              <a:rPr lang="en-US" sz="12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  V </a:t>
            </a:r>
            <a:r>
              <a:rPr lang="en-US" sz="1200" dirty="0" err="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Wegman</a:t>
            </a:r>
            <a:r>
              <a:rPr lang="en-US" sz="12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 and myself. </a:t>
            </a:r>
            <a:endParaRPr dirty="0"/>
          </a:p>
        </p:txBody>
      </p:sp>
      <p:sp>
        <p:nvSpPr>
          <p:cNvPr id="70" name="Google Shape;70;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fld id="{00000000-1234-1234-1234-123412341234}" type="slidenum">
              <a:rPr lang="en-US"/>
              <a:p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F98EA5-8344-4448-86D6-F029C4BC8336}" type="slidenum">
              <a:rPr lang="en-US"/>
              <a:pPr/>
              <a:t>20</a:t>
            </a:fld>
            <a:endParaRPr lang="en-US"/>
          </a:p>
        </p:txBody>
      </p:sp>
      <p:sp>
        <p:nvSpPr>
          <p:cNvPr id="34406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344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25B61B-0218-C246-8D61-0EE2CFC1FE87}" type="slidenum">
              <a:rPr lang="en-US">
                <a:solidFill>
                  <a:prstClr val="black"/>
                </a:solidFill>
                <a:latin typeface="Calibri"/>
              </a:rPr>
              <a:pPr/>
              <a:t>21</a:t>
            </a:fld>
            <a:endParaRPr lang="en-US">
              <a:solidFill>
                <a:prstClr val="black"/>
              </a:solidFill>
              <a:latin typeface="Calibri"/>
            </a:endParaRPr>
          </a:p>
        </p:txBody>
      </p:sp>
      <p:sp>
        <p:nvSpPr>
          <p:cNvPr id="329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9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AFC330-10F1-A542-B6AE-224DACF173C5}" type="slidenum">
              <a:rPr lang="en-US">
                <a:solidFill>
                  <a:prstClr val="white"/>
                </a:solidFill>
              </a:rPr>
              <a:pPr/>
              <a:t>27</a:t>
            </a:fld>
            <a:endParaRPr lang="en-US">
              <a:solidFill>
                <a:prstClr val="white"/>
              </a:solidFill>
            </a:endParaRPr>
          </a:p>
        </p:txBody>
      </p:sp>
      <p:sp>
        <p:nvSpPr>
          <p:cNvPr id="4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1987" name="Rectangle 3"/>
          <p:cNvSpPr>
            <a:spLocks noGrp="1" noChangeArrowheads="1"/>
          </p:cNvSpPr>
          <p:nvPr>
            <p:ph type="body" idx="1"/>
          </p:nvPr>
        </p:nvSpPr>
        <p:spPr/>
        <p:txBody>
          <a:bodyPr/>
          <a:lstStyle/>
          <a:p>
            <a:r>
              <a:rPr lang="en-US"/>
              <a:t>A SeaWiFS Aug 2003 surface chl image showing large subtropical gyre (blue and black) with the oligotrophic core chl &lt;= 0.07 mgC/m3 in black. NP summer gyre is expanded, SP winter gyre contracted.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3B5B99-B2CB-EF44-8EA8-71C37042C61A}" type="slidenum">
              <a:rPr lang="en-US">
                <a:solidFill>
                  <a:prstClr val="white"/>
                </a:solidFill>
              </a:rPr>
              <a:pPr/>
              <a:t>28</a:t>
            </a:fld>
            <a:endParaRPr lang="en-US">
              <a:solidFill>
                <a:prstClr val="white"/>
              </a:solidFill>
            </a:endParaRPr>
          </a:p>
        </p:txBody>
      </p:sp>
      <p:sp>
        <p:nvSpPr>
          <p:cNvPr id="43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3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29183D-2A87-A542-8C4D-9732B417367C}" type="slidenum">
              <a:rPr lang="en-US">
                <a:solidFill>
                  <a:prstClr val="white"/>
                </a:solidFill>
              </a:rPr>
              <a:pPr/>
              <a:t>29</a:t>
            </a:fld>
            <a:endParaRPr lang="en-US">
              <a:solidFill>
                <a:prstClr val="white"/>
              </a:solidFill>
            </a:endParaRPr>
          </a:p>
        </p:txBody>
      </p:sp>
      <p:sp>
        <p:nvSpPr>
          <p:cNvPr id="45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C246A1-CE40-634E-BF79-7A71C3C20D99}" type="slidenum">
              <a:rPr lang="en-US">
                <a:solidFill>
                  <a:prstClr val="white"/>
                </a:solidFill>
              </a:rPr>
              <a:pPr/>
              <a:t>30</a:t>
            </a:fld>
            <a:endParaRPr lang="en-US">
              <a:solidFill>
                <a:prstClr val="white"/>
              </a:solidFill>
            </a:endParaRPr>
          </a:p>
        </p:txBody>
      </p:sp>
      <p:sp>
        <p:nvSpPr>
          <p:cNvPr id="48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8131" name="Rectangle 3"/>
          <p:cNvSpPr>
            <a:spLocks noGrp="1" noChangeArrowheads="1"/>
          </p:cNvSpPr>
          <p:nvPr>
            <p:ph type="body" idx="1"/>
          </p:nvPr>
        </p:nvSpPr>
        <p:spPr/>
        <p:txBody>
          <a:bodyPr/>
          <a:lstStyle/>
          <a:p>
            <a:r>
              <a:rPr lang="en-US"/>
              <a:t>Monthly areas with seasonal component removed and linear trend fit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4E256F-33F3-404B-8E5B-3AE0D95FC31A}" type="slidenum">
              <a:rPr lang="en-US">
                <a:solidFill>
                  <a:prstClr val="white"/>
                </a:solidFill>
              </a:rPr>
              <a:pPr/>
              <a:t>31</a:t>
            </a:fld>
            <a:endParaRPr lang="en-US">
              <a:solidFill>
                <a:prstClr val="white"/>
              </a:solidFill>
            </a:endParaRPr>
          </a:p>
        </p:txBody>
      </p:sp>
      <p:sp>
        <p:nvSpPr>
          <p:cNvPr id="532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3251" name="Rectangle 3"/>
          <p:cNvSpPr>
            <a:spLocks noGrp="1" noChangeArrowheads="1"/>
          </p:cNvSpPr>
          <p:nvPr>
            <p:ph type="body" idx="1"/>
          </p:nvPr>
        </p:nvSpPr>
        <p:spPr/>
        <p:txBody>
          <a:bodyPr/>
          <a:lstStyle/>
          <a:p>
            <a:r>
              <a:rPr lang="en-US"/>
              <a:t>Core of gyre pretty stable over time. NP NA expansion eastward, SP expansion north and south. Within the STG high chl habitat is replaced by low chl habitat reducing productivity of STG. Likely ecosysem impacts for example in NP western warm pool has distinctive pelagic ecosystem, lots of skipjack for example. Will this ecosystem expand into the CNP or will CNP ecosystem change to to be functionally similar but with mahi instead of skipjack?</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B92484-B119-1E46-B636-DDDB466F8A5E}" type="slidenum">
              <a:rPr lang="en-US" smtClean="0"/>
              <a:t>8</a:t>
            </a:fld>
            <a:endParaRPr lang="en-US"/>
          </a:p>
        </p:txBody>
      </p:sp>
    </p:spTree>
    <p:extLst>
      <p:ext uri="{BB962C8B-B14F-4D97-AF65-F5344CB8AC3E}">
        <p14:creationId xmlns:p14="http://schemas.microsoft.com/office/powerpoint/2010/main" val="267746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B92484-B119-1E46-B636-DDDB466F8A5E}" type="slidenum">
              <a:rPr lang="en-US" smtClean="0"/>
              <a:t>10</a:t>
            </a:fld>
            <a:endParaRPr lang="en-US"/>
          </a:p>
        </p:txBody>
      </p:sp>
    </p:spTree>
    <p:extLst>
      <p:ext uri="{BB962C8B-B14F-4D97-AF65-F5344CB8AC3E}">
        <p14:creationId xmlns:p14="http://schemas.microsoft.com/office/powerpoint/2010/main" val="267746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F42301-7B27-5643-B4C6-859DBB4925AD}" type="slidenum">
              <a:rPr lang="en-US"/>
              <a:pPr/>
              <a:t>11</a:t>
            </a:fld>
            <a:endParaRPr lang="en-US"/>
          </a:p>
        </p:txBody>
      </p:sp>
      <p:sp>
        <p:nvSpPr>
          <p:cNvPr id="3266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6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354B68-3B98-CA41-8ECE-D303452F381B}" type="slidenum">
              <a:rPr lang="en-US"/>
              <a:pPr/>
              <a:t>12</a:t>
            </a:fld>
            <a:endParaRPr lang="en-US"/>
          </a:p>
        </p:txBody>
      </p:sp>
      <p:sp>
        <p:nvSpPr>
          <p:cNvPr id="3276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7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FCC216-7A05-7F44-B148-B40ED2EC760D}" type="slidenum">
              <a:rPr lang="en-US"/>
              <a:pPr/>
              <a:t>14</a:t>
            </a:fld>
            <a:endParaRPr lang="en-US"/>
          </a:p>
        </p:txBody>
      </p:sp>
      <p:sp>
        <p:nvSpPr>
          <p:cNvPr id="330754"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330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A862F1-A332-174C-811D-0F881F75AA44}" type="slidenum">
              <a:rPr lang="en-US"/>
              <a:pPr/>
              <a:t>15</a:t>
            </a:fld>
            <a:endParaRPr lang="en-US"/>
          </a:p>
        </p:txBody>
      </p:sp>
      <p:sp>
        <p:nvSpPr>
          <p:cNvPr id="3440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44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AFC160-ABD2-5149-A5D2-92147E4B65A9}" type="slidenum">
              <a:rPr lang="en-US"/>
              <a:pPr/>
              <a:t>18</a:t>
            </a:fld>
            <a:endParaRPr lang="en-US"/>
          </a:p>
        </p:txBody>
      </p:sp>
      <p:sp>
        <p:nvSpPr>
          <p:cNvPr id="336898"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336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D0ADC1-53EF-1D46-9D40-AC499373C289}" type="slidenum">
              <a:rPr lang="en-US"/>
              <a:pPr/>
              <a:t>19</a:t>
            </a:fld>
            <a:endParaRPr lang="en-US"/>
          </a:p>
        </p:txBody>
      </p:sp>
      <p:sp>
        <p:nvSpPr>
          <p:cNvPr id="33894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33894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
        <p:cNvGrpSpPr/>
        <p:nvPr/>
      </p:nvGrpSpPr>
      <p:grpSpPr>
        <a:xfrm>
          <a:off x="0" y="0"/>
          <a:ext cx="0" cy="0"/>
          <a:chOff x="0" y="0"/>
          <a:chExt cx="0" cy="0"/>
        </a:xfrm>
      </p:grpSpPr>
      <p:sp>
        <p:nvSpPr>
          <p:cNvPr id="60" name="Google Shape;60;gfc84cdaa3b_2_13"/>
          <p:cNvSpPr txBox="1">
            <a:spLocks noGrp="1"/>
          </p:cNvSpPr>
          <p:nvPr>
            <p:ph type="sldNum" idx="12"/>
          </p:nvPr>
        </p:nvSpPr>
        <p:spPr>
          <a:xfrm>
            <a:off x="11201984" y="6441410"/>
            <a:ext cx="1104014"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F2F2F2"/>
                </a:solidFill>
                <a:latin typeface="Helvetica Neue"/>
                <a:ea typeface="Helvetica Neue"/>
                <a:cs typeface="Helvetica Neue"/>
                <a:sym typeface="Helvetica Neue"/>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F2F2F2"/>
                </a:solidFill>
                <a:latin typeface="Helvetica Neue"/>
                <a:ea typeface="Helvetica Neue"/>
                <a:cs typeface="Helvetica Neue"/>
                <a:sym typeface="Helvetica Neue"/>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F2F2F2"/>
                </a:solidFill>
                <a:latin typeface="Helvetica Neue"/>
                <a:ea typeface="Helvetica Neue"/>
                <a:cs typeface="Helvetica Neue"/>
                <a:sym typeface="Helvetica Neue"/>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F2F2F2"/>
                </a:solidFill>
                <a:latin typeface="Helvetica Neue"/>
                <a:ea typeface="Helvetica Neue"/>
                <a:cs typeface="Helvetica Neue"/>
                <a:sym typeface="Helvetica Neue"/>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F2F2F2"/>
                </a:solidFill>
                <a:latin typeface="Helvetica Neue"/>
                <a:ea typeface="Helvetica Neue"/>
                <a:cs typeface="Helvetica Neue"/>
                <a:sym typeface="Helvetica Neue"/>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F2F2F2"/>
                </a:solidFill>
                <a:latin typeface="Helvetica Neue"/>
                <a:ea typeface="Helvetica Neue"/>
                <a:cs typeface="Helvetica Neue"/>
                <a:sym typeface="Helvetica Neue"/>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F2F2F2"/>
                </a:solidFill>
                <a:latin typeface="Helvetica Neue"/>
                <a:ea typeface="Helvetica Neue"/>
                <a:cs typeface="Helvetica Neue"/>
                <a:sym typeface="Helvetica Neue"/>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F2F2F2"/>
                </a:solidFill>
                <a:latin typeface="Helvetica Neue"/>
                <a:ea typeface="Helvetica Neue"/>
                <a:cs typeface="Helvetica Neue"/>
                <a:sym typeface="Helvetica Neue"/>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F2F2F2"/>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a:p>
        </p:txBody>
      </p:sp>
      <p:sp>
        <p:nvSpPr>
          <p:cNvPr id="61" name="Google Shape;61;gfc84cdaa3b_2_13"/>
          <p:cNvSpPr txBox="1">
            <a:spLocks noGrp="1"/>
          </p:cNvSpPr>
          <p:nvPr>
            <p:ph type="ftr" idx="11"/>
          </p:nvPr>
        </p:nvSpPr>
        <p:spPr>
          <a:xfrm>
            <a:off x="1221458" y="6441410"/>
            <a:ext cx="936934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800">
                <a:solidFill>
                  <a:srgbClr val="F2F2F2"/>
                </a:solidFill>
                <a:latin typeface="Arial Narrow"/>
                <a:ea typeface="Arial Narrow"/>
                <a:cs typeface="Arial Narrow"/>
                <a:sym typeface="Arial Narrow"/>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2"/>
        <p:cNvGrpSpPr/>
        <p:nvPr/>
      </p:nvGrpSpPr>
      <p:grpSpPr>
        <a:xfrm>
          <a:off x="0" y="0"/>
          <a:ext cx="0" cy="0"/>
          <a:chOff x="0" y="0"/>
          <a:chExt cx="0" cy="0"/>
        </a:xfrm>
      </p:grpSpPr>
      <p:sp>
        <p:nvSpPr>
          <p:cNvPr id="33" name="Google Shape;33;p30"/>
          <p:cNvSpPr txBox="1">
            <a:spLocks noGrp="1"/>
          </p:cNvSpPr>
          <p:nvPr>
            <p:ph type="title"/>
          </p:nvPr>
        </p:nvSpPr>
        <p:spPr>
          <a:xfrm>
            <a:off x="528298" y="1155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E4E79"/>
              </a:buClr>
              <a:buSzPts val="3200"/>
              <a:buFont typeface="Arial Narrow"/>
              <a:buNone/>
              <a:defRPr b="0" i="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4" name="Google Shape;34;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262626"/>
              </a:buClr>
              <a:buSzPts val="2800"/>
              <a:buChar char="•"/>
              <a:defRPr>
                <a:solidFill>
                  <a:srgbClr val="262626"/>
                </a:solidFill>
                <a:latin typeface="Arial Narrow"/>
                <a:ea typeface="Arial Narrow"/>
                <a:cs typeface="Arial Narrow"/>
                <a:sym typeface="Arial Narrow"/>
              </a:defRPr>
            </a:lvl1pPr>
            <a:lvl2pPr marL="914400" lvl="1" indent="-381000" algn="l">
              <a:lnSpc>
                <a:spcPct val="90000"/>
              </a:lnSpc>
              <a:spcBef>
                <a:spcPts val="500"/>
              </a:spcBef>
              <a:spcAft>
                <a:spcPts val="0"/>
              </a:spcAft>
              <a:buClr>
                <a:srgbClr val="262626"/>
              </a:buClr>
              <a:buSzPts val="2400"/>
              <a:buChar char="•"/>
              <a:defRPr>
                <a:solidFill>
                  <a:srgbClr val="262626"/>
                </a:solidFill>
                <a:latin typeface="Arial Narrow"/>
                <a:ea typeface="Arial Narrow"/>
                <a:cs typeface="Arial Narrow"/>
                <a:sym typeface="Arial Narrow"/>
              </a:defRPr>
            </a:lvl2pPr>
            <a:lvl3pPr marL="1371600" lvl="2" indent="-355600" algn="l">
              <a:lnSpc>
                <a:spcPct val="90000"/>
              </a:lnSpc>
              <a:spcBef>
                <a:spcPts val="500"/>
              </a:spcBef>
              <a:spcAft>
                <a:spcPts val="0"/>
              </a:spcAft>
              <a:buClr>
                <a:srgbClr val="262626"/>
              </a:buClr>
              <a:buSzPts val="2000"/>
              <a:buChar char="•"/>
              <a:defRPr>
                <a:solidFill>
                  <a:srgbClr val="262626"/>
                </a:solidFill>
                <a:latin typeface="Arial Narrow"/>
                <a:ea typeface="Arial Narrow"/>
                <a:cs typeface="Arial Narrow"/>
                <a:sym typeface="Arial Narrow"/>
              </a:defRPr>
            </a:lvl3pPr>
            <a:lvl4pPr marL="1828800" lvl="3" indent="-342900" algn="l">
              <a:lnSpc>
                <a:spcPct val="90000"/>
              </a:lnSpc>
              <a:spcBef>
                <a:spcPts val="500"/>
              </a:spcBef>
              <a:spcAft>
                <a:spcPts val="0"/>
              </a:spcAft>
              <a:buClr>
                <a:srgbClr val="262626"/>
              </a:buClr>
              <a:buSzPts val="1800"/>
              <a:buChar char="•"/>
              <a:defRPr>
                <a:solidFill>
                  <a:srgbClr val="262626"/>
                </a:solidFill>
                <a:latin typeface="Arial Narrow"/>
                <a:ea typeface="Arial Narrow"/>
                <a:cs typeface="Arial Narrow"/>
                <a:sym typeface="Arial Narrow"/>
              </a:defRPr>
            </a:lvl4pPr>
            <a:lvl5pPr marL="2286000" lvl="4" indent="-342900" algn="l">
              <a:lnSpc>
                <a:spcPct val="90000"/>
              </a:lnSpc>
              <a:spcBef>
                <a:spcPts val="500"/>
              </a:spcBef>
              <a:spcAft>
                <a:spcPts val="0"/>
              </a:spcAft>
              <a:buClr>
                <a:srgbClr val="262626"/>
              </a:buClr>
              <a:buSzPts val="1800"/>
              <a:buChar char="•"/>
              <a:defRPr>
                <a:solidFill>
                  <a:srgbClr val="262626"/>
                </a:solidFill>
                <a:latin typeface="Arial Narrow"/>
                <a:ea typeface="Arial Narrow"/>
                <a:cs typeface="Arial Narrow"/>
                <a:sym typeface="Arial Narrow"/>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5" name="Google Shape;35;p30"/>
          <p:cNvSpPr txBox="1">
            <a:spLocks noGrp="1"/>
          </p:cNvSpPr>
          <p:nvPr>
            <p:ph type="sldNum" idx="12"/>
          </p:nvPr>
        </p:nvSpPr>
        <p:spPr>
          <a:xfrm>
            <a:off x="11214980" y="6441410"/>
            <a:ext cx="1104014"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F2F2F2"/>
                </a:solidFill>
                <a:latin typeface="Helvetica Neue"/>
                <a:ea typeface="Helvetica Neue"/>
                <a:cs typeface="Helvetica Neue"/>
                <a:sym typeface="Helvetica Neue"/>
              </a:defRPr>
            </a:lvl1pPr>
            <a:lvl2pPr marL="0" marR="0" lvl="1" indent="0" algn="l" rtl="0">
              <a:spcBef>
                <a:spcPts val="0"/>
              </a:spcBef>
              <a:buNone/>
              <a:defRPr sz="1800">
                <a:solidFill>
                  <a:srgbClr val="F2F2F2"/>
                </a:solidFill>
                <a:latin typeface="Helvetica Neue"/>
                <a:ea typeface="Helvetica Neue"/>
                <a:cs typeface="Helvetica Neue"/>
                <a:sym typeface="Helvetica Neue"/>
              </a:defRPr>
            </a:lvl2pPr>
            <a:lvl3pPr marL="0" marR="0" lvl="2" indent="0" algn="l" rtl="0">
              <a:spcBef>
                <a:spcPts val="0"/>
              </a:spcBef>
              <a:buNone/>
              <a:defRPr sz="1800">
                <a:solidFill>
                  <a:srgbClr val="F2F2F2"/>
                </a:solidFill>
                <a:latin typeface="Helvetica Neue"/>
                <a:ea typeface="Helvetica Neue"/>
                <a:cs typeface="Helvetica Neue"/>
                <a:sym typeface="Helvetica Neue"/>
              </a:defRPr>
            </a:lvl3pPr>
            <a:lvl4pPr marL="0" marR="0" lvl="3" indent="0" algn="l" rtl="0">
              <a:spcBef>
                <a:spcPts val="0"/>
              </a:spcBef>
              <a:buNone/>
              <a:defRPr sz="1800">
                <a:solidFill>
                  <a:srgbClr val="F2F2F2"/>
                </a:solidFill>
                <a:latin typeface="Helvetica Neue"/>
                <a:ea typeface="Helvetica Neue"/>
                <a:cs typeface="Helvetica Neue"/>
                <a:sym typeface="Helvetica Neue"/>
              </a:defRPr>
            </a:lvl4pPr>
            <a:lvl5pPr marL="0" marR="0" lvl="4" indent="0" algn="l" rtl="0">
              <a:spcBef>
                <a:spcPts val="0"/>
              </a:spcBef>
              <a:buNone/>
              <a:defRPr sz="1800">
                <a:solidFill>
                  <a:srgbClr val="F2F2F2"/>
                </a:solidFill>
                <a:latin typeface="Helvetica Neue"/>
                <a:ea typeface="Helvetica Neue"/>
                <a:cs typeface="Helvetica Neue"/>
                <a:sym typeface="Helvetica Neue"/>
              </a:defRPr>
            </a:lvl5pPr>
            <a:lvl6pPr marL="0" marR="0" lvl="5" indent="0" algn="l" rtl="0">
              <a:spcBef>
                <a:spcPts val="0"/>
              </a:spcBef>
              <a:buNone/>
              <a:defRPr sz="1800">
                <a:solidFill>
                  <a:srgbClr val="F2F2F2"/>
                </a:solidFill>
                <a:latin typeface="Helvetica Neue"/>
                <a:ea typeface="Helvetica Neue"/>
                <a:cs typeface="Helvetica Neue"/>
                <a:sym typeface="Helvetica Neue"/>
              </a:defRPr>
            </a:lvl6pPr>
            <a:lvl7pPr marL="0" marR="0" lvl="6" indent="0" algn="l" rtl="0">
              <a:spcBef>
                <a:spcPts val="0"/>
              </a:spcBef>
              <a:buNone/>
              <a:defRPr sz="1800">
                <a:solidFill>
                  <a:srgbClr val="F2F2F2"/>
                </a:solidFill>
                <a:latin typeface="Helvetica Neue"/>
                <a:ea typeface="Helvetica Neue"/>
                <a:cs typeface="Helvetica Neue"/>
                <a:sym typeface="Helvetica Neue"/>
              </a:defRPr>
            </a:lvl7pPr>
            <a:lvl8pPr marL="0" marR="0" lvl="7" indent="0" algn="l" rtl="0">
              <a:spcBef>
                <a:spcPts val="0"/>
              </a:spcBef>
              <a:buNone/>
              <a:defRPr sz="1800">
                <a:solidFill>
                  <a:srgbClr val="F2F2F2"/>
                </a:solidFill>
                <a:latin typeface="Helvetica Neue"/>
                <a:ea typeface="Helvetica Neue"/>
                <a:cs typeface="Helvetica Neue"/>
                <a:sym typeface="Helvetica Neue"/>
              </a:defRPr>
            </a:lvl8pPr>
            <a:lvl9pPr marL="0" marR="0" lvl="8" indent="0" algn="l" rtl="0">
              <a:spcBef>
                <a:spcPts val="0"/>
              </a:spcBef>
              <a:buNone/>
              <a:defRPr sz="1800">
                <a:solidFill>
                  <a:srgbClr val="F2F2F2"/>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a:p>
        </p:txBody>
      </p:sp>
      <p:sp>
        <p:nvSpPr>
          <p:cNvPr id="36" name="Google Shape;36;p30"/>
          <p:cNvSpPr txBox="1">
            <a:spLocks noGrp="1"/>
          </p:cNvSpPr>
          <p:nvPr>
            <p:ph type="ftr" idx="11"/>
          </p:nvPr>
        </p:nvSpPr>
        <p:spPr>
          <a:xfrm>
            <a:off x="1200193" y="6441410"/>
            <a:ext cx="93693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800">
                <a:solidFill>
                  <a:srgbClr val="F2F2F2"/>
                </a:solidFill>
                <a:latin typeface="Arial Narrow"/>
                <a:ea typeface="Arial Narrow"/>
                <a:cs typeface="Arial Narrow"/>
                <a:sym typeface="Arial Narrow"/>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0"/>
        <p:cNvGrpSpPr/>
        <p:nvPr/>
      </p:nvGrpSpPr>
      <p:grpSpPr>
        <a:xfrm>
          <a:off x="0" y="0"/>
          <a:ext cx="0" cy="0"/>
          <a:chOff x="0" y="0"/>
          <a:chExt cx="0" cy="0"/>
        </a:xfrm>
      </p:grpSpPr>
      <p:sp>
        <p:nvSpPr>
          <p:cNvPr id="41" name="Google Shape;41;g1074fe0e50b_10_338"/>
          <p:cNvSpPr txBox="1">
            <a:spLocks noGrp="1"/>
          </p:cNvSpPr>
          <p:nvPr>
            <p:ph type="ctrTitle"/>
          </p:nvPr>
        </p:nvSpPr>
        <p:spPr>
          <a:xfrm>
            <a:off x="914400" y="2130430"/>
            <a:ext cx="10363200" cy="1470000"/>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accen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title style</a:t>
            </a:r>
            <a:endParaRPr/>
          </a:p>
        </p:txBody>
      </p:sp>
      <p:sp>
        <p:nvSpPr>
          <p:cNvPr id="42" name="Google Shape;42;g1074fe0e50b_10_338"/>
          <p:cNvSpPr txBox="1">
            <a:spLocks noGrp="1"/>
          </p:cNvSpPr>
          <p:nvPr>
            <p:ph type="subTitle" idx="1"/>
          </p:nvPr>
        </p:nvSpPr>
        <p:spPr>
          <a:xfrm>
            <a:off x="1828800" y="3886202"/>
            <a:ext cx="8534400" cy="1752600"/>
          </a:xfrm>
          <a:prstGeom prst="rect">
            <a:avLst/>
          </a:prstGeom>
          <a:noFill/>
          <a:ln>
            <a:noFill/>
          </a:ln>
        </p:spPr>
        <p:txBody>
          <a:bodyPr spcFirstLastPara="1" wrap="square" lIns="91425" tIns="45700" rIns="91425" bIns="45700" anchor="t" anchorCtr="0">
            <a:normAutofit/>
          </a:bodyPr>
          <a:lstStyle>
            <a:lvl1pPr lvl="0" algn="ctr" rtl="0">
              <a:spcBef>
                <a:spcPts val="640"/>
              </a:spcBef>
              <a:spcAft>
                <a:spcPts val="0"/>
              </a:spcAft>
              <a:buClr>
                <a:schemeClr val="dk2"/>
              </a:buClr>
              <a:buSzPts val="3200"/>
              <a:buNone/>
              <a:defRPr/>
            </a:lvl1pPr>
            <a:lvl2pPr lvl="1" algn="ctr" rtl="0">
              <a:spcBef>
                <a:spcPts val="640"/>
              </a:spcBef>
              <a:spcAft>
                <a:spcPts val="0"/>
              </a:spcAft>
              <a:buClr>
                <a:schemeClr val="dk2"/>
              </a:buClr>
              <a:buSzPts val="3200"/>
              <a:buNone/>
              <a:defRPr/>
            </a:lvl2pPr>
            <a:lvl3pPr lvl="2" algn="ctr" rtl="0">
              <a:spcBef>
                <a:spcPts val="560"/>
              </a:spcBef>
              <a:spcAft>
                <a:spcPts val="0"/>
              </a:spcAft>
              <a:buClr>
                <a:schemeClr val="dk2"/>
              </a:buClr>
              <a:buSzPts val="2800"/>
              <a:buNone/>
              <a:defRPr/>
            </a:lvl3pPr>
            <a:lvl4pPr lvl="3" algn="ctr" rtl="0">
              <a:spcBef>
                <a:spcPts val="560"/>
              </a:spcBef>
              <a:spcAft>
                <a:spcPts val="0"/>
              </a:spcAft>
              <a:buClr>
                <a:schemeClr val="dk2"/>
              </a:buClr>
              <a:buSzPts val="2800"/>
              <a:buNone/>
              <a:defRPr/>
            </a:lvl4pPr>
            <a:lvl5pPr lvl="4" algn="ctr" rtl="0">
              <a:spcBef>
                <a:spcPts val="560"/>
              </a:spcBef>
              <a:spcAft>
                <a:spcPts val="0"/>
              </a:spcAft>
              <a:buClr>
                <a:schemeClr val="dk2"/>
              </a:buClr>
              <a:buSzPts val="2800"/>
              <a:buNone/>
              <a:defRPr/>
            </a:lvl5pPr>
            <a:lvl6pPr lvl="5" algn="ctr" rtl="0">
              <a:spcBef>
                <a:spcPts val="400"/>
              </a:spcBef>
              <a:spcAft>
                <a:spcPts val="0"/>
              </a:spcAft>
              <a:buClr>
                <a:schemeClr val="dk1"/>
              </a:buClr>
              <a:buSzPts val="2000"/>
              <a:buNone/>
              <a:defRPr/>
            </a:lvl6pPr>
            <a:lvl7pPr lvl="6" algn="ctr" rtl="0">
              <a:spcBef>
                <a:spcPts val="400"/>
              </a:spcBef>
              <a:spcAft>
                <a:spcPts val="0"/>
              </a:spcAft>
              <a:buClr>
                <a:schemeClr val="dk1"/>
              </a:buClr>
              <a:buSzPts val="2000"/>
              <a:buNone/>
              <a:defRPr/>
            </a:lvl7pPr>
            <a:lvl8pPr lvl="7" algn="ctr" rtl="0">
              <a:spcBef>
                <a:spcPts val="400"/>
              </a:spcBef>
              <a:spcAft>
                <a:spcPts val="0"/>
              </a:spcAft>
              <a:buClr>
                <a:schemeClr val="dk1"/>
              </a:buClr>
              <a:buSzPts val="2000"/>
              <a:buNone/>
              <a:defRPr/>
            </a:lvl8pPr>
            <a:lvl9pPr lvl="8" algn="ctr" rtl="0">
              <a:spcBef>
                <a:spcPts val="400"/>
              </a:spcBef>
              <a:spcAft>
                <a:spcPts val="0"/>
              </a:spcAft>
              <a:buClr>
                <a:schemeClr val="dk1"/>
              </a:buClr>
              <a:buSzPts val="2000"/>
              <a:buNone/>
              <a:defRPr/>
            </a:lvl9pPr>
          </a:lstStyle>
          <a:p>
            <a:r>
              <a:rPr lang="en-US"/>
              <a:t>Click to edit Master subtitle style</a:t>
            </a:r>
            <a:endParaRPr/>
          </a:p>
        </p:txBody>
      </p:sp>
      <p:sp>
        <p:nvSpPr>
          <p:cNvPr id="43" name="Google Shape;43;g1074fe0e50b_10_338"/>
          <p:cNvSpPr txBox="1">
            <a:spLocks noGrp="1"/>
          </p:cNvSpPr>
          <p:nvPr>
            <p:ph type="dt" idx="10"/>
          </p:nvPr>
        </p:nvSpPr>
        <p:spPr>
          <a:xfrm>
            <a:off x="0" y="0"/>
            <a:ext cx="39999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Narrow"/>
                <a:ea typeface="Arial Narrow"/>
                <a:cs typeface="Arial Narrow"/>
                <a:sym typeface="Arial Narrow"/>
              </a:defRPr>
            </a:lvl1pPr>
            <a:lvl2pPr marR="0" lvl="1"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2pPr>
            <a:lvl3pPr marR="0" lvl="2"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3pPr>
            <a:lvl4pPr marR="0" lvl="3"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4pPr>
            <a:lvl5pPr marR="0" lvl="4"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5pPr>
            <a:lvl6pPr marR="0" lvl="5"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6pPr>
            <a:lvl7pPr marR="0" lvl="6"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7pPr>
            <a:lvl8pPr marR="0" lvl="7"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8pPr>
            <a:lvl9pPr marR="0" lvl="8"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9pPr>
          </a:lstStyle>
          <a:p>
            <a:endParaRPr/>
          </a:p>
        </p:txBody>
      </p:sp>
      <p:sp>
        <p:nvSpPr>
          <p:cNvPr id="44" name="Google Shape;44;g1074fe0e50b_10_338"/>
          <p:cNvSpPr txBox="1">
            <a:spLocks noGrp="1"/>
          </p:cNvSpPr>
          <p:nvPr>
            <p:ph type="ftr" idx="11"/>
          </p:nvPr>
        </p:nvSpPr>
        <p:spPr>
          <a:xfrm>
            <a:off x="0" y="0"/>
            <a:ext cx="39999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Narrow"/>
                <a:ea typeface="Arial Narrow"/>
                <a:cs typeface="Arial Narrow"/>
                <a:sym typeface="Arial Narrow"/>
              </a:defRPr>
            </a:lvl1pPr>
            <a:lvl2pPr marR="0" lvl="1"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2pPr>
            <a:lvl3pPr marR="0" lvl="2"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3pPr>
            <a:lvl4pPr marR="0" lvl="3"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4pPr>
            <a:lvl5pPr marR="0" lvl="4"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5pPr>
            <a:lvl6pPr marR="0" lvl="5"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6pPr>
            <a:lvl7pPr marR="0" lvl="6"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7pPr>
            <a:lvl8pPr marR="0" lvl="7"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8pPr>
            <a:lvl9pPr marR="0" lvl="8"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9pPr>
          </a:lstStyle>
          <a:p>
            <a:endParaRPr/>
          </a:p>
        </p:txBody>
      </p:sp>
      <p:sp>
        <p:nvSpPr>
          <p:cNvPr id="45" name="Google Shape;45;g1074fe0e50b_10_338"/>
          <p:cNvSpPr txBox="1">
            <a:spLocks noGrp="1"/>
          </p:cNvSpPr>
          <p:nvPr>
            <p:ph type="sldNum" idx="12"/>
          </p:nvPr>
        </p:nvSpPr>
        <p:spPr>
          <a:xfrm>
            <a:off x="3047999" y="6355080"/>
            <a:ext cx="8534400" cy="502800"/>
          </a:xfrm>
          <a:prstGeom prst="rect">
            <a:avLst/>
          </a:prstGeom>
          <a:noFill/>
          <a:ln>
            <a:noFill/>
          </a:ln>
        </p:spPr>
        <p:txBody>
          <a:bodyPr spcFirstLastPara="1" wrap="square" lIns="0" tIns="45700" rIns="0" bIns="45700" anchor="ctr" anchorCtr="0">
            <a:noAutofit/>
          </a:bodyPr>
          <a:lstStyle>
            <a:lvl1pPr marL="0" lvl="0" indent="0" algn="r" rtl="0">
              <a:spcBef>
                <a:spcPts val="0"/>
              </a:spcBef>
              <a:buNone/>
              <a:defRPr sz="800">
                <a:solidFill>
                  <a:srgbClr val="000000"/>
                </a:solidFill>
                <a:latin typeface="Arial Narrow"/>
                <a:ea typeface="Arial Narrow"/>
                <a:cs typeface="Arial Narrow"/>
                <a:sym typeface="Arial Narrow"/>
              </a:defRPr>
            </a:lvl1pPr>
            <a:lvl2pPr marL="0" lvl="1" indent="0" algn="r" rtl="0">
              <a:spcBef>
                <a:spcPts val="0"/>
              </a:spcBef>
              <a:buNone/>
              <a:defRPr sz="800">
                <a:solidFill>
                  <a:srgbClr val="000000"/>
                </a:solidFill>
                <a:latin typeface="Arial Narrow"/>
                <a:ea typeface="Arial Narrow"/>
                <a:cs typeface="Arial Narrow"/>
                <a:sym typeface="Arial Narrow"/>
              </a:defRPr>
            </a:lvl2pPr>
            <a:lvl3pPr marL="0" lvl="2" indent="0" algn="r" rtl="0">
              <a:spcBef>
                <a:spcPts val="0"/>
              </a:spcBef>
              <a:buNone/>
              <a:defRPr sz="800">
                <a:solidFill>
                  <a:srgbClr val="000000"/>
                </a:solidFill>
                <a:latin typeface="Arial Narrow"/>
                <a:ea typeface="Arial Narrow"/>
                <a:cs typeface="Arial Narrow"/>
                <a:sym typeface="Arial Narrow"/>
              </a:defRPr>
            </a:lvl3pPr>
            <a:lvl4pPr marL="0" lvl="3" indent="0" algn="r" rtl="0">
              <a:spcBef>
                <a:spcPts val="0"/>
              </a:spcBef>
              <a:buNone/>
              <a:defRPr sz="800">
                <a:solidFill>
                  <a:srgbClr val="000000"/>
                </a:solidFill>
                <a:latin typeface="Arial Narrow"/>
                <a:ea typeface="Arial Narrow"/>
                <a:cs typeface="Arial Narrow"/>
                <a:sym typeface="Arial Narrow"/>
              </a:defRPr>
            </a:lvl4pPr>
            <a:lvl5pPr marL="0" lvl="4" indent="0" algn="r" rtl="0">
              <a:spcBef>
                <a:spcPts val="0"/>
              </a:spcBef>
              <a:buNone/>
              <a:defRPr sz="800">
                <a:solidFill>
                  <a:srgbClr val="000000"/>
                </a:solidFill>
                <a:latin typeface="Arial Narrow"/>
                <a:ea typeface="Arial Narrow"/>
                <a:cs typeface="Arial Narrow"/>
                <a:sym typeface="Arial Narrow"/>
              </a:defRPr>
            </a:lvl5pPr>
            <a:lvl6pPr marL="0" lvl="5" indent="0" algn="r" rtl="0">
              <a:spcBef>
                <a:spcPts val="0"/>
              </a:spcBef>
              <a:buNone/>
              <a:defRPr sz="800">
                <a:solidFill>
                  <a:srgbClr val="000000"/>
                </a:solidFill>
                <a:latin typeface="Arial Narrow"/>
                <a:ea typeface="Arial Narrow"/>
                <a:cs typeface="Arial Narrow"/>
                <a:sym typeface="Arial Narrow"/>
              </a:defRPr>
            </a:lvl6pPr>
            <a:lvl7pPr marL="0" lvl="6" indent="0" algn="r" rtl="0">
              <a:spcBef>
                <a:spcPts val="0"/>
              </a:spcBef>
              <a:buNone/>
              <a:defRPr sz="800">
                <a:solidFill>
                  <a:srgbClr val="000000"/>
                </a:solidFill>
                <a:latin typeface="Arial Narrow"/>
                <a:ea typeface="Arial Narrow"/>
                <a:cs typeface="Arial Narrow"/>
                <a:sym typeface="Arial Narrow"/>
              </a:defRPr>
            </a:lvl7pPr>
            <a:lvl8pPr marL="0" lvl="7" indent="0" algn="r" rtl="0">
              <a:spcBef>
                <a:spcPts val="0"/>
              </a:spcBef>
              <a:buNone/>
              <a:defRPr sz="800">
                <a:solidFill>
                  <a:srgbClr val="000000"/>
                </a:solidFill>
                <a:latin typeface="Arial Narrow"/>
                <a:ea typeface="Arial Narrow"/>
                <a:cs typeface="Arial Narrow"/>
                <a:sym typeface="Arial Narrow"/>
              </a:defRPr>
            </a:lvl8pPr>
            <a:lvl9pPr marL="0" lvl="8" indent="0" algn="r" rtl="0">
              <a:spcBef>
                <a:spcPts val="0"/>
              </a:spcBef>
              <a:buNone/>
              <a:defRPr sz="800">
                <a:solidFill>
                  <a:srgbClr val="000000"/>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483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a:prstGeom prst="rect">
            <a:avLst/>
          </a:prstGeom>
        </p:spPr>
        <p:txBody>
          <a:bodyPr/>
          <a:lstStyle>
            <a:lvl1pPr>
              <a:defRPr/>
            </a:lvl1pPr>
          </a:lstStyle>
          <a:p>
            <a:endParaRPr lang="en-US"/>
          </a:p>
        </p:txBody>
      </p:sp>
      <p:sp>
        <p:nvSpPr>
          <p:cNvPr id="4" name="Footer Placeholder 3"/>
          <p:cNvSpPr>
            <a:spLocks noGrp="1"/>
          </p:cNvSpPr>
          <p:nvPr>
            <p:ph type="ftr" sz="quarter" idx="11"/>
          </p:nvPr>
        </p:nvSpPr>
        <p:spPr>
          <a:xfrm>
            <a:off x="4165600" y="6245225"/>
            <a:ext cx="3860800" cy="476250"/>
          </a:xfrm>
          <a:prstGeom prst="rect">
            <a:avLst/>
          </a:prstGeom>
        </p:spPr>
        <p:txBody>
          <a:bodyPr/>
          <a:lstStyle>
            <a:lvl1pPr>
              <a:defRPr/>
            </a:lvl1pPr>
          </a:lstStyle>
          <a:p>
            <a:endParaRPr lang="en-US"/>
          </a:p>
        </p:txBody>
      </p:sp>
      <p:sp>
        <p:nvSpPr>
          <p:cNvPr id="5" name="Slide Number Placeholder 4"/>
          <p:cNvSpPr>
            <a:spLocks noGrp="1"/>
          </p:cNvSpPr>
          <p:nvPr>
            <p:ph type="sldNum" sz="quarter" idx="12"/>
          </p:nvPr>
        </p:nvSpPr>
        <p:spPr>
          <a:xfrm>
            <a:off x="8737600" y="6245225"/>
            <a:ext cx="2844800" cy="476250"/>
          </a:xfrm>
          <a:prstGeom prst="rect">
            <a:avLst/>
          </a:prstGeom>
        </p:spPr>
        <p:txBody>
          <a:bodyPr/>
          <a:lstStyle>
            <a:lvl1pPr>
              <a:defRPr/>
            </a:lvl1pPr>
          </a:lstStyle>
          <a:p>
            <a:fld id="{8F1902B8-0B4F-474E-88D6-4005E77C5285}" type="slidenum">
              <a:rPr lang="en-US"/>
              <a:pPr/>
              <a:t>‹#›</a:t>
            </a:fld>
            <a:endParaRPr lang="en-US"/>
          </a:p>
        </p:txBody>
      </p:sp>
    </p:spTree>
    <p:extLst>
      <p:ext uri="{BB962C8B-B14F-4D97-AF65-F5344CB8AC3E}">
        <p14:creationId xmlns:p14="http://schemas.microsoft.com/office/powerpoint/2010/main" val="867528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905000"/>
            <a:ext cx="53848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05000"/>
            <a:ext cx="53848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a:lvl1pPr>
          </a:lstStyle>
          <a:p>
            <a:endParaRPr lang="en-US" altLang="en-US"/>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a:lvl1pPr>
          </a:lstStyle>
          <a:p>
            <a:fld id="{7B334570-9534-44B3-AB95-9E49C1BA4920}" type="slidenum">
              <a:rPr lang="en-US" altLang="en-US"/>
              <a:pPr/>
              <a:t>‹#›</a:t>
            </a:fld>
            <a:endParaRPr lang="en-US" altLang="en-US"/>
          </a:p>
        </p:txBody>
      </p:sp>
    </p:spTree>
    <p:extLst>
      <p:ext uri="{BB962C8B-B14F-4D97-AF65-F5344CB8AC3E}">
        <p14:creationId xmlns:p14="http://schemas.microsoft.com/office/powerpoint/2010/main" val="920515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28298" y="11557"/>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A232979F-1FBB-0D4A-88FC-63F5D3643D91}" type="datetimeFigureOut">
              <a:rPr lang="en-US" smtClean="0"/>
              <a:t>4/21/2022</a:t>
            </a:fld>
            <a:endParaRPr lang="en-US"/>
          </a:p>
        </p:txBody>
      </p:sp>
      <p:sp>
        <p:nvSpPr>
          <p:cNvPr id="4" name="Footer Placeholder 3"/>
          <p:cNvSpPr>
            <a:spLocks noGrp="1"/>
          </p:cNvSpPr>
          <p:nvPr>
            <p:ph type="ftr" sz="quarter" idx="11"/>
          </p:nvPr>
        </p:nvSpPr>
        <p:spPr>
          <a:xfrm>
            <a:off x="1200193" y="6441410"/>
            <a:ext cx="9369343"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F5F6BEF2-AD5F-944A-957B-C2ED701AB03B}" type="slidenum">
              <a:rPr lang="en-US" smtClean="0"/>
              <a:t>‹#›</a:t>
            </a:fld>
            <a:endParaRPr lang="en-US"/>
          </a:p>
        </p:txBody>
      </p:sp>
    </p:spTree>
    <p:extLst>
      <p:ext uri="{BB962C8B-B14F-4D97-AF65-F5344CB8AC3E}">
        <p14:creationId xmlns:p14="http://schemas.microsoft.com/office/powerpoint/2010/main" val="411725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No photo">
  <p:cSld name="Title - No photo">
    <p:spTree>
      <p:nvGrpSpPr>
        <p:cNvPr id="1" name="Shape 14"/>
        <p:cNvGrpSpPr/>
        <p:nvPr/>
      </p:nvGrpSpPr>
      <p:grpSpPr>
        <a:xfrm>
          <a:off x="0" y="0"/>
          <a:ext cx="0" cy="0"/>
          <a:chOff x="0" y="0"/>
          <a:chExt cx="0" cy="0"/>
        </a:xfrm>
      </p:grpSpPr>
      <p:sp>
        <p:nvSpPr>
          <p:cNvPr id="15" name="Google Shape;15;p27"/>
          <p:cNvSpPr txBox="1">
            <a:spLocks noGrp="1"/>
          </p:cNvSpPr>
          <p:nvPr>
            <p:ph type="title"/>
          </p:nvPr>
        </p:nvSpPr>
        <p:spPr>
          <a:xfrm>
            <a:off x="3168251" y="1327929"/>
            <a:ext cx="7313491" cy="788734"/>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1F4E79"/>
              </a:buClr>
              <a:buSzPts val="3200"/>
              <a:buFont typeface="Arial Narrow"/>
              <a:buNone/>
              <a:defRPr sz="3200" b="1" i="0" u="none" strike="noStrike" cap="none">
                <a:solidFill>
                  <a:srgbClr val="1F4E79"/>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 name="Google Shape;16;p27"/>
          <p:cNvSpPr txBox="1">
            <a:spLocks noGrp="1"/>
          </p:cNvSpPr>
          <p:nvPr>
            <p:ph type="body" idx="1"/>
          </p:nvPr>
        </p:nvSpPr>
        <p:spPr>
          <a:xfrm>
            <a:off x="4269317" y="2707458"/>
            <a:ext cx="7313083" cy="122443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480"/>
              </a:spcBef>
              <a:spcAft>
                <a:spcPts val="0"/>
              </a:spcAft>
              <a:buClr>
                <a:srgbClr val="262626"/>
              </a:buClr>
              <a:buSzPts val="2400"/>
              <a:buFont typeface="Arial"/>
              <a:buNone/>
              <a:defRPr sz="2400" b="0" i="0" u="none" strike="noStrike" cap="none">
                <a:solidFill>
                  <a:srgbClr val="262626"/>
                </a:solidFill>
                <a:latin typeface="Arial Narrow"/>
                <a:ea typeface="Arial Narrow"/>
                <a:cs typeface="Arial Narrow"/>
                <a:sym typeface="Arial Narrow"/>
              </a:defRPr>
            </a:lvl1pPr>
            <a:lvl2pPr marL="914400" marR="0" lvl="1" indent="-431800" algn="l" rtl="0">
              <a:spcBef>
                <a:spcPts val="640"/>
              </a:spcBef>
              <a:spcAft>
                <a:spcPts val="0"/>
              </a:spcAft>
              <a:buClr>
                <a:schemeClr val="dk2"/>
              </a:buClr>
              <a:buSzPts val="3200"/>
              <a:buFont typeface="Arial"/>
              <a:buChar char="•"/>
              <a:defRPr sz="3200" b="0" i="0" u="none" strike="noStrike" cap="none">
                <a:solidFill>
                  <a:schemeClr val="dk2"/>
                </a:solidFill>
                <a:latin typeface="Arial Narrow"/>
                <a:ea typeface="Arial Narrow"/>
                <a:cs typeface="Arial Narrow"/>
                <a:sym typeface="Arial Narrow"/>
              </a:defRPr>
            </a:lvl2pPr>
            <a:lvl3pPr marL="1371600" marR="0" lvl="2" indent="-406400" algn="l" rtl="0">
              <a:spcBef>
                <a:spcPts val="560"/>
              </a:spcBef>
              <a:spcAft>
                <a:spcPts val="0"/>
              </a:spcAft>
              <a:buClr>
                <a:schemeClr val="dk2"/>
              </a:buClr>
              <a:buSzPts val="2800"/>
              <a:buFont typeface="Arial"/>
              <a:buChar char="•"/>
              <a:defRPr sz="2800" b="0" i="0" u="none" strike="noStrike" cap="none">
                <a:solidFill>
                  <a:schemeClr val="dk2"/>
                </a:solidFill>
                <a:latin typeface="Arial Narrow"/>
                <a:ea typeface="Arial Narrow"/>
                <a:cs typeface="Arial Narrow"/>
                <a:sym typeface="Arial Narrow"/>
              </a:defRPr>
            </a:lvl3pPr>
            <a:lvl4pPr marL="1828800" marR="0" lvl="3" indent="-406400" algn="l" rtl="0">
              <a:spcBef>
                <a:spcPts val="560"/>
              </a:spcBef>
              <a:spcAft>
                <a:spcPts val="0"/>
              </a:spcAft>
              <a:buClr>
                <a:schemeClr val="dk2"/>
              </a:buClr>
              <a:buSzPts val="2800"/>
              <a:buFont typeface="Arial"/>
              <a:buChar char="•"/>
              <a:defRPr sz="2800" b="0" i="0" u="none" strike="noStrike" cap="none">
                <a:solidFill>
                  <a:schemeClr val="dk2"/>
                </a:solidFill>
                <a:latin typeface="Arial Narrow"/>
                <a:ea typeface="Arial Narrow"/>
                <a:cs typeface="Arial Narrow"/>
                <a:sym typeface="Arial Narrow"/>
              </a:defRPr>
            </a:lvl4pPr>
            <a:lvl5pPr marL="2286000" marR="0" lvl="4" indent="-406400" algn="l" rtl="0">
              <a:spcBef>
                <a:spcPts val="560"/>
              </a:spcBef>
              <a:spcAft>
                <a:spcPts val="0"/>
              </a:spcAft>
              <a:buClr>
                <a:schemeClr val="dk2"/>
              </a:buClr>
              <a:buSzPts val="2800"/>
              <a:buFont typeface="Arial"/>
              <a:buChar char="•"/>
              <a:defRPr sz="2800" b="0" i="0" u="none" strike="noStrike" cap="none">
                <a:solidFill>
                  <a:schemeClr val="dk2"/>
                </a:solidFill>
                <a:latin typeface="Arial Narrow"/>
                <a:ea typeface="Arial Narrow"/>
                <a:cs typeface="Arial Narrow"/>
                <a:sym typeface="Arial Narrow"/>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9pPr>
          </a:lstStyle>
          <a:p>
            <a:endParaRPr/>
          </a:p>
        </p:txBody>
      </p:sp>
      <p:sp>
        <p:nvSpPr>
          <p:cNvPr id="17" name="Google Shape;17;p27"/>
          <p:cNvSpPr txBox="1">
            <a:spLocks noGrp="1"/>
          </p:cNvSpPr>
          <p:nvPr>
            <p:ph type="body" idx="2"/>
          </p:nvPr>
        </p:nvSpPr>
        <p:spPr>
          <a:xfrm>
            <a:off x="154517" y="4807237"/>
            <a:ext cx="7313083" cy="57785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320"/>
              </a:spcBef>
              <a:spcAft>
                <a:spcPts val="0"/>
              </a:spcAft>
              <a:buClr>
                <a:srgbClr val="262626"/>
              </a:buClr>
              <a:buSzPts val="1600"/>
              <a:buFont typeface="Arial"/>
              <a:buNone/>
              <a:defRPr sz="1600" b="0" i="0" u="none" strike="noStrike" cap="none">
                <a:solidFill>
                  <a:srgbClr val="262626"/>
                </a:solidFill>
                <a:latin typeface="Arial Narrow"/>
                <a:ea typeface="Arial Narrow"/>
                <a:cs typeface="Arial Narrow"/>
                <a:sym typeface="Arial Narrow"/>
              </a:defRPr>
            </a:lvl1pPr>
            <a:lvl2pPr marL="914400" marR="0" lvl="1" indent="-431800" algn="l" rtl="0">
              <a:spcBef>
                <a:spcPts val="640"/>
              </a:spcBef>
              <a:spcAft>
                <a:spcPts val="0"/>
              </a:spcAft>
              <a:buClr>
                <a:schemeClr val="dk2"/>
              </a:buClr>
              <a:buSzPts val="3200"/>
              <a:buFont typeface="Arial"/>
              <a:buChar char="•"/>
              <a:defRPr sz="3200" b="0" i="0" u="none" strike="noStrike" cap="none">
                <a:solidFill>
                  <a:schemeClr val="dk2"/>
                </a:solidFill>
                <a:latin typeface="Arial Narrow"/>
                <a:ea typeface="Arial Narrow"/>
                <a:cs typeface="Arial Narrow"/>
                <a:sym typeface="Arial Narrow"/>
              </a:defRPr>
            </a:lvl2pPr>
            <a:lvl3pPr marL="1371600" marR="0" lvl="2" indent="-406400" algn="l" rtl="0">
              <a:spcBef>
                <a:spcPts val="560"/>
              </a:spcBef>
              <a:spcAft>
                <a:spcPts val="0"/>
              </a:spcAft>
              <a:buClr>
                <a:schemeClr val="dk2"/>
              </a:buClr>
              <a:buSzPts val="2800"/>
              <a:buFont typeface="Arial"/>
              <a:buChar char="•"/>
              <a:defRPr sz="2800" b="0" i="0" u="none" strike="noStrike" cap="none">
                <a:solidFill>
                  <a:schemeClr val="dk2"/>
                </a:solidFill>
                <a:latin typeface="Arial Narrow"/>
                <a:ea typeface="Arial Narrow"/>
                <a:cs typeface="Arial Narrow"/>
                <a:sym typeface="Arial Narrow"/>
              </a:defRPr>
            </a:lvl3pPr>
            <a:lvl4pPr marL="1828800" marR="0" lvl="3" indent="-406400" algn="l" rtl="0">
              <a:spcBef>
                <a:spcPts val="560"/>
              </a:spcBef>
              <a:spcAft>
                <a:spcPts val="0"/>
              </a:spcAft>
              <a:buClr>
                <a:schemeClr val="dk2"/>
              </a:buClr>
              <a:buSzPts val="2800"/>
              <a:buFont typeface="Arial"/>
              <a:buChar char="•"/>
              <a:defRPr sz="2800" b="0" i="0" u="none" strike="noStrike" cap="none">
                <a:solidFill>
                  <a:schemeClr val="dk2"/>
                </a:solidFill>
                <a:latin typeface="Arial Narrow"/>
                <a:ea typeface="Arial Narrow"/>
                <a:cs typeface="Arial Narrow"/>
                <a:sym typeface="Arial Narrow"/>
              </a:defRPr>
            </a:lvl4pPr>
            <a:lvl5pPr marL="2286000" marR="0" lvl="4" indent="-406400" algn="l" rtl="0">
              <a:spcBef>
                <a:spcPts val="560"/>
              </a:spcBef>
              <a:spcAft>
                <a:spcPts val="0"/>
              </a:spcAft>
              <a:buClr>
                <a:schemeClr val="dk2"/>
              </a:buClr>
              <a:buSzPts val="2800"/>
              <a:buFont typeface="Arial"/>
              <a:buChar char="•"/>
              <a:defRPr sz="2800" b="0" i="0" u="none" strike="noStrike" cap="none">
                <a:solidFill>
                  <a:schemeClr val="dk2"/>
                </a:solidFill>
                <a:latin typeface="Arial Narrow"/>
                <a:ea typeface="Arial Narrow"/>
                <a:cs typeface="Arial Narrow"/>
                <a:sym typeface="Arial Narrow"/>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9pPr>
          </a:lstStyle>
          <a:p>
            <a:endParaRPr/>
          </a:p>
        </p:txBody>
      </p:sp>
      <p:sp>
        <p:nvSpPr>
          <p:cNvPr id="18" name="Google Shape;18;p27"/>
          <p:cNvSpPr/>
          <p:nvPr/>
        </p:nvSpPr>
        <p:spPr>
          <a:xfrm>
            <a:off x="372533" y="2201333"/>
            <a:ext cx="1557867" cy="897467"/>
          </a:xfrm>
          <a:prstGeom prst="rect">
            <a:avLst/>
          </a:prstGeom>
          <a:solidFill>
            <a:schemeClr val="lt1"/>
          </a:solidFill>
          <a:ln>
            <a:noFill/>
          </a:ln>
        </p:spPr>
        <p:txBody>
          <a:bodyPr spcFirstLastPara="1" wrap="square" lIns="91425" tIns="45700" rIns="91425" bIns="45700" anchor="ctr" anchorCtr="0">
            <a:noAutofit/>
          </a:bodyPr>
          <a:lstStyle/>
          <a:p>
            <a:pPr algn="ctr"/>
            <a:endParaRPr sz="1800">
              <a:solidFill>
                <a:srgbClr val="FFFFFF"/>
              </a:solidFill>
              <a:latin typeface="Arial Narrow"/>
              <a:ea typeface="Arial Narrow"/>
              <a:cs typeface="Arial Narrow"/>
              <a:sym typeface="Arial Narrow"/>
            </a:endParaRPr>
          </a:p>
        </p:txBody>
      </p:sp>
    </p:spTree>
    <p:extLst>
      <p:ext uri="{BB962C8B-B14F-4D97-AF65-F5344CB8AC3E}">
        <p14:creationId xmlns:p14="http://schemas.microsoft.com/office/powerpoint/2010/main" val="1601361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
        <p:cNvGrpSpPr/>
        <p:nvPr/>
      </p:nvGrpSpPr>
      <p:grpSpPr>
        <a:xfrm>
          <a:off x="0" y="0"/>
          <a:ext cx="0" cy="0"/>
          <a:chOff x="0" y="0"/>
          <a:chExt cx="0" cy="0"/>
        </a:xfrm>
      </p:grpSpPr>
      <p:sp>
        <p:nvSpPr>
          <p:cNvPr id="47" name="Google Shape;47;gfc84cdaa3b_2_0"/>
          <p:cNvSpPr/>
          <p:nvPr/>
        </p:nvSpPr>
        <p:spPr>
          <a:xfrm>
            <a:off x="0" y="6398651"/>
            <a:ext cx="12192000" cy="457200"/>
          </a:xfrm>
          <a:prstGeom prst="rect">
            <a:avLst/>
          </a:prstGeom>
          <a:solidFill>
            <a:srgbClr val="1E4E79"/>
          </a:solidFill>
          <a:ln>
            <a:noFill/>
          </a:ln>
        </p:spPr>
        <p:txBody>
          <a:bodyPr spcFirstLastPara="1" wrap="square" lIns="91425" tIns="45700" rIns="91425" bIns="45700" anchor="t" anchorCtr="0">
            <a:noAutofit/>
          </a:bodyPr>
          <a:lstStyle/>
          <a:p>
            <a:pPr marL="0" marR="0" lvl="0" indent="0" algn="l" rtl="0">
              <a:lnSpc>
                <a:spcPct val="93000"/>
              </a:lnSpc>
              <a:spcBef>
                <a:spcPts val="0"/>
              </a:spcBef>
              <a:spcAft>
                <a:spcPts val="0"/>
              </a:spcAft>
              <a:buClr>
                <a:schemeClr val="dk1"/>
              </a:buClr>
              <a:buSzPts val="1800"/>
              <a:buFont typeface="Arial Narrow"/>
              <a:buNone/>
            </a:pPr>
            <a:endParaRPr sz="1800" b="0" i="0" u="none" strike="noStrike" cap="none">
              <a:solidFill>
                <a:srgbClr val="000000"/>
              </a:solidFill>
              <a:latin typeface="Helvetica Neue"/>
              <a:ea typeface="Helvetica Neue"/>
              <a:cs typeface="Helvetica Neue"/>
              <a:sym typeface="Helvetica Neue"/>
            </a:endParaRPr>
          </a:p>
        </p:txBody>
      </p:sp>
      <p:sp>
        <p:nvSpPr>
          <p:cNvPr id="48" name="Google Shape;48;gfc84cdaa3b_2_0"/>
          <p:cNvSpPr txBox="1">
            <a:spLocks noGrp="1"/>
          </p:cNvSpPr>
          <p:nvPr>
            <p:ph type="title"/>
          </p:nvPr>
        </p:nvSpPr>
        <p:spPr>
          <a:xfrm>
            <a:off x="528298" y="1155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E4E79"/>
              </a:buClr>
              <a:buSzPts val="3200"/>
              <a:buFont typeface="Arial Narrow"/>
              <a:buNone/>
              <a:defRPr sz="3200" b="0" i="0" u="none" strike="noStrike" cap="none">
                <a:solidFill>
                  <a:srgbClr val="1E4E79"/>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9" name="Google Shape;49;gfc84cdaa3b_2_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Narrow"/>
                <a:ea typeface="Arial Narrow"/>
                <a:cs typeface="Arial Narrow"/>
                <a:sym typeface="Arial Narrow"/>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9pPr>
          </a:lstStyle>
          <a:p>
            <a:endParaRPr dirty="0"/>
          </a:p>
        </p:txBody>
      </p:sp>
      <p:sp>
        <p:nvSpPr>
          <p:cNvPr id="50" name="Google Shape;50;gfc84cdaa3b_2_0"/>
          <p:cNvSpPr/>
          <p:nvPr/>
        </p:nvSpPr>
        <p:spPr>
          <a:xfrm>
            <a:off x="0" y="0"/>
            <a:ext cx="12192000" cy="91440"/>
          </a:xfrm>
          <a:prstGeom prst="rect">
            <a:avLst/>
          </a:prstGeom>
          <a:solidFill>
            <a:srgbClr val="1F4E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Narrow"/>
              <a:ea typeface="Arial Narrow"/>
              <a:cs typeface="Arial Narrow"/>
              <a:sym typeface="Arial Narrow"/>
            </a:endParaRPr>
          </a:p>
        </p:txBody>
      </p:sp>
      <p:pic>
        <p:nvPicPr>
          <p:cNvPr id="51" name="Google Shape;51;gfc84cdaa3b_2_0"/>
          <p:cNvPicPr preferRelativeResize="0"/>
          <p:nvPr/>
        </p:nvPicPr>
        <p:blipFill rotWithShape="1">
          <a:blip r:embed="rId8">
            <a:alphaModFix/>
          </a:blip>
          <a:srcRect/>
          <a:stretch/>
        </p:blipFill>
        <p:spPr>
          <a:xfrm>
            <a:off x="344806" y="6418969"/>
            <a:ext cx="411480" cy="411480"/>
          </a:xfrm>
          <a:prstGeom prst="rect">
            <a:avLst/>
          </a:prstGeom>
          <a:noFill/>
          <a:ln>
            <a:noFill/>
          </a:ln>
        </p:spPr>
      </p:pic>
      <p:sp>
        <p:nvSpPr>
          <p:cNvPr id="52" name="Google Shape;52;gfc84cdaa3b_2_0"/>
          <p:cNvSpPr txBox="1">
            <a:spLocks noGrp="1"/>
          </p:cNvSpPr>
          <p:nvPr>
            <p:ph type="ftr" idx="11"/>
          </p:nvPr>
        </p:nvSpPr>
        <p:spPr>
          <a:xfrm>
            <a:off x="1200193" y="6441410"/>
            <a:ext cx="9369343"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F2F2F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Narrow"/>
                <a:ea typeface="Arial Narrow"/>
                <a:cs typeface="Arial Narrow"/>
                <a:sym typeface="Arial Narrow"/>
              </a:defRPr>
            </a:lvl9pPr>
          </a:lstStyle>
          <a:p>
            <a:r>
              <a:rPr lang="en-US" dirty="0"/>
              <a:t>NOAA </a:t>
            </a:r>
            <a:r>
              <a:rPr lang="en-US" dirty="0" err="1"/>
              <a:t>CoastWatch</a:t>
            </a:r>
            <a:r>
              <a:rPr lang="en-US" dirty="0"/>
              <a:t> Satellite Course                                      http://</a:t>
            </a:r>
            <a:r>
              <a:rPr lang="en-US" dirty="0" err="1"/>
              <a:t>coastwatch.noaa.gov</a:t>
            </a:r>
            <a:endParaRPr lang="en-US" dirty="0"/>
          </a:p>
          <a:p>
            <a:endParaRPr lang="en-US" dirty="0"/>
          </a:p>
        </p:txBody>
      </p:sp>
    </p:spTree>
  </p:cSld>
  <p:clrMap bg1="lt1" tx1="dk1" bg2="dk2" tx2="lt2" accent1="accent1" accent2="accent2" accent3="accent3" accent4="accent4" accent5="accent5" accent6="accent6" hlink="hlink" folHlink="folHlink"/>
  <p:sldLayoutIdLst>
    <p:sldLayoutId id="2147483657" r:id="rId1"/>
    <p:sldLayoutId id="2147483669" r:id="rId2"/>
    <p:sldLayoutId id="2147483670" r:id="rId3"/>
    <p:sldLayoutId id="2147483671" r:id="rId4"/>
    <p:sldLayoutId id="2147483672" r:id="rId5"/>
    <p:sldLayoutId id="2147483673" r:id="rId6"/>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
        <p:cNvGrpSpPr/>
        <p:nvPr/>
      </p:nvGrpSpPr>
      <p:grpSpPr>
        <a:xfrm>
          <a:off x="0" y="0"/>
          <a:ext cx="0" cy="0"/>
          <a:chOff x="0" y="0"/>
          <a:chExt cx="0" cy="0"/>
        </a:xfrm>
      </p:grpSpPr>
      <p:sp>
        <p:nvSpPr>
          <p:cNvPr id="10" name="Google Shape;10;p26"/>
          <p:cNvSpPr/>
          <p:nvPr/>
        </p:nvSpPr>
        <p:spPr>
          <a:xfrm>
            <a:off x="-12253" y="4417161"/>
            <a:ext cx="12227564" cy="2457785"/>
          </a:xfrm>
          <a:custGeom>
            <a:avLst/>
            <a:gdLst/>
            <a:ahLst/>
            <a:cxnLst/>
            <a:rect l="l" t="t" r="r" b="b"/>
            <a:pathLst>
              <a:path w="9170673" h="2457785" extrusionOk="0">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lt2"/>
          </a:solidFill>
          <a:ln>
            <a:noFill/>
          </a:ln>
        </p:spPr>
        <p:txBody>
          <a:bodyPr spcFirstLastPara="1" wrap="square" lIns="91425" tIns="45700" rIns="91425" bIns="45700" anchor="ctr" anchorCtr="0">
            <a:noAutofit/>
          </a:bodyPr>
          <a:lstStyle/>
          <a:p>
            <a:pPr algn="ctr"/>
            <a:endParaRPr sz="1800">
              <a:solidFill>
                <a:srgbClr val="FFFFFF"/>
              </a:solidFill>
              <a:latin typeface="Arial Narrow"/>
              <a:ea typeface="Arial Narrow"/>
              <a:cs typeface="Arial Narrow"/>
              <a:sym typeface="Arial Narrow"/>
            </a:endParaRPr>
          </a:p>
        </p:txBody>
      </p:sp>
      <p:sp>
        <p:nvSpPr>
          <p:cNvPr id="11" name="Google Shape;11;p26"/>
          <p:cNvSpPr/>
          <p:nvPr/>
        </p:nvSpPr>
        <p:spPr>
          <a:xfrm>
            <a:off x="-12253" y="0"/>
            <a:ext cx="12227564" cy="3708400"/>
          </a:xfrm>
          <a:prstGeom prst="rect">
            <a:avLst/>
          </a:prstGeom>
          <a:solidFill>
            <a:srgbClr val="FFFFFF"/>
          </a:solidFill>
          <a:ln>
            <a:noFill/>
          </a:ln>
        </p:spPr>
        <p:txBody>
          <a:bodyPr spcFirstLastPara="1" wrap="square" lIns="91425" tIns="45700" rIns="91425" bIns="45700" anchor="ctr" anchorCtr="0">
            <a:noAutofit/>
          </a:bodyPr>
          <a:lstStyle/>
          <a:p>
            <a:pPr algn="ctr"/>
            <a:endParaRPr sz="1800">
              <a:solidFill>
                <a:srgbClr val="FFFFFF"/>
              </a:solidFill>
              <a:latin typeface="Arial Narrow"/>
              <a:ea typeface="Arial Narrow"/>
              <a:cs typeface="Arial Narrow"/>
              <a:sym typeface="Arial Narrow"/>
            </a:endParaRPr>
          </a:p>
        </p:txBody>
      </p:sp>
      <p:pic>
        <p:nvPicPr>
          <p:cNvPr id="12" name="Google Shape;12;p26"/>
          <p:cNvPicPr preferRelativeResize="0"/>
          <p:nvPr/>
        </p:nvPicPr>
        <p:blipFill rotWithShape="1">
          <a:blip r:embed="rId4">
            <a:alphaModFix/>
          </a:blip>
          <a:srcRect/>
          <a:stretch/>
        </p:blipFill>
        <p:spPr>
          <a:xfrm>
            <a:off x="10668000" y="5405168"/>
            <a:ext cx="1243781" cy="1243781"/>
          </a:xfrm>
          <a:prstGeom prst="rect">
            <a:avLst/>
          </a:prstGeom>
          <a:noFill/>
          <a:ln>
            <a:noFill/>
          </a:ln>
        </p:spPr>
      </p:pic>
      <p:pic>
        <p:nvPicPr>
          <p:cNvPr id="13" name="Google Shape;13;p26"/>
          <p:cNvPicPr preferRelativeResize="0"/>
          <p:nvPr/>
        </p:nvPicPr>
        <p:blipFill rotWithShape="1">
          <a:blip r:embed="rId5">
            <a:alphaModFix/>
          </a:blip>
          <a:srcRect/>
          <a:stretch/>
        </p:blipFill>
        <p:spPr>
          <a:xfrm>
            <a:off x="-17878" y="-97099"/>
            <a:ext cx="9144000" cy="4161577"/>
          </a:xfrm>
          <a:prstGeom prst="rect">
            <a:avLst/>
          </a:prstGeom>
          <a:noFill/>
          <a:ln>
            <a:noFill/>
          </a:ln>
        </p:spPr>
      </p:pic>
    </p:spTree>
    <p:extLst>
      <p:ext uri="{BB962C8B-B14F-4D97-AF65-F5344CB8AC3E}">
        <p14:creationId xmlns:p14="http://schemas.microsoft.com/office/powerpoint/2010/main" val="422187712"/>
      </p:ext>
    </p:extLst>
  </p:cSld>
  <p:clrMap bg1="lt1" tx1="dk1" bg2="dk2" tx2="lt2" accent1="accent1" accent2="accent2" accent3="accent3" accent4="accent4" accent5="accent5" accent6="accent6" hlink="hlink" folHlink="folHlink"/>
  <p:sldLayoutIdLst>
    <p:sldLayoutId id="214748367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5.ti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7.tif"/><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1"/>
        <p:cNvGrpSpPr/>
        <p:nvPr/>
      </p:nvGrpSpPr>
      <p:grpSpPr>
        <a:xfrm>
          <a:off x="0" y="0"/>
          <a:ext cx="0" cy="0"/>
          <a:chOff x="0" y="0"/>
          <a:chExt cx="0" cy="0"/>
        </a:xfrm>
      </p:grpSpPr>
      <p:sp>
        <p:nvSpPr>
          <p:cNvPr id="72" name="Google Shape;72;p1"/>
          <p:cNvSpPr/>
          <p:nvPr/>
        </p:nvSpPr>
        <p:spPr>
          <a:xfrm>
            <a:off x="1579075" y="2408460"/>
            <a:ext cx="5888525" cy="829537"/>
          </a:xfrm>
          <a:prstGeom prst="rect">
            <a:avLst/>
          </a:prstGeom>
          <a:solidFill>
            <a:schemeClr val="lt1"/>
          </a:solidFill>
          <a:ln>
            <a:noFill/>
          </a:ln>
        </p:spPr>
        <p:txBody>
          <a:bodyPr spcFirstLastPara="1" wrap="square" lIns="91425" tIns="45700" rIns="91425" bIns="45700" anchor="ctr" anchorCtr="0">
            <a:noAutofit/>
          </a:bodyPr>
          <a:lstStyle/>
          <a:p>
            <a:pPr algn="ctr"/>
            <a:endParaRPr sz="1800">
              <a:solidFill>
                <a:srgbClr val="00467F"/>
              </a:solidFill>
              <a:latin typeface="Arial Narrow"/>
              <a:ea typeface="Arial Narrow"/>
              <a:cs typeface="Arial Narrow"/>
              <a:sym typeface="Arial Narrow"/>
            </a:endParaRPr>
          </a:p>
        </p:txBody>
      </p:sp>
      <p:sp>
        <p:nvSpPr>
          <p:cNvPr id="73" name="Google Shape;73;p1"/>
          <p:cNvSpPr txBox="1"/>
          <p:nvPr/>
        </p:nvSpPr>
        <p:spPr>
          <a:xfrm>
            <a:off x="4974167" y="2667400"/>
            <a:ext cx="5789083" cy="2677629"/>
          </a:xfrm>
          <a:prstGeom prst="rect">
            <a:avLst/>
          </a:prstGeom>
          <a:noFill/>
          <a:ln>
            <a:noFill/>
          </a:ln>
        </p:spPr>
        <p:txBody>
          <a:bodyPr spcFirstLastPara="1" wrap="square" lIns="91425" tIns="45700" rIns="91425" bIns="45700" anchor="t" anchorCtr="0">
            <a:noAutofit/>
          </a:bodyPr>
          <a:lstStyle/>
          <a:p>
            <a:pPr>
              <a:buClr>
                <a:srgbClr val="262626"/>
              </a:buClr>
              <a:buSzPts val="2800"/>
            </a:pPr>
            <a:endParaRPr sz="2800">
              <a:solidFill>
                <a:srgbClr val="262626"/>
              </a:solidFill>
              <a:latin typeface="Arial Narrow"/>
              <a:ea typeface="Arial Narrow"/>
              <a:cs typeface="Arial Narrow"/>
              <a:sym typeface="Arial Narrow"/>
            </a:endParaRPr>
          </a:p>
        </p:txBody>
      </p:sp>
      <p:sp>
        <p:nvSpPr>
          <p:cNvPr id="74" name="Google Shape;74;p1"/>
          <p:cNvSpPr txBox="1">
            <a:spLocks noGrp="1"/>
          </p:cNvSpPr>
          <p:nvPr>
            <p:ph type="title"/>
          </p:nvPr>
        </p:nvSpPr>
        <p:spPr>
          <a:xfrm>
            <a:off x="2727775" y="1312939"/>
            <a:ext cx="7753967" cy="788734"/>
          </a:xfrm>
          <a:prstGeom prst="rect">
            <a:avLst/>
          </a:prstGeom>
          <a:noFill/>
          <a:ln>
            <a:noFill/>
          </a:ln>
        </p:spPr>
        <p:txBody>
          <a:bodyPr spcFirstLastPara="1" wrap="square" lIns="91425" tIns="45700" rIns="91425" bIns="45700" anchor="t" anchorCtr="0">
            <a:noAutofit/>
          </a:bodyPr>
          <a:lstStyle/>
          <a:p>
            <a:r>
              <a:rPr lang="en-US" sz="4000" dirty="0"/>
              <a:t>Some applications of satellite remotely-sensed oceanographic data  in the Central North Pacific</a:t>
            </a:r>
            <a:br>
              <a:rPr lang="en-US" sz="4000" dirty="0">
                <a:sym typeface="Arial Narrow"/>
              </a:rPr>
            </a:br>
            <a:br>
              <a:rPr lang="en-US" sz="4400" dirty="0">
                <a:latin typeface="Arial Narrow"/>
                <a:ea typeface="Arial Narrow"/>
                <a:cs typeface="Arial Narrow"/>
                <a:sym typeface="Arial Narrow"/>
              </a:rPr>
            </a:br>
            <a:br>
              <a:rPr lang="en-US" sz="4400" dirty="0">
                <a:latin typeface="Arial Narrow"/>
                <a:ea typeface="Arial Narrow"/>
                <a:cs typeface="Arial Narrow"/>
                <a:sym typeface="Arial Narrow"/>
              </a:rPr>
            </a:br>
            <a:r>
              <a:rPr lang="en-US" sz="4400" dirty="0">
                <a:latin typeface="Arial Narrow"/>
                <a:ea typeface="Arial Narrow"/>
                <a:cs typeface="Arial Narrow"/>
                <a:sym typeface="Arial Narrow"/>
              </a:rPr>
              <a:t>                 </a:t>
            </a:r>
            <a:r>
              <a:rPr lang="en-US" sz="2800" dirty="0"/>
              <a:t>Jeffrey Polovina</a:t>
            </a:r>
            <a:br>
              <a:rPr lang="en-US" sz="2800" dirty="0"/>
            </a:br>
            <a:r>
              <a:rPr lang="en-US" sz="2800" dirty="0"/>
              <a:t>Affiliate Faculty </a:t>
            </a:r>
            <a:r>
              <a:rPr lang="en-US" sz="2800"/>
              <a:t>UH Marine </a:t>
            </a:r>
            <a:r>
              <a:rPr lang="en-US" sz="2800" dirty="0"/>
              <a:t>Biology Program </a:t>
            </a:r>
            <a:br>
              <a:rPr lang="en-US" sz="4400" dirty="0"/>
            </a:br>
            <a:endParaRPr sz="4400" dirty="0">
              <a:latin typeface="Arial Narrow"/>
              <a:ea typeface="Arial Narrow"/>
              <a:cs typeface="Arial Narrow"/>
              <a:sym typeface="Arial Narrow"/>
            </a:endParaRPr>
          </a:p>
        </p:txBody>
      </p:sp>
      <p:graphicFrame>
        <p:nvGraphicFramePr>
          <p:cNvPr id="76" name="Google Shape;76;p1"/>
          <p:cNvGraphicFramePr/>
          <p:nvPr/>
        </p:nvGraphicFramePr>
        <p:xfrm>
          <a:off x="152400" y="152400"/>
          <a:ext cx="561975" cy="518448"/>
        </p:xfrm>
        <a:graphic>
          <a:graphicData uri="http://schemas.openxmlformats.org/drawingml/2006/table">
            <a:tbl>
              <a:tblPr>
                <a:noFill/>
              </a:tblPr>
              <a:tblGrid>
                <a:gridCol w="561975">
                  <a:extLst>
                    <a:ext uri="{9D8B030D-6E8A-4147-A177-3AD203B41FA5}">
                      <a16:colId xmlns:a16="http://schemas.microsoft.com/office/drawing/2014/main" val="20000"/>
                    </a:ext>
                  </a:extLst>
                </a:gridCol>
              </a:tblGrid>
              <a:tr h="0">
                <a:tc>
                  <a:txBody>
                    <a:bodyPr/>
                    <a:lstStyle/>
                    <a:p>
                      <a:pPr marL="0" lvl="0" indent="0" algn="l" rtl="0">
                        <a:lnSpc>
                          <a:spcPct val="115000"/>
                        </a:lnSpc>
                        <a:spcBef>
                          <a:spcPts val="0"/>
                        </a:spcBef>
                        <a:spcAft>
                          <a:spcPts val="300"/>
                        </a:spcAft>
                        <a:buNone/>
                      </a:pPr>
                      <a:r>
                        <a:rPr lang="en-US" sz="1000">
                          <a:solidFill>
                            <a:srgbClr val="222222"/>
                          </a:solidFill>
                        </a:rPr>
                        <a:t>Staugler</a:t>
                      </a:r>
                      <a:endParaRPr sz="1000">
                        <a:solidFill>
                          <a:srgbClr val="222222"/>
                        </a:solidFill>
                      </a:endParaRPr>
                    </a:p>
                  </a:txBody>
                  <a:tcPr marL="91425" marR="95250" marT="91425" marB="91425"/>
                </a:tc>
                <a:extLst>
                  <a:ext uri="{0D108BD9-81ED-4DB2-BD59-A6C34878D82A}">
                    <a16:rowId xmlns:a16="http://schemas.microsoft.com/office/drawing/2014/main" val="10000"/>
                  </a:ext>
                </a:extLst>
              </a:tr>
            </a:tbl>
          </a:graphicData>
        </a:graphic>
      </p:graphicFrame>
      <p:sp>
        <p:nvSpPr>
          <p:cNvPr id="77" name="Google Shape;77;p1"/>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endParaRPr/>
          </a:p>
        </p:txBody>
      </p:sp>
      <p:graphicFrame>
        <p:nvGraphicFramePr>
          <p:cNvPr id="78" name="Google Shape;78;p1"/>
          <p:cNvGraphicFramePr/>
          <p:nvPr/>
        </p:nvGraphicFramePr>
        <p:xfrm>
          <a:off x="304800" y="304800"/>
          <a:ext cx="561975" cy="518448"/>
        </p:xfrm>
        <a:graphic>
          <a:graphicData uri="http://schemas.openxmlformats.org/drawingml/2006/table">
            <a:tbl>
              <a:tblPr>
                <a:noFill/>
              </a:tblPr>
              <a:tblGrid>
                <a:gridCol w="561975">
                  <a:extLst>
                    <a:ext uri="{9D8B030D-6E8A-4147-A177-3AD203B41FA5}">
                      <a16:colId xmlns:a16="http://schemas.microsoft.com/office/drawing/2014/main" val="20000"/>
                    </a:ext>
                  </a:extLst>
                </a:gridCol>
              </a:tblGrid>
              <a:tr h="0">
                <a:tc>
                  <a:txBody>
                    <a:bodyPr/>
                    <a:lstStyle/>
                    <a:p>
                      <a:pPr marL="0" lvl="0" indent="0" algn="l" rtl="0">
                        <a:lnSpc>
                          <a:spcPct val="115000"/>
                        </a:lnSpc>
                        <a:spcBef>
                          <a:spcPts val="0"/>
                        </a:spcBef>
                        <a:spcAft>
                          <a:spcPts val="300"/>
                        </a:spcAft>
                        <a:buNone/>
                      </a:pPr>
                      <a:r>
                        <a:rPr lang="en-US" sz="1000">
                          <a:solidFill>
                            <a:srgbClr val="222222"/>
                          </a:solidFill>
                        </a:rPr>
                        <a:t>Staugler</a:t>
                      </a:r>
                      <a:endParaRPr sz="1000">
                        <a:solidFill>
                          <a:srgbClr val="222222"/>
                        </a:solidFill>
                      </a:endParaRPr>
                    </a:p>
                  </a:txBody>
                  <a:tcPr marL="91425" marR="95250" marT="91425" marB="91425"/>
                </a:tc>
                <a:extLst>
                  <a:ext uri="{0D108BD9-81ED-4DB2-BD59-A6C34878D82A}">
                    <a16:rowId xmlns:a16="http://schemas.microsoft.com/office/drawing/2014/main" val="10000"/>
                  </a:ext>
                </a:extLst>
              </a:tr>
            </a:tbl>
          </a:graphicData>
        </a:graphic>
      </p:graphicFrame>
      <p:sp>
        <p:nvSpPr>
          <p:cNvPr id="79" name="Google Shape;79;p1"/>
          <p:cNvSpPr txBox="1"/>
          <p:nvPr/>
        </p:nvSpPr>
        <p:spPr>
          <a:xfrm>
            <a:off x="457200" y="457200"/>
            <a:ext cx="3000000" cy="3000000"/>
          </a:xfrm>
          <a:prstGeom prst="rect">
            <a:avLst/>
          </a:prstGeom>
          <a:noFill/>
          <a:ln>
            <a:noFill/>
          </a:ln>
        </p:spPr>
        <p:txBody>
          <a:bodyPr spcFirstLastPara="1" wrap="square" lIns="91425" tIns="91425" rIns="91425" bIns="91425" anchor="ctr" anchorCtr="0">
            <a:noAutofit/>
          </a:bodyPr>
          <a:lstStyle/>
          <a:p>
            <a:endParaRPr/>
          </a:p>
        </p:txBody>
      </p:sp>
      <p:sp>
        <p:nvSpPr>
          <p:cNvPr id="2" name="Text Placeholder 1"/>
          <p:cNvSpPr>
            <a:spLocks noGrp="1"/>
          </p:cNvSpPr>
          <p:nvPr>
            <p:ph type="body" idx="2"/>
          </p:nvPr>
        </p:nvSpPr>
        <p:spPr/>
        <p:txBody>
          <a:bodyPr/>
          <a:lstStyle/>
          <a:p>
            <a:endParaRPr lang="en-US"/>
          </a:p>
        </p:txBody>
      </p:sp>
    </p:spTree>
    <p:custDataLst>
      <p:tags r:id="rId1"/>
    </p:custDataLst>
    <p:extLst>
      <p:ext uri="{BB962C8B-B14F-4D97-AF65-F5344CB8AC3E}">
        <p14:creationId xmlns:p14="http://schemas.microsoft.com/office/powerpoint/2010/main" val="127506667"/>
      </p:ext>
    </p:extLst>
  </p:cSld>
  <p:clrMapOvr>
    <a:masterClrMapping/>
  </p:clrMapOvr>
  <p:extLst mod="1">
    <p:ext uri="{E180D4A7-C9FB-4DFB-919C-405C955672EB}">
      <p14:showEvtLst xmlns:p14="http://schemas.microsoft.com/office/powerpoint/2010/main">
        <p14:playEvt time="2216" objId="4"/>
        <p14:stopEvt time="2957" objId="4"/>
        <p14:playEvt time="2960" objId="4"/>
        <p14:stopEvt time="51424"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Rectangle 2"/>
          <p:cNvSpPr>
            <a:spLocks noGrp="1" noChangeArrowheads="1"/>
          </p:cNvSpPr>
          <p:nvPr>
            <p:ph type="title"/>
          </p:nvPr>
        </p:nvSpPr>
        <p:spPr bwMode="auto">
          <a:xfrm>
            <a:off x="0" y="274638"/>
            <a:ext cx="12455845"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normAutofit/>
          </a:bodyPr>
          <a:lstStyle/>
          <a:p>
            <a:r>
              <a:rPr lang="en-US" sz="4000" dirty="0">
                <a:solidFill>
                  <a:schemeClr val="tx1"/>
                </a:solidFill>
              </a:rPr>
              <a:t> Loggerhead sea turtles daily positions with daily SST climatology</a:t>
            </a:r>
          </a:p>
        </p:txBody>
      </p:sp>
      <p:pic>
        <p:nvPicPr>
          <p:cNvPr id="734211" name="Picture 3" descr="sos2b"/>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bwMode="auto">
          <a:xfrm>
            <a:off x="0" y="1143000"/>
            <a:ext cx="12192000" cy="3060700"/>
          </a:xfrm>
          <a:noFill/>
          <a:extLst>
            <a:ext uri="{909E8E84-426E-40dd-AFC4-6F175D3DCCD1}">
              <a14:hiddenFill xmlns:a14="http://schemas.microsoft.com/office/drawing/2010/main" xmlns="">
                <a:solidFill>
                  <a:srgbClr val="FFFFFF"/>
                </a:solidFill>
              </a14:hiddenFill>
            </a:ext>
          </a:extLst>
        </p:spPr>
      </p:pic>
      <p:sp>
        <p:nvSpPr>
          <p:cNvPr id="734212" name="Rectangle 4"/>
          <p:cNvSpPr>
            <a:spLocks noChangeArrowheads="1"/>
          </p:cNvSpPr>
          <p:nvPr/>
        </p:nvSpPr>
        <p:spPr bwMode="auto">
          <a:xfrm>
            <a:off x="304801" y="4203702"/>
            <a:ext cx="6226923" cy="49164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a:lnSpc>
                <a:spcPct val="80000"/>
              </a:lnSpc>
              <a:spcBef>
                <a:spcPct val="20000"/>
              </a:spcBef>
              <a:buFontTx/>
              <a:buChar char="•"/>
            </a:pPr>
            <a:r>
              <a:rPr lang="en-US" sz="2400" dirty="0"/>
              <a:t>All tracks remapped to a single calendar year</a:t>
            </a:r>
          </a:p>
          <a:p>
            <a:pPr marL="342900" indent="-342900">
              <a:lnSpc>
                <a:spcPct val="80000"/>
              </a:lnSpc>
              <a:spcBef>
                <a:spcPct val="20000"/>
              </a:spcBef>
              <a:buFontTx/>
              <a:buChar char="•"/>
            </a:pPr>
            <a:r>
              <a:rPr lang="en-US" sz="2400" dirty="0"/>
              <a:t>Climatological SST field, contour at 18</a:t>
            </a:r>
            <a:r>
              <a:rPr lang="en-US" sz="3200" dirty="0"/>
              <a:t>°</a:t>
            </a:r>
            <a:r>
              <a:rPr lang="en-US" sz="2400" dirty="0"/>
              <a:t>C for reference</a:t>
            </a:r>
          </a:p>
        </p:txBody>
      </p:sp>
      <p:pic>
        <p:nvPicPr>
          <p:cNvPr id="5" name="Picture 4" descr="1turtle_arg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6971" y="4203702"/>
            <a:ext cx="4892836" cy="263171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304801" y="6019302"/>
            <a:ext cx="5327400" cy="369332"/>
          </a:xfrm>
          <a:prstGeom prst="rect">
            <a:avLst/>
          </a:prstGeom>
          <a:noFill/>
        </p:spPr>
        <p:txBody>
          <a:bodyPr wrap="square" rtlCol="0">
            <a:spAutoFit/>
          </a:bodyPr>
          <a:lstStyle/>
          <a:p>
            <a:r>
              <a:rPr lang="en-US" sz="1800" dirty="0"/>
              <a:t>Animation From </a:t>
            </a:r>
            <a:r>
              <a:rPr lang="en-US" sz="1800" b="1" dirty="0"/>
              <a:t>D. Kobayashi, PIFSC, NOAA</a:t>
            </a:r>
          </a:p>
        </p:txBody>
      </p:sp>
      <p:sp>
        <p:nvSpPr>
          <p:cNvPr id="8" name="TextBox 7"/>
          <p:cNvSpPr txBox="1"/>
          <p:nvPr/>
        </p:nvSpPr>
        <p:spPr>
          <a:xfrm>
            <a:off x="1197182" y="6446928"/>
            <a:ext cx="7685642" cy="307777"/>
          </a:xfrm>
          <a:prstGeom prst="rect">
            <a:avLst/>
          </a:prstGeom>
          <a:noFill/>
        </p:spPr>
        <p:txBody>
          <a:bodyPr wrap="square" rtlCol="0">
            <a:spAutoFit/>
          </a:bodyPr>
          <a:lstStyle/>
          <a:p>
            <a:pPr lvl="0"/>
            <a:r>
              <a:rPr lang="en-US" dirty="0">
                <a:solidFill>
                  <a:srgbClr val="FFFFFF"/>
                </a:solidFill>
              </a:rPr>
              <a:t>NOAA </a:t>
            </a:r>
            <a:r>
              <a:rPr lang="en-US" dirty="0" err="1">
                <a:solidFill>
                  <a:srgbClr val="FFFFFF"/>
                </a:solidFill>
              </a:rPr>
              <a:t>CoastWatch</a:t>
            </a:r>
            <a:r>
              <a:rPr lang="en-US" dirty="0">
                <a:solidFill>
                  <a:srgbClr val="FFFFFF"/>
                </a:solidFill>
              </a:rPr>
              <a:t> Satellite Course                                      http://</a:t>
            </a:r>
            <a:r>
              <a:rPr lang="en-US" dirty="0" err="1">
                <a:solidFill>
                  <a:srgbClr val="FFFFFF"/>
                </a:solidFill>
              </a:rPr>
              <a:t>coastwatch.noaa.gov</a:t>
            </a:r>
            <a:endParaRPr lang="en-US" dirty="0">
              <a:solidFill>
                <a:srgbClr val="FFFFFF"/>
              </a:solidFill>
            </a:endParaRPr>
          </a:p>
        </p:txBody>
      </p:sp>
    </p:spTree>
    <p:extLst>
      <p:ext uri="{BB962C8B-B14F-4D97-AF65-F5344CB8AC3E}">
        <p14:creationId xmlns:p14="http://schemas.microsoft.com/office/powerpoint/2010/main" val="705238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ChangeArrowheads="1"/>
          </p:cNvSpPr>
          <p:nvPr/>
        </p:nvSpPr>
        <p:spPr bwMode="auto">
          <a:xfrm>
            <a:off x="1263651" y="990600"/>
            <a:ext cx="9211733"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endParaRPr lang="en-US" sz="2800">
              <a:solidFill>
                <a:srgbClr val="FFFF00"/>
              </a:solidFill>
              <a:cs typeface="Times New Roman" charset="0"/>
            </a:endParaRPr>
          </a:p>
        </p:txBody>
      </p:sp>
      <p:pic>
        <p:nvPicPr>
          <p:cNvPr id="240643" name="Picture 3" descr="522174_chlamarm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9885" y="33339"/>
            <a:ext cx="8892116" cy="6138861"/>
          </a:xfrm>
          <a:prstGeom prst="rect">
            <a:avLst/>
          </a:prstGeom>
          <a:noFill/>
          <a:extLst>
            <a:ext uri="{909E8E84-426E-40dd-AFC4-6F175D3DCCD1}">
              <a14:hiddenFill xmlns:a14="http://schemas.microsoft.com/office/drawing/2010/main" xmlns="">
                <a:solidFill>
                  <a:srgbClr val="FFFFFF"/>
                </a:solidFill>
              </a14:hiddenFill>
            </a:ext>
          </a:extLst>
        </p:spPr>
      </p:pic>
      <p:sp>
        <p:nvSpPr>
          <p:cNvPr id="240644" name="Text Box 4"/>
          <p:cNvSpPr txBox="1">
            <a:spLocks noChangeArrowheads="1"/>
          </p:cNvSpPr>
          <p:nvPr/>
        </p:nvSpPr>
        <p:spPr bwMode="auto">
          <a:xfrm>
            <a:off x="9347200" y="5867400"/>
            <a:ext cx="10160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1400">
                <a:solidFill>
                  <a:srgbClr val="333333"/>
                </a:solidFill>
                <a:latin typeface="Times New Roman" charset="0"/>
              </a:rPr>
              <a:t>mg m</a:t>
            </a:r>
            <a:r>
              <a:rPr lang="en-US" sz="1400" baseline="45000">
                <a:solidFill>
                  <a:srgbClr val="333333"/>
                </a:solidFill>
                <a:latin typeface="Times New Roman" charset="0"/>
              </a:rPr>
              <a:t>-3</a:t>
            </a:r>
          </a:p>
        </p:txBody>
      </p:sp>
      <p:pic>
        <p:nvPicPr>
          <p:cNvPr id="5" name="Picture 4" descr="1turtle_arg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25981"/>
            <a:ext cx="3179719" cy="1710279"/>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1197182" y="6446928"/>
            <a:ext cx="7685642" cy="307777"/>
          </a:xfrm>
          <a:prstGeom prst="rect">
            <a:avLst/>
          </a:prstGeom>
          <a:noFill/>
        </p:spPr>
        <p:txBody>
          <a:bodyPr wrap="square" rtlCol="0">
            <a:spAutoFit/>
          </a:bodyPr>
          <a:lstStyle/>
          <a:p>
            <a:pPr lvl="0"/>
            <a:r>
              <a:rPr lang="en-US" dirty="0">
                <a:solidFill>
                  <a:srgbClr val="FFFFFF"/>
                </a:solidFill>
              </a:rPr>
              <a:t>NOAA </a:t>
            </a:r>
            <a:r>
              <a:rPr lang="en-US" dirty="0" err="1">
                <a:solidFill>
                  <a:srgbClr val="FFFFFF"/>
                </a:solidFill>
              </a:rPr>
              <a:t>CoastWatch</a:t>
            </a:r>
            <a:r>
              <a:rPr lang="en-US" dirty="0">
                <a:solidFill>
                  <a:srgbClr val="FFFFFF"/>
                </a:solidFill>
              </a:rPr>
              <a:t> Satellite Course                                      http://</a:t>
            </a:r>
            <a:r>
              <a:rPr lang="en-US" dirty="0" err="1">
                <a:solidFill>
                  <a:srgbClr val="FFFFFF"/>
                </a:solidFill>
              </a:rPr>
              <a:t>coastwatch.noaa.gov</a:t>
            </a:r>
            <a:endParaRPr lang="en-US" dirty="0">
              <a:solidFill>
                <a:srgbClr val="FFFFFF"/>
              </a:solidFill>
            </a:endParaRPr>
          </a:p>
        </p:txBody>
      </p:sp>
    </p:spTree>
    <p:extLst>
      <p:ext uri="{BB962C8B-B14F-4D97-AF65-F5344CB8AC3E}">
        <p14:creationId xmlns:p14="http://schemas.microsoft.com/office/powerpoint/2010/main" val="3307486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ChangeArrowheads="1"/>
          </p:cNvSpPr>
          <p:nvPr/>
        </p:nvSpPr>
        <p:spPr bwMode="auto">
          <a:xfrm>
            <a:off x="1263651" y="990600"/>
            <a:ext cx="9211733"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endParaRPr lang="en-US" sz="2800">
              <a:solidFill>
                <a:srgbClr val="FFFF00"/>
              </a:solidFill>
              <a:cs typeface="Times New Roman" charset="0"/>
            </a:endParaRPr>
          </a:p>
        </p:txBody>
      </p:sp>
      <p:pic>
        <p:nvPicPr>
          <p:cNvPr id="241667" name="Picture 3" descr="622174_chlajunju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97" y="142875"/>
            <a:ext cx="8763000" cy="6108691"/>
          </a:xfrm>
          <a:prstGeom prst="rect">
            <a:avLst/>
          </a:prstGeom>
          <a:noFill/>
          <a:extLst>
            <a:ext uri="{909E8E84-426E-40dd-AFC4-6F175D3DCCD1}">
              <a14:hiddenFill xmlns:a14="http://schemas.microsoft.com/office/drawing/2010/main" xmlns="">
                <a:solidFill>
                  <a:srgbClr val="FFFFFF"/>
                </a:solidFill>
              </a14:hiddenFill>
            </a:ext>
          </a:extLst>
        </p:spPr>
      </p:pic>
      <p:sp>
        <p:nvSpPr>
          <p:cNvPr id="241668" name="Text Box 4"/>
          <p:cNvSpPr txBox="1">
            <a:spLocks noChangeArrowheads="1"/>
          </p:cNvSpPr>
          <p:nvPr/>
        </p:nvSpPr>
        <p:spPr bwMode="auto">
          <a:xfrm>
            <a:off x="9347200" y="5791200"/>
            <a:ext cx="10160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1400">
                <a:solidFill>
                  <a:srgbClr val="333333"/>
                </a:solidFill>
                <a:latin typeface="Times New Roman" charset="0"/>
              </a:rPr>
              <a:t>mg m</a:t>
            </a:r>
            <a:r>
              <a:rPr lang="en-US" sz="1400" baseline="45000">
                <a:solidFill>
                  <a:srgbClr val="333333"/>
                </a:solidFill>
                <a:latin typeface="Times New Roman" charset="0"/>
              </a:rPr>
              <a:t>-3</a:t>
            </a:r>
          </a:p>
        </p:txBody>
      </p:sp>
      <p:sp>
        <p:nvSpPr>
          <p:cNvPr id="6" name="TextBox 5"/>
          <p:cNvSpPr txBox="1"/>
          <p:nvPr/>
        </p:nvSpPr>
        <p:spPr>
          <a:xfrm>
            <a:off x="1197182" y="6446928"/>
            <a:ext cx="7685642" cy="307777"/>
          </a:xfrm>
          <a:prstGeom prst="rect">
            <a:avLst/>
          </a:prstGeom>
          <a:noFill/>
        </p:spPr>
        <p:txBody>
          <a:bodyPr wrap="square" rtlCol="0">
            <a:spAutoFit/>
          </a:bodyPr>
          <a:lstStyle/>
          <a:p>
            <a:pPr lvl="0"/>
            <a:r>
              <a:rPr lang="en-US" dirty="0">
                <a:solidFill>
                  <a:srgbClr val="FFFFFF"/>
                </a:solidFill>
              </a:rPr>
              <a:t>NOAA </a:t>
            </a:r>
            <a:r>
              <a:rPr lang="en-US" dirty="0" err="1">
                <a:solidFill>
                  <a:srgbClr val="FFFFFF"/>
                </a:solidFill>
              </a:rPr>
              <a:t>CoastWatch</a:t>
            </a:r>
            <a:r>
              <a:rPr lang="en-US" dirty="0">
                <a:solidFill>
                  <a:srgbClr val="FFFFFF"/>
                </a:solidFill>
              </a:rPr>
              <a:t> Satellite Course                                      http://</a:t>
            </a:r>
            <a:r>
              <a:rPr lang="en-US" dirty="0" err="1">
                <a:solidFill>
                  <a:srgbClr val="FFFFFF"/>
                </a:solidFill>
              </a:rPr>
              <a:t>coastwatch.noaa.gov</a:t>
            </a:r>
            <a:endParaRPr lang="en-US" dirty="0">
              <a:solidFill>
                <a:srgbClr val="FFFFFF"/>
              </a:solidFill>
            </a:endParaRPr>
          </a:p>
        </p:txBody>
      </p:sp>
    </p:spTree>
    <p:extLst>
      <p:ext uri="{BB962C8B-B14F-4D97-AF65-F5344CB8AC3E}">
        <p14:creationId xmlns:p14="http://schemas.microsoft.com/office/powerpoint/2010/main" val="1903581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Surface Chlorophyll Climatology showing the forage habitat of loggerheads in the North Pacific as the boundary between the low chlorophyll region in blue and the higher chlorophyll region in green. </a:t>
            </a:r>
          </a:p>
        </p:txBody>
      </p:sp>
      <p:pic>
        <p:nvPicPr>
          <p:cNvPr id="4" name="Picture 5" descr="Polovin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542" r="4542"/>
          <a:stretch>
            <a:fillRect/>
          </a:stretch>
        </p:blipFill>
        <p:spPr bwMode="auto">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1197182" y="6446928"/>
            <a:ext cx="7685642" cy="307777"/>
          </a:xfrm>
          <a:prstGeom prst="rect">
            <a:avLst/>
          </a:prstGeom>
          <a:noFill/>
        </p:spPr>
        <p:txBody>
          <a:bodyPr wrap="square" rtlCol="0">
            <a:spAutoFit/>
          </a:bodyPr>
          <a:lstStyle/>
          <a:p>
            <a:pPr lvl="0"/>
            <a:r>
              <a:rPr lang="en-US" dirty="0">
                <a:solidFill>
                  <a:srgbClr val="FFFFFF"/>
                </a:solidFill>
              </a:rPr>
              <a:t>NOAA </a:t>
            </a:r>
            <a:r>
              <a:rPr lang="en-US" dirty="0" err="1">
                <a:solidFill>
                  <a:srgbClr val="FFFFFF"/>
                </a:solidFill>
              </a:rPr>
              <a:t>CoastWatch</a:t>
            </a:r>
            <a:r>
              <a:rPr lang="en-US" dirty="0">
                <a:solidFill>
                  <a:srgbClr val="FFFFFF"/>
                </a:solidFill>
              </a:rPr>
              <a:t> Satellite Course                                      http://</a:t>
            </a:r>
            <a:r>
              <a:rPr lang="en-US" dirty="0" err="1">
                <a:solidFill>
                  <a:srgbClr val="FFFFFF"/>
                </a:solidFill>
              </a:rPr>
              <a:t>coastwatch.noaa.gov</a:t>
            </a:r>
            <a:endParaRPr lang="en-US" dirty="0">
              <a:solidFill>
                <a:srgbClr val="FFFFFF"/>
              </a:solidFill>
            </a:endParaRPr>
          </a:p>
        </p:txBody>
      </p:sp>
    </p:spTree>
    <p:extLst>
      <p:ext uri="{BB962C8B-B14F-4D97-AF65-F5344CB8AC3E}">
        <p14:creationId xmlns:p14="http://schemas.microsoft.com/office/powerpoint/2010/main" val="866028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ChangeArrowheads="1"/>
          </p:cNvSpPr>
          <p:nvPr/>
        </p:nvSpPr>
        <p:spPr bwMode="auto">
          <a:xfrm>
            <a:off x="1263652" y="990600"/>
            <a:ext cx="9211733"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endParaRPr lang="en-US" sz="2800">
              <a:solidFill>
                <a:srgbClr val="FFFF00"/>
              </a:solidFill>
              <a:cs typeface="Times New Roman" charset="0"/>
            </a:endParaRPr>
          </a:p>
        </p:txBody>
      </p:sp>
      <p:pic>
        <p:nvPicPr>
          <p:cNvPr id="310275" name="Picture 3" descr="11latchla_me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800" y="234952"/>
            <a:ext cx="11149912" cy="562589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398800" y="5860844"/>
            <a:ext cx="11173465" cy="307777"/>
          </a:xfrm>
          <a:prstGeom prst="rect">
            <a:avLst/>
          </a:prstGeom>
          <a:noFill/>
        </p:spPr>
        <p:txBody>
          <a:bodyPr wrap="square" rtlCol="0">
            <a:spAutoFit/>
          </a:bodyPr>
          <a:lstStyle/>
          <a:p>
            <a:r>
              <a:rPr lang="en-US" b="1" dirty="0"/>
              <a:t>Polovina et al. 2000. </a:t>
            </a:r>
            <a:r>
              <a:rPr lang="en-US" b="1" i="1" dirty="0"/>
              <a:t>Fish. </a:t>
            </a:r>
            <a:r>
              <a:rPr lang="en-US" b="1" i="1" dirty="0" err="1"/>
              <a:t>Oceanogr</a:t>
            </a:r>
            <a:r>
              <a:rPr lang="en-US" b="1" dirty="0"/>
              <a:t>. 9, 71-82</a:t>
            </a:r>
          </a:p>
        </p:txBody>
      </p:sp>
      <p:sp>
        <p:nvSpPr>
          <p:cNvPr id="6" name="TextBox 5"/>
          <p:cNvSpPr txBox="1"/>
          <p:nvPr/>
        </p:nvSpPr>
        <p:spPr>
          <a:xfrm>
            <a:off x="1197182" y="6446928"/>
            <a:ext cx="7685642" cy="307777"/>
          </a:xfrm>
          <a:prstGeom prst="rect">
            <a:avLst/>
          </a:prstGeom>
          <a:noFill/>
        </p:spPr>
        <p:txBody>
          <a:bodyPr wrap="square" rtlCol="0">
            <a:spAutoFit/>
          </a:bodyPr>
          <a:lstStyle/>
          <a:p>
            <a:pPr lvl="0"/>
            <a:r>
              <a:rPr lang="en-US" dirty="0">
                <a:solidFill>
                  <a:srgbClr val="FFFFFF"/>
                </a:solidFill>
              </a:rPr>
              <a:t>NOAA </a:t>
            </a:r>
            <a:r>
              <a:rPr lang="en-US" dirty="0" err="1">
                <a:solidFill>
                  <a:srgbClr val="FFFFFF"/>
                </a:solidFill>
              </a:rPr>
              <a:t>CoastWatch</a:t>
            </a:r>
            <a:r>
              <a:rPr lang="en-US" dirty="0">
                <a:solidFill>
                  <a:srgbClr val="FFFFFF"/>
                </a:solidFill>
              </a:rPr>
              <a:t> Satellite Course                                      http://</a:t>
            </a:r>
            <a:r>
              <a:rPr lang="en-US" dirty="0" err="1">
                <a:solidFill>
                  <a:srgbClr val="FFFFFF"/>
                </a:solidFill>
              </a:rPr>
              <a:t>coastwatch.noaa.gov</a:t>
            </a:r>
            <a:endParaRPr lang="en-US" dirty="0">
              <a:solidFill>
                <a:srgbClr val="FFFFFF"/>
              </a:solidFill>
            </a:endParaRPr>
          </a:p>
        </p:txBody>
      </p:sp>
    </p:spTree>
    <p:extLst>
      <p:ext uri="{BB962C8B-B14F-4D97-AF65-F5344CB8AC3E}">
        <p14:creationId xmlns:p14="http://schemas.microsoft.com/office/powerpoint/2010/main" val="1716169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77" name="Picture 9" descr="hawaii_curl_month_lat_wtzcf_w18deg"/>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762001" y="304800"/>
            <a:ext cx="10665884" cy="5638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314378" name="Rectangle 10"/>
          <p:cNvSpPr>
            <a:spLocks noChangeArrowheads="1"/>
          </p:cNvSpPr>
          <p:nvPr/>
        </p:nvSpPr>
        <p:spPr bwMode="auto">
          <a:xfrm>
            <a:off x="2844800" y="533400"/>
            <a:ext cx="6705600" cy="3048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4379" name="Text Box 11"/>
          <p:cNvSpPr txBox="1">
            <a:spLocks noChangeArrowheads="1"/>
          </p:cNvSpPr>
          <p:nvPr/>
        </p:nvSpPr>
        <p:spPr bwMode="auto">
          <a:xfrm>
            <a:off x="1016000" y="381001"/>
            <a:ext cx="10261600"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a:p>
        </p:txBody>
      </p:sp>
      <p:sp>
        <p:nvSpPr>
          <p:cNvPr id="314380" name="Text Box 12"/>
          <p:cNvSpPr txBox="1">
            <a:spLocks noChangeArrowheads="1"/>
          </p:cNvSpPr>
          <p:nvPr/>
        </p:nvSpPr>
        <p:spPr bwMode="auto">
          <a:xfrm>
            <a:off x="914400" y="381001"/>
            <a:ext cx="10464800"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dirty="0">
                <a:solidFill>
                  <a:srgbClr val="000000"/>
                </a:solidFill>
              </a:rPr>
              <a:t>Wind Stress Curl, Surface Chlorophyll </a:t>
            </a:r>
            <a:r>
              <a:rPr lang="en-US" b="1" i="1" dirty="0">
                <a:solidFill>
                  <a:srgbClr val="000000"/>
                </a:solidFill>
              </a:rPr>
              <a:t>a</a:t>
            </a:r>
            <a:r>
              <a:rPr lang="en-US" b="1" dirty="0">
                <a:solidFill>
                  <a:srgbClr val="000000"/>
                </a:solidFill>
              </a:rPr>
              <a:t>, and 18ºC SST for 180-160ºW longitude</a:t>
            </a:r>
          </a:p>
        </p:txBody>
      </p:sp>
      <p:sp>
        <p:nvSpPr>
          <p:cNvPr id="7" name="TextBox 6"/>
          <p:cNvSpPr txBox="1"/>
          <p:nvPr/>
        </p:nvSpPr>
        <p:spPr>
          <a:xfrm>
            <a:off x="1197182" y="6446928"/>
            <a:ext cx="7685642" cy="307777"/>
          </a:xfrm>
          <a:prstGeom prst="rect">
            <a:avLst/>
          </a:prstGeom>
          <a:noFill/>
        </p:spPr>
        <p:txBody>
          <a:bodyPr wrap="square" rtlCol="0">
            <a:spAutoFit/>
          </a:bodyPr>
          <a:lstStyle/>
          <a:p>
            <a:pPr lvl="0"/>
            <a:r>
              <a:rPr lang="en-US" dirty="0">
                <a:solidFill>
                  <a:srgbClr val="FFFFFF"/>
                </a:solidFill>
              </a:rPr>
              <a:t>NOAA </a:t>
            </a:r>
            <a:r>
              <a:rPr lang="en-US" dirty="0" err="1">
                <a:solidFill>
                  <a:srgbClr val="FFFFFF"/>
                </a:solidFill>
              </a:rPr>
              <a:t>CoastWatch</a:t>
            </a:r>
            <a:r>
              <a:rPr lang="en-US" dirty="0">
                <a:solidFill>
                  <a:srgbClr val="FFFFFF"/>
                </a:solidFill>
              </a:rPr>
              <a:t> Satellite Course                                      http://</a:t>
            </a:r>
            <a:r>
              <a:rPr lang="en-US" dirty="0" err="1">
                <a:solidFill>
                  <a:srgbClr val="FFFFFF"/>
                </a:solidFill>
              </a:rPr>
              <a:t>coastwatch.noaa.gov</a:t>
            </a:r>
            <a:endParaRPr lang="en-US" dirty="0">
              <a:solidFill>
                <a:srgbClr val="FFFFFF"/>
              </a:solidFill>
            </a:endParaRPr>
          </a:p>
        </p:txBody>
      </p:sp>
      <p:sp>
        <p:nvSpPr>
          <p:cNvPr id="2" name="TextBox 1"/>
          <p:cNvSpPr txBox="1"/>
          <p:nvPr/>
        </p:nvSpPr>
        <p:spPr>
          <a:xfrm>
            <a:off x="762001" y="5943601"/>
            <a:ext cx="3409041" cy="307777"/>
          </a:xfrm>
          <a:prstGeom prst="rect">
            <a:avLst/>
          </a:prstGeom>
          <a:noFill/>
        </p:spPr>
        <p:txBody>
          <a:bodyPr wrap="square" rtlCol="0">
            <a:spAutoFit/>
          </a:bodyPr>
          <a:lstStyle/>
          <a:p>
            <a:r>
              <a:rPr lang="en-US" dirty="0"/>
              <a:t>Created by D. Foley</a:t>
            </a:r>
          </a:p>
        </p:txBody>
      </p:sp>
    </p:spTree>
    <p:extLst>
      <p:ext uri="{BB962C8B-B14F-4D97-AF65-F5344CB8AC3E}">
        <p14:creationId xmlns:p14="http://schemas.microsoft.com/office/powerpoint/2010/main" val="37245563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descr="cpue_all98_1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5495" y="0"/>
            <a:ext cx="5228167" cy="6789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albac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66776"/>
            <a:ext cx="5334000" cy="300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211668" y="650875"/>
            <a:ext cx="5965516" cy="1200328"/>
          </a:xfrm>
          <a:prstGeom prst="rect">
            <a:avLst/>
          </a:prstGeom>
          <a:noFill/>
        </p:spPr>
        <p:txBody>
          <a:bodyPr wrap="square" rtlCol="0">
            <a:spAutoFit/>
          </a:bodyPr>
          <a:lstStyle/>
          <a:p>
            <a:r>
              <a:rPr lang="en-US" sz="2400" dirty="0"/>
              <a:t>Albacore tuna catch data and the transition zone chlorophyll front(TZCF) (red line)</a:t>
            </a:r>
          </a:p>
        </p:txBody>
      </p:sp>
      <p:sp>
        <p:nvSpPr>
          <p:cNvPr id="6" name="TextBox 5"/>
          <p:cNvSpPr txBox="1"/>
          <p:nvPr/>
        </p:nvSpPr>
        <p:spPr>
          <a:xfrm>
            <a:off x="1197182" y="6446928"/>
            <a:ext cx="7685642" cy="307777"/>
          </a:xfrm>
          <a:prstGeom prst="rect">
            <a:avLst/>
          </a:prstGeom>
          <a:noFill/>
        </p:spPr>
        <p:txBody>
          <a:bodyPr wrap="square" rtlCol="0">
            <a:spAutoFit/>
          </a:bodyPr>
          <a:lstStyle/>
          <a:p>
            <a:pPr lvl="0"/>
            <a:r>
              <a:rPr lang="en-US" dirty="0">
                <a:solidFill>
                  <a:srgbClr val="FFFFFF"/>
                </a:solidFill>
              </a:rPr>
              <a:t>NOAA </a:t>
            </a:r>
            <a:r>
              <a:rPr lang="en-US" dirty="0" err="1">
                <a:solidFill>
                  <a:srgbClr val="FFFFFF"/>
                </a:solidFill>
              </a:rPr>
              <a:t>CoastWatch</a:t>
            </a:r>
            <a:r>
              <a:rPr lang="en-US" dirty="0">
                <a:solidFill>
                  <a:srgbClr val="FFFFFF"/>
                </a:solidFill>
              </a:rPr>
              <a:t> Satellite Course                                      http://</a:t>
            </a:r>
            <a:r>
              <a:rPr lang="en-US" dirty="0" err="1">
                <a:solidFill>
                  <a:srgbClr val="FFFFFF"/>
                </a:solidFill>
              </a:rPr>
              <a:t>coastwatch.noaa.gov</a:t>
            </a:r>
            <a:endParaRPr lang="en-US" dirty="0">
              <a:solidFill>
                <a:srgbClr val="FFFFFF"/>
              </a:solidFill>
            </a:endParaRPr>
          </a:p>
        </p:txBody>
      </p:sp>
      <p:sp>
        <p:nvSpPr>
          <p:cNvPr id="4" name="TextBox 3"/>
          <p:cNvSpPr txBox="1"/>
          <p:nvPr/>
        </p:nvSpPr>
        <p:spPr>
          <a:xfrm>
            <a:off x="211668" y="5671108"/>
            <a:ext cx="4839767" cy="523220"/>
          </a:xfrm>
          <a:prstGeom prst="rect">
            <a:avLst/>
          </a:prstGeom>
          <a:noFill/>
        </p:spPr>
        <p:txBody>
          <a:bodyPr wrap="square" rtlCol="0">
            <a:spAutoFit/>
          </a:bodyPr>
          <a:lstStyle/>
          <a:p>
            <a:r>
              <a:rPr lang="en-US" b="1" dirty="0"/>
              <a:t>Polovina et al. 2001</a:t>
            </a:r>
            <a:r>
              <a:rPr lang="en-US" b="1" i="1" dirty="0"/>
              <a:t>. Progress in oceanography</a:t>
            </a:r>
            <a:r>
              <a:rPr lang="en-US" b="1" dirty="0"/>
              <a:t>, 49(1-4), pp.469-483.</a:t>
            </a:r>
          </a:p>
        </p:txBody>
      </p:sp>
    </p:spTree>
    <p:extLst>
      <p:ext uri="{BB962C8B-B14F-4D97-AF65-F5344CB8AC3E}">
        <p14:creationId xmlns:p14="http://schemas.microsoft.com/office/powerpoint/2010/main" val="26317730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596900"/>
          </a:xfrm>
        </p:spPr>
        <p:txBody>
          <a:bodyPr>
            <a:normAutofit fontScale="90000"/>
          </a:bodyPr>
          <a:lstStyle/>
          <a:p>
            <a:r>
              <a:rPr lang="en-US" sz="3200" dirty="0"/>
              <a:t>Based on loggerhead’s use of the TZCF we developed </a:t>
            </a:r>
            <a:r>
              <a:rPr lang="en-US" sz="3200" dirty="0" err="1"/>
              <a:t>TurtleWatch</a:t>
            </a:r>
            <a:r>
              <a:rPr lang="en-US" sz="3200" dirty="0"/>
              <a:t> to advise fishers of the zone of highest probability of interaction</a:t>
            </a:r>
          </a:p>
        </p:txBody>
      </p:sp>
      <p:sp>
        <p:nvSpPr>
          <p:cNvPr id="3" name="Text Placeholder 2"/>
          <p:cNvSpPr>
            <a:spLocks noGrp="1"/>
          </p:cNvSpPr>
          <p:nvPr>
            <p:ph type="body" sz="half" idx="1"/>
          </p:nvPr>
        </p:nvSpPr>
        <p:spPr>
          <a:xfrm>
            <a:off x="609600" y="1731637"/>
            <a:ext cx="5384800" cy="4407514"/>
          </a:xfrm>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3439" y="1085665"/>
            <a:ext cx="7880641" cy="4567190"/>
          </a:xfrm>
          <a:prstGeom prst="rect">
            <a:avLst/>
          </a:prstGeom>
        </p:spPr>
      </p:pic>
      <p:sp>
        <p:nvSpPr>
          <p:cNvPr id="8" name="TextBox 7"/>
          <p:cNvSpPr txBox="1"/>
          <p:nvPr/>
        </p:nvSpPr>
        <p:spPr>
          <a:xfrm>
            <a:off x="1197182" y="6446928"/>
            <a:ext cx="7685642" cy="307777"/>
          </a:xfrm>
          <a:prstGeom prst="rect">
            <a:avLst/>
          </a:prstGeom>
          <a:noFill/>
        </p:spPr>
        <p:txBody>
          <a:bodyPr wrap="square" rtlCol="0">
            <a:spAutoFit/>
          </a:bodyPr>
          <a:lstStyle/>
          <a:p>
            <a:pPr lvl="0"/>
            <a:r>
              <a:rPr lang="en-US" dirty="0">
                <a:solidFill>
                  <a:srgbClr val="FFFFFF"/>
                </a:solidFill>
              </a:rPr>
              <a:t>NOAA </a:t>
            </a:r>
            <a:r>
              <a:rPr lang="en-US" dirty="0" err="1">
                <a:solidFill>
                  <a:srgbClr val="FFFFFF"/>
                </a:solidFill>
              </a:rPr>
              <a:t>CoastWatch</a:t>
            </a:r>
            <a:r>
              <a:rPr lang="en-US" dirty="0">
                <a:solidFill>
                  <a:srgbClr val="FFFFFF"/>
                </a:solidFill>
              </a:rPr>
              <a:t> Satellite Course                                      http://</a:t>
            </a:r>
            <a:r>
              <a:rPr lang="en-US" dirty="0" err="1">
                <a:solidFill>
                  <a:srgbClr val="FFFFFF"/>
                </a:solidFill>
              </a:rPr>
              <a:t>coastwatch.noaa.gov</a:t>
            </a:r>
            <a:endParaRPr lang="en-US" dirty="0">
              <a:solidFill>
                <a:srgbClr val="FFFFFF"/>
              </a:solidFill>
            </a:endParaRPr>
          </a:p>
        </p:txBody>
      </p:sp>
      <p:sp>
        <p:nvSpPr>
          <p:cNvPr id="7" name="TextBox 6"/>
          <p:cNvSpPr txBox="1"/>
          <p:nvPr/>
        </p:nvSpPr>
        <p:spPr>
          <a:xfrm>
            <a:off x="1197182" y="5652855"/>
            <a:ext cx="6870682" cy="307777"/>
          </a:xfrm>
          <a:prstGeom prst="rect">
            <a:avLst/>
          </a:prstGeom>
          <a:noFill/>
        </p:spPr>
        <p:txBody>
          <a:bodyPr wrap="square" rtlCol="0">
            <a:spAutoFit/>
          </a:bodyPr>
          <a:lstStyle/>
          <a:p>
            <a:r>
              <a:rPr lang="en-US" b="1" dirty="0"/>
              <a:t>Howell et al. 2008 </a:t>
            </a:r>
            <a:r>
              <a:rPr lang="en-US" b="1" i="1" dirty="0"/>
              <a:t>Endangered Species Research</a:t>
            </a:r>
            <a:r>
              <a:rPr lang="en-US" b="1" dirty="0"/>
              <a:t>, 5(2-3), pp.267-278.</a:t>
            </a:r>
          </a:p>
        </p:txBody>
      </p:sp>
    </p:spTree>
    <p:extLst>
      <p:ext uri="{BB962C8B-B14F-4D97-AF65-F5344CB8AC3E}">
        <p14:creationId xmlns:p14="http://schemas.microsoft.com/office/powerpoint/2010/main" val="1518369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ChangeArrowheads="1"/>
          </p:cNvSpPr>
          <p:nvPr/>
        </p:nvSpPr>
        <p:spPr bwMode="auto">
          <a:xfrm>
            <a:off x="0" y="4800600"/>
            <a:ext cx="12192000" cy="914400"/>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5699" name="Rectangle 3"/>
          <p:cNvSpPr>
            <a:spLocks noChangeArrowheads="1"/>
          </p:cNvSpPr>
          <p:nvPr/>
        </p:nvSpPr>
        <p:spPr bwMode="auto">
          <a:xfrm>
            <a:off x="0" y="2971800"/>
            <a:ext cx="12192000" cy="914400"/>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5700" name="Rectangle 4"/>
          <p:cNvSpPr>
            <a:spLocks noChangeArrowheads="1"/>
          </p:cNvSpPr>
          <p:nvPr/>
        </p:nvSpPr>
        <p:spPr bwMode="auto">
          <a:xfrm>
            <a:off x="0" y="609600"/>
            <a:ext cx="12192000" cy="914400"/>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5701" name="Text Box 5"/>
          <p:cNvSpPr txBox="1">
            <a:spLocks noChangeArrowheads="1"/>
          </p:cNvSpPr>
          <p:nvPr/>
        </p:nvSpPr>
        <p:spPr bwMode="auto">
          <a:xfrm>
            <a:off x="0" y="685800"/>
            <a:ext cx="508000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a:effectLst>
                  <a:outerShdw blurRad="38100" dist="38100" dir="2700000" algn="tl">
                    <a:srgbClr val="000000"/>
                  </a:outerShdw>
                </a:effectLst>
              </a:rPr>
              <a:t>Schematic of the Kuroshio Extension Bifurcation region (A)</a:t>
            </a:r>
          </a:p>
        </p:txBody>
      </p:sp>
      <p:sp>
        <p:nvSpPr>
          <p:cNvPr id="285702" name="Text Box 6"/>
          <p:cNvSpPr txBox="1">
            <a:spLocks noChangeArrowheads="1"/>
          </p:cNvSpPr>
          <p:nvPr/>
        </p:nvSpPr>
        <p:spPr bwMode="auto">
          <a:xfrm>
            <a:off x="0" y="3200403"/>
            <a:ext cx="5080000"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a:effectLst>
                  <a:outerShdw blurRad="38100" dist="38100" dir="2700000" algn="tl">
                    <a:srgbClr val="000000"/>
                  </a:outerShdw>
                </a:effectLst>
              </a:rPr>
              <a:t>AVISO altimetry for March 2003</a:t>
            </a:r>
          </a:p>
        </p:txBody>
      </p:sp>
      <p:sp>
        <p:nvSpPr>
          <p:cNvPr id="285703" name="Text Box 7"/>
          <p:cNvSpPr txBox="1">
            <a:spLocks noChangeArrowheads="1"/>
          </p:cNvSpPr>
          <p:nvPr/>
        </p:nvSpPr>
        <p:spPr bwMode="auto">
          <a:xfrm>
            <a:off x="0" y="4953000"/>
            <a:ext cx="5080000"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a:effectLst>
                  <a:outerShdw blurRad="38100" dist="38100" dir="2700000" algn="tl">
                    <a:srgbClr val="000000"/>
                  </a:outerShdw>
                </a:effectLst>
              </a:rPr>
              <a:t>AVISO altimetry for September 2003</a:t>
            </a:r>
          </a:p>
        </p:txBody>
      </p:sp>
      <p:pic>
        <p:nvPicPr>
          <p:cNvPr id="285704" name="Picture 8" descr="Figure3_KEBR_map"/>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5084235" y="0"/>
            <a:ext cx="7107767" cy="68580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2" name="TextBox 1"/>
          <p:cNvSpPr txBox="1"/>
          <p:nvPr/>
        </p:nvSpPr>
        <p:spPr>
          <a:xfrm>
            <a:off x="0" y="5844564"/>
            <a:ext cx="5556579" cy="523220"/>
          </a:xfrm>
          <a:prstGeom prst="rect">
            <a:avLst/>
          </a:prstGeom>
          <a:noFill/>
        </p:spPr>
        <p:txBody>
          <a:bodyPr wrap="square" rtlCol="0">
            <a:spAutoFit/>
          </a:bodyPr>
          <a:lstStyle/>
          <a:p>
            <a:r>
              <a:rPr lang="en-US" b="1" dirty="0"/>
              <a:t>Polovina et a. 2006.</a:t>
            </a:r>
            <a:r>
              <a:rPr lang="en-US" b="1" i="1" dirty="0"/>
              <a:t>Deep Sea Research Part II: Topical Studies in Oceanography,</a:t>
            </a:r>
            <a:r>
              <a:rPr lang="en-US" b="1" dirty="0"/>
              <a:t> 53(3-4), pp.326-339</a:t>
            </a:r>
            <a:r>
              <a:rPr lang="en-US" dirty="0"/>
              <a:t>.</a:t>
            </a:r>
          </a:p>
        </p:txBody>
      </p:sp>
      <p:sp>
        <p:nvSpPr>
          <p:cNvPr id="11" name="TextBox 10"/>
          <p:cNvSpPr txBox="1"/>
          <p:nvPr/>
        </p:nvSpPr>
        <p:spPr>
          <a:xfrm>
            <a:off x="1197182" y="6446928"/>
            <a:ext cx="7685642" cy="307777"/>
          </a:xfrm>
          <a:prstGeom prst="rect">
            <a:avLst/>
          </a:prstGeom>
          <a:noFill/>
        </p:spPr>
        <p:txBody>
          <a:bodyPr wrap="square" rtlCol="0">
            <a:spAutoFit/>
          </a:bodyPr>
          <a:lstStyle/>
          <a:p>
            <a:pPr lvl="0"/>
            <a:r>
              <a:rPr lang="en-US" dirty="0">
                <a:solidFill>
                  <a:srgbClr val="FFFFFF"/>
                </a:solidFill>
              </a:rPr>
              <a:t>NOAA </a:t>
            </a:r>
            <a:r>
              <a:rPr lang="en-US" dirty="0" err="1">
                <a:solidFill>
                  <a:srgbClr val="FFFFFF"/>
                </a:solidFill>
              </a:rPr>
              <a:t>CoastWatch</a:t>
            </a:r>
            <a:r>
              <a:rPr lang="en-US" dirty="0">
                <a:solidFill>
                  <a:srgbClr val="FFFFFF"/>
                </a:solidFill>
              </a:rPr>
              <a:t> Satellite Course                                      http://</a:t>
            </a:r>
            <a:r>
              <a:rPr lang="en-US" dirty="0" err="1">
                <a:solidFill>
                  <a:srgbClr val="FFFFFF"/>
                </a:solidFill>
              </a:rPr>
              <a:t>coastwatch.noaa.gov</a:t>
            </a:r>
            <a:endParaRPr lang="en-US" dirty="0">
              <a:solidFill>
                <a:srgbClr val="FFFFFF"/>
              </a:solidFill>
            </a:endParaRPr>
          </a:p>
        </p:txBody>
      </p:sp>
    </p:spTree>
    <p:extLst>
      <p:ext uri="{BB962C8B-B14F-4D97-AF65-F5344CB8AC3E}">
        <p14:creationId xmlns:p14="http://schemas.microsoft.com/office/powerpoint/2010/main" val="26113820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ChangeArrowheads="1"/>
          </p:cNvSpPr>
          <p:nvPr/>
        </p:nvSpPr>
        <p:spPr bwMode="auto">
          <a:xfrm>
            <a:off x="0" y="0"/>
            <a:ext cx="12192000" cy="914400"/>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0819" name="Text Box 3"/>
          <p:cNvSpPr txBox="1">
            <a:spLocks noChangeArrowheads="1"/>
          </p:cNvSpPr>
          <p:nvPr/>
        </p:nvSpPr>
        <p:spPr bwMode="auto">
          <a:xfrm>
            <a:off x="0" y="0"/>
            <a:ext cx="1219200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dirty="0">
                <a:effectLst>
                  <a:outerShdw blurRad="38100" dist="38100" dir="2700000" algn="tl">
                    <a:srgbClr val="000000"/>
                  </a:outerShdw>
                </a:effectLst>
              </a:rPr>
              <a:t>Loggerhead track over SSH and geostrophic currents in the </a:t>
            </a:r>
            <a:r>
              <a:rPr lang="en-US" b="1" dirty="0" err="1">
                <a:effectLst>
                  <a:outerShdw blurRad="38100" dist="38100" dir="2700000" algn="tl">
                    <a:srgbClr val="000000"/>
                  </a:outerShdw>
                </a:effectLst>
              </a:rPr>
              <a:t>Kuroshio</a:t>
            </a:r>
            <a:r>
              <a:rPr lang="en-US" b="1" dirty="0">
                <a:effectLst>
                  <a:outerShdw blurRad="38100" dist="38100" dir="2700000" algn="tl">
                    <a:srgbClr val="000000"/>
                  </a:outerShdw>
                </a:effectLst>
              </a:rPr>
              <a:t> Extension Current for October 2003 (A), November 2003 (B), December 2003 (C), and January 2004 (D) </a:t>
            </a:r>
          </a:p>
        </p:txBody>
      </p:sp>
      <p:pic>
        <p:nvPicPr>
          <p:cNvPr id="290820" name="Picture 4" descr="Figure8_24644_left_4tile"/>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515431" y="721044"/>
            <a:ext cx="9168138" cy="546527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2" name="TextBox 1"/>
          <p:cNvSpPr txBox="1"/>
          <p:nvPr/>
        </p:nvSpPr>
        <p:spPr>
          <a:xfrm>
            <a:off x="1832949" y="6536926"/>
            <a:ext cx="7083991" cy="307777"/>
          </a:xfrm>
          <a:prstGeom prst="rect">
            <a:avLst/>
          </a:prstGeom>
          <a:noFill/>
        </p:spPr>
        <p:txBody>
          <a:bodyPr wrap="none" rtlCol="0">
            <a:spAutoFit/>
          </a:bodyPr>
          <a:lstStyle/>
          <a:p>
            <a:pPr lvl="0"/>
            <a:r>
              <a:rPr lang="en-US" dirty="0">
                <a:solidFill>
                  <a:srgbClr val="FFFFFF"/>
                </a:solidFill>
              </a:rPr>
              <a:t>NOAA </a:t>
            </a:r>
            <a:r>
              <a:rPr lang="en-US" dirty="0" err="1">
                <a:solidFill>
                  <a:srgbClr val="FFFFFF"/>
                </a:solidFill>
              </a:rPr>
              <a:t>CoastWatch</a:t>
            </a:r>
            <a:r>
              <a:rPr lang="en-US" dirty="0">
                <a:solidFill>
                  <a:srgbClr val="FFFFFF"/>
                </a:solidFill>
              </a:rPr>
              <a:t> Satellite Course                                      http://</a:t>
            </a:r>
            <a:r>
              <a:rPr lang="en-US" dirty="0" err="1">
                <a:solidFill>
                  <a:srgbClr val="FFFFFF"/>
                </a:solidFill>
              </a:rPr>
              <a:t>coastwatch.noaa.gov</a:t>
            </a:r>
            <a:endParaRPr lang="en-US" dirty="0">
              <a:solidFill>
                <a:srgbClr val="FFFFFF"/>
              </a:solidFill>
            </a:endParaRPr>
          </a:p>
        </p:txBody>
      </p:sp>
      <p:sp>
        <p:nvSpPr>
          <p:cNvPr id="3" name="TextBox 2"/>
          <p:cNvSpPr txBox="1"/>
          <p:nvPr/>
        </p:nvSpPr>
        <p:spPr>
          <a:xfrm>
            <a:off x="548442" y="6046296"/>
            <a:ext cx="11156455" cy="307777"/>
          </a:xfrm>
          <a:prstGeom prst="rect">
            <a:avLst/>
          </a:prstGeom>
          <a:noFill/>
        </p:spPr>
        <p:txBody>
          <a:bodyPr wrap="square" rtlCol="0">
            <a:spAutoFit/>
          </a:bodyPr>
          <a:lstStyle/>
          <a:p>
            <a:r>
              <a:rPr lang="en-US" b="1" dirty="0"/>
              <a:t>Polovina et a. 2006.</a:t>
            </a:r>
            <a:r>
              <a:rPr lang="en-US" b="1" i="1" dirty="0"/>
              <a:t>Deep Sea Research Part II: Topical Studies in Oceanography,</a:t>
            </a:r>
            <a:r>
              <a:rPr lang="en-US" b="1" dirty="0"/>
              <a:t> 53(3-4), pp.326-339</a:t>
            </a:r>
            <a:r>
              <a:rPr lang="en-US" dirty="0"/>
              <a:t>.</a:t>
            </a:r>
          </a:p>
        </p:txBody>
      </p:sp>
    </p:spTree>
    <p:extLst>
      <p:ext uri="{BB962C8B-B14F-4D97-AF65-F5344CB8AC3E}">
        <p14:creationId xmlns:p14="http://schemas.microsoft.com/office/powerpoint/2010/main" val="3719935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Topics I’ll discuss</a:t>
            </a:r>
          </a:p>
        </p:txBody>
      </p:sp>
      <p:sp>
        <p:nvSpPr>
          <p:cNvPr id="3" name="Content Placeholder 2"/>
          <p:cNvSpPr>
            <a:spLocks noGrp="1"/>
          </p:cNvSpPr>
          <p:nvPr>
            <p:ph idx="1"/>
          </p:nvPr>
        </p:nvSpPr>
        <p:spPr>
          <a:xfrm>
            <a:off x="635038" y="1337120"/>
            <a:ext cx="10718762" cy="4839843"/>
          </a:xfrm>
        </p:spPr>
        <p:txBody>
          <a:bodyPr>
            <a:normAutofit fontScale="85000" lnSpcReduction="20000"/>
          </a:bodyPr>
          <a:lstStyle/>
          <a:p>
            <a:r>
              <a:rPr lang="en-US" dirty="0"/>
              <a:t>Data presentation/visualization</a:t>
            </a:r>
          </a:p>
          <a:p>
            <a:endParaRPr lang="en-US" dirty="0"/>
          </a:p>
          <a:p>
            <a:r>
              <a:rPr lang="en-US" dirty="0"/>
              <a:t>Application to loggerhead sea turtle migration</a:t>
            </a:r>
          </a:p>
          <a:p>
            <a:endParaRPr lang="en-US" dirty="0"/>
          </a:p>
          <a:p>
            <a:r>
              <a:rPr lang="en-US" dirty="0"/>
              <a:t>Application to monk seal pup survival variation</a:t>
            </a:r>
          </a:p>
          <a:p>
            <a:endParaRPr lang="en-US" dirty="0"/>
          </a:p>
          <a:p>
            <a:r>
              <a:rPr lang="en-US" dirty="0"/>
              <a:t>Describing changes in subtropical gyre habitat</a:t>
            </a:r>
          </a:p>
          <a:p>
            <a:pPr marL="0" indent="0">
              <a:buNone/>
            </a:pPr>
            <a:endParaRPr lang="en-US" dirty="0"/>
          </a:p>
          <a:p>
            <a:pPr marL="0" indent="0">
              <a:buNone/>
            </a:pPr>
            <a:endParaRPr lang="en-US" dirty="0"/>
          </a:p>
          <a:p>
            <a:endParaRPr lang="en-US" dirty="0"/>
          </a:p>
          <a:p>
            <a:r>
              <a:rPr lang="en-US" sz="2600" dirty="0"/>
              <a:t>A  review paper: </a:t>
            </a:r>
          </a:p>
          <a:p>
            <a:pPr marL="0" indent="0">
              <a:buNone/>
            </a:pPr>
            <a:r>
              <a:rPr lang="en-US" sz="2400" b="1" dirty="0"/>
              <a:t>Chassot et al. 2011. Satellite remote sensing for an ecosystem approach to fisheries management. </a:t>
            </a:r>
            <a:r>
              <a:rPr lang="en-US" sz="2400" b="1" i="1" dirty="0"/>
              <a:t>ICES</a:t>
            </a:r>
            <a:r>
              <a:rPr lang="en-US" sz="2400" b="1" dirty="0"/>
              <a:t>68(4)</a:t>
            </a:r>
            <a:endParaRPr lang="en-US" sz="2400" b="1" i="1" dirty="0"/>
          </a:p>
          <a:p>
            <a:endParaRPr lang="en-US" sz="2400" dirty="0"/>
          </a:p>
          <a:p>
            <a:endParaRPr lang="en-US" dirty="0"/>
          </a:p>
          <a:p>
            <a:endParaRPr lang="en-US" dirty="0"/>
          </a:p>
        </p:txBody>
      </p:sp>
      <p:sp>
        <p:nvSpPr>
          <p:cNvPr id="4" name="TextBox 3"/>
          <p:cNvSpPr txBox="1"/>
          <p:nvPr/>
        </p:nvSpPr>
        <p:spPr>
          <a:xfrm>
            <a:off x="1270085" y="6512047"/>
            <a:ext cx="8125286" cy="307777"/>
          </a:xfrm>
          <a:prstGeom prst="rect">
            <a:avLst/>
          </a:prstGeom>
          <a:noFill/>
        </p:spPr>
        <p:txBody>
          <a:bodyPr wrap="square" rtlCol="0">
            <a:spAutoFit/>
          </a:bodyPr>
          <a:lstStyle/>
          <a:p>
            <a:pPr lvl="0"/>
            <a:r>
              <a:rPr lang="en-US" dirty="0">
                <a:solidFill>
                  <a:srgbClr val="FFFFFF"/>
                </a:solidFill>
              </a:rPr>
              <a:t>NOAA </a:t>
            </a:r>
            <a:r>
              <a:rPr lang="en-US" dirty="0" err="1">
                <a:solidFill>
                  <a:srgbClr val="FFFFFF"/>
                </a:solidFill>
              </a:rPr>
              <a:t>CoastWatch</a:t>
            </a:r>
            <a:r>
              <a:rPr lang="en-US" dirty="0">
                <a:solidFill>
                  <a:srgbClr val="FFFFFF"/>
                </a:solidFill>
              </a:rPr>
              <a:t> Satellite Course                                      http://</a:t>
            </a:r>
            <a:r>
              <a:rPr lang="en-US" dirty="0" err="1">
                <a:solidFill>
                  <a:srgbClr val="FFFFFF"/>
                </a:solidFill>
              </a:rPr>
              <a:t>coastwatch.noaa.gov</a:t>
            </a:r>
            <a:endParaRPr lang="en-US" dirty="0">
              <a:solidFill>
                <a:srgbClr val="FFFFFF"/>
              </a:solidFill>
            </a:endParaRPr>
          </a:p>
        </p:txBody>
      </p:sp>
    </p:spTree>
    <p:extLst>
      <p:ext uri="{BB962C8B-B14F-4D97-AF65-F5344CB8AC3E}">
        <p14:creationId xmlns:p14="http://schemas.microsoft.com/office/powerpoint/2010/main" val="26614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ChangeArrowheads="1"/>
          </p:cNvSpPr>
          <p:nvPr/>
        </p:nvSpPr>
        <p:spPr bwMode="auto">
          <a:xfrm>
            <a:off x="0" y="0"/>
            <a:ext cx="12192000" cy="914400"/>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7747" name="Text Box 3"/>
          <p:cNvSpPr txBox="1">
            <a:spLocks noChangeArrowheads="1"/>
          </p:cNvSpPr>
          <p:nvPr/>
        </p:nvSpPr>
        <p:spPr bwMode="auto">
          <a:xfrm>
            <a:off x="406400" y="76203"/>
            <a:ext cx="11176000"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400" b="1" dirty="0">
                <a:effectLst>
                  <a:outerShdw blurRad="38100" dist="38100" dir="2700000" algn="tl">
                    <a:srgbClr val="000000"/>
                  </a:outerShdw>
                </a:effectLst>
              </a:rPr>
              <a:t>Frequency distributions for loggerhead turtles west of the dateline with </a:t>
            </a:r>
            <a:r>
              <a:rPr lang="en-US" sz="2400" b="1" dirty="0" err="1">
                <a:effectLst>
                  <a:outerShdw blurRad="38100" dist="38100" dir="2700000" algn="tl">
                    <a:srgbClr val="000000"/>
                  </a:outerShdw>
                </a:effectLst>
              </a:rPr>
              <a:t>Chl</a:t>
            </a:r>
            <a:r>
              <a:rPr lang="en-US" sz="2400" b="1" dirty="0">
                <a:effectLst>
                  <a:outerShdw blurRad="38100" dist="38100" dir="2700000" algn="tl">
                    <a:srgbClr val="000000"/>
                  </a:outerShdw>
                </a:effectLst>
              </a:rPr>
              <a:t> a, and geostrophic velocity during quarters 1 (A), 2 (B), 3 (C), 4(D)</a:t>
            </a:r>
          </a:p>
        </p:txBody>
      </p:sp>
      <p:pic>
        <p:nvPicPr>
          <p:cNvPr id="287748" name="Picture 4" descr="Figure5_Japan_freq_mag"/>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049439" y="907200"/>
            <a:ext cx="8443114" cy="503851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2" name="TextBox 1"/>
          <p:cNvSpPr txBox="1"/>
          <p:nvPr/>
        </p:nvSpPr>
        <p:spPr>
          <a:xfrm>
            <a:off x="1948411" y="6609077"/>
            <a:ext cx="7083991" cy="307777"/>
          </a:xfrm>
          <a:prstGeom prst="rect">
            <a:avLst/>
          </a:prstGeom>
          <a:noFill/>
        </p:spPr>
        <p:txBody>
          <a:bodyPr wrap="none" rtlCol="0">
            <a:spAutoFit/>
          </a:bodyPr>
          <a:lstStyle/>
          <a:p>
            <a:pPr lvl="0"/>
            <a:r>
              <a:rPr lang="en-US" dirty="0">
                <a:solidFill>
                  <a:srgbClr val="FFFFFF"/>
                </a:solidFill>
              </a:rPr>
              <a:t>NOAA </a:t>
            </a:r>
            <a:r>
              <a:rPr lang="en-US" dirty="0" err="1">
                <a:solidFill>
                  <a:srgbClr val="FFFFFF"/>
                </a:solidFill>
              </a:rPr>
              <a:t>CoastWatch</a:t>
            </a:r>
            <a:r>
              <a:rPr lang="en-US" dirty="0">
                <a:solidFill>
                  <a:srgbClr val="FFFFFF"/>
                </a:solidFill>
              </a:rPr>
              <a:t> Satellite Course                                      http://</a:t>
            </a:r>
            <a:r>
              <a:rPr lang="en-US" dirty="0" err="1">
                <a:solidFill>
                  <a:srgbClr val="FFFFFF"/>
                </a:solidFill>
              </a:rPr>
              <a:t>coastwatch.noaa.gov</a:t>
            </a:r>
            <a:endParaRPr lang="en-US" dirty="0">
              <a:solidFill>
                <a:srgbClr val="FFFFFF"/>
              </a:solidFill>
            </a:endParaRPr>
          </a:p>
        </p:txBody>
      </p:sp>
      <p:sp>
        <p:nvSpPr>
          <p:cNvPr id="3" name="TextBox 2"/>
          <p:cNvSpPr txBox="1"/>
          <p:nvPr/>
        </p:nvSpPr>
        <p:spPr>
          <a:xfrm>
            <a:off x="562874" y="6075156"/>
            <a:ext cx="10354895" cy="307777"/>
          </a:xfrm>
          <a:prstGeom prst="rect">
            <a:avLst/>
          </a:prstGeom>
          <a:noFill/>
        </p:spPr>
        <p:txBody>
          <a:bodyPr wrap="square" rtlCol="0">
            <a:spAutoFit/>
          </a:bodyPr>
          <a:lstStyle/>
          <a:p>
            <a:r>
              <a:rPr lang="en-US" b="1" dirty="0"/>
              <a:t>Polovina et a. 2006.</a:t>
            </a:r>
            <a:r>
              <a:rPr lang="en-US" b="1" i="1" dirty="0"/>
              <a:t>Deep Sea Research Part II: Topical Studies in Oceanography,</a:t>
            </a:r>
            <a:r>
              <a:rPr lang="en-US" b="1" dirty="0"/>
              <a:t> 53(3-4), pp.326-339</a:t>
            </a:r>
            <a:r>
              <a:rPr lang="en-US" dirty="0"/>
              <a:t>.</a:t>
            </a:r>
          </a:p>
        </p:txBody>
      </p:sp>
    </p:spTree>
    <p:extLst>
      <p:ext uri="{BB962C8B-B14F-4D97-AF65-F5344CB8AC3E}">
        <p14:creationId xmlns:p14="http://schemas.microsoft.com/office/powerpoint/2010/main" val="971219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5.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0754" y="4303327"/>
            <a:ext cx="9031245" cy="2143602"/>
          </a:xfrm>
          <a:prstGeom prst="rect">
            <a:avLst/>
          </a:prstGeom>
        </p:spPr>
      </p:pic>
      <p:pic>
        <p:nvPicPr>
          <p:cNvPr id="4" name="Picture 8" descr="example_TZCF_feb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328811" y="578074"/>
            <a:ext cx="7863189" cy="325161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5" name="Content Placeholder 3" descr="Figure2.tif"/>
          <p:cNvPicPr>
            <a:picLocks noChangeAspect="1"/>
          </p:cNvPicPr>
          <p:nvPr/>
        </p:nvPicPr>
        <p:blipFill>
          <a:blip r:embed="rId5">
            <a:extLst>
              <a:ext uri="{28A0092B-C50C-407E-A947-70E740481C1C}">
                <a14:useLocalDpi xmlns:a14="http://schemas.microsoft.com/office/drawing/2010/main" val="0"/>
              </a:ext>
            </a:extLst>
          </a:blip>
          <a:srcRect l="-46695" r="-46695"/>
          <a:stretch>
            <a:fillRect/>
          </a:stretch>
        </p:blipFill>
        <p:spPr>
          <a:xfrm>
            <a:off x="-2031691" y="1165468"/>
            <a:ext cx="8508692" cy="3622520"/>
          </a:xfrm>
          <a:prstGeom prst="rect">
            <a:avLst/>
          </a:prstGeom>
        </p:spPr>
      </p:pic>
      <p:sp>
        <p:nvSpPr>
          <p:cNvPr id="3" name="TextBox 2"/>
          <p:cNvSpPr txBox="1"/>
          <p:nvPr/>
        </p:nvSpPr>
        <p:spPr>
          <a:xfrm>
            <a:off x="5897410" y="208741"/>
            <a:ext cx="6036583" cy="307777"/>
          </a:xfrm>
          <a:prstGeom prst="rect">
            <a:avLst/>
          </a:prstGeom>
          <a:noFill/>
        </p:spPr>
        <p:txBody>
          <a:bodyPr wrap="square" rtlCol="0">
            <a:spAutoFit/>
          </a:bodyPr>
          <a:lstStyle/>
          <a:p>
            <a:r>
              <a:rPr lang="en-US" dirty="0">
                <a:solidFill>
                  <a:prstClr val="black"/>
                </a:solidFill>
                <a:latin typeface="Calibri"/>
              </a:rPr>
              <a:t>Transition Zone Chlorophyll Front (TZCF)</a:t>
            </a:r>
          </a:p>
        </p:txBody>
      </p:sp>
      <p:sp>
        <p:nvSpPr>
          <p:cNvPr id="6" name="TextBox 5"/>
          <p:cNvSpPr txBox="1"/>
          <p:nvPr/>
        </p:nvSpPr>
        <p:spPr>
          <a:xfrm>
            <a:off x="4328811" y="4000862"/>
            <a:ext cx="7863189" cy="307777"/>
          </a:xfrm>
          <a:prstGeom prst="rect">
            <a:avLst/>
          </a:prstGeom>
          <a:noFill/>
        </p:spPr>
        <p:txBody>
          <a:bodyPr wrap="square" rtlCol="0">
            <a:spAutoFit/>
          </a:bodyPr>
          <a:lstStyle/>
          <a:p>
            <a:r>
              <a:rPr lang="en-US" dirty="0">
                <a:solidFill>
                  <a:prstClr val="black"/>
                </a:solidFill>
                <a:latin typeface="Calibri"/>
              </a:rPr>
              <a:t>Net community maximum production (</a:t>
            </a:r>
            <a:r>
              <a:rPr lang="en-US" dirty="0" err="1">
                <a:solidFill>
                  <a:prstClr val="black"/>
                </a:solidFill>
                <a:latin typeface="Calibri"/>
              </a:rPr>
              <a:t>Juranek</a:t>
            </a:r>
            <a:r>
              <a:rPr lang="en-US" dirty="0">
                <a:solidFill>
                  <a:prstClr val="black"/>
                </a:solidFill>
                <a:latin typeface="Calibri"/>
              </a:rPr>
              <a:t> et al. 2012)</a:t>
            </a:r>
          </a:p>
        </p:txBody>
      </p:sp>
      <p:sp>
        <p:nvSpPr>
          <p:cNvPr id="7" name="TextBox 6"/>
          <p:cNvSpPr txBox="1"/>
          <p:nvPr/>
        </p:nvSpPr>
        <p:spPr>
          <a:xfrm>
            <a:off x="626273" y="578073"/>
            <a:ext cx="2968991" cy="307777"/>
          </a:xfrm>
          <a:prstGeom prst="rect">
            <a:avLst/>
          </a:prstGeom>
          <a:noFill/>
        </p:spPr>
        <p:txBody>
          <a:bodyPr wrap="square" rtlCol="0">
            <a:spAutoFit/>
          </a:bodyPr>
          <a:lstStyle/>
          <a:p>
            <a:r>
              <a:rPr lang="en-US" dirty="0">
                <a:solidFill>
                  <a:prstClr val="black"/>
                </a:solidFill>
                <a:latin typeface="Calibri"/>
              </a:rPr>
              <a:t>Vertical profiles</a:t>
            </a:r>
          </a:p>
        </p:txBody>
      </p:sp>
      <p:sp>
        <p:nvSpPr>
          <p:cNvPr id="8" name="TextBox 7"/>
          <p:cNvSpPr txBox="1"/>
          <p:nvPr/>
        </p:nvSpPr>
        <p:spPr>
          <a:xfrm>
            <a:off x="144327" y="5007313"/>
            <a:ext cx="3200006" cy="523220"/>
          </a:xfrm>
          <a:prstGeom prst="rect">
            <a:avLst/>
          </a:prstGeom>
          <a:noFill/>
        </p:spPr>
        <p:txBody>
          <a:bodyPr wrap="square" rtlCol="0">
            <a:spAutoFit/>
          </a:bodyPr>
          <a:lstStyle/>
          <a:p>
            <a:r>
              <a:rPr lang="en-US" b="1" dirty="0"/>
              <a:t>Polovina et al. 2001</a:t>
            </a:r>
            <a:r>
              <a:rPr lang="en-US" b="1" i="1" dirty="0"/>
              <a:t>. Progress in oceanography</a:t>
            </a:r>
            <a:r>
              <a:rPr lang="en-US" b="1" dirty="0"/>
              <a:t>, 49(1-4), pp.469-483.</a:t>
            </a:r>
          </a:p>
        </p:txBody>
      </p:sp>
      <p:sp>
        <p:nvSpPr>
          <p:cNvPr id="10" name="TextBox 9"/>
          <p:cNvSpPr txBox="1"/>
          <p:nvPr/>
        </p:nvSpPr>
        <p:spPr>
          <a:xfrm>
            <a:off x="1197182" y="6446928"/>
            <a:ext cx="7685642" cy="307777"/>
          </a:xfrm>
          <a:prstGeom prst="rect">
            <a:avLst/>
          </a:prstGeom>
          <a:noFill/>
        </p:spPr>
        <p:txBody>
          <a:bodyPr wrap="square" rtlCol="0">
            <a:spAutoFit/>
          </a:bodyPr>
          <a:lstStyle/>
          <a:p>
            <a:pPr lvl="0"/>
            <a:r>
              <a:rPr lang="en-US" dirty="0">
                <a:solidFill>
                  <a:srgbClr val="FFFFFF"/>
                </a:solidFill>
              </a:rPr>
              <a:t>NOAA </a:t>
            </a:r>
            <a:r>
              <a:rPr lang="en-US" dirty="0" err="1">
                <a:solidFill>
                  <a:srgbClr val="FFFFFF"/>
                </a:solidFill>
              </a:rPr>
              <a:t>CoastWatch</a:t>
            </a:r>
            <a:r>
              <a:rPr lang="en-US" dirty="0">
                <a:solidFill>
                  <a:srgbClr val="FFFFFF"/>
                </a:solidFill>
              </a:rPr>
              <a:t> Satellite Course                                      http://</a:t>
            </a:r>
            <a:r>
              <a:rPr lang="en-US" dirty="0" err="1">
                <a:solidFill>
                  <a:srgbClr val="FFFFFF"/>
                </a:solidFill>
              </a:rPr>
              <a:t>coastwatch.noaa.gov</a:t>
            </a:r>
            <a:endParaRPr lang="en-US" dirty="0">
              <a:solidFill>
                <a:srgbClr val="FFFFFF"/>
              </a:solidFill>
            </a:endParaRPr>
          </a:p>
        </p:txBody>
      </p:sp>
    </p:spTree>
    <p:extLst>
      <p:ext uri="{BB962C8B-B14F-4D97-AF65-F5344CB8AC3E}">
        <p14:creationId xmlns:p14="http://schemas.microsoft.com/office/powerpoint/2010/main" val="2271569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152222" y="0"/>
            <a:ext cx="5188129" cy="1417638"/>
          </a:xfrm>
        </p:spPr>
        <p:txBody>
          <a:bodyPr>
            <a:normAutofit/>
          </a:bodyPr>
          <a:lstStyle/>
          <a:p>
            <a:pPr eaLnBrk="1" hangingPunct="1">
              <a:defRPr/>
            </a:pPr>
            <a:r>
              <a:rPr lang="en-US" sz="2800" dirty="0"/>
              <a:t>Impact of TZCF on NWHI</a:t>
            </a:r>
          </a:p>
        </p:txBody>
      </p:sp>
      <p:pic>
        <p:nvPicPr>
          <p:cNvPr id="99332" name="Picture 4" descr="Figure1_chlabasin"/>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5340352" y="0"/>
            <a:ext cx="6851649" cy="6858000"/>
          </a:xfrm>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99333" name="Text Box 5"/>
          <p:cNvSpPr txBox="1">
            <a:spLocks noChangeArrowheads="1"/>
          </p:cNvSpPr>
          <p:nvPr/>
        </p:nvSpPr>
        <p:spPr bwMode="auto">
          <a:xfrm>
            <a:off x="0" y="1630609"/>
            <a:ext cx="5080000" cy="4738220"/>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fontAlgn="base">
              <a:lnSpc>
                <a:spcPct val="87000"/>
              </a:lnSpc>
              <a:spcBef>
                <a:spcPts val="2000"/>
              </a:spcBef>
              <a:spcAft>
                <a:spcPct val="0"/>
              </a:spcAft>
              <a:buSzPct val="100000"/>
              <a:defRPr/>
            </a:pPr>
            <a:r>
              <a:rPr lang="en-GB" sz="2800" dirty="0">
                <a:solidFill>
                  <a:srgbClr val="FFFFFF"/>
                </a:solidFill>
                <a:latin typeface="Arial" charset="0"/>
                <a:ea typeface="ＭＳ Ｐゴシック" charset="0"/>
                <a:cs typeface="ＭＳ Ｐゴシック" charset="0"/>
              </a:rPr>
              <a:t>Satellite-derived winter </a:t>
            </a:r>
            <a:r>
              <a:rPr lang="en-GB" sz="2800" dirty="0">
                <a:latin typeface="Arial" charset="0"/>
                <a:ea typeface="ＭＳ Ｐゴシック" charset="0"/>
                <a:cs typeface="ＭＳ Ｐゴシック" charset="0"/>
              </a:rPr>
              <a:t>Surface chlorophyll in March 2000 (La Nina) (top, middle) and March 2004 (El Nino) (bottom) provide an example of </a:t>
            </a:r>
            <a:r>
              <a:rPr lang="en-GB" sz="2800" dirty="0" err="1">
                <a:latin typeface="Arial" charset="0"/>
                <a:ea typeface="ＭＳ Ｐゴシック" charset="0"/>
                <a:cs typeface="ＭＳ Ｐゴシック" charset="0"/>
              </a:rPr>
              <a:t>interannual</a:t>
            </a:r>
            <a:r>
              <a:rPr lang="en-GB" sz="2800" dirty="0">
                <a:latin typeface="Arial" charset="0"/>
                <a:ea typeface="ＭＳ Ｐゴシック" charset="0"/>
                <a:cs typeface="ＭＳ Ｐゴシック" charset="0"/>
              </a:rPr>
              <a:t> variation in northward extent oligotrophic waters. </a:t>
            </a:r>
            <a:r>
              <a:rPr lang="en-US" sz="2800" dirty="0">
                <a:latin typeface="Arial" charset="0"/>
                <a:ea typeface="ＭＳ Ｐゴシック" charset="0"/>
                <a:cs typeface="ＭＳ Ｐゴシック" charset="0"/>
              </a:rPr>
              <a:t>(Baker et al. 2007 </a:t>
            </a:r>
            <a:r>
              <a:rPr lang="en-US" sz="2800" i="1" dirty="0">
                <a:latin typeface="Arial" charset="0"/>
                <a:ea typeface="ＭＳ Ｐゴシック" charset="0"/>
                <a:cs typeface="ＭＳ Ｐゴシック" charset="0"/>
              </a:rPr>
              <a:t>MEPS</a:t>
            </a:r>
            <a:r>
              <a:rPr lang="en-US" sz="2800" dirty="0">
                <a:latin typeface="Arial" charset="0"/>
                <a:ea typeface="ＭＳ Ｐゴシック" charset="0"/>
                <a:cs typeface="ＭＳ Ｐゴシック" charset="0"/>
              </a:rPr>
              <a:t> 346,277-283 )</a:t>
            </a:r>
          </a:p>
          <a:p>
            <a:pPr fontAlgn="base">
              <a:lnSpc>
                <a:spcPct val="87000"/>
              </a:lnSpc>
              <a:spcBef>
                <a:spcPts val="2000"/>
              </a:spcBef>
              <a:spcAft>
                <a:spcPct val="0"/>
              </a:spcAft>
              <a:buClr>
                <a:srgbClr val="000000"/>
              </a:buClr>
              <a:buSzPct val="100000"/>
              <a:buFont typeface="Arial" charset="0"/>
              <a:buNone/>
              <a:defRPr/>
            </a:pPr>
            <a:endParaRPr lang="en-GB" sz="2800" dirty="0">
              <a:latin typeface="Arial" charset="0"/>
              <a:ea typeface="ＭＳ Ｐゴシック" charset="0"/>
              <a:cs typeface="ＭＳ Ｐゴシック" charset="0"/>
            </a:endParaRPr>
          </a:p>
          <a:p>
            <a:pPr fontAlgn="base">
              <a:lnSpc>
                <a:spcPct val="76000"/>
              </a:lnSpc>
              <a:spcBef>
                <a:spcPct val="50000"/>
              </a:spcBef>
              <a:spcAft>
                <a:spcPct val="0"/>
              </a:spcAft>
              <a:buClr>
                <a:srgbClr val="000000"/>
              </a:buClr>
              <a:buSzPct val="100000"/>
              <a:buFont typeface="Arial" charset="0"/>
              <a:buNone/>
              <a:defRPr/>
            </a:pPr>
            <a:endParaRPr lang="en-US" sz="2800" dirty="0">
              <a:latin typeface="Arial" charset="0"/>
              <a:ea typeface="ＭＳ Ｐゴシック" charset="0"/>
              <a:cs typeface="ＭＳ Ｐゴシック" charset="0"/>
            </a:endParaRPr>
          </a:p>
        </p:txBody>
      </p:sp>
      <p:sp>
        <p:nvSpPr>
          <p:cNvPr id="6" name="TextBox 5"/>
          <p:cNvSpPr txBox="1"/>
          <p:nvPr/>
        </p:nvSpPr>
        <p:spPr>
          <a:xfrm>
            <a:off x="1197182" y="6446928"/>
            <a:ext cx="7685642" cy="307777"/>
          </a:xfrm>
          <a:prstGeom prst="rect">
            <a:avLst/>
          </a:prstGeom>
          <a:noFill/>
        </p:spPr>
        <p:txBody>
          <a:bodyPr wrap="square" rtlCol="0">
            <a:spAutoFit/>
          </a:bodyPr>
          <a:lstStyle/>
          <a:p>
            <a:pPr lvl="0"/>
            <a:r>
              <a:rPr lang="en-US" dirty="0">
                <a:solidFill>
                  <a:srgbClr val="FFFFFF"/>
                </a:solidFill>
              </a:rPr>
              <a:t>NOAA </a:t>
            </a:r>
            <a:r>
              <a:rPr lang="en-US" dirty="0" err="1">
                <a:solidFill>
                  <a:srgbClr val="FFFFFF"/>
                </a:solidFill>
              </a:rPr>
              <a:t>CoastWatch</a:t>
            </a:r>
            <a:r>
              <a:rPr lang="en-US" dirty="0">
                <a:solidFill>
                  <a:srgbClr val="FFFFFF"/>
                </a:solidFill>
              </a:rPr>
              <a:t> Satellite Course                                      http://</a:t>
            </a:r>
            <a:r>
              <a:rPr lang="en-US" dirty="0" err="1">
                <a:solidFill>
                  <a:srgbClr val="FFFFFF"/>
                </a:solidFill>
              </a:rPr>
              <a:t>coastwatch.noaa.gov</a:t>
            </a:r>
            <a:endParaRPr lang="en-US" dirty="0">
              <a:solidFill>
                <a:srgbClr val="FFFFFF"/>
              </a:solidFill>
            </a:endParaRPr>
          </a:p>
        </p:txBody>
      </p:sp>
    </p:spTree>
    <p:extLst>
      <p:ext uri="{BB962C8B-B14F-4D97-AF65-F5344CB8AC3E}">
        <p14:creationId xmlns:p14="http://schemas.microsoft.com/office/powerpoint/2010/main" val="28590352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11246115" y="1081915"/>
            <a:ext cx="327819" cy="330961"/>
          </a:xfrm>
        </p:spPr>
        <p:txBody>
          <a:bodyPr>
            <a:normAutofit fontScale="90000"/>
          </a:bodyPr>
          <a:lstStyle/>
          <a:p>
            <a:pPr eaLnBrk="1" hangingPunct="1">
              <a:defRPr/>
            </a:pPr>
            <a:endParaRPr lang="en-US" dirty="0">
              <a:cs typeface="+mj-cs"/>
            </a:endParaRPr>
          </a:p>
        </p:txBody>
      </p:sp>
      <p:pic>
        <p:nvPicPr>
          <p:cNvPr id="105476"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089651" y="0"/>
            <a:ext cx="6102349" cy="6858000"/>
          </a:xfrm>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105478" name="Text Box 6"/>
          <p:cNvSpPr txBox="1">
            <a:spLocks noChangeArrowheads="1"/>
          </p:cNvSpPr>
          <p:nvPr/>
        </p:nvSpPr>
        <p:spPr bwMode="auto">
          <a:xfrm>
            <a:off x="133193" y="2982205"/>
            <a:ext cx="5956457" cy="3375693"/>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fontAlgn="base">
              <a:lnSpc>
                <a:spcPct val="76000"/>
              </a:lnSpc>
              <a:spcBef>
                <a:spcPct val="50000"/>
              </a:spcBef>
              <a:spcAft>
                <a:spcPct val="0"/>
              </a:spcAft>
              <a:buClr>
                <a:srgbClr val="000000"/>
              </a:buClr>
              <a:buSzPct val="100000"/>
              <a:buFont typeface="Arial" charset="0"/>
              <a:buNone/>
              <a:defRPr/>
            </a:pPr>
            <a:r>
              <a:rPr lang="en-US" sz="2800" dirty="0">
                <a:solidFill>
                  <a:srgbClr val="000000"/>
                </a:solidFill>
                <a:latin typeface="Arial" charset="0"/>
                <a:ea typeface="ＭＳ Ｐゴシック" charset="0"/>
                <a:cs typeface="ＭＳ Ｐゴシック" charset="0"/>
              </a:rPr>
              <a:t>Survival of Hawaiian Monk Seals at northern atolls as a function of the position of  the 18</a:t>
            </a:r>
            <a:r>
              <a:rPr lang="en-US" sz="2800" baseline="30000" dirty="0">
                <a:solidFill>
                  <a:srgbClr val="000000"/>
                </a:solidFill>
                <a:latin typeface="Arial" charset="0"/>
                <a:ea typeface="ＭＳ Ｐゴシック" charset="0"/>
                <a:cs typeface="ＭＳ Ｐゴシック" charset="0"/>
              </a:rPr>
              <a:t>o</a:t>
            </a:r>
            <a:r>
              <a:rPr lang="en-US" sz="2800" dirty="0">
                <a:solidFill>
                  <a:srgbClr val="000000"/>
                </a:solidFill>
                <a:latin typeface="Arial" charset="0"/>
                <a:ea typeface="ＭＳ Ｐゴシック" charset="0"/>
                <a:cs typeface="ＭＳ Ｐゴシック" charset="0"/>
              </a:rPr>
              <a:t> SST isotherm, a proxy for the TZCF, 1985-2003</a:t>
            </a:r>
          </a:p>
          <a:p>
            <a:pPr fontAlgn="base">
              <a:lnSpc>
                <a:spcPct val="76000"/>
              </a:lnSpc>
              <a:spcBef>
                <a:spcPct val="50000"/>
              </a:spcBef>
              <a:spcAft>
                <a:spcPct val="0"/>
              </a:spcAft>
              <a:buClr>
                <a:srgbClr val="000000"/>
              </a:buClr>
              <a:buSzPct val="100000"/>
              <a:buFont typeface="Arial" charset="0"/>
              <a:buNone/>
              <a:defRPr/>
            </a:pPr>
            <a:r>
              <a:rPr lang="en-US" sz="2800" dirty="0">
                <a:solidFill>
                  <a:srgbClr val="000000"/>
                </a:solidFill>
                <a:latin typeface="Arial" charset="0"/>
                <a:ea typeface="ＭＳ Ｐゴシック" charset="0"/>
                <a:cs typeface="ＭＳ Ｐゴシック" charset="0"/>
              </a:rPr>
              <a:t>A: 1&amp;2 </a:t>
            </a:r>
            <a:r>
              <a:rPr lang="en-US" sz="2800" dirty="0" err="1">
                <a:solidFill>
                  <a:srgbClr val="000000"/>
                </a:solidFill>
                <a:latin typeface="Arial" charset="0"/>
                <a:ea typeface="ＭＳ Ｐゴシック" charset="0"/>
                <a:cs typeface="ＭＳ Ｐゴシック" charset="0"/>
              </a:rPr>
              <a:t>yr</a:t>
            </a:r>
            <a:r>
              <a:rPr lang="en-US" sz="2800" dirty="0">
                <a:solidFill>
                  <a:srgbClr val="000000"/>
                </a:solidFill>
                <a:latin typeface="Arial" charset="0"/>
                <a:ea typeface="ＭＳ Ｐゴシック" charset="0"/>
                <a:cs typeface="ＭＳ Ｐゴシック" charset="0"/>
              </a:rPr>
              <a:t> old pups</a:t>
            </a:r>
          </a:p>
          <a:p>
            <a:pPr fontAlgn="base">
              <a:lnSpc>
                <a:spcPct val="76000"/>
              </a:lnSpc>
              <a:spcBef>
                <a:spcPct val="50000"/>
              </a:spcBef>
              <a:spcAft>
                <a:spcPct val="0"/>
              </a:spcAft>
              <a:buSzPct val="100000"/>
              <a:defRPr/>
            </a:pPr>
            <a:r>
              <a:rPr lang="en-US" sz="2800" dirty="0">
                <a:solidFill>
                  <a:srgbClr val="000000"/>
                </a:solidFill>
                <a:latin typeface="Arial" charset="0"/>
                <a:ea typeface="ＭＳ Ｐゴシック" charset="0"/>
                <a:cs typeface="ＭＳ Ｐゴシック" charset="0"/>
              </a:rPr>
              <a:t>B: 3&amp;4 </a:t>
            </a:r>
            <a:r>
              <a:rPr lang="en-US" sz="2800" dirty="0" err="1">
                <a:solidFill>
                  <a:srgbClr val="000000"/>
                </a:solidFill>
                <a:latin typeface="Arial" charset="0"/>
                <a:ea typeface="ＭＳ Ｐゴシック" charset="0"/>
                <a:cs typeface="ＭＳ Ｐゴシック" charset="0"/>
              </a:rPr>
              <a:t>yr</a:t>
            </a:r>
            <a:r>
              <a:rPr lang="en-US" sz="2800" dirty="0">
                <a:solidFill>
                  <a:srgbClr val="000000"/>
                </a:solidFill>
                <a:latin typeface="Arial" charset="0"/>
                <a:ea typeface="ＭＳ Ｐゴシック" charset="0"/>
                <a:cs typeface="ＭＳ Ｐゴシック" charset="0"/>
              </a:rPr>
              <a:t> old pups</a:t>
            </a:r>
          </a:p>
          <a:p>
            <a:pPr fontAlgn="base">
              <a:lnSpc>
                <a:spcPct val="76000"/>
              </a:lnSpc>
              <a:spcBef>
                <a:spcPct val="50000"/>
              </a:spcBef>
              <a:spcAft>
                <a:spcPct val="0"/>
              </a:spcAft>
              <a:buSzPct val="100000"/>
              <a:defRPr/>
            </a:pPr>
            <a:r>
              <a:rPr lang="en-US" sz="2800" dirty="0">
                <a:solidFill>
                  <a:srgbClr val="000000"/>
                </a:solidFill>
                <a:latin typeface="Arial" charset="0"/>
                <a:ea typeface="ＭＳ Ｐゴシック" charset="0"/>
                <a:cs typeface="ＭＳ Ｐゴシック" charset="0"/>
              </a:rPr>
              <a:t>(Baker et al. 2007 </a:t>
            </a:r>
            <a:r>
              <a:rPr lang="en-US" sz="2800" i="1" dirty="0">
                <a:solidFill>
                  <a:srgbClr val="000000"/>
                </a:solidFill>
                <a:latin typeface="Arial" charset="0"/>
                <a:ea typeface="ＭＳ Ｐゴシック" charset="0"/>
                <a:cs typeface="ＭＳ Ｐゴシック" charset="0"/>
              </a:rPr>
              <a:t>MEPS</a:t>
            </a:r>
            <a:r>
              <a:rPr lang="en-US" sz="2800" dirty="0">
                <a:solidFill>
                  <a:srgbClr val="000000"/>
                </a:solidFill>
                <a:latin typeface="Arial" charset="0"/>
                <a:ea typeface="ＭＳ Ｐゴシック" charset="0"/>
                <a:cs typeface="ＭＳ Ｐゴシック" charset="0"/>
              </a:rPr>
              <a:t> 346,277-283 )</a:t>
            </a:r>
          </a:p>
        </p:txBody>
      </p:sp>
      <p:sp>
        <p:nvSpPr>
          <p:cNvPr id="2" name="TextBox 1"/>
          <p:cNvSpPr txBox="1"/>
          <p:nvPr/>
        </p:nvSpPr>
        <p:spPr>
          <a:xfrm>
            <a:off x="133192" y="1583852"/>
            <a:ext cx="6237973" cy="769441"/>
          </a:xfrm>
          <a:prstGeom prst="rect">
            <a:avLst/>
          </a:prstGeom>
          <a:noFill/>
        </p:spPr>
        <p:txBody>
          <a:bodyPr wrap="square" rtlCol="0">
            <a:spAutoFit/>
          </a:bodyPr>
          <a:lstStyle/>
          <a:p>
            <a:r>
              <a:rPr lang="en-US" sz="2400" dirty="0">
                <a:solidFill>
                  <a:srgbClr val="000000"/>
                </a:solidFill>
              </a:rPr>
              <a:t>Generalized Additive Model (GAM):</a:t>
            </a:r>
          </a:p>
          <a:p>
            <a:r>
              <a:rPr lang="en-US" sz="2000" dirty="0">
                <a:solidFill>
                  <a:srgbClr val="000000"/>
                </a:solidFill>
              </a:rPr>
              <a:t>Pup survival (t) = S(min </a:t>
            </a:r>
            <a:r>
              <a:rPr lang="en-US" sz="2000" dirty="0" err="1">
                <a:solidFill>
                  <a:srgbClr val="000000"/>
                </a:solidFill>
              </a:rPr>
              <a:t>lat</a:t>
            </a:r>
            <a:r>
              <a:rPr lang="en-US" sz="2000" dirty="0">
                <a:solidFill>
                  <a:srgbClr val="000000"/>
                </a:solidFill>
              </a:rPr>
              <a:t> TZCF (t-1))</a:t>
            </a:r>
          </a:p>
        </p:txBody>
      </p:sp>
      <p:pic>
        <p:nvPicPr>
          <p:cNvPr id="6" name="Picture 5" descr="monksea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2744204" cy="1573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1197182" y="6446928"/>
            <a:ext cx="7685642" cy="307777"/>
          </a:xfrm>
          <a:prstGeom prst="rect">
            <a:avLst/>
          </a:prstGeom>
          <a:noFill/>
        </p:spPr>
        <p:txBody>
          <a:bodyPr wrap="square" rtlCol="0">
            <a:spAutoFit/>
          </a:bodyPr>
          <a:lstStyle/>
          <a:p>
            <a:pPr lvl="0"/>
            <a:r>
              <a:rPr lang="en-US" dirty="0">
                <a:solidFill>
                  <a:srgbClr val="FFFFFF"/>
                </a:solidFill>
              </a:rPr>
              <a:t>NOAA </a:t>
            </a:r>
            <a:r>
              <a:rPr lang="en-US" dirty="0" err="1">
                <a:solidFill>
                  <a:srgbClr val="FFFFFF"/>
                </a:solidFill>
              </a:rPr>
              <a:t>CoastWatch</a:t>
            </a:r>
            <a:r>
              <a:rPr lang="en-US" dirty="0">
                <a:solidFill>
                  <a:srgbClr val="FFFFFF"/>
                </a:solidFill>
              </a:rPr>
              <a:t> Satellite Course                                      http://</a:t>
            </a:r>
            <a:r>
              <a:rPr lang="en-US" dirty="0" err="1">
                <a:solidFill>
                  <a:srgbClr val="FFFFFF"/>
                </a:solidFill>
              </a:rPr>
              <a:t>coastwatch.noaa.gov</a:t>
            </a:r>
            <a:endParaRPr lang="en-US" dirty="0">
              <a:solidFill>
                <a:srgbClr val="FFFFFF"/>
              </a:solidFill>
            </a:endParaRPr>
          </a:p>
        </p:txBody>
      </p:sp>
    </p:spTree>
    <p:extLst>
      <p:ext uri="{BB962C8B-B14F-4D97-AF65-F5344CB8AC3E}">
        <p14:creationId xmlns:p14="http://schemas.microsoft.com/office/powerpoint/2010/main" val="35802894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920" y="947041"/>
            <a:ext cx="9114451" cy="5353365"/>
          </a:xfrm>
          <a:prstGeom prst="rect">
            <a:avLst/>
          </a:prstGeom>
        </p:spPr>
      </p:pic>
      <p:sp>
        <p:nvSpPr>
          <p:cNvPr id="3" name="TextBox 2"/>
          <p:cNvSpPr txBox="1"/>
          <p:nvPr/>
        </p:nvSpPr>
        <p:spPr>
          <a:xfrm>
            <a:off x="545630" y="184935"/>
            <a:ext cx="11232444" cy="523220"/>
          </a:xfrm>
          <a:prstGeom prst="rect">
            <a:avLst/>
          </a:prstGeom>
          <a:noFill/>
        </p:spPr>
        <p:txBody>
          <a:bodyPr wrap="square" rtlCol="0">
            <a:spAutoFit/>
          </a:bodyPr>
          <a:lstStyle/>
          <a:p>
            <a:r>
              <a:rPr lang="en-US" sz="2800" b="1" dirty="0"/>
              <a:t>Two Modes of Oceanographic Variation in the Pacific</a:t>
            </a:r>
          </a:p>
        </p:txBody>
      </p:sp>
      <p:sp>
        <p:nvSpPr>
          <p:cNvPr id="5" name="TextBox 4"/>
          <p:cNvSpPr txBox="1"/>
          <p:nvPr/>
        </p:nvSpPr>
        <p:spPr>
          <a:xfrm>
            <a:off x="1197182" y="6446928"/>
            <a:ext cx="7685642" cy="307777"/>
          </a:xfrm>
          <a:prstGeom prst="rect">
            <a:avLst/>
          </a:prstGeom>
          <a:noFill/>
        </p:spPr>
        <p:txBody>
          <a:bodyPr wrap="square" rtlCol="0">
            <a:spAutoFit/>
          </a:bodyPr>
          <a:lstStyle/>
          <a:p>
            <a:pPr lvl="0"/>
            <a:r>
              <a:rPr lang="en-US" dirty="0">
                <a:solidFill>
                  <a:srgbClr val="FFFFFF"/>
                </a:solidFill>
              </a:rPr>
              <a:t>NOAA </a:t>
            </a:r>
            <a:r>
              <a:rPr lang="en-US" dirty="0" err="1">
                <a:solidFill>
                  <a:srgbClr val="FFFFFF"/>
                </a:solidFill>
              </a:rPr>
              <a:t>CoastWatch</a:t>
            </a:r>
            <a:r>
              <a:rPr lang="en-US" dirty="0">
                <a:solidFill>
                  <a:srgbClr val="FFFFFF"/>
                </a:solidFill>
              </a:rPr>
              <a:t> Satellite Course                                      http://</a:t>
            </a:r>
            <a:r>
              <a:rPr lang="en-US" dirty="0" err="1">
                <a:solidFill>
                  <a:srgbClr val="FFFFFF"/>
                </a:solidFill>
              </a:rPr>
              <a:t>coastwatch.noaa.gov</a:t>
            </a:r>
            <a:endParaRPr lang="en-US" dirty="0">
              <a:solidFill>
                <a:srgbClr val="FFFFFF"/>
              </a:solidFill>
            </a:endParaRPr>
          </a:p>
        </p:txBody>
      </p:sp>
    </p:spTree>
    <p:extLst>
      <p:ext uri="{BB962C8B-B14F-4D97-AF65-F5344CB8AC3E}">
        <p14:creationId xmlns:p14="http://schemas.microsoft.com/office/powerpoint/2010/main" val="3148914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57423"/>
            <a:ext cx="12192000" cy="4143159"/>
          </a:xfrm>
          <a:prstGeom prst="rect">
            <a:avLst/>
          </a:prstGeom>
        </p:spPr>
      </p:pic>
      <p:sp>
        <p:nvSpPr>
          <p:cNvPr id="3" name="TextBox 2"/>
          <p:cNvSpPr txBox="1"/>
          <p:nvPr/>
        </p:nvSpPr>
        <p:spPr>
          <a:xfrm>
            <a:off x="3238596" y="611429"/>
            <a:ext cx="6099083" cy="307777"/>
          </a:xfrm>
          <a:prstGeom prst="rect">
            <a:avLst/>
          </a:prstGeom>
          <a:noFill/>
        </p:spPr>
        <p:txBody>
          <a:bodyPr wrap="square" rtlCol="0">
            <a:spAutoFit/>
          </a:bodyPr>
          <a:lstStyle/>
          <a:p>
            <a:r>
              <a:rPr lang="en-US" dirty="0"/>
              <a:t>El Nino and positive PDO -  2016 Quarter 1</a:t>
            </a:r>
          </a:p>
        </p:txBody>
      </p:sp>
      <p:sp>
        <p:nvSpPr>
          <p:cNvPr id="4" name="TextBox 3"/>
          <p:cNvSpPr txBox="1"/>
          <p:nvPr/>
        </p:nvSpPr>
        <p:spPr>
          <a:xfrm>
            <a:off x="323472" y="5878794"/>
            <a:ext cx="5327757" cy="307777"/>
          </a:xfrm>
          <a:prstGeom prst="rect">
            <a:avLst/>
          </a:prstGeom>
          <a:noFill/>
        </p:spPr>
        <p:txBody>
          <a:bodyPr wrap="square" rtlCol="0">
            <a:spAutoFit/>
          </a:bodyPr>
          <a:lstStyle/>
          <a:p>
            <a:r>
              <a:rPr lang="en-US" dirty="0"/>
              <a:t>ASCAT winds</a:t>
            </a:r>
          </a:p>
        </p:txBody>
      </p:sp>
      <p:sp>
        <p:nvSpPr>
          <p:cNvPr id="6" name="TextBox 5"/>
          <p:cNvSpPr txBox="1"/>
          <p:nvPr/>
        </p:nvSpPr>
        <p:spPr>
          <a:xfrm>
            <a:off x="1197182" y="6446928"/>
            <a:ext cx="7685642" cy="307777"/>
          </a:xfrm>
          <a:prstGeom prst="rect">
            <a:avLst/>
          </a:prstGeom>
          <a:noFill/>
        </p:spPr>
        <p:txBody>
          <a:bodyPr wrap="square" rtlCol="0">
            <a:spAutoFit/>
          </a:bodyPr>
          <a:lstStyle/>
          <a:p>
            <a:pPr lvl="0"/>
            <a:r>
              <a:rPr lang="en-US" dirty="0">
                <a:solidFill>
                  <a:srgbClr val="FFFFFF"/>
                </a:solidFill>
              </a:rPr>
              <a:t>NOAA </a:t>
            </a:r>
            <a:r>
              <a:rPr lang="en-US" dirty="0" err="1">
                <a:solidFill>
                  <a:srgbClr val="FFFFFF"/>
                </a:solidFill>
              </a:rPr>
              <a:t>CoastWatch</a:t>
            </a:r>
            <a:r>
              <a:rPr lang="en-US" dirty="0">
                <a:solidFill>
                  <a:srgbClr val="FFFFFF"/>
                </a:solidFill>
              </a:rPr>
              <a:t> Satellite Course                                      http://</a:t>
            </a:r>
            <a:r>
              <a:rPr lang="en-US" dirty="0" err="1">
                <a:solidFill>
                  <a:srgbClr val="FFFFFF"/>
                </a:solidFill>
              </a:rPr>
              <a:t>coastwatch.noaa.gov</a:t>
            </a:r>
            <a:endParaRPr lang="en-US" dirty="0">
              <a:solidFill>
                <a:srgbClr val="FFFFFF"/>
              </a:solidFill>
            </a:endParaRPr>
          </a:p>
        </p:txBody>
      </p:sp>
    </p:spTree>
    <p:extLst>
      <p:ext uri="{BB962C8B-B14F-4D97-AF65-F5344CB8AC3E}">
        <p14:creationId xmlns:p14="http://schemas.microsoft.com/office/powerpoint/2010/main" val="10153475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61123"/>
            <a:ext cx="12192000" cy="4135754"/>
          </a:xfrm>
          <a:prstGeom prst="rect">
            <a:avLst/>
          </a:prstGeom>
        </p:spPr>
      </p:pic>
      <p:sp>
        <p:nvSpPr>
          <p:cNvPr id="2" name="TextBox 1"/>
          <p:cNvSpPr txBox="1"/>
          <p:nvPr/>
        </p:nvSpPr>
        <p:spPr>
          <a:xfrm>
            <a:off x="1841233" y="576154"/>
            <a:ext cx="9058207" cy="307777"/>
          </a:xfrm>
          <a:prstGeom prst="rect">
            <a:avLst/>
          </a:prstGeom>
          <a:noFill/>
        </p:spPr>
        <p:txBody>
          <a:bodyPr wrap="square" rtlCol="0">
            <a:spAutoFit/>
          </a:bodyPr>
          <a:lstStyle/>
          <a:p>
            <a:r>
              <a:rPr lang="en-US" dirty="0"/>
              <a:t>La Nina and negative PDO </a:t>
            </a:r>
            <a:r>
              <a:rPr lang="mr-IN" dirty="0"/>
              <a:t>–</a:t>
            </a:r>
            <a:r>
              <a:rPr lang="en-US" dirty="0"/>
              <a:t> Quarter 1 2011 and 2012 averaged</a:t>
            </a:r>
          </a:p>
        </p:txBody>
      </p:sp>
      <p:sp>
        <p:nvSpPr>
          <p:cNvPr id="4" name="TextBox 3"/>
          <p:cNvSpPr txBox="1"/>
          <p:nvPr/>
        </p:nvSpPr>
        <p:spPr>
          <a:xfrm>
            <a:off x="1890680" y="6493635"/>
            <a:ext cx="7083991" cy="307777"/>
          </a:xfrm>
          <a:prstGeom prst="rect">
            <a:avLst/>
          </a:prstGeom>
          <a:noFill/>
        </p:spPr>
        <p:txBody>
          <a:bodyPr wrap="none" rtlCol="0">
            <a:spAutoFit/>
          </a:bodyPr>
          <a:lstStyle/>
          <a:p>
            <a:pPr lvl="0"/>
            <a:r>
              <a:rPr lang="en-US" dirty="0">
                <a:solidFill>
                  <a:srgbClr val="FFFFFF"/>
                </a:solidFill>
              </a:rPr>
              <a:t>NOAA </a:t>
            </a:r>
            <a:r>
              <a:rPr lang="en-US" dirty="0" err="1">
                <a:solidFill>
                  <a:srgbClr val="FFFFFF"/>
                </a:solidFill>
              </a:rPr>
              <a:t>CoastWatch</a:t>
            </a:r>
            <a:r>
              <a:rPr lang="en-US" dirty="0">
                <a:solidFill>
                  <a:srgbClr val="FFFFFF"/>
                </a:solidFill>
              </a:rPr>
              <a:t> Satellite Course                                      http://</a:t>
            </a:r>
            <a:r>
              <a:rPr lang="en-US" dirty="0" err="1">
                <a:solidFill>
                  <a:srgbClr val="FFFFFF"/>
                </a:solidFill>
              </a:rPr>
              <a:t>coastwatch.noaa.gov</a:t>
            </a:r>
            <a:endParaRPr lang="en-US" dirty="0">
              <a:solidFill>
                <a:srgbClr val="FFFFFF"/>
              </a:solidFill>
            </a:endParaRPr>
          </a:p>
        </p:txBody>
      </p:sp>
    </p:spTree>
    <p:extLst>
      <p:ext uri="{BB962C8B-B14F-4D97-AF65-F5344CB8AC3E}">
        <p14:creationId xmlns:p14="http://schemas.microsoft.com/office/powerpoint/2010/main" val="20832613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558636" y="1280540"/>
            <a:ext cx="10636515" cy="327526"/>
          </a:xfrm>
        </p:spPr>
        <p:txBody>
          <a:bodyPr>
            <a:normAutofit fontScale="90000"/>
          </a:bodyPr>
          <a:lstStyle/>
          <a:p>
            <a:r>
              <a:rPr lang="en-US" sz="2400" dirty="0" err="1">
                <a:solidFill>
                  <a:srgbClr val="000000"/>
                </a:solidFill>
              </a:rPr>
              <a:t>SeawiFS</a:t>
            </a:r>
            <a:r>
              <a:rPr lang="en-US" sz="2400" dirty="0">
                <a:solidFill>
                  <a:srgbClr val="000000"/>
                </a:solidFill>
              </a:rPr>
              <a:t> surface chlorophyll climatology with oligotrophic gyres in black</a:t>
            </a:r>
          </a:p>
        </p:txBody>
      </p:sp>
      <p:sp>
        <p:nvSpPr>
          <p:cNvPr id="30723" name="Rectangle 3"/>
          <p:cNvSpPr>
            <a:spLocks noGrp="1" noChangeArrowheads="1"/>
          </p:cNvSpPr>
          <p:nvPr>
            <p:ph type="body" idx="1"/>
          </p:nvPr>
        </p:nvSpPr>
        <p:spPr>
          <a:xfrm>
            <a:off x="609600" y="2471469"/>
            <a:ext cx="10636515" cy="3654695"/>
          </a:xfrm>
        </p:spPr>
        <p:txBody>
          <a:bodyPr/>
          <a:lstStyle/>
          <a:p>
            <a:endParaRPr lang="en-US" dirty="0"/>
          </a:p>
        </p:txBody>
      </p:sp>
      <p:pic>
        <p:nvPicPr>
          <p:cNvPr id="30725" name="Picture 5" descr="chl-mean-9y-oligo-glob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813" y="1771830"/>
            <a:ext cx="9558992" cy="361689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1074687" y="5746883"/>
            <a:ext cx="8938117" cy="307777"/>
          </a:xfrm>
          <a:prstGeom prst="rect">
            <a:avLst/>
          </a:prstGeom>
          <a:noFill/>
        </p:spPr>
        <p:txBody>
          <a:bodyPr wrap="square" rtlCol="0">
            <a:spAutoFit/>
          </a:bodyPr>
          <a:lstStyle/>
          <a:p>
            <a:r>
              <a:rPr lang="en-US" dirty="0"/>
              <a:t> </a:t>
            </a:r>
            <a:r>
              <a:rPr lang="en-US" b="1" dirty="0"/>
              <a:t>Polovina et al. 2008 Geophysical Research Letters, 35(3).</a:t>
            </a:r>
          </a:p>
        </p:txBody>
      </p:sp>
      <p:sp>
        <p:nvSpPr>
          <p:cNvPr id="4" name="TextBox 3"/>
          <p:cNvSpPr txBox="1"/>
          <p:nvPr/>
        </p:nvSpPr>
        <p:spPr>
          <a:xfrm>
            <a:off x="228332" y="456605"/>
            <a:ext cx="11721065" cy="523220"/>
          </a:xfrm>
          <a:prstGeom prst="rect">
            <a:avLst/>
          </a:prstGeom>
          <a:noFill/>
        </p:spPr>
        <p:txBody>
          <a:bodyPr wrap="square" rtlCol="0">
            <a:spAutoFit/>
          </a:bodyPr>
          <a:lstStyle/>
          <a:p>
            <a:r>
              <a:rPr lang="en-US" sz="2800" dirty="0"/>
              <a:t>Monitoring changes in ocean habitat </a:t>
            </a:r>
            <a:r>
              <a:rPr lang="en-US" sz="2800"/>
              <a:t>with satellite </a:t>
            </a:r>
            <a:r>
              <a:rPr lang="en-US" sz="2800" dirty="0"/>
              <a:t>data </a:t>
            </a:r>
          </a:p>
        </p:txBody>
      </p:sp>
      <p:sp>
        <p:nvSpPr>
          <p:cNvPr id="8" name="TextBox 7"/>
          <p:cNvSpPr txBox="1"/>
          <p:nvPr/>
        </p:nvSpPr>
        <p:spPr>
          <a:xfrm>
            <a:off x="1197182" y="6446928"/>
            <a:ext cx="7685642" cy="307777"/>
          </a:xfrm>
          <a:prstGeom prst="rect">
            <a:avLst/>
          </a:prstGeom>
          <a:noFill/>
        </p:spPr>
        <p:txBody>
          <a:bodyPr wrap="square" rtlCol="0">
            <a:spAutoFit/>
          </a:bodyPr>
          <a:lstStyle/>
          <a:p>
            <a:pPr lvl="0"/>
            <a:r>
              <a:rPr lang="en-US" dirty="0">
                <a:solidFill>
                  <a:srgbClr val="FFFFFF"/>
                </a:solidFill>
              </a:rPr>
              <a:t>NOAA </a:t>
            </a:r>
            <a:r>
              <a:rPr lang="en-US" dirty="0" err="1">
                <a:solidFill>
                  <a:srgbClr val="FFFFFF"/>
                </a:solidFill>
              </a:rPr>
              <a:t>CoastWatch</a:t>
            </a:r>
            <a:r>
              <a:rPr lang="en-US" dirty="0">
                <a:solidFill>
                  <a:srgbClr val="FFFFFF"/>
                </a:solidFill>
              </a:rPr>
              <a:t> Satellite Course                                      http://</a:t>
            </a:r>
            <a:r>
              <a:rPr lang="en-US" dirty="0" err="1">
                <a:solidFill>
                  <a:srgbClr val="FFFFFF"/>
                </a:solidFill>
              </a:rPr>
              <a:t>coastwatch.noaa.gov</a:t>
            </a:r>
            <a:endParaRPr lang="en-US" dirty="0">
              <a:solidFill>
                <a:srgbClr val="FFFFFF"/>
              </a:solidFill>
            </a:endParaRPr>
          </a:p>
        </p:txBody>
      </p:sp>
    </p:spTree>
    <p:extLst>
      <p:ext uri="{BB962C8B-B14F-4D97-AF65-F5344CB8AC3E}">
        <p14:creationId xmlns:p14="http://schemas.microsoft.com/office/powerpoint/2010/main" val="8161873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3"/>
          <p:cNvSpPr txBox="1">
            <a:spLocks noChangeArrowheads="1"/>
          </p:cNvSpPr>
          <p:nvPr/>
        </p:nvSpPr>
        <p:spPr bwMode="auto">
          <a:xfrm>
            <a:off x="609600" y="228601"/>
            <a:ext cx="10769600"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50000"/>
              </a:spcBef>
              <a:spcAft>
                <a:spcPct val="0"/>
              </a:spcAft>
            </a:pPr>
            <a:r>
              <a:rPr lang="en-US" sz="2400" dirty="0">
                <a:solidFill>
                  <a:srgbClr val="FFFFFF"/>
                </a:solidFill>
                <a:latin typeface="Arial" charset="0"/>
                <a:ea typeface="ＭＳ Ｐゴシック" charset="0"/>
              </a:rPr>
              <a:t>N </a:t>
            </a:r>
            <a:r>
              <a:rPr lang="en-US" sz="2400" dirty="0">
                <a:solidFill>
                  <a:srgbClr val="000000"/>
                </a:solidFill>
                <a:latin typeface="Arial" charset="0"/>
                <a:ea typeface="ＭＳ Ｐゴシック" charset="0"/>
              </a:rPr>
              <a:t>Pacific Monthly Area with surface chlorophyll&lt; =0.07 mg C/m</a:t>
            </a:r>
            <a:r>
              <a:rPr lang="en-US" sz="2400" baseline="30000" dirty="0">
                <a:solidFill>
                  <a:srgbClr val="000000"/>
                </a:solidFill>
                <a:latin typeface="Arial" charset="0"/>
                <a:ea typeface="ＭＳ Ｐゴシック" charset="0"/>
              </a:rPr>
              <a:t>3 </a:t>
            </a:r>
            <a:r>
              <a:rPr lang="en-US" sz="2400" dirty="0">
                <a:solidFill>
                  <a:srgbClr val="000000"/>
                </a:solidFill>
                <a:latin typeface="Arial" charset="0"/>
                <a:ea typeface="ＭＳ Ｐゴシック" charset="0"/>
              </a:rPr>
              <a:t>1998-2006 with GAM fit (red)</a:t>
            </a:r>
            <a:endParaRPr lang="en-US" sz="2400" baseline="30000" dirty="0">
              <a:solidFill>
                <a:srgbClr val="000000"/>
              </a:solidFill>
              <a:latin typeface="Arial" charset="0"/>
              <a:ea typeface="ＭＳ Ｐゴシック" charset="0"/>
            </a:endParaRPr>
          </a:p>
        </p:txBody>
      </p:sp>
      <p:sp>
        <p:nvSpPr>
          <p:cNvPr id="23556" name="Text Box 4"/>
          <p:cNvSpPr txBox="1">
            <a:spLocks noChangeArrowheads="1"/>
          </p:cNvSpPr>
          <p:nvPr/>
        </p:nvSpPr>
        <p:spPr bwMode="auto">
          <a:xfrm>
            <a:off x="1385537" y="5353641"/>
            <a:ext cx="10298463"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defTabSz="914400" fontAlgn="base">
              <a:spcBef>
                <a:spcPct val="50000"/>
              </a:spcBef>
              <a:spcAft>
                <a:spcPct val="0"/>
              </a:spcAft>
            </a:pPr>
            <a:r>
              <a:rPr lang="en-US" sz="2400" dirty="0">
                <a:solidFill>
                  <a:srgbClr val="000000"/>
                </a:solidFill>
                <a:latin typeface="Arial" charset="0"/>
                <a:ea typeface="ＭＳ Ｐゴシック" charset="0"/>
              </a:rPr>
              <a:t>GAM: Monthly Area = A + B*month + S(seasonal) + error</a:t>
            </a:r>
          </a:p>
        </p:txBody>
      </p:sp>
      <p:pic>
        <p:nvPicPr>
          <p:cNvPr id="23561" name="Picture 9" descr="NPac-fi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89221"/>
            <a:ext cx="11379200" cy="409257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1197182" y="6446928"/>
            <a:ext cx="7685642" cy="307777"/>
          </a:xfrm>
          <a:prstGeom prst="rect">
            <a:avLst/>
          </a:prstGeom>
          <a:noFill/>
        </p:spPr>
        <p:txBody>
          <a:bodyPr wrap="square" rtlCol="0">
            <a:spAutoFit/>
          </a:bodyPr>
          <a:lstStyle/>
          <a:p>
            <a:pPr lvl="0"/>
            <a:r>
              <a:rPr lang="en-US" dirty="0">
                <a:solidFill>
                  <a:srgbClr val="FFFFFF"/>
                </a:solidFill>
              </a:rPr>
              <a:t>NOAA </a:t>
            </a:r>
            <a:r>
              <a:rPr lang="en-US" dirty="0" err="1">
                <a:solidFill>
                  <a:srgbClr val="FFFFFF"/>
                </a:solidFill>
              </a:rPr>
              <a:t>CoastWatch</a:t>
            </a:r>
            <a:r>
              <a:rPr lang="en-US" dirty="0">
                <a:solidFill>
                  <a:srgbClr val="FFFFFF"/>
                </a:solidFill>
              </a:rPr>
              <a:t> Satellite Course                                      http://</a:t>
            </a:r>
            <a:r>
              <a:rPr lang="en-US" dirty="0" err="1">
                <a:solidFill>
                  <a:srgbClr val="FFFFFF"/>
                </a:solidFill>
              </a:rPr>
              <a:t>coastwatch.noaa.gov</a:t>
            </a:r>
            <a:endParaRPr lang="en-US" dirty="0">
              <a:solidFill>
                <a:srgbClr val="FFFFFF"/>
              </a:solidFill>
            </a:endParaRPr>
          </a:p>
        </p:txBody>
      </p:sp>
      <p:sp>
        <p:nvSpPr>
          <p:cNvPr id="2" name="TextBox 1"/>
          <p:cNvSpPr txBox="1"/>
          <p:nvPr/>
        </p:nvSpPr>
        <p:spPr>
          <a:xfrm>
            <a:off x="1197183" y="5933166"/>
            <a:ext cx="8819092" cy="307777"/>
          </a:xfrm>
          <a:prstGeom prst="rect">
            <a:avLst/>
          </a:prstGeom>
          <a:noFill/>
        </p:spPr>
        <p:txBody>
          <a:bodyPr wrap="square" rtlCol="0">
            <a:spAutoFit/>
          </a:bodyPr>
          <a:lstStyle/>
          <a:p>
            <a:r>
              <a:rPr lang="en-US" b="1" dirty="0"/>
              <a:t>Polovina et al. 2008 Geophysical Research Letters, 35(3).</a:t>
            </a:r>
          </a:p>
        </p:txBody>
      </p:sp>
    </p:spTree>
    <p:extLst>
      <p:ext uri="{BB962C8B-B14F-4D97-AF65-F5344CB8AC3E}">
        <p14:creationId xmlns:p14="http://schemas.microsoft.com/office/powerpoint/2010/main" val="36882954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NPac-linear-r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9388"/>
            <a:ext cx="12192000" cy="3808412"/>
          </a:xfrm>
          <a:prstGeom prst="rect">
            <a:avLst/>
          </a:prstGeom>
          <a:noFill/>
          <a:extLst>
            <a:ext uri="{909E8E84-426E-40dd-AFC4-6F175D3DCCD1}">
              <a14:hiddenFill xmlns:a14="http://schemas.microsoft.com/office/drawing/2010/main" xmlns="">
                <a:solidFill>
                  <a:srgbClr val="FFFFFF"/>
                </a:solidFill>
              </a14:hiddenFill>
            </a:ext>
          </a:extLst>
        </p:spPr>
      </p:pic>
      <p:sp>
        <p:nvSpPr>
          <p:cNvPr id="24579" name="Text Box 3"/>
          <p:cNvSpPr txBox="1">
            <a:spLocks noChangeArrowheads="1"/>
          </p:cNvSpPr>
          <p:nvPr/>
        </p:nvSpPr>
        <p:spPr bwMode="auto">
          <a:xfrm>
            <a:off x="2320295" y="228601"/>
            <a:ext cx="9871707"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defTabSz="914400" fontAlgn="base">
              <a:spcBef>
                <a:spcPct val="50000"/>
              </a:spcBef>
              <a:spcAft>
                <a:spcPct val="0"/>
              </a:spcAft>
            </a:pPr>
            <a:r>
              <a:rPr lang="en-US" sz="2400" dirty="0">
                <a:solidFill>
                  <a:srgbClr val="000000"/>
                </a:solidFill>
                <a:latin typeface="Arial" charset="0"/>
                <a:ea typeface="ＭＳ Ｐゴシック" charset="0"/>
              </a:rPr>
              <a:t>Pacific Monthly Area (seasonally adjusted)</a:t>
            </a:r>
            <a:r>
              <a:rPr lang="en-US" sz="2400" dirty="0">
                <a:solidFill>
                  <a:srgbClr val="FFFFFF"/>
                </a:solidFill>
                <a:latin typeface="Arial" charset="0"/>
                <a:ea typeface="ＭＳ Ｐゴシック" charset="0"/>
              </a:rPr>
              <a:t>r, data and GAM linear term (red)</a:t>
            </a:r>
          </a:p>
        </p:txBody>
      </p:sp>
      <p:sp>
        <p:nvSpPr>
          <p:cNvPr id="5" name="TextBox 4"/>
          <p:cNvSpPr txBox="1"/>
          <p:nvPr/>
        </p:nvSpPr>
        <p:spPr>
          <a:xfrm>
            <a:off x="1197182" y="6446928"/>
            <a:ext cx="7685642" cy="307777"/>
          </a:xfrm>
          <a:prstGeom prst="rect">
            <a:avLst/>
          </a:prstGeom>
          <a:noFill/>
        </p:spPr>
        <p:txBody>
          <a:bodyPr wrap="square" rtlCol="0">
            <a:spAutoFit/>
          </a:bodyPr>
          <a:lstStyle/>
          <a:p>
            <a:pPr lvl="0"/>
            <a:r>
              <a:rPr lang="en-US" dirty="0">
                <a:solidFill>
                  <a:srgbClr val="FFFFFF"/>
                </a:solidFill>
              </a:rPr>
              <a:t>NOAA </a:t>
            </a:r>
            <a:r>
              <a:rPr lang="en-US" dirty="0" err="1">
                <a:solidFill>
                  <a:srgbClr val="FFFFFF"/>
                </a:solidFill>
              </a:rPr>
              <a:t>CoastWatch</a:t>
            </a:r>
            <a:r>
              <a:rPr lang="en-US" dirty="0">
                <a:solidFill>
                  <a:srgbClr val="FFFFFF"/>
                </a:solidFill>
              </a:rPr>
              <a:t> Satellite Course                                      http://</a:t>
            </a:r>
            <a:r>
              <a:rPr lang="en-US" dirty="0" err="1">
                <a:solidFill>
                  <a:srgbClr val="FFFFFF"/>
                </a:solidFill>
              </a:rPr>
              <a:t>coastwatch.noaa.gov</a:t>
            </a:r>
            <a:endParaRPr lang="en-US" dirty="0">
              <a:solidFill>
                <a:srgbClr val="FFFFFF"/>
              </a:solidFill>
            </a:endParaRPr>
          </a:p>
        </p:txBody>
      </p:sp>
      <p:sp>
        <p:nvSpPr>
          <p:cNvPr id="2" name="TextBox 1"/>
          <p:cNvSpPr txBox="1"/>
          <p:nvPr/>
        </p:nvSpPr>
        <p:spPr>
          <a:xfrm>
            <a:off x="894826" y="5627817"/>
            <a:ext cx="5946261" cy="307777"/>
          </a:xfrm>
          <a:prstGeom prst="rect">
            <a:avLst/>
          </a:prstGeom>
          <a:noFill/>
        </p:spPr>
        <p:txBody>
          <a:bodyPr wrap="square" rtlCol="0">
            <a:spAutoFit/>
          </a:bodyPr>
          <a:lstStyle/>
          <a:p>
            <a:r>
              <a:rPr lang="en-US" b="1" dirty="0"/>
              <a:t>Polovina et al. 2008 Geophysical Research Letters, 35(3).</a:t>
            </a:r>
          </a:p>
        </p:txBody>
      </p:sp>
    </p:spTree>
    <p:extLst>
      <p:ext uri="{BB962C8B-B14F-4D97-AF65-F5344CB8AC3E}">
        <p14:creationId xmlns:p14="http://schemas.microsoft.com/office/powerpoint/2010/main" val="1461787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Hawaii SST </a:t>
            </a:r>
            <a:r>
              <a:rPr lang="mr-IN" dirty="0"/>
              <a:t>–</a:t>
            </a:r>
            <a:r>
              <a:rPr lang="en-US" dirty="0"/>
              <a:t> typical monthly SST time series display</a:t>
            </a:r>
          </a:p>
        </p:txBody>
      </p:sp>
      <p:pic>
        <p:nvPicPr>
          <p:cNvPr id="4" name="Content Placeholder 3" descr="Screen Shot 2022-03-15 at 6.05.43 AM.png"/>
          <p:cNvPicPr>
            <a:picLocks noGrp="1" noChangeAspect="1"/>
          </p:cNvPicPr>
          <p:nvPr>
            <p:ph idx="1"/>
          </p:nvPr>
        </p:nvPicPr>
        <p:blipFill>
          <a:blip r:embed="rId2">
            <a:extLst>
              <a:ext uri="{28A0092B-C50C-407E-A947-70E740481C1C}">
                <a14:useLocalDpi xmlns:a14="http://schemas.microsoft.com/office/drawing/2010/main" val="0"/>
              </a:ext>
            </a:extLst>
          </a:blip>
          <a:srcRect t="-25002" b="-25002"/>
          <a:stretch>
            <a:fillRect/>
          </a:stretch>
        </p:blipFill>
        <p:spPr>
          <a:xfrm>
            <a:off x="761821" y="1600201"/>
            <a:ext cx="10972800" cy="4525963"/>
          </a:xfrm>
        </p:spPr>
      </p:pic>
      <p:sp>
        <p:nvSpPr>
          <p:cNvPr id="3" name="TextBox 2"/>
          <p:cNvSpPr txBox="1"/>
          <p:nvPr/>
        </p:nvSpPr>
        <p:spPr>
          <a:xfrm>
            <a:off x="1197182" y="6446928"/>
            <a:ext cx="7685642" cy="307777"/>
          </a:xfrm>
          <a:prstGeom prst="rect">
            <a:avLst/>
          </a:prstGeom>
          <a:noFill/>
        </p:spPr>
        <p:txBody>
          <a:bodyPr wrap="square" rtlCol="0">
            <a:spAutoFit/>
          </a:bodyPr>
          <a:lstStyle/>
          <a:p>
            <a:pPr lvl="0"/>
            <a:r>
              <a:rPr lang="en-US" dirty="0">
                <a:solidFill>
                  <a:srgbClr val="FFFFFF"/>
                </a:solidFill>
              </a:rPr>
              <a:t>NOAA </a:t>
            </a:r>
            <a:r>
              <a:rPr lang="en-US" dirty="0" err="1">
                <a:solidFill>
                  <a:srgbClr val="FFFFFF"/>
                </a:solidFill>
              </a:rPr>
              <a:t>CoastWatch</a:t>
            </a:r>
            <a:r>
              <a:rPr lang="en-US" dirty="0">
                <a:solidFill>
                  <a:srgbClr val="FFFFFF"/>
                </a:solidFill>
              </a:rPr>
              <a:t> Satellite Course                                      http://</a:t>
            </a:r>
            <a:r>
              <a:rPr lang="en-US" dirty="0" err="1">
                <a:solidFill>
                  <a:srgbClr val="FFFFFF"/>
                </a:solidFill>
              </a:rPr>
              <a:t>coastwatch.noaa.gov</a:t>
            </a:r>
            <a:endParaRPr lang="en-US" dirty="0">
              <a:solidFill>
                <a:srgbClr val="FFFFFF"/>
              </a:solidFill>
            </a:endParaRPr>
          </a:p>
        </p:txBody>
      </p:sp>
    </p:spTree>
    <p:extLst>
      <p:ext uri="{BB962C8B-B14F-4D97-AF65-F5344CB8AC3E}">
        <p14:creationId xmlns:p14="http://schemas.microsoft.com/office/powerpoint/2010/main" val="18329696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3" name="Rectangle 7"/>
          <p:cNvSpPr>
            <a:spLocks noGrp="1" noChangeArrowheads="1"/>
          </p:cNvSpPr>
          <p:nvPr>
            <p:ph type="title"/>
          </p:nvPr>
        </p:nvSpPr>
        <p:spPr>
          <a:xfrm>
            <a:off x="406400" y="0"/>
            <a:ext cx="3860800" cy="457200"/>
          </a:xfrm>
        </p:spPr>
        <p:txBody>
          <a:bodyPr>
            <a:normAutofit fontScale="90000"/>
          </a:bodyPr>
          <a:lstStyle/>
          <a:p>
            <a:r>
              <a:rPr lang="en-US" sz="2800">
                <a:solidFill>
                  <a:schemeClr val="bg1"/>
                </a:solidFill>
              </a:rPr>
              <a:t>Linear term</a:t>
            </a:r>
          </a:p>
        </p:txBody>
      </p:sp>
      <p:sp>
        <p:nvSpPr>
          <p:cNvPr id="19464" name="Text Box 8"/>
          <p:cNvSpPr txBox="1">
            <a:spLocks noChangeArrowheads="1"/>
          </p:cNvSpPr>
          <p:nvPr/>
        </p:nvSpPr>
        <p:spPr bwMode="auto">
          <a:xfrm>
            <a:off x="1320800" y="533400"/>
            <a:ext cx="2336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50000"/>
              </a:spcBef>
              <a:spcAft>
                <a:spcPct val="0"/>
              </a:spcAft>
            </a:pPr>
            <a:r>
              <a:rPr lang="en-US" sz="2400">
                <a:solidFill>
                  <a:srgbClr val="000000"/>
                </a:solidFill>
                <a:latin typeface="Arial" charset="0"/>
                <a:ea typeface="ＭＳ Ｐゴシック" charset="0"/>
              </a:rPr>
              <a:t>N Pacific</a:t>
            </a:r>
          </a:p>
        </p:txBody>
      </p:sp>
      <p:sp>
        <p:nvSpPr>
          <p:cNvPr id="19465" name="Text Box 9"/>
          <p:cNvSpPr txBox="1">
            <a:spLocks noChangeArrowheads="1"/>
          </p:cNvSpPr>
          <p:nvPr/>
        </p:nvSpPr>
        <p:spPr bwMode="auto">
          <a:xfrm>
            <a:off x="1219200" y="2209800"/>
            <a:ext cx="2438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50000"/>
              </a:spcBef>
              <a:spcAft>
                <a:spcPct val="0"/>
              </a:spcAft>
            </a:pPr>
            <a:r>
              <a:rPr lang="en-US" sz="2400">
                <a:solidFill>
                  <a:srgbClr val="000000"/>
                </a:solidFill>
                <a:latin typeface="Arial" charset="0"/>
                <a:ea typeface="ＭＳ Ｐゴシック" charset="0"/>
              </a:rPr>
              <a:t>S Pacific</a:t>
            </a:r>
          </a:p>
        </p:txBody>
      </p:sp>
      <p:sp>
        <p:nvSpPr>
          <p:cNvPr id="19466" name="Text Box 10"/>
          <p:cNvSpPr txBox="1">
            <a:spLocks noChangeArrowheads="1"/>
          </p:cNvSpPr>
          <p:nvPr/>
        </p:nvSpPr>
        <p:spPr bwMode="auto">
          <a:xfrm>
            <a:off x="1320800" y="38100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50000"/>
              </a:spcBef>
              <a:spcAft>
                <a:spcPct val="0"/>
              </a:spcAft>
            </a:pPr>
            <a:r>
              <a:rPr lang="en-US" sz="2400">
                <a:solidFill>
                  <a:srgbClr val="000000"/>
                </a:solidFill>
                <a:latin typeface="Arial" charset="0"/>
                <a:ea typeface="ＭＳ Ｐゴシック" charset="0"/>
              </a:rPr>
              <a:t>N Atlantic</a:t>
            </a:r>
          </a:p>
        </p:txBody>
      </p:sp>
      <p:sp>
        <p:nvSpPr>
          <p:cNvPr id="19467" name="Text Box 11"/>
          <p:cNvSpPr txBox="1">
            <a:spLocks noChangeArrowheads="1"/>
          </p:cNvSpPr>
          <p:nvPr/>
        </p:nvSpPr>
        <p:spPr bwMode="auto">
          <a:xfrm>
            <a:off x="1320800" y="5334000"/>
            <a:ext cx="2641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50000"/>
              </a:spcBef>
              <a:spcAft>
                <a:spcPct val="0"/>
              </a:spcAft>
            </a:pPr>
            <a:r>
              <a:rPr lang="en-US" sz="2400">
                <a:solidFill>
                  <a:srgbClr val="000000"/>
                </a:solidFill>
                <a:latin typeface="Arial" charset="0"/>
                <a:ea typeface="ＭＳ Ｐゴシック" charset="0"/>
              </a:rPr>
              <a:t>S Atlantic</a:t>
            </a:r>
          </a:p>
        </p:txBody>
      </p:sp>
      <p:pic>
        <p:nvPicPr>
          <p:cNvPr id="19468" name="Picture 12" descr="gam-tot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7485" y="0"/>
            <a:ext cx="7774516"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1197182" y="6446928"/>
            <a:ext cx="7685642" cy="307777"/>
          </a:xfrm>
          <a:prstGeom prst="rect">
            <a:avLst/>
          </a:prstGeom>
          <a:noFill/>
        </p:spPr>
        <p:txBody>
          <a:bodyPr wrap="square" rtlCol="0">
            <a:spAutoFit/>
          </a:bodyPr>
          <a:lstStyle/>
          <a:p>
            <a:pPr lvl="0"/>
            <a:r>
              <a:rPr lang="en-US" dirty="0">
                <a:solidFill>
                  <a:srgbClr val="FFFFFF"/>
                </a:solidFill>
              </a:rPr>
              <a:t>NOAA </a:t>
            </a:r>
            <a:r>
              <a:rPr lang="en-US" dirty="0" err="1">
                <a:solidFill>
                  <a:srgbClr val="FFFFFF"/>
                </a:solidFill>
              </a:rPr>
              <a:t>CoastWatch</a:t>
            </a:r>
            <a:r>
              <a:rPr lang="en-US" dirty="0">
                <a:solidFill>
                  <a:srgbClr val="FFFFFF"/>
                </a:solidFill>
              </a:rPr>
              <a:t> Satellite Course                                      http://</a:t>
            </a:r>
            <a:r>
              <a:rPr lang="en-US" dirty="0" err="1">
                <a:solidFill>
                  <a:srgbClr val="FFFFFF"/>
                </a:solidFill>
              </a:rPr>
              <a:t>coastwatch.noaa.gov</a:t>
            </a:r>
            <a:endParaRPr lang="en-US" dirty="0">
              <a:solidFill>
                <a:srgbClr val="FFFFFF"/>
              </a:solidFill>
            </a:endParaRPr>
          </a:p>
        </p:txBody>
      </p:sp>
      <p:sp>
        <p:nvSpPr>
          <p:cNvPr id="2" name="TextBox 1"/>
          <p:cNvSpPr txBox="1"/>
          <p:nvPr/>
        </p:nvSpPr>
        <p:spPr>
          <a:xfrm>
            <a:off x="406400" y="5959714"/>
            <a:ext cx="3860800" cy="523220"/>
          </a:xfrm>
          <a:prstGeom prst="rect">
            <a:avLst/>
          </a:prstGeom>
          <a:noFill/>
        </p:spPr>
        <p:txBody>
          <a:bodyPr wrap="square" rtlCol="0">
            <a:spAutoFit/>
          </a:bodyPr>
          <a:lstStyle/>
          <a:p>
            <a:r>
              <a:rPr lang="en-US" b="1" dirty="0"/>
              <a:t>Polovina et al. 2008 Geophysical Research Letters, 35(3).</a:t>
            </a:r>
          </a:p>
        </p:txBody>
      </p:sp>
    </p:spTree>
    <p:extLst>
      <p:ext uri="{BB962C8B-B14F-4D97-AF65-F5344CB8AC3E}">
        <p14:creationId xmlns:p14="http://schemas.microsoft.com/office/powerpoint/2010/main" val="26619654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Figure4_spatial_5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985" y="0"/>
            <a:ext cx="8407167" cy="6462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0" name="Text Box 4"/>
          <p:cNvSpPr txBox="1">
            <a:spLocks noChangeArrowheads="1"/>
          </p:cNvSpPr>
          <p:nvPr/>
        </p:nvSpPr>
        <p:spPr bwMode="auto">
          <a:xfrm>
            <a:off x="0" y="228601"/>
            <a:ext cx="3454400" cy="21390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342900" indent="-342900">
              <a:defRPr>
                <a:solidFill>
                  <a:schemeClr val="tx1"/>
                </a:solidFill>
                <a:latin typeface="Arial" charset="0"/>
                <a:ea typeface="ＭＳ Ｐゴシック" charset="0"/>
              </a:defRPr>
            </a:lvl1pPr>
            <a:lvl2pPr marL="800100" indent="-342900">
              <a:defRPr>
                <a:solidFill>
                  <a:schemeClr val="tx1"/>
                </a:solidFill>
                <a:latin typeface="Arial" charset="0"/>
                <a:ea typeface="ＭＳ Ｐゴシック" charset="0"/>
              </a:defRPr>
            </a:lvl2pPr>
            <a:lvl3pPr marL="1257300" indent="-342900">
              <a:defRPr>
                <a:solidFill>
                  <a:schemeClr val="tx1"/>
                </a:solidFill>
                <a:latin typeface="Arial" charset="0"/>
                <a:ea typeface="ＭＳ Ｐゴシック" charset="0"/>
              </a:defRPr>
            </a:lvl3pPr>
            <a:lvl4pPr marL="1714500" indent="-342900">
              <a:defRPr>
                <a:solidFill>
                  <a:schemeClr val="tx1"/>
                </a:solidFill>
                <a:latin typeface="Arial" charset="0"/>
                <a:ea typeface="ＭＳ Ｐゴシック" charset="0"/>
              </a:defRPr>
            </a:lvl4pPr>
            <a:lvl5pPr marL="2171700" indent="-342900">
              <a:defRPr>
                <a:solidFill>
                  <a:schemeClr val="tx1"/>
                </a:solidFill>
                <a:latin typeface="Arial" charset="0"/>
                <a:ea typeface="ＭＳ Ｐゴシック" charset="0"/>
              </a:defRPr>
            </a:lvl5pPr>
            <a:lvl6pPr marL="2628900" indent="-342900" fontAlgn="base">
              <a:spcBef>
                <a:spcPct val="0"/>
              </a:spcBef>
              <a:spcAft>
                <a:spcPct val="0"/>
              </a:spcAft>
              <a:defRPr>
                <a:solidFill>
                  <a:schemeClr val="tx1"/>
                </a:solidFill>
                <a:latin typeface="Arial" charset="0"/>
                <a:ea typeface="ＭＳ Ｐゴシック" charset="0"/>
              </a:defRPr>
            </a:lvl6pPr>
            <a:lvl7pPr marL="3086100" indent="-342900" fontAlgn="base">
              <a:spcBef>
                <a:spcPct val="0"/>
              </a:spcBef>
              <a:spcAft>
                <a:spcPct val="0"/>
              </a:spcAft>
              <a:defRPr>
                <a:solidFill>
                  <a:schemeClr val="tx1"/>
                </a:solidFill>
                <a:latin typeface="Arial" charset="0"/>
                <a:ea typeface="ＭＳ Ｐゴシック" charset="0"/>
              </a:defRPr>
            </a:lvl7pPr>
            <a:lvl8pPr marL="3543300" indent="-342900" fontAlgn="base">
              <a:spcBef>
                <a:spcPct val="0"/>
              </a:spcBef>
              <a:spcAft>
                <a:spcPct val="0"/>
              </a:spcAft>
              <a:defRPr>
                <a:solidFill>
                  <a:schemeClr val="tx1"/>
                </a:solidFill>
                <a:latin typeface="Arial" charset="0"/>
                <a:ea typeface="ＭＳ Ｐゴシック" charset="0"/>
              </a:defRPr>
            </a:lvl8pPr>
            <a:lvl9pPr marL="4000500" indent="-342900" fontAlgn="base">
              <a:spcBef>
                <a:spcPct val="0"/>
              </a:spcBef>
              <a:spcAft>
                <a:spcPct val="0"/>
              </a:spcAft>
              <a:defRPr>
                <a:solidFill>
                  <a:schemeClr val="tx1"/>
                </a:solidFill>
                <a:latin typeface="Arial" charset="0"/>
                <a:ea typeface="ＭＳ Ｐゴシック" charset="0"/>
              </a:defRPr>
            </a:lvl9pPr>
          </a:lstStyle>
          <a:p>
            <a:pPr defTabSz="914400" fontAlgn="base">
              <a:spcBef>
                <a:spcPct val="50000"/>
              </a:spcBef>
              <a:spcAft>
                <a:spcPct val="0"/>
              </a:spcAft>
            </a:pPr>
            <a:r>
              <a:rPr lang="en-US" dirty="0">
                <a:solidFill>
                  <a:srgbClr val="000000"/>
                </a:solidFill>
              </a:rPr>
              <a:t>Changes in oligotrophic areas between 1998-1999 and 2005-2006 in</a:t>
            </a:r>
          </a:p>
          <a:p>
            <a:pPr defTabSz="914400" fontAlgn="base">
              <a:spcBef>
                <a:spcPct val="50000"/>
              </a:spcBef>
              <a:spcAft>
                <a:spcPct val="0"/>
              </a:spcAft>
            </a:pPr>
            <a:r>
              <a:rPr lang="en-US" dirty="0">
                <a:solidFill>
                  <a:srgbClr val="FFFFFF"/>
                </a:solidFill>
              </a:rPr>
              <a:t>      December:</a:t>
            </a:r>
            <a:endParaRPr lang="en-US" dirty="0">
              <a:solidFill>
                <a:srgbClr val="000000"/>
              </a:solidFill>
            </a:endParaRPr>
          </a:p>
          <a:p>
            <a:pPr defTabSz="914400" fontAlgn="base">
              <a:spcBef>
                <a:spcPct val="50000"/>
              </a:spcBef>
              <a:spcAft>
                <a:spcPct val="0"/>
              </a:spcAft>
              <a:buFontTx/>
              <a:buAutoNum type="alphaLcParenR"/>
            </a:pPr>
            <a:r>
              <a:rPr lang="en-US" dirty="0">
                <a:solidFill>
                  <a:srgbClr val="000000"/>
                </a:solidFill>
              </a:rPr>
              <a:t>North Pacific, </a:t>
            </a:r>
          </a:p>
          <a:p>
            <a:pPr defTabSz="914400" fontAlgn="base">
              <a:spcBef>
                <a:spcPct val="50000"/>
              </a:spcBef>
              <a:spcAft>
                <a:spcPct val="0"/>
              </a:spcAft>
              <a:buFontTx/>
              <a:buAutoNum type="alphaLcParenR"/>
            </a:pPr>
            <a:r>
              <a:rPr lang="en-US" dirty="0">
                <a:solidFill>
                  <a:srgbClr val="000000"/>
                </a:solidFill>
              </a:rPr>
              <a:t>North Atlantic, </a:t>
            </a:r>
          </a:p>
          <a:p>
            <a:pPr defTabSz="914400" fontAlgn="base">
              <a:spcBef>
                <a:spcPct val="50000"/>
              </a:spcBef>
              <a:spcAft>
                <a:spcPct val="0"/>
              </a:spcAft>
            </a:pPr>
            <a:r>
              <a:rPr lang="en-US" dirty="0">
                <a:solidFill>
                  <a:srgbClr val="000000"/>
                </a:solidFill>
              </a:rPr>
              <a:t>      and August:</a:t>
            </a:r>
          </a:p>
          <a:p>
            <a:pPr defTabSz="914400" fontAlgn="base">
              <a:spcBef>
                <a:spcPct val="50000"/>
              </a:spcBef>
              <a:spcAft>
                <a:spcPct val="0"/>
              </a:spcAft>
              <a:buFontTx/>
              <a:buAutoNum type="alphaLcParenR"/>
            </a:pPr>
            <a:r>
              <a:rPr lang="en-US" dirty="0">
                <a:solidFill>
                  <a:srgbClr val="000000"/>
                </a:solidFill>
              </a:rPr>
              <a:t>South Pacific</a:t>
            </a:r>
          </a:p>
        </p:txBody>
      </p:sp>
      <p:sp>
        <p:nvSpPr>
          <p:cNvPr id="5" name="TextBox 4"/>
          <p:cNvSpPr txBox="1"/>
          <p:nvPr/>
        </p:nvSpPr>
        <p:spPr>
          <a:xfrm>
            <a:off x="1197182" y="6446928"/>
            <a:ext cx="7685642" cy="307777"/>
          </a:xfrm>
          <a:prstGeom prst="rect">
            <a:avLst/>
          </a:prstGeom>
          <a:noFill/>
        </p:spPr>
        <p:txBody>
          <a:bodyPr wrap="square" rtlCol="0">
            <a:spAutoFit/>
          </a:bodyPr>
          <a:lstStyle/>
          <a:p>
            <a:pPr lvl="0"/>
            <a:r>
              <a:rPr lang="en-US" dirty="0">
                <a:solidFill>
                  <a:srgbClr val="FFFFFF"/>
                </a:solidFill>
              </a:rPr>
              <a:t>NOAA </a:t>
            </a:r>
            <a:r>
              <a:rPr lang="en-US" dirty="0" err="1">
                <a:solidFill>
                  <a:srgbClr val="FFFFFF"/>
                </a:solidFill>
              </a:rPr>
              <a:t>CoastWatch</a:t>
            </a:r>
            <a:r>
              <a:rPr lang="en-US" dirty="0">
                <a:solidFill>
                  <a:srgbClr val="FFFFFF"/>
                </a:solidFill>
              </a:rPr>
              <a:t> Satellite Course                                      http://</a:t>
            </a:r>
            <a:r>
              <a:rPr lang="en-US" dirty="0" err="1">
                <a:solidFill>
                  <a:srgbClr val="FFFFFF"/>
                </a:solidFill>
              </a:rPr>
              <a:t>coastwatch.noaa.gov</a:t>
            </a:r>
            <a:endParaRPr lang="en-US" dirty="0">
              <a:solidFill>
                <a:srgbClr val="FFFFFF"/>
              </a:solidFill>
            </a:endParaRPr>
          </a:p>
        </p:txBody>
      </p:sp>
      <p:sp>
        <p:nvSpPr>
          <p:cNvPr id="2" name="TextBox 1"/>
          <p:cNvSpPr txBox="1"/>
          <p:nvPr/>
        </p:nvSpPr>
        <p:spPr>
          <a:xfrm>
            <a:off x="0" y="2871629"/>
            <a:ext cx="3117457" cy="523220"/>
          </a:xfrm>
          <a:prstGeom prst="rect">
            <a:avLst/>
          </a:prstGeom>
          <a:noFill/>
        </p:spPr>
        <p:txBody>
          <a:bodyPr wrap="square" rtlCol="0">
            <a:spAutoFit/>
          </a:bodyPr>
          <a:lstStyle/>
          <a:p>
            <a:r>
              <a:rPr lang="en-US" b="1" dirty="0"/>
              <a:t>Polovina et al. 2008 Geophysical Research Letters, 35(3).</a:t>
            </a:r>
          </a:p>
        </p:txBody>
      </p:sp>
    </p:spTree>
    <p:extLst>
      <p:ext uri="{BB962C8B-B14F-4D97-AF65-F5344CB8AC3E}">
        <p14:creationId xmlns:p14="http://schemas.microsoft.com/office/powerpoint/2010/main" val="38880209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Final Thoughts</a:t>
            </a:r>
          </a:p>
        </p:txBody>
      </p:sp>
      <p:sp>
        <p:nvSpPr>
          <p:cNvPr id="3" name="Content Placeholder 2"/>
          <p:cNvSpPr>
            <a:spLocks noGrp="1"/>
          </p:cNvSpPr>
          <p:nvPr>
            <p:ph idx="1"/>
          </p:nvPr>
        </p:nvSpPr>
        <p:spPr/>
        <p:txBody>
          <a:bodyPr>
            <a:normAutofit/>
          </a:bodyPr>
          <a:lstStyle/>
          <a:p>
            <a:r>
              <a:rPr lang="en-US" dirty="0"/>
              <a:t>Satellite remotely-sensed data have wide applicability</a:t>
            </a:r>
          </a:p>
          <a:p>
            <a:endParaRPr lang="en-US" dirty="0"/>
          </a:p>
          <a:p>
            <a:r>
              <a:rPr lang="en-US" dirty="0"/>
              <a:t>Be creative about uses of data. Think about process and features</a:t>
            </a:r>
          </a:p>
          <a:p>
            <a:endParaRPr lang="en-US" dirty="0"/>
          </a:p>
          <a:p>
            <a:r>
              <a:rPr lang="en-US" dirty="0"/>
              <a:t>Applications may foster or require collaborations</a:t>
            </a:r>
          </a:p>
        </p:txBody>
      </p:sp>
      <p:sp>
        <p:nvSpPr>
          <p:cNvPr id="5" name="TextBox 4"/>
          <p:cNvSpPr txBox="1"/>
          <p:nvPr/>
        </p:nvSpPr>
        <p:spPr>
          <a:xfrm>
            <a:off x="1197182" y="6446928"/>
            <a:ext cx="7685642" cy="307777"/>
          </a:xfrm>
          <a:prstGeom prst="rect">
            <a:avLst/>
          </a:prstGeom>
          <a:noFill/>
        </p:spPr>
        <p:txBody>
          <a:bodyPr wrap="square" rtlCol="0">
            <a:spAutoFit/>
          </a:bodyPr>
          <a:lstStyle/>
          <a:p>
            <a:pPr lvl="0"/>
            <a:r>
              <a:rPr lang="en-US" dirty="0">
                <a:solidFill>
                  <a:srgbClr val="FFFFFF"/>
                </a:solidFill>
              </a:rPr>
              <a:t>NOAA </a:t>
            </a:r>
            <a:r>
              <a:rPr lang="en-US" dirty="0" err="1">
                <a:solidFill>
                  <a:srgbClr val="FFFFFF"/>
                </a:solidFill>
              </a:rPr>
              <a:t>CoastWatch</a:t>
            </a:r>
            <a:r>
              <a:rPr lang="en-US" dirty="0">
                <a:solidFill>
                  <a:srgbClr val="FFFFFF"/>
                </a:solidFill>
              </a:rPr>
              <a:t> Satellite Course                                      http://</a:t>
            </a:r>
            <a:r>
              <a:rPr lang="en-US" dirty="0" err="1">
                <a:solidFill>
                  <a:srgbClr val="FFFFFF"/>
                </a:solidFill>
              </a:rPr>
              <a:t>coastwatch.noaa.gov</a:t>
            </a:r>
            <a:endParaRPr lang="en-US" dirty="0">
              <a:solidFill>
                <a:srgbClr val="FFFFFF"/>
              </a:solidFill>
            </a:endParaRPr>
          </a:p>
        </p:txBody>
      </p:sp>
    </p:spTree>
    <p:extLst>
      <p:ext uri="{BB962C8B-B14F-4D97-AF65-F5344CB8AC3E}">
        <p14:creationId xmlns:p14="http://schemas.microsoft.com/office/powerpoint/2010/main" val="303354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298" y="11557"/>
            <a:ext cx="10515600" cy="1056285"/>
          </a:xfrm>
        </p:spPr>
        <p:txBody>
          <a:bodyPr/>
          <a:lstStyle/>
          <a:p>
            <a:r>
              <a:rPr lang="en-US" dirty="0"/>
              <a:t>Alternative display of daily SST with application to coral reef bleaching</a:t>
            </a:r>
          </a:p>
        </p:txBody>
      </p:sp>
      <p:pic>
        <p:nvPicPr>
          <p:cNvPr id="4" name="Content Placeholder 3" descr="sst.png"/>
          <p:cNvPicPr>
            <a:picLocks noGrp="1" noChangeAspect="1"/>
          </p:cNvPicPr>
          <p:nvPr>
            <p:ph idx="1"/>
          </p:nvPr>
        </p:nvPicPr>
        <p:blipFill>
          <a:blip r:embed="rId2">
            <a:extLst>
              <a:ext uri="{28A0092B-C50C-407E-A947-70E740481C1C}">
                <a14:useLocalDpi xmlns:a14="http://schemas.microsoft.com/office/drawing/2010/main" val="0"/>
              </a:ext>
            </a:extLst>
          </a:blip>
          <a:srcRect l="-17019" r="-17019"/>
          <a:stretch>
            <a:fillRect/>
          </a:stretch>
        </p:blipFill>
        <p:spPr>
          <a:xfrm>
            <a:off x="-205362" y="1067842"/>
            <a:ext cx="12263456" cy="5058321"/>
          </a:xfrm>
          <a:prstGeom prst="rect">
            <a:avLst/>
          </a:prstGeom>
        </p:spPr>
      </p:pic>
      <p:sp>
        <p:nvSpPr>
          <p:cNvPr id="5" name="TextBox 4"/>
          <p:cNvSpPr txBox="1"/>
          <p:nvPr/>
        </p:nvSpPr>
        <p:spPr>
          <a:xfrm>
            <a:off x="7519422" y="6017435"/>
            <a:ext cx="3706923" cy="307777"/>
          </a:xfrm>
          <a:prstGeom prst="rect">
            <a:avLst/>
          </a:prstGeom>
          <a:noFill/>
        </p:spPr>
        <p:txBody>
          <a:bodyPr wrap="square" rtlCol="0">
            <a:spAutoFit/>
          </a:bodyPr>
          <a:lstStyle/>
          <a:p>
            <a:r>
              <a:rPr lang="en-US" dirty="0"/>
              <a:t>From J. Gove, PIFSC, NOAA</a:t>
            </a:r>
          </a:p>
        </p:txBody>
      </p:sp>
      <p:sp>
        <p:nvSpPr>
          <p:cNvPr id="3" name="TextBox 2"/>
          <p:cNvSpPr txBox="1"/>
          <p:nvPr/>
        </p:nvSpPr>
        <p:spPr>
          <a:xfrm>
            <a:off x="1847382" y="6551356"/>
            <a:ext cx="7083991" cy="307777"/>
          </a:xfrm>
          <a:prstGeom prst="rect">
            <a:avLst/>
          </a:prstGeom>
          <a:noFill/>
        </p:spPr>
        <p:txBody>
          <a:bodyPr wrap="none" rtlCol="0">
            <a:spAutoFit/>
          </a:bodyPr>
          <a:lstStyle/>
          <a:p>
            <a:pPr lvl="0"/>
            <a:r>
              <a:rPr lang="en-US" dirty="0">
                <a:solidFill>
                  <a:srgbClr val="FFFFFF"/>
                </a:solidFill>
              </a:rPr>
              <a:t>NOAA </a:t>
            </a:r>
            <a:r>
              <a:rPr lang="en-US" dirty="0" err="1">
                <a:solidFill>
                  <a:srgbClr val="FFFFFF"/>
                </a:solidFill>
              </a:rPr>
              <a:t>CoastWatch</a:t>
            </a:r>
            <a:r>
              <a:rPr lang="en-US" dirty="0">
                <a:solidFill>
                  <a:srgbClr val="FFFFFF"/>
                </a:solidFill>
              </a:rPr>
              <a:t> Satellite Course                                      http://</a:t>
            </a:r>
            <a:r>
              <a:rPr lang="en-US" dirty="0" err="1">
                <a:solidFill>
                  <a:srgbClr val="FFFFFF"/>
                </a:solidFill>
              </a:rPr>
              <a:t>coastwatch.noaa.gov</a:t>
            </a:r>
            <a:endParaRPr lang="en-US" dirty="0">
              <a:solidFill>
                <a:srgbClr val="FFFFFF"/>
              </a:solidFill>
            </a:endParaRPr>
          </a:p>
        </p:txBody>
      </p:sp>
    </p:spTree>
    <p:extLst>
      <p:ext uri="{BB962C8B-B14F-4D97-AF65-F5344CB8AC3E}">
        <p14:creationId xmlns:p14="http://schemas.microsoft.com/office/powerpoint/2010/main" val="2457466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Color scales are widely used to display satellite data but the choice of the scale is important</a:t>
            </a:r>
          </a:p>
        </p:txBody>
      </p:sp>
      <p:pic>
        <p:nvPicPr>
          <p:cNvPr id="5" name="Content Placeholder 4" descr="S19972442003273.jpeg"/>
          <p:cNvPicPr>
            <a:picLocks noGrp="1" noChangeAspect="1"/>
          </p:cNvPicPr>
          <p:nvPr>
            <p:ph idx="1"/>
          </p:nvPr>
        </p:nvPicPr>
        <p:blipFill>
          <a:blip r:embed="rId2">
            <a:extLst>
              <a:ext uri="{28A0092B-C50C-407E-A947-70E740481C1C}">
                <a14:useLocalDpi xmlns:a14="http://schemas.microsoft.com/office/drawing/2010/main" val="0"/>
              </a:ext>
            </a:extLst>
          </a:blip>
          <a:srcRect l="-3034" r="-3034"/>
          <a:stretch>
            <a:fillRect/>
          </a:stretch>
        </p:blipFill>
        <p:spPr>
          <a:xfrm>
            <a:off x="609600" y="1600201"/>
            <a:ext cx="10972800" cy="4525963"/>
          </a:xfrm>
        </p:spPr>
      </p:pic>
      <p:sp>
        <p:nvSpPr>
          <p:cNvPr id="6" name="TextBox 5"/>
          <p:cNvSpPr txBox="1"/>
          <p:nvPr/>
        </p:nvSpPr>
        <p:spPr>
          <a:xfrm>
            <a:off x="1197182" y="6446928"/>
            <a:ext cx="7685642" cy="307777"/>
          </a:xfrm>
          <a:prstGeom prst="rect">
            <a:avLst/>
          </a:prstGeom>
          <a:noFill/>
        </p:spPr>
        <p:txBody>
          <a:bodyPr wrap="square" rtlCol="0">
            <a:spAutoFit/>
          </a:bodyPr>
          <a:lstStyle/>
          <a:p>
            <a:pPr lvl="0"/>
            <a:r>
              <a:rPr lang="en-US" dirty="0">
                <a:solidFill>
                  <a:srgbClr val="FFFFFF"/>
                </a:solidFill>
              </a:rPr>
              <a:t>NOAA </a:t>
            </a:r>
            <a:r>
              <a:rPr lang="en-US" dirty="0" err="1">
                <a:solidFill>
                  <a:srgbClr val="FFFFFF"/>
                </a:solidFill>
              </a:rPr>
              <a:t>CoastWatch</a:t>
            </a:r>
            <a:r>
              <a:rPr lang="en-US" dirty="0">
                <a:solidFill>
                  <a:srgbClr val="FFFFFF"/>
                </a:solidFill>
              </a:rPr>
              <a:t> Satellite Course                                      http://</a:t>
            </a:r>
            <a:r>
              <a:rPr lang="en-US" dirty="0" err="1">
                <a:solidFill>
                  <a:srgbClr val="FFFFFF"/>
                </a:solidFill>
              </a:rPr>
              <a:t>coastwatch.noaa.gov</a:t>
            </a:r>
            <a:endParaRPr lang="en-US" dirty="0">
              <a:solidFill>
                <a:srgbClr val="FFFFFF"/>
              </a:solidFill>
            </a:endParaRPr>
          </a:p>
        </p:txBody>
      </p:sp>
    </p:spTree>
    <p:extLst>
      <p:ext uri="{BB962C8B-B14F-4D97-AF65-F5344CB8AC3E}">
        <p14:creationId xmlns:p14="http://schemas.microsoft.com/office/powerpoint/2010/main" val="1475665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Same data, different scale shows different features</a:t>
            </a:r>
          </a:p>
        </p:txBody>
      </p:sp>
      <p:pic>
        <p:nvPicPr>
          <p:cNvPr id="4" name="Picture 5" descr="chl-mean-9y-oligo-global"/>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281" r="-4281"/>
          <a:stretch>
            <a:fillRect/>
          </a:stretch>
        </p:blipFill>
        <p:spPr bwMode="auto">
          <a:xfrm>
            <a:off x="0" y="1442595"/>
            <a:ext cx="11539781" cy="475982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1197182" y="6446928"/>
            <a:ext cx="7685642" cy="307777"/>
          </a:xfrm>
          <a:prstGeom prst="rect">
            <a:avLst/>
          </a:prstGeom>
          <a:noFill/>
        </p:spPr>
        <p:txBody>
          <a:bodyPr wrap="square" rtlCol="0">
            <a:spAutoFit/>
          </a:bodyPr>
          <a:lstStyle/>
          <a:p>
            <a:pPr lvl="0"/>
            <a:r>
              <a:rPr lang="en-US" dirty="0">
                <a:solidFill>
                  <a:srgbClr val="FFFFFF"/>
                </a:solidFill>
              </a:rPr>
              <a:t>NOAA </a:t>
            </a:r>
            <a:r>
              <a:rPr lang="en-US" dirty="0" err="1">
                <a:solidFill>
                  <a:srgbClr val="FFFFFF"/>
                </a:solidFill>
              </a:rPr>
              <a:t>CoastWatch</a:t>
            </a:r>
            <a:r>
              <a:rPr lang="en-US" dirty="0">
                <a:solidFill>
                  <a:srgbClr val="FFFFFF"/>
                </a:solidFill>
              </a:rPr>
              <a:t> Satellite Course                                      http://</a:t>
            </a:r>
            <a:r>
              <a:rPr lang="en-US" dirty="0" err="1">
                <a:solidFill>
                  <a:srgbClr val="FFFFFF"/>
                </a:solidFill>
              </a:rPr>
              <a:t>coastwatch.noaa.gov</a:t>
            </a:r>
            <a:endParaRPr lang="en-US" dirty="0">
              <a:solidFill>
                <a:srgbClr val="FFFFFF"/>
              </a:solidFill>
            </a:endParaRPr>
          </a:p>
        </p:txBody>
      </p:sp>
    </p:spTree>
    <p:extLst>
      <p:ext uri="{BB962C8B-B14F-4D97-AF65-F5344CB8AC3E}">
        <p14:creationId xmlns:p14="http://schemas.microsoft.com/office/powerpoint/2010/main" val="2521986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ChangeArrowheads="1"/>
          </p:cNvSpPr>
          <p:nvPr/>
        </p:nvSpPr>
        <p:spPr bwMode="auto">
          <a:xfrm>
            <a:off x="1263651" y="990600"/>
            <a:ext cx="9211733"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defTabSz="914400" eaLnBrk="0" hangingPunct="0">
              <a:lnSpc>
                <a:spcPct val="100000"/>
              </a:lnSpc>
              <a:buClrTx/>
              <a:buSzTx/>
              <a:buFontTx/>
              <a:buNone/>
              <a:defRPr/>
            </a:pPr>
            <a:endParaRPr lang="en-US">
              <a:solidFill>
                <a:srgbClr val="FFFF00"/>
              </a:solidFill>
              <a:cs typeface="Times New Roman" charset="0"/>
            </a:endParaRPr>
          </a:p>
        </p:txBody>
      </p:sp>
      <p:pic>
        <p:nvPicPr>
          <p:cNvPr id="11266" name="Picture 3" descr="3seawifs_3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1642" y="136527"/>
            <a:ext cx="9261157" cy="6250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1" y="413799"/>
            <a:ext cx="5051434" cy="461665"/>
          </a:xfrm>
          <a:prstGeom prst="rect">
            <a:avLst/>
          </a:prstGeom>
          <a:noFill/>
        </p:spPr>
        <p:txBody>
          <a:bodyPr wrap="square" rtlCol="0">
            <a:spAutoFit/>
          </a:bodyPr>
          <a:lstStyle/>
          <a:p>
            <a:r>
              <a:rPr lang="en-US" sz="2400" dirty="0"/>
              <a:t>Combining color with a 3-D plot</a:t>
            </a:r>
          </a:p>
        </p:txBody>
      </p:sp>
      <p:sp>
        <p:nvSpPr>
          <p:cNvPr id="6" name="TextBox 5"/>
          <p:cNvSpPr txBox="1"/>
          <p:nvPr/>
        </p:nvSpPr>
        <p:spPr>
          <a:xfrm>
            <a:off x="1197182" y="6446928"/>
            <a:ext cx="7685642" cy="307777"/>
          </a:xfrm>
          <a:prstGeom prst="rect">
            <a:avLst/>
          </a:prstGeom>
          <a:noFill/>
        </p:spPr>
        <p:txBody>
          <a:bodyPr wrap="square" rtlCol="0">
            <a:spAutoFit/>
          </a:bodyPr>
          <a:lstStyle/>
          <a:p>
            <a:pPr lvl="0"/>
            <a:r>
              <a:rPr lang="en-US" dirty="0">
                <a:solidFill>
                  <a:srgbClr val="FFFFFF"/>
                </a:solidFill>
              </a:rPr>
              <a:t>NOAA </a:t>
            </a:r>
            <a:r>
              <a:rPr lang="en-US" dirty="0" err="1">
                <a:solidFill>
                  <a:srgbClr val="FFFFFF"/>
                </a:solidFill>
              </a:rPr>
              <a:t>CoastWatch</a:t>
            </a:r>
            <a:r>
              <a:rPr lang="en-US" dirty="0">
                <a:solidFill>
                  <a:srgbClr val="FFFFFF"/>
                </a:solidFill>
              </a:rPr>
              <a:t> Satellite Course                                      http://</a:t>
            </a:r>
            <a:r>
              <a:rPr lang="en-US" dirty="0" err="1">
                <a:solidFill>
                  <a:srgbClr val="FFFFFF"/>
                </a:solidFill>
              </a:rPr>
              <a:t>coastwatch.noaa.gov</a:t>
            </a:r>
            <a:endParaRPr lang="en-US" dirty="0">
              <a:solidFill>
                <a:srgbClr val="FFFFFF"/>
              </a:solidFill>
            </a:endParaRPr>
          </a:p>
        </p:txBody>
      </p:sp>
      <p:sp>
        <p:nvSpPr>
          <p:cNvPr id="3" name="TextBox 2"/>
          <p:cNvSpPr txBox="1"/>
          <p:nvPr/>
        </p:nvSpPr>
        <p:spPr>
          <a:xfrm>
            <a:off x="2" y="3751878"/>
            <a:ext cx="2597880" cy="738664"/>
          </a:xfrm>
          <a:prstGeom prst="rect">
            <a:avLst/>
          </a:prstGeom>
          <a:noFill/>
        </p:spPr>
        <p:txBody>
          <a:bodyPr wrap="square" rtlCol="0">
            <a:spAutoFit/>
          </a:bodyPr>
          <a:lstStyle/>
          <a:p>
            <a:r>
              <a:rPr lang="en-US" b="1" dirty="0"/>
              <a:t>Cover Illustration in</a:t>
            </a:r>
            <a:r>
              <a:rPr lang="en-US" b="1" i="1" dirty="0"/>
              <a:t> Progress in oceanography</a:t>
            </a:r>
            <a:r>
              <a:rPr lang="en-US" b="1" dirty="0"/>
              <a:t>, 49(1-4), </a:t>
            </a:r>
          </a:p>
        </p:txBody>
      </p:sp>
    </p:spTree>
    <p:extLst>
      <p:ext uri="{BB962C8B-B14F-4D97-AF65-F5344CB8AC3E}">
        <p14:creationId xmlns:p14="http://schemas.microsoft.com/office/powerpoint/2010/main" val="2572871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Rectangle 2"/>
          <p:cNvSpPr>
            <a:spLocks noGrp="1" noChangeArrowheads="1"/>
          </p:cNvSpPr>
          <p:nvPr>
            <p:ph type="title"/>
          </p:nvPr>
        </p:nvSpPr>
        <p:spPr bwMode="auto">
          <a:xfrm>
            <a:off x="0" y="274638"/>
            <a:ext cx="12455845"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normAutofit/>
          </a:bodyPr>
          <a:lstStyle/>
          <a:p>
            <a:r>
              <a:rPr lang="en-US" sz="4000" dirty="0">
                <a:solidFill>
                  <a:schemeClr val="tx1"/>
                </a:solidFill>
              </a:rPr>
              <a:t> Loggerhead sea turtles daily positions with daily SST climatology</a:t>
            </a:r>
          </a:p>
        </p:txBody>
      </p:sp>
      <p:pic>
        <p:nvPicPr>
          <p:cNvPr id="734211" name="Picture 3" descr="sos2b"/>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bwMode="auto">
          <a:xfrm>
            <a:off x="0" y="1143000"/>
            <a:ext cx="12192000" cy="3060700"/>
          </a:xfrm>
          <a:noFill/>
          <a:extLst>
            <a:ext uri="{909E8E84-426E-40dd-AFC4-6F175D3DCCD1}">
              <a14:hiddenFill xmlns:a14="http://schemas.microsoft.com/office/drawing/2010/main" xmlns="">
                <a:solidFill>
                  <a:srgbClr val="FFFFFF"/>
                </a:solidFill>
              </a14:hiddenFill>
            </a:ext>
          </a:extLst>
        </p:spPr>
      </p:pic>
      <p:sp>
        <p:nvSpPr>
          <p:cNvPr id="734212" name="Rectangle 4"/>
          <p:cNvSpPr>
            <a:spLocks noChangeArrowheads="1"/>
          </p:cNvSpPr>
          <p:nvPr/>
        </p:nvSpPr>
        <p:spPr bwMode="auto">
          <a:xfrm>
            <a:off x="304801" y="4203702"/>
            <a:ext cx="6226923" cy="49164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a:lnSpc>
                <a:spcPct val="80000"/>
              </a:lnSpc>
              <a:spcBef>
                <a:spcPct val="20000"/>
              </a:spcBef>
              <a:buFontTx/>
              <a:buChar char="•"/>
            </a:pPr>
            <a:r>
              <a:rPr lang="en-US" sz="2400" dirty="0"/>
              <a:t>All tracks remapped to a single calendar year</a:t>
            </a:r>
          </a:p>
          <a:p>
            <a:pPr marL="342900" indent="-342900">
              <a:lnSpc>
                <a:spcPct val="80000"/>
              </a:lnSpc>
              <a:spcBef>
                <a:spcPct val="20000"/>
              </a:spcBef>
              <a:buFontTx/>
              <a:buChar char="•"/>
            </a:pPr>
            <a:r>
              <a:rPr lang="en-US" sz="2400" dirty="0"/>
              <a:t>Climatological SST field, contour at 18</a:t>
            </a:r>
            <a:r>
              <a:rPr lang="en-US" sz="3200" dirty="0"/>
              <a:t>°</a:t>
            </a:r>
            <a:r>
              <a:rPr lang="en-US" sz="2400" dirty="0"/>
              <a:t> C for reference</a:t>
            </a:r>
          </a:p>
        </p:txBody>
      </p:sp>
      <p:pic>
        <p:nvPicPr>
          <p:cNvPr id="5" name="Picture 4" descr="1turtle_arg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6971" y="4203702"/>
            <a:ext cx="4892836" cy="263171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304801" y="6019302"/>
            <a:ext cx="5327400" cy="369332"/>
          </a:xfrm>
          <a:prstGeom prst="rect">
            <a:avLst/>
          </a:prstGeom>
          <a:noFill/>
        </p:spPr>
        <p:txBody>
          <a:bodyPr wrap="square" rtlCol="0">
            <a:spAutoFit/>
          </a:bodyPr>
          <a:lstStyle/>
          <a:p>
            <a:r>
              <a:rPr lang="en-US" sz="1800" dirty="0"/>
              <a:t>Animation From </a:t>
            </a:r>
            <a:r>
              <a:rPr lang="en-US" sz="1800" b="1" dirty="0"/>
              <a:t>D. Kobayashi, PIFSC, NOAA</a:t>
            </a:r>
          </a:p>
        </p:txBody>
      </p:sp>
      <p:sp>
        <p:nvSpPr>
          <p:cNvPr id="8" name="TextBox 7"/>
          <p:cNvSpPr txBox="1"/>
          <p:nvPr/>
        </p:nvSpPr>
        <p:spPr>
          <a:xfrm>
            <a:off x="1197182" y="6446928"/>
            <a:ext cx="7685642" cy="307777"/>
          </a:xfrm>
          <a:prstGeom prst="rect">
            <a:avLst/>
          </a:prstGeom>
          <a:noFill/>
        </p:spPr>
        <p:txBody>
          <a:bodyPr wrap="square" rtlCol="0">
            <a:spAutoFit/>
          </a:bodyPr>
          <a:lstStyle/>
          <a:p>
            <a:pPr lvl="0"/>
            <a:r>
              <a:rPr lang="en-US" dirty="0">
                <a:solidFill>
                  <a:srgbClr val="FFFFFF"/>
                </a:solidFill>
              </a:rPr>
              <a:t>NOAA </a:t>
            </a:r>
            <a:r>
              <a:rPr lang="en-US" dirty="0" err="1">
                <a:solidFill>
                  <a:srgbClr val="FFFFFF"/>
                </a:solidFill>
              </a:rPr>
              <a:t>CoastWatch</a:t>
            </a:r>
            <a:r>
              <a:rPr lang="en-US" dirty="0">
                <a:solidFill>
                  <a:srgbClr val="FFFFFF"/>
                </a:solidFill>
              </a:rPr>
              <a:t> Satellite Course                                      http://</a:t>
            </a:r>
            <a:r>
              <a:rPr lang="en-US" dirty="0" err="1">
                <a:solidFill>
                  <a:srgbClr val="FFFFFF"/>
                </a:solidFill>
              </a:rPr>
              <a:t>coastwatch.noaa.gov</a:t>
            </a:r>
            <a:endParaRPr lang="en-US" dirty="0">
              <a:solidFill>
                <a:srgbClr val="FFFFFF"/>
              </a:solidFill>
            </a:endParaRPr>
          </a:p>
        </p:txBody>
      </p:sp>
    </p:spTree>
    <p:extLst>
      <p:ext uri="{BB962C8B-B14F-4D97-AF65-F5344CB8AC3E}">
        <p14:creationId xmlns:p14="http://schemas.microsoft.com/office/powerpoint/2010/main" val="2162320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Satellite data with loggerhead sea turtle tagging data</a:t>
            </a:r>
          </a:p>
        </p:txBody>
      </p:sp>
      <p:pic>
        <p:nvPicPr>
          <p:cNvPr id="4" name="Content Placeholder 3" descr="Map-of-the-North-Pacific-Ocean-and-231-satellite-tagged-juvenile-loggerhead-sea-turtle.png"/>
          <p:cNvPicPr>
            <a:picLocks noGrp="1" noChangeAspect="1"/>
          </p:cNvPicPr>
          <p:nvPr>
            <p:ph idx="1"/>
          </p:nvPr>
        </p:nvPicPr>
        <p:blipFill>
          <a:blip r:embed="rId2">
            <a:extLst>
              <a:ext uri="{28A0092B-C50C-407E-A947-70E740481C1C}">
                <a14:useLocalDpi xmlns:a14="http://schemas.microsoft.com/office/drawing/2010/main" val="0"/>
              </a:ext>
            </a:extLst>
          </a:blip>
          <a:srcRect t="-49040" b="-49040"/>
          <a:stretch>
            <a:fillRect/>
          </a:stretch>
        </p:blipFill>
        <p:spPr>
          <a:xfrm>
            <a:off x="178550" y="2456336"/>
            <a:ext cx="10838492" cy="3820843"/>
          </a:xfrm>
        </p:spPr>
      </p:pic>
      <p:sp>
        <p:nvSpPr>
          <p:cNvPr id="5" name="TextBox 4"/>
          <p:cNvSpPr txBox="1"/>
          <p:nvPr/>
        </p:nvSpPr>
        <p:spPr>
          <a:xfrm>
            <a:off x="1255829" y="2882323"/>
            <a:ext cx="9761212" cy="461665"/>
          </a:xfrm>
          <a:prstGeom prst="rect">
            <a:avLst/>
          </a:prstGeom>
          <a:noFill/>
        </p:spPr>
        <p:txBody>
          <a:bodyPr wrap="square" rtlCol="0">
            <a:spAutoFit/>
          </a:bodyPr>
          <a:lstStyle/>
          <a:p>
            <a:r>
              <a:rPr lang="en-US" sz="2400" dirty="0"/>
              <a:t>Loggerhead sea turtle migration</a:t>
            </a:r>
          </a:p>
        </p:txBody>
      </p:sp>
      <p:pic>
        <p:nvPicPr>
          <p:cNvPr id="6" name="Picture 2" descr="460400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221" y="1233868"/>
            <a:ext cx="3338641" cy="16484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1turtle_arg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5125" y="955868"/>
            <a:ext cx="3970573" cy="2135656"/>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1197182" y="6446928"/>
            <a:ext cx="7685642" cy="307777"/>
          </a:xfrm>
          <a:prstGeom prst="rect">
            <a:avLst/>
          </a:prstGeom>
          <a:noFill/>
        </p:spPr>
        <p:txBody>
          <a:bodyPr wrap="square" rtlCol="0">
            <a:spAutoFit/>
          </a:bodyPr>
          <a:lstStyle/>
          <a:p>
            <a:pPr lvl="0"/>
            <a:r>
              <a:rPr lang="en-US" dirty="0">
                <a:solidFill>
                  <a:srgbClr val="FFFFFF"/>
                </a:solidFill>
              </a:rPr>
              <a:t>NOAA </a:t>
            </a:r>
            <a:r>
              <a:rPr lang="en-US" dirty="0" err="1">
                <a:solidFill>
                  <a:srgbClr val="FFFFFF"/>
                </a:solidFill>
              </a:rPr>
              <a:t>CoastWatch</a:t>
            </a:r>
            <a:r>
              <a:rPr lang="en-US" dirty="0">
                <a:solidFill>
                  <a:srgbClr val="FFFFFF"/>
                </a:solidFill>
              </a:rPr>
              <a:t> Satellite Course                                      http://</a:t>
            </a:r>
            <a:r>
              <a:rPr lang="en-US" dirty="0" err="1">
                <a:solidFill>
                  <a:srgbClr val="FFFFFF"/>
                </a:solidFill>
              </a:rPr>
              <a:t>coastwatch.noaa.gov</a:t>
            </a:r>
            <a:endParaRPr lang="en-US" dirty="0">
              <a:solidFill>
                <a:srgbClr val="FFFFFF"/>
              </a:solidFill>
            </a:endParaRPr>
          </a:p>
        </p:txBody>
      </p:sp>
    </p:spTree>
    <p:extLst>
      <p:ext uri="{BB962C8B-B14F-4D97-AF65-F5344CB8AC3E}">
        <p14:creationId xmlns:p14="http://schemas.microsoft.com/office/powerpoint/2010/main" val="28558148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1"/>
</p:tagLst>
</file>

<file path=ppt/theme/theme1.xml><?xml version="1.0" encoding="utf-8"?>
<a:theme xmlns:a="http://schemas.openxmlformats.org/drawingml/2006/main" name="Default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NOAA Title Options">
  <a:themeElements>
    <a:clrScheme name="Custom 11">
      <a:dk1>
        <a:srgbClr val="000000"/>
      </a:dk1>
      <a:lt1>
        <a:srgbClr val="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178</TotalTime>
  <Words>1542</Words>
  <Application>Microsoft Office PowerPoint</Application>
  <PresentationFormat>Widescreen</PresentationFormat>
  <Paragraphs>150</Paragraphs>
  <Slides>32</Slides>
  <Notes>16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32</vt:i4>
      </vt:variant>
    </vt:vector>
  </HeadingPairs>
  <TitlesOfParts>
    <vt:vector size="40" baseType="lpstr">
      <vt:lpstr>Arial</vt:lpstr>
      <vt:lpstr>Calibri</vt:lpstr>
      <vt:lpstr>Arial Narrow</vt:lpstr>
      <vt:lpstr>Times New Roman</vt:lpstr>
      <vt:lpstr>ＭＳ Ｐゴシック</vt:lpstr>
      <vt:lpstr>Helvetica Neue</vt:lpstr>
      <vt:lpstr>Default Theme</vt:lpstr>
      <vt:lpstr>1_NOAA Title Options</vt:lpstr>
      <vt:lpstr>Some applications of satellite remotely-sensed oceanographic data  in the Central North Pacific                    Jeffrey Polovina Affiliate Faculty UH Marine Biology Program  </vt:lpstr>
      <vt:lpstr>Topics I’ll discuss</vt:lpstr>
      <vt:lpstr>Hawaii SST – typical monthly SST time series display</vt:lpstr>
      <vt:lpstr>Alternative display of daily SST with application to coral reef bleaching</vt:lpstr>
      <vt:lpstr> Color scales are widely used to display satellite data but the choice of the scale is important</vt:lpstr>
      <vt:lpstr>Same data, different scale shows different features</vt:lpstr>
      <vt:lpstr>PowerPoint Presentation</vt:lpstr>
      <vt:lpstr> Loggerhead sea turtles daily positions with daily SST climatology</vt:lpstr>
      <vt:lpstr>Satellite data with loggerhead sea turtle tagging data</vt:lpstr>
      <vt:lpstr> Loggerhead sea turtles daily positions with daily SST climatology</vt:lpstr>
      <vt:lpstr>PowerPoint Presentation</vt:lpstr>
      <vt:lpstr>PowerPoint Presentation</vt:lpstr>
      <vt:lpstr>Surface Chlorophyll Climatology showing the forage habitat of loggerheads in the North Pacific as the boundary between the low chlorophyll region in blue and the higher chlorophyll region in green. </vt:lpstr>
      <vt:lpstr>PowerPoint Presentation</vt:lpstr>
      <vt:lpstr>PowerPoint Presentation</vt:lpstr>
      <vt:lpstr>PowerPoint Presentation</vt:lpstr>
      <vt:lpstr>Based on loggerhead’s use of the TZCF we developed TurtleWatch to advise fishers of the zone of highest probability of interaction</vt:lpstr>
      <vt:lpstr>PowerPoint Presentation</vt:lpstr>
      <vt:lpstr>PowerPoint Presentation</vt:lpstr>
      <vt:lpstr>PowerPoint Presentation</vt:lpstr>
      <vt:lpstr>PowerPoint Presentation</vt:lpstr>
      <vt:lpstr>Impact of TZCF on NWHI</vt:lpstr>
      <vt:lpstr>PowerPoint Presentation</vt:lpstr>
      <vt:lpstr>PowerPoint Presentation</vt:lpstr>
      <vt:lpstr>PowerPoint Presentation</vt:lpstr>
      <vt:lpstr>PowerPoint Presentation</vt:lpstr>
      <vt:lpstr>SeawiFS surface chlorophyll climatology with oligotrophic gyres in black</vt:lpstr>
      <vt:lpstr>PowerPoint Presentation</vt:lpstr>
      <vt:lpstr>PowerPoint Presentation</vt:lpstr>
      <vt:lpstr>Linear term</vt:lpstr>
      <vt:lpstr>PowerPoint Presentation</vt:lpstr>
      <vt:lpstr>Some Final Thoughts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Satellite-derived Parameters</dc:title>
  <dc:creator>Jeff Polovina</dc:creator>
  <cp:lastModifiedBy>Melanie Abecassis</cp:lastModifiedBy>
  <cp:revision>20</cp:revision>
  <dcterms:created xsi:type="dcterms:W3CDTF">2022-04-14T18:53:06Z</dcterms:created>
  <dcterms:modified xsi:type="dcterms:W3CDTF">2022-04-22T02:21:17Z</dcterms:modified>
</cp:coreProperties>
</file>