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embeddedFontLst>
    <p:embeddedFont>
      <p:font typeface="Arial Narrow"/>
      <p:regular r:id="rId18"/>
      <p:bold r:id="rId19"/>
      <p:italic r:id="rId20"/>
      <p:boldItalic r:id="rId21"/>
    </p:embeddedFon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32">
          <p15:clr>
            <a:srgbClr val="A4A3A4"/>
          </p15:clr>
        </p15:guide>
        <p15:guide id="2" pos="3792">
          <p15:clr>
            <a:srgbClr val="A4A3A4"/>
          </p15:clr>
        </p15:guide>
      </p15:sldGuideLst>
    </p:ext>
    <p:ext uri="http://customooxmlschemas.google.com/">
      <go:slidesCustomData xmlns:go="http://customooxmlschemas.google.com/" r:id="rId26" roundtripDataSignature="AMtx7mh457KBpwTCFOG8V2Qw+G4/lQwU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32" orient="horz"/>
        <p:guide pos="379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Narrow-italic.fntdata"/><Relationship Id="rId22" Type="http://schemas.openxmlformats.org/officeDocument/2006/relationships/font" Target="fonts/HelveticaNeue-regular.fntdata"/><Relationship Id="rId21" Type="http://schemas.openxmlformats.org/officeDocument/2006/relationships/font" Target="fonts/ArialNarrow-boldItalic.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HelveticaNeue-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ArialNarrow-bold.fntdata"/><Relationship Id="rId18" Type="http://schemas.openxmlformats.org/officeDocument/2006/relationships/font" Target="fonts/ArialNarrow-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Welcome to the online course on oceanographic satellite data products, produced by NOAA’s CoastWatch Program.  In this module we will present strategies for discovering, accessing, and downloading ocean satellite data, and some tools you can use to accomplish these tasks</a:t>
            </a:r>
            <a:br>
              <a:rPr b="0" i="0" lang="en-US" sz="1200" u="none" strike="noStrike">
                <a:solidFill>
                  <a:schemeClr val="dk1"/>
                </a:solidFill>
                <a:latin typeface="Calibri"/>
                <a:ea typeface="Calibri"/>
                <a:cs typeface="Calibri"/>
                <a:sym typeface="Calibri"/>
              </a:rPr>
            </a:br>
            <a:br>
              <a:rPr b="0" i="0" lang="en-US" sz="1200" u="none" strike="noStrike">
                <a:solidFill>
                  <a:schemeClr val="dk1"/>
                </a:solidFill>
                <a:latin typeface="Calibri"/>
                <a:ea typeface="Calibri"/>
                <a:cs typeface="Calibri"/>
                <a:sym typeface="Calibri"/>
              </a:rPr>
            </a:b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My name is Cara Wilson, I’m the node manager of the West Coast Node of NOAA’s CoastWatch Program.  The materials I will be presenting in this video were produced from a collaboration from many members of NOAA’s CoastWatch Program including Dale Robinson, Melanie Abecassis, Ron Vogel, Shelly Tomlinson, me and the late Dave Foley.  </a:t>
            </a:r>
            <a:endParaRPr b="0"/>
          </a:p>
          <a:p>
            <a:pPr indent="0" lvl="0" marL="0" rtl="0" algn="l">
              <a:spcBef>
                <a:spcPts val="0"/>
              </a:spcBef>
              <a:spcAft>
                <a:spcPts val="0"/>
              </a:spcAft>
              <a:buNone/>
            </a:pPr>
            <a:br>
              <a:rPr lang="en-US"/>
            </a:br>
            <a:endParaRPr/>
          </a:p>
        </p:txBody>
      </p:sp>
      <p:sp>
        <p:nvSpPr>
          <p:cNvPr id="86" name="Google Shape;8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The ERD and CoastWatch West Coast Node also commissioned the development of the Environmental Data Connector. The Environmental Data Connector is a plug-in for ArcGIS that makes it easy to bring raster data into ArcGIS. It is particularly helpful to bring in spatial data with several time steps. You can also use it to extract data from station locations and from a specified area over time.</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There is a tutorial assignment in your syllabus where you will find out more about using the EDC. </a:t>
            </a:r>
            <a:endParaRPr b="0"/>
          </a:p>
          <a:p>
            <a:pPr indent="0" lvl="0" marL="0" rtl="0" algn="l">
              <a:spcBef>
                <a:spcPts val="0"/>
              </a:spcBef>
              <a:spcAft>
                <a:spcPts val="0"/>
              </a:spcAft>
              <a:buNone/>
            </a:pPr>
            <a:r>
              <a:t/>
            </a:r>
            <a:endParaRPr/>
          </a:p>
        </p:txBody>
      </p:sp>
      <p:sp>
        <p:nvSpPr>
          <p:cNvPr id="248" name="Google Shape;24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Lastly there are multiple different CoastWatch nodes, all geared towards a particular geographical region.   The West Coast node has a lot of datasets with global coverage, but if your study area falls within the domain of one of the other nodes of CoastWatch you might want to check out those nodes for regional products.  This </a:t>
            </a:r>
            <a:r>
              <a:rPr lang="en-US"/>
              <a:t>concludes</a:t>
            </a:r>
            <a:r>
              <a:rPr b="0" i="0" lang="en-US" sz="1200" u="none" strike="noStrike">
                <a:solidFill>
                  <a:schemeClr val="dk1"/>
                </a:solidFill>
                <a:latin typeface="Calibri"/>
                <a:ea typeface="Calibri"/>
                <a:cs typeface="Calibri"/>
                <a:sym typeface="Calibri"/>
              </a:rPr>
              <a:t> this presentation.  Thank you for listening, I hope you have </a:t>
            </a:r>
            <a:r>
              <a:rPr lang="en-US"/>
              <a:t>found</a:t>
            </a:r>
            <a:r>
              <a:rPr b="0" i="0" lang="en-US" sz="1200" u="none" strike="noStrike">
                <a:solidFill>
                  <a:schemeClr val="dk1"/>
                </a:solidFill>
                <a:latin typeface="Calibri"/>
                <a:ea typeface="Calibri"/>
                <a:cs typeface="Calibri"/>
                <a:sym typeface="Calibri"/>
              </a:rPr>
              <a:t> it useful </a:t>
            </a:r>
            <a:endParaRPr/>
          </a:p>
        </p:txBody>
      </p:sp>
      <p:sp>
        <p:nvSpPr>
          <p:cNvPr id="260" name="Google Shape;26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For many people,  discovering, accessing, and downloading ocean satellite data can be challenging.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There are dozens of data providers online, each with its own:</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data products, file formats, download protocols, subsetting abilities, and previewing abilities</a:t>
            </a:r>
            <a:endParaRPr b="0"/>
          </a:p>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At CoastWatch we believe that getting data should not be difficult.</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People experienced with using satellite data typically have a strategy for  finding satellite data that works for their application. If you are new to satellite data, suggest the following strategy to get you started.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To start with, use online data viewers to explore datasets and to look for interesting ocean features.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Next, develop a basic understanding of the data file formats used with satellite data and how they can benefit working with the data. Finding a good viewer for visualizing the data in the files will also help you work with the data.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Find a good online site with an easy to use data server, for accessing and downloading data. In this course we will focus on using ERDDAP.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Next steal, I mean, borrow code from other people. There is no need to start from scratch. You can improve and customize existing code for your purposes. There are even code packages written in languages like  R, Python, and MATLAB specifically developed for working with satellite data. We go into this in further detail in the tutorials.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Finally, there are software </a:t>
            </a:r>
            <a:r>
              <a:rPr lang="en-US"/>
              <a:t>plugins</a:t>
            </a:r>
            <a:r>
              <a:rPr b="0" i="0" lang="en-US" sz="1200" u="none" strike="noStrike">
                <a:solidFill>
                  <a:schemeClr val="dk1"/>
                </a:solidFill>
                <a:latin typeface="Calibri"/>
                <a:ea typeface="Calibri"/>
                <a:cs typeface="Calibri"/>
                <a:sym typeface="Calibri"/>
              </a:rPr>
              <a:t> available to help with bringing data into applications like ArcGIS.  We will be exploring all of these during this course. </a:t>
            </a:r>
            <a:endParaRPr b="0"/>
          </a:p>
          <a:p>
            <a:pPr indent="0" lvl="0" marL="0" rtl="0" algn="l">
              <a:spcBef>
                <a:spcPts val="0"/>
              </a:spcBef>
              <a:spcAft>
                <a:spcPts val="0"/>
              </a:spcAft>
              <a:buNone/>
            </a:pPr>
            <a:r>
              <a:t/>
            </a:r>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To start a project or to look for interesting ocean features, a great place to start is to use an online data viewer. The viewers allow you to explore a variety of datasets and examine your area of interest.  Using data viewers is like looking through department store windows: they let you shop around before you buy.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There are many good data viewers available. I’ve listed a few below, including the CoastWatch viewer. Try visiting one of these sites and explore a few datasets that are of interest to you.  </a:t>
            </a:r>
            <a:endParaRPr b="0"/>
          </a:p>
          <a:p>
            <a:pPr indent="0" lvl="0" marL="0" rtl="0" algn="l">
              <a:spcBef>
                <a:spcPts val="0"/>
              </a:spcBef>
              <a:spcAft>
                <a:spcPts val="0"/>
              </a:spcAft>
              <a:buNone/>
            </a:pPr>
            <a:br>
              <a:rPr lang="en-US"/>
            </a:b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you will work a lot with satellite data, you will need to get familiar with the netCDF file format, as most satellite data is delivered in this format</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Why NetCDF?</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files are self-describing, meaning they contain all the information you need to use the data, including geographical and  temporal coverage, details about how the data were processed, how you are allowed to use the data, and who to acknowledge if you use the data.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The files are portable.  They can be used by all computer platforms.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The binary format is compact, so file sizes are smaller</a:t>
            </a:r>
            <a:endParaRPr b="0"/>
          </a:p>
          <a:p>
            <a:pPr indent="0" lvl="0" marL="0" rtl="0" algn="l">
              <a:spcBef>
                <a:spcPts val="0"/>
              </a:spcBef>
              <a:spcAft>
                <a:spcPts val="0"/>
              </a:spcAft>
              <a:buNone/>
            </a:pPr>
            <a:br>
              <a:rPr lang="en-US"/>
            </a:b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you are using netCDF, it is helpful to use a good netCDF viewer. A good one is NASA's Panoply. With Panoply you can map the data, reproject maps, save the maps as images, see data and metadata, and much more. Of course if you want to do any more complicated analysis of the data you will need to use software like R, python or ArcGIS.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There is tutorial assignment in your syllabus where you will find out more about netCDF and Panoply. </a:t>
            </a:r>
            <a:endParaRPr b="0"/>
          </a:p>
          <a:p>
            <a:pPr indent="0" lvl="0" marL="0" rtl="0" algn="l">
              <a:spcBef>
                <a:spcPts val="0"/>
              </a:spcBef>
              <a:spcAft>
                <a:spcPts val="0"/>
              </a:spcAft>
              <a:buNone/>
            </a:pPr>
            <a:br>
              <a:rPr lang="en-US"/>
            </a:br>
            <a:endParaRPr/>
          </a:p>
        </p:txBody>
      </p:sp>
      <p:sp>
        <p:nvSpPr>
          <p:cNvPr id="149" name="Google Shape;14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For the workshop, we will get most of our data from the ERDDAP data server</a:t>
            </a:r>
            <a:endParaRPr b="0"/>
          </a:p>
          <a:p>
            <a:pPr indent="0" lvl="0" marL="0" rtl="0" algn="l">
              <a:spcBef>
                <a:spcPts val="0"/>
              </a:spcBef>
              <a:spcAft>
                <a:spcPts val="0"/>
              </a:spcAft>
              <a:buNone/>
            </a:pPr>
            <a:r>
              <a:rPr lang="en-US"/>
              <a:t>developed</a:t>
            </a:r>
            <a:r>
              <a:rPr b="0" i="0" lang="en-US" sz="1200" u="none" strike="noStrike">
                <a:solidFill>
                  <a:schemeClr val="dk1"/>
                </a:solidFill>
                <a:latin typeface="Calibri"/>
                <a:ea typeface="Calibri"/>
                <a:cs typeface="Calibri"/>
                <a:sym typeface="Calibri"/>
              </a:rPr>
              <a:t> at SWFSC by Bob Simons. ERDDAP gives you a consistent way to download data, the option to subset in time and space, and the choice to download the data in your preferred file format. ERDDAP has both a human interface and machine to machine capabilities. </a:t>
            </a:r>
            <a:endParaRPr b="0"/>
          </a:p>
          <a:p>
            <a:pPr indent="0" lvl="0" marL="0" rtl="0" algn="l">
              <a:spcBef>
                <a:spcPts val="0"/>
              </a:spcBef>
              <a:spcAft>
                <a:spcPts val="0"/>
              </a:spcAft>
              <a:buNone/>
            </a:pPr>
            <a:br>
              <a:rPr lang="en-US"/>
            </a:br>
            <a:endParaRPr/>
          </a:p>
        </p:txBody>
      </p:sp>
      <p:sp>
        <p:nvSpPr>
          <p:cNvPr id="163" name="Google Shape;16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Here is how it works. On the data catalog side, ERDDAP can host local files. But one of ERDDAP’s strengths is that it can serve data from other remote servers. Remember that list of data servers from many different data providers that I showed on the first slide? ERDDAP can point to those servers and pull data from them when you make an ERDDAP request. So, you don't have to learn how to get data from all of those other servers. You just have to know one way, the ERDDAP way.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On the data distribution side,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You can get data by hand with the ERDDAP web interface</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You can pull data directly into software apps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You can get data with automatic scripts for machine to machine data exchange,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You can use ERDDAP as a backend for web applications. Maybe you want to build a website about your project. You can pull data directly from ERDDAP to populate websites with data or images.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This is made possible by Restful URL, where an entire data request is defined in a single URL.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There is a tutorial assignment in your syllabus where you will find out more about ERDDAP. </a:t>
            </a:r>
            <a:endParaRPr b="0"/>
          </a:p>
          <a:p>
            <a:pPr indent="0" lvl="0" marL="0" rtl="0" algn="l">
              <a:spcBef>
                <a:spcPts val="0"/>
              </a:spcBef>
              <a:spcAft>
                <a:spcPts val="0"/>
              </a:spcAft>
              <a:buNone/>
            </a:pPr>
            <a:br>
              <a:rPr b="0" lang="en-US"/>
            </a:br>
            <a:endParaRPr/>
          </a:p>
        </p:txBody>
      </p:sp>
      <p:sp>
        <p:nvSpPr>
          <p:cNvPr id="174" name="Google Shape;1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Some talented people have developed software libraries to help you access data from ERDDAP. One that we use in the course is RerddapXtracto, a package for R developed by Roy Mendelssohn at SWFSC ERD. The package helps you accomplish some common tasks that fisheries and management people often need, like getting satellite data at stations along a cruise or animal track, and getting satellite data from a polygon shaped area over time.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Coastwatch also provides sample code in R and Python to help get you started developing your own code.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You will find a lesson and a tutorial on the RerddapXtracto package in your syllabus.  There are also tutorial assignments in your syllabus where you will find sample R and python code. </a:t>
            </a:r>
            <a:endParaRPr b="0"/>
          </a:p>
          <a:p>
            <a:pPr indent="0" lvl="0" marL="0" rtl="0" algn="l">
              <a:spcBef>
                <a:spcPts val="0"/>
              </a:spcBef>
              <a:spcAft>
                <a:spcPts val="0"/>
              </a:spcAft>
              <a:buNone/>
            </a:pPr>
            <a:br>
              <a:rPr lang="en-US"/>
            </a:br>
            <a:endParaRPr/>
          </a:p>
        </p:txBody>
      </p:sp>
      <p:sp>
        <p:nvSpPr>
          <p:cNvPr id="230" name="Google Shape;23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photo">
  <p:cSld name="Title - No photo">
    <p:spTree>
      <p:nvGrpSpPr>
        <p:cNvPr id="14" name="Shape 14"/>
        <p:cNvGrpSpPr/>
        <p:nvPr/>
      </p:nvGrpSpPr>
      <p:grpSpPr>
        <a:xfrm>
          <a:off x="0" y="0"/>
          <a:ext cx="0" cy="0"/>
          <a:chOff x="0" y="0"/>
          <a:chExt cx="0" cy="0"/>
        </a:xfrm>
      </p:grpSpPr>
      <p:sp>
        <p:nvSpPr>
          <p:cNvPr id="15" name="Google Shape;15;p13"/>
          <p:cNvSpPr txBox="1"/>
          <p:nvPr>
            <p:ph type="title"/>
          </p:nvPr>
        </p:nvSpPr>
        <p:spPr>
          <a:xfrm>
            <a:off x="3168251" y="1327929"/>
            <a:ext cx="7313491" cy="788734"/>
          </a:xfrm>
          <a:prstGeom prst="rect">
            <a:avLst/>
          </a:prstGeom>
          <a:noFill/>
          <a:ln>
            <a:noFill/>
          </a:ln>
        </p:spPr>
        <p:txBody>
          <a:bodyPr anchorCtr="0" anchor="t" bIns="45700" lIns="91425" spcFirstLastPara="1" rIns="91425" wrap="square" tIns="45700">
            <a:noAutofit/>
          </a:bodyPr>
          <a:lstStyle>
            <a:lvl1pPr lvl="0" marR="0" rtl="0" algn="l">
              <a:lnSpc>
                <a:spcPct val="80000"/>
              </a:lnSpc>
              <a:spcBef>
                <a:spcPts val="0"/>
              </a:spcBef>
              <a:spcAft>
                <a:spcPts val="0"/>
              </a:spcAft>
              <a:buClr>
                <a:srgbClr val="1F4E79"/>
              </a:buClr>
              <a:buSzPts val="3200"/>
              <a:buFont typeface="Helvetica Neue"/>
              <a:buNone/>
              <a:defRPr b="1" i="0" sz="3200" u="none" cap="none" strike="noStrike">
                <a:solidFill>
                  <a:srgbClr val="1F4E7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13"/>
          <p:cNvSpPr txBox="1"/>
          <p:nvPr>
            <p:ph idx="1" type="body"/>
          </p:nvPr>
        </p:nvSpPr>
        <p:spPr>
          <a:xfrm>
            <a:off x="4269317" y="2707458"/>
            <a:ext cx="7313083" cy="122443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rgbClr val="262626"/>
              </a:buClr>
              <a:buSzPts val="2400"/>
              <a:buFont typeface="Arial"/>
              <a:buNone/>
              <a:defRPr b="0" i="0" sz="2400" u="none" cap="none" strike="noStrike">
                <a:solidFill>
                  <a:srgbClr val="262626"/>
                </a:solidFill>
                <a:latin typeface="Helvetica Neue"/>
                <a:ea typeface="Helvetica Neue"/>
                <a:cs typeface="Helvetica Neue"/>
                <a:sym typeface="Helvetica Neue"/>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 name="Google Shape;17;p13"/>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rgbClr val="262626"/>
              </a:buClr>
              <a:buSzPts val="1600"/>
              <a:buFont typeface="Arial"/>
              <a:buNone/>
              <a:defRPr b="0" i="0" sz="1600" u="none" cap="none" strike="noStrike">
                <a:solidFill>
                  <a:srgbClr val="262626"/>
                </a:solidFill>
                <a:latin typeface="Arial Narrow"/>
                <a:ea typeface="Arial Narrow"/>
                <a:cs typeface="Arial Narrow"/>
                <a:sym typeface="Arial Narrow"/>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 name="Google Shape;18;p13"/>
          <p:cNvSpPr/>
          <p:nvPr/>
        </p:nvSpPr>
        <p:spPr>
          <a:xfrm>
            <a:off x="372533" y="2201333"/>
            <a:ext cx="1557867" cy="8974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72" name="Google Shape;72;p23"/>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24"/>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4"/>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76" name="Google Shape;76;p24"/>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E4E79"/>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0" name="Google Shape;80;p2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2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2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1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F2F2F2"/>
                </a:solidFill>
                <a:latin typeface="Helvetica Neue"/>
                <a:ea typeface="Helvetica Neue"/>
                <a:cs typeface="Helvetica Neue"/>
                <a:sym typeface="Helvetica Neue"/>
              </a:defRPr>
            </a:lvl1pPr>
            <a:lvl2pPr indent="0" lvl="1" marL="0" marR="0" rtl="0" algn="l">
              <a:spcBef>
                <a:spcPts val="0"/>
              </a:spcBef>
              <a:buNone/>
              <a:defRPr b="0" i="0" sz="1800" u="none" cap="none" strike="noStrike">
                <a:solidFill>
                  <a:srgbClr val="F2F2F2"/>
                </a:solidFill>
                <a:latin typeface="Helvetica Neue"/>
                <a:ea typeface="Helvetica Neue"/>
                <a:cs typeface="Helvetica Neue"/>
                <a:sym typeface="Helvetica Neue"/>
              </a:defRPr>
            </a:lvl2pPr>
            <a:lvl3pPr indent="0" lvl="2" marL="0" marR="0" rtl="0" algn="l">
              <a:spcBef>
                <a:spcPts val="0"/>
              </a:spcBef>
              <a:buNone/>
              <a:defRPr b="0" i="0" sz="1800" u="none" cap="none" strike="noStrike">
                <a:solidFill>
                  <a:srgbClr val="F2F2F2"/>
                </a:solidFill>
                <a:latin typeface="Helvetica Neue"/>
                <a:ea typeface="Helvetica Neue"/>
                <a:cs typeface="Helvetica Neue"/>
                <a:sym typeface="Helvetica Neue"/>
              </a:defRPr>
            </a:lvl3pPr>
            <a:lvl4pPr indent="0" lvl="3" marL="0" marR="0" rtl="0" algn="l">
              <a:spcBef>
                <a:spcPts val="0"/>
              </a:spcBef>
              <a:buNone/>
              <a:defRPr b="0" i="0" sz="1800" u="none" cap="none" strike="noStrike">
                <a:solidFill>
                  <a:srgbClr val="F2F2F2"/>
                </a:solidFill>
                <a:latin typeface="Helvetica Neue"/>
                <a:ea typeface="Helvetica Neue"/>
                <a:cs typeface="Helvetica Neue"/>
                <a:sym typeface="Helvetica Neue"/>
              </a:defRPr>
            </a:lvl4pPr>
            <a:lvl5pPr indent="0" lvl="4" marL="0" marR="0" rtl="0" algn="l">
              <a:spcBef>
                <a:spcPts val="0"/>
              </a:spcBef>
              <a:buNone/>
              <a:defRPr b="0" i="0" sz="1800" u="none" cap="none" strike="noStrike">
                <a:solidFill>
                  <a:srgbClr val="F2F2F2"/>
                </a:solidFill>
                <a:latin typeface="Helvetica Neue"/>
                <a:ea typeface="Helvetica Neue"/>
                <a:cs typeface="Helvetica Neue"/>
                <a:sym typeface="Helvetica Neue"/>
              </a:defRPr>
            </a:lvl5pPr>
            <a:lvl6pPr indent="0" lvl="5" marL="0" marR="0" rtl="0" algn="l">
              <a:spcBef>
                <a:spcPts val="0"/>
              </a:spcBef>
              <a:buNone/>
              <a:defRPr b="0" i="0" sz="1800" u="none" cap="none" strike="noStrike">
                <a:solidFill>
                  <a:srgbClr val="F2F2F2"/>
                </a:solidFill>
                <a:latin typeface="Helvetica Neue"/>
                <a:ea typeface="Helvetica Neue"/>
                <a:cs typeface="Helvetica Neue"/>
                <a:sym typeface="Helvetica Neue"/>
              </a:defRPr>
            </a:lvl6pPr>
            <a:lvl7pPr indent="0" lvl="6" marL="0" marR="0" rtl="0" algn="l">
              <a:spcBef>
                <a:spcPts val="0"/>
              </a:spcBef>
              <a:buNone/>
              <a:defRPr b="0" i="0" sz="1800" u="none" cap="none" strike="noStrike">
                <a:solidFill>
                  <a:srgbClr val="F2F2F2"/>
                </a:solidFill>
                <a:latin typeface="Helvetica Neue"/>
                <a:ea typeface="Helvetica Neue"/>
                <a:cs typeface="Helvetica Neue"/>
                <a:sym typeface="Helvetica Neue"/>
              </a:defRPr>
            </a:lvl7pPr>
            <a:lvl8pPr indent="0" lvl="7" marL="0" marR="0" rtl="0" algn="l">
              <a:spcBef>
                <a:spcPts val="0"/>
              </a:spcBef>
              <a:buNone/>
              <a:defRPr b="0" i="0" sz="1800" u="none" cap="none" strike="noStrike">
                <a:solidFill>
                  <a:srgbClr val="F2F2F2"/>
                </a:solidFill>
                <a:latin typeface="Helvetica Neue"/>
                <a:ea typeface="Helvetica Neue"/>
                <a:cs typeface="Helvetica Neue"/>
                <a:sym typeface="Helvetica Neue"/>
              </a:defRPr>
            </a:lvl8pPr>
            <a:lvl9pPr indent="0" lvl="8" marL="0" marR="0" rtl="0" algn="l">
              <a:spcBef>
                <a:spcPts val="0"/>
              </a:spcBef>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27" name="Google Shape;27;p1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16"/>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1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1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7"/>
          <p:cNvSpPr txBox="1"/>
          <p:nvPr>
            <p:ph idx="12" type="sldNum"/>
          </p:nvPr>
        </p:nvSpPr>
        <p:spPr>
          <a:xfrm>
            <a:off x="11214980"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36" name="Google Shape;36;p17"/>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8"/>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r>
              <a:rPr lang="en-US"/>
              <a:t> </a:t>
            </a:r>
            <a:endParaRPr sz="1400">
              <a:solidFill>
                <a:srgbClr val="000000"/>
              </a:solidFill>
              <a:latin typeface="Arial"/>
              <a:ea typeface="Arial"/>
              <a:cs typeface="Arial"/>
              <a:sym typeface="Arial"/>
            </a:endParaRPr>
          </a:p>
        </p:txBody>
      </p:sp>
      <p:sp>
        <p:nvSpPr>
          <p:cNvPr id="42" name="Google Shape;42;p18"/>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19"/>
          <p:cNvSpPr txBox="1"/>
          <p:nvPr>
            <p:ph type="title"/>
          </p:nvPr>
        </p:nvSpPr>
        <p:spPr>
          <a:xfrm>
            <a:off x="511740"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30200" lvl="3" marL="18288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4pPr>
            <a:lvl5pPr indent="-330200" lvl="4" marL="22860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9"/>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p19"/>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262626"/>
              </a:buClr>
              <a:buSzPts val="3200"/>
              <a:buChar char="•"/>
              <a:defRPr sz="3200">
                <a:solidFill>
                  <a:srgbClr val="262626"/>
                </a:solidFill>
                <a:latin typeface="Helvetica Neue"/>
                <a:ea typeface="Helvetica Neue"/>
                <a:cs typeface="Helvetica Neue"/>
                <a:sym typeface="Helvetica Neue"/>
              </a:defRPr>
            </a:lvl1pPr>
            <a:lvl2pPr indent="-406400" lvl="1" marL="914400" algn="l">
              <a:lnSpc>
                <a:spcPct val="90000"/>
              </a:lnSpc>
              <a:spcBef>
                <a:spcPts val="500"/>
              </a:spcBef>
              <a:spcAft>
                <a:spcPts val="0"/>
              </a:spcAft>
              <a:buClr>
                <a:srgbClr val="262626"/>
              </a:buClr>
              <a:buSzPts val="2800"/>
              <a:buChar char="•"/>
              <a:defRPr sz="2800">
                <a:solidFill>
                  <a:srgbClr val="262626"/>
                </a:solidFill>
                <a:latin typeface="Helvetica Neue"/>
                <a:ea typeface="Helvetica Neue"/>
                <a:cs typeface="Helvetica Neue"/>
                <a:sym typeface="Helvetica Neue"/>
              </a:defRPr>
            </a:lvl2pPr>
            <a:lvl3pPr indent="-381000" lvl="2" marL="1371600" algn="l">
              <a:lnSpc>
                <a:spcPct val="90000"/>
              </a:lnSpc>
              <a:spcBef>
                <a:spcPts val="500"/>
              </a:spcBef>
              <a:spcAft>
                <a:spcPts val="0"/>
              </a:spcAft>
              <a:buClr>
                <a:srgbClr val="262626"/>
              </a:buClr>
              <a:buSzPts val="2400"/>
              <a:buChar char="•"/>
              <a:defRPr sz="2400">
                <a:solidFill>
                  <a:srgbClr val="262626"/>
                </a:solidFill>
                <a:latin typeface="Helvetica Neue"/>
                <a:ea typeface="Helvetica Neue"/>
                <a:cs typeface="Helvetica Neue"/>
                <a:sym typeface="Helvetica Neue"/>
              </a:defRPr>
            </a:lvl3pPr>
            <a:lvl4pPr indent="-355600" lvl="3" marL="18288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4pPr>
            <a:lvl5pPr indent="-355600" lvl="4" marL="22860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4" name="Google Shape;54;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20"/>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56" name="Google Shape;56;p20"/>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 name="Shape 57"/>
        <p:cNvGrpSpPr/>
        <p:nvPr/>
      </p:nvGrpSpPr>
      <p:grpSpPr>
        <a:xfrm>
          <a:off x="0" y="0"/>
          <a:ext cx="0" cy="0"/>
          <a:chOff x="0" y="0"/>
          <a:chExt cx="0" cy="0"/>
        </a:xfrm>
      </p:grpSpPr>
      <p:sp>
        <p:nvSpPr>
          <p:cNvPr id="58" name="Google Shape;58;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1"/>
          <p:cNvSpPr/>
          <p:nvPr>
            <p:ph idx="2" type="pic"/>
          </p:nvPr>
        </p:nvSpPr>
        <p:spPr>
          <a:xfrm>
            <a:off x="5183188" y="987425"/>
            <a:ext cx="6172200" cy="4873625"/>
          </a:xfrm>
          <a:prstGeom prst="rect">
            <a:avLst/>
          </a:prstGeom>
          <a:noFill/>
          <a:ln>
            <a:noFill/>
          </a:ln>
        </p:spPr>
      </p:sp>
      <p:sp>
        <p:nvSpPr>
          <p:cNvPr id="60" name="Google Shape;60;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21"/>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62" name="Google Shape;62;p21"/>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2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2"/>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67" name="Google Shape;67;p2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slideLayout" Target="../slideLayouts/slideLayout1.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2"/>
          <p:cNvSpPr/>
          <p:nvPr/>
        </p:nvSpPr>
        <p:spPr>
          <a:xfrm>
            <a:off x="-12253" y="4417161"/>
            <a:ext cx="12227564" cy="2457785"/>
          </a:xfrm>
          <a:custGeom>
            <a:rect b="b" l="l" r="r" t="t"/>
            <a:pathLst>
              <a:path extrusionOk="0" h="2457785" w="9170673">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1" name="Google Shape;11;p12"/>
          <p:cNvSpPr/>
          <p:nvPr/>
        </p:nvSpPr>
        <p:spPr>
          <a:xfrm>
            <a:off x="-12253" y="0"/>
            <a:ext cx="12227564" cy="3708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12" name="Google Shape;12;p12"/>
          <p:cNvPicPr preferRelativeResize="0"/>
          <p:nvPr/>
        </p:nvPicPr>
        <p:blipFill rotWithShape="1">
          <a:blip r:embed="rId2">
            <a:alphaModFix/>
          </a:blip>
          <a:srcRect b="0" l="0" r="0" t="0"/>
          <a:stretch/>
        </p:blipFill>
        <p:spPr>
          <a:xfrm>
            <a:off x="10668000" y="5405168"/>
            <a:ext cx="1243781" cy="1243781"/>
          </a:xfrm>
          <a:prstGeom prst="rect">
            <a:avLst/>
          </a:prstGeom>
          <a:noFill/>
          <a:ln>
            <a:noFill/>
          </a:ln>
        </p:spPr>
      </p:pic>
      <p:pic>
        <p:nvPicPr>
          <p:cNvPr id="13" name="Google Shape;13;p12"/>
          <p:cNvPicPr preferRelativeResize="0"/>
          <p:nvPr/>
        </p:nvPicPr>
        <p:blipFill rotWithShape="1">
          <a:blip r:embed="rId3">
            <a:alphaModFix/>
          </a:blip>
          <a:srcRect b="0" l="0" r="0" t="0"/>
          <a:stretch/>
        </p:blipFill>
        <p:spPr>
          <a:xfrm>
            <a:off x="-17878" y="-97099"/>
            <a:ext cx="9144000" cy="41615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14"/>
          <p:cNvSpPr/>
          <p:nvPr/>
        </p:nvSpPr>
        <p:spPr>
          <a:xfrm>
            <a:off x="0" y="6398651"/>
            <a:ext cx="12192000" cy="457200"/>
          </a:xfrm>
          <a:prstGeom prst="rect">
            <a:avLst/>
          </a:prstGeom>
          <a:solidFill>
            <a:srgbClr val="1E4E79"/>
          </a:solid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21" name="Google Shape;21;p14"/>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4E79"/>
              </a:buClr>
              <a:buSzPts val="3200"/>
              <a:buFont typeface="Helvetica Neue"/>
              <a:buNone/>
              <a:defRPr b="0" i="0" sz="3200" u="none" cap="none" strike="noStrike">
                <a:solidFill>
                  <a:srgbClr val="1E4E7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4"/>
          <p:cNvSpPr/>
          <p:nvPr/>
        </p:nvSpPr>
        <p:spPr>
          <a:xfrm>
            <a:off x="0" y="0"/>
            <a:ext cx="12192000" cy="91440"/>
          </a:xfrm>
          <a:prstGeom prst="rect">
            <a:avLst/>
          </a:prstGeom>
          <a:solidFill>
            <a:srgbClr val="1F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4"/>
          <p:cNvPicPr preferRelativeResize="0"/>
          <p:nvPr/>
        </p:nvPicPr>
        <p:blipFill rotWithShape="1">
          <a:blip r:embed="rId1">
            <a:alphaModFix/>
          </a:blip>
          <a:srcRect b="0" l="0" r="0" t="0"/>
          <a:stretch/>
        </p:blipFill>
        <p:spPr>
          <a:xfrm>
            <a:off x="344806" y="6418969"/>
            <a:ext cx="411480" cy="4114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coastwatch.pfeg.noaa.gov/EDC/index.html" TargetMode="External"/><Relationship Id="rId4" Type="http://schemas.openxmlformats.org/officeDocument/2006/relationships/hyperlink" Target="https://www.youtube.com/watch?v=czr6M0877gE" TargetMode="External"/><Relationship Id="rId5" Type="http://schemas.openxmlformats.org/officeDocument/2006/relationships/image" Target="../media/image36.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jpg"/><Relationship Id="rId4" Type="http://schemas.openxmlformats.org/officeDocument/2006/relationships/hyperlink" Target="https://oceanwatch.pifsc.noaa.gov/" TargetMode="External"/><Relationship Id="rId9" Type="http://schemas.openxmlformats.org/officeDocument/2006/relationships/image" Target="../media/image31.png"/><Relationship Id="rId5" Type="http://schemas.openxmlformats.org/officeDocument/2006/relationships/hyperlink" Target="https://cwcaribbean.aoml.noaa.gov/" TargetMode="External"/><Relationship Id="rId6" Type="http://schemas.openxmlformats.org/officeDocument/2006/relationships/hyperlink" Target="https://eastcoast.coastwatch.noaa.gov/" TargetMode="External"/><Relationship Id="rId7" Type="http://schemas.openxmlformats.org/officeDocument/2006/relationships/hyperlink" Target="https://coastwatch.glerl.noaa.gov/" TargetMode="External"/><Relationship Id="rId8" Type="http://schemas.openxmlformats.org/officeDocument/2006/relationships/hyperlink" Target="https://coastwatch.noa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coastwatch.noaa.gov/cw_html/cwViewer.html" TargetMode="External"/><Relationship Id="rId4" Type="http://schemas.openxmlformats.org/officeDocument/2006/relationships/hyperlink" Target="https://star.nesdis.noaa.gov/sod/mecb/color/ocview/ocview.html" TargetMode="External"/><Relationship Id="rId9" Type="http://schemas.openxmlformats.org/officeDocument/2006/relationships/image" Target="../media/image5.png"/><Relationship Id="rId5" Type="http://schemas.openxmlformats.org/officeDocument/2006/relationships/hyperlink" Target="https://podaac-tools.jpl.nasa.gov/soto/" TargetMode="External"/><Relationship Id="rId6" Type="http://schemas.openxmlformats.org/officeDocument/2006/relationships/hyperlink" Target="https://worldview.earthdata.nasa.gov/" TargetMode="External"/><Relationship Id="rId7" Type="http://schemas.openxmlformats.org/officeDocument/2006/relationships/hyperlink" Target="https://cwcgom.aoml.noaa.gov/cgom/OceanViewer" TargetMode="External"/><Relationship Id="rId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hyperlink" Target="http://sm_d2019031_map_satsss_data_3days.nc" TargetMode="External"/><Relationship Id="rId7" Type="http://schemas.openxmlformats.org/officeDocument/2006/relationships/hyperlink" Target="http://www.giss.nasa.gov/tools/panoply/" TargetMode="External"/><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32.png"/><Relationship Id="rId13" Type="http://schemas.openxmlformats.org/officeDocument/2006/relationships/image" Target="../media/image26.png"/><Relationship Id="rId12"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0.png"/><Relationship Id="rId9" Type="http://schemas.openxmlformats.org/officeDocument/2006/relationships/image" Target="../media/image35.png"/><Relationship Id="rId15" Type="http://schemas.openxmlformats.org/officeDocument/2006/relationships/image" Target="../media/image18.png"/><Relationship Id="rId14" Type="http://schemas.openxmlformats.org/officeDocument/2006/relationships/image" Target="../media/image25.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3.png"/><Relationship Id="rId8"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30.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2958701" y="1481053"/>
            <a:ext cx="8414149" cy="136011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1F4E79"/>
              </a:buClr>
              <a:buSzPts val="4000"/>
              <a:buFont typeface="Arial"/>
              <a:buNone/>
            </a:pPr>
            <a:r>
              <a:rPr lang="en-US" sz="4000">
                <a:latin typeface="Arial"/>
                <a:ea typeface="Arial"/>
                <a:cs typeface="Arial"/>
                <a:sym typeface="Arial"/>
              </a:rPr>
              <a:t>Tools and strategies for your satellite data project</a:t>
            </a:r>
            <a:br>
              <a:rPr lang="en-US" sz="4000">
                <a:latin typeface="Arial"/>
                <a:ea typeface="Arial"/>
                <a:cs typeface="Arial"/>
                <a:sym typeface="Arial"/>
              </a:rPr>
            </a:br>
            <a:br>
              <a:rPr lang="en-US" sz="4000">
                <a:latin typeface="Arial"/>
                <a:ea typeface="Arial"/>
                <a:cs typeface="Arial"/>
                <a:sym typeface="Arial"/>
              </a:rPr>
            </a:br>
            <a:r>
              <a:rPr lang="en-US">
                <a:latin typeface="Arial Narrow"/>
                <a:ea typeface="Arial Narrow"/>
                <a:cs typeface="Arial Narrow"/>
                <a:sym typeface="Arial Narrow"/>
              </a:rPr>
              <a:t>NOAA Coastwatch Satellite Course</a:t>
            </a:r>
            <a:endParaRPr>
              <a:latin typeface="Arial"/>
              <a:ea typeface="Arial"/>
              <a:cs typeface="Arial"/>
              <a:sym typeface="Arial"/>
            </a:endParaRPr>
          </a:p>
        </p:txBody>
      </p:sp>
      <p:sp>
        <p:nvSpPr>
          <p:cNvPr id="89" name="Google Shape;89;p1"/>
          <p:cNvSpPr txBox="1"/>
          <p:nvPr/>
        </p:nvSpPr>
        <p:spPr>
          <a:xfrm>
            <a:off x="154517" y="6427310"/>
            <a:ext cx="7313083" cy="5778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b="1" i="0" lang="en-US" sz="1400" u="none" cap="none" strike="noStrike">
                <a:solidFill>
                  <a:schemeClr val="dk1"/>
                </a:solidFill>
                <a:latin typeface="Arial Narrow"/>
                <a:ea typeface="Arial Narrow"/>
                <a:cs typeface="Arial Narrow"/>
                <a:sym typeface="Arial Narrow"/>
              </a:rPr>
              <a:t>Last Updated: 4/28/21</a:t>
            </a:r>
            <a:endParaRPr b="1" i="0" sz="1400" u="none" cap="none" strike="noStrike">
              <a:solidFill>
                <a:schemeClr val="dk1"/>
              </a:solidFill>
              <a:latin typeface="Arial Narrow"/>
              <a:ea typeface="Arial Narrow"/>
              <a:cs typeface="Arial Narrow"/>
              <a:sym typeface="Arial Narrow"/>
            </a:endParaRPr>
          </a:p>
        </p:txBody>
      </p:sp>
      <p:pic>
        <p:nvPicPr>
          <p:cNvPr id="90" name="Google Shape;90;p1"/>
          <p:cNvPicPr preferRelativeResize="0"/>
          <p:nvPr/>
        </p:nvPicPr>
        <p:blipFill rotWithShape="1">
          <a:blip r:embed="rId3">
            <a:alphaModFix/>
          </a:blip>
          <a:srcRect b="0" l="0" r="0" t="0"/>
          <a:stretch/>
        </p:blipFill>
        <p:spPr>
          <a:xfrm>
            <a:off x="9906000" y="5143500"/>
            <a:ext cx="2286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Environmental Data Connector: a plug-in for ArcGIS users </a:t>
            </a:r>
            <a:endParaRPr/>
          </a:p>
        </p:txBody>
      </p:sp>
      <p:sp>
        <p:nvSpPr>
          <p:cNvPr id="251" name="Google Shape;251;p10"/>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52" name="Google Shape;252;p10"/>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253" name="Google Shape;253;p10"/>
          <p:cNvSpPr txBox="1"/>
          <p:nvPr/>
        </p:nvSpPr>
        <p:spPr>
          <a:xfrm>
            <a:off x="5613374" y="1919007"/>
            <a:ext cx="6140617"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Free graphical interface for browsing, sub-setting, and downloading data from OPeNDAP, SOS, THREDDS, and ERDDAP</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User guide and download</a:t>
            </a:r>
            <a:endParaRPr/>
          </a:p>
          <a:p>
            <a:pPr indent="0" lvl="0" marL="0" marR="0" rtl="0" algn="l">
              <a:spcBef>
                <a:spcPts val="0"/>
              </a:spcBef>
              <a:spcAft>
                <a:spcPts val="0"/>
              </a:spcAft>
              <a:buNone/>
            </a:pPr>
            <a:r>
              <a:rPr lang="en-US" sz="1800" u="sng">
                <a:solidFill>
                  <a:schemeClr val="dk1"/>
                </a:solidFill>
                <a:latin typeface="Arial"/>
                <a:ea typeface="Arial"/>
                <a:cs typeface="Arial"/>
                <a:sym typeface="Arial"/>
                <a:hlinkClick r:id="rId3">
                  <a:extLst>
                    <a:ext uri="{A12FA001-AC4F-418D-AE19-62706E023703}">
                      <ahyp:hlinkClr val="tx"/>
                    </a:ext>
                  </a:extLst>
                </a:hlinkClick>
              </a:rPr>
              <a:t>coastwatch.pfeg.noaa.gov/EDC/index.html</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Tutorial</a:t>
            </a:r>
            <a:br>
              <a:rPr lang="en-US" sz="1800">
                <a:solidFill>
                  <a:schemeClr val="dk1"/>
                </a:solidFill>
                <a:latin typeface="Arial"/>
                <a:ea typeface="Arial"/>
                <a:cs typeface="Arial"/>
                <a:sym typeface="Arial"/>
              </a:rPr>
            </a:br>
            <a:r>
              <a:rPr lang="en-US" sz="1800" u="sng">
                <a:solidFill>
                  <a:schemeClr val="dk1"/>
                </a:solidFill>
                <a:latin typeface="Arial"/>
                <a:ea typeface="Arial"/>
                <a:cs typeface="Arial"/>
                <a:sym typeface="Arial"/>
                <a:hlinkClick r:id="rId4">
                  <a:extLst>
                    <a:ext uri="{A12FA001-AC4F-418D-AE19-62706E023703}">
                      <ahyp:hlinkClr val="tx"/>
                    </a:ext>
                  </a:extLst>
                </a:hlinkClick>
              </a:rPr>
              <a:t>www.youtube.com/watch?v=czr6M0877gE</a:t>
            </a:r>
            <a:endParaRPr sz="1800">
              <a:solidFill>
                <a:schemeClr val="dk1"/>
              </a:solidFill>
              <a:latin typeface="Arial"/>
              <a:ea typeface="Arial"/>
              <a:cs typeface="Arial"/>
              <a:sym typeface="Arial"/>
            </a:endParaRPr>
          </a:p>
        </p:txBody>
      </p:sp>
      <p:pic>
        <p:nvPicPr>
          <p:cNvPr descr="edc.tiff" id="254" name="Google Shape;254;p10"/>
          <p:cNvPicPr preferRelativeResize="0"/>
          <p:nvPr/>
        </p:nvPicPr>
        <p:blipFill rotWithShape="1">
          <a:blip r:embed="rId5">
            <a:alphaModFix/>
          </a:blip>
          <a:srcRect b="0" l="0" r="1918" t="2997"/>
          <a:stretch/>
        </p:blipFill>
        <p:spPr>
          <a:xfrm>
            <a:off x="1221458" y="1345579"/>
            <a:ext cx="3454400" cy="2313465"/>
          </a:xfrm>
          <a:prstGeom prst="rect">
            <a:avLst/>
          </a:prstGeom>
          <a:noFill/>
          <a:ln>
            <a:noFill/>
          </a:ln>
        </p:spPr>
      </p:pic>
      <p:pic>
        <p:nvPicPr>
          <p:cNvPr descr="Audio Recording Apr 28, 2021 at 10:55:54 AM" id="255" name="Google Shape;255;p10"/>
          <p:cNvPicPr preferRelativeResize="0"/>
          <p:nvPr/>
        </p:nvPicPr>
        <p:blipFill rotWithShape="1">
          <a:blip r:embed="rId6">
            <a:alphaModFix/>
          </a:blip>
          <a:srcRect b="0" l="0" r="0" t="0"/>
          <a:stretch/>
        </p:blipFill>
        <p:spPr>
          <a:xfrm>
            <a:off x="5689600" y="3022600"/>
            <a:ext cx="812800" cy="812800"/>
          </a:xfrm>
          <a:prstGeom prst="rect">
            <a:avLst/>
          </a:prstGeom>
          <a:noFill/>
          <a:ln>
            <a:noFill/>
          </a:ln>
        </p:spPr>
      </p:pic>
      <p:pic>
        <p:nvPicPr>
          <p:cNvPr descr="Audio Recording Apr 28, 2021 at 11:00:36 AM" id="256" name="Google Shape;256;p10"/>
          <p:cNvPicPr preferRelativeResize="0"/>
          <p:nvPr/>
        </p:nvPicPr>
        <p:blipFill rotWithShape="1">
          <a:blip r:embed="rId6">
            <a:alphaModFix/>
          </a:blip>
          <a:srcRect b="0" l="0" r="0" t="0"/>
          <a:stretch/>
        </p:blipFill>
        <p:spPr>
          <a:xfrm>
            <a:off x="5689600" y="30226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0"/>
                                        <p:tgtEl>
                                          <p:spTgt spid="255"/>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cw_frontpage.jpg" id="262" name="Google Shape;262;p11"/>
          <p:cNvPicPr preferRelativeResize="0"/>
          <p:nvPr/>
        </p:nvPicPr>
        <p:blipFill rotWithShape="1">
          <a:blip r:embed="rId3">
            <a:alphaModFix/>
          </a:blip>
          <a:srcRect b="0" l="0" r="0" t="0"/>
          <a:stretch/>
        </p:blipFill>
        <p:spPr>
          <a:xfrm>
            <a:off x="853475" y="1997376"/>
            <a:ext cx="3340857" cy="2345255"/>
          </a:xfrm>
          <a:prstGeom prst="rect">
            <a:avLst/>
          </a:prstGeom>
          <a:noFill/>
          <a:ln cap="flat" cmpd="sng" w="38100">
            <a:solidFill>
              <a:schemeClr val="dk1"/>
            </a:solidFill>
            <a:prstDash val="solid"/>
            <a:round/>
            <a:headEnd len="sm" w="sm" type="none"/>
            <a:tailEnd len="sm" w="sm" type="none"/>
          </a:ln>
        </p:spPr>
      </p:pic>
      <p:sp>
        <p:nvSpPr>
          <p:cNvPr id="263" name="Google Shape;263;p11"/>
          <p:cNvSpPr txBox="1"/>
          <p:nvPr/>
        </p:nvSpPr>
        <p:spPr>
          <a:xfrm>
            <a:off x="431764" y="362919"/>
            <a:ext cx="10920598" cy="5469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1E4E79"/>
                </a:solidFill>
                <a:latin typeface="Arial"/>
                <a:ea typeface="Arial"/>
                <a:cs typeface="Arial"/>
                <a:sym typeface="Arial"/>
              </a:rPr>
              <a:t>Visit the CoastWatch Websites                    </a:t>
            </a:r>
            <a:endParaRPr/>
          </a:p>
        </p:txBody>
      </p:sp>
      <p:sp>
        <p:nvSpPr>
          <p:cNvPr id="264" name="Google Shape;264;p11"/>
          <p:cNvSpPr/>
          <p:nvPr/>
        </p:nvSpPr>
        <p:spPr>
          <a:xfrm>
            <a:off x="801880" y="4350197"/>
            <a:ext cx="28648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1E4E79"/>
                </a:solidFill>
                <a:latin typeface="Arial"/>
                <a:ea typeface="Arial"/>
                <a:cs typeface="Arial"/>
                <a:sym typeface="Arial"/>
              </a:rPr>
              <a:t>coastwatch.pfeg.noaa.gov</a:t>
            </a:r>
            <a:endParaRPr sz="1800">
              <a:solidFill>
                <a:srgbClr val="1E4E79"/>
              </a:solidFill>
              <a:latin typeface="Arial"/>
              <a:ea typeface="Arial"/>
              <a:cs typeface="Arial"/>
              <a:sym typeface="Arial"/>
            </a:endParaRPr>
          </a:p>
        </p:txBody>
      </p:sp>
      <p:sp>
        <p:nvSpPr>
          <p:cNvPr id="265" name="Google Shape;265;p11"/>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66" name="Google Shape;266;p11"/>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267" name="Google Shape;267;p11"/>
          <p:cNvSpPr/>
          <p:nvPr/>
        </p:nvSpPr>
        <p:spPr>
          <a:xfrm>
            <a:off x="57321" y="956215"/>
            <a:ext cx="12191999" cy="3808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small">
                <a:solidFill>
                  <a:srgbClr val="1E4E79"/>
                </a:solidFill>
                <a:latin typeface="Arial"/>
                <a:ea typeface="Arial"/>
                <a:cs typeface="Arial"/>
                <a:sym typeface="Arial"/>
              </a:rPr>
              <a:t>for data, information, tutorials, software, and more</a:t>
            </a:r>
            <a:endParaRPr b="1" sz="1800" cap="small">
              <a:solidFill>
                <a:srgbClr val="1E4E79"/>
              </a:solidFill>
              <a:latin typeface="Arial"/>
              <a:ea typeface="Arial"/>
              <a:cs typeface="Arial"/>
              <a:sym typeface="Arial"/>
            </a:endParaRPr>
          </a:p>
        </p:txBody>
      </p:sp>
      <p:sp>
        <p:nvSpPr>
          <p:cNvPr id="268" name="Google Shape;268;p11"/>
          <p:cNvSpPr/>
          <p:nvPr/>
        </p:nvSpPr>
        <p:spPr>
          <a:xfrm>
            <a:off x="7200900" y="3081588"/>
            <a:ext cx="4851400" cy="2231380"/>
          </a:xfrm>
          <a:prstGeom prst="rect">
            <a:avLst/>
          </a:prstGeom>
          <a:noFill/>
          <a:ln>
            <a:noFill/>
          </a:ln>
        </p:spPr>
        <p:txBody>
          <a:bodyPr anchorCtr="0" anchor="t" bIns="45700" lIns="91425" spcFirstLastPara="1" rIns="91425" wrap="square" tIns="45700">
            <a:spAutoFit/>
          </a:bodyPr>
          <a:lstStyle/>
          <a:p>
            <a:pPr indent="0" lvl="0" marL="15875" marR="0" rtl="0" algn="ctr">
              <a:spcBef>
                <a:spcPts val="0"/>
              </a:spcBef>
              <a:spcAft>
                <a:spcPts val="0"/>
              </a:spcAft>
              <a:buNone/>
            </a:pPr>
            <a:r>
              <a:rPr b="1" lang="en-US" sz="2400">
                <a:solidFill>
                  <a:srgbClr val="262626"/>
                </a:solidFill>
                <a:latin typeface="Arial"/>
                <a:ea typeface="Arial"/>
                <a:cs typeface="Arial"/>
                <a:sym typeface="Arial"/>
              </a:rPr>
              <a:t>Any CoastWatch Node</a:t>
            </a:r>
            <a:endParaRPr/>
          </a:p>
          <a:p>
            <a:pPr indent="0" lvl="0" marL="15875" marR="0" rtl="0" algn="l">
              <a:spcBef>
                <a:spcPts val="600"/>
              </a:spcBef>
              <a:spcAft>
                <a:spcPts val="0"/>
              </a:spcAft>
              <a:buNone/>
            </a:pPr>
            <a:r>
              <a:rPr b="1" lang="en-US" sz="1800">
                <a:solidFill>
                  <a:srgbClr val="1E4E79"/>
                </a:solidFill>
                <a:latin typeface="Arial Narrow"/>
                <a:ea typeface="Arial Narrow"/>
                <a:cs typeface="Arial Narrow"/>
                <a:sym typeface="Arial Narrow"/>
              </a:rPr>
              <a:t>Central Pacific</a:t>
            </a:r>
            <a:r>
              <a:rPr lang="en-US" sz="1800">
                <a:solidFill>
                  <a:srgbClr val="1E4E79"/>
                </a:solidFill>
                <a:latin typeface="Arial Narrow"/>
                <a:ea typeface="Arial Narrow"/>
                <a:cs typeface="Arial Narrow"/>
                <a:sym typeface="Arial Narrow"/>
              </a:rPr>
              <a:t>	 </a:t>
            </a:r>
            <a:r>
              <a:rPr lang="en-US" sz="1800" u="sng">
                <a:solidFill>
                  <a:srgbClr val="1E4E79"/>
                </a:solidFill>
                <a:latin typeface="Arial Narrow"/>
                <a:ea typeface="Arial Narrow"/>
                <a:cs typeface="Arial Narrow"/>
                <a:sym typeface="Arial Narrow"/>
                <a:hlinkClick r:id="rId4">
                  <a:extLst>
                    <a:ext uri="{A12FA001-AC4F-418D-AE19-62706E023703}">
                      <ahyp:hlinkClr val="tx"/>
                    </a:ext>
                  </a:extLst>
                </a:hlinkClick>
              </a:rPr>
              <a:t>oceanwatch.pifsc.noaa.gov</a:t>
            </a:r>
            <a:endParaRPr sz="1800">
              <a:solidFill>
                <a:srgbClr val="1E4E79"/>
              </a:solidFill>
              <a:latin typeface="Arial Narrow"/>
              <a:ea typeface="Arial Narrow"/>
              <a:cs typeface="Arial Narrow"/>
              <a:sym typeface="Arial Narrow"/>
            </a:endParaRPr>
          </a:p>
          <a:p>
            <a:pPr indent="0" lvl="0" marL="15875" marR="0" rtl="0" algn="l">
              <a:spcBef>
                <a:spcPts val="600"/>
              </a:spcBef>
              <a:spcAft>
                <a:spcPts val="0"/>
              </a:spcAft>
              <a:buNone/>
            </a:pPr>
            <a:r>
              <a:rPr b="1" lang="en-US" sz="1800">
                <a:solidFill>
                  <a:srgbClr val="1E4E79"/>
                </a:solidFill>
                <a:latin typeface="Arial Narrow"/>
                <a:ea typeface="Arial Narrow"/>
                <a:cs typeface="Arial Narrow"/>
                <a:sym typeface="Arial Narrow"/>
              </a:rPr>
              <a:t>Caribbean  	 </a:t>
            </a:r>
            <a:r>
              <a:rPr lang="en-US" sz="1800" u="sng">
                <a:solidFill>
                  <a:srgbClr val="1E4E79"/>
                </a:solidFill>
                <a:latin typeface="Arial Narrow"/>
                <a:ea typeface="Arial Narrow"/>
                <a:cs typeface="Arial Narrow"/>
                <a:sym typeface="Arial Narrow"/>
                <a:hlinkClick r:id="rId5">
                  <a:extLst>
                    <a:ext uri="{A12FA001-AC4F-418D-AE19-62706E023703}">
                      <ahyp:hlinkClr val="tx"/>
                    </a:ext>
                  </a:extLst>
                </a:hlinkClick>
              </a:rPr>
              <a:t>cwcaribbean.aoml.noaa.gov</a:t>
            </a:r>
            <a:endParaRPr sz="1800">
              <a:solidFill>
                <a:srgbClr val="1E4E79"/>
              </a:solidFill>
              <a:latin typeface="Arial Narrow"/>
              <a:ea typeface="Arial Narrow"/>
              <a:cs typeface="Arial Narrow"/>
              <a:sym typeface="Arial Narrow"/>
            </a:endParaRPr>
          </a:p>
          <a:p>
            <a:pPr indent="0" lvl="0" marL="15875" marR="0" rtl="0" algn="l">
              <a:spcBef>
                <a:spcPts val="600"/>
              </a:spcBef>
              <a:spcAft>
                <a:spcPts val="0"/>
              </a:spcAft>
              <a:buNone/>
            </a:pPr>
            <a:r>
              <a:rPr b="1" lang="en-US" sz="1800">
                <a:solidFill>
                  <a:srgbClr val="1E4E79"/>
                </a:solidFill>
                <a:latin typeface="Arial Narrow"/>
                <a:ea typeface="Arial Narrow"/>
                <a:cs typeface="Arial Narrow"/>
                <a:sym typeface="Arial Narrow"/>
              </a:rPr>
              <a:t>East Coast	 </a:t>
            </a:r>
            <a:r>
              <a:rPr lang="en-US" sz="1800" u="sng">
                <a:solidFill>
                  <a:srgbClr val="1E4E79"/>
                </a:solidFill>
                <a:latin typeface="Arial Narrow"/>
                <a:ea typeface="Arial Narrow"/>
                <a:cs typeface="Arial Narrow"/>
                <a:sym typeface="Arial Narrow"/>
                <a:hlinkClick r:id="rId6">
                  <a:extLst>
                    <a:ext uri="{A12FA001-AC4F-418D-AE19-62706E023703}">
                      <ahyp:hlinkClr val="tx"/>
                    </a:ext>
                  </a:extLst>
                </a:hlinkClick>
              </a:rPr>
              <a:t>eastcoast.coastwatch.noaa.gov</a:t>
            </a:r>
            <a:endParaRPr sz="1800">
              <a:solidFill>
                <a:srgbClr val="1E4E79"/>
              </a:solidFill>
              <a:latin typeface="Arial Narrow"/>
              <a:ea typeface="Arial Narrow"/>
              <a:cs typeface="Arial Narrow"/>
              <a:sym typeface="Arial Narrow"/>
            </a:endParaRPr>
          </a:p>
          <a:p>
            <a:pPr indent="0" lvl="0" marL="15875" marR="0" rtl="0" algn="l">
              <a:spcBef>
                <a:spcPts val="600"/>
              </a:spcBef>
              <a:spcAft>
                <a:spcPts val="0"/>
              </a:spcAft>
              <a:buNone/>
            </a:pPr>
            <a:r>
              <a:rPr b="1" lang="en-US" sz="1800">
                <a:solidFill>
                  <a:srgbClr val="1E4E79"/>
                </a:solidFill>
                <a:latin typeface="Arial Narrow"/>
                <a:ea typeface="Arial Narrow"/>
                <a:cs typeface="Arial Narrow"/>
                <a:sym typeface="Arial Narrow"/>
              </a:rPr>
              <a:t>Great Lakes 	 </a:t>
            </a:r>
            <a:r>
              <a:rPr lang="en-US" sz="1800" u="sng">
                <a:solidFill>
                  <a:srgbClr val="1E4E79"/>
                </a:solidFill>
                <a:latin typeface="Arial Narrow"/>
                <a:ea typeface="Arial Narrow"/>
                <a:cs typeface="Arial Narrow"/>
                <a:sym typeface="Arial Narrow"/>
                <a:hlinkClick r:id="rId7">
                  <a:extLst>
                    <a:ext uri="{A12FA001-AC4F-418D-AE19-62706E023703}">
                      <ahyp:hlinkClr val="tx"/>
                    </a:ext>
                  </a:extLst>
                </a:hlinkClick>
              </a:rPr>
              <a:t>coastwatch.glerl.noaa.gov</a:t>
            </a:r>
            <a:endParaRPr sz="1800">
              <a:solidFill>
                <a:srgbClr val="1E4E79"/>
              </a:solidFill>
              <a:latin typeface="Arial Narrow"/>
              <a:ea typeface="Arial Narrow"/>
              <a:cs typeface="Arial Narrow"/>
              <a:sym typeface="Arial Narrow"/>
            </a:endParaRPr>
          </a:p>
          <a:p>
            <a:pPr indent="0" lvl="0" marL="15875" marR="0" rtl="0" algn="l">
              <a:spcBef>
                <a:spcPts val="600"/>
              </a:spcBef>
              <a:spcAft>
                <a:spcPts val="0"/>
              </a:spcAft>
              <a:buNone/>
            </a:pPr>
            <a:r>
              <a:rPr b="1" lang="en-US" sz="1800">
                <a:solidFill>
                  <a:srgbClr val="1E4E79"/>
                </a:solidFill>
                <a:latin typeface="Arial Narrow"/>
                <a:ea typeface="Arial Narrow"/>
                <a:cs typeface="Arial Narrow"/>
                <a:sym typeface="Arial Narrow"/>
              </a:rPr>
              <a:t>CoastWatch Central	 </a:t>
            </a:r>
            <a:r>
              <a:rPr lang="en-US" sz="1800" u="sng">
                <a:solidFill>
                  <a:srgbClr val="1E4E79"/>
                </a:solidFill>
                <a:latin typeface="Arial Narrow"/>
                <a:ea typeface="Arial Narrow"/>
                <a:cs typeface="Arial Narrow"/>
                <a:sym typeface="Arial Narrow"/>
                <a:hlinkClick r:id="rId8">
                  <a:extLst>
                    <a:ext uri="{A12FA001-AC4F-418D-AE19-62706E023703}">
                      <ahyp:hlinkClr val="tx"/>
                    </a:ext>
                  </a:extLst>
                </a:hlinkClick>
              </a:rPr>
              <a:t>coastwatch.noaa.gov</a:t>
            </a:r>
            <a:endParaRPr sz="1800">
              <a:solidFill>
                <a:srgbClr val="1E4E79"/>
              </a:solidFill>
              <a:latin typeface="Arial Narrow"/>
              <a:ea typeface="Arial Narrow"/>
              <a:cs typeface="Arial Narrow"/>
              <a:sym typeface="Arial Narrow"/>
            </a:endParaRPr>
          </a:p>
        </p:txBody>
      </p:sp>
      <p:pic>
        <p:nvPicPr>
          <p:cNvPr id="269" name="Google Shape;269;p11"/>
          <p:cNvPicPr preferRelativeResize="0"/>
          <p:nvPr/>
        </p:nvPicPr>
        <p:blipFill rotWithShape="1">
          <a:blip r:embed="rId9">
            <a:alphaModFix/>
          </a:blip>
          <a:srcRect b="0" l="0" r="0" t="0"/>
          <a:stretch/>
        </p:blipFill>
        <p:spPr>
          <a:xfrm>
            <a:off x="3674246" y="2696176"/>
            <a:ext cx="3359504" cy="2361635"/>
          </a:xfrm>
          <a:prstGeom prst="rect">
            <a:avLst/>
          </a:prstGeom>
          <a:noFill/>
          <a:ln cap="flat" cmpd="sng" w="34925">
            <a:solidFill>
              <a:srgbClr val="31538F"/>
            </a:solidFill>
            <a:prstDash val="solid"/>
            <a:round/>
            <a:headEnd len="sm" w="sm" type="none"/>
            <a:tailEnd len="sm" w="sm" type="none"/>
          </a:ln>
        </p:spPr>
      </p:pic>
      <p:sp>
        <p:nvSpPr>
          <p:cNvPr id="270" name="Google Shape;270;p11"/>
          <p:cNvSpPr/>
          <p:nvPr/>
        </p:nvSpPr>
        <p:spPr>
          <a:xfrm>
            <a:off x="3674246" y="5044533"/>
            <a:ext cx="33595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1E4E79"/>
                </a:solidFill>
                <a:latin typeface="Arial"/>
                <a:ea typeface="Arial"/>
                <a:cs typeface="Arial"/>
                <a:sym typeface="Arial"/>
              </a:rPr>
              <a:t>polarwatch.noaa.gov</a:t>
            </a:r>
            <a:endParaRPr sz="1800">
              <a:solidFill>
                <a:srgbClr val="1E4E79"/>
              </a:solidFill>
              <a:latin typeface="Arial"/>
              <a:ea typeface="Arial"/>
              <a:cs typeface="Arial"/>
              <a:sym typeface="Arial"/>
            </a:endParaRPr>
          </a:p>
        </p:txBody>
      </p:sp>
      <p:sp>
        <p:nvSpPr>
          <p:cNvPr id="271" name="Google Shape;271;p11"/>
          <p:cNvSpPr/>
          <p:nvPr/>
        </p:nvSpPr>
        <p:spPr>
          <a:xfrm>
            <a:off x="801880" y="1560272"/>
            <a:ext cx="339245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62626"/>
                </a:solidFill>
                <a:latin typeface="Arial"/>
                <a:ea typeface="Arial"/>
                <a:cs typeface="Arial"/>
                <a:sym typeface="Arial"/>
              </a:rPr>
              <a:t>West Coast Node</a:t>
            </a:r>
            <a:endParaRPr b="1" sz="2400">
              <a:solidFill>
                <a:srgbClr val="262626"/>
              </a:solidFill>
              <a:latin typeface="Calibri"/>
              <a:ea typeface="Calibri"/>
              <a:cs typeface="Calibri"/>
              <a:sym typeface="Calibri"/>
            </a:endParaRPr>
          </a:p>
        </p:txBody>
      </p:sp>
      <p:sp>
        <p:nvSpPr>
          <p:cNvPr id="272" name="Google Shape;272;p11"/>
          <p:cNvSpPr/>
          <p:nvPr/>
        </p:nvSpPr>
        <p:spPr>
          <a:xfrm>
            <a:off x="3674246" y="2234511"/>
            <a:ext cx="33408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62626"/>
                </a:solidFill>
                <a:latin typeface="Arial"/>
                <a:ea typeface="Arial"/>
                <a:cs typeface="Arial"/>
                <a:sym typeface="Arial"/>
              </a:rPr>
              <a:t>PolarWatch</a:t>
            </a:r>
            <a:endParaRPr b="1" sz="2400">
              <a:solidFill>
                <a:srgbClr val="262626"/>
              </a:solidFill>
              <a:latin typeface="Calibri"/>
              <a:ea typeface="Calibri"/>
              <a:cs typeface="Calibri"/>
              <a:sym typeface="Calibri"/>
            </a:endParaRPr>
          </a:p>
        </p:txBody>
      </p:sp>
      <p:pic>
        <p:nvPicPr>
          <p:cNvPr descr="Audio Recording Apr 28, 2021 at 11:09:28 AM" id="273" name="Google Shape;273;p11"/>
          <p:cNvPicPr preferRelativeResize="0"/>
          <p:nvPr/>
        </p:nvPicPr>
        <p:blipFill rotWithShape="1">
          <a:blip r:embed="rId10">
            <a:alphaModFix/>
          </a:blip>
          <a:srcRect b="0" l="0" r="0" t="0"/>
          <a:stretch/>
        </p:blipFill>
        <p:spPr>
          <a:xfrm>
            <a:off x="5689600" y="30226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388915" y="962043"/>
            <a:ext cx="4740072" cy="523835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400" u="none" cap="none" strike="noStrike">
                <a:solidFill>
                  <a:srgbClr val="1E4E79"/>
                </a:solidFill>
                <a:latin typeface="Calibri"/>
                <a:ea typeface="Calibri"/>
                <a:cs typeface="Calibri"/>
                <a:sym typeface="Calibri"/>
              </a:rPr>
              <a:t>A short list of data servers</a:t>
            </a:r>
            <a:endParaRPr/>
          </a:p>
          <a:p>
            <a:pPr indent="0" lvl="0" marL="171450" marR="0" rtl="0" algn="l">
              <a:lnSpc>
                <a:spcPct val="120000"/>
              </a:lnSpc>
              <a:spcBef>
                <a:spcPts val="600"/>
              </a:spcBef>
              <a:spcAft>
                <a:spcPts val="0"/>
              </a:spcAft>
              <a:buNone/>
            </a:pPr>
            <a:r>
              <a:rPr b="0" i="0" lang="en-US" sz="1800" u="none" cap="none" strike="noStrike">
                <a:solidFill>
                  <a:srgbClr val="262626"/>
                </a:solidFill>
                <a:latin typeface="Calibri"/>
                <a:ea typeface="Calibri"/>
                <a:cs typeface="Calibri"/>
                <a:sym typeface="Calibri"/>
              </a:rPr>
              <a:t>NASA Jet Propulsion Laboratory PO.DAAC</a:t>
            </a:r>
            <a:endParaRPr/>
          </a:p>
          <a:p>
            <a:pPr indent="0" lvl="0" marL="171450" marR="0" rtl="0" algn="l">
              <a:lnSpc>
                <a:spcPct val="120000"/>
              </a:lnSpc>
              <a:spcBef>
                <a:spcPts val="600"/>
              </a:spcBef>
              <a:spcAft>
                <a:spcPts val="0"/>
              </a:spcAft>
              <a:buNone/>
            </a:pPr>
            <a:r>
              <a:rPr b="0" i="0" lang="en-US" sz="1800" u="none" cap="none" strike="noStrike">
                <a:solidFill>
                  <a:srgbClr val="262626"/>
                </a:solidFill>
                <a:latin typeface="Calibri"/>
                <a:ea typeface="Calibri"/>
                <a:cs typeface="Calibri"/>
                <a:sym typeface="Calibri"/>
              </a:rPr>
              <a:t>NASA Ocean Biology (OB.DAAC) </a:t>
            </a:r>
            <a:endParaRPr/>
          </a:p>
          <a:p>
            <a:pPr indent="0" lvl="0" marL="171450" marR="0" rtl="0" algn="l">
              <a:lnSpc>
                <a:spcPct val="120000"/>
              </a:lnSpc>
              <a:spcBef>
                <a:spcPts val="600"/>
              </a:spcBef>
              <a:spcAft>
                <a:spcPts val="0"/>
              </a:spcAft>
              <a:buNone/>
            </a:pPr>
            <a:r>
              <a:rPr b="0" i="0" lang="en-US" sz="1800" u="none" cap="none" strike="noStrike">
                <a:solidFill>
                  <a:srgbClr val="262626"/>
                </a:solidFill>
                <a:latin typeface="Calibri"/>
                <a:ea typeface="Calibri"/>
                <a:cs typeface="Calibri"/>
                <a:sym typeface="Calibri"/>
              </a:rPr>
              <a:t>NASA Goddard Space Flight Center</a:t>
            </a:r>
            <a:endParaRPr/>
          </a:p>
          <a:p>
            <a:pPr indent="0" lvl="0" marL="171450" marR="0" rtl="0" algn="l">
              <a:lnSpc>
                <a:spcPct val="120000"/>
              </a:lnSpc>
              <a:spcBef>
                <a:spcPts val="600"/>
              </a:spcBef>
              <a:spcAft>
                <a:spcPts val="0"/>
              </a:spcAft>
              <a:buNone/>
            </a:pPr>
            <a:r>
              <a:rPr b="0" i="0" lang="en-US" sz="1800" u="none" cap="none" strike="noStrike">
                <a:solidFill>
                  <a:srgbClr val="262626"/>
                </a:solidFill>
                <a:latin typeface="Calibri"/>
                <a:ea typeface="Calibri"/>
                <a:cs typeface="Calibri"/>
                <a:sym typeface="Calibri"/>
              </a:rPr>
              <a:t>NOAA Center for Satellite Applications and Res.</a:t>
            </a:r>
            <a:endParaRPr/>
          </a:p>
          <a:p>
            <a:pPr indent="0" lvl="0" marL="171450" marR="0" rtl="0" algn="l">
              <a:lnSpc>
                <a:spcPct val="120000"/>
              </a:lnSpc>
              <a:spcBef>
                <a:spcPts val="600"/>
              </a:spcBef>
              <a:spcAft>
                <a:spcPts val="0"/>
              </a:spcAft>
              <a:buNone/>
            </a:pPr>
            <a:r>
              <a:rPr b="0" i="0" lang="en-US" sz="1800" u="none" cap="none" strike="noStrike">
                <a:solidFill>
                  <a:srgbClr val="262626"/>
                </a:solidFill>
                <a:latin typeface="Calibri"/>
                <a:ea typeface="Calibri"/>
                <a:cs typeface="Calibri"/>
                <a:sym typeface="Calibri"/>
              </a:rPr>
              <a:t>NOAA CoastWatch Central Operations</a:t>
            </a:r>
            <a:endParaRPr/>
          </a:p>
          <a:p>
            <a:pPr indent="0" lvl="0" marL="171450" marR="0" rtl="0" algn="l">
              <a:lnSpc>
                <a:spcPct val="120000"/>
              </a:lnSpc>
              <a:spcBef>
                <a:spcPts val="600"/>
              </a:spcBef>
              <a:spcAft>
                <a:spcPts val="0"/>
              </a:spcAft>
              <a:buNone/>
            </a:pPr>
            <a:r>
              <a:rPr b="0" i="0" lang="en-US" sz="1800" u="none" cap="none" strike="noStrike">
                <a:solidFill>
                  <a:srgbClr val="262626"/>
                </a:solidFill>
                <a:latin typeface="Calibri"/>
                <a:ea typeface="Calibri"/>
                <a:cs typeface="Calibri"/>
                <a:sym typeface="Calibri"/>
              </a:rPr>
              <a:t>NOAA Office of Satellite and Products</a:t>
            </a:r>
            <a:endParaRPr/>
          </a:p>
          <a:p>
            <a:pPr indent="0" lvl="0" marL="171450" marR="0" rtl="0" algn="l">
              <a:lnSpc>
                <a:spcPct val="120000"/>
              </a:lnSpc>
              <a:spcBef>
                <a:spcPts val="600"/>
              </a:spcBef>
              <a:spcAft>
                <a:spcPts val="0"/>
              </a:spcAft>
              <a:buNone/>
            </a:pPr>
            <a:r>
              <a:rPr b="0" i="0" lang="en-US" sz="1800" u="none" cap="none" strike="noStrike">
                <a:solidFill>
                  <a:srgbClr val="262626"/>
                </a:solidFill>
                <a:latin typeface="Calibri"/>
                <a:ea typeface="Calibri"/>
                <a:cs typeface="Calibri"/>
                <a:sym typeface="Calibri"/>
              </a:rPr>
              <a:t>NOAA National Centers for Environmental Info.</a:t>
            </a:r>
            <a:endParaRPr/>
          </a:p>
          <a:p>
            <a:pPr indent="0" lvl="0" marL="171450" marR="0" rtl="0" algn="l">
              <a:lnSpc>
                <a:spcPct val="120000"/>
              </a:lnSpc>
              <a:spcBef>
                <a:spcPts val="600"/>
              </a:spcBef>
              <a:spcAft>
                <a:spcPts val="0"/>
              </a:spcAft>
              <a:buNone/>
            </a:pPr>
            <a:r>
              <a:rPr b="0" i="0" lang="en-US" sz="1800" u="none" cap="none" strike="noStrike">
                <a:solidFill>
                  <a:srgbClr val="262626"/>
                </a:solidFill>
                <a:latin typeface="Calibri"/>
                <a:ea typeface="Calibri"/>
                <a:cs typeface="Calibri"/>
                <a:sym typeface="Calibri"/>
              </a:rPr>
              <a:t>NOAA Comprehensive Large Array-data Stewardship System</a:t>
            </a:r>
            <a:endParaRPr/>
          </a:p>
          <a:p>
            <a:pPr indent="0" lvl="0" marL="171450" marR="0" rtl="0" algn="l">
              <a:lnSpc>
                <a:spcPct val="120000"/>
              </a:lnSpc>
              <a:spcBef>
                <a:spcPts val="600"/>
              </a:spcBef>
              <a:spcAft>
                <a:spcPts val="0"/>
              </a:spcAft>
              <a:buNone/>
            </a:pPr>
            <a:r>
              <a:rPr b="0" i="0" lang="en-US" sz="1800" u="none" cap="none" strike="noStrike">
                <a:solidFill>
                  <a:srgbClr val="262626"/>
                </a:solidFill>
                <a:latin typeface="Calibri"/>
                <a:ea typeface="Calibri"/>
                <a:cs typeface="Calibri"/>
                <a:sym typeface="Calibri"/>
              </a:rPr>
              <a:t>European Space Agency</a:t>
            </a:r>
            <a:endParaRPr/>
          </a:p>
          <a:p>
            <a:pPr indent="0" lvl="0" marL="171450" marR="0" rtl="0" algn="l">
              <a:lnSpc>
                <a:spcPct val="120000"/>
              </a:lnSpc>
              <a:spcBef>
                <a:spcPts val="600"/>
              </a:spcBef>
              <a:spcAft>
                <a:spcPts val="0"/>
              </a:spcAft>
              <a:buNone/>
            </a:pPr>
            <a:r>
              <a:rPr b="0" i="0" lang="en-US" sz="1800" u="none" cap="none" strike="noStrike">
                <a:solidFill>
                  <a:srgbClr val="262626"/>
                </a:solidFill>
                <a:latin typeface="Calibri"/>
                <a:ea typeface="Calibri"/>
                <a:cs typeface="Calibri"/>
                <a:sym typeface="Calibri"/>
              </a:rPr>
              <a:t>Japan Aerospace Exploration Agency </a:t>
            </a:r>
            <a:endParaRPr/>
          </a:p>
          <a:p>
            <a:pPr indent="0" lvl="0" marL="0" marR="0" rtl="0" algn="l">
              <a:spcBef>
                <a:spcPts val="0"/>
              </a:spcBef>
              <a:spcAft>
                <a:spcPts val="0"/>
              </a:spcAft>
              <a:buNone/>
            </a:pPr>
            <a:r>
              <a:t/>
            </a:r>
            <a:endParaRPr sz="1800">
              <a:solidFill>
                <a:srgbClr val="637D9C"/>
              </a:solidFill>
              <a:latin typeface="Calibri"/>
              <a:ea typeface="Calibri"/>
              <a:cs typeface="Calibri"/>
              <a:sym typeface="Calibri"/>
            </a:endParaRPr>
          </a:p>
        </p:txBody>
      </p:sp>
      <p:sp>
        <p:nvSpPr>
          <p:cNvPr id="97" name="Google Shape;97;p2"/>
          <p:cNvSpPr/>
          <p:nvPr/>
        </p:nvSpPr>
        <p:spPr>
          <a:xfrm>
            <a:off x="7111633" y="3647634"/>
            <a:ext cx="2938485" cy="284308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400">
                <a:solidFill>
                  <a:srgbClr val="637D9C"/>
                </a:solidFill>
                <a:latin typeface="Calibri"/>
                <a:ea typeface="Calibri"/>
                <a:cs typeface="Calibri"/>
                <a:sym typeface="Calibri"/>
              </a:rPr>
              <a:t>Each with its own</a:t>
            </a:r>
            <a:endParaRPr/>
          </a:p>
          <a:p>
            <a:pPr indent="0" lvl="0" marL="290513" marR="0" rtl="0" algn="l">
              <a:lnSpc>
                <a:spcPct val="120000"/>
              </a:lnSpc>
              <a:spcBef>
                <a:spcPts val="600"/>
              </a:spcBef>
              <a:spcAft>
                <a:spcPts val="0"/>
              </a:spcAft>
              <a:buNone/>
            </a:pPr>
            <a:r>
              <a:rPr lang="en-US" sz="1800">
                <a:solidFill>
                  <a:srgbClr val="3F3F3F"/>
                </a:solidFill>
                <a:latin typeface="Calibri"/>
                <a:ea typeface="Calibri"/>
                <a:cs typeface="Calibri"/>
                <a:sym typeface="Calibri"/>
              </a:rPr>
              <a:t>Data products</a:t>
            </a:r>
            <a:endParaRPr/>
          </a:p>
          <a:p>
            <a:pPr indent="0" lvl="0" marL="290513" marR="0" rtl="0" algn="l">
              <a:lnSpc>
                <a:spcPct val="120000"/>
              </a:lnSpc>
              <a:spcBef>
                <a:spcPts val="600"/>
              </a:spcBef>
              <a:spcAft>
                <a:spcPts val="0"/>
              </a:spcAft>
              <a:buNone/>
            </a:pPr>
            <a:r>
              <a:rPr lang="en-US" sz="1800">
                <a:solidFill>
                  <a:srgbClr val="3F3F3F"/>
                </a:solidFill>
                <a:latin typeface="Calibri"/>
                <a:ea typeface="Calibri"/>
                <a:cs typeface="Calibri"/>
                <a:sym typeface="Calibri"/>
              </a:rPr>
              <a:t>File formats</a:t>
            </a:r>
            <a:endParaRPr/>
          </a:p>
          <a:p>
            <a:pPr indent="0" lvl="0" marL="290513" marR="0" rtl="0" algn="l">
              <a:lnSpc>
                <a:spcPct val="120000"/>
              </a:lnSpc>
              <a:spcBef>
                <a:spcPts val="600"/>
              </a:spcBef>
              <a:spcAft>
                <a:spcPts val="0"/>
              </a:spcAft>
              <a:buNone/>
            </a:pPr>
            <a:r>
              <a:rPr lang="en-US" sz="1800">
                <a:solidFill>
                  <a:srgbClr val="3F3F3F"/>
                </a:solidFill>
                <a:latin typeface="Calibri"/>
                <a:ea typeface="Calibri"/>
                <a:cs typeface="Calibri"/>
                <a:sym typeface="Calibri"/>
              </a:rPr>
              <a:t>Download protocols</a:t>
            </a:r>
            <a:endParaRPr/>
          </a:p>
          <a:p>
            <a:pPr indent="0" lvl="0" marL="290513" marR="0" rtl="0" algn="l">
              <a:lnSpc>
                <a:spcPct val="120000"/>
              </a:lnSpc>
              <a:spcBef>
                <a:spcPts val="600"/>
              </a:spcBef>
              <a:spcAft>
                <a:spcPts val="0"/>
              </a:spcAft>
              <a:buNone/>
            </a:pPr>
            <a:r>
              <a:rPr lang="en-US" sz="1800">
                <a:solidFill>
                  <a:srgbClr val="3F3F3F"/>
                </a:solidFill>
                <a:latin typeface="Calibri"/>
                <a:ea typeface="Calibri"/>
                <a:cs typeface="Calibri"/>
                <a:sym typeface="Calibri"/>
              </a:rPr>
              <a:t>Subsetting abilities</a:t>
            </a:r>
            <a:endParaRPr/>
          </a:p>
          <a:p>
            <a:pPr indent="0" lvl="0" marL="290513" marR="0" rtl="0" algn="l">
              <a:lnSpc>
                <a:spcPct val="120000"/>
              </a:lnSpc>
              <a:spcBef>
                <a:spcPts val="600"/>
              </a:spcBef>
              <a:spcAft>
                <a:spcPts val="0"/>
              </a:spcAft>
              <a:buNone/>
            </a:pPr>
            <a:r>
              <a:rPr lang="en-US" sz="1800">
                <a:solidFill>
                  <a:srgbClr val="3F3F3F"/>
                </a:solidFill>
                <a:latin typeface="Calibri"/>
                <a:ea typeface="Calibri"/>
                <a:cs typeface="Calibri"/>
                <a:sym typeface="Calibri"/>
              </a:rPr>
              <a:t>Previewing abilities</a:t>
            </a:r>
            <a:endParaRPr/>
          </a:p>
          <a:p>
            <a:pPr indent="0" lvl="0" marL="0" marR="0" rtl="0" algn="l">
              <a:spcBef>
                <a:spcPts val="0"/>
              </a:spcBef>
              <a:spcAft>
                <a:spcPts val="0"/>
              </a:spcAft>
              <a:buNone/>
            </a:pPr>
            <a:r>
              <a:t/>
            </a:r>
            <a:endParaRPr sz="1800">
              <a:solidFill>
                <a:srgbClr val="637D9C"/>
              </a:solidFill>
              <a:latin typeface="Calibri"/>
              <a:ea typeface="Calibri"/>
              <a:cs typeface="Calibri"/>
              <a:sym typeface="Calibri"/>
            </a:endParaRPr>
          </a:p>
        </p:txBody>
      </p:sp>
      <p:cxnSp>
        <p:nvCxnSpPr>
          <p:cNvPr id="98" name="Google Shape;98;p2"/>
          <p:cNvCxnSpPr/>
          <p:nvPr/>
        </p:nvCxnSpPr>
        <p:spPr>
          <a:xfrm>
            <a:off x="5561494" y="1192696"/>
            <a:ext cx="0" cy="4757530"/>
          </a:xfrm>
          <a:prstGeom prst="straightConnector1">
            <a:avLst/>
          </a:prstGeom>
          <a:solidFill>
            <a:srgbClr val="00B8FF"/>
          </a:solidFill>
          <a:ln cap="flat" cmpd="sng" w="76200">
            <a:solidFill>
              <a:schemeClr val="dk1"/>
            </a:solidFill>
            <a:prstDash val="solid"/>
            <a:round/>
            <a:headEnd len="sm" w="sm" type="none"/>
            <a:tailEnd len="sm" w="sm" type="none"/>
          </a:ln>
        </p:spPr>
      </p:cxnSp>
      <p:cxnSp>
        <p:nvCxnSpPr>
          <p:cNvPr id="99" name="Google Shape;99;p2"/>
          <p:cNvCxnSpPr/>
          <p:nvPr/>
        </p:nvCxnSpPr>
        <p:spPr>
          <a:xfrm flipH="1" rot="-5400000">
            <a:off x="5567744" y="1240954"/>
            <a:ext cx="2349600" cy="2336700"/>
          </a:xfrm>
          <a:prstGeom prst="bentConnector3">
            <a:avLst>
              <a:gd fmla="val 50000" name="adj1"/>
            </a:avLst>
          </a:prstGeom>
          <a:solidFill>
            <a:srgbClr val="00B8FF"/>
          </a:solidFill>
          <a:ln cap="flat" cmpd="sng" w="28575">
            <a:solidFill>
              <a:schemeClr val="dk1"/>
            </a:solidFill>
            <a:prstDash val="solid"/>
            <a:round/>
            <a:headEnd len="sm" w="sm" type="none"/>
            <a:tailEnd len="med" w="med" type="stealth"/>
          </a:ln>
        </p:spPr>
      </p:cxnSp>
      <p:sp>
        <p:nvSpPr>
          <p:cNvPr id="100" name="Google Shape;100;p2"/>
          <p:cNvSpPr txBox="1"/>
          <p:nvPr/>
        </p:nvSpPr>
        <p:spPr>
          <a:xfrm>
            <a:off x="431764" y="285163"/>
            <a:ext cx="9227698" cy="850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lang="en-US" sz="3200" u="none">
                <a:solidFill>
                  <a:srgbClr val="1E4E79"/>
                </a:solidFill>
                <a:latin typeface="Arial"/>
                <a:ea typeface="Arial"/>
                <a:cs typeface="Arial"/>
                <a:sym typeface="Arial"/>
              </a:rPr>
              <a:t>Accessing satellite data can be challenging</a:t>
            </a:r>
            <a:endParaRPr/>
          </a:p>
        </p:txBody>
      </p:sp>
      <p:sp>
        <p:nvSpPr>
          <p:cNvPr id="101" name="Google Shape;101;p2"/>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02" name="Google Shape;102;p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pic>
        <p:nvPicPr>
          <p:cNvPr id="103" name="Google Shape;103;p2"/>
          <p:cNvPicPr preferRelativeResize="0"/>
          <p:nvPr/>
        </p:nvPicPr>
        <p:blipFill rotWithShape="1">
          <a:blip r:embed="rId3">
            <a:alphaModFix/>
          </a:blip>
          <a:srcRect b="0" l="0" r="0" t="0"/>
          <a:stretch/>
        </p:blipFill>
        <p:spPr>
          <a:xfrm>
            <a:off x="9906000" y="5143500"/>
            <a:ext cx="2286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latin typeface="Arial"/>
                <a:ea typeface="Arial"/>
                <a:cs typeface="Arial"/>
                <a:sym typeface="Arial"/>
              </a:rPr>
              <a:t>Getting data should not be difficult</a:t>
            </a:r>
            <a:endParaRPr/>
          </a:p>
        </p:txBody>
      </p:sp>
      <p:sp>
        <p:nvSpPr>
          <p:cNvPr id="110" name="Google Shape;110;p3"/>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11" name="Google Shape;111;p3"/>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112" name="Google Shape;112;p3"/>
          <p:cNvSpPr/>
          <p:nvPr/>
        </p:nvSpPr>
        <p:spPr>
          <a:xfrm>
            <a:off x="1448165" y="1520401"/>
            <a:ext cx="7215443" cy="30421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cap="small">
                <a:solidFill>
                  <a:srgbClr val="1E4E79"/>
                </a:solidFill>
                <a:latin typeface="Arial"/>
                <a:ea typeface="Arial"/>
                <a:cs typeface="Arial"/>
                <a:sym typeface="Arial"/>
              </a:rPr>
              <a:t>The topics to cover in this presentation</a:t>
            </a:r>
            <a:endParaRPr/>
          </a:p>
          <a:p>
            <a:pPr indent="0" lvl="1" marL="457200" marR="0" rtl="0" algn="l">
              <a:lnSpc>
                <a:spcPct val="120000"/>
              </a:lnSpc>
              <a:spcBef>
                <a:spcPts val="1200"/>
              </a:spcBef>
              <a:spcAft>
                <a:spcPts val="0"/>
              </a:spcAft>
              <a:buNone/>
            </a:pPr>
            <a:r>
              <a:t/>
            </a:r>
            <a:endParaRPr b="1" i="0" sz="2000" u="none" cap="none" strike="noStrike">
              <a:solidFill>
                <a:srgbClr val="262626"/>
              </a:solidFill>
              <a:latin typeface="Arial Narrow"/>
              <a:ea typeface="Arial Narrow"/>
              <a:cs typeface="Arial Narrow"/>
              <a:sym typeface="Arial Narrow"/>
            </a:endParaRPr>
          </a:p>
          <a:p>
            <a:pPr indent="0" lvl="1" marL="457200" marR="0" rtl="0" algn="l">
              <a:lnSpc>
                <a:spcPct val="120000"/>
              </a:lnSpc>
              <a:spcBef>
                <a:spcPts val="1200"/>
              </a:spcBef>
              <a:spcAft>
                <a:spcPts val="0"/>
              </a:spcAft>
              <a:buNone/>
            </a:pPr>
            <a:r>
              <a:rPr b="1" i="0" lang="en-US" sz="2000" u="none" cap="none" strike="noStrike">
                <a:solidFill>
                  <a:srgbClr val="262626"/>
                </a:solidFill>
                <a:latin typeface="Arial Narrow"/>
                <a:ea typeface="Arial Narrow"/>
                <a:cs typeface="Arial Narrow"/>
                <a:sym typeface="Arial Narrow"/>
              </a:rPr>
              <a:t>Data viewers and file formats</a:t>
            </a:r>
            <a:endParaRPr/>
          </a:p>
          <a:p>
            <a:pPr indent="0" lvl="1" marL="457200" marR="0" rtl="0" algn="l">
              <a:lnSpc>
                <a:spcPct val="120000"/>
              </a:lnSpc>
              <a:spcBef>
                <a:spcPts val="1200"/>
              </a:spcBef>
              <a:spcAft>
                <a:spcPts val="0"/>
              </a:spcAft>
              <a:buNone/>
            </a:pPr>
            <a:r>
              <a:rPr b="1" i="0" lang="en-US" sz="2000" u="none" cap="none" strike="noStrike">
                <a:solidFill>
                  <a:srgbClr val="262626"/>
                </a:solidFill>
                <a:latin typeface="Arial Narrow"/>
                <a:ea typeface="Arial Narrow"/>
                <a:cs typeface="Arial Narrow"/>
                <a:sym typeface="Arial Narrow"/>
              </a:rPr>
              <a:t>Introduction to tools for the course</a:t>
            </a:r>
            <a:endParaRPr/>
          </a:p>
          <a:p>
            <a:pPr indent="0" lvl="1" marL="457200" marR="0" rtl="0" algn="l">
              <a:lnSpc>
                <a:spcPct val="120000"/>
              </a:lnSpc>
              <a:spcBef>
                <a:spcPts val="1200"/>
              </a:spcBef>
              <a:spcAft>
                <a:spcPts val="0"/>
              </a:spcAft>
              <a:buNone/>
            </a:pPr>
            <a:r>
              <a:rPr b="1" i="0" lang="en-US" sz="2000" u="none" cap="none" strike="noStrike">
                <a:solidFill>
                  <a:srgbClr val="262626"/>
                </a:solidFill>
                <a:latin typeface="Arial Narrow"/>
                <a:ea typeface="Arial Narrow"/>
                <a:cs typeface="Arial Narrow"/>
                <a:sym typeface="Arial Narrow"/>
              </a:rPr>
              <a:t>Advanced tools</a:t>
            </a:r>
            <a:endParaRPr/>
          </a:p>
          <a:p>
            <a:pPr indent="0" lvl="1" marL="457200" marR="0" rtl="0" algn="l">
              <a:lnSpc>
                <a:spcPct val="120000"/>
              </a:lnSpc>
              <a:spcBef>
                <a:spcPts val="1200"/>
              </a:spcBef>
              <a:spcAft>
                <a:spcPts val="0"/>
              </a:spcAft>
              <a:buNone/>
            </a:pPr>
            <a:r>
              <a:rPr b="1" i="0" lang="en-US" sz="2000" u="none" cap="none" strike="noStrike">
                <a:solidFill>
                  <a:srgbClr val="262626"/>
                </a:solidFill>
                <a:latin typeface="Arial Narrow"/>
                <a:ea typeface="Arial Narrow"/>
                <a:cs typeface="Arial Narrow"/>
                <a:sym typeface="Arial Narrow"/>
              </a:rPr>
              <a:t>Class participation – Using the ERDDAP data server  </a:t>
            </a:r>
            <a:endParaRPr/>
          </a:p>
        </p:txBody>
      </p:sp>
      <p:pic>
        <p:nvPicPr>
          <p:cNvPr id="113" name="Google Shape;113;p3"/>
          <p:cNvPicPr preferRelativeResize="0"/>
          <p:nvPr/>
        </p:nvPicPr>
        <p:blipFill rotWithShape="1">
          <a:blip r:embed="rId3">
            <a:alphaModFix/>
          </a:blip>
          <a:srcRect b="0" l="0" r="0" t="0"/>
          <a:stretch/>
        </p:blipFill>
        <p:spPr>
          <a:xfrm>
            <a:off x="8855180" y="3164091"/>
            <a:ext cx="3128682" cy="3128682"/>
          </a:xfrm>
          <a:prstGeom prst="rect">
            <a:avLst/>
          </a:prstGeom>
          <a:noFill/>
          <a:ln>
            <a:noFill/>
          </a:ln>
        </p:spPr>
      </p:pic>
      <p:pic>
        <p:nvPicPr>
          <p:cNvPr descr="Audio Recording Apr 28, 2021 at 10:36:40 AM" id="114" name="Google Shape;114;p3"/>
          <p:cNvPicPr preferRelativeResize="0"/>
          <p:nvPr/>
        </p:nvPicPr>
        <p:blipFill rotWithShape="1">
          <a:blip r:embed="rId4">
            <a:alphaModFix/>
          </a:blip>
          <a:srcRect b="0" l="0" r="0" t="0"/>
          <a:stretch/>
        </p:blipFill>
        <p:spPr>
          <a:xfrm>
            <a:off x="5689600" y="30226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Data Viewers are a good place to start for exploring data</a:t>
            </a:r>
            <a:endParaRPr/>
          </a:p>
        </p:txBody>
      </p:sp>
      <p:sp>
        <p:nvSpPr>
          <p:cNvPr id="121" name="Google Shape;121;p4"/>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22" name="Google Shape;122;p4"/>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123" name="Google Shape;123;p4"/>
          <p:cNvSpPr/>
          <p:nvPr/>
        </p:nvSpPr>
        <p:spPr>
          <a:xfrm>
            <a:off x="6057900" y="1927505"/>
            <a:ext cx="7215443" cy="432759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000">
                <a:solidFill>
                  <a:srgbClr val="262626"/>
                </a:solidFill>
                <a:latin typeface="Arial Narrow"/>
                <a:ea typeface="Arial Narrow"/>
                <a:cs typeface="Arial Narrow"/>
                <a:sym typeface="Arial Narrow"/>
              </a:rPr>
              <a:t>CoastWatch Data Viewer</a:t>
            </a:r>
            <a:endParaRPr/>
          </a:p>
          <a:p>
            <a:pPr indent="0" lvl="0" marL="0" marR="0" rtl="0" algn="l">
              <a:lnSpc>
                <a:spcPct val="120000"/>
              </a:lnSpc>
              <a:spcBef>
                <a:spcPts val="544"/>
              </a:spcBef>
              <a:spcAft>
                <a:spcPts val="0"/>
              </a:spcAft>
              <a:buNone/>
            </a:pPr>
            <a:r>
              <a:rPr b="1" lang="en-US" sz="2000">
                <a:solidFill>
                  <a:srgbClr val="262626"/>
                </a:solidFill>
                <a:latin typeface="Arial Narrow"/>
                <a:ea typeface="Arial Narrow"/>
                <a:cs typeface="Arial Narrow"/>
                <a:sym typeface="Arial Narrow"/>
              </a:rPr>
              <a:t>	</a:t>
            </a:r>
            <a:r>
              <a:rPr lang="en-US" sz="1800" u="sng">
                <a:solidFill>
                  <a:srgbClr val="262626"/>
                </a:solidFill>
                <a:latin typeface="Arial Narrow"/>
                <a:ea typeface="Arial Narrow"/>
                <a:cs typeface="Arial Narrow"/>
                <a:sym typeface="Arial Narrow"/>
                <a:hlinkClick r:id="rId3">
                  <a:extLst>
                    <a:ext uri="{A12FA001-AC4F-418D-AE19-62706E023703}">
                      <ahyp:hlinkClr val="tx"/>
                    </a:ext>
                  </a:extLst>
                </a:hlinkClick>
              </a:rPr>
              <a:t>coastwatch.noaa.gov/cw_html/cwViewer.html</a:t>
            </a:r>
            <a:endParaRPr sz="1800">
              <a:solidFill>
                <a:srgbClr val="262626"/>
              </a:solidFill>
              <a:latin typeface="Arial Narrow"/>
              <a:ea typeface="Arial Narrow"/>
              <a:cs typeface="Arial Narrow"/>
              <a:sym typeface="Arial Narrow"/>
            </a:endParaRPr>
          </a:p>
          <a:p>
            <a:pPr indent="0" lvl="0" marL="0" marR="0" rtl="0" algn="l">
              <a:lnSpc>
                <a:spcPct val="120000"/>
              </a:lnSpc>
              <a:spcBef>
                <a:spcPts val="544"/>
              </a:spcBef>
              <a:spcAft>
                <a:spcPts val="0"/>
              </a:spcAft>
              <a:buNone/>
            </a:pPr>
            <a:r>
              <a:rPr b="1" lang="en-US" sz="2000">
                <a:solidFill>
                  <a:srgbClr val="262626"/>
                </a:solidFill>
                <a:latin typeface="Arial Narrow"/>
                <a:ea typeface="Arial Narrow"/>
                <a:cs typeface="Arial Narrow"/>
                <a:sym typeface="Arial Narrow"/>
              </a:rPr>
              <a:t>OCView (</a:t>
            </a:r>
            <a:r>
              <a:rPr lang="en-US" sz="2000">
                <a:solidFill>
                  <a:srgbClr val="262626"/>
                </a:solidFill>
                <a:latin typeface="Arial Narrow"/>
                <a:ea typeface="Arial Narrow"/>
                <a:cs typeface="Arial Narrow"/>
                <a:sym typeface="Arial Narrow"/>
              </a:rPr>
              <a:t>NOAA/NESDIS STAR</a:t>
            </a:r>
            <a:r>
              <a:rPr b="1" lang="en-US" sz="2000">
                <a:solidFill>
                  <a:srgbClr val="262626"/>
                </a:solidFill>
                <a:latin typeface="Arial Narrow"/>
                <a:ea typeface="Arial Narrow"/>
                <a:cs typeface="Arial Narrow"/>
                <a:sym typeface="Arial Narrow"/>
              </a:rPr>
              <a:t>)</a:t>
            </a:r>
            <a:endParaRPr/>
          </a:p>
          <a:p>
            <a:pPr indent="0" lvl="0" marL="0" marR="0" rtl="0" algn="l">
              <a:lnSpc>
                <a:spcPct val="120000"/>
              </a:lnSpc>
              <a:spcBef>
                <a:spcPts val="544"/>
              </a:spcBef>
              <a:spcAft>
                <a:spcPts val="0"/>
              </a:spcAft>
              <a:buNone/>
            </a:pPr>
            <a:r>
              <a:rPr lang="en-US" sz="2000">
                <a:solidFill>
                  <a:srgbClr val="262626"/>
                </a:solidFill>
                <a:latin typeface="Arial Narrow"/>
                <a:ea typeface="Arial Narrow"/>
                <a:cs typeface="Arial Narrow"/>
                <a:sym typeface="Arial Narrow"/>
              </a:rPr>
              <a:t>	 </a:t>
            </a:r>
            <a:r>
              <a:rPr lang="en-US" sz="1800" u="sng">
                <a:solidFill>
                  <a:srgbClr val="262626"/>
                </a:solidFill>
                <a:latin typeface="Arial Narrow"/>
                <a:ea typeface="Arial Narrow"/>
                <a:cs typeface="Arial Narrow"/>
                <a:sym typeface="Arial Narrow"/>
                <a:hlinkClick r:id="rId4">
                  <a:extLst>
                    <a:ext uri="{A12FA001-AC4F-418D-AE19-62706E023703}">
                      <ahyp:hlinkClr val="tx"/>
                    </a:ext>
                  </a:extLst>
                </a:hlinkClick>
              </a:rPr>
              <a:t>star.nesdis.noaa.gov/sod/mecb/color/ocview/ocview.html</a:t>
            </a:r>
            <a:r>
              <a:rPr lang="en-US" sz="1800">
                <a:solidFill>
                  <a:srgbClr val="262626"/>
                </a:solidFill>
                <a:latin typeface="Arial Narrow"/>
                <a:ea typeface="Arial Narrow"/>
                <a:cs typeface="Arial Narrow"/>
                <a:sym typeface="Arial Narrow"/>
              </a:rPr>
              <a:t> </a:t>
            </a:r>
            <a:endParaRPr/>
          </a:p>
          <a:p>
            <a:pPr indent="0" lvl="0" marL="0" marR="0" rtl="0" algn="l">
              <a:lnSpc>
                <a:spcPct val="120000"/>
              </a:lnSpc>
              <a:spcBef>
                <a:spcPts val="544"/>
              </a:spcBef>
              <a:spcAft>
                <a:spcPts val="0"/>
              </a:spcAft>
              <a:buNone/>
            </a:pPr>
            <a:r>
              <a:rPr b="1" lang="en-US" sz="2000">
                <a:solidFill>
                  <a:srgbClr val="262626"/>
                </a:solidFill>
                <a:latin typeface="Arial Narrow"/>
                <a:ea typeface="Arial Narrow"/>
                <a:cs typeface="Arial Narrow"/>
                <a:sym typeface="Arial Narrow"/>
              </a:rPr>
              <a:t>State of the Ocean - SOTO (</a:t>
            </a:r>
            <a:r>
              <a:rPr lang="en-US" sz="2000">
                <a:solidFill>
                  <a:srgbClr val="262626"/>
                </a:solidFill>
                <a:latin typeface="Arial Narrow"/>
                <a:ea typeface="Arial Narrow"/>
                <a:cs typeface="Arial Narrow"/>
                <a:sym typeface="Arial Narrow"/>
              </a:rPr>
              <a:t>NASA PO.DAAC</a:t>
            </a:r>
            <a:r>
              <a:rPr b="1" lang="en-US" sz="2000">
                <a:solidFill>
                  <a:srgbClr val="262626"/>
                </a:solidFill>
                <a:latin typeface="Arial Narrow"/>
                <a:ea typeface="Arial Narrow"/>
                <a:cs typeface="Arial Narrow"/>
                <a:sym typeface="Arial Narrow"/>
              </a:rPr>
              <a:t>)</a:t>
            </a:r>
            <a:endParaRPr/>
          </a:p>
          <a:p>
            <a:pPr indent="0" lvl="0" marL="0" marR="0" rtl="0" algn="l">
              <a:lnSpc>
                <a:spcPct val="120000"/>
              </a:lnSpc>
              <a:spcBef>
                <a:spcPts val="544"/>
              </a:spcBef>
              <a:spcAft>
                <a:spcPts val="0"/>
              </a:spcAft>
              <a:buNone/>
            </a:pPr>
            <a:r>
              <a:rPr lang="en-US" sz="2000">
                <a:solidFill>
                  <a:srgbClr val="262626"/>
                </a:solidFill>
                <a:latin typeface="Arial Narrow"/>
                <a:ea typeface="Arial Narrow"/>
                <a:cs typeface="Arial Narrow"/>
                <a:sym typeface="Arial Narrow"/>
              </a:rPr>
              <a:t>	</a:t>
            </a:r>
            <a:r>
              <a:rPr lang="en-US" sz="1800">
                <a:solidFill>
                  <a:srgbClr val="262626"/>
                </a:solidFill>
                <a:latin typeface="Arial Narrow"/>
                <a:ea typeface="Arial Narrow"/>
                <a:cs typeface="Arial Narrow"/>
                <a:sym typeface="Arial Narrow"/>
              </a:rPr>
              <a:t> </a:t>
            </a:r>
            <a:r>
              <a:rPr lang="en-US" sz="1800" u="sng">
                <a:solidFill>
                  <a:srgbClr val="262626"/>
                </a:solidFill>
                <a:latin typeface="Arial Narrow"/>
                <a:ea typeface="Arial Narrow"/>
                <a:cs typeface="Arial Narrow"/>
                <a:sym typeface="Arial Narrow"/>
                <a:hlinkClick r:id="rId5">
                  <a:extLst>
                    <a:ext uri="{A12FA001-AC4F-418D-AE19-62706E023703}">
                      <ahyp:hlinkClr val="tx"/>
                    </a:ext>
                  </a:extLst>
                </a:hlinkClick>
              </a:rPr>
              <a:t>podaac-tools.jpl.nasa.gov/soto/</a:t>
            </a:r>
            <a:endParaRPr sz="1800">
              <a:solidFill>
                <a:srgbClr val="262626"/>
              </a:solidFill>
              <a:latin typeface="Arial Narrow"/>
              <a:ea typeface="Arial Narrow"/>
              <a:cs typeface="Arial Narrow"/>
              <a:sym typeface="Arial Narrow"/>
            </a:endParaRPr>
          </a:p>
          <a:p>
            <a:pPr indent="0" lvl="0" marL="0" marR="0" rtl="0" algn="l">
              <a:lnSpc>
                <a:spcPct val="120000"/>
              </a:lnSpc>
              <a:spcBef>
                <a:spcPts val="544"/>
              </a:spcBef>
              <a:spcAft>
                <a:spcPts val="0"/>
              </a:spcAft>
              <a:buNone/>
            </a:pPr>
            <a:r>
              <a:rPr b="1" lang="en-US" sz="2000">
                <a:solidFill>
                  <a:srgbClr val="262626"/>
                </a:solidFill>
                <a:latin typeface="Arial Narrow"/>
                <a:ea typeface="Arial Narrow"/>
                <a:cs typeface="Arial Narrow"/>
                <a:sym typeface="Arial Narrow"/>
              </a:rPr>
              <a:t>Worldview (</a:t>
            </a:r>
            <a:r>
              <a:rPr lang="en-US" sz="2000">
                <a:solidFill>
                  <a:srgbClr val="262626"/>
                </a:solidFill>
                <a:latin typeface="Arial Narrow"/>
                <a:ea typeface="Arial Narrow"/>
                <a:cs typeface="Arial Narrow"/>
                <a:sym typeface="Arial Narrow"/>
              </a:rPr>
              <a:t>NASA EOSDIS</a:t>
            </a:r>
            <a:r>
              <a:rPr b="1" lang="en-US" sz="2000">
                <a:solidFill>
                  <a:srgbClr val="262626"/>
                </a:solidFill>
                <a:latin typeface="Arial Narrow"/>
                <a:ea typeface="Arial Narrow"/>
                <a:cs typeface="Arial Narrow"/>
                <a:sym typeface="Arial Narrow"/>
              </a:rPr>
              <a:t>)</a:t>
            </a:r>
            <a:endParaRPr/>
          </a:p>
          <a:p>
            <a:pPr indent="0" lvl="0" marL="0" marR="0" rtl="0" algn="l">
              <a:lnSpc>
                <a:spcPct val="120000"/>
              </a:lnSpc>
              <a:spcBef>
                <a:spcPts val="544"/>
              </a:spcBef>
              <a:spcAft>
                <a:spcPts val="0"/>
              </a:spcAft>
              <a:buNone/>
            </a:pPr>
            <a:r>
              <a:rPr lang="en-US" sz="2000">
                <a:solidFill>
                  <a:srgbClr val="262626"/>
                </a:solidFill>
                <a:latin typeface="Arial Narrow"/>
                <a:ea typeface="Arial Narrow"/>
                <a:cs typeface="Arial Narrow"/>
                <a:sym typeface="Arial Narrow"/>
              </a:rPr>
              <a:t>	 </a:t>
            </a:r>
            <a:r>
              <a:rPr lang="en-US" sz="1800" u="sng">
                <a:solidFill>
                  <a:srgbClr val="262626"/>
                </a:solidFill>
                <a:latin typeface="Arial Narrow"/>
                <a:ea typeface="Arial Narrow"/>
                <a:cs typeface="Arial Narrow"/>
                <a:sym typeface="Arial Narrow"/>
                <a:hlinkClick r:id="rId6">
                  <a:extLst>
                    <a:ext uri="{A12FA001-AC4F-418D-AE19-62706E023703}">
                      <ahyp:hlinkClr val="tx"/>
                    </a:ext>
                  </a:extLst>
                </a:hlinkClick>
              </a:rPr>
              <a:t>worldview.earthdata.nasa.gov/</a:t>
            </a:r>
            <a:r>
              <a:rPr lang="en-US" sz="1800">
                <a:solidFill>
                  <a:srgbClr val="262626"/>
                </a:solidFill>
                <a:latin typeface="Arial Narrow"/>
                <a:ea typeface="Arial Narrow"/>
                <a:cs typeface="Arial Narrow"/>
                <a:sym typeface="Arial Narrow"/>
              </a:rPr>
              <a:t> </a:t>
            </a:r>
            <a:endParaRPr/>
          </a:p>
          <a:p>
            <a:pPr indent="0" lvl="0" marL="0" marR="0" rtl="0" algn="l">
              <a:lnSpc>
                <a:spcPct val="120000"/>
              </a:lnSpc>
              <a:spcBef>
                <a:spcPts val="544"/>
              </a:spcBef>
              <a:spcAft>
                <a:spcPts val="0"/>
              </a:spcAft>
              <a:buNone/>
            </a:pPr>
            <a:r>
              <a:rPr b="1" lang="en-US" sz="2000">
                <a:solidFill>
                  <a:srgbClr val="262626"/>
                </a:solidFill>
                <a:latin typeface="Arial Narrow"/>
                <a:ea typeface="Arial Narrow"/>
                <a:cs typeface="Arial Narrow"/>
                <a:sym typeface="Arial Narrow"/>
              </a:rPr>
              <a:t>OceanViewer (</a:t>
            </a:r>
            <a:r>
              <a:rPr lang="en-US" sz="2000">
                <a:solidFill>
                  <a:srgbClr val="262626"/>
                </a:solidFill>
                <a:latin typeface="Arial Narrow"/>
                <a:ea typeface="Arial Narrow"/>
                <a:cs typeface="Arial Narrow"/>
                <a:sym typeface="Arial Narrow"/>
              </a:rPr>
              <a:t>CoastWatch Caribbean/Gulf of Mexico Node</a:t>
            </a:r>
            <a:r>
              <a:rPr b="1" lang="en-US" sz="2000">
                <a:solidFill>
                  <a:srgbClr val="262626"/>
                </a:solidFill>
                <a:latin typeface="Arial Narrow"/>
                <a:ea typeface="Arial Narrow"/>
                <a:cs typeface="Arial Narrow"/>
                <a:sym typeface="Arial Narrow"/>
              </a:rPr>
              <a:t>)   </a:t>
            </a:r>
            <a:endParaRPr/>
          </a:p>
          <a:p>
            <a:pPr indent="0" lvl="0" marL="0" marR="0" rtl="0" algn="l">
              <a:lnSpc>
                <a:spcPct val="120000"/>
              </a:lnSpc>
              <a:spcBef>
                <a:spcPts val="544"/>
              </a:spcBef>
              <a:spcAft>
                <a:spcPts val="0"/>
              </a:spcAft>
              <a:buNone/>
            </a:pPr>
            <a:r>
              <a:rPr lang="en-US" sz="2000">
                <a:solidFill>
                  <a:srgbClr val="262626"/>
                </a:solidFill>
                <a:latin typeface="Arial Narrow"/>
                <a:ea typeface="Arial Narrow"/>
                <a:cs typeface="Arial Narrow"/>
                <a:sym typeface="Arial Narrow"/>
              </a:rPr>
              <a:t>	 </a:t>
            </a:r>
            <a:r>
              <a:rPr lang="en-US" sz="1800" u="sng">
                <a:solidFill>
                  <a:srgbClr val="262626"/>
                </a:solidFill>
                <a:latin typeface="Arial Narrow"/>
                <a:ea typeface="Arial Narrow"/>
                <a:cs typeface="Arial Narrow"/>
                <a:sym typeface="Arial Narrow"/>
                <a:hlinkClick r:id="rId7">
                  <a:extLst>
                    <a:ext uri="{A12FA001-AC4F-418D-AE19-62706E023703}">
                      <ahyp:hlinkClr val="tx"/>
                    </a:ext>
                  </a:extLst>
                </a:hlinkClick>
              </a:rPr>
              <a:t>cwcgom.aoml.noaa.gov/cgom/OceanViewer</a:t>
            </a:r>
            <a:r>
              <a:rPr lang="en-US" sz="1800">
                <a:solidFill>
                  <a:srgbClr val="262626"/>
                </a:solidFill>
                <a:latin typeface="Arial Narrow"/>
                <a:ea typeface="Arial Narrow"/>
                <a:cs typeface="Arial Narrow"/>
                <a:sym typeface="Arial Narrow"/>
              </a:rPr>
              <a:t> </a:t>
            </a:r>
            <a:endParaRPr/>
          </a:p>
        </p:txBody>
      </p:sp>
      <p:pic>
        <p:nvPicPr>
          <p:cNvPr id="124" name="Google Shape;124;p4"/>
          <p:cNvPicPr preferRelativeResize="0"/>
          <p:nvPr/>
        </p:nvPicPr>
        <p:blipFill rotWithShape="1">
          <a:blip r:embed="rId8">
            <a:alphaModFix/>
          </a:blip>
          <a:srcRect b="0" l="0" r="0" t="0"/>
          <a:stretch/>
        </p:blipFill>
        <p:spPr>
          <a:xfrm>
            <a:off x="992124" y="1707371"/>
            <a:ext cx="4478227" cy="2383932"/>
          </a:xfrm>
          <a:prstGeom prst="rect">
            <a:avLst/>
          </a:prstGeom>
          <a:noFill/>
          <a:ln cap="flat" cmpd="sng" w="28575">
            <a:solidFill>
              <a:schemeClr val="dk1"/>
            </a:solidFill>
            <a:prstDash val="solid"/>
            <a:round/>
            <a:headEnd len="sm" w="sm" type="none"/>
            <a:tailEnd len="sm" w="sm" type="none"/>
          </a:ln>
        </p:spPr>
      </p:pic>
      <p:sp>
        <p:nvSpPr>
          <p:cNvPr id="125" name="Google Shape;125;p4"/>
          <p:cNvSpPr/>
          <p:nvPr/>
        </p:nvSpPr>
        <p:spPr>
          <a:xfrm>
            <a:off x="935603" y="1229058"/>
            <a:ext cx="11372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62626"/>
                </a:solidFill>
                <a:latin typeface="Arial Narrow"/>
                <a:ea typeface="Arial Narrow"/>
                <a:cs typeface="Arial Narrow"/>
                <a:sym typeface="Arial Narrow"/>
              </a:rPr>
              <a:t>OCView</a:t>
            </a:r>
            <a:endParaRPr b="1" sz="2400">
              <a:solidFill>
                <a:schemeClr val="dk1"/>
              </a:solidFill>
              <a:latin typeface="Calibri"/>
              <a:ea typeface="Calibri"/>
              <a:cs typeface="Calibri"/>
              <a:sym typeface="Calibri"/>
            </a:endParaRPr>
          </a:p>
        </p:txBody>
      </p:sp>
      <p:pic>
        <p:nvPicPr>
          <p:cNvPr id="126" name="Google Shape;126;p4"/>
          <p:cNvPicPr preferRelativeResize="0"/>
          <p:nvPr/>
        </p:nvPicPr>
        <p:blipFill rotWithShape="1">
          <a:blip r:embed="rId9">
            <a:alphaModFix/>
          </a:blip>
          <a:srcRect b="0" l="0" r="0" t="0"/>
          <a:stretch/>
        </p:blipFill>
        <p:spPr>
          <a:xfrm>
            <a:off x="9906000" y="5143500"/>
            <a:ext cx="2286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NetCDF</a:t>
            </a:r>
            <a:r>
              <a:rPr baseline="30000" lang="en-US">
                <a:latin typeface="Arial Narrow"/>
                <a:ea typeface="Arial Narrow"/>
                <a:cs typeface="Arial Narrow"/>
                <a:sym typeface="Arial Narrow"/>
              </a:rPr>
              <a:t>1</a:t>
            </a:r>
            <a:r>
              <a:rPr lang="en-US">
                <a:latin typeface="Arial Narrow"/>
                <a:ea typeface="Arial Narrow"/>
                <a:cs typeface="Arial Narrow"/>
                <a:sym typeface="Arial Narrow"/>
              </a:rPr>
              <a:t> file format: Most satellite data are distributed in NetCDF</a:t>
            </a:r>
            <a:endParaRPr>
              <a:latin typeface="Arial Narrow"/>
              <a:ea typeface="Arial Narrow"/>
              <a:cs typeface="Arial Narrow"/>
              <a:sym typeface="Arial Narrow"/>
            </a:endParaRPr>
          </a:p>
        </p:txBody>
      </p:sp>
      <p:sp>
        <p:nvSpPr>
          <p:cNvPr id="133" name="Google Shape;133;p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34" name="Google Shape;134;p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135" name="Google Shape;135;p5"/>
          <p:cNvSpPr txBox="1"/>
          <p:nvPr/>
        </p:nvSpPr>
        <p:spPr>
          <a:xfrm>
            <a:off x="7269633" y="2618984"/>
            <a:ext cx="4579798" cy="285251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1800">
                <a:solidFill>
                  <a:srgbClr val="262626"/>
                </a:solidFill>
                <a:latin typeface="Arial"/>
                <a:ea typeface="Arial"/>
                <a:cs typeface="Arial"/>
                <a:sym typeface="Arial"/>
              </a:rPr>
              <a:t>Self-Describing</a:t>
            </a:r>
            <a:endParaRPr/>
          </a:p>
          <a:p>
            <a:pPr indent="0" lvl="1" marL="457200" marR="0" rtl="0" algn="l">
              <a:lnSpc>
                <a:spcPct val="110000"/>
              </a:lnSpc>
              <a:spcBef>
                <a:spcPts val="300"/>
              </a:spcBef>
              <a:spcAft>
                <a:spcPts val="0"/>
              </a:spcAft>
              <a:buNone/>
            </a:pPr>
            <a:r>
              <a:rPr b="0" i="0" lang="en-US" sz="1800" u="none" cap="none" strike="noStrike">
                <a:solidFill>
                  <a:srgbClr val="262626"/>
                </a:solidFill>
                <a:latin typeface="Arial"/>
                <a:ea typeface="Arial"/>
                <a:cs typeface="Arial"/>
                <a:sym typeface="Arial"/>
              </a:rPr>
              <a:t>Contains the information and metadata that you need to use the data</a:t>
            </a:r>
            <a:endParaRPr b="1" i="0" sz="1800" u="none" cap="none" strike="noStrike">
              <a:solidFill>
                <a:srgbClr val="262626"/>
              </a:solidFill>
              <a:latin typeface="Arial"/>
              <a:ea typeface="Arial"/>
              <a:cs typeface="Arial"/>
              <a:sym typeface="Arial"/>
            </a:endParaRPr>
          </a:p>
          <a:p>
            <a:pPr indent="0" lvl="0" marL="0" marR="0" rtl="0" algn="l">
              <a:lnSpc>
                <a:spcPct val="110000"/>
              </a:lnSpc>
              <a:spcBef>
                <a:spcPts val="900"/>
              </a:spcBef>
              <a:spcAft>
                <a:spcPts val="0"/>
              </a:spcAft>
              <a:buNone/>
            </a:pPr>
            <a:r>
              <a:rPr b="1" lang="en-US" sz="1800">
                <a:solidFill>
                  <a:srgbClr val="262626"/>
                </a:solidFill>
                <a:latin typeface="Arial"/>
                <a:ea typeface="Arial"/>
                <a:cs typeface="Arial"/>
                <a:sym typeface="Arial"/>
              </a:rPr>
              <a:t>Portable</a:t>
            </a:r>
            <a:endParaRPr/>
          </a:p>
          <a:p>
            <a:pPr indent="0" lvl="1" marL="457200" marR="0" rtl="0" algn="l">
              <a:lnSpc>
                <a:spcPct val="110000"/>
              </a:lnSpc>
              <a:spcBef>
                <a:spcPts val="300"/>
              </a:spcBef>
              <a:spcAft>
                <a:spcPts val="0"/>
              </a:spcAft>
              <a:buNone/>
            </a:pPr>
            <a:r>
              <a:rPr b="0" i="0" lang="en-US" sz="1800" u="none" cap="none" strike="noStrike">
                <a:solidFill>
                  <a:srgbClr val="262626"/>
                </a:solidFill>
                <a:latin typeface="Arial"/>
                <a:ea typeface="Arial"/>
                <a:cs typeface="Arial"/>
                <a:sym typeface="Arial"/>
              </a:rPr>
              <a:t>Can be used by all computer platforms (Mac, OC, Linux)</a:t>
            </a:r>
            <a:endParaRPr/>
          </a:p>
          <a:p>
            <a:pPr indent="0" lvl="0" marL="0" marR="0" rtl="0" algn="l">
              <a:lnSpc>
                <a:spcPct val="110000"/>
              </a:lnSpc>
              <a:spcBef>
                <a:spcPts val="900"/>
              </a:spcBef>
              <a:spcAft>
                <a:spcPts val="0"/>
              </a:spcAft>
              <a:buNone/>
            </a:pPr>
            <a:r>
              <a:rPr b="1" lang="en-US" sz="1800">
                <a:solidFill>
                  <a:srgbClr val="262626"/>
                </a:solidFill>
                <a:latin typeface="Arial"/>
                <a:ea typeface="Arial"/>
                <a:cs typeface="Arial"/>
                <a:sym typeface="Arial"/>
              </a:rPr>
              <a:t>Compact</a:t>
            </a:r>
            <a:endParaRPr/>
          </a:p>
          <a:p>
            <a:pPr indent="0" lvl="1" marL="457200" marR="0" rtl="0" algn="l">
              <a:lnSpc>
                <a:spcPct val="110000"/>
              </a:lnSpc>
              <a:spcBef>
                <a:spcPts val="300"/>
              </a:spcBef>
              <a:spcAft>
                <a:spcPts val="0"/>
              </a:spcAft>
              <a:buNone/>
            </a:pPr>
            <a:r>
              <a:rPr b="0" i="0" lang="en-US" sz="1800" u="none" cap="none" strike="noStrike">
                <a:solidFill>
                  <a:srgbClr val="262626"/>
                </a:solidFill>
                <a:latin typeface="Arial"/>
                <a:ea typeface="Arial"/>
                <a:cs typeface="Arial"/>
                <a:sym typeface="Arial"/>
              </a:rPr>
              <a:t>Binary data and compressible</a:t>
            </a:r>
            <a:endParaRPr/>
          </a:p>
        </p:txBody>
      </p:sp>
      <p:sp>
        <p:nvSpPr>
          <p:cNvPr id="136" name="Google Shape;136;p5"/>
          <p:cNvSpPr/>
          <p:nvPr/>
        </p:nvSpPr>
        <p:spPr>
          <a:xfrm>
            <a:off x="0" y="1134821"/>
            <a:ext cx="12192000" cy="411972"/>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lang="en-US" sz="2000" cap="small">
                <a:solidFill>
                  <a:srgbClr val="1E4E79"/>
                </a:solidFill>
                <a:latin typeface="Arial"/>
                <a:ea typeface="Arial"/>
                <a:cs typeface="Arial"/>
                <a:sym typeface="Arial"/>
              </a:rPr>
              <a:t>Why?</a:t>
            </a:r>
            <a:endParaRPr/>
          </a:p>
        </p:txBody>
      </p:sp>
      <p:grpSp>
        <p:nvGrpSpPr>
          <p:cNvPr id="137" name="Google Shape;137;p5"/>
          <p:cNvGrpSpPr/>
          <p:nvPr/>
        </p:nvGrpSpPr>
        <p:grpSpPr>
          <a:xfrm>
            <a:off x="528298" y="2029601"/>
            <a:ext cx="6223958" cy="2819235"/>
            <a:chOff x="560717" y="2137084"/>
            <a:chExt cx="6223958" cy="2819235"/>
          </a:xfrm>
        </p:grpSpPr>
        <p:pic>
          <p:nvPicPr>
            <p:cNvPr id="138" name="Google Shape;138;p5"/>
            <p:cNvPicPr preferRelativeResize="0"/>
            <p:nvPr/>
          </p:nvPicPr>
          <p:blipFill rotWithShape="1">
            <a:blip r:embed="rId3">
              <a:alphaModFix/>
            </a:blip>
            <a:srcRect b="1674" l="512" r="849" t="2390"/>
            <a:stretch/>
          </p:blipFill>
          <p:spPr>
            <a:xfrm>
              <a:off x="560717" y="2708693"/>
              <a:ext cx="6223958" cy="1846053"/>
            </a:xfrm>
            <a:prstGeom prst="rect">
              <a:avLst/>
            </a:prstGeom>
            <a:noFill/>
            <a:ln>
              <a:noFill/>
            </a:ln>
          </p:spPr>
        </p:pic>
        <p:sp>
          <p:nvSpPr>
            <p:cNvPr id="139" name="Google Shape;139;p5"/>
            <p:cNvSpPr txBox="1"/>
            <p:nvPr/>
          </p:nvSpPr>
          <p:spPr>
            <a:xfrm>
              <a:off x="1221458" y="2143465"/>
              <a:ext cx="137133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sea surface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temperature</a:t>
              </a:r>
              <a:endParaRPr/>
            </a:p>
          </p:txBody>
        </p:sp>
        <p:sp>
          <p:nvSpPr>
            <p:cNvPr id="140" name="Google Shape;140;p5"/>
            <p:cNvSpPr txBox="1"/>
            <p:nvPr/>
          </p:nvSpPr>
          <p:spPr>
            <a:xfrm>
              <a:off x="3285955" y="2137084"/>
              <a:ext cx="10272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sea ice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coverage</a:t>
              </a:r>
              <a:endParaRPr/>
            </a:p>
          </p:txBody>
        </p:sp>
        <p:sp>
          <p:nvSpPr>
            <p:cNvPr id="141" name="Google Shape;141;p5"/>
            <p:cNvSpPr txBox="1"/>
            <p:nvPr/>
          </p:nvSpPr>
          <p:spPr>
            <a:xfrm rot="-5400000">
              <a:off x="4519622" y="3769127"/>
              <a:ext cx="91191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latitude</a:t>
              </a:r>
              <a:endParaRPr/>
            </a:p>
          </p:txBody>
        </p:sp>
        <p:sp>
          <p:nvSpPr>
            <p:cNvPr id="142" name="Google Shape;142;p5"/>
            <p:cNvSpPr txBox="1"/>
            <p:nvPr/>
          </p:nvSpPr>
          <p:spPr>
            <a:xfrm rot="-2815159">
              <a:off x="5233824" y="3904167"/>
              <a:ext cx="107914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longitude</a:t>
              </a:r>
              <a:endParaRPr/>
            </a:p>
          </p:txBody>
        </p:sp>
        <p:sp>
          <p:nvSpPr>
            <p:cNvPr id="143" name="Google Shape;143;p5"/>
            <p:cNvSpPr txBox="1"/>
            <p:nvPr/>
          </p:nvSpPr>
          <p:spPr>
            <a:xfrm>
              <a:off x="5478962" y="4586987"/>
              <a:ext cx="6142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time</a:t>
              </a:r>
              <a:endParaRPr/>
            </a:p>
          </p:txBody>
        </p:sp>
      </p:grpSp>
      <p:sp>
        <p:nvSpPr>
          <p:cNvPr id="144" name="Google Shape;144;p5"/>
          <p:cNvSpPr/>
          <p:nvPr/>
        </p:nvSpPr>
        <p:spPr>
          <a:xfrm>
            <a:off x="528298" y="5938320"/>
            <a:ext cx="31390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lang="en-US" sz="1600">
                <a:solidFill>
                  <a:srgbClr val="262626"/>
                </a:solidFill>
                <a:latin typeface="Arial"/>
                <a:ea typeface="Arial"/>
                <a:cs typeface="Arial"/>
                <a:sym typeface="Arial"/>
              </a:rPr>
              <a:t>1</a:t>
            </a:r>
            <a:r>
              <a:rPr lang="en-US" sz="1600">
                <a:solidFill>
                  <a:srgbClr val="262626"/>
                </a:solidFill>
                <a:latin typeface="Arial"/>
                <a:ea typeface="Arial"/>
                <a:cs typeface="Arial"/>
                <a:sym typeface="Arial"/>
              </a:rPr>
              <a:t>Network Common Data Format</a:t>
            </a:r>
            <a:endParaRPr sz="1600">
              <a:solidFill>
                <a:srgbClr val="262626"/>
              </a:solidFill>
              <a:latin typeface="Calibri"/>
              <a:ea typeface="Calibri"/>
              <a:cs typeface="Calibri"/>
              <a:sym typeface="Calibri"/>
            </a:endParaRPr>
          </a:p>
        </p:txBody>
      </p:sp>
      <p:pic>
        <p:nvPicPr>
          <p:cNvPr id="145" name="Google Shape;145;p5"/>
          <p:cNvPicPr preferRelativeResize="0"/>
          <p:nvPr/>
        </p:nvPicPr>
        <p:blipFill rotWithShape="1">
          <a:blip r:embed="rId4">
            <a:alphaModFix/>
          </a:blip>
          <a:srcRect b="0" l="0" r="0" t="0"/>
          <a:stretch/>
        </p:blipFill>
        <p:spPr>
          <a:xfrm>
            <a:off x="9906000" y="5143500"/>
            <a:ext cx="2286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Software for visualizing NetCDF files – NASA Panoply</a:t>
            </a:r>
            <a:endParaRPr/>
          </a:p>
        </p:txBody>
      </p:sp>
      <p:sp>
        <p:nvSpPr>
          <p:cNvPr id="152" name="Google Shape;152;p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53" name="Google Shape;153;p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pic>
        <p:nvPicPr>
          <p:cNvPr id="154" name="Google Shape;154;p6"/>
          <p:cNvPicPr preferRelativeResize="0"/>
          <p:nvPr/>
        </p:nvPicPr>
        <p:blipFill rotWithShape="1">
          <a:blip r:embed="rId3">
            <a:alphaModFix/>
          </a:blip>
          <a:srcRect b="0" l="10525" r="1777" t="0"/>
          <a:stretch/>
        </p:blipFill>
        <p:spPr>
          <a:xfrm>
            <a:off x="969264" y="1109159"/>
            <a:ext cx="3903148" cy="2780106"/>
          </a:xfrm>
          <a:prstGeom prst="rect">
            <a:avLst/>
          </a:prstGeom>
          <a:noFill/>
          <a:ln cap="flat" cmpd="sng" w="38100">
            <a:solidFill>
              <a:srgbClr val="000000"/>
            </a:solidFill>
            <a:prstDash val="solid"/>
            <a:round/>
            <a:headEnd len="sm" w="sm" type="none"/>
            <a:tailEnd len="sm" w="sm" type="none"/>
          </a:ln>
        </p:spPr>
      </p:pic>
      <p:pic>
        <p:nvPicPr>
          <p:cNvPr id="155" name="Google Shape;155;p6"/>
          <p:cNvPicPr preferRelativeResize="0"/>
          <p:nvPr/>
        </p:nvPicPr>
        <p:blipFill rotWithShape="1">
          <a:blip r:embed="rId4">
            <a:alphaModFix/>
          </a:blip>
          <a:srcRect b="0" l="0" r="8336" t="0"/>
          <a:stretch/>
        </p:blipFill>
        <p:spPr>
          <a:xfrm>
            <a:off x="2625634" y="2647777"/>
            <a:ext cx="3786662" cy="2482976"/>
          </a:xfrm>
          <a:prstGeom prst="rect">
            <a:avLst/>
          </a:prstGeom>
          <a:noFill/>
          <a:ln cap="flat" cmpd="sng" w="38100">
            <a:solidFill>
              <a:srgbClr val="000000"/>
            </a:solidFill>
            <a:prstDash val="solid"/>
            <a:round/>
            <a:headEnd len="sm" w="sm" type="none"/>
            <a:tailEnd len="sm" w="sm" type="none"/>
          </a:ln>
        </p:spPr>
      </p:pic>
      <p:pic>
        <p:nvPicPr>
          <p:cNvPr id="156" name="Google Shape;156;p6"/>
          <p:cNvPicPr preferRelativeResize="0"/>
          <p:nvPr/>
        </p:nvPicPr>
        <p:blipFill rotWithShape="1">
          <a:blip r:embed="rId5">
            <a:alphaModFix/>
          </a:blip>
          <a:srcRect b="0" l="0" r="0" t="0"/>
          <a:stretch/>
        </p:blipFill>
        <p:spPr>
          <a:xfrm>
            <a:off x="5148532" y="3889265"/>
            <a:ext cx="3767328" cy="2326466"/>
          </a:xfrm>
          <a:prstGeom prst="rect">
            <a:avLst/>
          </a:prstGeom>
          <a:noFill/>
          <a:ln cap="flat" cmpd="sng" w="38100">
            <a:solidFill>
              <a:srgbClr val="000000"/>
            </a:solidFill>
            <a:prstDash val="solid"/>
            <a:round/>
            <a:headEnd len="sm" w="sm" type="none"/>
            <a:tailEnd len="sm" w="sm" type="none"/>
          </a:ln>
        </p:spPr>
      </p:pic>
      <p:sp>
        <p:nvSpPr>
          <p:cNvPr id="157" name="Google Shape;157;p6"/>
          <p:cNvSpPr/>
          <p:nvPr/>
        </p:nvSpPr>
        <p:spPr>
          <a:xfrm>
            <a:off x="7299212" y="1135225"/>
            <a:ext cx="4553619" cy="26930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Visualize data from netCDF and HDF files</a:t>
            </a:r>
            <a:endParaRPr/>
          </a:p>
          <a:p>
            <a:pPr indent="0" lvl="0" marL="0" marR="0" rtl="0" algn="l">
              <a:spcBef>
                <a:spcPts val="900"/>
              </a:spcBef>
              <a:spcAft>
                <a:spcPts val="0"/>
              </a:spcAft>
              <a:buNone/>
            </a:pPr>
            <a:r>
              <a:rPr lang="en-US" sz="1800">
                <a:solidFill>
                  <a:srgbClr val="000000"/>
                </a:solidFill>
                <a:latin typeface="Arial"/>
                <a:ea typeface="Arial"/>
                <a:cs typeface="Arial"/>
                <a:sym typeface="Arial"/>
              </a:rPr>
              <a:t>Reproject the visualization</a:t>
            </a:r>
            <a:endParaRPr/>
          </a:p>
          <a:p>
            <a:pPr indent="0" lvl="0" marL="0" marR="0" rtl="0" algn="l">
              <a:spcBef>
                <a:spcPts val="900"/>
              </a:spcBef>
              <a:spcAft>
                <a:spcPts val="0"/>
              </a:spcAft>
              <a:buNone/>
            </a:pPr>
            <a:r>
              <a:rPr lang="en-US" sz="1800">
                <a:solidFill>
                  <a:srgbClr val="000000"/>
                </a:solidFill>
                <a:latin typeface="Arial"/>
                <a:ea typeface="Arial"/>
                <a:cs typeface="Arial"/>
                <a:sym typeface="Arial"/>
              </a:rPr>
              <a:t>View the metadata</a:t>
            </a:r>
            <a:endParaRPr/>
          </a:p>
          <a:p>
            <a:pPr indent="0" lvl="0" marL="0" marR="0" rtl="0" algn="l">
              <a:spcBef>
                <a:spcPts val="900"/>
              </a:spcBef>
              <a:spcAft>
                <a:spcPts val="0"/>
              </a:spcAft>
              <a:buNone/>
            </a:pPr>
            <a:r>
              <a:rPr lang="en-US" sz="1800">
                <a:solidFill>
                  <a:srgbClr val="000000"/>
                </a:solidFill>
                <a:latin typeface="Arial"/>
                <a:ea typeface="Arial"/>
                <a:cs typeface="Arial"/>
                <a:sym typeface="Arial"/>
              </a:rPr>
              <a:t>View the data</a:t>
            </a:r>
            <a:endParaRPr/>
          </a:p>
          <a:p>
            <a:pPr indent="0" lvl="0" marL="0" marR="0" rtl="0" algn="l">
              <a:spcBef>
                <a:spcPts val="900"/>
              </a:spcBef>
              <a:spcAft>
                <a:spcPts val="0"/>
              </a:spcAft>
              <a:buNone/>
            </a:pPr>
            <a:r>
              <a:rPr lang="en-US" sz="1800">
                <a:solidFill>
                  <a:srgbClr val="000000"/>
                </a:solidFill>
                <a:latin typeface="Arial"/>
                <a:ea typeface="Arial"/>
                <a:cs typeface="Arial"/>
                <a:sym typeface="Arial"/>
              </a:rPr>
              <a:t>Freeware</a:t>
            </a:r>
            <a:endParaRPr/>
          </a:p>
          <a:p>
            <a:pPr indent="0" lvl="0" marL="0" marR="0" rtl="0" algn="l">
              <a:spcBef>
                <a:spcPts val="900"/>
              </a:spcBef>
              <a:spcAft>
                <a:spcPts val="0"/>
              </a:spcAft>
              <a:buNone/>
            </a:pPr>
            <a:r>
              <a:rPr lang="en-US" sz="1800">
                <a:solidFill>
                  <a:srgbClr val="000000"/>
                </a:solidFill>
                <a:latin typeface="Arial"/>
                <a:ea typeface="Arial"/>
                <a:cs typeface="Arial"/>
                <a:sym typeface="Arial"/>
              </a:rPr>
              <a:t>Example netCDF salinity file </a:t>
            </a:r>
            <a:endParaRPr sz="2000">
              <a:solidFill>
                <a:srgbClr val="000000"/>
              </a:solidFill>
              <a:latin typeface="Arial"/>
              <a:ea typeface="Arial"/>
              <a:cs typeface="Arial"/>
              <a:sym typeface="Arial"/>
            </a:endParaRPr>
          </a:p>
          <a:p>
            <a:pPr indent="0" lvl="0" marL="0" marR="0" rtl="0" algn="l">
              <a:spcBef>
                <a:spcPts val="900"/>
              </a:spcBef>
              <a:spcAft>
                <a:spcPts val="0"/>
              </a:spcAft>
              <a:buNone/>
            </a:pPr>
            <a:r>
              <a:rPr lang="en-US" sz="1600">
                <a:solidFill>
                  <a:srgbClr val="000000"/>
                </a:solidFill>
                <a:latin typeface="Arial"/>
                <a:ea typeface="Arial"/>
                <a:cs typeface="Arial"/>
                <a:sym typeface="Arial"/>
              </a:rPr>
              <a:t>(</a:t>
            </a:r>
            <a:r>
              <a:rPr lang="en-US" sz="1600" u="sng">
                <a:solidFill>
                  <a:srgbClr val="000000"/>
                </a:solidFill>
                <a:latin typeface="Arial"/>
                <a:ea typeface="Arial"/>
                <a:cs typeface="Arial"/>
                <a:sym typeface="Arial"/>
                <a:hlinkClick r:id="rId6">
                  <a:extLst>
                    <a:ext uri="{A12FA001-AC4F-418D-AE19-62706E023703}">
                      <ahyp:hlinkClr val="tx"/>
                    </a:ext>
                  </a:extLst>
                </a:hlinkClick>
              </a:rPr>
              <a:t>SM_D2019031_Map_SATSSS_data_3days.nc</a:t>
            </a:r>
            <a:r>
              <a:rPr lang="en-US" sz="1600">
                <a:solidFill>
                  <a:srgbClr val="000000"/>
                </a:solidFill>
                <a:latin typeface="Arial"/>
                <a:ea typeface="Arial"/>
                <a:cs typeface="Arial"/>
                <a:sym typeface="Arial"/>
              </a:rPr>
              <a:t>)</a:t>
            </a:r>
            <a:endParaRPr/>
          </a:p>
        </p:txBody>
      </p:sp>
      <p:sp>
        <p:nvSpPr>
          <p:cNvPr id="158" name="Google Shape;158;p6"/>
          <p:cNvSpPr/>
          <p:nvPr/>
        </p:nvSpPr>
        <p:spPr>
          <a:xfrm>
            <a:off x="358980" y="5482147"/>
            <a:ext cx="343715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Information and download</a:t>
            </a:r>
            <a:endParaRPr/>
          </a:p>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7">
                  <a:extLst>
                    <a:ext uri="{A12FA001-AC4F-418D-AE19-62706E023703}">
                      <ahyp:hlinkClr val="tx"/>
                    </a:ext>
                  </a:extLst>
                </a:hlinkClick>
              </a:rPr>
              <a:t>www.giss.nasa.gov/tools/panoply/</a:t>
            </a:r>
            <a:endParaRPr sz="1800">
              <a:solidFill>
                <a:schemeClr val="dk1"/>
              </a:solidFill>
              <a:latin typeface="Calibri"/>
              <a:ea typeface="Calibri"/>
              <a:cs typeface="Calibri"/>
              <a:sym typeface="Calibri"/>
            </a:endParaRPr>
          </a:p>
        </p:txBody>
      </p:sp>
      <p:pic>
        <p:nvPicPr>
          <p:cNvPr descr="Audio Recording Apr 28, 2021 at 10:44:01 AM" id="159" name="Google Shape;159;p6"/>
          <p:cNvPicPr preferRelativeResize="0"/>
          <p:nvPr/>
        </p:nvPicPr>
        <p:blipFill rotWithShape="1">
          <a:blip r:embed="rId8">
            <a:alphaModFix/>
          </a:blip>
          <a:srcRect b="0" l="0" r="0" t="0"/>
          <a:stretch/>
        </p:blipFill>
        <p:spPr>
          <a:xfrm>
            <a:off x="5689600" y="30226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nvSpPr>
        <p:spPr>
          <a:xfrm>
            <a:off x="6425453" y="2297166"/>
            <a:ext cx="5224544" cy="24904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1E4E79"/>
                </a:solidFill>
                <a:latin typeface="Arial"/>
                <a:ea typeface="Arial"/>
                <a:cs typeface="Arial"/>
                <a:sym typeface="Arial"/>
              </a:rPr>
              <a:t>WC Node’s ERDDAP server gives you: </a:t>
            </a:r>
            <a:endParaRPr/>
          </a:p>
          <a:p>
            <a:pPr indent="0" lvl="1" marL="234950" marR="0" rtl="0" algn="l">
              <a:spcBef>
                <a:spcPts val="1323"/>
              </a:spcBef>
              <a:spcAft>
                <a:spcPts val="0"/>
              </a:spcAft>
              <a:buNone/>
            </a:pPr>
            <a:r>
              <a:rPr b="0" i="0" lang="en-US" sz="2000" u="none" cap="none" strike="noStrike">
                <a:solidFill>
                  <a:schemeClr val="dk1"/>
                </a:solidFill>
                <a:latin typeface="Arial Narrow"/>
                <a:ea typeface="Arial Narrow"/>
                <a:cs typeface="Arial Narrow"/>
                <a:sym typeface="Arial Narrow"/>
              </a:rPr>
              <a:t>A simple, consistent way to download data </a:t>
            </a:r>
            <a:endParaRPr/>
          </a:p>
          <a:p>
            <a:pPr indent="-231775" lvl="1" marL="466725" marR="0" rtl="0" algn="l">
              <a:spcBef>
                <a:spcPts val="180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For the area and time period of interest</a:t>
            </a:r>
            <a:endParaRPr/>
          </a:p>
          <a:p>
            <a:pPr indent="-231775" lvl="1" marL="466725" marR="0" rtl="0" algn="l">
              <a:spcBef>
                <a:spcPts val="180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In the format that works with your analysis tools</a:t>
            </a:r>
            <a:endParaRPr/>
          </a:p>
          <a:p>
            <a:pPr indent="0" lvl="1" marL="234950" marR="0" rtl="0" algn="l">
              <a:spcBef>
                <a:spcPts val="1800"/>
              </a:spcBef>
              <a:spcAft>
                <a:spcPts val="0"/>
              </a:spcAft>
              <a:buNone/>
            </a:pPr>
            <a:r>
              <a:rPr b="0" i="0" lang="en-US" sz="2000" u="none" cap="none" strike="noStrike">
                <a:solidFill>
                  <a:schemeClr val="dk1"/>
                </a:solidFill>
                <a:latin typeface="Arial Narrow"/>
                <a:ea typeface="Arial Narrow"/>
                <a:cs typeface="Arial Narrow"/>
                <a:sym typeface="Arial Narrow"/>
              </a:rPr>
              <a:t>ERDDAP works for humans and machines</a:t>
            </a:r>
            <a:endParaRPr b="0" i="0" sz="2000" u="none" cap="none" strike="noStrike">
              <a:solidFill>
                <a:schemeClr val="dk1"/>
              </a:solidFill>
              <a:latin typeface="Arial Narrow"/>
              <a:ea typeface="Arial Narrow"/>
              <a:cs typeface="Arial Narrow"/>
              <a:sym typeface="Arial Narrow"/>
            </a:endParaRPr>
          </a:p>
        </p:txBody>
      </p:sp>
      <p:pic>
        <p:nvPicPr>
          <p:cNvPr descr="erddap.tiff" id="166" name="Google Shape;166;p7"/>
          <p:cNvPicPr preferRelativeResize="0"/>
          <p:nvPr/>
        </p:nvPicPr>
        <p:blipFill rotWithShape="1">
          <a:blip r:embed="rId3">
            <a:alphaModFix/>
          </a:blip>
          <a:srcRect b="-1208" l="-1900" r="-2411" t="-3254"/>
          <a:stretch/>
        </p:blipFill>
        <p:spPr>
          <a:xfrm>
            <a:off x="823127" y="1362418"/>
            <a:ext cx="4813540" cy="3174520"/>
          </a:xfrm>
          <a:prstGeom prst="rect">
            <a:avLst/>
          </a:prstGeom>
          <a:noFill/>
          <a:ln cap="flat" cmpd="sng" w="25400">
            <a:solidFill>
              <a:schemeClr val="dk1"/>
            </a:solidFill>
            <a:prstDash val="solid"/>
            <a:round/>
            <a:headEnd len="sm" w="sm" type="none"/>
            <a:tailEnd len="sm" w="sm" type="none"/>
          </a:ln>
        </p:spPr>
      </p:pic>
      <p:sp>
        <p:nvSpPr>
          <p:cNvPr id="167" name="Google Shape;167;p7"/>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68" name="Google Shape;168;p7"/>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169" name="Google Shape;169;p7"/>
          <p:cNvSpPr txBox="1"/>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E4E79"/>
              </a:buClr>
              <a:buSzPts val="3200"/>
              <a:buFont typeface="Arial Narrow"/>
              <a:buNone/>
            </a:pPr>
            <a:r>
              <a:rPr lang="en-US" sz="3200">
                <a:solidFill>
                  <a:srgbClr val="1E4E79"/>
                </a:solidFill>
                <a:latin typeface="Arial Narrow"/>
                <a:ea typeface="Arial Narrow"/>
                <a:cs typeface="Arial Narrow"/>
                <a:sym typeface="Arial Narrow"/>
              </a:rPr>
              <a:t>The ERDDAP data server simplifies data access</a:t>
            </a:r>
            <a:endParaRPr/>
          </a:p>
        </p:txBody>
      </p:sp>
      <p:pic>
        <p:nvPicPr>
          <p:cNvPr id="170" name="Google Shape;170;p7"/>
          <p:cNvPicPr preferRelativeResize="0"/>
          <p:nvPr/>
        </p:nvPicPr>
        <p:blipFill rotWithShape="1">
          <a:blip r:embed="rId4">
            <a:alphaModFix/>
          </a:blip>
          <a:srcRect b="0" l="0" r="0" t="0"/>
          <a:stretch/>
        </p:blipFill>
        <p:spPr>
          <a:xfrm>
            <a:off x="9906000" y="5143500"/>
            <a:ext cx="2286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8"/>
          <p:cNvPicPr preferRelativeResize="0"/>
          <p:nvPr/>
        </p:nvPicPr>
        <p:blipFill rotWithShape="1">
          <a:blip r:embed="rId3">
            <a:alphaModFix/>
          </a:blip>
          <a:srcRect b="0" l="0" r="0" t="0"/>
          <a:stretch/>
        </p:blipFill>
        <p:spPr>
          <a:xfrm>
            <a:off x="5513667" y="3099433"/>
            <a:ext cx="882620" cy="882620"/>
          </a:xfrm>
          <a:prstGeom prst="rect">
            <a:avLst/>
          </a:prstGeom>
          <a:noFill/>
          <a:ln>
            <a:noFill/>
          </a:ln>
        </p:spPr>
      </p:pic>
      <p:sp>
        <p:nvSpPr>
          <p:cNvPr id="177" name="Google Shape;177;p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latin typeface="Arial"/>
                <a:ea typeface="Arial"/>
                <a:cs typeface="Arial"/>
                <a:sym typeface="Arial"/>
              </a:rPr>
              <a:t>ERDDAP allows one-stop data shopping</a:t>
            </a:r>
            <a:endParaRPr/>
          </a:p>
        </p:txBody>
      </p:sp>
      <p:sp>
        <p:nvSpPr>
          <p:cNvPr id="178" name="Google Shape;178;p8"/>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79" name="Google Shape;179;p8"/>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grpSp>
        <p:nvGrpSpPr>
          <p:cNvPr id="180" name="Google Shape;180;p8"/>
          <p:cNvGrpSpPr/>
          <p:nvPr/>
        </p:nvGrpSpPr>
        <p:grpSpPr>
          <a:xfrm>
            <a:off x="670873" y="1449244"/>
            <a:ext cx="7995771" cy="3994042"/>
            <a:chOff x="2365912" y="1807335"/>
            <a:chExt cx="7995771" cy="3994042"/>
          </a:xfrm>
        </p:grpSpPr>
        <p:cxnSp>
          <p:nvCxnSpPr>
            <p:cNvPr id="181" name="Google Shape;181;p8"/>
            <p:cNvCxnSpPr/>
            <p:nvPr/>
          </p:nvCxnSpPr>
          <p:spPr>
            <a:xfrm flipH="1" rot="10800000">
              <a:off x="5571581" y="3913356"/>
              <a:ext cx="272721" cy="1239412"/>
            </a:xfrm>
            <a:prstGeom prst="straightConnector1">
              <a:avLst/>
            </a:prstGeom>
            <a:noFill/>
            <a:ln cap="flat" cmpd="sng" w="38100">
              <a:solidFill>
                <a:schemeClr val="accent1"/>
              </a:solidFill>
              <a:prstDash val="solid"/>
              <a:miter lim="800000"/>
              <a:headEnd len="sm" w="sm" type="none"/>
              <a:tailEnd len="lg" w="lg" type="stealth"/>
            </a:ln>
          </p:spPr>
        </p:cxnSp>
        <p:cxnSp>
          <p:nvCxnSpPr>
            <p:cNvPr id="182" name="Google Shape;182;p8"/>
            <p:cNvCxnSpPr/>
            <p:nvPr/>
          </p:nvCxnSpPr>
          <p:spPr>
            <a:xfrm flipH="1" rot="10800000">
              <a:off x="4895987" y="3832790"/>
              <a:ext cx="706603" cy="831431"/>
            </a:xfrm>
            <a:prstGeom prst="straightConnector1">
              <a:avLst/>
            </a:prstGeom>
            <a:noFill/>
            <a:ln cap="flat" cmpd="sng" w="38100">
              <a:solidFill>
                <a:schemeClr val="accent1"/>
              </a:solidFill>
              <a:prstDash val="solid"/>
              <a:miter lim="800000"/>
              <a:headEnd len="sm" w="sm" type="none"/>
              <a:tailEnd len="lg" w="lg" type="stealth"/>
            </a:ln>
          </p:spPr>
        </p:cxnSp>
        <p:cxnSp>
          <p:nvCxnSpPr>
            <p:cNvPr id="183" name="Google Shape;183;p8"/>
            <p:cNvCxnSpPr/>
            <p:nvPr/>
          </p:nvCxnSpPr>
          <p:spPr>
            <a:xfrm flipH="1" rot="10800000">
              <a:off x="4551700" y="3708208"/>
              <a:ext cx="960674" cy="582591"/>
            </a:xfrm>
            <a:prstGeom prst="straightConnector1">
              <a:avLst/>
            </a:prstGeom>
            <a:noFill/>
            <a:ln cap="flat" cmpd="sng" w="38100">
              <a:solidFill>
                <a:schemeClr val="accent1"/>
              </a:solidFill>
              <a:prstDash val="solid"/>
              <a:miter lim="800000"/>
              <a:headEnd len="sm" w="sm" type="none"/>
              <a:tailEnd len="lg" w="lg" type="stealth"/>
            </a:ln>
          </p:spPr>
        </p:cxnSp>
        <p:cxnSp>
          <p:nvCxnSpPr>
            <p:cNvPr id="184" name="Google Shape;184;p8"/>
            <p:cNvCxnSpPr/>
            <p:nvPr/>
          </p:nvCxnSpPr>
          <p:spPr>
            <a:xfrm flipH="1" rot="10800000">
              <a:off x="5270031" y="3861001"/>
              <a:ext cx="436854" cy="1015347"/>
            </a:xfrm>
            <a:prstGeom prst="straightConnector1">
              <a:avLst/>
            </a:prstGeom>
            <a:noFill/>
            <a:ln cap="flat" cmpd="sng" w="38100">
              <a:solidFill>
                <a:schemeClr val="accent1"/>
              </a:solidFill>
              <a:prstDash val="solid"/>
              <a:miter lim="800000"/>
              <a:headEnd len="sm" w="sm" type="none"/>
              <a:tailEnd len="lg" w="lg" type="stealth"/>
            </a:ln>
          </p:spPr>
        </p:cxnSp>
        <p:sp>
          <p:nvSpPr>
            <p:cNvPr id="185" name="Google Shape;185;p8"/>
            <p:cNvSpPr/>
            <p:nvPr/>
          </p:nvSpPr>
          <p:spPr>
            <a:xfrm>
              <a:off x="2898772" y="4902713"/>
              <a:ext cx="1852818" cy="373372"/>
            </a:xfrm>
            <a:prstGeom prst="rect">
              <a:avLst/>
            </a:prstGeom>
            <a:noFill/>
            <a:ln>
              <a:noFill/>
            </a:ln>
          </p:spPr>
          <p:txBody>
            <a:bodyPr anchorCtr="0" anchor="t" bIns="45700" lIns="91425" spcFirstLastPara="1" rIns="91425" wrap="square" tIns="45700">
              <a:spAutoFit/>
            </a:bodyPr>
            <a:lstStyle/>
            <a:p>
              <a:pPr indent="0" lvl="0" marL="174625" marR="0" rtl="0" algn="r">
                <a:lnSpc>
                  <a:spcPct val="110000"/>
                </a:lnSpc>
                <a:spcBef>
                  <a:spcPts val="0"/>
                </a:spcBef>
                <a:spcAft>
                  <a:spcPts val="0"/>
                </a:spcAft>
                <a:buNone/>
              </a:pPr>
              <a:r>
                <a:rPr lang="en-US" sz="1800">
                  <a:solidFill>
                    <a:srgbClr val="3F3F3F"/>
                  </a:solidFill>
                  <a:latin typeface="Calibri"/>
                  <a:ea typeface="Calibri"/>
                  <a:cs typeface="Calibri"/>
                  <a:sym typeface="Calibri"/>
                </a:rPr>
                <a:t>JPL PO.DAAC</a:t>
              </a:r>
              <a:endParaRPr sz="1800">
                <a:solidFill>
                  <a:srgbClr val="000000"/>
                </a:solidFill>
                <a:latin typeface="Calibri"/>
                <a:ea typeface="Calibri"/>
                <a:cs typeface="Calibri"/>
                <a:sym typeface="Calibri"/>
              </a:endParaRPr>
            </a:p>
          </p:txBody>
        </p:sp>
        <p:sp>
          <p:nvSpPr>
            <p:cNvPr id="186" name="Google Shape;186;p8"/>
            <p:cNvSpPr/>
            <p:nvPr/>
          </p:nvSpPr>
          <p:spPr>
            <a:xfrm>
              <a:off x="2912189" y="5261995"/>
              <a:ext cx="1882760" cy="373372"/>
            </a:xfrm>
            <a:prstGeom prst="rect">
              <a:avLst/>
            </a:prstGeom>
            <a:noFill/>
            <a:ln>
              <a:noFill/>
            </a:ln>
          </p:spPr>
          <p:txBody>
            <a:bodyPr anchorCtr="0" anchor="t" bIns="45700" lIns="91425" spcFirstLastPara="1" rIns="91425" wrap="square" tIns="45700">
              <a:spAutoFit/>
            </a:bodyPr>
            <a:lstStyle/>
            <a:p>
              <a:pPr indent="0" lvl="0" marL="174625" marR="0" rtl="0" algn="r">
                <a:lnSpc>
                  <a:spcPct val="110000"/>
                </a:lnSpc>
                <a:spcBef>
                  <a:spcPts val="0"/>
                </a:spcBef>
                <a:spcAft>
                  <a:spcPts val="0"/>
                </a:spcAft>
                <a:buNone/>
              </a:pPr>
              <a:r>
                <a:rPr lang="en-US" sz="1800">
                  <a:solidFill>
                    <a:srgbClr val="3F3F3F"/>
                  </a:solidFill>
                  <a:latin typeface="Calibri"/>
                  <a:ea typeface="Calibri"/>
                  <a:cs typeface="Calibri"/>
                  <a:sym typeface="Calibri"/>
                </a:rPr>
                <a:t>NESDIS STAR</a:t>
              </a:r>
              <a:endParaRPr sz="1800">
                <a:solidFill>
                  <a:srgbClr val="000000"/>
                </a:solidFill>
                <a:latin typeface="Calibri"/>
                <a:ea typeface="Calibri"/>
                <a:cs typeface="Calibri"/>
                <a:sym typeface="Calibri"/>
              </a:endParaRPr>
            </a:p>
          </p:txBody>
        </p:sp>
        <p:sp>
          <p:nvSpPr>
            <p:cNvPr id="187" name="Google Shape;187;p8"/>
            <p:cNvSpPr/>
            <p:nvPr/>
          </p:nvSpPr>
          <p:spPr>
            <a:xfrm>
              <a:off x="3086019" y="4168393"/>
              <a:ext cx="1079144" cy="373372"/>
            </a:xfrm>
            <a:prstGeom prst="rect">
              <a:avLst/>
            </a:prstGeom>
            <a:noFill/>
            <a:ln>
              <a:noFill/>
            </a:ln>
          </p:spPr>
          <p:txBody>
            <a:bodyPr anchorCtr="0" anchor="t" bIns="45700" lIns="91425" spcFirstLastPara="1" rIns="91425" wrap="square" tIns="45700">
              <a:spAutoFit/>
            </a:bodyPr>
            <a:lstStyle/>
            <a:p>
              <a:pPr indent="0" lvl="0" marL="174625" marR="0" rtl="0" algn="r">
                <a:lnSpc>
                  <a:spcPct val="110000"/>
                </a:lnSpc>
                <a:spcBef>
                  <a:spcPts val="0"/>
                </a:spcBef>
                <a:spcAft>
                  <a:spcPts val="0"/>
                </a:spcAft>
                <a:buNone/>
              </a:pPr>
              <a:r>
                <a:rPr lang="en-US" sz="1800">
                  <a:solidFill>
                    <a:srgbClr val="3F3F3F"/>
                  </a:solidFill>
                  <a:latin typeface="Calibri"/>
                  <a:ea typeface="Calibri"/>
                  <a:cs typeface="Calibri"/>
                  <a:sym typeface="Calibri"/>
                </a:rPr>
                <a:t>NSIDC</a:t>
              </a:r>
              <a:endParaRPr sz="1800">
                <a:solidFill>
                  <a:srgbClr val="000000"/>
                </a:solidFill>
                <a:latin typeface="Calibri"/>
                <a:ea typeface="Calibri"/>
                <a:cs typeface="Calibri"/>
                <a:sym typeface="Calibri"/>
              </a:endParaRPr>
            </a:p>
          </p:txBody>
        </p:sp>
        <p:sp>
          <p:nvSpPr>
            <p:cNvPr id="188" name="Google Shape;188;p8"/>
            <p:cNvSpPr/>
            <p:nvPr/>
          </p:nvSpPr>
          <p:spPr>
            <a:xfrm>
              <a:off x="3661002" y="4506948"/>
              <a:ext cx="747641" cy="373372"/>
            </a:xfrm>
            <a:prstGeom prst="rect">
              <a:avLst/>
            </a:prstGeom>
            <a:noFill/>
            <a:ln>
              <a:noFill/>
            </a:ln>
          </p:spPr>
          <p:txBody>
            <a:bodyPr anchorCtr="0" anchor="t" bIns="45700" lIns="91425" spcFirstLastPara="1" rIns="91425" wrap="square" tIns="45700">
              <a:spAutoFit/>
            </a:bodyPr>
            <a:lstStyle/>
            <a:p>
              <a:pPr indent="0" lvl="0" marL="11113" marR="0" rtl="0" algn="l">
                <a:lnSpc>
                  <a:spcPct val="110000"/>
                </a:lnSpc>
                <a:spcBef>
                  <a:spcPts val="0"/>
                </a:spcBef>
                <a:spcAft>
                  <a:spcPts val="0"/>
                </a:spcAft>
                <a:buNone/>
              </a:pPr>
              <a:r>
                <a:rPr lang="en-US" sz="1800">
                  <a:solidFill>
                    <a:srgbClr val="3F3F3F"/>
                  </a:solidFill>
                  <a:latin typeface="Calibri"/>
                  <a:ea typeface="Calibri"/>
                  <a:cs typeface="Calibri"/>
                  <a:sym typeface="Calibri"/>
                </a:rPr>
                <a:t>NCEI</a:t>
              </a:r>
              <a:endParaRPr sz="1800">
                <a:solidFill>
                  <a:srgbClr val="000000"/>
                </a:solidFill>
                <a:latin typeface="Calibri"/>
                <a:ea typeface="Calibri"/>
                <a:cs typeface="Calibri"/>
                <a:sym typeface="Calibri"/>
              </a:endParaRPr>
            </a:p>
          </p:txBody>
        </p:sp>
        <p:pic>
          <p:nvPicPr>
            <p:cNvPr id="189" name="Google Shape;189;p8"/>
            <p:cNvPicPr preferRelativeResize="0"/>
            <p:nvPr/>
          </p:nvPicPr>
          <p:blipFill rotWithShape="1">
            <a:blip r:embed="rId4">
              <a:alphaModFix/>
            </a:blip>
            <a:srcRect b="0" l="0" r="0" t="0"/>
            <a:stretch/>
          </p:blipFill>
          <p:spPr>
            <a:xfrm>
              <a:off x="8595409" y="5420321"/>
              <a:ext cx="686588" cy="381056"/>
            </a:xfrm>
            <a:prstGeom prst="rect">
              <a:avLst/>
            </a:prstGeom>
            <a:noFill/>
            <a:ln>
              <a:noFill/>
            </a:ln>
          </p:spPr>
        </p:pic>
        <p:sp>
          <p:nvSpPr>
            <p:cNvPr id="190" name="Google Shape;190;p8"/>
            <p:cNvSpPr txBox="1"/>
            <p:nvPr/>
          </p:nvSpPr>
          <p:spPr>
            <a:xfrm>
              <a:off x="5602590" y="3479237"/>
              <a:ext cx="1048428" cy="3907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rPr b="1" lang="en-US" sz="1800">
                  <a:solidFill>
                    <a:srgbClr val="000000"/>
                  </a:solidFill>
                  <a:latin typeface="Calibri"/>
                  <a:ea typeface="Calibri"/>
                  <a:cs typeface="Calibri"/>
                  <a:sym typeface="Calibri"/>
                </a:rPr>
                <a:t>ERDDAP</a:t>
              </a:r>
              <a:endParaRPr sz="1800">
                <a:solidFill>
                  <a:schemeClr val="dk1"/>
                </a:solidFill>
                <a:latin typeface="Calibri"/>
                <a:ea typeface="Calibri"/>
                <a:cs typeface="Calibri"/>
                <a:sym typeface="Calibri"/>
              </a:endParaRPr>
            </a:p>
          </p:txBody>
        </p:sp>
        <p:pic>
          <p:nvPicPr>
            <p:cNvPr id="191" name="Google Shape;191;p8"/>
            <p:cNvPicPr preferRelativeResize="0"/>
            <p:nvPr/>
          </p:nvPicPr>
          <p:blipFill rotWithShape="1">
            <a:blip r:embed="rId5">
              <a:alphaModFix/>
            </a:blip>
            <a:srcRect b="0" l="0" r="0" t="0"/>
            <a:stretch/>
          </p:blipFill>
          <p:spPr>
            <a:xfrm>
              <a:off x="4244900" y="4043879"/>
              <a:ext cx="432881" cy="432881"/>
            </a:xfrm>
            <a:prstGeom prst="rect">
              <a:avLst/>
            </a:prstGeom>
            <a:noFill/>
            <a:ln>
              <a:noFill/>
            </a:ln>
          </p:spPr>
        </p:pic>
        <p:pic>
          <p:nvPicPr>
            <p:cNvPr id="192" name="Google Shape;192;p8"/>
            <p:cNvPicPr preferRelativeResize="0"/>
            <p:nvPr/>
          </p:nvPicPr>
          <p:blipFill rotWithShape="1">
            <a:blip r:embed="rId6">
              <a:alphaModFix/>
            </a:blip>
            <a:srcRect b="0" l="0" r="0" t="0"/>
            <a:stretch/>
          </p:blipFill>
          <p:spPr>
            <a:xfrm>
              <a:off x="4580002" y="4443467"/>
              <a:ext cx="432881" cy="432881"/>
            </a:xfrm>
            <a:prstGeom prst="rect">
              <a:avLst/>
            </a:prstGeom>
            <a:noFill/>
            <a:ln>
              <a:noFill/>
            </a:ln>
          </p:spPr>
        </p:pic>
        <p:pic>
          <p:nvPicPr>
            <p:cNvPr id="193" name="Google Shape;193;p8"/>
            <p:cNvPicPr preferRelativeResize="0"/>
            <p:nvPr/>
          </p:nvPicPr>
          <p:blipFill rotWithShape="1">
            <a:blip r:embed="rId7">
              <a:alphaModFix/>
            </a:blip>
            <a:srcRect b="0" l="0" r="0" t="0"/>
            <a:stretch/>
          </p:blipFill>
          <p:spPr>
            <a:xfrm>
              <a:off x="4936271" y="4779231"/>
              <a:ext cx="432881" cy="432881"/>
            </a:xfrm>
            <a:prstGeom prst="rect">
              <a:avLst/>
            </a:prstGeom>
            <a:noFill/>
            <a:ln>
              <a:noFill/>
            </a:ln>
          </p:spPr>
        </p:pic>
        <p:pic>
          <p:nvPicPr>
            <p:cNvPr id="194" name="Google Shape;194;p8"/>
            <p:cNvPicPr preferRelativeResize="0"/>
            <p:nvPr/>
          </p:nvPicPr>
          <p:blipFill rotWithShape="1">
            <a:blip r:embed="rId7">
              <a:alphaModFix/>
            </a:blip>
            <a:srcRect b="0" l="0" r="0" t="0"/>
            <a:stretch/>
          </p:blipFill>
          <p:spPr>
            <a:xfrm>
              <a:off x="5233364" y="5153367"/>
              <a:ext cx="432881" cy="432881"/>
            </a:xfrm>
            <a:prstGeom prst="rect">
              <a:avLst/>
            </a:prstGeom>
            <a:noFill/>
            <a:ln>
              <a:noFill/>
            </a:ln>
          </p:spPr>
        </p:pic>
        <p:pic>
          <p:nvPicPr>
            <p:cNvPr id="195" name="Google Shape;195;p8"/>
            <p:cNvPicPr preferRelativeResize="0"/>
            <p:nvPr/>
          </p:nvPicPr>
          <p:blipFill rotWithShape="1">
            <a:blip r:embed="rId7">
              <a:alphaModFix/>
            </a:blip>
            <a:srcRect b="0" l="0" r="0" t="0"/>
            <a:stretch/>
          </p:blipFill>
          <p:spPr>
            <a:xfrm>
              <a:off x="4950844" y="2212278"/>
              <a:ext cx="432881" cy="432881"/>
            </a:xfrm>
            <a:prstGeom prst="rect">
              <a:avLst/>
            </a:prstGeom>
            <a:noFill/>
            <a:ln>
              <a:noFill/>
            </a:ln>
          </p:spPr>
        </p:pic>
        <p:pic>
          <p:nvPicPr>
            <p:cNvPr id="196" name="Google Shape;196;p8"/>
            <p:cNvPicPr preferRelativeResize="0"/>
            <p:nvPr/>
          </p:nvPicPr>
          <p:blipFill rotWithShape="1">
            <a:blip r:embed="rId8">
              <a:alphaModFix/>
            </a:blip>
            <a:srcRect b="0" l="0" r="0" t="0"/>
            <a:stretch/>
          </p:blipFill>
          <p:spPr>
            <a:xfrm>
              <a:off x="4181194" y="3166411"/>
              <a:ext cx="432881" cy="432881"/>
            </a:xfrm>
            <a:prstGeom prst="rect">
              <a:avLst/>
            </a:prstGeom>
            <a:noFill/>
            <a:ln>
              <a:noFill/>
            </a:ln>
          </p:spPr>
        </p:pic>
        <p:pic>
          <p:nvPicPr>
            <p:cNvPr id="197" name="Google Shape;197;p8"/>
            <p:cNvPicPr preferRelativeResize="0"/>
            <p:nvPr/>
          </p:nvPicPr>
          <p:blipFill rotWithShape="1">
            <a:blip r:embed="rId9">
              <a:alphaModFix/>
            </a:blip>
            <a:srcRect b="0" l="0" r="0" t="0"/>
            <a:stretch/>
          </p:blipFill>
          <p:spPr>
            <a:xfrm>
              <a:off x="4448892" y="2638453"/>
              <a:ext cx="432881" cy="432881"/>
            </a:xfrm>
            <a:prstGeom prst="rect">
              <a:avLst/>
            </a:prstGeom>
            <a:noFill/>
            <a:ln>
              <a:noFill/>
            </a:ln>
          </p:spPr>
        </p:pic>
        <p:pic>
          <p:nvPicPr>
            <p:cNvPr id="198" name="Google Shape;198;p8"/>
            <p:cNvPicPr preferRelativeResize="0"/>
            <p:nvPr/>
          </p:nvPicPr>
          <p:blipFill rotWithShape="1">
            <a:blip r:embed="rId10">
              <a:alphaModFix/>
            </a:blip>
            <a:srcRect b="0" l="0" r="0" t="0"/>
            <a:stretch/>
          </p:blipFill>
          <p:spPr>
            <a:xfrm>
              <a:off x="8061860" y="5383968"/>
              <a:ext cx="596762" cy="402815"/>
            </a:xfrm>
            <a:prstGeom prst="rect">
              <a:avLst/>
            </a:prstGeom>
            <a:noFill/>
            <a:ln>
              <a:noFill/>
            </a:ln>
          </p:spPr>
        </p:pic>
        <p:pic>
          <p:nvPicPr>
            <p:cNvPr id="199" name="Google Shape;199;p8"/>
            <p:cNvPicPr preferRelativeResize="0"/>
            <p:nvPr/>
          </p:nvPicPr>
          <p:blipFill rotWithShape="1">
            <a:blip r:embed="rId11">
              <a:alphaModFix/>
            </a:blip>
            <a:srcRect b="0" l="0" r="0" t="0"/>
            <a:stretch/>
          </p:blipFill>
          <p:spPr>
            <a:xfrm>
              <a:off x="7319563" y="4353713"/>
              <a:ext cx="637045" cy="637045"/>
            </a:xfrm>
            <a:prstGeom prst="rect">
              <a:avLst/>
            </a:prstGeom>
            <a:noFill/>
            <a:ln>
              <a:noFill/>
            </a:ln>
          </p:spPr>
        </p:pic>
        <p:pic>
          <p:nvPicPr>
            <p:cNvPr id="200" name="Google Shape;200;p8"/>
            <p:cNvPicPr preferRelativeResize="0"/>
            <p:nvPr/>
          </p:nvPicPr>
          <p:blipFill rotWithShape="1">
            <a:blip r:embed="rId12">
              <a:alphaModFix/>
            </a:blip>
            <a:srcRect b="0" l="0" r="0" t="0"/>
            <a:stretch/>
          </p:blipFill>
          <p:spPr>
            <a:xfrm>
              <a:off x="8072248" y="4970190"/>
              <a:ext cx="514937" cy="399076"/>
            </a:xfrm>
            <a:prstGeom prst="rect">
              <a:avLst/>
            </a:prstGeom>
            <a:noFill/>
            <a:ln>
              <a:noFill/>
            </a:ln>
          </p:spPr>
        </p:pic>
        <p:pic>
          <p:nvPicPr>
            <p:cNvPr id="201" name="Google Shape;201;p8"/>
            <p:cNvPicPr preferRelativeResize="0"/>
            <p:nvPr/>
          </p:nvPicPr>
          <p:blipFill rotWithShape="1">
            <a:blip r:embed="rId13">
              <a:alphaModFix/>
            </a:blip>
            <a:srcRect b="0" l="0" r="0" t="0"/>
            <a:stretch/>
          </p:blipFill>
          <p:spPr>
            <a:xfrm>
              <a:off x="8693789" y="4924814"/>
              <a:ext cx="489829" cy="489828"/>
            </a:xfrm>
            <a:prstGeom prst="rect">
              <a:avLst/>
            </a:prstGeom>
            <a:noFill/>
            <a:ln>
              <a:noFill/>
            </a:ln>
          </p:spPr>
        </p:pic>
        <p:cxnSp>
          <p:nvCxnSpPr>
            <p:cNvPr id="202" name="Google Shape;202;p8"/>
            <p:cNvCxnSpPr/>
            <p:nvPr/>
          </p:nvCxnSpPr>
          <p:spPr>
            <a:xfrm>
              <a:off x="5229391" y="2679561"/>
              <a:ext cx="578217" cy="733761"/>
            </a:xfrm>
            <a:prstGeom prst="straightConnector1">
              <a:avLst/>
            </a:prstGeom>
            <a:noFill/>
            <a:ln cap="flat" cmpd="sng" w="38100">
              <a:solidFill>
                <a:schemeClr val="accent1"/>
              </a:solidFill>
              <a:prstDash val="solid"/>
              <a:miter lim="800000"/>
              <a:headEnd len="sm" w="sm" type="none"/>
              <a:tailEnd len="lg" w="lg" type="stealth"/>
            </a:ln>
          </p:spPr>
        </p:cxnSp>
        <p:cxnSp>
          <p:nvCxnSpPr>
            <p:cNvPr id="203" name="Google Shape;203;p8"/>
            <p:cNvCxnSpPr/>
            <p:nvPr/>
          </p:nvCxnSpPr>
          <p:spPr>
            <a:xfrm>
              <a:off x="4877304" y="3041867"/>
              <a:ext cx="708460" cy="430743"/>
            </a:xfrm>
            <a:prstGeom prst="straightConnector1">
              <a:avLst/>
            </a:prstGeom>
            <a:noFill/>
            <a:ln cap="flat" cmpd="sng" w="38100">
              <a:solidFill>
                <a:schemeClr val="accent1"/>
              </a:solidFill>
              <a:prstDash val="solid"/>
              <a:miter lim="800000"/>
              <a:headEnd len="sm" w="sm" type="none"/>
              <a:tailEnd len="lg" w="lg" type="stealth"/>
            </a:ln>
          </p:spPr>
        </p:cxnSp>
        <p:cxnSp>
          <p:nvCxnSpPr>
            <p:cNvPr id="204" name="Google Shape;204;p8"/>
            <p:cNvCxnSpPr>
              <a:stCxn id="196" idx="3"/>
            </p:cNvCxnSpPr>
            <p:nvPr/>
          </p:nvCxnSpPr>
          <p:spPr>
            <a:xfrm>
              <a:off x="4614075" y="3382852"/>
              <a:ext cx="898200" cy="211500"/>
            </a:xfrm>
            <a:prstGeom prst="straightConnector1">
              <a:avLst/>
            </a:prstGeom>
            <a:noFill/>
            <a:ln cap="flat" cmpd="sng" w="38100">
              <a:solidFill>
                <a:schemeClr val="accent1"/>
              </a:solidFill>
              <a:prstDash val="solid"/>
              <a:miter lim="800000"/>
              <a:headEnd len="sm" w="sm" type="none"/>
              <a:tailEnd len="lg" w="lg" type="stealth"/>
            </a:ln>
          </p:spPr>
        </p:cxnSp>
        <p:sp>
          <p:nvSpPr>
            <p:cNvPr id="205" name="Google Shape;205;p8"/>
            <p:cNvSpPr txBox="1"/>
            <p:nvPr/>
          </p:nvSpPr>
          <p:spPr>
            <a:xfrm>
              <a:off x="7208706" y="1824390"/>
              <a:ext cx="3152977" cy="3907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2000"/>
                <a:buFont typeface="Calibri"/>
                <a:buNone/>
              </a:pPr>
              <a:r>
                <a:rPr b="1" lang="en-US" sz="2000" cap="none">
                  <a:solidFill>
                    <a:srgbClr val="3F3F3F"/>
                  </a:solidFill>
                  <a:latin typeface="Calibri"/>
                  <a:ea typeface="Calibri"/>
                  <a:cs typeface="Calibri"/>
                  <a:sym typeface="Calibri"/>
                </a:rPr>
                <a:t>DATA DISTRIBUTION</a:t>
              </a:r>
              <a:endParaRPr b="1" sz="2000" cap="none">
                <a:solidFill>
                  <a:srgbClr val="3F3F3F"/>
                </a:solidFill>
                <a:latin typeface="Calibri"/>
                <a:ea typeface="Calibri"/>
                <a:cs typeface="Calibri"/>
                <a:sym typeface="Calibri"/>
              </a:endParaRPr>
            </a:p>
          </p:txBody>
        </p:sp>
        <p:cxnSp>
          <p:nvCxnSpPr>
            <p:cNvPr id="206" name="Google Shape;206;p8"/>
            <p:cNvCxnSpPr/>
            <p:nvPr/>
          </p:nvCxnSpPr>
          <p:spPr>
            <a:xfrm flipH="1" rot="10800000">
              <a:off x="6442678" y="2679561"/>
              <a:ext cx="480785" cy="699451"/>
            </a:xfrm>
            <a:prstGeom prst="straightConnector1">
              <a:avLst/>
            </a:prstGeom>
            <a:noFill/>
            <a:ln cap="flat" cmpd="sng" w="38100">
              <a:solidFill>
                <a:srgbClr val="385623"/>
              </a:solidFill>
              <a:prstDash val="solid"/>
              <a:miter lim="800000"/>
              <a:headEnd len="sm" w="sm" type="none"/>
              <a:tailEnd len="lg" w="lg" type="triangle"/>
            </a:ln>
          </p:spPr>
        </p:cxnSp>
        <p:cxnSp>
          <p:nvCxnSpPr>
            <p:cNvPr id="207" name="Google Shape;207;p8"/>
            <p:cNvCxnSpPr>
              <a:endCxn id="208" idx="1"/>
            </p:cNvCxnSpPr>
            <p:nvPr/>
          </p:nvCxnSpPr>
          <p:spPr>
            <a:xfrm flipH="1" rot="10800000">
              <a:off x="6632446" y="3089432"/>
              <a:ext cx="791700" cy="383100"/>
            </a:xfrm>
            <a:prstGeom prst="straightConnector1">
              <a:avLst/>
            </a:prstGeom>
            <a:noFill/>
            <a:ln cap="flat" cmpd="sng" w="38100">
              <a:solidFill>
                <a:srgbClr val="385623"/>
              </a:solidFill>
              <a:prstDash val="solid"/>
              <a:miter lim="800000"/>
              <a:headEnd len="sm" w="sm" type="none"/>
              <a:tailEnd len="lg" w="lg" type="triangle"/>
            </a:ln>
          </p:spPr>
        </p:cxnSp>
        <p:cxnSp>
          <p:nvCxnSpPr>
            <p:cNvPr id="209" name="Google Shape;209;p8"/>
            <p:cNvCxnSpPr>
              <a:stCxn id="210" idx="5"/>
              <a:endCxn id="199" idx="1"/>
            </p:cNvCxnSpPr>
            <p:nvPr/>
          </p:nvCxnSpPr>
          <p:spPr>
            <a:xfrm>
              <a:off x="6516979" y="3829109"/>
              <a:ext cx="802500" cy="843000"/>
            </a:xfrm>
            <a:prstGeom prst="straightConnector1">
              <a:avLst/>
            </a:prstGeom>
            <a:noFill/>
            <a:ln cap="flat" cmpd="sng" w="38100">
              <a:solidFill>
                <a:srgbClr val="385623"/>
              </a:solidFill>
              <a:prstDash val="solid"/>
              <a:miter lim="800000"/>
              <a:headEnd len="sm" w="sm" type="none"/>
              <a:tailEnd len="lg" w="lg" type="triangle"/>
            </a:ln>
          </p:spPr>
        </p:cxnSp>
        <p:sp>
          <p:nvSpPr>
            <p:cNvPr id="211" name="Google Shape;211;p8"/>
            <p:cNvSpPr txBox="1"/>
            <p:nvPr/>
          </p:nvSpPr>
          <p:spPr>
            <a:xfrm>
              <a:off x="2365912" y="3736967"/>
              <a:ext cx="2423471" cy="435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2000"/>
                <a:buFont typeface="Calibri"/>
                <a:buNone/>
              </a:pPr>
              <a:r>
                <a:rPr b="1" lang="en-US" sz="2000" cap="none">
                  <a:solidFill>
                    <a:srgbClr val="3F3F3F"/>
                  </a:solidFill>
                  <a:latin typeface="Calibri"/>
                  <a:ea typeface="Calibri"/>
                  <a:cs typeface="Calibri"/>
                  <a:sym typeface="Calibri"/>
                </a:rPr>
                <a:t>REMOTE SERVERS</a:t>
              </a:r>
              <a:endParaRPr b="1" sz="2000" cap="none">
                <a:solidFill>
                  <a:srgbClr val="3F3F3F"/>
                </a:solidFill>
                <a:latin typeface="Calibri"/>
                <a:ea typeface="Calibri"/>
                <a:cs typeface="Calibri"/>
                <a:sym typeface="Calibri"/>
              </a:endParaRPr>
            </a:p>
          </p:txBody>
        </p:sp>
        <p:sp>
          <p:nvSpPr>
            <p:cNvPr id="212" name="Google Shape;212;p8"/>
            <p:cNvSpPr txBox="1"/>
            <p:nvPr/>
          </p:nvSpPr>
          <p:spPr>
            <a:xfrm>
              <a:off x="2365912" y="1807335"/>
              <a:ext cx="2112551" cy="3587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2000"/>
                <a:buFont typeface="Calibri"/>
                <a:buNone/>
              </a:pPr>
              <a:r>
                <a:rPr b="1" lang="en-US" sz="2000" cap="none">
                  <a:solidFill>
                    <a:srgbClr val="3F3F3F"/>
                  </a:solidFill>
                  <a:latin typeface="Calibri"/>
                  <a:ea typeface="Calibri"/>
                  <a:cs typeface="Calibri"/>
                  <a:sym typeface="Calibri"/>
                </a:rPr>
                <a:t>LOCAL STORAGE</a:t>
              </a:r>
              <a:endParaRPr b="1" sz="2000" cap="none">
                <a:solidFill>
                  <a:srgbClr val="3F3F3F"/>
                </a:solidFill>
                <a:latin typeface="Calibri"/>
                <a:ea typeface="Calibri"/>
                <a:cs typeface="Calibri"/>
                <a:sym typeface="Calibri"/>
              </a:endParaRPr>
            </a:p>
          </p:txBody>
        </p:sp>
        <p:sp>
          <p:nvSpPr>
            <p:cNvPr id="213" name="Google Shape;213;p8"/>
            <p:cNvSpPr/>
            <p:nvPr/>
          </p:nvSpPr>
          <p:spPr>
            <a:xfrm>
              <a:off x="2909191" y="2148133"/>
              <a:ext cx="1989648" cy="373372"/>
            </a:xfrm>
            <a:prstGeom prst="rect">
              <a:avLst/>
            </a:prstGeom>
            <a:noFill/>
            <a:ln>
              <a:noFill/>
            </a:ln>
          </p:spPr>
          <p:txBody>
            <a:bodyPr anchorCtr="0" anchor="t" bIns="45700" lIns="91425" spcFirstLastPara="1" rIns="91425" wrap="square" tIns="45700">
              <a:spAutoFit/>
            </a:bodyPr>
            <a:lstStyle/>
            <a:p>
              <a:pPr indent="0" lvl="0" marL="174625" marR="0" rtl="0" algn="r">
                <a:lnSpc>
                  <a:spcPct val="110000"/>
                </a:lnSpc>
                <a:spcBef>
                  <a:spcPts val="0"/>
                </a:spcBef>
                <a:spcAft>
                  <a:spcPts val="0"/>
                </a:spcAft>
                <a:buNone/>
              </a:pPr>
              <a:r>
                <a:rPr lang="en-US" sz="1800">
                  <a:solidFill>
                    <a:srgbClr val="3F3F3F"/>
                  </a:solidFill>
                  <a:latin typeface="Calibri"/>
                  <a:ea typeface="Calibri"/>
                  <a:cs typeface="Calibri"/>
                  <a:sym typeface="Calibri"/>
                </a:rPr>
                <a:t>Internal Servers</a:t>
              </a:r>
              <a:endParaRPr sz="1800">
                <a:solidFill>
                  <a:srgbClr val="000000"/>
                </a:solidFill>
                <a:latin typeface="Calibri"/>
                <a:ea typeface="Calibri"/>
                <a:cs typeface="Calibri"/>
                <a:sym typeface="Calibri"/>
              </a:endParaRPr>
            </a:p>
          </p:txBody>
        </p:sp>
        <p:sp>
          <p:nvSpPr>
            <p:cNvPr id="214" name="Google Shape;214;p8"/>
            <p:cNvSpPr/>
            <p:nvPr/>
          </p:nvSpPr>
          <p:spPr>
            <a:xfrm>
              <a:off x="3071300" y="3064805"/>
              <a:ext cx="912429" cy="373372"/>
            </a:xfrm>
            <a:prstGeom prst="rect">
              <a:avLst/>
            </a:prstGeom>
            <a:noFill/>
            <a:ln>
              <a:noFill/>
            </a:ln>
          </p:spPr>
          <p:txBody>
            <a:bodyPr anchorCtr="0" anchor="t" bIns="45700" lIns="91425" spcFirstLastPara="1" rIns="91425" wrap="square" tIns="45700">
              <a:spAutoFit/>
            </a:bodyPr>
            <a:lstStyle/>
            <a:p>
              <a:pPr indent="0" lvl="0" marL="174625" marR="0" rtl="0" algn="l">
                <a:lnSpc>
                  <a:spcPct val="110000"/>
                </a:lnSpc>
                <a:spcBef>
                  <a:spcPts val="0"/>
                </a:spcBef>
                <a:spcAft>
                  <a:spcPts val="0"/>
                </a:spcAft>
                <a:buNone/>
              </a:pPr>
              <a:r>
                <a:rPr lang="en-US" sz="1800">
                  <a:solidFill>
                    <a:srgbClr val="3F3F3F"/>
                  </a:solidFill>
                  <a:latin typeface="Calibri"/>
                  <a:ea typeface="Calibri"/>
                  <a:cs typeface="Calibri"/>
                  <a:sym typeface="Calibri"/>
                </a:rPr>
                <a:t>RAID</a:t>
              </a:r>
              <a:endParaRPr sz="1800">
                <a:solidFill>
                  <a:srgbClr val="000000"/>
                </a:solidFill>
                <a:latin typeface="Calibri"/>
                <a:ea typeface="Calibri"/>
                <a:cs typeface="Calibri"/>
                <a:sym typeface="Calibri"/>
              </a:endParaRPr>
            </a:p>
          </p:txBody>
        </p:sp>
        <p:sp>
          <p:nvSpPr>
            <p:cNvPr id="215" name="Google Shape;215;p8"/>
            <p:cNvSpPr/>
            <p:nvPr/>
          </p:nvSpPr>
          <p:spPr>
            <a:xfrm>
              <a:off x="2909191" y="2588602"/>
              <a:ext cx="1348447" cy="373372"/>
            </a:xfrm>
            <a:prstGeom prst="rect">
              <a:avLst/>
            </a:prstGeom>
            <a:noFill/>
            <a:ln>
              <a:noFill/>
            </a:ln>
          </p:spPr>
          <p:txBody>
            <a:bodyPr anchorCtr="0" anchor="t" bIns="45700" lIns="91425" spcFirstLastPara="1" rIns="91425" wrap="square" tIns="45700">
              <a:spAutoFit/>
            </a:bodyPr>
            <a:lstStyle/>
            <a:p>
              <a:pPr indent="0" lvl="0" marL="174625" marR="0" rtl="0" algn="r">
                <a:lnSpc>
                  <a:spcPct val="110000"/>
                </a:lnSpc>
                <a:spcBef>
                  <a:spcPts val="0"/>
                </a:spcBef>
                <a:spcAft>
                  <a:spcPts val="0"/>
                </a:spcAft>
                <a:buNone/>
              </a:pPr>
              <a:r>
                <a:rPr lang="en-US" sz="1800">
                  <a:solidFill>
                    <a:srgbClr val="3F3F3F"/>
                  </a:solidFill>
                  <a:latin typeface="Calibri"/>
                  <a:ea typeface="Calibri"/>
                  <a:cs typeface="Calibri"/>
                  <a:sym typeface="Calibri"/>
                </a:rPr>
                <a:t>Database</a:t>
              </a:r>
              <a:endParaRPr sz="1800">
                <a:solidFill>
                  <a:srgbClr val="000000"/>
                </a:solidFill>
                <a:latin typeface="Calibri"/>
                <a:ea typeface="Calibri"/>
                <a:cs typeface="Calibri"/>
                <a:sym typeface="Calibri"/>
              </a:endParaRPr>
            </a:p>
          </p:txBody>
        </p:sp>
        <p:cxnSp>
          <p:nvCxnSpPr>
            <p:cNvPr id="216" name="Google Shape;216;p8"/>
            <p:cNvCxnSpPr/>
            <p:nvPr/>
          </p:nvCxnSpPr>
          <p:spPr>
            <a:xfrm>
              <a:off x="3072535" y="2180858"/>
              <a:ext cx="0" cy="1205220"/>
            </a:xfrm>
            <a:prstGeom prst="straightConnector1">
              <a:avLst/>
            </a:prstGeom>
            <a:solidFill>
              <a:srgbClr val="00B8FF"/>
            </a:solidFill>
            <a:ln cap="flat" cmpd="sng" w="63500">
              <a:solidFill>
                <a:srgbClr val="7F7F7F"/>
              </a:solidFill>
              <a:prstDash val="solid"/>
              <a:round/>
              <a:headEnd len="sm" w="sm" type="none"/>
              <a:tailEnd len="sm" w="sm" type="none"/>
            </a:ln>
          </p:spPr>
        </p:cxnSp>
        <p:cxnSp>
          <p:nvCxnSpPr>
            <p:cNvPr id="217" name="Google Shape;217;p8"/>
            <p:cNvCxnSpPr/>
            <p:nvPr/>
          </p:nvCxnSpPr>
          <p:spPr>
            <a:xfrm>
              <a:off x="3092855" y="4104001"/>
              <a:ext cx="0" cy="1548784"/>
            </a:xfrm>
            <a:prstGeom prst="straightConnector1">
              <a:avLst/>
            </a:prstGeom>
            <a:solidFill>
              <a:srgbClr val="00B8FF"/>
            </a:solidFill>
            <a:ln cap="flat" cmpd="sng" w="63500">
              <a:solidFill>
                <a:srgbClr val="7F7F7F"/>
              </a:solidFill>
              <a:prstDash val="solid"/>
              <a:round/>
              <a:headEnd len="sm" w="sm" type="none"/>
              <a:tailEnd len="sm" w="sm" type="none"/>
            </a:ln>
          </p:spPr>
        </p:cxnSp>
        <p:sp>
          <p:nvSpPr>
            <p:cNvPr id="218" name="Google Shape;218;p8"/>
            <p:cNvSpPr txBox="1"/>
            <p:nvPr/>
          </p:nvSpPr>
          <p:spPr>
            <a:xfrm>
              <a:off x="7940138" y="2846180"/>
              <a:ext cx="1428596" cy="6076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Web-Based</a:t>
              </a:r>
              <a:endParaRPr/>
            </a:p>
            <a:p>
              <a:pPr indent="0" lvl="0" marL="0" marR="0" rtl="0" algn="l">
                <a:spcBef>
                  <a:spcPts val="0"/>
                </a:spcBef>
                <a:spcAft>
                  <a:spcPts val="0"/>
                </a:spcAft>
                <a:buNone/>
              </a:pPr>
              <a:r>
                <a:rPr lang="en-US" sz="1800">
                  <a:solidFill>
                    <a:srgbClr val="3F3F3F"/>
                  </a:solidFill>
                  <a:latin typeface="Calibri"/>
                  <a:ea typeface="Calibri"/>
                  <a:cs typeface="Calibri"/>
                  <a:sym typeface="Calibri"/>
                </a:rPr>
                <a:t>Applications</a:t>
              </a:r>
              <a:endParaRPr/>
            </a:p>
          </p:txBody>
        </p:sp>
        <p:sp>
          <p:nvSpPr>
            <p:cNvPr id="219" name="Google Shape;219;p8"/>
            <p:cNvSpPr txBox="1"/>
            <p:nvPr/>
          </p:nvSpPr>
          <p:spPr>
            <a:xfrm>
              <a:off x="7229160" y="2267950"/>
              <a:ext cx="2069797" cy="3499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Automated Scripts</a:t>
              </a:r>
              <a:endParaRPr/>
            </a:p>
          </p:txBody>
        </p:sp>
        <p:sp>
          <p:nvSpPr>
            <p:cNvPr id="220" name="Google Shape;220;p8"/>
            <p:cNvSpPr txBox="1"/>
            <p:nvPr/>
          </p:nvSpPr>
          <p:spPr>
            <a:xfrm>
              <a:off x="7950743" y="4372395"/>
              <a:ext cx="1428596" cy="6076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Software </a:t>
              </a:r>
              <a:endParaRPr/>
            </a:p>
            <a:p>
              <a:pPr indent="0" lvl="0" marL="0" marR="0" rtl="0" algn="l">
                <a:spcBef>
                  <a:spcPts val="0"/>
                </a:spcBef>
                <a:spcAft>
                  <a:spcPts val="0"/>
                </a:spcAft>
                <a:buNone/>
              </a:pPr>
              <a:r>
                <a:rPr lang="en-US" sz="1800">
                  <a:solidFill>
                    <a:srgbClr val="3F3F3F"/>
                  </a:solidFill>
                  <a:latin typeface="Calibri"/>
                  <a:ea typeface="Calibri"/>
                  <a:cs typeface="Calibri"/>
                  <a:sym typeface="Calibri"/>
                </a:rPr>
                <a:t>Applications</a:t>
              </a:r>
              <a:endParaRPr/>
            </a:p>
          </p:txBody>
        </p:sp>
        <p:sp>
          <p:nvSpPr>
            <p:cNvPr id="210" name="Google Shape;210;p8"/>
            <p:cNvSpPr/>
            <p:nvPr/>
          </p:nvSpPr>
          <p:spPr>
            <a:xfrm>
              <a:off x="5512374" y="3390969"/>
              <a:ext cx="1176968" cy="513313"/>
            </a:xfrm>
            <a:prstGeom prst="donut">
              <a:avLst>
                <a:gd fmla="val 11535" name="adj"/>
              </a:avLst>
            </a:prstGeom>
            <a:solidFill>
              <a:srgbClr val="00B8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pic>
          <p:nvPicPr>
            <p:cNvPr id="208" name="Google Shape;208;p8"/>
            <p:cNvPicPr preferRelativeResize="0"/>
            <p:nvPr/>
          </p:nvPicPr>
          <p:blipFill rotWithShape="1">
            <a:blip r:embed="rId14">
              <a:alphaModFix/>
            </a:blip>
            <a:srcRect b="0" l="0" r="0" t="0"/>
            <a:stretch/>
          </p:blipFill>
          <p:spPr>
            <a:xfrm>
              <a:off x="7424146" y="2852805"/>
              <a:ext cx="473253" cy="473253"/>
            </a:xfrm>
            <a:prstGeom prst="rect">
              <a:avLst/>
            </a:prstGeom>
            <a:noFill/>
            <a:ln>
              <a:noFill/>
            </a:ln>
          </p:spPr>
        </p:pic>
        <p:pic>
          <p:nvPicPr>
            <p:cNvPr id="221" name="Google Shape;221;p8"/>
            <p:cNvPicPr preferRelativeResize="0"/>
            <p:nvPr/>
          </p:nvPicPr>
          <p:blipFill rotWithShape="1">
            <a:blip r:embed="rId7">
              <a:alphaModFix/>
            </a:blip>
            <a:srcRect b="0" l="0" r="0" t="0"/>
            <a:stretch/>
          </p:blipFill>
          <p:spPr>
            <a:xfrm>
              <a:off x="6833601" y="2228677"/>
              <a:ext cx="432881" cy="432881"/>
            </a:xfrm>
            <a:prstGeom prst="rect">
              <a:avLst/>
            </a:prstGeom>
            <a:noFill/>
            <a:ln>
              <a:noFill/>
            </a:ln>
          </p:spPr>
        </p:pic>
      </p:grpSp>
      <p:sp>
        <p:nvSpPr>
          <p:cNvPr id="222" name="Google Shape;222;p8"/>
          <p:cNvSpPr txBox="1"/>
          <p:nvPr/>
        </p:nvSpPr>
        <p:spPr>
          <a:xfrm>
            <a:off x="6396287" y="3271487"/>
            <a:ext cx="11423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Download</a:t>
            </a:r>
            <a:endParaRPr/>
          </a:p>
          <a:p>
            <a:pPr indent="0" lvl="0" marL="0" marR="0" rtl="0" algn="l">
              <a:spcBef>
                <a:spcPts val="0"/>
              </a:spcBef>
              <a:spcAft>
                <a:spcPts val="0"/>
              </a:spcAft>
              <a:buNone/>
            </a:pPr>
            <a:r>
              <a:rPr lang="en-US" sz="1800">
                <a:solidFill>
                  <a:srgbClr val="3F3F3F"/>
                </a:solidFill>
                <a:latin typeface="Calibri"/>
                <a:ea typeface="Calibri"/>
                <a:cs typeface="Calibri"/>
                <a:sym typeface="Calibri"/>
              </a:rPr>
              <a:t>By Hand</a:t>
            </a:r>
            <a:endParaRPr/>
          </a:p>
        </p:txBody>
      </p:sp>
      <p:cxnSp>
        <p:nvCxnSpPr>
          <p:cNvPr id="223" name="Google Shape;223;p8"/>
          <p:cNvCxnSpPr>
            <a:stCxn id="210" idx="6"/>
            <a:endCxn id="176" idx="1"/>
          </p:cNvCxnSpPr>
          <p:nvPr/>
        </p:nvCxnSpPr>
        <p:spPr>
          <a:xfrm>
            <a:off x="4994303" y="3289535"/>
            <a:ext cx="519300" cy="251100"/>
          </a:xfrm>
          <a:prstGeom prst="straightConnector1">
            <a:avLst/>
          </a:prstGeom>
          <a:noFill/>
          <a:ln cap="flat" cmpd="sng" w="38100">
            <a:solidFill>
              <a:srgbClr val="385623"/>
            </a:solidFill>
            <a:prstDash val="solid"/>
            <a:miter lim="800000"/>
            <a:headEnd len="sm" w="sm" type="none"/>
            <a:tailEnd len="lg" w="lg" type="triangle"/>
          </a:ln>
        </p:spPr>
      </p:cxnSp>
      <p:cxnSp>
        <p:nvCxnSpPr>
          <p:cNvPr id="224" name="Google Shape;224;p8"/>
          <p:cNvCxnSpPr/>
          <p:nvPr/>
        </p:nvCxnSpPr>
        <p:spPr>
          <a:xfrm>
            <a:off x="8279036" y="1790042"/>
            <a:ext cx="0" cy="3653244"/>
          </a:xfrm>
          <a:prstGeom prst="straightConnector1">
            <a:avLst/>
          </a:prstGeom>
          <a:solidFill>
            <a:srgbClr val="00B8FF"/>
          </a:solidFill>
          <a:ln cap="flat" cmpd="sng" w="63500">
            <a:solidFill>
              <a:srgbClr val="7F7F7F"/>
            </a:solidFill>
            <a:prstDash val="solid"/>
            <a:round/>
            <a:headEnd len="sm" w="sm" type="none"/>
            <a:tailEnd len="sm" w="sm" type="none"/>
          </a:ln>
        </p:spPr>
      </p:cxnSp>
      <p:sp>
        <p:nvSpPr>
          <p:cNvPr id="225" name="Google Shape;225;p8"/>
          <p:cNvSpPr/>
          <p:nvPr/>
        </p:nvSpPr>
        <p:spPr>
          <a:xfrm>
            <a:off x="8354884" y="2542405"/>
            <a:ext cx="3280556" cy="153574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000" cap="small">
                <a:solidFill>
                  <a:srgbClr val="1E4E79"/>
                </a:solidFill>
                <a:latin typeface="Arial"/>
                <a:ea typeface="Arial"/>
                <a:cs typeface="Arial"/>
                <a:sym typeface="Arial"/>
              </a:rPr>
              <a:t>Flexible distribution is possible because data queries are completely  defined within a url</a:t>
            </a:r>
            <a:endParaRPr b="1" sz="2000" cap="small">
              <a:solidFill>
                <a:srgbClr val="1E4E79"/>
              </a:solidFill>
              <a:latin typeface="Arial"/>
              <a:ea typeface="Arial"/>
              <a:cs typeface="Arial"/>
              <a:sym typeface="Arial"/>
            </a:endParaRPr>
          </a:p>
        </p:txBody>
      </p:sp>
      <p:pic>
        <p:nvPicPr>
          <p:cNvPr descr="Audio Recording Apr 28, 2021 at 10:59:02 AM" id="226" name="Google Shape;226;p8"/>
          <p:cNvPicPr preferRelativeResize="0"/>
          <p:nvPr/>
        </p:nvPicPr>
        <p:blipFill rotWithShape="1">
          <a:blip r:embed="rId15">
            <a:alphaModFix/>
          </a:blip>
          <a:srcRect b="0" l="0" r="0" t="0"/>
          <a:stretch/>
        </p:blipFill>
        <p:spPr>
          <a:xfrm>
            <a:off x="5689600" y="30226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9"/>
          <p:cNvSpPr txBox="1"/>
          <p:nvPr/>
        </p:nvSpPr>
        <p:spPr>
          <a:xfrm>
            <a:off x="431763" y="380174"/>
            <a:ext cx="11456145" cy="57568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1E4E79"/>
                </a:solidFill>
                <a:latin typeface="Arial Narrow"/>
                <a:ea typeface="Arial Narrow"/>
                <a:cs typeface="Arial Narrow"/>
                <a:sym typeface="Arial Narrow"/>
              </a:rPr>
              <a:t>Xtractomatic R scripts talk to ERDDAP for you</a:t>
            </a:r>
            <a:endParaRPr/>
          </a:p>
        </p:txBody>
      </p:sp>
      <p:grpSp>
        <p:nvGrpSpPr>
          <p:cNvPr id="233" name="Google Shape;233;p9"/>
          <p:cNvGrpSpPr/>
          <p:nvPr/>
        </p:nvGrpSpPr>
        <p:grpSpPr>
          <a:xfrm>
            <a:off x="674341" y="2031342"/>
            <a:ext cx="11517659" cy="4156614"/>
            <a:chOff x="509398" y="1689756"/>
            <a:chExt cx="11517659" cy="4156614"/>
          </a:xfrm>
        </p:grpSpPr>
        <p:cxnSp>
          <p:nvCxnSpPr>
            <p:cNvPr id="234" name="Google Shape;234;p9"/>
            <p:cNvCxnSpPr/>
            <p:nvPr/>
          </p:nvCxnSpPr>
          <p:spPr>
            <a:xfrm flipH="1">
              <a:off x="3141141" y="3267819"/>
              <a:ext cx="1882142" cy="329720"/>
            </a:xfrm>
            <a:prstGeom prst="straightConnector1">
              <a:avLst/>
            </a:prstGeom>
            <a:noFill/>
            <a:ln cap="flat" cmpd="sng" w="25400">
              <a:solidFill>
                <a:schemeClr val="accent1"/>
              </a:solidFill>
              <a:prstDash val="solid"/>
              <a:miter lim="800000"/>
              <a:headEnd len="sm" w="sm" type="none"/>
              <a:tailEnd len="sm" w="sm" type="none"/>
            </a:ln>
          </p:spPr>
        </p:cxnSp>
        <p:sp>
          <p:nvSpPr>
            <p:cNvPr id="235" name="Google Shape;235;p9"/>
            <p:cNvSpPr/>
            <p:nvPr/>
          </p:nvSpPr>
          <p:spPr>
            <a:xfrm>
              <a:off x="4577173" y="1941219"/>
              <a:ext cx="7449884" cy="372980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200">
                  <a:solidFill>
                    <a:schemeClr val="dk1"/>
                  </a:solidFill>
                  <a:latin typeface="Arial"/>
                  <a:ea typeface="Arial"/>
                  <a:cs typeface="Arial"/>
                  <a:sym typeface="Arial"/>
                </a:rPr>
                <a:t>Premade scripts that perform common functions</a:t>
              </a:r>
              <a:endParaRPr/>
            </a:p>
            <a:p>
              <a:pPr indent="0" lvl="1" marL="457200" marR="0" rtl="0" algn="l">
                <a:lnSpc>
                  <a:spcPct val="110000"/>
                </a:lnSpc>
                <a:spcBef>
                  <a:spcPts val="1200"/>
                </a:spcBef>
                <a:spcAft>
                  <a:spcPts val="0"/>
                </a:spcAft>
                <a:buNone/>
              </a:pPr>
              <a:r>
                <a:rPr b="0" i="0" lang="en-US" sz="2200" u="none" cap="none" strike="noStrike">
                  <a:solidFill>
                    <a:schemeClr val="dk1"/>
                  </a:solidFill>
                  <a:latin typeface="Arial"/>
                  <a:ea typeface="Arial"/>
                  <a:cs typeface="Arial"/>
                  <a:sym typeface="Arial"/>
                </a:rPr>
                <a:t>Extract data around ship stations or animal tracks</a:t>
              </a:r>
              <a:endParaRPr/>
            </a:p>
            <a:p>
              <a:pPr indent="0" lvl="1" marL="457200" marR="0" rtl="0" algn="l">
                <a:lnSpc>
                  <a:spcPct val="110000"/>
                </a:lnSpc>
                <a:spcBef>
                  <a:spcPts val="1200"/>
                </a:spcBef>
                <a:spcAft>
                  <a:spcPts val="0"/>
                </a:spcAft>
                <a:buNone/>
              </a:pPr>
              <a:r>
                <a:rPr b="0" i="0" lang="en-US" sz="2200" u="none" cap="none" strike="noStrike">
                  <a:solidFill>
                    <a:schemeClr val="dk1"/>
                  </a:solidFill>
                  <a:latin typeface="Arial"/>
                  <a:ea typeface="Arial"/>
                  <a:cs typeface="Arial"/>
                  <a:sym typeface="Arial"/>
                </a:rPr>
                <a:t>Extract data for rectangular area over time</a:t>
              </a:r>
              <a:endParaRPr/>
            </a:p>
            <a:p>
              <a:pPr indent="0" lvl="1" marL="457200" marR="0" rtl="0" algn="l">
                <a:lnSpc>
                  <a:spcPct val="110000"/>
                </a:lnSpc>
                <a:spcBef>
                  <a:spcPts val="1200"/>
                </a:spcBef>
                <a:spcAft>
                  <a:spcPts val="0"/>
                </a:spcAft>
                <a:buNone/>
              </a:pPr>
              <a:r>
                <a:rPr b="0" i="0" lang="en-US" sz="2200" u="none" cap="none" strike="noStrike">
                  <a:solidFill>
                    <a:schemeClr val="dk1"/>
                  </a:solidFill>
                  <a:latin typeface="Arial"/>
                  <a:ea typeface="Arial"/>
                  <a:cs typeface="Arial"/>
                  <a:sym typeface="Arial"/>
                </a:rPr>
                <a:t>Extract data for any area (polygon) over time</a:t>
              </a:r>
              <a:endParaRPr/>
            </a:p>
            <a:p>
              <a:pPr indent="0" lvl="1" marL="457200" marR="0" rtl="0" algn="l">
                <a:lnSpc>
                  <a:spcPct val="110000"/>
                </a:lnSpc>
                <a:spcBef>
                  <a:spcPts val="1200"/>
                </a:spcBef>
                <a:spcAft>
                  <a:spcPts val="0"/>
                </a:spcAft>
                <a:buNone/>
              </a:pPr>
              <a:r>
                <a:t/>
              </a:r>
              <a:endParaRPr b="1" i="0" sz="2200" u="none" cap="none" strike="noStrike">
                <a:solidFill>
                  <a:schemeClr val="dk1"/>
                </a:solidFill>
                <a:latin typeface="Arial"/>
                <a:ea typeface="Arial"/>
                <a:cs typeface="Arial"/>
                <a:sym typeface="Arial"/>
              </a:endParaRPr>
            </a:p>
            <a:p>
              <a:pPr indent="0" lvl="1" marL="457200" marR="0" rtl="0" algn="l">
                <a:lnSpc>
                  <a:spcPct val="110000"/>
                </a:lnSpc>
                <a:spcBef>
                  <a:spcPts val="1200"/>
                </a:spcBef>
                <a:spcAft>
                  <a:spcPts val="0"/>
                </a:spcAft>
                <a:buNone/>
              </a:pPr>
              <a:r>
                <a:t/>
              </a:r>
              <a:endParaRPr b="1" i="0" sz="2200" u="none" cap="none" strike="noStrike">
                <a:solidFill>
                  <a:schemeClr val="dk1"/>
                </a:solidFill>
                <a:latin typeface="Arial"/>
                <a:ea typeface="Arial"/>
                <a:cs typeface="Arial"/>
                <a:sym typeface="Arial"/>
              </a:endParaRPr>
            </a:p>
            <a:p>
              <a:pPr indent="0" lvl="0" marL="0" marR="0" rtl="0" algn="l">
                <a:lnSpc>
                  <a:spcPct val="120000"/>
                </a:lnSpc>
                <a:spcBef>
                  <a:spcPts val="1800"/>
                </a:spcBef>
                <a:spcAft>
                  <a:spcPts val="0"/>
                </a:spcAft>
                <a:buNone/>
              </a:pPr>
              <a:r>
                <a:t/>
              </a:r>
              <a:endParaRPr b="1" sz="2200">
                <a:solidFill>
                  <a:schemeClr val="dk1"/>
                </a:solidFill>
                <a:latin typeface="Arial"/>
                <a:ea typeface="Arial"/>
                <a:cs typeface="Arial"/>
                <a:sym typeface="Arial"/>
              </a:endParaRPr>
            </a:p>
          </p:txBody>
        </p:sp>
        <p:pic>
          <p:nvPicPr>
            <p:cNvPr id="236" name="Google Shape;236;p9"/>
            <p:cNvPicPr preferRelativeResize="0"/>
            <p:nvPr/>
          </p:nvPicPr>
          <p:blipFill rotWithShape="1">
            <a:blip r:embed="rId3">
              <a:alphaModFix/>
            </a:blip>
            <a:srcRect b="0" l="0" r="0" t="0"/>
            <a:stretch/>
          </p:blipFill>
          <p:spPr>
            <a:xfrm>
              <a:off x="509398" y="1689756"/>
              <a:ext cx="3292036" cy="1338761"/>
            </a:xfrm>
            <a:prstGeom prst="rect">
              <a:avLst/>
            </a:prstGeom>
            <a:noFill/>
            <a:ln cap="flat" cmpd="sng" w="25400">
              <a:solidFill>
                <a:schemeClr val="dk1"/>
              </a:solidFill>
              <a:prstDash val="solid"/>
              <a:round/>
              <a:headEnd len="sm" w="sm" type="none"/>
              <a:tailEnd len="sm" w="sm" type="none"/>
            </a:ln>
          </p:spPr>
        </p:pic>
        <p:pic>
          <p:nvPicPr>
            <p:cNvPr id="237" name="Google Shape;237;p9"/>
            <p:cNvPicPr preferRelativeResize="0"/>
            <p:nvPr/>
          </p:nvPicPr>
          <p:blipFill rotWithShape="1">
            <a:blip r:embed="rId4">
              <a:alphaModFix/>
            </a:blip>
            <a:srcRect b="0" l="18698" r="20161" t="0"/>
            <a:stretch/>
          </p:blipFill>
          <p:spPr>
            <a:xfrm>
              <a:off x="1117003" y="2639265"/>
              <a:ext cx="2168628" cy="1891715"/>
            </a:xfrm>
            <a:prstGeom prst="rect">
              <a:avLst/>
            </a:prstGeom>
            <a:noFill/>
            <a:ln cap="flat" cmpd="sng" w="25400">
              <a:solidFill>
                <a:schemeClr val="dk1"/>
              </a:solidFill>
              <a:prstDash val="solid"/>
              <a:round/>
              <a:headEnd len="sm" w="sm" type="none"/>
              <a:tailEnd len="sm" w="sm" type="none"/>
            </a:ln>
          </p:spPr>
        </p:pic>
        <p:pic>
          <p:nvPicPr>
            <p:cNvPr id="238" name="Google Shape;238;p9"/>
            <p:cNvPicPr preferRelativeResize="0"/>
            <p:nvPr/>
          </p:nvPicPr>
          <p:blipFill rotWithShape="1">
            <a:blip r:embed="rId5">
              <a:alphaModFix/>
            </a:blip>
            <a:srcRect b="21729" l="25352" r="11240" t="9551"/>
            <a:stretch/>
          </p:blipFill>
          <p:spPr>
            <a:xfrm>
              <a:off x="1978055" y="3922248"/>
              <a:ext cx="1775377" cy="1924122"/>
            </a:xfrm>
            <a:prstGeom prst="rect">
              <a:avLst/>
            </a:prstGeom>
            <a:noFill/>
            <a:ln cap="flat" cmpd="sng" w="25400">
              <a:solidFill>
                <a:schemeClr val="dk1"/>
              </a:solidFill>
              <a:prstDash val="solid"/>
              <a:round/>
              <a:headEnd len="sm" w="sm" type="none"/>
              <a:tailEnd len="sm" w="sm" type="none"/>
            </a:ln>
          </p:spPr>
        </p:pic>
        <p:cxnSp>
          <p:nvCxnSpPr>
            <p:cNvPr id="239" name="Google Shape;239;p9"/>
            <p:cNvCxnSpPr>
              <a:endCxn id="236" idx="3"/>
            </p:cNvCxnSpPr>
            <p:nvPr/>
          </p:nvCxnSpPr>
          <p:spPr>
            <a:xfrm rot="10800000">
              <a:off x="3801434" y="2359137"/>
              <a:ext cx="1082700" cy="408000"/>
            </a:xfrm>
            <a:prstGeom prst="straightConnector1">
              <a:avLst/>
            </a:prstGeom>
            <a:noFill/>
            <a:ln cap="flat" cmpd="sng" w="25400">
              <a:solidFill>
                <a:schemeClr val="accent1"/>
              </a:solidFill>
              <a:prstDash val="solid"/>
              <a:miter lim="800000"/>
              <a:headEnd len="sm" w="sm" type="none"/>
              <a:tailEnd len="sm" w="sm" type="none"/>
            </a:ln>
          </p:spPr>
        </p:cxnSp>
        <p:cxnSp>
          <p:nvCxnSpPr>
            <p:cNvPr id="240" name="Google Shape;240;p9"/>
            <p:cNvCxnSpPr>
              <a:endCxn id="238" idx="3"/>
            </p:cNvCxnSpPr>
            <p:nvPr/>
          </p:nvCxnSpPr>
          <p:spPr>
            <a:xfrm flipH="1">
              <a:off x="3753432" y="3756309"/>
              <a:ext cx="1269900" cy="1128000"/>
            </a:xfrm>
            <a:prstGeom prst="straightConnector1">
              <a:avLst/>
            </a:prstGeom>
            <a:noFill/>
            <a:ln cap="flat" cmpd="sng" w="25400">
              <a:solidFill>
                <a:schemeClr val="accent1"/>
              </a:solidFill>
              <a:prstDash val="solid"/>
              <a:miter lim="800000"/>
              <a:headEnd len="sm" w="sm" type="none"/>
              <a:tailEnd len="sm" w="sm" type="none"/>
            </a:ln>
          </p:spPr>
        </p:cxnSp>
      </p:grpSp>
      <p:sp>
        <p:nvSpPr>
          <p:cNvPr id="241" name="Google Shape;241;p9"/>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42" name="Google Shape;242;p9"/>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243" name="Google Shape;243;p9"/>
          <p:cNvSpPr/>
          <p:nvPr/>
        </p:nvSpPr>
        <p:spPr>
          <a:xfrm>
            <a:off x="1945653" y="1173243"/>
            <a:ext cx="77822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cap="small">
                <a:solidFill>
                  <a:srgbClr val="1E4E79"/>
                </a:solidFill>
                <a:latin typeface="Arial Narrow"/>
                <a:ea typeface="Arial Narrow"/>
                <a:cs typeface="Arial Narrow"/>
                <a:sym typeface="Arial Narrow"/>
              </a:rPr>
              <a:t>create and execute erddap data requests   -   do common tasks</a:t>
            </a:r>
            <a:endParaRPr b="1" sz="2400" cap="small">
              <a:solidFill>
                <a:schemeClr val="dk1"/>
              </a:solidFill>
              <a:latin typeface="Calibri"/>
              <a:ea typeface="Calibri"/>
              <a:cs typeface="Calibri"/>
              <a:sym typeface="Calibri"/>
            </a:endParaRPr>
          </a:p>
        </p:txBody>
      </p:sp>
      <p:pic>
        <p:nvPicPr>
          <p:cNvPr descr="Audio Recording Apr 28, 2021 at 11:07:56 AM" id="244" name="Google Shape;244;p9"/>
          <p:cNvPicPr preferRelativeResize="0"/>
          <p:nvPr/>
        </p:nvPicPr>
        <p:blipFill rotWithShape="1">
          <a:blip r:embed="rId6">
            <a:alphaModFix/>
          </a:blip>
          <a:srcRect b="0" l="0" r="0" t="0"/>
          <a:stretch/>
        </p:blipFill>
        <p:spPr>
          <a:xfrm>
            <a:off x="5689600" y="30226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2018-08-22T01:33:55Z</dcterms:created>
  <dc:creator>dale.robinson@noaa.gov</dc:creator>
</cp:coreProperties>
</file>