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Arial Narrow"/>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20">
          <p15:clr>
            <a:srgbClr val="A4A3A4"/>
          </p15:clr>
        </p15:guide>
        <p15:guide id="2" orient="horz" pos="696">
          <p15:clr>
            <a:srgbClr val="A4A3A4"/>
          </p15:clr>
        </p15:guide>
        <p15:guide id="3"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40" roundtripDataSignature="AMtx7mi7iHwGLDMi/oQYil8xHAzTYO/M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20" orient="horz"/>
        <p:guide pos="69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bold.fntdata"/><Relationship Id="rId10" Type="http://schemas.openxmlformats.org/officeDocument/2006/relationships/slide" Target="slides/slide4.xml"/><Relationship Id="rId32" Type="http://schemas.openxmlformats.org/officeDocument/2006/relationships/font" Target="fonts/ArialNarrow-regular.fntdata"/><Relationship Id="rId13" Type="http://schemas.openxmlformats.org/officeDocument/2006/relationships/slide" Target="slides/slide7.xml"/><Relationship Id="rId35" Type="http://schemas.openxmlformats.org/officeDocument/2006/relationships/font" Target="fonts/ArialNarrow-boldItalic.fntdata"/><Relationship Id="rId12" Type="http://schemas.openxmlformats.org/officeDocument/2006/relationships/slide" Target="slides/slide6.xml"/><Relationship Id="rId34" Type="http://schemas.openxmlformats.org/officeDocument/2006/relationships/font" Target="fonts/ArialNarrow-italic.fntdata"/><Relationship Id="rId15" Type="http://schemas.openxmlformats.org/officeDocument/2006/relationships/slide" Target="slides/slide9.xml"/><Relationship Id="rId37" Type="http://schemas.openxmlformats.org/officeDocument/2006/relationships/font" Target="fonts/HelveticaNeue-bold.fntdata"/><Relationship Id="rId14" Type="http://schemas.openxmlformats.org/officeDocument/2006/relationships/slide" Target="slides/slide8.xml"/><Relationship Id="rId36" Type="http://schemas.openxmlformats.org/officeDocument/2006/relationships/font" Target="fonts/HelveticaNeue-regular.fntdata"/><Relationship Id="rId17" Type="http://schemas.openxmlformats.org/officeDocument/2006/relationships/slide" Target="slides/slide11.xml"/><Relationship Id="rId39" Type="http://schemas.openxmlformats.org/officeDocument/2006/relationships/font" Target="fonts/HelveticaNeue-boldItalic.fntdata"/><Relationship Id="rId16" Type="http://schemas.openxmlformats.org/officeDocument/2006/relationships/slide" Target="slides/slide10.xml"/><Relationship Id="rId38" Type="http://schemas.openxmlformats.org/officeDocument/2006/relationships/font" Target="fonts/HelveticaNeue-italic.fntdata"/><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png"/><Relationship Id="rId3"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69" name="Google Shape;6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are some of the considerations for working with satellite data?  One consideration is Metadata -- or data about the data.  Another is formats -- or how the data are stored.  Will my GIS recognize it?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Another consideration is Resolution.  Resolution can be spatial or temporal.  i.e. a monthly composite, or spatial -- how much space does a single pixel cover.  Projection --  consists of a coordinate system and reference.  Projections are often selected based on the application of the data. And finally preparation.  In some cases, data must be worked with to get it to the desired state.  The GIS often does some of this for you,  but we'll discuss some of these cases shortly.</a:t>
            </a:r>
            <a:endParaRPr b="0"/>
          </a:p>
          <a:p>
            <a:pPr indent="0" lvl="0" marL="0" rtl="0" algn="l">
              <a:spcBef>
                <a:spcPts val="0"/>
              </a:spcBef>
              <a:spcAft>
                <a:spcPts val="0"/>
              </a:spcAft>
              <a:buNone/>
            </a:pPr>
            <a:br>
              <a:rPr lang="en-US"/>
            </a:br>
            <a:endParaRPr/>
          </a:p>
        </p:txBody>
      </p:sp>
      <p:sp>
        <p:nvSpPr>
          <p:cNvPr id="168" name="Google Shape;16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Metadata. Working with GIS,  it's all about the metadata.  When combining different spatial layers,  it's critical they share the same reference system. Also, we need to know what has been done to the data so that in our application,  we fully understand any caveats or restrictions in working with the data.  Fortunately,  metadata has become more standardized.  Multiple standards have converged into ISO standards and for satellite data and geographic information,  there is guidance on what information to include making it much easier to understand the data we work with.  In the satellite data context,  metadata typically includes geographic and temporal coverage, resolution,  processing details,  projection information, and where to find out more information -- the Point-of-contact or website of where these data actually come from. </a:t>
            </a:r>
            <a:endParaRPr/>
          </a:p>
        </p:txBody>
      </p:sp>
      <p:sp>
        <p:nvSpPr>
          <p:cNvPr id="178" name="Google Shape;17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We've discussed formats.  With respect to GIS,  we typically have two types of data -- vector and raster.  Most of the satellite data with spatial coverage will be stored in a raster friendly format.  These formats, like NetCDF or HDF, are considered self-described as they contain metadata and file-level metadata on how to read the data contained within the format.  Each format may have a prescribed way to store the geospatial information.  Is there a latitude/longitude for each pixel? Or must some operation be performed to calculate each pixels location?   Fortunately,  this is where the attributes or metadata assist in reading data, and arcGIS knows how to read the metadata on the fly to display the data correctly.</a:t>
            </a:r>
            <a:endParaRPr/>
          </a:p>
        </p:txBody>
      </p:sp>
      <p:sp>
        <p:nvSpPr>
          <p:cNvPr id="186" name="Google Shape;18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Resolution.  Spatial resolution is the size of a pixel on the ground.  Sounds simple,  but it can be complex. A cell or pixel isn't always a square. And what if the data are stored in degrees?  The conversion of degrees to kilometers or meters varies by latitude,  so we often see resolution represented by a single value generalized for the entire dataset.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Temporal resolution may vary as well.  You may find a daily or weekly product and other data you are working with is monthly or seasonal.  Satellite data from GOES - geostationary satellite has a new 2km dataset every 10 minutes.  </a:t>
            </a:r>
            <a:endParaRPr b="0"/>
          </a:p>
          <a:p>
            <a:pPr indent="0" lvl="0" marL="0" rtl="0" algn="l">
              <a:spcBef>
                <a:spcPts val="0"/>
              </a:spcBef>
              <a:spcAft>
                <a:spcPts val="0"/>
              </a:spcAft>
              <a:buNone/>
            </a:pPr>
            <a:br>
              <a:rPr b="0" lang="en-US"/>
            </a:br>
            <a:br>
              <a:rPr b="0" lang="en-US"/>
            </a:br>
            <a:r>
              <a:rPr b="0" i="0" lang="en-US" sz="1200" u="none" strike="noStrike">
                <a:solidFill>
                  <a:schemeClr val="dk1"/>
                </a:solidFill>
                <a:latin typeface="Calibri"/>
                <a:ea typeface="Calibri"/>
                <a:cs typeface="Calibri"/>
                <a:sym typeface="Calibri"/>
              </a:rPr>
              <a:t>The main point here is that you should consider resolution in the context of the other data you are working with.  What are the extents?  Say you have marine mammal data aggregated monthly for the Gulf of Mexico over 3 years that you want to correlate to sea surface temperature.  What satellite data are appropriate?  In this scenario,  a 5km monthly sea surface temperature may be adequate.  Does that data exist?  Is it of appropriate quality?  Or will you need to assemble it yourself?</a:t>
            </a:r>
            <a:endParaRPr b="0"/>
          </a:p>
          <a:p>
            <a:pPr indent="0" lvl="0" marL="0" rtl="0" algn="l">
              <a:spcBef>
                <a:spcPts val="0"/>
              </a:spcBef>
              <a:spcAft>
                <a:spcPts val="0"/>
              </a:spcAft>
              <a:buNone/>
            </a:pPr>
            <a:br>
              <a:rPr lang="en-US"/>
            </a:br>
            <a:endParaRPr/>
          </a:p>
        </p:txBody>
      </p:sp>
      <p:sp>
        <p:nvSpPr>
          <p:cNvPr id="202" name="Google Shape;20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It may matter to you how data are combined.  This is referred to as binning, and  it applies to both the spatial and temporal aspects of data.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For example,  this shows how many granules go into generating a daily composite of chlorophyll-a from S-NPP VIIRS for a given CoastWatch Sector. </a:t>
            </a:r>
            <a:endParaRPr b="0"/>
          </a:p>
          <a:p>
            <a:pPr indent="0" lvl="0" marL="0" rtl="0" algn="l">
              <a:spcBef>
                <a:spcPts val="0"/>
              </a:spcBef>
              <a:spcAft>
                <a:spcPts val="0"/>
              </a:spcAft>
              <a:buNone/>
            </a:pPr>
            <a:br>
              <a:rPr lang="en-US"/>
            </a:br>
            <a:endParaRPr/>
          </a:p>
        </p:txBody>
      </p:sp>
      <p:sp>
        <p:nvSpPr>
          <p:cNvPr id="212" name="Google Shape;21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granule is the data captured in 84 seconds of orbit or the smallest dataset unit acquired by the spacecraft sensor. Sixty to eighty granules contribute to generating a sector.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Underlying the true color imagery and overlaying the granule outlines in green,  the shaded areas in white illustrate the potential overlap of data.</a:t>
            </a:r>
            <a:endParaRPr b="0"/>
          </a:p>
          <a:p>
            <a:pPr indent="0" lvl="0" marL="0" rtl="0" algn="l">
              <a:spcBef>
                <a:spcPts val="0"/>
              </a:spcBef>
              <a:spcAft>
                <a:spcPts val="0"/>
              </a:spcAft>
              <a:buNone/>
            </a:pPr>
            <a:br>
              <a:rPr lang="en-US"/>
            </a:br>
            <a:endParaRPr/>
          </a:p>
        </p:txBody>
      </p:sp>
      <p:sp>
        <p:nvSpPr>
          <p:cNvPr id="225" name="Google Shape;22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Similarly in this image,  the white area shows where the most recent valid pixel is retained.  Note,  in addition to overlapping pixels,  products that are distributed in several spatial resolutions, for example, 750m or 4km for VIIRS data, have undergone some sort of resampling.  Since the binning of data may be out of your hands,  i.e.  it’s performed by the data provider, you just need to be aware.  But if your GIS activity requires very accurate time and space measurements,  then check the metadata or contact the data provider to verify the methodology in use or if there are alternatives that are best suited for your application. </a:t>
            </a:r>
            <a:endParaRPr/>
          </a:p>
        </p:txBody>
      </p:sp>
      <p:sp>
        <p:nvSpPr>
          <p:cNvPr id="242" name="Google Shape;24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Projections.  If you have taken the satellite 101 tutorial,  you may recall satellite data has different processing levels.  Most of the products used in GIS are mapped or considered Level-3, or Level-4 in satellite-data-terms,  but some data providers only store Level-2 which is not mapped and in the view of the sensor/satellite.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a:t>
            </a:r>
            <a:endParaRPr b="0"/>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purpose of your project should determine which projection is used for analysis.  Many satellite data products are distributed in a projection that may or may not match the needs of your application and metadata may not always include how the data were handled or reprojected so you need to be careful when choosing data. </a:t>
            </a:r>
            <a:br>
              <a:rPr b="0" i="0" lang="en-US" sz="1200" u="none" strike="noStrike">
                <a:solidFill>
                  <a:schemeClr val="dk1"/>
                </a:solidFill>
                <a:latin typeface="Calibri"/>
                <a:ea typeface="Calibri"/>
                <a:cs typeface="Calibri"/>
                <a:sym typeface="Calibri"/>
              </a:rPr>
            </a:b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All projections have distortion.  And one thing to note,  is that once data are projected,  distortion is 'baked' into the data product.  Additional reprojection will add additional distortion,  so you need to be aware and consider this in terms of your application to understand if this particular dataset is acceptable or not for your project. It's not all doom and gloom,  as projects at a large scale (or a region or local area on earth) may be less distorted than smaller scales -- trying to represent all of Earth's surface in a 2D plane.   </a:t>
            </a:r>
            <a:endParaRPr b="0"/>
          </a:p>
          <a:p>
            <a:pPr indent="0" lvl="0" marL="0" rtl="0" algn="l">
              <a:spcBef>
                <a:spcPts val="0"/>
              </a:spcBef>
              <a:spcAft>
                <a:spcPts val="0"/>
              </a:spcAft>
              <a:buNone/>
            </a:pPr>
            <a:br>
              <a:rPr lang="en-US"/>
            </a:br>
            <a:endParaRPr/>
          </a:p>
        </p:txBody>
      </p:sp>
      <p:sp>
        <p:nvSpPr>
          <p:cNvPr id="259" name="Google Shape;25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There is a vast array of projections available,  but in general, projections preserve one of the following map properties: Shape, Area, Direction, and Distance.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Projections are chosen to preserve one of these criteria or sometimes a compromise projection is used to minimize the distortion across multiple map properties.  If your project includes azimuthal or direction,  then you would select a projection that preserves direction.  If you are measuring distances,  then a projection that preserves distance. For a regional area of interest (or large scale map), you can often minimize distortions through manipulation of the projection parameters.</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But often in working with satellite data your only choice will be to use what is available;  and often,  these data are in the Geographic projection, which unfortunately, doesn't preserve any of these map properties.</a:t>
            </a:r>
            <a:endParaRPr b="0"/>
          </a:p>
          <a:p>
            <a:pPr indent="0" lvl="0" marL="0" rtl="0" algn="l">
              <a:spcBef>
                <a:spcPts val="0"/>
              </a:spcBef>
              <a:spcAft>
                <a:spcPts val="0"/>
              </a:spcAft>
              <a:buNone/>
            </a:pPr>
            <a:br>
              <a:rPr lang="en-US"/>
            </a:br>
            <a:endParaRPr/>
          </a:p>
        </p:txBody>
      </p:sp>
      <p:sp>
        <p:nvSpPr>
          <p:cNvPr id="268" name="Google Shape;26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Geographic projection with an ellipsoid is a special case of lat-long or Plate Carree.  Its main use is to represent global data and it has a simple relationship between each pixel and corresponding latitude/longitude position.</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Shown on the map are green circles and ovals.  Prior to undergoing geographic projection,  these circles were of equal size. This illustrates the distortion that takes place when data is geographically projected. If you work at higher latitudes, you might want to consider other projections to minimize distortion.</a:t>
            </a:r>
            <a:endParaRPr b="0"/>
          </a:p>
          <a:p>
            <a:pPr indent="0" lvl="0" marL="0" rtl="0" algn="l">
              <a:spcBef>
                <a:spcPts val="0"/>
              </a:spcBef>
              <a:spcAft>
                <a:spcPts val="0"/>
              </a:spcAft>
              <a:buNone/>
            </a:pPr>
            <a:br>
              <a:rPr lang="en-US"/>
            </a:br>
            <a:endParaRPr/>
          </a:p>
        </p:txBody>
      </p:sp>
      <p:sp>
        <p:nvSpPr>
          <p:cNvPr id="286" name="Google Shape;286;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training is one part of several tutorials within the NOAA CoastWatch Satellite Training Course.  The GIS tutorials consist of 3  modules and although the screenshots and examples use ArcGIS,  the principles apply to any GIS software packages.  Finally,  we've come a long way as this is the 20th year since the first formal CoastWatch Satellite GIS training given in the 2000.  By the end of this training,  you should have an understanding of the various ways to view and work with satellite data in GIS.</a:t>
            </a:r>
            <a:endParaRPr/>
          </a:p>
        </p:txBody>
      </p:sp>
      <p:sp>
        <p:nvSpPr>
          <p:cNvPr id="80" name="Google Shape;8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Here are other examples of global projections and their representative distortion.  ESRI has added the satellite projection of GOES-16/ABI to it's list of supported projections.</a:t>
            </a:r>
            <a:endParaRPr/>
          </a:p>
        </p:txBody>
      </p:sp>
      <p:sp>
        <p:nvSpPr>
          <p:cNvPr id="302" name="Google Shape;30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your project requires shapes to be preserved,  a conformal projection such as Mercator or Lambert Conic should be used. </a:t>
            </a:r>
            <a:endParaRPr/>
          </a:p>
        </p:txBody>
      </p:sp>
      <p:sp>
        <p:nvSpPr>
          <p:cNvPr id="313" name="Google Shape;31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coverages across a map are to be compared, then a map that preserves area such as Albers Equal Area or Sinusoidal.</a:t>
            </a:r>
            <a:endParaRPr/>
          </a:p>
        </p:txBody>
      </p:sp>
      <p:sp>
        <p:nvSpPr>
          <p:cNvPr id="325" name="Google Shape;32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this course, we are focusing on Level 3 and 4 data, which is only available in Geographic projection. This is acceptable in many cases but if you work with polar areas or need more accurate results, you might want to consider working with Level-2 data and projecting it using the most appropriate projection for your purpose. This would reduce distortion by projecting the data just once into your preferred destination mapping.</a:t>
            </a:r>
            <a:endParaRPr/>
          </a:p>
        </p:txBody>
      </p:sp>
      <p:sp>
        <p:nvSpPr>
          <p:cNvPr id="336" name="Google Shape;336;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 summary,  satellite data may be imagery or data.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Data is required in order to utilize the satellite product in analysis.  </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Most of the formats used for satellite products are GIS compatible,  but some considerations may be necessary regarding metadata, temporal/spatial binning, or projections.</a:t>
            </a:r>
            <a:endParaRPr b="0"/>
          </a:p>
          <a:p>
            <a:pPr indent="0" lvl="0" marL="0" rtl="0" algn="l">
              <a:spcBef>
                <a:spcPts val="0"/>
              </a:spcBef>
              <a:spcAft>
                <a:spcPts val="0"/>
              </a:spcAft>
              <a:buNone/>
            </a:pPr>
            <a:br>
              <a:rPr lang="en-US"/>
            </a:br>
            <a:endParaRPr/>
          </a:p>
        </p:txBody>
      </p:sp>
      <p:sp>
        <p:nvSpPr>
          <p:cNvPr id="345" name="Google Shape;345;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This concludes the Using Satellite Data in GIS Data tutorial.  The second part of this tutorial is about Tools that enable you to get data into GIS.  Visit the CoastWatch website for more information.</a:t>
            </a:r>
            <a:endParaRPr/>
          </a:p>
        </p:txBody>
      </p:sp>
      <p:sp>
        <p:nvSpPr>
          <p:cNvPr id="355" name="Google Shape;355;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objective of this tutorial is to present a description of the satellite imagery and products and considerations when using satellite data in a Geographic Information System or GIS. In terms of utilizing a satellite product,  we'll discuss Imagery and Data.</a:t>
            </a:r>
            <a:endParaRPr/>
          </a:p>
        </p:txBody>
      </p:sp>
      <p:sp>
        <p:nvSpPr>
          <p:cNvPr id="118" name="Google Shape;11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One type of satellite product you may use in your GIS is satellite imagery.  Imagery is usually intended for visualization.  It may display one or more types of data or be generated from multiple inputs.  One of the most common examples is true color.  True color imagery may either be a photo or combination of visible bands (red, green, blue) where the environment is displayed in a similar way to how we see it with our eyes. Common imagery formats include PNG, JPEG, and GeoTIFF.  </a:t>
            </a:r>
            <a:endParaRPr/>
          </a:p>
        </p:txBody>
      </p:sp>
      <p:sp>
        <p:nvSpPr>
          <p:cNvPr id="128" name="Google Shape;12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When data are shown in imagery,  the pixel values are usually color values used to display the geophysical parameter.   So, imagery is essentially a picture.  And generally, within the GIS,  the image cannot be queried or classified.  However, some spatially-enabled formats such as GeoTIFF may contain the scaling equations that data went through to create the image and using tools within the GIS,  can be treated like data.</a:t>
            </a:r>
            <a:endParaRPr/>
          </a:p>
        </p:txBody>
      </p:sp>
      <p:sp>
        <p:nvSpPr>
          <p:cNvPr id="138" name="Google Shape;13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Satellite Data, on the other hand, is different from imagery in that it contains the geophysical values of the observed parameter.  In other words,  looking at sea surface temperature data we have access to the actual temperature of the water.  This is an important distinction,  as data can often look like imagery,  but the actual values can be used in calculations and spatial operations in the GIS.  Common formats for satellite data include HDF, NetCDF, and GeoTiff.</a:t>
            </a:r>
            <a:endParaRPr/>
          </a:p>
        </p:txBody>
      </p:sp>
      <p:sp>
        <p:nvSpPr>
          <p:cNvPr id="157" name="Google Shape;15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27"/>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Narrow"/>
              <a:buNone/>
              <a:defRPr b="1" i="0" sz="3200" u="none" cap="none" strike="noStrike">
                <a:solidFill>
                  <a:srgbClr val="1F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7"/>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27"/>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27"/>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 name="Shape 54"/>
        <p:cNvGrpSpPr/>
        <p:nvPr/>
      </p:nvGrpSpPr>
      <p:grpSpPr>
        <a:xfrm>
          <a:off x="0" y="0"/>
          <a:ext cx="0" cy="0"/>
          <a:chOff x="0" y="0"/>
          <a:chExt cx="0" cy="0"/>
        </a:xfrm>
      </p:grpSpPr>
      <p:sp>
        <p:nvSpPr>
          <p:cNvPr id="55" name="Google Shape;55;p3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rot="5400000">
            <a:off x="3920331" y="-14470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0" name="Shape 60"/>
        <p:cNvGrpSpPr/>
        <p:nvPr/>
      </p:nvGrpSpPr>
      <p:grpSpPr>
        <a:xfrm>
          <a:off x="0" y="0"/>
          <a:ext cx="0" cy="0"/>
          <a:chOff x="0" y="0"/>
          <a:chExt cx="0" cy="0"/>
        </a:xfrm>
      </p:grpSpPr>
      <p:sp>
        <p:nvSpPr>
          <p:cNvPr id="61" name="Google Shape;61;p3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4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Arial Narrow"/>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2"/>
              </a:buClr>
              <a:buSzPts val="2400"/>
              <a:buNone/>
              <a:defRPr sz="2400" cap="none">
                <a:solidFill>
                  <a:schemeClr val="dk2"/>
                </a:solidFill>
                <a:latin typeface="Calibri"/>
                <a:ea typeface="Calibri"/>
                <a:cs typeface="Calibri"/>
                <a:sym typeface="Calibri"/>
              </a:defRPr>
            </a:lvl1pPr>
            <a:lvl2pPr lvl="1" algn="ctr">
              <a:lnSpc>
                <a:spcPct val="90000"/>
              </a:lnSpc>
              <a:spcBef>
                <a:spcPts val="500"/>
              </a:spcBef>
              <a:spcAft>
                <a:spcPts val="0"/>
              </a:spcAft>
              <a:buClr>
                <a:schemeClr val="dk1"/>
              </a:buClr>
              <a:buSzPts val="2400"/>
              <a:buNone/>
              <a:defRPr sz="24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lnSpc>
                <a:spcPct val="90000"/>
              </a:lnSpc>
              <a:spcBef>
                <a:spcPts val="500"/>
              </a:spcBef>
              <a:spcAft>
                <a:spcPts val="0"/>
              </a:spcAft>
              <a:buClr>
                <a:schemeClr val="dk1"/>
              </a:buClr>
              <a:buSzPts val="2000"/>
              <a:buNone/>
              <a:defRPr sz="2000"/>
            </a:lvl6pPr>
            <a:lvl7pPr lvl="6" algn="ctr">
              <a:lnSpc>
                <a:spcPct val="90000"/>
              </a:lnSpc>
              <a:spcBef>
                <a:spcPts val="500"/>
              </a:spcBef>
              <a:spcAft>
                <a:spcPts val="0"/>
              </a:spcAft>
              <a:buClr>
                <a:schemeClr val="dk1"/>
              </a:buClr>
              <a:buSzPts val="2000"/>
              <a:buNone/>
              <a:defRPr sz="2000"/>
            </a:lvl7pPr>
            <a:lvl8pPr lvl="7" algn="ctr">
              <a:lnSpc>
                <a:spcPct val="90000"/>
              </a:lnSpc>
              <a:spcBef>
                <a:spcPts val="500"/>
              </a:spcBef>
              <a:spcAft>
                <a:spcPts val="0"/>
              </a:spcAft>
              <a:buClr>
                <a:schemeClr val="dk1"/>
              </a:buClr>
              <a:buSzPts val="2000"/>
              <a:buNone/>
              <a:defRPr sz="2000"/>
            </a:lvl8pPr>
            <a:lvl9pPr lvl="8" algn="ctr">
              <a:lnSpc>
                <a:spcPct val="90000"/>
              </a:lnSpc>
              <a:spcBef>
                <a:spcPts val="500"/>
              </a:spcBef>
              <a:spcAft>
                <a:spcPts val="0"/>
              </a:spcAft>
              <a:buClr>
                <a:schemeClr val="dk1"/>
              </a:buClr>
              <a:buSzPts val="2000"/>
              <a:buNone/>
              <a:defRPr sz="2000"/>
            </a:lvl9pPr>
          </a:lstStyle>
          <a:p/>
        </p:txBody>
      </p:sp>
      <p:cxnSp>
        <p:nvCxnSpPr>
          <p:cNvPr id="65" name="Google Shape;65;p40"/>
          <p:cNvCxnSpPr/>
          <p:nvPr/>
        </p:nvCxnSpPr>
        <p:spPr>
          <a:xfrm>
            <a:off x="1207658" y="4343400"/>
            <a:ext cx="9875520" cy="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3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3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34" name="Shape 34"/>
        <p:cNvGrpSpPr/>
        <p:nvPr/>
      </p:nvGrpSpPr>
      <p:grpSpPr>
        <a:xfrm>
          <a:off x="0" y="0"/>
          <a:ext cx="0" cy="0"/>
          <a:chOff x="0" y="0"/>
          <a:chExt cx="0" cy="0"/>
        </a:xfrm>
      </p:grpSpPr>
      <p:sp>
        <p:nvSpPr>
          <p:cNvPr id="35" name="Google Shape;35;p32"/>
          <p:cNvSpPr txBox="1"/>
          <p:nvPr>
            <p:ph type="title"/>
          </p:nvPr>
        </p:nvSpPr>
        <p:spPr>
          <a:xfrm>
            <a:off x="3168251" y="1327929"/>
            <a:ext cx="7313491" cy="78873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4E79"/>
              </a:buClr>
              <a:buSzPts val="3200"/>
              <a:buFont typeface="Calibri"/>
              <a:buNone/>
              <a:defRPr b="1" sz="3200">
                <a:solidFill>
                  <a:srgbClr val="1F4E7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2"/>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262626"/>
              </a:buClr>
              <a:buSzPts val="1600"/>
              <a:buChar char="•"/>
              <a:defRPr sz="1600">
                <a:solidFill>
                  <a:srgbClr val="26262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2"/>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33"/>
          <p:cNvSpPr txBox="1"/>
          <p:nvPr>
            <p:ph type="title"/>
          </p:nvPr>
        </p:nvSpPr>
        <p:spPr>
          <a:xfrm>
            <a:off x="511740"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solidFill>
                  <a:srgbClr val="262626"/>
                </a:solidFill>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indent="-342900" lvl="1" marL="9144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indent="-330200" lvl="2" marL="13716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indent="-330200" lvl="3" marL="18288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indent="-330200" lvl="4" marL="22860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indent="-406400" lvl="1" marL="914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indent="-381000" lvl="2" marL="13716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indent="-355600" lvl="3" marL="18288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indent="-355600" lvl="4" marL="22860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sz="320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6"/>
          <p:cNvSpPr/>
          <p:nvPr>
            <p:ph idx="2" type="pic"/>
          </p:nvPr>
        </p:nvSpPr>
        <p:spPr>
          <a:xfrm>
            <a:off x="5183188" y="987425"/>
            <a:ext cx="6172200" cy="4873625"/>
          </a:xfrm>
          <a:prstGeom prst="rect">
            <a:avLst/>
          </a:prstGeom>
          <a:noFill/>
          <a:ln>
            <a:noFill/>
          </a:ln>
        </p:spPr>
      </p:sp>
      <p:sp>
        <p:nvSpPr>
          <p:cNvPr id="53" name="Google Shape;53;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2.png"/><Relationship Id="rId3" Type="http://schemas.openxmlformats.org/officeDocument/2006/relationships/image" Target="../media/image38.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6"/>
          <p:cNvSpPr/>
          <p:nvPr/>
        </p:nvSpPr>
        <p:spPr>
          <a:xfrm>
            <a:off x="-12253" y="0"/>
            <a:ext cx="12227564"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26"/>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26"/>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26"/>
          <p:cNvPicPr preferRelativeResize="0"/>
          <p:nvPr/>
        </p:nvPicPr>
        <p:blipFill rotWithShape="1">
          <a:blip r:embed="rId3">
            <a:alphaModFix/>
          </a:blip>
          <a:srcRect b="41786" l="0" r="0" t="0"/>
          <a:stretch/>
        </p:blipFill>
        <p:spPr>
          <a:xfrm>
            <a:off x="-17878" y="-97099"/>
            <a:ext cx="9144000" cy="24226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8"/>
          <p:cNvSpPr/>
          <p:nvPr/>
        </p:nvSpPr>
        <p:spPr>
          <a:xfrm>
            <a:off x="0" y="6418968"/>
            <a:ext cx="12192000" cy="448171"/>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D8D8D8"/>
              </a:buClr>
              <a:buSzPts val="1800"/>
              <a:buFont typeface="Helvetica Neue"/>
              <a:buNone/>
            </a:pPr>
            <a:r>
              <a:rPr b="0" i="0" lang="en-US" sz="1800" u="none" cap="none" strike="noStrike">
                <a:solidFill>
                  <a:srgbClr val="D8D8D8"/>
                </a:solidFill>
                <a:latin typeface="Helvetica Neue"/>
                <a:ea typeface="Helvetica Neue"/>
                <a:cs typeface="Helvetica Neue"/>
                <a:sym typeface="Helvetica Neue"/>
              </a:rPr>
              <a:t>            NOAA CoastWatch                        https://coastwatch.noaa.gov                   Training 2021, Virtual                 </a:t>
            </a:r>
            <a:fld id="{00000000-1234-1234-1234-123412341234}" type="slidenum">
              <a:rPr b="0" i="0" lang="en-US" sz="1800" u="none" cap="none" strike="noStrike">
                <a:solidFill>
                  <a:srgbClr val="D8D8D8"/>
                </a:solidFill>
                <a:latin typeface="Helvetica Neue"/>
                <a:ea typeface="Helvetica Neue"/>
                <a:cs typeface="Helvetica Neue"/>
                <a:sym typeface="Helvetica Neue"/>
              </a:rPr>
              <a:t>‹#›</a:t>
            </a:fld>
            <a:endParaRPr b="0" i="0" sz="1800" u="none" cap="none" strike="noStrike">
              <a:solidFill>
                <a:srgbClr val="D8D8D8"/>
              </a:solidFill>
              <a:latin typeface="Helvetica Neue"/>
              <a:ea typeface="Helvetica Neue"/>
              <a:cs typeface="Helvetica Neue"/>
              <a:sym typeface="Helvetica Neue"/>
            </a:endParaRPr>
          </a:p>
        </p:txBody>
      </p:sp>
      <p:sp>
        <p:nvSpPr>
          <p:cNvPr id="21" name="Google Shape;21;p2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Arial Narrow"/>
              <a:buNone/>
              <a:defRPr b="0" i="0" sz="3200" u="none" cap="none" strike="noStrike">
                <a:solidFill>
                  <a:srgbClr val="1E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28"/>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 name="Google Shape;24;p28"/>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7.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8.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29.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bin"/><Relationship Id="rId10" Type="http://schemas.openxmlformats.org/officeDocument/2006/relationships/oleObject" Target="../embeddings/oleObject3.bin"/><Relationship Id="rId13" Type="http://schemas.openxmlformats.org/officeDocument/2006/relationships/image" Target="../media/image4.png"/><Relationship Id="rId12"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vmlDrawing" Target="../drawings/vmlDrawing1.vml"/><Relationship Id="rId4" Type="http://schemas.openxmlformats.org/officeDocument/2006/relationships/oleObject" Target="../embeddings/oleObject1.bin"/><Relationship Id="rId9"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7.png"/><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ph type="title"/>
          </p:nvPr>
        </p:nvSpPr>
        <p:spPr>
          <a:xfrm>
            <a:off x="2338257" y="2029926"/>
            <a:ext cx="8087884" cy="78873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1F4E79"/>
              </a:buClr>
              <a:buSzPts val="4000"/>
              <a:buFont typeface="Arial Narrow"/>
              <a:buNone/>
            </a:pPr>
            <a:r>
              <a:rPr lang="en-US" sz="4000"/>
              <a:t>Using Satellite Data in GIS</a:t>
            </a:r>
            <a:endParaRPr sz="4000"/>
          </a:p>
        </p:txBody>
      </p:sp>
      <p:sp>
        <p:nvSpPr>
          <p:cNvPr id="72" name="Google Shape;72;p1"/>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spcBef>
                <a:spcPts val="0"/>
              </a:spcBef>
              <a:spcAft>
                <a:spcPts val="0"/>
              </a:spcAft>
              <a:buClr>
                <a:srgbClr val="262626"/>
              </a:buClr>
              <a:buSzPct val="100000"/>
              <a:buNone/>
            </a:pPr>
            <a:r>
              <a:rPr lang="en-US"/>
              <a:t>Versioning:</a:t>
            </a:r>
            <a:endParaRPr/>
          </a:p>
          <a:p>
            <a:pPr indent="0" lvl="0" marL="0" rtl="0" algn="l">
              <a:spcBef>
                <a:spcPts val="128"/>
              </a:spcBef>
              <a:spcAft>
                <a:spcPts val="0"/>
              </a:spcAft>
              <a:buClr>
                <a:srgbClr val="262626"/>
              </a:buClr>
              <a:buSzPct val="100000"/>
              <a:buNone/>
            </a:pPr>
            <a:r>
              <a:rPr lang="en-US"/>
              <a:t>20210429,Soracco</a:t>
            </a:r>
            <a:endParaRPr/>
          </a:p>
          <a:p>
            <a:pPr indent="0" lvl="0" marL="0" rtl="0" algn="l">
              <a:spcBef>
                <a:spcPts val="128"/>
              </a:spcBef>
              <a:spcAft>
                <a:spcPts val="0"/>
              </a:spcAft>
              <a:buClr>
                <a:srgbClr val="262626"/>
              </a:buClr>
              <a:buSzPct val="100000"/>
              <a:buNone/>
            </a:pPr>
            <a:r>
              <a:rPr lang="en-US"/>
              <a:t>2021,Soracco</a:t>
            </a:r>
            <a:br>
              <a:rPr lang="en-US"/>
            </a:br>
            <a:r>
              <a:rPr lang="en-US"/>
              <a:t>2020, Soracco</a:t>
            </a:r>
            <a:endParaRPr/>
          </a:p>
          <a:p>
            <a:pPr indent="0" lvl="0" marL="0" rtl="0" algn="l">
              <a:spcBef>
                <a:spcPts val="128"/>
              </a:spcBef>
              <a:spcAft>
                <a:spcPts val="0"/>
              </a:spcAft>
              <a:buClr>
                <a:srgbClr val="262626"/>
              </a:buClr>
              <a:buSzPct val="100000"/>
              <a:buNone/>
            </a:pPr>
            <a:r>
              <a:rPr lang="en-US"/>
              <a:t>2019, Soracco</a:t>
            </a:r>
            <a:endParaRPr/>
          </a:p>
        </p:txBody>
      </p:sp>
      <p:sp>
        <p:nvSpPr>
          <p:cNvPr id="73" name="Google Shape;73;p1"/>
          <p:cNvSpPr txBox="1"/>
          <p:nvPr>
            <p:ph idx="11" type="ftr"/>
          </p:nvPr>
        </p:nvSpPr>
        <p:spPr>
          <a:xfrm>
            <a:off x="6927359" y="6459538"/>
            <a:ext cx="3953366"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Narrow"/>
                <a:ea typeface="Arial Narrow"/>
                <a:cs typeface="Arial Narrow"/>
                <a:sym typeface="Arial Narrow"/>
              </a:rPr>
              <a:t>CoastWatch Training, 2021, Virtual Class</a:t>
            </a:r>
            <a:endParaRPr sz="1800">
              <a:solidFill>
                <a:schemeClr val="dk1"/>
              </a:solidFill>
              <a:latin typeface="Arial Narrow"/>
              <a:ea typeface="Arial Narrow"/>
              <a:cs typeface="Arial Narrow"/>
              <a:sym typeface="Arial Narrow"/>
            </a:endParaRPr>
          </a:p>
        </p:txBody>
      </p:sp>
      <p:sp>
        <p:nvSpPr>
          <p:cNvPr id="74" name="Google Shape;74;p1"/>
          <p:cNvSpPr txBox="1"/>
          <p:nvPr>
            <p:ph idx="1" type="body"/>
          </p:nvPr>
        </p:nvSpPr>
        <p:spPr>
          <a:xfrm>
            <a:off x="3567642" y="2849730"/>
            <a:ext cx="7313083" cy="122443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None/>
            </a:pPr>
            <a:r>
              <a:rPr lang="en-US"/>
              <a:t>Michael Soracco</a:t>
            </a:r>
            <a:br>
              <a:rPr lang="en-US"/>
            </a:br>
            <a:r>
              <a:rPr lang="en-US"/>
              <a:t>NOAA Affiliate for NOAA CoastWatch</a:t>
            </a:r>
            <a:endParaRPr/>
          </a:p>
          <a:p>
            <a:pPr indent="0" lvl="0" marL="0" rtl="0" algn="l">
              <a:spcBef>
                <a:spcPts val="0"/>
              </a:spcBef>
              <a:spcAft>
                <a:spcPts val="0"/>
              </a:spcAft>
              <a:buClr>
                <a:srgbClr val="262626"/>
              </a:buClr>
              <a:buSzPts val="2400"/>
              <a:buNone/>
            </a:pPr>
            <a:r>
              <a:rPr lang="en-US"/>
              <a:t>College Park, MD</a:t>
            </a:r>
            <a:endParaRPr/>
          </a:p>
          <a:p>
            <a:pPr indent="0" lvl="0" marL="0" rtl="0" algn="l">
              <a:spcBef>
                <a:spcPts val="800"/>
              </a:spcBef>
              <a:spcAft>
                <a:spcPts val="0"/>
              </a:spcAft>
              <a:buClr>
                <a:srgbClr val="262626"/>
              </a:buClr>
              <a:buSzPts val="2400"/>
              <a:buNone/>
            </a:pPr>
            <a:r>
              <a:t/>
            </a:r>
            <a:endParaRPr/>
          </a:p>
          <a:p>
            <a:pPr indent="0" lvl="0" marL="0" rtl="0" algn="l">
              <a:spcBef>
                <a:spcPts val="480"/>
              </a:spcBef>
              <a:spcAft>
                <a:spcPts val="0"/>
              </a:spcAft>
              <a:buClr>
                <a:srgbClr val="262626"/>
              </a:buClr>
              <a:buSzPts val="2400"/>
              <a:buNone/>
            </a:pPr>
            <a:r>
              <a:t/>
            </a:r>
            <a:endParaRPr/>
          </a:p>
        </p:txBody>
      </p:sp>
      <p:sp>
        <p:nvSpPr>
          <p:cNvPr id="75" name="Google Shape;75;p1"/>
          <p:cNvSpPr txBox="1"/>
          <p:nvPr/>
        </p:nvSpPr>
        <p:spPr>
          <a:xfrm>
            <a:off x="3567642" y="4129836"/>
            <a:ext cx="25394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https://coastwatch.noaa.gov</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coastwatch.info@noaa.gov</a:t>
            </a:r>
            <a:endParaRPr sz="1800">
              <a:solidFill>
                <a:schemeClr val="dk1"/>
              </a:solidFill>
              <a:latin typeface="Arial Narrow"/>
              <a:ea typeface="Arial Narrow"/>
              <a:cs typeface="Arial Narrow"/>
              <a:sym typeface="Arial Narrow"/>
            </a:endParaRPr>
          </a:p>
        </p:txBody>
      </p:sp>
      <p:pic>
        <p:nvPicPr>
          <p:cNvPr id="76" name="Google Shape;76;p1"/>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Data Considerations</a:t>
            </a:r>
            <a:endParaRPr/>
          </a:p>
        </p:txBody>
      </p:sp>
      <p:sp>
        <p:nvSpPr>
          <p:cNvPr id="171" name="Google Shape;171;p10"/>
          <p:cNvSpPr txBox="1"/>
          <p:nvPr>
            <p:ph idx="1" type="body"/>
          </p:nvPr>
        </p:nvSpPr>
        <p:spPr>
          <a:xfrm>
            <a:off x="1274299" y="158647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rgbClr val="262626"/>
              </a:buClr>
              <a:buSzPct val="100000"/>
              <a:buChar char="•"/>
            </a:pPr>
            <a:r>
              <a:rPr lang="en-US" sz="3600"/>
              <a:t>Metadata</a:t>
            </a:r>
            <a:endParaRPr/>
          </a:p>
          <a:p>
            <a:pPr indent="-68579"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Format</a:t>
            </a:r>
            <a:endParaRPr/>
          </a:p>
          <a:p>
            <a:pPr indent="-68579"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Resolution</a:t>
            </a:r>
            <a:endParaRPr/>
          </a:p>
          <a:p>
            <a:pPr indent="-68579"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Projection</a:t>
            </a:r>
            <a:endParaRPr/>
          </a:p>
          <a:p>
            <a:pPr indent="-228600" lvl="1" marL="685800" rtl="0" algn="l">
              <a:lnSpc>
                <a:spcPct val="90000"/>
              </a:lnSpc>
              <a:spcBef>
                <a:spcPts val="500"/>
              </a:spcBef>
              <a:spcAft>
                <a:spcPts val="0"/>
              </a:spcAft>
              <a:buClr>
                <a:srgbClr val="262626"/>
              </a:buClr>
              <a:buSzPct val="100000"/>
              <a:buChar char="•"/>
            </a:pPr>
            <a:r>
              <a:rPr lang="en-US" sz="3200"/>
              <a:t>Coordinate system</a:t>
            </a:r>
            <a:endParaRPr/>
          </a:p>
          <a:p>
            <a:pPr indent="-228600" lvl="1" marL="685800" rtl="0" algn="l">
              <a:lnSpc>
                <a:spcPct val="90000"/>
              </a:lnSpc>
              <a:spcBef>
                <a:spcPts val="500"/>
              </a:spcBef>
              <a:spcAft>
                <a:spcPts val="0"/>
              </a:spcAft>
              <a:buClr>
                <a:srgbClr val="262626"/>
              </a:buClr>
              <a:buSzPct val="100000"/>
              <a:buChar char="•"/>
            </a:pPr>
            <a:r>
              <a:rPr lang="en-US" sz="3200"/>
              <a:t>Datum</a:t>
            </a:r>
            <a:endParaRPr/>
          </a:p>
          <a:p>
            <a:pPr indent="-86359" lvl="1" marL="685800" rtl="0" algn="l">
              <a:lnSpc>
                <a:spcPct val="90000"/>
              </a:lnSpc>
              <a:spcBef>
                <a:spcPts val="500"/>
              </a:spcBef>
              <a:spcAft>
                <a:spcPts val="0"/>
              </a:spcAft>
              <a:buClr>
                <a:srgbClr val="262626"/>
              </a:buClr>
              <a:buSzPct val="100000"/>
              <a:buNone/>
            </a:pPr>
            <a:r>
              <a:t/>
            </a:r>
            <a:endParaRPr sz="3200"/>
          </a:p>
          <a:p>
            <a:pPr indent="-228600" lvl="0" marL="228600" rtl="0" algn="l">
              <a:lnSpc>
                <a:spcPct val="90000"/>
              </a:lnSpc>
              <a:spcBef>
                <a:spcPts val="1000"/>
              </a:spcBef>
              <a:spcAft>
                <a:spcPts val="0"/>
              </a:spcAft>
              <a:buClr>
                <a:srgbClr val="262626"/>
              </a:buClr>
              <a:buSzPct val="100000"/>
              <a:buChar char="•"/>
            </a:pPr>
            <a:r>
              <a:rPr lang="en-US" sz="3600"/>
              <a:t>Preparation</a:t>
            </a:r>
            <a:endParaRPr sz="3600"/>
          </a:p>
          <a:p>
            <a:pPr indent="0" lvl="0" marL="0" rtl="0" algn="l">
              <a:lnSpc>
                <a:spcPct val="90000"/>
              </a:lnSpc>
              <a:spcBef>
                <a:spcPts val="1000"/>
              </a:spcBef>
              <a:spcAft>
                <a:spcPts val="0"/>
              </a:spcAft>
              <a:buClr>
                <a:srgbClr val="262626"/>
              </a:buClr>
              <a:buSzPct val="100000"/>
              <a:buNone/>
            </a:pPr>
            <a:r>
              <a:t/>
            </a:r>
            <a:endParaRPr/>
          </a:p>
        </p:txBody>
      </p:sp>
      <p:pic>
        <p:nvPicPr>
          <p:cNvPr id="172" name="Google Shape;172;p10"/>
          <p:cNvPicPr preferRelativeResize="0"/>
          <p:nvPr/>
        </p:nvPicPr>
        <p:blipFill rotWithShape="1">
          <a:blip r:embed="rId3">
            <a:alphaModFix/>
          </a:blip>
          <a:srcRect b="0" l="0" r="0" t="0"/>
          <a:stretch/>
        </p:blipFill>
        <p:spPr>
          <a:xfrm>
            <a:off x="6028615" y="984739"/>
            <a:ext cx="5585092" cy="459867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73" name="Google Shape;173;p10"/>
          <p:cNvSpPr txBox="1"/>
          <p:nvPr/>
        </p:nvSpPr>
        <p:spPr>
          <a:xfrm>
            <a:off x="6028615" y="5554413"/>
            <a:ext cx="56778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NOAA Blended SST in North Polar Stereographic Projection</a:t>
            </a:r>
            <a:endParaRPr sz="1800">
              <a:solidFill>
                <a:schemeClr val="dk1"/>
              </a:solidFill>
              <a:latin typeface="Calibri"/>
              <a:ea typeface="Calibri"/>
              <a:cs typeface="Calibri"/>
              <a:sym typeface="Calibri"/>
            </a:endParaRPr>
          </a:p>
        </p:txBody>
      </p:sp>
      <p:pic>
        <p:nvPicPr>
          <p:cNvPr id="174" name="Google Shape;174;p1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Metadata</a:t>
            </a:r>
            <a:endParaRPr/>
          </a:p>
        </p:txBody>
      </p:sp>
      <p:sp>
        <p:nvSpPr>
          <p:cNvPr id="181" name="Google Shape;181;p11"/>
          <p:cNvSpPr txBox="1"/>
          <p:nvPr>
            <p:ph idx="1" type="body"/>
          </p:nvPr>
        </p:nvSpPr>
        <p:spPr>
          <a:xfrm>
            <a:off x="1274299" y="158647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600"/>
              <a:buChar char="•"/>
            </a:pPr>
            <a:r>
              <a:rPr lang="en-US" sz="3600"/>
              <a:t>Information about the data – usually standardized</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Methods used in collection / processing</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Custodian / Point-of-contact</a:t>
            </a:r>
            <a:endParaRPr/>
          </a:p>
          <a:p>
            <a:pPr indent="-25400" lvl="0" marL="228600" rtl="0" algn="l">
              <a:lnSpc>
                <a:spcPct val="90000"/>
              </a:lnSpc>
              <a:spcBef>
                <a:spcPts val="1000"/>
              </a:spcBef>
              <a:spcAft>
                <a:spcPts val="0"/>
              </a:spcAft>
              <a:buClr>
                <a:srgbClr val="262626"/>
              </a:buClr>
              <a:buSzPts val="3200"/>
              <a:buNone/>
            </a:pPr>
            <a:r>
              <a:t/>
            </a:r>
            <a:endParaRPr sz="3200"/>
          </a:p>
          <a:p>
            <a:pPr indent="0" lvl="0" marL="0" rtl="0" algn="l">
              <a:lnSpc>
                <a:spcPct val="90000"/>
              </a:lnSpc>
              <a:spcBef>
                <a:spcPts val="1000"/>
              </a:spcBef>
              <a:spcAft>
                <a:spcPts val="0"/>
              </a:spcAft>
              <a:buClr>
                <a:srgbClr val="262626"/>
              </a:buClr>
              <a:buSzPts val="2800"/>
              <a:buNone/>
            </a:pPr>
            <a:r>
              <a:t/>
            </a:r>
            <a:endParaRPr/>
          </a:p>
        </p:txBody>
      </p:sp>
      <p:pic>
        <p:nvPicPr>
          <p:cNvPr id="182" name="Google Shape;182;p11"/>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Format</a:t>
            </a:r>
            <a:endParaRPr/>
          </a:p>
        </p:txBody>
      </p:sp>
      <p:sp>
        <p:nvSpPr>
          <p:cNvPr id="189" name="Google Shape;189;p12"/>
          <p:cNvSpPr txBox="1"/>
          <p:nvPr>
            <p:ph idx="1" type="body"/>
          </p:nvPr>
        </p:nvSpPr>
        <p:spPr>
          <a:xfrm>
            <a:off x="1274299" y="158647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rgbClr val="262626"/>
              </a:buClr>
              <a:buSzPct val="100000"/>
              <a:buChar char="•"/>
            </a:pPr>
            <a:r>
              <a:rPr lang="en-US" sz="3600"/>
              <a:t>Level of embedded metadata – ‘self-describing’</a:t>
            </a:r>
            <a:endParaRPr/>
          </a:p>
          <a:p>
            <a:pPr indent="-68579"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Data storage</a:t>
            </a:r>
            <a:endParaRPr/>
          </a:p>
          <a:p>
            <a:pPr indent="-228600" lvl="1" marL="685800" rtl="0" algn="l">
              <a:lnSpc>
                <a:spcPct val="90000"/>
              </a:lnSpc>
              <a:spcBef>
                <a:spcPts val="500"/>
              </a:spcBef>
              <a:spcAft>
                <a:spcPts val="0"/>
              </a:spcAft>
              <a:buClr>
                <a:srgbClr val="262626"/>
              </a:buClr>
              <a:buSzPct val="100000"/>
              <a:buChar char="•"/>
            </a:pPr>
            <a:r>
              <a:rPr lang="en-US" sz="3200"/>
              <a:t>Scaling / Offset</a:t>
            </a:r>
            <a:endParaRPr/>
          </a:p>
          <a:p>
            <a:pPr indent="-228600" lvl="1" marL="685800" rtl="0" algn="l">
              <a:lnSpc>
                <a:spcPct val="90000"/>
              </a:lnSpc>
              <a:spcBef>
                <a:spcPts val="500"/>
              </a:spcBef>
              <a:spcAft>
                <a:spcPts val="0"/>
              </a:spcAft>
              <a:buClr>
                <a:srgbClr val="262626"/>
              </a:buClr>
              <a:buSzPct val="100000"/>
              <a:buChar char="•"/>
            </a:pPr>
            <a:r>
              <a:rPr lang="en-US" sz="3200"/>
              <a:t>Compression</a:t>
            </a:r>
            <a:endParaRPr sz="3200"/>
          </a:p>
          <a:p>
            <a:pPr indent="-50800" lvl="0" marL="228600" rtl="0" algn="l">
              <a:lnSpc>
                <a:spcPct val="90000"/>
              </a:lnSpc>
              <a:spcBef>
                <a:spcPts val="1000"/>
              </a:spcBef>
              <a:spcAft>
                <a:spcPts val="0"/>
              </a:spcAft>
              <a:buClr>
                <a:srgbClr val="262626"/>
              </a:buClr>
              <a:buSzPct val="100000"/>
              <a:buNone/>
            </a:pPr>
            <a:r>
              <a:t/>
            </a:r>
            <a:endParaRPr sz="4000"/>
          </a:p>
          <a:p>
            <a:pPr indent="-228600" lvl="0" marL="228600" rtl="0" algn="l">
              <a:lnSpc>
                <a:spcPct val="90000"/>
              </a:lnSpc>
              <a:spcBef>
                <a:spcPts val="1000"/>
              </a:spcBef>
              <a:spcAft>
                <a:spcPts val="0"/>
              </a:spcAft>
              <a:buClr>
                <a:srgbClr val="262626"/>
              </a:buClr>
              <a:buSzPct val="100000"/>
              <a:buChar char="•"/>
            </a:pPr>
            <a:r>
              <a:rPr lang="en-US" sz="4000"/>
              <a:t>Geolocation Information</a:t>
            </a:r>
            <a:endParaRPr/>
          </a:p>
          <a:p>
            <a:pPr indent="-228600" lvl="1" marL="685800" rtl="0" algn="l">
              <a:lnSpc>
                <a:spcPct val="90000"/>
              </a:lnSpc>
              <a:spcBef>
                <a:spcPts val="500"/>
              </a:spcBef>
              <a:spcAft>
                <a:spcPts val="0"/>
              </a:spcAft>
              <a:buClr>
                <a:srgbClr val="262626"/>
              </a:buClr>
              <a:buSzPct val="100000"/>
              <a:buChar char="•"/>
            </a:pPr>
            <a:r>
              <a:rPr lang="en-US" sz="3600"/>
              <a:t>Tags</a:t>
            </a:r>
            <a:endParaRPr/>
          </a:p>
          <a:p>
            <a:pPr indent="-228600" lvl="1" marL="685800" rtl="0" algn="l">
              <a:lnSpc>
                <a:spcPct val="90000"/>
              </a:lnSpc>
              <a:spcBef>
                <a:spcPts val="500"/>
              </a:spcBef>
              <a:spcAft>
                <a:spcPts val="0"/>
              </a:spcAft>
              <a:buClr>
                <a:srgbClr val="262626"/>
              </a:buClr>
              <a:buSzPct val="100000"/>
              <a:buChar char="•"/>
            </a:pPr>
            <a:r>
              <a:rPr lang="en-US" sz="3600"/>
              <a:t>Attributes</a:t>
            </a:r>
            <a:endParaRPr/>
          </a:p>
          <a:p>
            <a:pPr indent="-68580" lvl="1" marL="685800" rtl="0" algn="l">
              <a:lnSpc>
                <a:spcPct val="90000"/>
              </a:lnSpc>
              <a:spcBef>
                <a:spcPts val="5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4000"/>
              <a:t>Complexity and Compatibility</a:t>
            </a:r>
            <a:endParaRPr/>
          </a:p>
          <a:p>
            <a:pPr indent="-86360" lvl="0" marL="228600" rtl="0" algn="l">
              <a:lnSpc>
                <a:spcPct val="90000"/>
              </a:lnSpc>
              <a:spcBef>
                <a:spcPts val="1000"/>
              </a:spcBef>
              <a:spcAft>
                <a:spcPts val="0"/>
              </a:spcAft>
              <a:buClr>
                <a:srgbClr val="262626"/>
              </a:buClr>
              <a:buSzPct val="100000"/>
              <a:buNone/>
            </a:pPr>
            <a:r>
              <a:t/>
            </a:r>
            <a:endParaRPr sz="3200"/>
          </a:p>
          <a:p>
            <a:pPr indent="0" lvl="0" marL="0" rtl="0" algn="l">
              <a:lnSpc>
                <a:spcPct val="90000"/>
              </a:lnSpc>
              <a:spcBef>
                <a:spcPts val="1000"/>
              </a:spcBef>
              <a:spcAft>
                <a:spcPts val="0"/>
              </a:spcAft>
              <a:buClr>
                <a:srgbClr val="262626"/>
              </a:buClr>
              <a:buSzPct val="100000"/>
              <a:buNone/>
            </a:pPr>
            <a:r>
              <a:t/>
            </a:r>
            <a:endParaRPr/>
          </a:p>
        </p:txBody>
      </p:sp>
      <p:sp>
        <p:nvSpPr>
          <p:cNvPr id="190" name="Google Shape;190;p12"/>
          <p:cNvSpPr/>
          <p:nvPr/>
        </p:nvSpPr>
        <p:spPr>
          <a:xfrm>
            <a:off x="9606933" y="2232806"/>
            <a:ext cx="255621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6000" cap="none">
                <a:solidFill>
                  <a:schemeClr val="accent1"/>
                </a:solidFill>
                <a:latin typeface="Calibri"/>
                <a:ea typeface="Calibri"/>
                <a:cs typeface="Calibri"/>
                <a:sym typeface="Calibri"/>
              </a:rPr>
              <a:t>NetCDF</a:t>
            </a:r>
            <a:endParaRPr b="0" sz="5400" cap="none">
              <a:solidFill>
                <a:schemeClr val="accent1"/>
              </a:solidFill>
              <a:latin typeface="Calibri"/>
              <a:ea typeface="Calibri"/>
              <a:cs typeface="Calibri"/>
              <a:sym typeface="Calibri"/>
            </a:endParaRPr>
          </a:p>
        </p:txBody>
      </p:sp>
      <p:sp>
        <p:nvSpPr>
          <p:cNvPr id="191" name="Google Shape;191;p12"/>
          <p:cNvSpPr/>
          <p:nvPr/>
        </p:nvSpPr>
        <p:spPr>
          <a:xfrm>
            <a:off x="9833038" y="3079285"/>
            <a:ext cx="133241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5400" cap="none">
                <a:solidFill>
                  <a:srgbClr val="BF9000"/>
                </a:solidFill>
                <a:latin typeface="Calibri"/>
                <a:ea typeface="Calibri"/>
                <a:cs typeface="Calibri"/>
                <a:sym typeface="Calibri"/>
              </a:rPr>
              <a:t>TIFF</a:t>
            </a:r>
            <a:endParaRPr b="0" sz="5400" cap="none">
              <a:solidFill>
                <a:srgbClr val="BF9000"/>
              </a:solidFill>
              <a:latin typeface="Calibri"/>
              <a:ea typeface="Calibri"/>
              <a:cs typeface="Calibri"/>
              <a:sym typeface="Calibri"/>
            </a:endParaRPr>
          </a:p>
        </p:txBody>
      </p:sp>
      <p:sp>
        <p:nvSpPr>
          <p:cNvPr id="192" name="Google Shape;192;p12"/>
          <p:cNvSpPr/>
          <p:nvPr/>
        </p:nvSpPr>
        <p:spPr>
          <a:xfrm>
            <a:off x="8536982" y="2907770"/>
            <a:ext cx="12875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800" cap="none">
                <a:solidFill>
                  <a:srgbClr val="FF0000"/>
                </a:solidFill>
                <a:latin typeface="Calibri"/>
                <a:ea typeface="Calibri"/>
                <a:cs typeface="Calibri"/>
                <a:sym typeface="Calibri"/>
              </a:rPr>
              <a:t>PNG</a:t>
            </a:r>
            <a:endParaRPr b="0" sz="5400" cap="none">
              <a:solidFill>
                <a:srgbClr val="FF0000"/>
              </a:solidFill>
              <a:latin typeface="Calibri"/>
              <a:ea typeface="Calibri"/>
              <a:cs typeface="Calibri"/>
              <a:sym typeface="Calibri"/>
            </a:endParaRPr>
          </a:p>
        </p:txBody>
      </p:sp>
      <p:sp>
        <p:nvSpPr>
          <p:cNvPr id="193" name="Google Shape;193;p12"/>
          <p:cNvSpPr/>
          <p:nvPr/>
        </p:nvSpPr>
        <p:spPr>
          <a:xfrm>
            <a:off x="8932201" y="1710680"/>
            <a:ext cx="13596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5400" cap="none">
                <a:solidFill>
                  <a:srgbClr val="F4B081"/>
                </a:solidFill>
                <a:latin typeface="Calibri"/>
                <a:ea typeface="Calibri"/>
                <a:cs typeface="Calibri"/>
                <a:sym typeface="Calibri"/>
              </a:rPr>
              <a:t>HDF</a:t>
            </a:r>
            <a:endParaRPr b="0" sz="5400" cap="none">
              <a:solidFill>
                <a:srgbClr val="F4B081"/>
              </a:solidFill>
              <a:latin typeface="Calibri"/>
              <a:ea typeface="Calibri"/>
              <a:cs typeface="Calibri"/>
              <a:sym typeface="Calibri"/>
            </a:endParaRPr>
          </a:p>
        </p:txBody>
      </p:sp>
      <p:sp>
        <p:nvSpPr>
          <p:cNvPr id="194" name="Google Shape;194;p12"/>
          <p:cNvSpPr/>
          <p:nvPr/>
        </p:nvSpPr>
        <p:spPr>
          <a:xfrm>
            <a:off x="7952348" y="3728299"/>
            <a:ext cx="248016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800" cap="none">
                <a:solidFill>
                  <a:srgbClr val="757070"/>
                </a:solidFill>
                <a:latin typeface="Calibri"/>
                <a:ea typeface="Calibri"/>
                <a:cs typeface="Calibri"/>
                <a:sym typeface="Calibri"/>
              </a:rPr>
              <a:t>GeoTIFF</a:t>
            </a:r>
            <a:endParaRPr b="0" sz="5400" cap="none">
              <a:solidFill>
                <a:srgbClr val="757070"/>
              </a:solidFill>
              <a:latin typeface="Calibri"/>
              <a:ea typeface="Calibri"/>
              <a:cs typeface="Calibri"/>
              <a:sym typeface="Calibri"/>
            </a:endParaRPr>
          </a:p>
        </p:txBody>
      </p:sp>
      <p:sp>
        <p:nvSpPr>
          <p:cNvPr id="195" name="Google Shape;195;p12"/>
          <p:cNvSpPr/>
          <p:nvPr/>
        </p:nvSpPr>
        <p:spPr>
          <a:xfrm>
            <a:off x="9612035" y="4465105"/>
            <a:ext cx="15310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5400" cap="none">
                <a:solidFill>
                  <a:srgbClr val="548135"/>
                </a:solidFill>
                <a:latin typeface="Calibri"/>
                <a:ea typeface="Calibri"/>
                <a:cs typeface="Calibri"/>
                <a:sym typeface="Calibri"/>
              </a:rPr>
              <a:t>JPEG</a:t>
            </a:r>
            <a:endParaRPr b="0" sz="5400" cap="none">
              <a:solidFill>
                <a:srgbClr val="548135"/>
              </a:solidFill>
              <a:latin typeface="Calibri"/>
              <a:ea typeface="Calibri"/>
              <a:cs typeface="Calibri"/>
              <a:sym typeface="Calibri"/>
            </a:endParaRPr>
          </a:p>
        </p:txBody>
      </p:sp>
      <p:sp>
        <p:nvSpPr>
          <p:cNvPr id="196" name="Google Shape;196;p12"/>
          <p:cNvSpPr/>
          <p:nvPr/>
        </p:nvSpPr>
        <p:spPr>
          <a:xfrm>
            <a:off x="9773386" y="1300076"/>
            <a:ext cx="201952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600" cap="none">
                <a:solidFill>
                  <a:srgbClr val="548135"/>
                </a:solidFill>
                <a:latin typeface="Calibri"/>
                <a:ea typeface="Calibri"/>
                <a:cs typeface="Calibri"/>
                <a:sym typeface="Calibri"/>
              </a:rPr>
              <a:t>JPEG2000</a:t>
            </a:r>
            <a:endParaRPr b="0" sz="5400" cap="none">
              <a:solidFill>
                <a:srgbClr val="548135"/>
              </a:solidFill>
              <a:latin typeface="Calibri"/>
              <a:ea typeface="Calibri"/>
              <a:cs typeface="Calibri"/>
              <a:sym typeface="Calibri"/>
            </a:endParaRPr>
          </a:p>
        </p:txBody>
      </p:sp>
      <p:sp>
        <p:nvSpPr>
          <p:cNvPr id="197" name="Google Shape;197;p12"/>
          <p:cNvSpPr/>
          <p:nvPr/>
        </p:nvSpPr>
        <p:spPr>
          <a:xfrm>
            <a:off x="10402352" y="3860876"/>
            <a:ext cx="114063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800" cap="none">
                <a:solidFill>
                  <a:srgbClr val="8DA9DB"/>
                </a:solidFill>
                <a:latin typeface="Calibri"/>
                <a:ea typeface="Calibri"/>
                <a:cs typeface="Calibri"/>
                <a:sym typeface="Calibri"/>
              </a:rPr>
              <a:t>CSV</a:t>
            </a:r>
            <a:endParaRPr b="0" sz="5400" cap="none">
              <a:solidFill>
                <a:srgbClr val="8DA9DB"/>
              </a:solidFill>
              <a:latin typeface="Calibri"/>
              <a:ea typeface="Calibri"/>
              <a:cs typeface="Calibri"/>
              <a:sym typeface="Calibri"/>
            </a:endParaRPr>
          </a:p>
        </p:txBody>
      </p:sp>
      <p:pic>
        <p:nvPicPr>
          <p:cNvPr id="198" name="Google Shape;198;p12"/>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Product Resolution</a:t>
            </a:r>
            <a:endParaRPr/>
          </a:p>
        </p:txBody>
      </p:sp>
      <p:sp>
        <p:nvSpPr>
          <p:cNvPr id="205" name="Google Shape;205;p13"/>
          <p:cNvSpPr txBox="1"/>
          <p:nvPr>
            <p:ph idx="1" type="body"/>
          </p:nvPr>
        </p:nvSpPr>
        <p:spPr>
          <a:xfrm>
            <a:off x="1274299" y="158647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600"/>
              <a:buChar char="•"/>
            </a:pPr>
            <a:r>
              <a:rPr lang="en-US" sz="3600"/>
              <a:t>Spatial resolutions</a:t>
            </a:r>
            <a:endParaRPr/>
          </a:p>
          <a:p>
            <a:pPr indent="-228600" lvl="1" marL="685800" rtl="0" algn="l">
              <a:lnSpc>
                <a:spcPct val="90000"/>
              </a:lnSpc>
              <a:spcBef>
                <a:spcPts val="500"/>
              </a:spcBef>
              <a:spcAft>
                <a:spcPts val="0"/>
              </a:spcAft>
              <a:buClr>
                <a:srgbClr val="262626"/>
              </a:buClr>
              <a:buSzPts val="3200"/>
              <a:buChar char="•"/>
            </a:pPr>
            <a:r>
              <a:rPr lang="en-US" sz="3200"/>
              <a:t>meters to hundreds of kilometers</a:t>
            </a:r>
            <a:endParaRPr/>
          </a:p>
          <a:p>
            <a:pPr indent="-25400" lvl="1" marL="685800" rtl="0" algn="l">
              <a:lnSpc>
                <a:spcPct val="90000"/>
              </a:lnSpc>
              <a:spcBef>
                <a:spcPts val="500"/>
              </a:spcBef>
              <a:spcAft>
                <a:spcPts val="0"/>
              </a:spcAft>
              <a:buClr>
                <a:srgbClr val="262626"/>
              </a:buClr>
              <a:buSzPts val="3200"/>
              <a:buNone/>
            </a:pPr>
            <a:r>
              <a:t/>
            </a:r>
            <a:endParaRPr sz="3200"/>
          </a:p>
          <a:p>
            <a:pPr indent="-228600" lvl="0" marL="228600" rtl="0" algn="l">
              <a:lnSpc>
                <a:spcPct val="90000"/>
              </a:lnSpc>
              <a:spcBef>
                <a:spcPts val="1000"/>
              </a:spcBef>
              <a:spcAft>
                <a:spcPts val="0"/>
              </a:spcAft>
              <a:buClr>
                <a:srgbClr val="262626"/>
              </a:buClr>
              <a:buSzPts val="3600"/>
              <a:buChar char="•"/>
            </a:pPr>
            <a:r>
              <a:rPr lang="en-US" sz="3600"/>
              <a:t>Temporal resolutions</a:t>
            </a:r>
            <a:endParaRPr/>
          </a:p>
          <a:p>
            <a:pPr indent="-228600" lvl="1" marL="685800" rtl="0" algn="l">
              <a:lnSpc>
                <a:spcPct val="90000"/>
              </a:lnSpc>
              <a:spcBef>
                <a:spcPts val="500"/>
              </a:spcBef>
              <a:spcAft>
                <a:spcPts val="0"/>
              </a:spcAft>
              <a:buClr>
                <a:srgbClr val="262626"/>
              </a:buClr>
              <a:buSzPts val="2800"/>
              <a:buChar char="•"/>
            </a:pPr>
            <a:r>
              <a:rPr lang="en-US" sz="2800"/>
              <a:t>Minutes to days, weeks, or months</a:t>
            </a:r>
            <a:endParaRPr/>
          </a:p>
          <a:p>
            <a:pPr indent="-50800" lvl="1" marL="685800" rtl="0" algn="l">
              <a:lnSpc>
                <a:spcPct val="90000"/>
              </a:lnSpc>
              <a:spcBef>
                <a:spcPts val="500"/>
              </a:spcBef>
              <a:spcAft>
                <a:spcPts val="0"/>
              </a:spcAft>
              <a:buClr>
                <a:srgbClr val="262626"/>
              </a:buClr>
              <a:buSzPts val="2800"/>
              <a:buNone/>
            </a:pPr>
            <a:r>
              <a:t/>
            </a:r>
            <a:endParaRPr sz="2800"/>
          </a:p>
          <a:p>
            <a:pPr indent="-228600" lvl="0" marL="228600" rtl="0" algn="l">
              <a:lnSpc>
                <a:spcPct val="90000"/>
              </a:lnSpc>
              <a:spcBef>
                <a:spcPts val="1000"/>
              </a:spcBef>
              <a:spcAft>
                <a:spcPts val="0"/>
              </a:spcAft>
              <a:buClr>
                <a:srgbClr val="262626"/>
              </a:buClr>
              <a:buSzPts val="3200"/>
              <a:buChar char="•"/>
            </a:pPr>
            <a:r>
              <a:rPr lang="en-US" sz="3200"/>
              <a:t>How are data combined?</a:t>
            </a:r>
            <a:endParaRPr/>
          </a:p>
          <a:p>
            <a:pPr indent="0" lvl="0" marL="0" rtl="0" algn="l">
              <a:lnSpc>
                <a:spcPct val="90000"/>
              </a:lnSpc>
              <a:spcBef>
                <a:spcPts val="1000"/>
              </a:spcBef>
              <a:spcAft>
                <a:spcPts val="0"/>
              </a:spcAft>
              <a:buClr>
                <a:srgbClr val="262626"/>
              </a:buClr>
              <a:buSzPts val="2800"/>
              <a:buNone/>
            </a:pPr>
            <a:r>
              <a:t/>
            </a:r>
            <a:endParaRPr/>
          </a:p>
        </p:txBody>
      </p:sp>
      <p:pic>
        <p:nvPicPr>
          <p:cNvPr id="206" name="Google Shape;206;p13"/>
          <p:cNvPicPr preferRelativeResize="0"/>
          <p:nvPr/>
        </p:nvPicPr>
        <p:blipFill rotWithShape="1">
          <a:blip r:embed="rId3">
            <a:alphaModFix/>
          </a:blip>
          <a:srcRect b="0" l="2795" r="4970" t="0"/>
          <a:stretch/>
        </p:blipFill>
        <p:spPr>
          <a:xfrm>
            <a:off x="8153399" y="1586475"/>
            <a:ext cx="3143251" cy="3410426"/>
          </a:xfrm>
          <a:prstGeom prst="rect">
            <a:avLst/>
          </a:prstGeom>
          <a:noFill/>
          <a:ln>
            <a:noFill/>
          </a:ln>
          <a:effectLst>
            <a:outerShdw blurRad="292100" rotWithShape="0" algn="tl" dir="2700000" dist="139700">
              <a:srgbClr val="333333">
                <a:alpha val="64705"/>
              </a:srgbClr>
            </a:outerShdw>
          </a:effectLst>
        </p:spPr>
      </p:pic>
      <p:sp>
        <p:nvSpPr>
          <p:cNvPr id="207" name="Google Shape;207;p13"/>
          <p:cNvSpPr txBox="1"/>
          <p:nvPr/>
        </p:nvSpPr>
        <p:spPr>
          <a:xfrm>
            <a:off x="8523963" y="4996901"/>
            <a:ext cx="32659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Resolutions from various chlorophyll-a products</a:t>
            </a:r>
            <a:endParaRPr sz="1800">
              <a:solidFill>
                <a:schemeClr val="dk1"/>
              </a:solidFill>
              <a:latin typeface="Calibri"/>
              <a:ea typeface="Calibri"/>
              <a:cs typeface="Calibri"/>
              <a:sym typeface="Calibri"/>
            </a:endParaRPr>
          </a:p>
        </p:txBody>
      </p:sp>
      <p:pic>
        <p:nvPicPr>
          <p:cNvPr id="208" name="Google Shape;208;p13"/>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41448" y="3497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Binning</a:t>
            </a:r>
            <a:endParaRPr/>
          </a:p>
        </p:txBody>
      </p:sp>
      <p:pic>
        <p:nvPicPr>
          <p:cNvPr id="215" name="Google Shape;215;p14"/>
          <p:cNvPicPr preferRelativeResize="0"/>
          <p:nvPr/>
        </p:nvPicPr>
        <p:blipFill rotWithShape="1">
          <a:blip r:embed="rId3">
            <a:alphaModFix/>
          </a:blip>
          <a:srcRect b="0" l="0" r="0" t="0"/>
          <a:stretch/>
        </p:blipFill>
        <p:spPr>
          <a:xfrm>
            <a:off x="6798565" y="1171280"/>
            <a:ext cx="5042421" cy="3798083"/>
          </a:xfrm>
          <a:prstGeom prst="rect">
            <a:avLst/>
          </a:prstGeom>
          <a:noFill/>
          <a:ln>
            <a:noFill/>
          </a:ln>
        </p:spPr>
      </p:pic>
      <p:pic>
        <p:nvPicPr>
          <p:cNvPr id="216" name="Google Shape;216;p14"/>
          <p:cNvPicPr preferRelativeResize="0"/>
          <p:nvPr/>
        </p:nvPicPr>
        <p:blipFill rotWithShape="1">
          <a:blip r:embed="rId4">
            <a:alphaModFix/>
          </a:blip>
          <a:srcRect b="0" l="0" r="0" t="0"/>
          <a:stretch/>
        </p:blipFill>
        <p:spPr>
          <a:xfrm>
            <a:off x="540389" y="1629602"/>
            <a:ext cx="2257740" cy="3105583"/>
          </a:xfrm>
          <a:prstGeom prst="rect">
            <a:avLst/>
          </a:prstGeom>
          <a:noFill/>
          <a:ln>
            <a:noFill/>
          </a:ln>
        </p:spPr>
      </p:pic>
      <p:pic>
        <p:nvPicPr>
          <p:cNvPr id="217" name="Google Shape;217;p14"/>
          <p:cNvPicPr preferRelativeResize="0"/>
          <p:nvPr/>
        </p:nvPicPr>
        <p:blipFill rotWithShape="1">
          <a:blip r:embed="rId5">
            <a:alphaModFix/>
          </a:blip>
          <a:srcRect b="14934" l="0" r="0" t="0"/>
          <a:stretch/>
        </p:blipFill>
        <p:spPr>
          <a:xfrm>
            <a:off x="2767649" y="1675322"/>
            <a:ext cx="2438740" cy="3103710"/>
          </a:xfrm>
          <a:prstGeom prst="rect">
            <a:avLst/>
          </a:prstGeom>
          <a:noFill/>
          <a:ln>
            <a:noFill/>
          </a:ln>
        </p:spPr>
      </p:pic>
      <p:sp>
        <p:nvSpPr>
          <p:cNvPr id="218" name="Google Shape;218;p14"/>
          <p:cNvSpPr/>
          <p:nvPr/>
        </p:nvSpPr>
        <p:spPr>
          <a:xfrm>
            <a:off x="5471160" y="2595675"/>
            <a:ext cx="975360" cy="103632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txBox="1"/>
          <p:nvPr/>
        </p:nvSpPr>
        <p:spPr>
          <a:xfrm>
            <a:off x="568961" y="4824752"/>
            <a:ext cx="43973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One day of granules used for CoastWatch Sector of chlorophyll-a from VIIRS</a:t>
            </a:r>
            <a:endParaRPr sz="1800">
              <a:solidFill>
                <a:schemeClr val="dk1"/>
              </a:solidFill>
              <a:latin typeface="Calibri"/>
              <a:ea typeface="Calibri"/>
              <a:cs typeface="Calibri"/>
              <a:sym typeface="Calibri"/>
            </a:endParaRPr>
          </a:p>
        </p:txBody>
      </p:sp>
      <p:sp>
        <p:nvSpPr>
          <p:cNvPr id="220" name="Google Shape;220;p14"/>
          <p:cNvSpPr txBox="1"/>
          <p:nvPr/>
        </p:nvSpPr>
        <p:spPr>
          <a:xfrm>
            <a:off x="7321622" y="5004776"/>
            <a:ext cx="43973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One day coverage for CoastWatch ‘Sector’</a:t>
            </a:r>
            <a:endParaRPr sz="1800">
              <a:solidFill>
                <a:schemeClr val="dk1"/>
              </a:solidFill>
              <a:latin typeface="Calibri"/>
              <a:ea typeface="Calibri"/>
              <a:cs typeface="Calibri"/>
              <a:sym typeface="Calibri"/>
            </a:endParaRPr>
          </a:p>
        </p:txBody>
      </p:sp>
      <p:pic>
        <p:nvPicPr>
          <p:cNvPr id="221" name="Google Shape;221;p14"/>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841448" y="3497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Binning: Overlapping Data</a:t>
            </a:r>
            <a:endParaRPr/>
          </a:p>
        </p:txBody>
      </p:sp>
      <p:pic>
        <p:nvPicPr>
          <p:cNvPr id="228" name="Google Shape;228;p15"/>
          <p:cNvPicPr preferRelativeResize="0"/>
          <p:nvPr/>
        </p:nvPicPr>
        <p:blipFill rotWithShape="1">
          <a:blip r:embed="rId3">
            <a:alphaModFix/>
          </a:blip>
          <a:srcRect b="0" l="0" r="0" t="0"/>
          <a:stretch/>
        </p:blipFill>
        <p:spPr>
          <a:xfrm>
            <a:off x="540389" y="1629602"/>
            <a:ext cx="2257740" cy="3105583"/>
          </a:xfrm>
          <a:prstGeom prst="rect">
            <a:avLst/>
          </a:prstGeom>
          <a:noFill/>
          <a:ln>
            <a:noFill/>
          </a:ln>
        </p:spPr>
      </p:pic>
      <p:pic>
        <p:nvPicPr>
          <p:cNvPr id="229" name="Google Shape;229;p15"/>
          <p:cNvPicPr preferRelativeResize="0"/>
          <p:nvPr/>
        </p:nvPicPr>
        <p:blipFill rotWithShape="1">
          <a:blip r:embed="rId4">
            <a:alphaModFix/>
          </a:blip>
          <a:srcRect b="14934" l="0" r="0" t="0"/>
          <a:stretch/>
        </p:blipFill>
        <p:spPr>
          <a:xfrm>
            <a:off x="2767649" y="1675322"/>
            <a:ext cx="2438740" cy="3103710"/>
          </a:xfrm>
          <a:prstGeom prst="rect">
            <a:avLst/>
          </a:prstGeom>
          <a:noFill/>
          <a:ln>
            <a:noFill/>
          </a:ln>
        </p:spPr>
      </p:pic>
      <p:sp>
        <p:nvSpPr>
          <p:cNvPr id="230" name="Google Shape;230;p15"/>
          <p:cNvSpPr/>
          <p:nvPr/>
        </p:nvSpPr>
        <p:spPr>
          <a:xfrm>
            <a:off x="5268162" y="2595675"/>
            <a:ext cx="975360" cy="103632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5"/>
          <p:cNvSpPr txBox="1"/>
          <p:nvPr/>
        </p:nvSpPr>
        <p:spPr>
          <a:xfrm>
            <a:off x="568961" y="4824752"/>
            <a:ext cx="43973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One day coverage for CoastWatch Sector of chlorophyll-a from VIIRS</a:t>
            </a:r>
            <a:endParaRPr sz="1800">
              <a:solidFill>
                <a:schemeClr val="dk1"/>
              </a:solidFill>
              <a:latin typeface="Calibri"/>
              <a:ea typeface="Calibri"/>
              <a:cs typeface="Calibri"/>
              <a:sym typeface="Calibri"/>
            </a:endParaRPr>
          </a:p>
        </p:txBody>
      </p:sp>
      <p:grpSp>
        <p:nvGrpSpPr>
          <p:cNvPr id="232" name="Google Shape;232;p15"/>
          <p:cNvGrpSpPr/>
          <p:nvPr/>
        </p:nvGrpSpPr>
        <p:grpSpPr>
          <a:xfrm>
            <a:off x="6293303" y="1005763"/>
            <a:ext cx="5898697" cy="4465320"/>
            <a:chOff x="5410200" y="899160"/>
            <a:chExt cx="6583187" cy="4983480"/>
          </a:xfrm>
        </p:grpSpPr>
        <p:pic>
          <p:nvPicPr>
            <p:cNvPr id="233" name="Google Shape;233;p15"/>
            <p:cNvPicPr preferRelativeResize="0"/>
            <p:nvPr/>
          </p:nvPicPr>
          <p:blipFill rotWithShape="1">
            <a:blip r:embed="rId5">
              <a:alphaModFix/>
            </a:blip>
            <a:srcRect b="0" l="0" r="0" t="0"/>
            <a:stretch/>
          </p:blipFill>
          <p:spPr>
            <a:xfrm>
              <a:off x="5410693" y="914758"/>
              <a:ext cx="6582694" cy="4944165"/>
            </a:xfrm>
            <a:prstGeom prst="rect">
              <a:avLst/>
            </a:prstGeom>
            <a:noFill/>
            <a:ln>
              <a:noFill/>
            </a:ln>
          </p:spPr>
        </p:pic>
        <p:sp>
          <p:nvSpPr>
            <p:cNvPr id="234" name="Google Shape;234;p15"/>
            <p:cNvSpPr/>
            <p:nvPr/>
          </p:nvSpPr>
          <p:spPr>
            <a:xfrm>
              <a:off x="5410200" y="929640"/>
              <a:ext cx="1935480" cy="4953000"/>
            </a:xfrm>
            <a:custGeom>
              <a:rect b="b" l="l" r="r" t="t"/>
              <a:pathLst>
                <a:path extrusionOk="0" h="4953000" w="1935480">
                  <a:moveTo>
                    <a:pt x="15240" y="685800"/>
                  </a:moveTo>
                  <a:lnTo>
                    <a:pt x="396240" y="1371600"/>
                  </a:lnTo>
                  <a:lnTo>
                    <a:pt x="701040" y="2087880"/>
                  </a:lnTo>
                  <a:lnTo>
                    <a:pt x="1036320" y="2956560"/>
                  </a:lnTo>
                  <a:lnTo>
                    <a:pt x="1447800" y="4114800"/>
                  </a:lnTo>
                  <a:lnTo>
                    <a:pt x="1554480" y="4693920"/>
                  </a:lnTo>
                  <a:lnTo>
                    <a:pt x="1615440" y="4953000"/>
                  </a:lnTo>
                  <a:lnTo>
                    <a:pt x="1935480" y="4953000"/>
                  </a:lnTo>
                  <a:lnTo>
                    <a:pt x="1691640" y="3962400"/>
                  </a:lnTo>
                  <a:lnTo>
                    <a:pt x="1463040" y="2621280"/>
                  </a:lnTo>
                  <a:lnTo>
                    <a:pt x="1356360" y="1539240"/>
                  </a:lnTo>
                  <a:lnTo>
                    <a:pt x="1234440" y="365760"/>
                  </a:lnTo>
                  <a:lnTo>
                    <a:pt x="1234440" y="0"/>
                  </a:lnTo>
                  <a:lnTo>
                    <a:pt x="0" y="0"/>
                  </a:lnTo>
                  <a:lnTo>
                    <a:pt x="15240" y="746760"/>
                  </a:lnTo>
                </a:path>
              </a:pathLst>
            </a:custGeom>
            <a:solidFill>
              <a:srgbClr val="D5DBE5">
                <a:alpha val="69803"/>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5"/>
            <p:cNvSpPr/>
            <p:nvPr/>
          </p:nvSpPr>
          <p:spPr>
            <a:xfrm>
              <a:off x="7650480" y="899160"/>
              <a:ext cx="2423160" cy="4937760"/>
            </a:xfrm>
            <a:custGeom>
              <a:rect b="b" l="l" r="r" t="t"/>
              <a:pathLst>
                <a:path extrusionOk="0" h="4937760" w="2423160">
                  <a:moveTo>
                    <a:pt x="0" y="0"/>
                  </a:moveTo>
                  <a:lnTo>
                    <a:pt x="914400" y="1417320"/>
                  </a:lnTo>
                  <a:lnTo>
                    <a:pt x="1402080" y="2529840"/>
                  </a:lnTo>
                  <a:lnTo>
                    <a:pt x="1691640" y="3383280"/>
                  </a:lnTo>
                  <a:lnTo>
                    <a:pt x="1920240" y="4191000"/>
                  </a:lnTo>
                  <a:lnTo>
                    <a:pt x="2103120" y="4846320"/>
                  </a:lnTo>
                  <a:lnTo>
                    <a:pt x="2103120" y="4937760"/>
                  </a:lnTo>
                  <a:lnTo>
                    <a:pt x="2423160" y="4937760"/>
                  </a:lnTo>
                  <a:lnTo>
                    <a:pt x="2255520" y="4175760"/>
                  </a:lnTo>
                  <a:lnTo>
                    <a:pt x="2011680" y="3032760"/>
                  </a:lnTo>
                  <a:lnTo>
                    <a:pt x="1844040" y="1722120"/>
                  </a:lnTo>
                  <a:lnTo>
                    <a:pt x="1783080" y="701040"/>
                  </a:lnTo>
                  <a:lnTo>
                    <a:pt x="1752600" y="30480"/>
                  </a:lnTo>
                </a:path>
              </a:pathLst>
            </a:custGeom>
            <a:solidFill>
              <a:schemeClr val="lt1">
                <a:alpha val="56862"/>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5"/>
            <p:cNvSpPr/>
            <p:nvPr/>
          </p:nvSpPr>
          <p:spPr>
            <a:xfrm>
              <a:off x="10378440" y="914400"/>
              <a:ext cx="1600200" cy="3063240"/>
            </a:xfrm>
            <a:custGeom>
              <a:rect b="b" l="l" r="r" t="t"/>
              <a:pathLst>
                <a:path extrusionOk="0" h="3063240" w="1600200">
                  <a:moveTo>
                    <a:pt x="0" y="15240"/>
                  </a:moveTo>
                  <a:lnTo>
                    <a:pt x="441960" y="502920"/>
                  </a:lnTo>
                  <a:lnTo>
                    <a:pt x="731520" y="1036320"/>
                  </a:lnTo>
                  <a:lnTo>
                    <a:pt x="1158240" y="1844040"/>
                  </a:lnTo>
                  <a:lnTo>
                    <a:pt x="1371600" y="2331720"/>
                  </a:lnTo>
                  <a:lnTo>
                    <a:pt x="1600200" y="3063240"/>
                  </a:lnTo>
                  <a:lnTo>
                    <a:pt x="1600200" y="0"/>
                  </a:lnTo>
                </a:path>
              </a:pathLst>
            </a:custGeom>
            <a:solidFill>
              <a:srgbClr val="F2F2F2">
                <a:alpha val="55686"/>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7" name="Google Shape;237;p15"/>
          <p:cNvSpPr txBox="1"/>
          <p:nvPr/>
        </p:nvSpPr>
        <p:spPr>
          <a:xfrm>
            <a:off x="6150755" y="5487915"/>
            <a:ext cx="647099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One day coverage for CoastWatch Sector of chlorophyll-a from VIIRS</a:t>
            </a:r>
            <a:endParaRPr sz="1600">
              <a:solidFill>
                <a:schemeClr val="dk1"/>
              </a:solidFill>
              <a:latin typeface="Calibri"/>
              <a:ea typeface="Calibri"/>
              <a:cs typeface="Calibri"/>
              <a:sym typeface="Calibri"/>
            </a:endParaRPr>
          </a:p>
        </p:txBody>
      </p:sp>
      <p:pic>
        <p:nvPicPr>
          <p:cNvPr id="238" name="Google Shape;238;p15"/>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841448" y="3497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Binning</a:t>
            </a:r>
            <a:endParaRPr/>
          </a:p>
        </p:txBody>
      </p:sp>
      <p:sp>
        <p:nvSpPr>
          <p:cNvPr id="245" name="Google Shape;245;p16"/>
          <p:cNvSpPr txBox="1"/>
          <p:nvPr/>
        </p:nvSpPr>
        <p:spPr>
          <a:xfrm>
            <a:off x="472440" y="1516824"/>
            <a:ext cx="4632960"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Binning may  be the minimum, maximum, average, most recent, or valid value of overlapping pixels</a:t>
            </a:r>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Shaded area shows pixels affected for a single daily composite</a:t>
            </a:r>
            <a:endParaRPr sz="3200">
              <a:solidFill>
                <a:schemeClr val="dk1"/>
              </a:solidFill>
              <a:latin typeface="Calibri"/>
              <a:ea typeface="Calibri"/>
              <a:cs typeface="Calibri"/>
              <a:sym typeface="Calibri"/>
            </a:endParaRPr>
          </a:p>
        </p:txBody>
      </p:sp>
      <p:sp>
        <p:nvSpPr>
          <p:cNvPr id="246" name="Google Shape;246;p16"/>
          <p:cNvSpPr txBox="1"/>
          <p:nvPr/>
        </p:nvSpPr>
        <p:spPr>
          <a:xfrm>
            <a:off x="5854077" y="5692881"/>
            <a:ext cx="52697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of overlapping VIIRS granules in shaded area</a:t>
            </a:r>
            <a:endParaRPr sz="1800">
              <a:solidFill>
                <a:schemeClr val="dk1"/>
              </a:solidFill>
              <a:latin typeface="Calibri"/>
              <a:ea typeface="Calibri"/>
              <a:cs typeface="Calibri"/>
              <a:sym typeface="Calibri"/>
            </a:endParaRPr>
          </a:p>
        </p:txBody>
      </p:sp>
      <p:pic>
        <p:nvPicPr>
          <p:cNvPr id="247" name="Google Shape;247;p16"/>
          <p:cNvPicPr preferRelativeResize="0"/>
          <p:nvPr/>
        </p:nvPicPr>
        <p:blipFill rotWithShape="1">
          <a:blip r:embed="rId3">
            <a:alphaModFix/>
          </a:blip>
          <a:srcRect b="0" l="0" r="0" t="0"/>
          <a:stretch/>
        </p:blipFill>
        <p:spPr>
          <a:xfrm>
            <a:off x="4992810" y="748738"/>
            <a:ext cx="6992326" cy="4887007"/>
          </a:xfrm>
          <a:prstGeom prst="rect">
            <a:avLst/>
          </a:prstGeom>
          <a:noFill/>
          <a:ln cap="flat" cmpd="sng" w="9525">
            <a:solidFill>
              <a:schemeClr val="accent1"/>
            </a:solidFill>
            <a:prstDash val="solid"/>
            <a:round/>
            <a:headEnd len="sm" w="sm" type="none"/>
            <a:tailEnd len="sm" w="sm" type="none"/>
          </a:ln>
        </p:spPr>
      </p:pic>
      <p:grpSp>
        <p:nvGrpSpPr>
          <p:cNvPr id="248" name="Google Shape;248;p16"/>
          <p:cNvGrpSpPr/>
          <p:nvPr/>
        </p:nvGrpSpPr>
        <p:grpSpPr>
          <a:xfrm>
            <a:off x="4983480" y="1280160"/>
            <a:ext cx="7025640" cy="3078480"/>
            <a:chOff x="4983480" y="1280160"/>
            <a:chExt cx="7025640" cy="3078480"/>
          </a:xfrm>
        </p:grpSpPr>
        <p:sp>
          <p:nvSpPr>
            <p:cNvPr id="249" name="Google Shape;249;p16"/>
            <p:cNvSpPr/>
            <p:nvPr/>
          </p:nvSpPr>
          <p:spPr>
            <a:xfrm>
              <a:off x="4998720" y="1280160"/>
              <a:ext cx="3779520" cy="655320"/>
            </a:xfrm>
            <a:custGeom>
              <a:rect b="b" l="l" r="r" t="t"/>
              <a:pathLst>
                <a:path extrusionOk="0" h="655320" w="3779520">
                  <a:moveTo>
                    <a:pt x="0" y="563880"/>
                  </a:moveTo>
                  <a:lnTo>
                    <a:pt x="3779520" y="0"/>
                  </a:lnTo>
                  <a:lnTo>
                    <a:pt x="3749040" y="76200"/>
                  </a:lnTo>
                  <a:lnTo>
                    <a:pt x="15240" y="655320"/>
                  </a:lnTo>
                </a:path>
              </a:pathLst>
            </a:custGeom>
            <a:solidFill>
              <a:schemeClr val="lt1">
                <a:alpha val="77647"/>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8260080" y="1676400"/>
              <a:ext cx="3749040" cy="685800"/>
            </a:xfrm>
            <a:custGeom>
              <a:rect b="b" l="l" r="r" t="t"/>
              <a:pathLst>
                <a:path extrusionOk="0" h="685800" w="3749040">
                  <a:moveTo>
                    <a:pt x="3703320" y="91440"/>
                  </a:moveTo>
                  <a:lnTo>
                    <a:pt x="0" y="685800"/>
                  </a:lnTo>
                  <a:lnTo>
                    <a:pt x="30480" y="609600"/>
                  </a:lnTo>
                  <a:lnTo>
                    <a:pt x="3749040" y="0"/>
                  </a:lnTo>
                </a:path>
              </a:pathLst>
            </a:custGeom>
            <a:solidFill>
              <a:schemeClr val="lt1">
                <a:alpha val="77647"/>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4983480" y="3474720"/>
              <a:ext cx="3703320" cy="594360"/>
            </a:xfrm>
            <a:custGeom>
              <a:rect b="b" l="l" r="r" t="t"/>
              <a:pathLst>
                <a:path extrusionOk="0" h="594360" w="3703320">
                  <a:moveTo>
                    <a:pt x="0" y="518160"/>
                  </a:moveTo>
                  <a:lnTo>
                    <a:pt x="3688080" y="0"/>
                  </a:lnTo>
                  <a:lnTo>
                    <a:pt x="3703320" y="30480"/>
                  </a:lnTo>
                  <a:lnTo>
                    <a:pt x="30480" y="594360"/>
                  </a:lnTo>
                </a:path>
              </a:pathLst>
            </a:custGeom>
            <a:solidFill>
              <a:schemeClr val="lt1">
                <a:alpha val="77647"/>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9006840" y="3840480"/>
              <a:ext cx="2987040" cy="518160"/>
            </a:xfrm>
            <a:custGeom>
              <a:rect b="b" l="l" r="r" t="t"/>
              <a:pathLst>
                <a:path extrusionOk="0" h="518160" w="2987040">
                  <a:moveTo>
                    <a:pt x="2971800" y="0"/>
                  </a:moveTo>
                  <a:lnTo>
                    <a:pt x="0" y="457200"/>
                  </a:lnTo>
                  <a:lnTo>
                    <a:pt x="76200" y="518160"/>
                  </a:lnTo>
                  <a:lnTo>
                    <a:pt x="2987040" y="106680"/>
                  </a:lnTo>
                </a:path>
              </a:pathLst>
            </a:custGeom>
            <a:solidFill>
              <a:schemeClr val="lt1">
                <a:alpha val="77647"/>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3" name="Google Shape;253;p16"/>
          <p:cNvSpPr/>
          <p:nvPr/>
        </p:nvSpPr>
        <p:spPr>
          <a:xfrm>
            <a:off x="8717280" y="5547360"/>
            <a:ext cx="304800" cy="106680"/>
          </a:xfrm>
          <a:custGeom>
            <a:rect b="b" l="l" r="r" t="t"/>
            <a:pathLst>
              <a:path extrusionOk="0" h="106680" w="304800">
                <a:moveTo>
                  <a:pt x="0" y="60960"/>
                </a:moveTo>
                <a:lnTo>
                  <a:pt x="0" y="60960"/>
                </a:lnTo>
                <a:lnTo>
                  <a:pt x="304800" y="0"/>
                </a:lnTo>
                <a:lnTo>
                  <a:pt x="243840" y="15240"/>
                </a:lnTo>
                <a:lnTo>
                  <a:pt x="228600" y="106680"/>
                </a:lnTo>
              </a:path>
            </a:pathLst>
          </a:cu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4983480" y="731520"/>
            <a:ext cx="5745480" cy="3108960"/>
          </a:xfrm>
          <a:custGeom>
            <a:rect b="b" l="l" r="r" t="t"/>
            <a:pathLst>
              <a:path extrusionOk="0" h="3108960" w="5745480">
                <a:moveTo>
                  <a:pt x="0" y="0"/>
                </a:moveTo>
                <a:lnTo>
                  <a:pt x="15240" y="533400"/>
                </a:lnTo>
                <a:lnTo>
                  <a:pt x="502920" y="1219200"/>
                </a:lnTo>
                <a:lnTo>
                  <a:pt x="1036320" y="2011680"/>
                </a:lnTo>
                <a:lnTo>
                  <a:pt x="1630680" y="3063240"/>
                </a:lnTo>
                <a:lnTo>
                  <a:pt x="1615440" y="3063240"/>
                </a:lnTo>
                <a:lnTo>
                  <a:pt x="1661160" y="3108960"/>
                </a:lnTo>
                <a:lnTo>
                  <a:pt x="5745480" y="2484120"/>
                </a:lnTo>
                <a:lnTo>
                  <a:pt x="5745480" y="2377440"/>
                </a:lnTo>
                <a:lnTo>
                  <a:pt x="5715000" y="2407920"/>
                </a:lnTo>
                <a:lnTo>
                  <a:pt x="5638800" y="1173480"/>
                </a:lnTo>
                <a:lnTo>
                  <a:pt x="5562600" y="320040"/>
                </a:lnTo>
                <a:lnTo>
                  <a:pt x="5547360" y="15240"/>
                </a:lnTo>
              </a:path>
            </a:pathLst>
          </a:custGeom>
          <a:solidFill>
            <a:schemeClr val="lt1">
              <a:alpha val="75686"/>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5" name="Google Shape;255;p16"/>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Product Projections</a:t>
            </a:r>
            <a:endParaRPr/>
          </a:p>
        </p:txBody>
      </p:sp>
      <p:sp>
        <p:nvSpPr>
          <p:cNvPr id="262" name="Google Shape;262;p17"/>
          <p:cNvSpPr txBox="1"/>
          <p:nvPr>
            <p:ph idx="1" type="body"/>
          </p:nvPr>
        </p:nvSpPr>
        <p:spPr>
          <a:xfrm>
            <a:off x="1118724" y="1586475"/>
            <a:ext cx="7715787"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262626"/>
              </a:buClr>
              <a:buSzPct val="100000"/>
              <a:buChar char="•"/>
            </a:pPr>
            <a:r>
              <a:rPr lang="en-US" sz="3600"/>
              <a:t>Satellite sensor view  (Swath / Level-2)</a:t>
            </a:r>
            <a:endParaRPr/>
          </a:p>
          <a:p>
            <a:pPr indent="-228600" lvl="1" marL="685800" rtl="0" algn="l">
              <a:lnSpc>
                <a:spcPct val="90000"/>
              </a:lnSpc>
              <a:spcBef>
                <a:spcPts val="500"/>
              </a:spcBef>
              <a:spcAft>
                <a:spcPts val="0"/>
              </a:spcAft>
              <a:buClr>
                <a:srgbClr val="262626"/>
              </a:buClr>
              <a:buSzPct val="100000"/>
              <a:buChar char="•"/>
            </a:pPr>
            <a:r>
              <a:rPr lang="en-US" sz="3200"/>
              <a:t>Irregularly/nonlinearly spaced</a:t>
            </a:r>
            <a:endParaRPr/>
          </a:p>
          <a:p>
            <a:pPr indent="-228600" lvl="1" marL="685800" rtl="0" algn="l">
              <a:lnSpc>
                <a:spcPct val="90000"/>
              </a:lnSpc>
              <a:spcBef>
                <a:spcPts val="500"/>
              </a:spcBef>
              <a:spcAft>
                <a:spcPts val="0"/>
              </a:spcAft>
              <a:buClr>
                <a:srgbClr val="262626"/>
              </a:buClr>
              <a:buSzPct val="100000"/>
              <a:buChar char="•"/>
            </a:pPr>
            <a:r>
              <a:rPr lang="en-US" sz="3200"/>
              <a:t>May include unique structure based on sensor</a:t>
            </a:r>
            <a:endParaRPr/>
          </a:p>
          <a:p>
            <a:pPr indent="-228600" lvl="1" marL="685800" rtl="0" algn="l">
              <a:lnSpc>
                <a:spcPct val="90000"/>
              </a:lnSpc>
              <a:spcBef>
                <a:spcPts val="500"/>
              </a:spcBef>
              <a:spcAft>
                <a:spcPts val="0"/>
              </a:spcAft>
              <a:buClr>
                <a:srgbClr val="262626"/>
              </a:buClr>
              <a:buSzPct val="100000"/>
              <a:buChar char="•"/>
            </a:pPr>
            <a:r>
              <a:rPr lang="en-US" sz="3200"/>
              <a:t>Geolocations with respect to Ellipsoid and Datum</a:t>
            </a:r>
            <a:endParaRPr/>
          </a:p>
          <a:p>
            <a:pPr indent="-40640" lvl="1" marL="685800" rtl="0" algn="l">
              <a:lnSpc>
                <a:spcPct val="90000"/>
              </a:lnSpc>
              <a:spcBef>
                <a:spcPts val="500"/>
              </a:spcBef>
              <a:spcAft>
                <a:spcPts val="0"/>
              </a:spcAft>
              <a:buClr>
                <a:srgbClr val="262626"/>
              </a:buClr>
              <a:buSzPct val="100000"/>
              <a:buNone/>
            </a:pPr>
            <a:r>
              <a:t/>
            </a:r>
            <a:endParaRPr sz="3200"/>
          </a:p>
          <a:p>
            <a:pPr indent="-228600" lvl="0" marL="228600" rtl="0" algn="l">
              <a:lnSpc>
                <a:spcPct val="90000"/>
              </a:lnSpc>
              <a:spcBef>
                <a:spcPts val="1000"/>
              </a:spcBef>
              <a:spcAft>
                <a:spcPts val="0"/>
              </a:spcAft>
              <a:buClr>
                <a:srgbClr val="262626"/>
              </a:buClr>
              <a:buSzPct val="100000"/>
              <a:buChar char="•"/>
            </a:pPr>
            <a:r>
              <a:rPr lang="en-US" sz="3600"/>
              <a:t>Mapped  (Gridded / Level-3, -4)</a:t>
            </a:r>
            <a:endParaRPr/>
          </a:p>
          <a:p>
            <a:pPr indent="-228600" lvl="1" marL="685800" rtl="0" algn="l">
              <a:lnSpc>
                <a:spcPct val="90000"/>
              </a:lnSpc>
              <a:spcBef>
                <a:spcPts val="500"/>
              </a:spcBef>
              <a:spcAft>
                <a:spcPts val="0"/>
              </a:spcAft>
              <a:buClr>
                <a:srgbClr val="262626"/>
              </a:buClr>
              <a:buSzPct val="100000"/>
              <a:buChar char="•"/>
            </a:pPr>
            <a:r>
              <a:rPr lang="en-US" sz="3200"/>
              <a:t>Coordinate system</a:t>
            </a:r>
            <a:endParaRPr/>
          </a:p>
          <a:p>
            <a:pPr indent="-228600" lvl="1" marL="685800" rtl="0" algn="l">
              <a:lnSpc>
                <a:spcPct val="90000"/>
              </a:lnSpc>
              <a:spcBef>
                <a:spcPts val="500"/>
              </a:spcBef>
              <a:spcAft>
                <a:spcPts val="0"/>
              </a:spcAft>
              <a:buClr>
                <a:srgbClr val="262626"/>
              </a:buClr>
              <a:buSzPct val="100000"/>
              <a:buChar char="•"/>
            </a:pPr>
            <a:r>
              <a:rPr lang="en-US" sz="3200"/>
              <a:t>Locations with respect to Ellipsoid and Datum</a:t>
            </a:r>
            <a:endParaRPr sz="3600"/>
          </a:p>
          <a:p>
            <a:pPr indent="0" lvl="0" marL="0" rtl="0" algn="l">
              <a:lnSpc>
                <a:spcPct val="90000"/>
              </a:lnSpc>
              <a:spcBef>
                <a:spcPts val="1000"/>
              </a:spcBef>
              <a:spcAft>
                <a:spcPts val="0"/>
              </a:spcAft>
              <a:buClr>
                <a:srgbClr val="262626"/>
              </a:buClr>
              <a:buSzPct val="100000"/>
              <a:buNone/>
            </a:pPr>
            <a:r>
              <a:t/>
            </a:r>
            <a:endParaRPr/>
          </a:p>
        </p:txBody>
      </p:sp>
      <p:pic>
        <p:nvPicPr>
          <p:cNvPr descr="https://www.star.nesdis.noaa.gov/socd/coastwatch/viirs/acspo/L2/2020/214/20200801073000-OSPO-L2P_GHRSST-SSTsubskin-VIIRS_NPP-ACSPO_V2.61-v02.0-fv01.0.png" id="263" name="Google Shape;263;p17"/>
          <p:cNvPicPr preferRelativeResize="0"/>
          <p:nvPr/>
        </p:nvPicPr>
        <p:blipFill rotWithShape="1">
          <a:blip r:embed="rId3">
            <a:alphaModFix/>
          </a:blip>
          <a:srcRect b="0" l="0" r="0" t="0"/>
          <a:stretch/>
        </p:blipFill>
        <p:spPr>
          <a:xfrm>
            <a:off x="8933778" y="2157180"/>
            <a:ext cx="2962800" cy="2871056"/>
          </a:xfrm>
          <a:prstGeom prst="rect">
            <a:avLst/>
          </a:prstGeom>
          <a:noFill/>
          <a:ln>
            <a:noFill/>
          </a:ln>
        </p:spPr>
      </p:pic>
      <p:pic>
        <p:nvPicPr>
          <p:cNvPr id="264" name="Google Shape;264;p17"/>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Product Projections</a:t>
            </a:r>
            <a:endParaRPr/>
          </a:p>
        </p:txBody>
      </p:sp>
      <p:sp>
        <p:nvSpPr>
          <p:cNvPr id="271" name="Google Shape;271;p18"/>
          <p:cNvSpPr txBox="1"/>
          <p:nvPr>
            <p:ph idx="1" type="body"/>
          </p:nvPr>
        </p:nvSpPr>
        <p:spPr>
          <a:xfrm>
            <a:off x="831085" y="1605092"/>
            <a:ext cx="6696221" cy="4749987"/>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262626"/>
              </a:buClr>
              <a:buSzPct val="100000"/>
              <a:buChar char="•"/>
            </a:pPr>
            <a:r>
              <a:rPr lang="en-US" sz="3600"/>
              <a:t>Coordinate Systems</a:t>
            </a:r>
            <a:endParaRPr/>
          </a:p>
          <a:p>
            <a:pPr indent="-228600" lvl="1" marL="685800" rtl="0" algn="l">
              <a:lnSpc>
                <a:spcPct val="90000"/>
              </a:lnSpc>
              <a:spcBef>
                <a:spcPts val="500"/>
              </a:spcBef>
              <a:spcAft>
                <a:spcPts val="0"/>
              </a:spcAft>
              <a:buClr>
                <a:srgbClr val="262626"/>
              </a:buClr>
              <a:buSzPct val="100000"/>
              <a:buChar char="•"/>
            </a:pPr>
            <a:r>
              <a:rPr lang="en-US" sz="3200"/>
              <a:t>Projection constructs</a:t>
            </a:r>
            <a:endParaRPr/>
          </a:p>
          <a:p>
            <a:pPr indent="-228600" lvl="1" marL="685800" rtl="0" algn="l">
              <a:lnSpc>
                <a:spcPct val="90000"/>
              </a:lnSpc>
              <a:spcBef>
                <a:spcPts val="500"/>
              </a:spcBef>
              <a:spcAft>
                <a:spcPts val="0"/>
              </a:spcAft>
              <a:buClr>
                <a:srgbClr val="262626"/>
              </a:buClr>
              <a:buSzPct val="100000"/>
              <a:buChar char="•"/>
            </a:pPr>
            <a:r>
              <a:rPr lang="en-US" sz="3200"/>
              <a:t>Preserves one of the following (not all are listed):</a:t>
            </a:r>
            <a:endParaRPr/>
          </a:p>
          <a:p>
            <a:pPr indent="-228600" lvl="2" marL="1143000" rtl="0" algn="l">
              <a:lnSpc>
                <a:spcPct val="90000"/>
              </a:lnSpc>
              <a:spcBef>
                <a:spcPts val="500"/>
              </a:spcBef>
              <a:spcAft>
                <a:spcPts val="0"/>
              </a:spcAft>
              <a:buClr>
                <a:srgbClr val="262626"/>
              </a:buClr>
              <a:buSzPct val="100000"/>
              <a:buChar char="•"/>
            </a:pPr>
            <a:r>
              <a:rPr lang="en-US" sz="2400"/>
              <a:t>Conformality (Shape)</a:t>
            </a:r>
            <a:endParaRPr/>
          </a:p>
          <a:p>
            <a:pPr indent="-228600" lvl="2" marL="1143000" rtl="0" algn="l">
              <a:lnSpc>
                <a:spcPct val="90000"/>
              </a:lnSpc>
              <a:spcBef>
                <a:spcPts val="500"/>
              </a:spcBef>
              <a:spcAft>
                <a:spcPts val="0"/>
              </a:spcAft>
              <a:buClr>
                <a:srgbClr val="262626"/>
              </a:buClr>
              <a:buSzPct val="100000"/>
              <a:buChar char="•"/>
            </a:pPr>
            <a:r>
              <a:rPr lang="en-US" sz="2400"/>
              <a:t>Area</a:t>
            </a:r>
            <a:endParaRPr/>
          </a:p>
          <a:p>
            <a:pPr indent="-228600" lvl="2" marL="1143000" rtl="0" algn="l">
              <a:lnSpc>
                <a:spcPct val="90000"/>
              </a:lnSpc>
              <a:spcBef>
                <a:spcPts val="500"/>
              </a:spcBef>
              <a:spcAft>
                <a:spcPts val="0"/>
              </a:spcAft>
              <a:buClr>
                <a:srgbClr val="262626"/>
              </a:buClr>
              <a:buSzPct val="100000"/>
              <a:buChar char="•"/>
            </a:pPr>
            <a:r>
              <a:rPr lang="en-US" sz="2400"/>
              <a:t>Direction</a:t>
            </a:r>
            <a:endParaRPr/>
          </a:p>
          <a:p>
            <a:pPr indent="-228600" lvl="2" marL="1143000" rtl="0" algn="l">
              <a:lnSpc>
                <a:spcPct val="90000"/>
              </a:lnSpc>
              <a:spcBef>
                <a:spcPts val="500"/>
              </a:spcBef>
              <a:spcAft>
                <a:spcPts val="0"/>
              </a:spcAft>
              <a:buClr>
                <a:srgbClr val="262626"/>
              </a:buClr>
              <a:buSzPct val="100000"/>
              <a:buChar char="•"/>
            </a:pPr>
            <a:r>
              <a:rPr lang="en-US" sz="2400"/>
              <a:t>Distance</a:t>
            </a:r>
            <a:endParaRPr/>
          </a:p>
          <a:p>
            <a:pPr indent="-228600" lvl="0" marL="228600" rtl="0" algn="l">
              <a:lnSpc>
                <a:spcPct val="90000"/>
              </a:lnSpc>
              <a:spcBef>
                <a:spcPts val="1000"/>
              </a:spcBef>
              <a:spcAft>
                <a:spcPts val="0"/>
              </a:spcAft>
              <a:buClr>
                <a:srgbClr val="262626"/>
              </a:buClr>
              <a:buSzPct val="100000"/>
              <a:buChar char="•"/>
            </a:pPr>
            <a:r>
              <a:rPr lang="en-US" sz="3200"/>
              <a:t>Chosen based on application / scale</a:t>
            </a:r>
            <a:endParaRPr/>
          </a:p>
          <a:p>
            <a:pPr indent="-40639" lvl="0" marL="228600" rtl="0" algn="l">
              <a:lnSpc>
                <a:spcPct val="90000"/>
              </a:lnSpc>
              <a:spcBef>
                <a:spcPts val="1000"/>
              </a:spcBef>
              <a:spcAft>
                <a:spcPts val="0"/>
              </a:spcAft>
              <a:buClr>
                <a:srgbClr val="262626"/>
              </a:buClr>
              <a:buSzPct val="100000"/>
              <a:buNone/>
            </a:pPr>
            <a:r>
              <a:t/>
            </a:r>
            <a:endParaRPr sz="3200"/>
          </a:p>
          <a:p>
            <a:pPr indent="-228600" lvl="0" marL="228600" rtl="0" algn="l">
              <a:lnSpc>
                <a:spcPct val="90000"/>
              </a:lnSpc>
              <a:spcBef>
                <a:spcPts val="1000"/>
              </a:spcBef>
              <a:spcAft>
                <a:spcPts val="0"/>
              </a:spcAft>
              <a:buClr>
                <a:srgbClr val="262626"/>
              </a:buClr>
              <a:buSzPct val="100000"/>
              <a:buChar char="•"/>
            </a:pPr>
            <a:r>
              <a:rPr lang="en-US" sz="3200"/>
              <a:t>Spatial distortion results from mapping</a:t>
            </a:r>
            <a:endParaRPr sz="3200"/>
          </a:p>
          <a:p>
            <a:pPr indent="0" lvl="0" marL="0" rtl="0" algn="l">
              <a:lnSpc>
                <a:spcPct val="90000"/>
              </a:lnSpc>
              <a:spcBef>
                <a:spcPts val="1000"/>
              </a:spcBef>
              <a:spcAft>
                <a:spcPts val="0"/>
              </a:spcAft>
              <a:buClr>
                <a:srgbClr val="262626"/>
              </a:buClr>
              <a:buSzPct val="100000"/>
              <a:buNone/>
            </a:pPr>
            <a:r>
              <a:t/>
            </a:r>
            <a:endParaRPr/>
          </a:p>
        </p:txBody>
      </p:sp>
      <p:sp>
        <p:nvSpPr>
          <p:cNvPr id="272" name="Google Shape;272;p18"/>
          <p:cNvSpPr/>
          <p:nvPr/>
        </p:nvSpPr>
        <p:spPr>
          <a:xfrm>
            <a:off x="9432680" y="1419261"/>
            <a:ext cx="1066800" cy="1066800"/>
          </a:xfrm>
          <a:prstGeom prst="flowChartConnector">
            <a:avLst/>
          </a:prstGeom>
          <a:gradFill>
            <a:gsLst>
              <a:gs pos="0">
                <a:srgbClr val="92AAEA"/>
              </a:gs>
              <a:gs pos="51000">
                <a:srgbClr val="FFC000"/>
              </a:gs>
              <a:gs pos="83000">
                <a:srgbClr val="DEE4F7"/>
              </a:gs>
              <a:gs pos="100000">
                <a:srgbClr val="DEE4F7"/>
              </a:gs>
            </a:gsLst>
            <a:path path="circle">
              <a:fillToRect l="100%" t="100%"/>
            </a:path>
            <a:tileRect b="-100%" r="-10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flipH="1" rot="5400000">
            <a:off x="8895291" y="1283663"/>
            <a:ext cx="2141578" cy="1130500"/>
          </a:xfrm>
          <a:prstGeom prst="flowChartMagneticDrum">
            <a:avLst/>
          </a:prstGeom>
          <a:solidFill>
            <a:schemeClr val="accent1">
              <a:alpha val="2000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7939204" y="3384522"/>
            <a:ext cx="1066800" cy="1066800"/>
          </a:xfrm>
          <a:prstGeom prst="flowChartConnector">
            <a:avLst/>
          </a:prstGeom>
          <a:gradFill>
            <a:gsLst>
              <a:gs pos="0">
                <a:srgbClr val="92AAEA"/>
              </a:gs>
              <a:gs pos="51000">
                <a:srgbClr val="FFC000"/>
              </a:gs>
              <a:gs pos="83000">
                <a:srgbClr val="DEE4F7"/>
              </a:gs>
              <a:gs pos="100000">
                <a:srgbClr val="DEE4F7"/>
              </a:gs>
            </a:gsLst>
            <a:path path="circle">
              <a:fillToRect l="100%" t="100%"/>
            </a:path>
            <a:tileRect b="-100%" r="-10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7214018" y="3164655"/>
            <a:ext cx="2325342" cy="578071"/>
          </a:xfrm>
          <a:custGeom>
            <a:rect b="b" l="l" r="r" t="t"/>
            <a:pathLst>
              <a:path extrusionOk="0" h="10269" w="10000">
                <a:moveTo>
                  <a:pt x="3713" y="269"/>
                </a:moveTo>
                <a:lnTo>
                  <a:pt x="7423" y="0"/>
                </a:lnTo>
                <a:lnTo>
                  <a:pt x="10000" y="10269"/>
                </a:lnTo>
                <a:lnTo>
                  <a:pt x="0" y="10269"/>
                </a:lnTo>
                <a:lnTo>
                  <a:pt x="3713" y="269"/>
                </a:lnTo>
                <a:close/>
              </a:path>
            </a:pathLst>
          </a:custGeom>
          <a:solidFill>
            <a:schemeClr val="accent1">
              <a:alpha val="32941"/>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0362364" y="3986502"/>
            <a:ext cx="1066800" cy="1066800"/>
          </a:xfrm>
          <a:prstGeom prst="flowChartConnector">
            <a:avLst/>
          </a:prstGeom>
          <a:gradFill>
            <a:gsLst>
              <a:gs pos="0">
                <a:srgbClr val="92AAEA"/>
              </a:gs>
              <a:gs pos="51000">
                <a:srgbClr val="FFC000"/>
              </a:gs>
              <a:gs pos="83000">
                <a:srgbClr val="DEE4F7"/>
              </a:gs>
              <a:gs pos="100000">
                <a:srgbClr val="DEE4F7"/>
              </a:gs>
            </a:gsLst>
            <a:path path="circle">
              <a:fillToRect l="100%" t="100%"/>
            </a:path>
            <a:tileRect b="-100%" r="-10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0209964" y="3231633"/>
            <a:ext cx="1362243" cy="1500387"/>
          </a:xfrm>
          <a:prstGeom prst="triangle">
            <a:avLst>
              <a:gd fmla="val 50000" name="adj"/>
            </a:avLst>
          </a:prstGeom>
          <a:gradFill>
            <a:gsLst>
              <a:gs pos="0">
                <a:srgbClr val="FFFFFF">
                  <a:alpha val="48627"/>
                </a:srgbClr>
              </a:gs>
              <a:gs pos="35000">
                <a:srgbClr val="FFFFFF"/>
              </a:gs>
              <a:gs pos="68150">
                <a:srgbClr val="A0B7E1">
                  <a:alpha val="35686"/>
                </a:srgbClr>
              </a:gs>
              <a:gs pos="100000">
                <a:srgbClr val="4472C3"/>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txBox="1"/>
          <p:nvPr/>
        </p:nvSpPr>
        <p:spPr>
          <a:xfrm>
            <a:off x="10642510" y="1094680"/>
            <a:ext cx="1154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Cylindrical</a:t>
            </a:r>
            <a:endParaRPr sz="1800">
              <a:solidFill>
                <a:schemeClr val="dk1"/>
              </a:solidFill>
              <a:latin typeface="Calibri"/>
              <a:ea typeface="Calibri"/>
              <a:cs typeface="Calibri"/>
              <a:sym typeface="Calibri"/>
            </a:endParaRPr>
          </a:p>
        </p:txBody>
      </p:sp>
      <p:sp>
        <p:nvSpPr>
          <p:cNvPr id="279" name="Google Shape;279;p18"/>
          <p:cNvSpPr txBox="1"/>
          <p:nvPr/>
        </p:nvSpPr>
        <p:spPr>
          <a:xfrm>
            <a:off x="10539867" y="5120954"/>
            <a:ext cx="702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Conic</a:t>
            </a:r>
            <a:endParaRPr sz="1800">
              <a:solidFill>
                <a:schemeClr val="dk1"/>
              </a:solidFill>
              <a:latin typeface="Calibri"/>
              <a:ea typeface="Calibri"/>
              <a:cs typeface="Calibri"/>
              <a:sym typeface="Calibri"/>
            </a:endParaRPr>
          </a:p>
        </p:txBody>
      </p:sp>
      <p:sp>
        <p:nvSpPr>
          <p:cNvPr id="280" name="Google Shape;280;p18"/>
          <p:cNvSpPr txBox="1"/>
          <p:nvPr/>
        </p:nvSpPr>
        <p:spPr>
          <a:xfrm>
            <a:off x="7903148" y="4519869"/>
            <a:ext cx="11304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Azimuthal</a:t>
            </a:r>
            <a:endParaRPr sz="1800">
              <a:solidFill>
                <a:schemeClr val="dk1"/>
              </a:solidFill>
              <a:latin typeface="Calibri"/>
              <a:ea typeface="Calibri"/>
              <a:cs typeface="Calibri"/>
              <a:sym typeface="Calibri"/>
            </a:endParaRPr>
          </a:p>
        </p:txBody>
      </p:sp>
      <p:sp>
        <p:nvSpPr>
          <p:cNvPr id="281" name="Google Shape;281;p18"/>
          <p:cNvSpPr txBox="1"/>
          <p:nvPr/>
        </p:nvSpPr>
        <p:spPr>
          <a:xfrm>
            <a:off x="6924995" y="1246380"/>
            <a:ext cx="21085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Map construct types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(not all are shown)</a:t>
            </a:r>
            <a:endParaRPr sz="1800">
              <a:solidFill>
                <a:schemeClr val="dk1"/>
              </a:solidFill>
              <a:latin typeface="Calibri"/>
              <a:ea typeface="Calibri"/>
              <a:cs typeface="Calibri"/>
              <a:sym typeface="Calibri"/>
            </a:endParaRPr>
          </a:p>
        </p:txBody>
      </p:sp>
      <p:pic>
        <p:nvPicPr>
          <p:cNvPr id="282" name="Google Shape;282;p18"/>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ph type="title"/>
          </p:nvPr>
        </p:nvSpPr>
        <p:spPr>
          <a:xfrm>
            <a:off x="528298" y="11557"/>
            <a:ext cx="1113343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Geographic (WGS84)</a:t>
            </a:r>
            <a:endParaRPr/>
          </a:p>
        </p:txBody>
      </p:sp>
      <p:pic>
        <p:nvPicPr>
          <p:cNvPr id="289" name="Google Shape;289;p19"/>
          <p:cNvPicPr preferRelativeResize="0"/>
          <p:nvPr/>
        </p:nvPicPr>
        <p:blipFill rotWithShape="1">
          <a:blip r:embed="rId3">
            <a:alphaModFix/>
          </a:blip>
          <a:srcRect b="0" l="0" r="0" t="0"/>
          <a:stretch/>
        </p:blipFill>
        <p:spPr>
          <a:xfrm>
            <a:off x="2824475" y="1146917"/>
            <a:ext cx="9164329" cy="4639322"/>
          </a:xfrm>
          <a:prstGeom prst="rect">
            <a:avLst/>
          </a:prstGeom>
          <a:noFill/>
          <a:ln>
            <a:noFill/>
          </a:ln>
        </p:spPr>
      </p:pic>
      <p:sp>
        <p:nvSpPr>
          <p:cNvPr id="290" name="Google Shape;290;p19"/>
          <p:cNvSpPr txBox="1"/>
          <p:nvPr/>
        </p:nvSpPr>
        <p:spPr>
          <a:xfrm>
            <a:off x="4266782" y="5786239"/>
            <a:ext cx="5946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Tissot’s indicatrix of circles illustrating distortion across a map</a:t>
            </a:r>
            <a:endParaRPr sz="1800">
              <a:solidFill>
                <a:schemeClr val="dk1"/>
              </a:solidFill>
              <a:latin typeface="Calibri"/>
              <a:ea typeface="Calibri"/>
              <a:cs typeface="Calibri"/>
              <a:sym typeface="Calibri"/>
            </a:endParaRPr>
          </a:p>
        </p:txBody>
      </p:sp>
      <p:sp>
        <p:nvSpPr>
          <p:cNvPr id="291" name="Google Shape;291;p19"/>
          <p:cNvSpPr/>
          <p:nvPr/>
        </p:nvSpPr>
        <p:spPr>
          <a:xfrm rot="2716409">
            <a:off x="-3765061" y="737083"/>
            <a:ext cx="5458987" cy="5458987"/>
          </a:xfrm>
          <a:prstGeom prst="arc">
            <a:avLst>
              <a:gd fmla="val 16200000" name="adj1"/>
              <a:gd fmla="val 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92" name="Google Shape;292;p19"/>
          <p:cNvCxnSpPr/>
          <p:nvPr/>
        </p:nvCxnSpPr>
        <p:spPr>
          <a:xfrm>
            <a:off x="1234440" y="1146917"/>
            <a:ext cx="0" cy="4639322"/>
          </a:xfrm>
          <a:prstGeom prst="straightConnector1">
            <a:avLst/>
          </a:prstGeom>
          <a:noFill/>
          <a:ln cap="flat" cmpd="sng" w="9525">
            <a:solidFill>
              <a:schemeClr val="accent1"/>
            </a:solidFill>
            <a:prstDash val="solid"/>
            <a:miter lim="800000"/>
            <a:headEnd len="sm" w="sm" type="none"/>
            <a:tailEnd len="sm" w="sm" type="none"/>
          </a:ln>
        </p:spPr>
      </p:cxnSp>
      <p:sp>
        <p:nvSpPr>
          <p:cNvPr id="293" name="Google Shape;293;p19"/>
          <p:cNvSpPr txBox="1"/>
          <p:nvPr/>
        </p:nvSpPr>
        <p:spPr>
          <a:xfrm>
            <a:off x="524658" y="5786239"/>
            <a:ext cx="1715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Projection Plane</a:t>
            </a:r>
            <a:endParaRPr sz="1800">
              <a:solidFill>
                <a:schemeClr val="dk1"/>
              </a:solidFill>
              <a:latin typeface="Calibri"/>
              <a:ea typeface="Calibri"/>
              <a:cs typeface="Calibri"/>
              <a:sym typeface="Calibri"/>
            </a:endParaRPr>
          </a:p>
        </p:txBody>
      </p:sp>
      <p:sp>
        <p:nvSpPr>
          <p:cNvPr id="294" name="Google Shape;294;p19"/>
          <p:cNvSpPr txBox="1"/>
          <p:nvPr/>
        </p:nvSpPr>
        <p:spPr>
          <a:xfrm>
            <a:off x="128850" y="1496672"/>
            <a:ext cx="8822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Earth’s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Surface</a:t>
            </a:r>
            <a:endParaRPr sz="1800">
              <a:solidFill>
                <a:schemeClr val="dk1"/>
              </a:solidFill>
              <a:latin typeface="Calibri"/>
              <a:ea typeface="Calibri"/>
              <a:cs typeface="Calibri"/>
              <a:sym typeface="Calibri"/>
            </a:endParaRPr>
          </a:p>
        </p:txBody>
      </p:sp>
      <p:cxnSp>
        <p:nvCxnSpPr>
          <p:cNvPr id="295" name="Google Shape;295;p19"/>
          <p:cNvCxnSpPr/>
          <p:nvPr/>
        </p:nvCxnSpPr>
        <p:spPr>
          <a:xfrm rot="10800000">
            <a:off x="1382168" y="3322320"/>
            <a:ext cx="218032"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96" name="Google Shape;296;p19"/>
          <p:cNvCxnSpPr/>
          <p:nvPr/>
        </p:nvCxnSpPr>
        <p:spPr>
          <a:xfrm>
            <a:off x="1036320" y="1600200"/>
            <a:ext cx="19812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97" name="Google Shape;297;p19"/>
          <p:cNvCxnSpPr/>
          <p:nvPr/>
        </p:nvCxnSpPr>
        <p:spPr>
          <a:xfrm>
            <a:off x="1036320" y="5303520"/>
            <a:ext cx="198120" cy="0"/>
          </a:xfrm>
          <a:prstGeom prst="straightConnector1">
            <a:avLst/>
          </a:prstGeom>
          <a:noFill/>
          <a:ln cap="flat" cmpd="sng" w="9525">
            <a:solidFill>
              <a:schemeClr val="accent1"/>
            </a:solidFill>
            <a:prstDash val="solid"/>
            <a:miter lim="800000"/>
            <a:headEnd len="sm" w="sm" type="none"/>
            <a:tailEnd len="med" w="med" type="triangle"/>
          </a:ln>
        </p:spPr>
      </p:cxnSp>
      <p:pic>
        <p:nvPicPr>
          <p:cNvPr id="298" name="Google Shape;298;p1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1" type="body"/>
          </p:nvPr>
        </p:nvSpPr>
        <p:spPr>
          <a:xfrm>
            <a:off x="1026027" y="1833859"/>
            <a:ext cx="9694525" cy="4023360"/>
          </a:xfrm>
          <a:prstGeom prst="rect">
            <a:avLst/>
          </a:prstGeom>
          <a:noFill/>
          <a:ln>
            <a:noFill/>
          </a:ln>
        </p:spPr>
        <p:txBody>
          <a:bodyPr anchorCtr="0" anchor="t" bIns="45700" lIns="91425" spcFirstLastPara="1" rIns="91425" wrap="square" tIns="45700">
            <a:normAutofit fontScale="70000" lnSpcReduction="20000"/>
          </a:bodyPr>
          <a:lstStyle/>
          <a:p>
            <a:pPr indent="-282575" lvl="0" marL="282575" rtl="0" algn="l">
              <a:lnSpc>
                <a:spcPct val="110000"/>
              </a:lnSpc>
              <a:spcBef>
                <a:spcPts val="0"/>
              </a:spcBef>
              <a:spcAft>
                <a:spcPts val="0"/>
              </a:spcAft>
              <a:buClr>
                <a:schemeClr val="accent2"/>
              </a:buClr>
              <a:buSzPct val="100000"/>
              <a:buFont typeface="Arial"/>
              <a:buChar char="•"/>
            </a:pPr>
            <a:r>
              <a:rPr lang="en-US" sz="3600"/>
              <a:t>Component of the </a:t>
            </a:r>
            <a:r>
              <a:rPr i="1" lang="en-US" sz="3600"/>
              <a:t>NOAA CoastWatch Satellite Training Course</a:t>
            </a:r>
            <a:endParaRPr/>
          </a:p>
          <a:p>
            <a:pPr indent="-122554" lvl="0" marL="282575" rtl="0" algn="l">
              <a:lnSpc>
                <a:spcPct val="110000"/>
              </a:lnSpc>
              <a:spcBef>
                <a:spcPts val="1000"/>
              </a:spcBef>
              <a:spcAft>
                <a:spcPts val="0"/>
              </a:spcAft>
              <a:buClr>
                <a:schemeClr val="accent2"/>
              </a:buClr>
              <a:buSzPct val="100000"/>
              <a:buFont typeface="Arial"/>
              <a:buNone/>
            </a:pPr>
            <a:r>
              <a:t/>
            </a:r>
            <a:endParaRPr i="1" sz="3600"/>
          </a:p>
          <a:p>
            <a:pPr indent="-282575" lvl="0" marL="282575" rtl="0" algn="l">
              <a:lnSpc>
                <a:spcPct val="110000"/>
              </a:lnSpc>
              <a:spcBef>
                <a:spcPts val="1000"/>
              </a:spcBef>
              <a:spcAft>
                <a:spcPts val="0"/>
              </a:spcAft>
              <a:buClr>
                <a:schemeClr val="accent2"/>
              </a:buClr>
              <a:buSzPct val="100000"/>
              <a:buFont typeface="Arial"/>
              <a:buChar char="•"/>
            </a:pPr>
            <a:r>
              <a:rPr lang="en-US" sz="3600"/>
              <a:t>Comprised of 3 modules:  Data, Tools, Exercise(s)</a:t>
            </a:r>
            <a:endParaRPr/>
          </a:p>
          <a:p>
            <a:pPr indent="-122554" lvl="0" marL="282575" rtl="0" algn="l">
              <a:lnSpc>
                <a:spcPct val="110000"/>
              </a:lnSpc>
              <a:spcBef>
                <a:spcPts val="1000"/>
              </a:spcBef>
              <a:spcAft>
                <a:spcPts val="0"/>
              </a:spcAft>
              <a:buClr>
                <a:schemeClr val="accent2"/>
              </a:buClr>
              <a:buSzPct val="100000"/>
              <a:buFont typeface="Arial"/>
              <a:buNone/>
            </a:pPr>
            <a:r>
              <a:t/>
            </a:r>
            <a:endParaRPr sz="3600"/>
          </a:p>
          <a:p>
            <a:pPr indent="-282575" lvl="0" marL="282575" rtl="0" algn="l">
              <a:lnSpc>
                <a:spcPct val="110000"/>
              </a:lnSpc>
              <a:spcBef>
                <a:spcPts val="1000"/>
              </a:spcBef>
              <a:spcAft>
                <a:spcPts val="0"/>
              </a:spcAft>
              <a:buClr>
                <a:schemeClr val="accent2"/>
              </a:buClr>
              <a:buSzPct val="100000"/>
              <a:buFont typeface="Arial"/>
              <a:buChar char="•"/>
            </a:pPr>
            <a:r>
              <a:rPr lang="en-US" sz="3600"/>
              <a:t>Uses ESRI ArcMap, but techniques work with QGIS and other GIS software</a:t>
            </a:r>
            <a:endParaRPr/>
          </a:p>
          <a:p>
            <a:pPr indent="-158115" lvl="0" marL="282575" rtl="0" algn="l">
              <a:lnSpc>
                <a:spcPct val="110000"/>
              </a:lnSpc>
              <a:spcBef>
                <a:spcPts val="1000"/>
              </a:spcBef>
              <a:spcAft>
                <a:spcPts val="0"/>
              </a:spcAft>
              <a:buClr>
                <a:schemeClr val="accent2"/>
              </a:buClr>
              <a:buSzPct val="100000"/>
              <a:buFont typeface="Arial"/>
              <a:buNone/>
            </a:pPr>
            <a:r>
              <a:t/>
            </a:r>
            <a:endParaRPr/>
          </a:p>
          <a:p>
            <a:pPr indent="-282575" lvl="0" marL="282575" rtl="0" algn="l">
              <a:lnSpc>
                <a:spcPct val="110000"/>
              </a:lnSpc>
              <a:spcBef>
                <a:spcPts val="1000"/>
              </a:spcBef>
              <a:spcAft>
                <a:spcPts val="0"/>
              </a:spcAft>
              <a:buClr>
                <a:schemeClr val="accent2"/>
              </a:buClr>
              <a:buSzPct val="100000"/>
              <a:buFont typeface="Arial"/>
              <a:buChar char="•"/>
            </a:pPr>
            <a:r>
              <a:rPr lang="en-US" sz="3600"/>
              <a:t>Updated from CoastWatch Satellite GIS training originally given in 2000 for avenue-based ArcView 3.1</a:t>
            </a:r>
            <a:endParaRPr/>
          </a:p>
          <a:p>
            <a:pPr indent="-158115" lvl="0" marL="282575" rtl="0" algn="l">
              <a:lnSpc>
                <a:spcPct val="110000"/>
              </a:lnSpc>
              <a:spcBef>
                <a:spcPts val="1000"/>
              </a:spcBef>
              <a:spcAft>
                <a:spcPts val="0"/>
              </a:spcAft>
              <a:buClr>
                <a:schemeClr val="accent2"/>
              </a:buClr>
              <a:buSzPct val="100000"/>
              <a:buFont typeface="Arial"/>
              <a:buNone/>
            </a:pPr>
            <a:r>
              <a:t/>
            </a:r>
            <a:endParaRPr/>
          </a:p>
        </p:txBody>
      </p:sp>
      <p:sp>
        <p:nvSpPr>
          <p:cNvPr id="83" name="Google Shape;83;p2"/>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This Training</a:t>
            </a:r>
            <a:endParaRPr/>
          </a:p>
        </p:txBody>
      </p:sp>
      <p:pic>
        <p:nvPicPr>
          <p:cNvPr id="84" name="Google Shape;84;p2"/>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0"/>
          <p:cNvSpPr txBox="1"/>
          <p:nvPr>
            <p:ph type="title"/>
          </p:nvPr>
        </p:nvSpPr>
        <p:spPr>
          <a:xfrm>
            <a:off x="528297" y="11557"/>
            <a:ext cx="114024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    Mercator (WGS84)       GOES-16 (GRS80)            Azimuthal Equidistant</a:t>
            </a:r>
            <a:endParaRPr/>
          </a:p>
        </p:txBody>
      </p:sp>
      <p:sp>
        <p:nvSpPr>
          <p:cNvPr id="305" name="Google Shape;305;p20"/>
          <p:cNvSpPr txBox="1"/>
          <p:nvPr/>
        </p:nvSpPr>
        <p:spPr>
          <a:xfrm>
            <a:off x="2908854" y="5786239"/>
            <a:ext cx="5946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Tissot’s indicatrix of circles illustrating distortion across a map</a:t>
            </a:r>
            <a:endParaRPr sz="1800">
              <a:solidFill>
                <a:schemeClr val="dk1"/>
              </a:solidFill>
              <a:latin typeface="Calibri"/>
              <a:ea typeface="Calibri"/>
              <a:cs typeface="Calibri"/>
              <a:sym typeface="Calibri"/>
            </a:endParaRPr>
          </a:p>
        </p:txBody>
      </p:sp>
      <p:pic>
        <p:nvPicPr>
          <p:cNvPr id="306" name="Google Shape;306;p20"/>
          <p:cNvPicPr preferRelativeResize="0"/>
          <p:nvPr/>
        </p:nvPicPr>
        <p:blipFill rotWithShape="1">
          <a:blip r:embed="rId3">
            <a:alphaModFix/>
          </a:blip>
          <a:srcRect b="0" l="0" r="0" t="0"/>
          <a:stretch/>
        </p:blipFill>
        <p:spPr>
          <a:xfrm>
            <a:off x="888576" y="1641271"/>
            <a:ext cx="2442504" cy="3670927"/>
          </a:xfrm>
          <a:prstGeom prst="rect">
            <a:avLst/>
          </a:prstGeom>
          <a:noFill/>
          <a:ln>
            <a:noFill/>
          </a:ln>
        </p:spPr>
      </p:pic>
      <p:pic>
        <p:nvPicPr>
          <p:cNvPr id="307" name="Google Shape;307;p20"/>
          <p:cNvPicPr preferRelativeResize="0"/>
          <p:nvPr/>
        </p:nvPicPr>
        <p:blipFill rotWithShape="1">
          <a:blip r:embed="rId4">
            <a:alphaModFix/>
          </a:blip>
          <a:srcRect b="0" l="0" r="0" t="0"/>
          <a:stretch/>
        </p:blipFill>
        <p:spPr>
          <a:xfrm>
            <a:off x="3820016" y="1527050"/>
            <a:ext cx="3947314" cy="3899371"/>
          </a:xfrm>
          <a:prstGeom prst="rect">
            <a:avLst/>
          </a:prstGeom>
          <a:noFill/>
          <a:ln>
            <a:noFill/>
          </a:ln>
        </p:spPr>
      </p:pic>
      <p:pic>
        <p:nvPicPr>
          <p:cNvPr id="308" name="Google Shape;308;p20"/>
          <p:cNvPicPr preferRelativeResize="0"/>
          <p:nvPr/>
        </p:nvPicPr>
        <p:blipFill rotWithShape="1">
          <a:blip r:embed="rId5">
            <a:alphaModFix/>
          </a:blip>
          <a:srcRect b="0" l="0" r="0" t="0"/>
          <a:stretch/>
        </p:blipFill>
        <p:spPr>
          <a:xfrm>
            <a:off x="8018273" y="1352812"/>
            <a:ext cx="3899974" cy="4010979"/>
          </a:xfrm>
          <a:prstGeom prst="rect">
            <a:avLst/>
          </a:prstGeom>
          <a:noFill/>
          <a:ln>
            <a:noFill/>
          </a:ln>
        </p:spPr>
      </p:pic>
      <p:pic>
        <p:nvPicPr>
          <p:cNvPr id="309" name="Google Shape;309;p20"/>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1"/>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Product Projections - Conformality</a:t>
            </a:r>
            <a:endParaRPr/>
          </a:p>
        </p:txBody>
      </p:sp>
      <p:sp>
        <p:nvSpPr>
          <p:cNvPr id="316" name="Google Shape;316;p21"/>
          <p:cNvSpPr txBox="1"/>
          <p:nvPr>
            <p:ph idx="1" type="body"/>
          </p:nvPr>
        </p:nvSpPr>
        <p:spPr>
          <a:xfrm>
            <a:off x="1274299" y="1586475"/>
            <a:ext cx="5450058"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262626"/>
              </a:buClr>
              <a:buSzPct val="100000"/>
              <a:buChar char="•"/>
            </a:pPr>
            <a:r>
              <a:rPr lang="en-US" sz="3600"/>
              <a:t>Shape is preserved</a:t>
            </a:r>
            <a:endParaRPr/>
          </a:p>
          <a:p>
            <a:pPr indent="-228600" lvl="0" marL="228600" rtl="0" algn="l">
              <a:lnSpc>
                <a:spcPct val="90000"/>
              </a:lnSpc>
              <a:spcBef>
                <a:spcPts val="1000"/>
              </a:spcBef>
              <a:spcAft>
                <a:spcPts val="0"/>
              </a:spcAft>
              <a:buClr>
                <a:srgbClr val="262626"/>
              </a:buClr>
              <a:buSzPct val="100000"/>
              <a:buChar char="•"/>
            </a:pPr>
            <a:r>
              <a:rPr lang="en-US" sz="3600"/>
              <a:t>Representative of actual feature</a:t>
            </a:r>
            <a:endParaRPr/>
          </a:p>
          <a:p>
            <a:pPr indent="-228600" lvl="0" marL="228600" rtl="0" algn="l">
              <a:lnSpc>
                <a:spcPct val="90000"/>
              </a:lnSpc>
              <a:spcBef>
                <a:spcPts val="1000"/>
              </a:spcBef>
              <a:spcAft>
                <a:spcPts val="0"/>
              </a:spcAft>
              <a:buClr>
                <a:srgbClr val="262626"/>
              </a:buClr>
              <a:buSzPct val="100000"/>
              <a:buChar char="•"/>
            </a:pPr>
            <a:r>
              <a:rPr lang="en-US" sz="3600"/>
              <a:t>Useful for preserving shape</a:t>
            </a:r>
            <a:endParaRPr/>
          </a:p>
          <a:p>
            <a:pPr indent="-228600" lvl="0" marL="228600" rtl="0" algn="l">
              <a:lnSpc>
                <a:spcPct val="90000"/>
              </a:lnSpc>
              <a:spcBef>
                <a:spcPts val="1000"/>
              </a:spcBef>
              <a:spcAft>
                <a:spcPts val="0"/>
              </a:spcAft>
              <a:buClr>
                <a:srgbClr val="262626"/>
              </a:buClr>
              <a:buSzPct val="100000"/>
              <a:buChar char="•"/>
            </a:pPr>
            <a:r>
              <a:rPr lang="en-US" sz="3600"/>
              <a:t>Lambert Conformal Conic</a:t>
            </a:r>
            <a:endParaRPr/>
          </a:p>
          <a:p>
            <a:pPr indent="-228600" lvl="0" marL="228600" rtl="0" algn="l">
              <a:lnSpc>
                <a:spcPct val="90000"/>
              </a:lnSpc>
              <a:spcBef>
                <a:spcPts val="1000"/>
              </a:spcBef>
              <a:spcAft>
                <a:spcPts val="0"/>
              </a:spcAft>
              <a:buClr>
                <a:srgbClr val="262626"/>
              </a:buClr>
              <a:buSzPct val="100000"/>
              <a:buChar char="•"/>
            </a:pPr>
            <a:r>
              <a:rPr lang="en-US" sz="3600"/>
              <a:t>Mercator</a:t>
            </a:r>
            <a:endParaRPr/>
          </a:p>
          <a:p>
            <a:pPr indent="-228600" lvl="1" marL="685800" rtl="0" algn="l">
              <a:lnSpc>
                <a:spcPct val="90000"/>
              </a:lnSpc>
              <a:spcBef>
                <a:spcPts val="500"/>
              </a:spcBef>
              <a:spcAft>
                <a:spcPts val="0"/>
              </a:spcAft>
              <a:buClr>
                <a:srgbClr val="262626"/>
              </a:buClr>
              <a:buSzPct val="100000"/>
              <a:buChar char="•"/>
            </a:pPr>
            <a:r>
              <a:rPr lang="en-US" sz="3200"/>
              <a:t>Straight lines have constant bearing</a:t>
            </a:r>
            <a:endParaRPr sz="2800"/>
          </a:p>
          <a:p>
            <a:pPr indent="0" lvl="0" marL="0" rtl="0" algn="l">
              <a:lnSpc>
                <a:spcPct val="90000"/>
              </a:lnSpc>
              <a:spcBef>
                <a:spcPts val="1000"/>
              </a:spcBef>
              <a:spcAft>
                <a:spcPts val="0"/>
              </a:spcAft>
              <a:buClr>
                <a:srgbClr val="262626"/>
              </a:buClr>
              <a:buSzPct val="100000"/>
              <a:buNone/>
            </a:pPr>
            <a:r>
              <a:t/>
            </a:r>
            <a:endParaRPr/>
          </a:p>
        </p:txBody>
      </p:sp>
      <p:pic>
        <p:nvPicPr>
          <p:cNvPr id="317" name="Google Shape;317;p21"/>
          <p:cNvPicPr preferRelativeResize="0"/>
          <p:nvPr/>
        </p:nvPicPr>
        <p:blipFill rotWithShape="1">
          <a:blip r:embed="rId3">
            <a:alphaModFix/>
          </a:blip>
          <a:srcRect b="0" l="0" r="0" t="0"/>
          <a:stretch/>
        </p:blipFill>
        <p:spPr>
          <a:xfrm>
            <a:off x="6950524" y="1191971"/>
            <a:ext cx="4839375" cy="486795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18" name="Google Shape;318;p21"/>
          <p:cNvSpPr txBox="1"/>
          <p:nvPr/>
        </p:nvSpPr>
        <p:spPr>
          <a:xfrm>
            <a:off x="7294835" y="6050804"/>
            <a:ext cx="41507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Lambert Conformal Conic preserves shape</a:t>
            </a:r>
            <a:endParaRPr sz="1800">
              <a:solidFill>
                <a:schemeClr val="dk1"/>
              </a:solidFill>
              <a:latin typeface="Calibri"/>
              <a:ea typeface="Calibri"/>
              <a:cs typeface="Calibri"/>
              <a:sym typeface="Calibri"/>
            </a:endParaRPr>
          </a:p>
        </p:txBody>
      </p:sp>
      <p:pic>
        <p:nvPicPr>
          <p:cNvPr id="319" name="Google Shape;319;p21"/>
          <p:cNvPicPr preferRelativeResize="0"/>
          <p:nvPr/>
        </p:nvPicPr>
        <p:blipFill rotWithShape="1">
          <a:blip r:embed="rId4">
            <a:alphaModFix/>
          </a:blip>
          <a:srcRect b="0" l="0" r="0" t="0"/>
          <a:stretch/>
        </p:blipFill>
        <p:spPr>
          <a:xfrm>
            <a:off x="8239317" y="119996"/>
            <a:ext cx="1149241" cy="963536"/>
          </a:xfrm>
          <a:prstGeom prst="rect">
            <a:avLst/>
          </a:prstGeom>
          <a:noFill/>
          <a:ln>
            <a:noFill/>
          </a:ln>
        </p:spPr>
      </p:pic>
      <p:pic>
        <p:nvPicPr>
          <p:cNvPr id="320" name="Google Shape;320;p21"/>
          <p:cNvPicPr preferRelativeResize="0"/>
          <p:nvPr/>
        </p:nvPicPr>
        <p:blipFill rotWithShape="1">
          <a:blip r:embed="rId5">
            <a:alphaModFix/>
          </a:blip>
          <a:srcRect b="0" l="0" r="0" t="0"/>
          <a:stretch/>
        </p:blipFill>
        <p:spPr>
          <a:xfrm>
            <a:off x="9682721" y="193634"/>
            <a:ext cx="1459231" cy="854297"/>
          </a:xfrm>
          <a:prstGeom prst="rect">
            <a:avLst/>
          </a:prstGeom>
          <a:noFill/>
          <a:ln>
            <a:noFill/>
          </a:ln>
        </p:spPr>
      </p:pic>
      <p:pic>
        <p:nvPicPr>
          <p:cNvPr id="321" name="Google Shape;321;p21"/>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Product Projections - Area</a:t>
            </a:r>
            <a:endParaRPr/>
          </a:p>
        </p:txBody>
      </p:sp>
      <p:sp>
        <p:nvSpPr>
          <p:cNvPr id="328" name="Google Shape;328;p22"/>
          <p:cNvSpPr txBox="1"/>
          <p:nvPr>
            <p:ph idx="1" type="body"/>
          </p:nvPr>
        </p:nvSpPr>
        <p:spPr>
          <a:xfrm>
            <a:off x="1274299" y="1586475"/>
            <a:ext cx="54500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600"/>
              <a:buChar char="•"/>
            </a:pPr>
            <a:r>
              <a:rPr lang="en-US" sz="3600"/>
              <a:t>Area is preserved</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Area measurements consistent across map</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Useful for comparison</a:t>
            </a:r>
            <a:endParaRPr sz="3200"/>
          </a:p>
          <a:p>
            <a:pPr indent="0" lvl="0" marL="0" rtl="0" algn="l">
              <a:lnSpc>
                <a:spcPct val="90000"/>
              </a:lnSpc>
              <a:spcBef>
                <a:spcPts val="1000"/>
              </a:spcBef>
              <a:spcAft>
                <a:spcPts val="0"/>
              </a:spcAft>
              <a:buClr>
                <a:srgbClr val="262626"/>
              </a:buClr>
              <a:buSzPts val="2800"/>
              <a:buNone/>
            </a:pPr>
            <a:r>
              <a:t/>
            </a:r>
            <a:endParaRPr/>
          </a:p>
        </p:txBody>
      </p:sp>
      <p:pic>
        <p:nvPicPr>
          <p:cNvPr id="329" name="Google Shape;329;p22"/>
          <p:cNvPicPr preferRelativeResize="0"/>
          <p:nvPr/>
        </p:nvPicPr>
        <p:blipFill rotWithShape="1">
          <a:blip r:embed="rId3">
            <a:alphaModFix/>
          </a:blip>
          <a:srcRect b="0" l="0" r="0" t="0"/>
          <a:stretch/>
        </p:blipFill>
        <p:spPr>
          <a:xfrm>
            <a:off x="6950524" y="1079385"/>
            <a:ext cx="4839375" cy="48584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30" name="Google Shape;330;p22"/>
          <p:cNvSpPr txBox="1"/>
          <p:nvPr/>
        </p:nvSpPr>
        <p:spPr>
          <a:xfrm>
            <a:off x="7966554" y="5937813"/>
            <a:ext cx="32555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Albers Equal-area preserves area</a:t>
            </a:r>
            <a:endParaRPr sz="1800">
              <a:solidFill>
                <a:schemeClr val="dk1"/>
              </a:solidFill>
              <a:latin typeface="Calibri"/>
              <a:ea typeface="Calibri"/>
              <a:cs typeface="Calibri"/>
              <a:sym typeface="Calibri"/>
            </a:endParaRPr>
          </a:p>
        </p:txBody>
      </p:sp>
      <p:pic>
        <p:nvPicPr>
          <p:cNvPr id="331" name="Google Shape;331;p22"/>
          <p:cNvPicPr preferRelativeResize="0"/>
          <p:nvPr/>
        </p:nvPicPr>
        <p:blipFill rotWithShape="1">
          <a:blip r:embed="rId4">
            <a:alphaModFix/>
          </a:blip>
          <a:srcRect b="0" l="0" r="0" t="0"/>
          <a:stretch/>
        </p:blipFill>
        <p:spPr>
          <a:xfrm>
            <a:off x="8862827" y="297586"/>
            <a:ext cx="1014768" cy="753503"/>
          </a:xfrm>
          <a:prstGeom prst="rect">
            <a:avLst/>
          </a:prstGeom>
          <a:noFill/>
          <a:ln>
            <a:noFill/>
          </a:ln>
        </p:spPr>
      </p:pic>
      <p:pic>
        <p:nvPicPr>
          <p:cNvPr id="332" name="Google Shape;332;p2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 Preparation</a:t>
            </a:r>
            <a:endParaRPr/>
          </a:p>
        </p:txBody>
      </p:sp>
      <p:sp>
        <p:nvSpPr>
          <p:cNvPr id="339" name="Google Shape;339;p23"/>
          <p:cNvSpPr txBox="1"/>
          <p:nvPr>
            <p:ph idx="1" type="body"/>
          </p:nvPr>
        </p:nvSpPr>
        <p:spPr>
          <a:xfrm>
            <a:off x="1274299" y="1586475"/>
            <a:ext cx="5553176"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262626"/>
              </a:buClr>
              <a:buSzPct val="100000"/>
              <a:buChar char="•"/>
            </a:pPr>
            <a:r>
              <a:rPr lang="en-US" sz="3600"/>
              <a:t>Reprojection required?</a:t>
            </a:r>
            <a:endParaRPr/>
          </a:p>
          <a:p>
            <a:pPr indent="-17145"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Metadata complete?</a:t>
            </a:r>
            <a:endParaRPr/>
          </a:p>
          <a:p>
            <a:pPr indent="-17145"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Values accessible?</a:t>
            </a:r>
            <a:endParaRPr/>
          </a:p>
          <a:p>
            <a:pPr indent="-17145" lvl="0" marL="228600" rtl="0" algn="l">
              <a:lnSpc>
                <a:spcPct val="90000"/>
              </a:lnSpc>
              <a:spcBef>
                <a:spcPts val="1000"/>
              </a:spcBef>
              <a:spcAft>
                <a:spcPts val="0"/>
              </a:spcAft>
              <a:buClr>
                <a:srgbClr val="262626"/>
              </a:buClr>
              <a:buSzPct val="100000"/>
              <a:buNone/>
            </a:pPr>
            <a:r>
              <a:t/>
            </a:r>
            <a:endParaRPr sz="3600"/>
          </a:p>
          <a:p>
            <a:pPr indent="-228600" lvl="0" marL="228600" rtl="0" algn="l">
              <a:lnSpc>
                <a:spcPct val="90000"/>
              </a:lnSpc>
              <a:spcBef>
                <a:spcPts val="1000"/>
              </a:spcBef>
              <a:spcAft>
                <a:spcPts val="0"/>
              </a:spcAft>
              <a:buClr>
                <a:srgbClr val="262626"/>
              </a:buClr>
              <a:buSzPct val="100000"/>
              <a:buChar char="•"/>
            </a:pPr>
            <a:r>
              <a:rPr lang="en-US" sz="3600"/>
              <a:t>Compositing or binning required?</a:t>
            </a:r>
            <a:endParaRPr sz="3200"/>
          </a:p>
          <a:p>
            <a:pPr indent="0" lvl="0" marL="0" rtl="0" algn="l">
              <a:lnSpc>
                <a:spcPct val="90000"/>
              </a:lnSpc>
              <a:spcBef>
                <a:spcPts val="1000"/>
              </a:spcBef>
              <a:spcAft>
                <a:spcPts val="0"/>
              </a:spcAft>
              <a:buClr>
                <a:srgbClr val="262626"/>
              </a:buClr>
              <a:buSzPct val="100000"/>
              <a:buNone/>
            </a:pPr>
            <a:r>
              <a:t/>
            </a:r>
            <a:endParaRPr/>
          </a:p>
        </p:txBody>
      </p:sp>
      <p:pic>
        <p:nvPicPr>
          <p:cNvPr id="340" name="Google Shape;340;p23"/>
          <p:cNvPicPr preferRelativeResize="0"/>
          <p:nvPr/>
        </p:nvPicPr>
        <p:blipFill rotWithShape="1">
          <a:blip r:embed="rId3">
            <a:alphaModFix/>
          </a:blip>
          <a:srcRect b="0" l="0" r="0" t="0"/>
          <a:stretch/>
        </p:blipFill>
        <p:spPr>
          <a:xfrm>
            <a:off x="6148518" y="1071183"/>
            <a:ext cx="5647242" cy="4476291"/>
          </a:xfrm>
          <a:prstGeom prst="rect">
            <a:avLst/>
          </a:prstGeom>
          <a:noFill/>
          <a:ln>
            <a:noFill/>
          </a:ln>
          <a:effectLst>
            <a:outerShdw blurRad="190500" rotWithShape="0" algn="tl">
              <a:srgbClr val="000000">
                <a:alpha val="69803"/>
              </a:srgbClr>
            </a:outerShdw>
          </a:effectLst>
        </p:spPr>
      </p:pic>
      <p:pic>
        <p:nvPicPr>
          <p:cNvPr id="341" name="Google Shape;341;p23"/>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4"/>
          <p:cNvSpPr txBox="1"/>
          <p:nvPr>
            <p:ph type="title"/>
          </p:nvPr>
        </p:nvSpPr>
        <p:spPr>
          <a:xfrm>
            <a:off x="841448" y="3497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Summary</a:t>
            </a:r>
            <a:endParaRPr/>
          </a:p>
        </p:txBody>
      </p:sp>
      <p:sp>
        <p:nvSpPr>
          <p:cNvPr id="348" name="Google Shape;348;p24"/>
          <p:cNvSpPr txBox="1"/>
          <p:nvPr>
            <p:ph idx="1" type="body"/>
          </p:nvPr>
        </p:nvSpPr>
        <p:spPr>
          <a:xfrm>
            <a:off x="1242289" y="2060948"/>
            <a:ext cx="6397376" cy="39563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200"/>
              <a:buChar char="•"/>
            </a:pPr>
            <a:r>
              <a:rPr lang="en-US" sz="3200"/>
              <a:t>Imagery</a:t>
            </a:r>
            <a:endParaRPr/>
          </a:p>
          <a:p>
            <a:pPr indent="-25400" lvl="0" marL="228600" rtl="0" algn="l">
              <a:lnSpc>
                <a:spcPct val="90000"/>
              </a:lnSpc>
              <a:spcBef>
                <a:spcPts val="1000"/>
              </a:spcBef>
              <a:spcAft>
                <a:spcPts val="0"/>
              </a:spcAft>
              <a:buClr>
                <a:srgbClr val="262626"/>
              </a:buClr>
              <a:buSzPts val="3200"/>
              <a:buNone/>
            </a:pPr>
            <a:r>
              <a:t/>
            </a:r>
            <a:endParaRPr sz="3200"/>
          </a:p>
          <a:p>
            <a:pPr indent="-228600" lvl="0" marL="228600" rtl="0" algn="l">
              <a:lnSpc>
                <a:spcPct val="90000"/>
              </a:lnSpc>
              <a:spcBef>
                <a:spcPts val="1000"/>
              </a:spcBef>
              <a:spcAft>
                <a:spcPts val="0"/>
              </a:spcAft>
              <a:buClr>
                <a:srgbClr val="262626"/>
              </a:buClr>
              <a:buSzPts val="3200"/>
              <a:buChar char="•"/>
            </a:pPr>
            <a:r>
              <a:rPr lang="en-US" sz="3200"/>
              <a:t>Data</a:t>
            </a:r>
            <a:endParaRPr sz="3200"/>
          </a:p>
          <a:p>
            <a:pPr indent="-25400" lvl="0" marL="228600" rtl="0" algn="l">
              <a:lnSpc>
                <a:spcPct val="90000"/>
              </a:lnSpc>
              <a:spcBef>
                <a:spcPts val="1000"/>
              </a:spcBef>
              <a:spcAft>
                <a:spcPts val="0"/>
              </a:spcAft>
              <a:buClr>
                <a:srgbClr val="262626"/>
              </a:buClr>
              <a:buSzPts val="3200"/>
              <a:buNone/>
            </a:pPr>
            <a:r>
              <a:t/>
            </a:r>
            <a:endParaRPr sz="3200"/>
          </a:p>
          <a:p>
            <a:pPr indent="-228600" lvl="0" marL="228600" rtl="0" algn="l">
              <a:lnSpc>
                <a:spcPct val="90000"/>
              </a:lnSpc>
              <a:spcBef>
                <a:spcPts val="1000"/>
              </a:spcBef>
              <a:spcAft>
                <a:spcPts val="0"/>
              </a:spcAft>
              <a:buClr>
                <a:srgbClr val="262626"/>
              </a:buClr>
              <a:buSzPts val="3200"/>
              <a:buChar char="•"/>
            </a:pPr>
            <a:r>
              <a:rPr lang="en-US" sz="3200"/>
              <a:t>Data considerations and preparation</a:t>
            </a:r>
            <a:endParaRPr sz="3200"/>
          </a:p>
        </p:txBody>
      </p:sp>
      <p:pic>
        <p:nvPicPr>
          <p:cNvPr id="349" name="Google Shape;349;p24"/>
          <p:cNvPicPr preferRelativeResize="0"/>
          <p:nvPr/>
        </p:nvPicPr>
        <p:blipFill rotWithShape="1">
          <a:blip r:embed="rId3">
            <a:alphaModFix/>
          </a:blip>
          <a:srcRect b="0" l="0" r="0" t="0"/>
          <a:stretch/>
        </p:blipFill>
        <p:spPr>
          <a:xfrm>
            <a:off x="6343186" y="704588"/>
            <a:ext cx="5629353" cy="4916609"/>
          </a:xfrm>
          <a:prstGeom prst="rect">
            <a:avLst/>
          </a:prstGeom>
          <a:noFill/>
          <a:ln>
            <a:noFill/>
          </a:ln>
        </p:spPr>
      </p:pic>
      <p:sp>
        <p:nvSpPr>
          <p:cNvPr id="350" name="Google Shape;350;p24"/>
          <p:cNvSpPr txBox="1"/>
          <p:nvPr/>
        </p:nvSpPr>
        <p:spPr>
          <a:xfrm>
            <a:off x="7863840" y="5648010"/>
            <a:ext cx="22732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S-NPP VIIRS SST image</a:t>
            </a:r>
            <a:endParaRPr sz="1800">
              <a:solidFill>
                <a:schemeClr val="dk1"/>
              </a:solidFill>
              <a:latin typeface="Calibri"/>
              <a:ea typeface="Calibri"/>
              <a:cs typeface="Calibri"/>
              <a:sym typeface="Calibri"/>
            </a:endParaRPr>
          </a:p>
        </p:txBody>
      </p:sp>
      <p:pic>
        <p:nvPicPr>
          <p:cNvPr id="351" name="Google Shape;351;p24"/>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5"/>
          <p:cNvSpPr txBox="1"/>
          <p:nvPr>
            <p:ph type="title"/>
          </p:nvPr>
        </p:nvSpPr>
        <p:spPr>
          <a:xfrm>
            <a:off x="2338257" y="2029926"/>
            <a:ext cx="8087884" cy="7887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4E79"/>
              </a:buClr>
              <a:buSzPts val="4000"/>
              <a:buFont typeface="Calibri"/>
              <a:buNone/>
            </a:pPr>
            <a:r>
              <a:rPr lang="en-US" sz="4000"/>
              <a:t>Using Satellite Data in GIS:  Data</a:t>
            </a:r>
            <a:endParaRPr sz="4000"/>
          </a:p>
        </p:txBody>
      </p:sp>
      <p:sp>
        <p:nvSpPr>
          <p:cNvPr id="358" name="Google Shape;358;p25"/>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1600"/>
              <a:buChar char="•"/>
            </a:pPr>
            <a:r>
              <a:rPr lang="en-US"/>
              <a:t>Versioning:</a:t>
            </a:r>
            <a:br>
              <a:rPr lang="en-US"/>
            </a:br>
            <a:r>
              <a:rPr lang="en-US"/>
              <a:t>2020, Soracco</a:t>
            </a:r>
            <a:endParaRPr/>
          </a:p>
        </p:txBody>
      </p:sp>
      <p:sp>
        <p:nvSpPr>
          <p:cNvPr id="359" name="Google Shape;359;p25"/>
          <p:cNvSpPr txBox="1"/>
          <p:nvPr>
            <p:ph idx="1" type="body"/>
          </p:nvPr>
        </p:nvSpPr>
        <p:spPr>
          <a:xfrm>
            <a:off x="3567642" y="2849730"/>
            <a:ext cx="7313083" cy="122443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262626"/>
              </a:buClr>
              <a:buSzPts val="2800"/>
              <a:buChar char="•"/>
            </a:pPr>
            <a:r>
              <a:rPr lang="en-US"/>
              <a:t>Michael Soracco</a:t>
            </a:r>
            <a:br>
              <a:rPr lang="en-US"/>
            </a:br>
            <a:r>
              <a:rPr lang="en-US"/>
              <a:t>NOAA Affiliate for NOAA CoastWatch</a:t>
            </a:r>
            <a:endParaRPr/>
          </a:p>
          <a:p>
            <a:pPr indent="-228600" lvl="0" marL="228600" rtl="0" algn="l">
              <a:lnSpc>
                <a:spcPct val="90000"/>
              </a:lnSpc>
              <a:spcBef>
                <a:spcPts val="0"/>
              </a:spcBef>
              <a:spcAft>
                <a:spcPts val="0"/>
              </a:spcAft>
              <a:buClr>
                <a:srgbClr val="262626"/>
              </a:buClr>
              <a:buSzPts val="2800"/>
              <a:buChar char="•"/>
            </a:pPr>
            <a:r>
              <a:rPr lang="en-US"/>
              <a:t>College Park, MD</a:t>
            </a:r>
            <a:endParaRPr/>
          </a:p>
          <a:p>
            <a:pPr indent="-50800" lvl="0" marL="228600" rtl="0" algn="l">
              <a:lnSpc>
                <a:spcPct val="90000"/>
              </a:lnSpc>
              <a:spcBef>
                <a:spcPts val="800"/>
              </a:spcBef>
              <a:spcAft>
                <a:spcPts val="0"/>
              </a:spcAft>
              <a:buClr>
                <a:srgbClr val="262626"/>
              </a:buClr>
              <a:buSzPts val="2800"/>
              <a:buNone/>
            </a:pPr>
            <a:r>
              <a:t/>
            </a:r>
            <a:endParaRPr/>
          </a:p>
          <a:p>
            <a:pPr indent="-50800" lvl="0" marL="228600" rtl="0" algn="l">
              <a:lnSpc>
                <a:spcPct val="90000"/>
              </a:lnSpc>
              <a:spcBef>
                <a:spcPts val="1000"/>
              </a:spcBef>
              <a:spcAft>
                <a:spcPts val="0"/>
              </a:spcAft>
              <a:buClr>
                <a:srgbClr val="262626"/>
              </a:buClr>
              <a:buSzPts val="2800"/>
              <a:buNone/>
            </a:pPr>
            <a:r>
              <a:t/>
            </a:r>
            <a:endParaRPr/>
          </a:p>
        </p:txBody>
      </p:sp>
      <p:sp>
        <p:nvSpPr>
          <p:cNvPr id="360" name="Google Shape;360;p25"/>
          <p:cNvSpPr txBox="1"/>
          <p:nvPr/>
        </p:nvSpPr>
        <p:spPr>
          <a:xfrm>
            <a:off x="3567642" y="4129836"/>
            <a:ext cx="25394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https://coastwatch.noaa.gov</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coastwatch.info@noaa.gov</a:t>
            </a:r>
            <a:endParaRPr sz="1800">
              <a:solidFill>
                <a:schemeClr val="dk1"/>
              </a:solidFill>
              <a:latin typeface="Calibri"/>
              <a:ea typeface="Calibri"/>
              <a:cs typeface="Calibri"/>
              <a:sym typeface="Calibri"/>
            </a:endParaRPr>
          </a:p>
        </p:txBody>
      </p:sp>
      <p:pic>
        <p:nvPicPr>
          <p:cNvPr id="361" name="Google Shape;361;p25"/>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A few notes on ArcMap for NOAA Users</a:t>
            </a:r>
            <a:endParaRPr/>
          </a:p>
        </p:txBody>
      </p:sp>
      <p:sp>
        <p:nvSpPr>
          <p:cNvPr id="90" name="Google Shape;90;p3"/>
          <p:cNvSpPr txBox="1"/>
          <p:nvPr>
            <p:ph idx="1" type="body"/>
          </p:nvPr>
        </p:nvSpPr>
        <p:spPr>
          <a:xfrm>
            <a:off x="838200" y="1825625"/>
            <a:ext cx="110490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2800"/>
              <a:buChar char="•"/>
            </a:pPr>
            <a:r>
              <a:rPr lang="en-US"/>
              <a:t>The exercises and screenshots were created using ArcGIS 10.7</a:t>
            </a:r>
            <a:endParaRPr/>
          </a:p>
          <a:p>
            <a:pPr indent="-228600" lvl="0" marL="228600" rtl="0" algn="l">
              <a:lnSpc>
                <a:spcPct val="90000"/>
              </a:lnSpc>
              <a:spcBef>
                <a:spcPts val="1000"/>
              </a:spcBef>
              <a:spcAft>
                <a:spcPts val="0"/>
              </a:spcAft>
              <a:buClr>
                <a:srgbClr val="262626"/>
              </a:buClr>
              <a:buSzPts val="2800"/>
              <a:buChar char="•"/>
            </a:pPr>
            <a:r>
              <a:rPr lang="en-US"/>
              <a:t>The current version of ArcMap is 10.8.1</a:t>
            </a:r>
            <a:endParaRPr/>
          </a:p>
          <a:p>
            <a:pPr indent="-228600" lvl="0" marL="228600" rtl="0" algn="l">
              <a:lnSpc>
                <a:spcPct val="90000"/>
              </a:lnSpc>
              <a:spcBef>
                <a:spcPts val="1000"/>
              </a:spcBef>
              <a:spcAft>
                <a:spcPts val="0"/>
              </a:spcAft>
              <a:buClr>
                <a:srgbClr val="262626"/>
              </a:buClr>
              <a:buSzPts val="2800"/>
              <a:buChar char="•"/>
            </a:pPr>
            <a:r>
              <a:rPr lang="en-US"/>
              <a:t>The EDC has been updated and will install with any version of ArcMap 10.4+</a:t>
            </a:r>
            <a:endParaRPr/>
          </a:p>
          <a:p>
            <a:pPr indent="-228600" lvl="0" marL="228600" rtl="0" algn="l">
              <a:lnSpc>
                <a:spcPct val="90000"/>
              </a:lnSpc>
              <a:spcBef>
                <a:spcPts val="1000"/>
              </a:spcBef>
              <a:spcAft>
                <a:spcPts val="0"/>
              </a:spcAft>
              <a:buClr>
                <a:srgbClr val="262626"/>
              </a:buClr>
              <a:buSzPts val="2800"/>
              <a:buChar char="•"/>
            </a:pPr>
            <a:r>
              <a:rPr lang="en-US"/>
              <a:t>ArcMap 10.8.1 is the final release of ArcMap and all future development will go into ArcGIS Pro. ArcMap 10.8.1 will continue to be supported until 2026 via the normal Esri support cycle. If you are unsure of which product to choose, consider ArcGIS Pro. </a:t>
            </a:r>
            <a:endParaRPr/>
          </a:p>
          <a:p>
            <a:pPr indent="-228600" lvl="0" marL="228600" rtl="0" algn="l">
              <a:lnSpc>
                <a:spcPct val="90000"/>
              </a:lnSpc>
              <a:spcBef>
                <a:spcPts val="1000"/>
              </a:spcBef>
              <a:spcAft>
                <a:spcPts val="0"/>
              </a:spcAft>
              <a:buClr>
                <a:srgbClr val="262626"/>
              </a:buClr>
              <a:buSzPts val="2800"/>
              <a:buChar char="•"/>
            </a:pPr>
            <a:r>
              <a:rPr lang="en-US"/>
              <a:t>ESRI support for ArcMap 10.8.1</a:t>
            </a:r>
            <a:endParaRPr/>
          </a:p>
        </p:txBody>
      </p:sp>
      <p:sp>
        <p:nvSpPr>
          <p:cNvPr descr="image.png" id="91" name="Google Shape;91;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2" name="Google Shape;92;p3"/>
          <p:cNvGrpSpPr/>
          <p:nvPr/>
        </p:nvGrpSpPr>
        <p:grpSpPr>
          <a:xfrm>
            <a:off x="9702800" y="71438"/>
            <a:ext cx="2300630" cy="1303781"/>
            <a:chOff x="9702800" y="71438"/>
            <a:chExt cx="2300630" cy="1303781"/>
          </a:xfrm>
        </p:grpSpPr>
        <p:sp>
          <p:nvSpPr>
            <p:cNvPr id="93" name="Google Shape;93;p3"/>
            <p:cNvSpPr txBox="1"/>
            <p:nvPr/>
          </p:nvSpPr>
          <p:spPr>
            <a:xfrm>
              <a:off x="9702800" y="71438"/>
              <a:ext cx="230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slide has no audio</a:t>
              </a:r>
              <a:endParaRPr sz="1800">
                <a:solidFill>
                  <a:schemeClr val="dk1"/>
                </a:solidFill>
                <a:latin typeface="Calibri"/>
                <a:ea typeface="Calibri"/>
                <a:cs typeface="Calibri"/>
                <a:sym typeface="Calibri"/>
              </a:endParaRPr>
            </a:p>
          </p:txBody>
        </p:sp>
        <p:pic>
          <p:nvPicPr>
            <p:cNvPr descr="File:Gnome-&lt;strong&gt;audio&lt;/strong&gt;-volume-high.svg - Wikimedia Commons" id="94" name="Google Shape;94;p3"/>
            <p:cNvPicPr preferRelativeResize="0"/>
            <p:nvPr/>
          </p:nvPicPr>
          <p:blipFill rotWithShape="1">
            <a:blip r:embed="rId3">
              <a:alphaModFix/>
            </a:blip>
            <a:srcRect b="0" l="0" r="0" t="0"/>
            <a:stretch/>
          </p:blipFill>
          <p:spPr>
            <a:xfrm>
              <a:off x="10687631" y="620292"/>
              <a:ext cx="557355" cy="557355"/>
            </a:xfrm>
            <a:prstGeom prst="rect">
              <a:avLst/>
            </a:prstGeom>
            <a:noFill/>
            <a:ln>
              <a:noFill/>
            </a:ln>
          </p:spPr>
        </p:pic>
        <p:pic>
          <p:nvPicPr>
            <p:cNvPr descr="File:&lt;strong&gt;No&lt;/strong&gt; &lt;strong&gt;sign&lt;/strong&gt;.svg - Wikiquote" id="95" name="Google Shape;95;p3"/>
            <p:cNvPicPr preferRelativeResize="0"/>
            <p:nvPr/>
          </p:nvPicPr>
          <p:blipFill rotWithShape="1">
            <a:blip r:embed="rId4">
              <a:alphaModFix/>
            </a:blip>
            <a:srcRect b="0" l="0" r="0" t="0"/>
            <a:stretch/>
          </p:blipFill>
          <p:spPr>
            <a:xfrm>
              <a:off x="10450742" y="422719"/>
              <a:ext cx="952500" cy="9525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430762" y="166450"/>
            <a:ext cx="2327899" cy="35119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ESRI support for ArcMap 10.8.1</a:t>
            </a:r>
            <a:endParaRPr/>
          </a:p>
        </p:txBody>
      </p:sp>
      <p:pic>
        <p:nvPicPr>
          <p:cNvPr id="101" name="Google Shape;101;p4"/>
          <p:cNvPicPr preferRelativeResize="0"/>
          <p:nvPr/>
        </p:nvPicPr>
        <p:blipFill rotWithShape="1">
          <a:blip r:embed="rId3">
            <a:alphaModFix/>
          </a:blip>
          <a:srcRect b="0" l="0" r="0" t="0"/>
          <a:stretch/>
        </p:blipFill>
        <p:spPr>
          <a:xfrm>
            <a:off x="2856197" y="142066"/>
            <a:ext cx="9335803" cy="6134956"/>
          </a:xfrm>
          <a:prstGeom prst="rect">
            <a:avLst/>
          </a:prstGeom>
          <a:noFill/>
          <a:ln>
            <a:noFill/>
          </a:ln>
        </p:spPr>
      </p:pic>
      <p:grpSp>
        <p:nvGrpSpPr>
          <p:cNvPr id="102" name="Google Shape;102;p4"/>
          <p:cNvGrpSpPr/>
          <p:nvPr/>
        </p:nvGrpSpPr>
        <p:grpSpPr>
          <a:xfrm>
            <a:off x="0" y="4973241"/>
            <a:ext cx="2300630" cy="1303781"/>
            <a:chOff x="9702800" y="71438"/>
            <a:chExt cx="2300630" cy="1303781"/>
          </a:xfrm>
        </p:grpSpPr>
        <p:sp>
          <p:nvSpPr>
            <p:cNvPr id="103" name="Google Shape;103;p4"/>
            <p:cNvSpPr txBox="1"/>
            <p:nvPr/>
          </p:nvSpPr>
          <p:spPr>
            <a:xfrm>
              <a:off x="9702800" y="71438"/>
              <a:ext cx="230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slide has no audio</a:t>
              </a:r>
              <a:endParaRPr sz="1800">
                <a:solidFill>
                  <a:schemeClr val="dk1"/>
                </a:solidFill>
                <a:latin typeface="Calibri"/>
                <a:ea typeface="Calibri"/>
                <a:cs typeface="Calibri"/>
                <a:sym typeface="Calibri"/>
              </a:endParaRPr>
            </a:p>
          </p:txBody>
        </p:sp>
        <p:pic>
          <p:nvPicPr>
            <p:cNvPr descr="File:Gnome-&lt;strong&gt;audio&lt;/strong&gt;-volume-high.svg - Wikimedia Commons" id="104" name="Google Shape;104;p4"/>
            <p:cNvPicPr preferRelativeResize="0"/>
            <p:nvPr/>
          </p:nvPicPr>
          <p:blipFill rotWithShape="1">
            <a:blip r:embed="rId4">
              <a:alphaModFix/>
            </a:blip>
            <a:srcRect b="0" l="0" r="0" t="0"/>
            <a:stretch/>
          </p:blipFill>
          <p:spPr>
            <a:xfrm>
              <a:off x="10687631" y="620292"/>
              <a:ext cx="557355" cy="557355"/>
            </a:xfrm>
            <a:prstGeom prst="rect">
              <a:avLst/>
            </a:prstGeom>
            <a:noFill/>
            <a:ln>
              <a:noFill/>
            </a:ln>
          </p:spPr>
        </p:pic>
        <p:pic>
          <p:nvPicPr>
            <p:cNvPr descr="File:&lt;strong&gt;No&lt;/strong&gt; &lt;strong&gt;sign&lt;/strong&gt;.svg - Wikiquote" id="105" name="Google Shape;105;p4"/>
            <p:cNvPicPr preferRelativeResize="0"/>
            <p:nvPr/>
          </p:nvPicPr>
          <p:blipFill rotWithShape="1">
            <a:blip r:embed="rId5">
              <a:alphaModFix/>
            </a:blip>
            <a:srcRect b="0" l="0" r="0" t="0"/>
            <a:stretch/>
          </p:blipFill>
          <p:spPr>
            <a:xfrm>
              <a:off x="10450742" y="422719"/>
              <a:ext cx="952500" cy="9525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2338257" y="2029926"/>
            <a:ext cx="8087884" cy="78873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1F4E79"/>
              </a:buClr>
              <a:buSzPts val="4000"/>
              <a:buFont typeface="Arial Narrow"/>
              <a:buNone/>
            </a:pPr>
            <a:r>
              <a:rPr lang="en-US" sz="4000"/>
              <a:t>Using Satellite Data in GIS:  Data</a:t>
            </a:r>
            <a:endParaRPr sz="4000"/>
          </a:p>
        </p:txBody>
      </p:sp>
      <p:sp>
        <p:nvSpPr>
          <p:cNvPr id="111" name="Google Shape;111;p5"/>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rgbClr val="262626"/>
              </a:buClr>
              <a:buSzPts val="1600"/>
              <a:buNone/>
            </a:pPr>
            <a:r>
              <a:rPr lang="en-US"/>
              <a:t>Versioning:</a:t>
            </a:r>
            <a:br>
              <a:rPr lang="en-US"/>
            </a:br>
            <a:r>
              <a:rPr lang="en-US"/>
              <a:t>2020, Soracco</a:t>
            </a:r>
            <a:endParaRPr/>
          </a:p>
        </p:txBody>
      </p:sp>
      <p:sp>
        <p:nvSpPr>
          <p:cNvPr id="112" name="Google Shape;112;p5"/>
          <p:cNvSpPr txBox="1"/>
          <p:nvPr>
            <p:ph idx="1" type="body"/>
          </p:nvPr>
        </p:nvSpPr>
        <p:spPr>
          <a:xfrm>
            <a:off x="3567642" y="2849730"/>
            <a:ext cx="7313083" cy="122443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None/>
            </a:pPr>
            <a:r>
              <a:rPr lang="en-US"/>
              <a:t>Michael Soracco</a:t>
            </a:r>
            <a:br>
              <a:rPr lang="en-US"/>
            </a:br>
            <a:r>
              <a:rPr lang="en-US"/>
              <a:t>NOAA Affiliate for NOAA CoastWatch</a:t>
            </a:r>
            <a:endParaRPr/>
          </a:p>
          <a:p>
            <a:pPr indent="0" lvl="0" marL="0" rtl="0" algn="l">
              <a:spcBef>
                <a:spcPts val="0"/>
              </a:spcBef>
              <a:spcAft>
                <a:spcPts val="0"/>
              </a:spcAft>
              <a:buClr>
                <a:srgbClr val="262626"/>
              </a:buClr>
              <a:buSzPts val="2400"/>
              <a:buNone/>
            </a:pPr>
            <a:r>
              <a:rPr lang="en-US"/>
              <a:t>College Park, MD</a:t>
            </a:r>
            <a:endParaRPr/>
          </a:p>
          <a:p>
            <a:pPr indent="0" lvl="0" marL="0" rtl="0" algn="l">
              <a:spcBef>
                <a:spcPts val="800"/>
              </a:spcBef>
              <a:spcAft>
                <a:spcPts val="0"/>
              </a:spcAft>
              <a:buClr>
                <a:srgbClr val="262626"/>
              </a:buClr>
              <a:buSzPts val="2400"/>
              <a:buNone/>
            </a:pPr>
            <a:r>
              <a:t/>
            </a:r>
            <a:endParaRPr/>
          </a:p>
          <a:p>
            <a:pPr indent="0" lvl="0" marL="0" rtl="0" algn="l">
              <a:spcBef>
                <a:spcPts val="480"/>
              </a:spcBef>
              <a:spcAft>
                <a:spcPts val="0"/>
              </a:spcAft>
              <a:buClr>
                <a:srgbClr val="262626"/>
              </a:buClr>
              <a:buSzPts val="2400"/>
              <a:buNone/>
            </a:pPr>
            <a:r>
              <a:t/>
            </a:r>
            <a:endParaRPr/>
          </a:p>
        </p:txBody>
      </p:sp>
      <p:sp>
        <p:nvSpPr>
          <p:cNvPr id="113" name="Google Shape;113;p5"/>
          <p:cNvSpPr txBox="1"/>
          <p:nvPr/>
        </p:nvSpPr>
        <p:spPr>
          <a:xfrm>
            <a:off x="3567642" y="4129836"/>
            <a:ext cx="253947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https://coastwatch.noaa.gov</a:t>
            </a:r>
            <a:br>
              <a:rPr lang="en-US" sz="1800">
                <a:solidFill>
                  <a:schemeClr val="dk1"/>
                </a:solidFill>
                <a:latin typeface="Arial Narrow"/>
                <a:ea typeface="Arial Narrow"/>
                <a:cs typeface="Arial Narrow"/>
                <a:sym typeface="Arial Narrow"/>
              </a:rPr>
            </a:br>
            <a:r>
              <a:rPr lang="en-US" sz="1800">
                <a:solidFill>
                  <a:schemeClr val="dk1"/>
                </a:solidFill>
                <a:latin typeface="Arial Narrow"/>
                <a:ea typeface="Arial Narrow"/>
                <a:cs typeface="Arial Narrow"/>
                <a:sym typeface="Arial Narrow"/>
              </a:rPr>
              <a:t>coastwatch.info@noaa.gov</a:t>
            </a:r>
            <a:endParaRPr sz="1800">
              <a:solidFill>
                <a:schemeClr val="dk1"/>
              </a:solidFill>
              <a:latin typeface="Arial Narrow"/>
              <a:ea typeface="Arial Narrow"/>
              <a:cs typeface="Arial Narrow"/>
              <a:sym typeface="Arial Narrow"/>
            </a:endParaRPr>
          </a:p>
        </p:txBody>
      </p:sp>
      <p:pic>
        <p:nvPicPr>
          <p:cNvPr id="114" name="Google Shape;114;p5"/>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841448" y="34975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Overview</a:t>
            </a:r>
            <a:endParaRPr/>
          </a:p>
        </p:txBody>
      </p:sp>
      <p:sp>
        <p:nvSpPr>
          <p:cNvPr id="121" name="Google Shape;121;p6"/>
          <p:cNvSpPr txBox="1"/>
          <p:nvPr>
            <p:ph idx="1" type="body"/>
          </p:nvPr>
        </p:nvSpPr>
        <p:spPr>
          <a:xfrm>
            <a:off x="1242289" y="2060948"/>
            <a:ext cx="6397376" cy="39563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200"/>
              <a:buChar char="•"/>
            </a:pPr>
            <a:r>
              <a:rPr lang="en-US" sz="3200"/>
              <a:t>Imagery</a:t>
            </a:r>
            <a:endParaRPr/>
          </a:p>
          <a:p>
            <a:pPr indent="-25400" lvl="0" marL="228600" rtl="0" algn="l">
              <a:lnSpc>
                <a:spcPct val="90000"/>
              </a:lnSpc>
              <a:spcBef>
                <a:spcPts val="1000"/>
              </a:spcBef>
              <a:spcAft>
                <a:spcPts val="0"/>
              </a:spcAft>
              <a:buClr>
                <a:srgbClr val="262626"/>
              </a:buClr>
              <a:buSzPts val="3200"/>
              <a:buNone/>
            </a:pPr>
            <a:r>
              <a:t/>
            </a:r>
            <a:endParaRPr sz="3200"/>
          </a:p>
          <a:p>
            <a:pPr indent="-228600" lvl="0" marL="228600" rtl="0" algn="l">
              <a:lnSpc>
                <a:spcPct val="90000"/>
              </a:lnSpc>
              <a:spcBef>
                <a:spcPts val="1000"/>
              </a:spcBef>
              <a:spcAft>
                <a:spcPts val="0"/>
              </a:spcAft>
              <a:buClr>
                <a:srgbClr val="262626"/>
              </a:buClr>
              <a:buSzPts val="3200"/>
              <a:buChar char="•"/>
            </a:pPr>
            <a:r>
              <a:rPr lang="en-US" sz="3200"/>
              <a:t>Data</a:t>
            </a:r>
            <a:endParaRPr sz="3200"/>
          </a:p>
          <a:p>
            <a:pPr indent="-25400" lvl="0" marL="228600" rtl="0" algn="l">
              <a:lnSpc>
                <a:spcPct val="90000"/>
              </a:lnSpc>
              <a:spcBef>
                <a:spcPts val="1000"/>
              </a:spcBef>
              <a:spcAft>
                <a:spcPts val="0"/>
              </a:spcAft>
              <a:buClr>
                <a:srgbClr val="262626"/>
              </a:buClr>
              <a:buSzPts val="3200"/>
              <a:buNone/>
            </a:pPr>
            <a:r>
              <a:t/>
            </a:r>
            <a:endParaRPr sz="3200"/>
          </a:p>
          <a:p>
            <a:pPr indent="-228600" lvl="0" marL="228600" rtl="0" algn="l">
              <a:lnSpc>
                <a:spcPct val="90000"/>
              </a:lnSpc>
              <a:spcBef>
                <a:spcPts val="1000"/>
              </a:spcBef>
              <a:spcAft>
                <a:spcPts val="0"/>
              </a:spcAft>
              <a:buClr>
                <a:srgbClr val="262626"/>
              </a:buClr>
              <a:buSzPts val="3200"/>
              <a:buChar char="•"/>
            </a:pPr>
            <a:r>
              <a:rPr lang="en-US" sz="3200"/>
              <a:t>Data considerations and preparation</a:t>
            </a:r>
            <a:endParaRPr sz="3200"/>
          </a:p>
        </p:txBody>
      </p:sp>
      <p:pic>
        <p:nvPicPr>
          <p:cNvPr id="122" name="Google Shape;122;p6"/>
          <p:cNvPicPr preferRelativeResize="0"/>
          <p:nvPr/>
        </p:nvPicPr>
        <p:blipFill rotWithShape="1">
          <a:blip r:embed="rId3">
            <a:alphaModFix/>
          </a:blip>
          <a:srcRect b="0" l="0" r="0" t="0"/>
          <a:stretch/>
        </p:blipFill>
        <p:spPr>
          <a:xfrm>
            <a:off x="6343186" y="704588"/>
            <a:ext cx="5629353" cy="4916609"/>
          </a:xfrm>
          <a:prstGeom prst="rect">
            <a:avLst/>
          </a:prstGeom>
          <a:noFill/>
          <a:ln>
            <a:noFill/>
          </a:ln>
        </p:spPr>
      </p:pic>
      <p:sp>
        <p:nvSpPr>
          <p:cNvPr id="123" name="Google Shape;123;p6"/>
          <p:cNvSpPr txBox="1"/>
          <p:nvPr/>
        </p:nvSpPr>
        <p:spPr>
          <a:xfrm>
            <a:off x="7863840" y="5648010"/>
            <a:ext cx="22732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S-NPP VIIRS SST image</a:t>
            </a:r>
            <a:endParaRPr sz="1800">
              <a:solidFill>
                <a:schemeClr val="dk1"/>
              </a:solidFill>
              <a:latin typeface="Calibri"/>
              <a:ea typeface="Calibri"/>
              <a:cs typeface="Calibri"/>
              <a:sym typeface="Calibri"/>
            </a:endParaRPr>
          </a:p>
        </p:txBody>
      </p:sp>
      <p:pic>
        <p:nvPicPr>
          <p:cNvPr id="124" name="Google Shape;124;p6"/>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Imagery</a:t>
            </a:r>
            <a:endParaRPr/>
          </a:p>
        </p:txBody>
      </p:sp>
      <p:sp>
        <p:nvSpPr>
          <p:cNvPr id="131" name="Google Shape;131;p7"/>
          <p:cNvSpPr txBox="1"/>
          <p:nvPr>
            <p:ph idx="1" type="body"/>
          </p:nvPr>
        </p:nvSpPr>
        <p:spPr>
          <a:xfrm>
            <a:off x="1583788" y="1628678"/>
            <a:ext cx="4760741" cy="4351338"/>
          </a:xfrm>
          <a:prstGeom prst="rect">
            <a:avLst/>
          </a:prstGeom>
          <a:noFill/>
          <a:ln>
            <a:noFill/>
          </a:ln>
        </p:spPr>
        <p:txBody>
          <a:bodyPr anchorCtr="0" anchor="t" bIns="45700" lIns="91425" spcFirstLastPara="1" rIns="91425" wrap="square" tIns="45700">
            <a:normAutofit/>
          </a:bodyPr>
          <a:lstStyle/>
          <a:p>
            <a:pPr indent="-228600" lvl="1" marL="228600" rtl="0" algn="l">
              <a:lnSpc>
                <a:spcPct val="90000"/>
              </a:lnSpc>
              <a:spcBef>
                <a:spcPts val="0"/>
              </a:spcBef>
              <a:spcAft>
                <a:spcPts val="0"/>
              </a:spcAft>
              <a:buClr>
                <a:srgbClr val="262626"/>
              </a:buClr>
              <a:buSzPts val="3200"/>
              <a:buChar char="•"/>
            </a:pPr>
            <a:r>
              <a:rPr lang="en-US" sz="3200"/>
              <a:t>Visualization</a:t>
            </a:r>
            <a:endParaRPr/>
          </a:p>
          <a:p>
            <a:pPr indent="-25400" lvl="1" marL="228600" rtl="0" algn="l">
              <a:lnSpc>
                <a:spcPct val="90000"/>
              </a:lnSpc>
              <a:spcBef>
                <a:spcPts val="1000"/>
              </a:spcBef>
              <a:spcAft>
                <a:spcPts val="0"/>
              </a:spcAft>
              <a:buClr>
                <a:srgbClr val="262626"/>
              </a:buClr>
              <a:buSzPts val="3200"/>
              <a:buNone/>
            </a:pPr>
            <a:r>
              <a:t/>
            </a:r>
            <a:endParaRPr sz="3200"/>
          </a:p>
          <a:p>
            <a:pPr indent="-228600" lvl="1" marL="228600" rtl="0" algn="l">
              <a:lnSpc>
                <a:spcPct val="90000"/>
              </a:lnSpc>
              <a:spcBef>
                <a:spcPts val="1000"/>
              </a:spcBef>
              <a:spcAft>
                <a:spcPts val="0"/>
              </a:spcAft>
              <a:buClr>
                <a:srgbClr val="262626"/>
              </a:buClr>
              <a:buSzPts val="3200"/>
              <a:buChar char="•"/>
            </a:pPr>
            <a:r>
              <a:rPr lang="en-US" sz="3200"/>
              <a:t>Scaled data</a:t>
            </a:r>
            <a:endParaRPr/>
          </a:p>
          <a:p>
            <a:pPr indent="-25400" lvl="1" marL="228600" rtl="0" algn="l">
              <a:lnSpc>
                <a:spcPct val="90000"/>
              </a:lnSpc>
              <a:spcBef>
                <a:spcPts val="1000"/>
              </a:spcBef>
              <a:spcAft>
                <a:spcPts val="0"/>
              </a:spcAft>
              <a:buClr>
                <a:srgbClr val="262626"/>
              </a:buClr>
              <a:buSzPts val="3200"/>
              <a:buNone/>
            </a:pPr>
            <a:r>
              <a:t/>
            </a:r>
            <a:endParaRPr sz="3200"/>
          </a:p>
          <a:p>
            <a:pPr indent="-228600" lvl="1" marL="228600" rtl="0" algn="l">
              <a:lnSpc>
                <a:spcPct val="90000"/>
              </a:lnSpc>
              <a:spcBef>
                <a:spcPts val="1000"/>
              </a:spcBef>
              <a:spcAft>
                <a:spcPts val="0"/>
              </a:spcAft>
              <a:buClr>
                <a:srgbClr val="262626"/>
              </a:buClr>
              <a:buSzPts val="3200"/>
              <a:buChar char="•"/>
            </a:pPr>
            <a:r>
              <a:rPr lang="en-US" sz="3200"/>
              <a:t>Formats:   PNG, JPEG, GeoTIFF</a:t>
            </a:r>
            <a:endParaRPr sz="3200"/>
          </a:p>
          <a:p>
            <a:pPr indent="-25400" lvl="1" marL="228600" rtl="0" algn="l">
              <a:lnSpc>
                <a:spcPct val="90000"/>
              </a:lnSpc>
              <a:spcBef>
                <a:spcPts val="1000"/>
              </a:spcBef>
              <a:spcAft>
                <a:spcPts val="0"/>
              </a:spcAft>
              <a:buClr>
                <a:srgbClr val="262626"/>
              </a:buClr>
              <a:buSzPts val="3200"/>
              <a:buNone/>
            </a:pPr>
            <a:r>
              <a:t/>
            </a:r>
            <a:endParaRPr sz="3200"/>
          </a:p>
          <a:p>
            <a:pPr indent="0" lvl="0" marL="228600" rtl="0" algn="l">
              <a:lnSpc>
                <a:spcPct val="90000"/>
              </a:lnSpc>
              <a:spcBef>
                <a:spcPts val="1000"/>
              </a:spcBef>
              <a:spcAft>
                <a:spcPts val="0"/>
              </a:spcAft>
              <a:buClr>
                <a:srgbClr val="262626"/>
              </a:buClr>
              <a:buSzPts val="3600"/>
              <a:buNone/>
            </a:pPr>
            <a:r>
              <a:t/>
            </a:r>
            <a:endParaRPr sz="3600"/>
          </a:p>
        </p:txBody>
      </p:sp>
      <p:pic>
        <p:nvPicPr>
          <p:cNvPr id="132" name="Google Shape;132;p7"/>
          <p:cNvPicPr preferRelativeResize="0"/>
          <p:nvPr/>
        </p:nvPicPr>
        <p:blipFill rotWithShape="1">
          <a:blip r:embed="rId3">
            <a:alphaModFix/>
          </a:blip>
          <a:srcRect b="0" l="0" r="0" t="0"/>
          <a:stretch/>
        </p:blipFill>
        <p:spPr>
          <a:xfrm>
            <a:off x="6569613" y="610772"/>
            <a:ext cx="5059716" cy="505971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33" name="Google Shape;133;p7"/>
          <p:cNvSpPr txBox="1"/>
          <p:nvPr/>
        </p:nvSpPr>
        <p:spPr>
          <a:xfrm>
            <a:off x="7666891" y="5670488"/>
            <a:ext cx="31096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S-NPP VIIRS True Color Imagery</a:t>
            </a:r>
            <a:endParaRPr sz="1800">
              <a:solidFill>
                <a:schemeClr val="dk1"/>
              </a:solidFill>
              <a:latin typeface="Calibri"/>
              <a:ea typeface="Calibri"/>
              <a:cs typeface="Calibri"/>
              <a:sym typeface="Calibri"/>
            </a:endParaRPr>
          </a:p>
        </p:txBody>
      </p:sp>
      <p:pic>
        <p:nvPicPr>
          <p:cNvPr id="134" name="Google Shape;134;p7"/>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Example of 8-bit Image</a:t>
            </a:r>
            <a:endParaRPr/>
          </a:p>
        </p:txBody>
      </p:sp>
      <p:graphicFrame>
        <p:nvGraphicFramePr>
          <p:cNvPr id="141" name="Google Shape;141;p8"/>
          <p:cNvGraphicFramePr/>
          <p:nvPr/>
        </p:nvGraphicFramePr>
        <p:xfrm>
          <a:off x="4516046" y="780438"/>
          <a:ext cx="7233367" cy="4725623"/>
        </p:xfrm>
        <a:graphic>
          <a:graphicData uri="http://schemas.openxmlformats.org/presentationml/2006/ole">
            <mc:AlternateContent>
              <mc:Choice Requires="v">
                <p:oleObj r:id="rId4" imgH="4725623" imgW="7233367" progId="MSPhotoEd.3" spid="_x0000_s1">
                  <p:embed/>
                </p:oleObj>
              </mc:Choice>
              <mc:Fallback>
                <p:oleObj r:id="rId5" imgH="4725623" imgW="7233367" progId="MSPhotoEd.3">
                  <p:embed/>
                  <p:pic>
                    <p:nvPicPr>
                      <p:cNvPr id="141" name="Google Shape;141;p8"/>
                      <p:cNvPicPr preferRelativeResize="0"/>
                      <p:nvPr/>
                    </p:nvPicPr>
                    <p:blipFill rotWithShape="1">
                      <a:blip r:embed="rId6">
                        <a:alphaModFix/>
                      </a:blip>
                      <a:srcRect b="793" l="520" r="749" t="992"/>
                      <a:stretch/>
                    </p:blipFill>
                    <p:spPr>
                      <a:xfrm>
                        <a:off x="4516046" y="780438"/>
                        <a:ext cx="7233367" cy="4725623"/>
                      </a:xfrm>
                      <a:prstGeom prst="rect">
                        <a:avLst/>
                      </a:prstGeom>
                      <a:noFill/>
                      <a:ln cap="flat" cmpd="sng" w="9525">
                        <a:solidFill>
                          <a:schemeClr val="dk1"/>
                        </a:solidFill>
                        <a:prstDash val="solid"/>
                        <a:miter lim="800000"/>
                        <a:headEnd len="sm" w="sm" type="none"/>
                        <a:tailEnd len="sm" w="sm" type="none"/>
                      </a:ln>
                    </p:spPr>
                  </p:pic>
                </p:oleObj>
              </mc:Fallback>
            </mc:AlternateContent>
          </a:graphicData>
        </a:graphic>
      </p:graphicFrame>
      <p:graphicFrame>
        <p:nvGraphicFramePr>
          <p:cNvPr id="142" name="Google Shape;142;p8"/>
          <p:cNvGraphicFramePr/>
          <p:nvPr/>
        </p:nvGraphicFramePr>
        <p:xfrm>
          <a:off x="2064668" y="1699712"/>
          <a:ext cx="1503363" cy="3314700"/>
        </p:xfrm>
        <a:graphic>
          <a:graphicData uri="http://schemas.openxmlformats.org/presentationml/2006/ole">
            <mc:AlternateContent>
              <mc:Choice Requires="v">
                <p:oleObj r:id="rId7" imgH="3314700" imgW="1503363" progId="MSPhotoEd.3" spid="_x0000_s2">
                  <p:embed/>
                </p:oleObj>
              </mc:Choice>
              <mc:Fallback>
                <p:oleObj r:id="rId8" imgH="3314700" imgW="1503363" progId="MSPhotoEd.3">
                  <p:embed/>
                  <p:pic>
                    <p:nvPicPr>
                      <p:cNvPr id="142" name="Google Shape;142;p8"/>
                      <p:cNvPicPr preferRelativeResize="0"/>
                      <p:nvPr/>
                    </p:nvPicPr>
                    <p:blipFill rotWithShape="1">
                      <a:blip r:embed="rId9">
                        <a:alphaModFix/>
                      </a:blip>
                      <a:srcRect b="0" l="3650" r="0" t="757"/>
                      <a:stretch/>
                    </p:blipFill>
                    <p:spPr>
                      <a:xfrm>
                        <a:off x="2064668" y="1699712"/>
                        <a:ext cx="1503363" cy="3314700"/>
                      </a:xfrm>
                      <a:prstGeom prst="rect">
                        <a:avLst/>
                      </a:prstGeom>
                      <a:noFill/>
                      <a:ln cap="flat" cmpd="sng" w="9525">
                        <a:solidFill>
                          <a:schemeClr val="dk1"/>
                        </a:solidFill>
                        <a:prstDash val="solid"/>
                        <a:miter lim="800000"/>
                        <a:headEnd len="sm" w="sm" type="none"/>
                        <a:tailEnd len="sm" w="sm" type="none"/>
                      </a:ln>
                    </p:spPr>
                  </p:pic>
                </p:oleObj>
              </mc:Fallback>
            </mc:AlternateContent>
          </a:graphicData>
        </a:graphic>
      </p:graphicFrame>
      <p:grpSp>
        <p:nvGrpSpPr>
          <p:cNvPr id="143" name="Google Shape;143;p8"/>
          <p:cNvGrpSpPr/>
          <p:nvPr/>
        </p:nvGrpSpPr>
        <p:grpSpPr>
          <a:xfrm>
            <a:off x="4908713" y="1618749"/>
            <a:ext cx="3381375" cy="3395663"/>
            <a:chOff x="6690519" y="2482357"/>
            <a:chExt cx="3381375" cy="3395663"/>
          </a:xfrm>
        </p:grpSpPr>
        <p:grpSp>
          <p:nvGrpSpPr>
            <p:cNvPr id="144" name="Google Shape;144;p8"/>
            <p:cNvGrpSpPr/>
            <p:nvPr/>
          </p:nvGrpSpPr>
          <p:grpSpPr>
            <a:xfrm>
              <a:off x="6690519" y="2482357"/>
              <a:ext cx="3381375" cy="3395663"/>
              <a:chOff x="2016" y="876"/>
              <a:chExt cx="2130" cy="2139"/>
            </a:xfrm>
          </p:grpSpPr>
          <p:sp>
            <p:nvSpPr>
              <p:cNvPr id="145" name="Google Shape;145;p8"/>
              <p:cNvSpPr/>
              <p:nvPr/>
            </p:nvSpPr>
            <p:spPr>
              <a:xfrm>
                <a:off x="2016" y="1680"/>
                <a:ext cx="1313" cy="1335"/>
              </a:xfrm>
              <a:prstGeom prst="rect">
                <a:avLst/>
              </a:prstGeom>
              <a:solidFill>
                <a:schemeClr val="folHlink">
                  <a:alpha val="49803"/>
                </a:schemeClr>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8"/>
              <p:cNvSpPr/>
              <p:nvPr/>
            </p:nvSpPr>
            <p:spPr>
              <a:xfrm>
                <a:off x="3168" y="876"/>
                <a:ext cx="978" cy="372"/>
              </a:xfrm>
              <a:custGeom>
                <a:rect b="b" l="l" r="r" t="t"/>
                <a:pathLst>
                  <a:path extrusionOk="0" h="378" w="990">
                    <a:moveTo>
                      <a:pt x="0" y="378"/>
                    </a:moveTo>
                    <a:lnTo>
                      <a:pt x="990" y="0"/>
                    </a:lnTo>
                    <a:lnTo>
                      <a:pt x="870" y="96"/>
                    </a:lnTo>
                    <a:lnTo>
                      <a:pt x="390" y="264"/>
                    </a:lnTo>
                  </a:path>
                </a:pathLst>
              </a:custGeom>
              <a:solidFill>
                <a:srgbClr val="6B6B6B"/>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8"/>
              <p:cNvSpPr/>
              <p:nvPr/>
            </p:nvSpPr>
            <p:spPr>
              <a:xfrm>
                <a:off x="3828" y="876"/>
                <a:ext cx="306" cy="450"/>
              </a:xfrm>
              <a:custGeom>
                <a:rect b="b" l="l" r="r" t="t"/>
                <a:pathLst>
                  <a:path extrusionOk="0" h="450" w="306">
                    <a:moveTo>
                      <a:pt x="0" y="300"/>
                    </a:moveTo>
                    <a:lnTo>
                      <a:pt x="306" y="0"/>
                    </a:lnTo>
                    <a:lnTo>
                      <a:pt x="126" y="450"/>
                    </a:lnTo>
                    <a:lnTo>
                      <a:pt x="18" y="366"/>
                    </a:lnTo>
                  </a:path>
                </a:pathLst>
              </a:custGeom>
              <a:solidFill>
                <a:srgbClr val="9E9E9E"/>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148" name="Google Shape;148;p8"/>
            <p:cNvGraphicFramePr/>
            <p:nvPr/>
          </p:nvGraphicFramePr>
          <p:xfrm>
            <a:off x="6712744" y="3771406"/>
            <a:ext cx="2039938" cy="2093913"/>
          </p:xfrm>
          <a:graphic>
            <a:graphicData uri="http://schemas.openxmlformats.org/presentationml/2006/ole">
              <mc:AlternateContent>
                <mc:Choice Requires="v">
                  <p:oleObj r:id="rId10" imgH="2093913" imgW="2039938" progId="MSPhotoEd.3" spid="_x0000_s3">
                    <p:embed/>
                  </p:oleObj>
                </mc:Choice>
                <mc:Fallback>
                  <p:oleObj r:id="rId11" imgH="2093913" imgW="2039938" progId="MSPhotoEd.3">
                    <p:embed/>
                    <p:pic>
                      <p:nvPicPr>
                        <p:cNvPr id="148" name="Google Shape;148;p8"/>
                        <p:cNvPicPr preferRelativeResize="0"/>
                        <p:nvPr/>
                      </p:nvPicPr>
                      <p:blipFill rotWithShape="1">
                        <a:blip r:embed="rId12">
                          <a:alphaModFix/>
                        </a:blip>
                        <a:srcRect b="0" l="1286" r="25055" t="1110"/>
                        <a:stretch/>
                      </p:blipFill>
                      <p:spPr>
                        <a:xfrm>
                          <a:off x="6712744" y="3771406"/>
                          <a:ext cx="2039938" cy="2093913"/>
                        </a:xfrm>
                        <a:prstGeom prst="rect">
                          <a:avLst/>
                        </a:prstGeom>
                        <a:noFill/>
                        <a:ln cap="flat" cmpd="sng" w="12700">
                          <a:solidFill>
                            <a:schemeClr val="dk1"/>
                          </a:solidFill>
                          <a:prstDash val="solid"/>
                          <a:miter lim="800000"/>
                          <a:headEnd len="sm" w="sm" type="none"/>
                          <a:tailEnd len="sm" w="sm" type="none"/>
                        </a:ln>
                      </p:spPr>
                    </p:pic>
                  </p:oleObj>
                </mc:Fallback>
              </mc:AlternateContent>
            </a:graphicData>
          </a:graphic>
        </p:graphicFrame>
      </p:grpSp>
      <p:sp>
        <p:nvSpPr>
          <p:cNvPr id="149" name="Google Shape;149;p8"/>
          <p:cNvSpPr txBox="1"/>
          <p:nvPr/>
        </p:nvSpPr>
        <p:spPr>
          <a:xfrm>
            <a:off x="5090191" y="3155524"/>
            <a:ext cx="192513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186       191          228      </a:t>
            </a:r>
            <a:endParaRPr/>
          </a:p>
        </p:txBody>
      </p:sp>
      <p:sp>
        <p:nvSpPr>
          <p:cNvPr id="150" name="Google Shape;150;p8"/>
          <p:cNvSpPr txBox="1"/>
          <p:nvPr/>
        </p:nvSpPr>
        <p:spPr>
          <a:xfrm>
            <a:off x="4987030" y="3823578"/>
            <a:ext cx="196174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  102        153         142        </a:t>
            </a:r>
            <a:endParaRPr/>
          </a:p>
        </p:txBody>
      </p:sp>
      <p:sp>
        <p:nvSpPr>
          <p:cNvPr id="151" name="Google Shape;151;p8"/>
          <p:cNvSpPr txBox="1"/>
          <p:nvPr/>
        </p:nvSpPr>
        <p:spPr>
          <a:xfrm>
            <a:off x="5066897" y="4480529"/>
            <a:ext cx="1868562" cy="3071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94           126        106     </a:t>
            </a:r>
            <a:endParaRPr sz="1400">
              <a:solidFill>
                <a:schemeClr val="dk1"/>
              </a:solidFill>
              <a:latin typeface="Calibri"/>
              <a:ea typeface="Calibri"/>
              <a:cs typeface="Calibri"/>
              <a:sym typeface="Calibri"/>
            </a:endParaRPr>
          </a:p>
        </p:txBody>
      </p:sp>
      <p:sp>
        <p:nvSpPr>
          <p:cNvPr id="152" name="Google Shape;152;p8"/>
          <p:cNvSpPr txBox="1"/>
          <p:nvPr/>
        </p:nvSpPr>
        <p:spPr>
          <a:xfrm>
            <a:off x="5133486" y="5561923"/>
            <a:ext cx="63132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8-bit (0-255) image of Sea Surface Temperature stored in GeoTIFF</a:t>
            </a:r>
            <a:endParaRPr sz="1800">
              <a:solidFill>
                <a:schemeClr val="dk1"/>
              </a:solidFill>
              <a:latin typeface="Calibri"/>
              <a:ea typeface="Calibri"/>
              <a:cs typeface="Calibri"/>
              <a:sym typeface="Calibri"/>
            </a:endParaRPr>
          </a:p>
        </p:txBody>
      </p:sp>
      <p:pic>
        <p:nvPicPr>
          <p:cNvPr id="153" name="Google Shape;153;p8"/>
          <p:cNvPicPr preferRelativeResize="0"/>
          <p:nvPr/>
        </p:nvPicPr>
        <p:blipFill rotWithShape="1">
          <a:blip r:embed="rId1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t>Satellite Data</a:t>
            </a:r>
            <a:endParaRPr/>
          </a:p>
        </p:txBody>
      </p:sp>
      <p:sp>
        <p:nvSpPr>
          <p:cNvPr id="160" name="Google Shape;160;p9"/>
          <p:cNvSpPr txBox="1"/>
          <p:nvPr>
            <p:ph idx="1" type="body"/>
          </p:nvPr>
        </p:nvSpPr>
        <p:spPr>
          <a:xfrm>
            <a:off x="1218027" y="1656813"/>
            <a:ext cx="515463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3600"/>
              <a:buChar char="•"/>
            </a:pPr>
            <a:r>
              <a:rPr lang="en-US" sz="3600"/>
              <a:t>Calculations</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Values</a:t>
            </a:r>
            <a:endParaRPr/>
          </a:p>
          <a:p>
            <a:pPr indent="0" lvl="0" marL="228600" rtl="0" algn="l">
              <a:lnSpc>
                <a:spcPct val="90000"/>
              </a:lnSpc>
              <a:spcBef>
                <a:spcPts val="1000"/>
              </a:spcBef>
              <a:spcAft>
                <a:spcPts val="0"/>
              </a:spcAft>
              <a:buClr>
                <a:srgbClr val="262626"/>
              </a:buClr>
              <a:buSzPts val="3600"/>
              <a:buNone/>
            </a:pPr>
            <a:r>
              <a:t/>
            </a:r>
            <a:endParaRPr sz="3600"/>
          </a:p>
          <a:p>
            <a:pPr indent="-228600" lvl="0" marL="228600" rtl="0" algn="l">
              <a:lnSpc>
                <a:spcPct val="90000"/>
              </a:lnSpc>
              <a:spcBef>
                <a:spcPts val="1000"/>
              </a:spcBef>
              <a:spcAft>
                <a:spcPts val="0"/>
              </a:spcAft>
              <a:buClr>
                <a:srgbClr val="262626"/>
              </a:buClr>
              <a:buSzPts val="3600"/>
              <a:buChar char="•"/>
            </a:pPr>
            <a:r>
              <a:rPr lang="en-US" sz="3600"/>
              <a:t>Formats:  HDF, NetCDF, 32-bit GeoTIFF</a:t>
            </a:r>
            <a:endParaRPr sz="3600"/>
          </a:p>
          <a:p>
            <a:pPr indent="0" lvl="0" marL="0" rtl="0" algn="l">
              <a:lnSpc>
                <a:spcPct val="90000"/>
              </a:lnSpc>
              <a:spcBef>
                <a:spcPts val="1000"/>
              </a:spcBef>
              <a:spcAft>
                <a:spcPts val="0"/>
              </a:spcAft>
              <a:buClr>
                <a:srgbClr val="262626"/>
              </a:buClr>
              <a:buSzPts val="3600"/>
              <a:buNone/>
            </a:pPr>
            <a:r>
              <a:t/>
            </a:r>
            <a:endParaRPr sz="3600"/>
          </a:p>
        </p:txBody>
      </p:sp>
      <p:pic>
        <p:nvPicPr>
          <p:cNvPr id="161" name="Google Shape;161;p9"/>
          <p:cNvPicPr preferRelativeResize="0"/>
          <p:nvPr/>
        </p:nvPicPr>
        <p:blipFill rotWithShape="1">
          <a:blip r:embed="rId3">
            <a:alphaModFix/>
          </a:blip>
          <a:srcRect b="0" l="0" r="0" t="0"/>
          <a:stretch/>
        </p:blipFill>
        <p:spPr>
          <a:xfrm>
            <a:off x="5654774" y="516548"/>
            <a:ext cx="6129434" cy="532154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62" name="Google Shape;162;p9"/>
          <p:cNvSpPr txBox="1"/>
          <p:nvPr/>
        </p:nvSpPr>
        <p:spPr>
          <a:xfrm>
            <a:off x="6926874" y="5839337"/>
            <a:ext cx="4117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S-NPP VIIRS Chlorophyll-a Science Quality</a:t>
            </a:r>
            <a:endParaRPr sz="1800">
              <a:solidFill>
                <a:schemeClr val="dk1"/>
              </a:solidFill>
              <a:latin typeface="Calibri"/>
              <a:ea typeface="Calibri"/>
              <a:cs typeface="Calibri"/>
              <a:sym typeface="Calibri"/>
            </a:endParaRPr>
          </a:p>
        </p:txBody>
      </p:sp>
      <p:sp>
        <p:nvSpPr>
          <p:cNvPr id="163" name="Google Shape;163;p9"/>
          <p:cNvSpPr/>
          <p:nvPr/>
        </p:nvSpPr>
        <p:spPr>
          <a:xfrm>
            <a:off x="7582486" y="3502855"/>
            <a:ext cx="661182" cy="407963"/>
          </a:xfrm>
          <a:prstGeom prst="wedgeRectCallout">
            <a:avLst>
              <a:gd fmla="val -18705" name="adj1"/>
              <a:gd fmla="val 90086"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5.31</a:t>
            </a:r>
            <a:endParaRPr sz="1800">
              <a:solidFill>
                <a:schemeClr val="dk1"/>
              </a:solidFill>
              <a:latin typeface="Calibri"/>
              <a:ea typeface="Calibri"/>
              <a:cs typeface="Calibri"/>
              <a:sym typeface="Calibri"/>
            </a:endParaRPr>
          </a:p>
        </p:txBody>
      </p:sp>
      <p:pic>
        <p:nvPicPr>
          <p:cNvPr id="164" name="Google Shape;164;p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TEMPLATE_oceans2019_seatt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2019-10-26T20:02:34Z</dcterms:created>
  <dc:creator>michael.soracco</dc:creator>
</cp:coreProperties>
</file>