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74" r:id="rId3"/>
  </p:sldMasterIdLst>
  <p:notesMasterIdLst>
    <p:notesMasterId r:id="rId53"/>
  </p:notesMasterIdLst>
  <p:sldIdLst>
    <p:sldId id="562" r:id="rId4"/>
    <p:sldId id="552" r:id="rId5"/>
    <p:sldId id="266" r:id="rId6"/>
    <p:sldId id="261" r:id="rId7"/>
    <p:sldId id="585" r:id="rId8"/>
    <p:sldId id="258" r:id="rId9"/>
    <p:sldId id="586" r:id="rId10"/>
    <p:sldId id="256" r:id="rId11"/>
    <p:sldId id="587" r:id="rId12"/>
    <p:sldId id="267" r:id="rId13"/>
    <p:sldId id="591" r:id="rId14"/>
    <p:sldId id="264" r:id="rId15"/>
    <p:sldId id="262" r:id="rId16"/>
    <p:sldId id="263" r:id="rId17"/>
    <p:sldId id="265" r:id="rId18"/>
    <p:sldId id="563" r:id="rId19"/>
    <p:sldId id="589" r:id="rId20"/>
    <p:sldId id="257" r:id="rId21"/>
    <p:sldId id="590" r:id="rId22"/>
    <p:sldId id="584" r:id="rId23"/>
    <p:sldId id="565" r:id="rId24"/>
    <p:sldId id="566" r:id="rId25"/>
    <p:sldId id="567" r:id="rId26"/>
    <p:sldId id="593" r:id="rId27"/>
    <p:sldId id="594" r:id="rId28"/>
    <p:sldId id="595" r:id="rId29"/>
    <p:sldId id="596" r:id="rId30"/>
    <p:sldId id="592" r:id="rId31"/>
    <p:sldId id="568" r:id="rId32"/>
    <p:sldId id="569" r:id="rId33"/>
    <p:sldId id="570" r:id="rId34"/>
    <p:sldId id="571" r:id="rId35"/>
    <p:sldId id="572" r:id="rId36"/>
    <p:sldId id="574" r:id="rId37"/>
    <p:sldId id="575" r:id="rId38"/>
    <p:sldId id="576" r:id="rId39"/>
    <p:sldId id="577" r:id="rId40"/>
    <p:sldId id="578" r:id="rId41"/>
    <p:sldId id="579" r:id="rId42"/>
    <p:sldId id="580" r:id="rId43"/>
    <p:sldId id="581" r:id="rId44"/>
    <p:sldId id="582" r:id="rId45"/>
    <p:sldId id="583" r:id="rId46"/>
    <p:sldId id="597" r:id="rId47"/>
    <p:sldId id="598" r:id="rId48"/>
    <p:sldId id="599" r:id="rId49"/>
    <p:sldId id="603" r:id="rId50"/>
    <p:sldId id="601" r:id="rId51"/>
    <p:sldId id="6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348CCF-4503-4C57-906A-561AB417553F}" type="datetimeFigureOut">
              <a:rPr lang="en-US" smtClean="0"/>
              <a:t>4/27/2022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5182A-0B0E-4605-8813-F3ABC2059615}" type="slidenum">
              <a:rPr lang="en-US" smtClean="0"/>
              <a:t>‹#›</a:t>
            </a:fld>
            <a:endParaRPr lang="en-US"/>
          </a:p>
        </p:txBody>
      </p:sp>
    </p:spTree>
    <p:extLst>
      <p:ext uri="{BB962C8B-B14F-4D97-AF65-F5344CB8AC3E}">
        <p14:creationId xmlns:p14="http://schemas.microsoft.com/office/powerpoint/2010/main" val="2769726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Welcome to the online course on oceanographic satellite data products, produced by NOAA’s </a:t>
            </a:r>
            <a:r>
              <a:rPr lang="en-US" sz="1200" kern="1200" dirty="0" err="1">
                <a:solidFill>
                  <a:schemeClr val="tx1"/>
                </a:solidFill>
                <a:effectLst/>
                <a:latin typeface="+mn-lt"/>
                <a:ea typeface="+mn-ea"/>
                <a:cs typeface="+mn-cs"/>
              </a:rPr>
              <a:t>CoastWatch</a:t>
            </a:r>
            <a:r>
              <a:rPr lang="en-US" sz="1200" kern="1200" dirty="0">
                <a:solidFill>
                  <a:schemeClr val="tx1"/>
                </a:solidFill>
                <a:effectLst/>
                <a:latin typeface="+mn-lt"/>
                <a:ea typeface="+mn-ea"/>
                <a:cs typeface="+mn-cs"/>
              </a:rPr>
              <a:t> Program.  In this module we will discuss the measurement of sea surface salinity, surface winds, and sea surface height using satellite remote sensing techniques. The information presented here builds on the concepts discussed in the Satellite 101 Part 1 and Part 2 modules of the online course. You might want to review those modules first before viewing this module.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name is Cara Wilson, I’m the node manager of the West Coast Node of NOAA’s </a:t>
            </a:r>
            <a:r>
              <a:rPr lang="en-US" sz="1200" kern="1200" dirty="0" err="1">
                <a:solidFill>
                  <a:schemeClr val="tx1"/>
                </a:solidFill>
                <a:effectLst/>
                <a:latin typeface="+mn-lt"/>
                <a:ea typeface="+mn-ea"/>
                <a:cs typeface="+mn-cs"/>
              </a:rPr>
              <a:t>CoastWatch</a:t>
            </a:r>
            <a:r>
              <a:rPr lang="en-US" sz="1200" kern="1200" dirty="0">
                <a:solidFill>
                  <a:schemeClr val="tx1"/>
                </a:solidFill>
                <a:effectLst/>
                <a:latin typeface="+mn-lt"/>
                <a:ea typeface="+mn-ea"/>
                <a:cs typeface="+mn-cs"/>
              </a:rPr>
              <a:t> Program.  The materials I will be presenting in this video were produced from a collaboration from many members of NOAA’s </a:t>
            </a:r>
            <a:r>
              <a:rPr lang="en-US" sz="1200" kern="1200" dirty="0" err="1">
                <a:solidFill>
                  <a:schemeClr val="tx1"/>
                </a:solidFill>
                <a:effectLst/>
                <a:latin typeface="+mn-lt"/>
                <a:ea typeface="+mn-ea"/>
                <a:cs typeface="+mn-cs"/>
              </a:rPr>
              <a:t>CoastWatch</a:t>
            </a:r>
            <a:r>
              <a:rPr lang="en-US" sz="1200" kern="1200" dirty="0">
                <a:solidFill>
                  <a:schemeClr val="tx1"/>
                </a:solidFill>
                <a:effectLst/>
                <a:latin typeface="+mn-lt"/>
                <a:ea typeface="+mn-ea"/>
                <a:cs typeface="+mn-cs"/>
              </a:rPr>
              <a:t> Program including Dale Robinson, Melanie </a:t>
            </a:r>
            <a:r>
              <a:rPr lang="en-US" sz="1200" kern="1200" dirty="0" err="1">
                <a:solidFill>
                  <a:schemeClr val="tx1"/>
                </a:solidFill>
                <a:effectLst/>
                <a:latin typeface="+mn-lt"/>
                <a:ea typeface="+mn-ea"/>
                <a:cs typeface="+mn-cs"/>
              </a:rPr>
              <a:t>Abecassis</a:t>
            </a:r>
            <a:r>
              <a:rPr lang="en-US" sz="1200" kern="1200" dirty="0">
                <a:solidFill>
                  <a:schemeClr val="tx1"/>
                </a:solidFill>
                <a:effectLst/>
                <a:latin typeface="+mn-lt"/>
                <a:ea typeface="+mn-ea"/>
                <a:cs typeface="+mn-cs"/>
              </a:rPr>
              <a:t>, Ron Vogel, Shelly Tomlinson, me and the late Dave Foley.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B8DCC0E-7DBF-7C4A-B104-25FE08E3B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7569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05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738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762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319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103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8520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937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081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620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0556eb7b7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10556eb7b7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3131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0556eb7b7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10556eb7b7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545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0556eb7b7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10556eb7b7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1450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0556eb7b7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10556eb7b7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4650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550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946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1955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623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012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246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228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690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33880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207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5161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6092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701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788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554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453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ERDDAP is designed to make data access easier.  There are a lot of different data sources out there, which gives rise to  a plethora of different file formats and different methods for accessing and downloading data.</a:t>
            </a:r>
            <a:r>
              <a:rPr lang="en-US" baseline="0" dirty="0"/>
              <a:t> Each institution that distributes data tends to favor a specific service and procedure, so if you need data from several sources, it can be a real headache to familiarize yourself will all of them, and then to figure out how to convert the data into a format you can use. ERDDAP works as a middleman, pulling data from a variety of different sources, and then distributing data in a wide variety of formats, as both data and graphs.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now don’t have to learn how to use new protocols and formats, all</a:t>
            </a:r>
            <a:r>
              <a:rPr lang="en-US" baseline="0" dirty="0"/>
              <a:t> you have to do is go to an ERDDAP webpage, select data you are interested in, and download it in your preferred format. ERDDAP is a RESTful service, which means that the entire data request is defined by a URL, which allows you to interact with ERDDAP from within your preferred software without having to go to the website. This is especially useful if you need to routinely download data and don’t want to make many different requests manually.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88F22B-7D57-4EF2-907A-2FC25C694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377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0556eb7b7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10556eb7b7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3709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0556eb7b7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10556eb7b7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6325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0556eb7b7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g10556eb7b7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3439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846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 name="Google Shape;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7223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6457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BF16-CB2D-0948-A94B-E8BCCF0DB9D1}"/>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1932CA-76FF-2A48-8A85-97E2AEF69508}"/>
              </a:ext>
            </a:extLst>
          </p:cNvPr>
          <p:cNvSpPr>
            <a:spLocks noGrp="1"/>
          </p:cNvSpPr>
          <p:nvPr>
            <p:ph idx="1"/>
          </p:nvPr>
        </p:nvSpPr>
        <p:spPr/>
        <p:txBody>
          <a:bodyPr/>
          <a:lstStyle>
            <a:lvl1pPr>
              <a:defRPr>
                <a:solidFill>
                  <a:schemeClr val="tx1">
                    <a:lumMod val="85000"/>
                    <a:lumOff val="15000"/>
                  </a:schemeClr>
                </a:solidFill>
                <a:latin typeface="Arial Narrow" panose="020B0606020202030204" pitchFamily="34" charset="0"/>
              </a:defRPr>
            </a:lvl1pPr>
            <a:lvl2pPr>
              <a:defRPr>
                <a:solidFill>
                  <a:schemeClr val="tx1">
                    <a:lumMod val="85000"/>
                    <a:lumOff val="15000"/>
                  </a:schemeClr>
                </a:solidFill>
                <a:latin typeface="Arial Narrow" panose="020B0606020202030204" pitchFamily="34" charset="0"/>
              </a:defRPr>
            </a:lvl2pPr>
            <a:lvl3pPr>
              <a:defRPr>
                <a:solidFill>
                  <a:schemeClr val="tx1">
                    <a:lumMod val="85000"/>
                    <a:lumOff val="15000"/>
                  </a:schemeClr>
                </a:solidFill>
                <a:latin typeface="Arial Narrow" panose="020B0606020202030204" pitchFamily="34" charset="0"/>
              </a:defRPr>
            </a:lvl3pPr>
            <a:lvl4pPr>
              <a:defRPr>
                <a:solidFill>
                  <a:schemeClr val="tx1">
                    <a:lumMod val="85000"/>
                    <a:lumOff val="15000"/>
                  </a:schemeClr>
                </a:solidFill>
                <a:latin typeface="Arial Narrow" panose="020B0606020202030204" pitchFamily="34" charset="0"/>
              </a:defRPr>
            </a:lvl4pPr>
            <a:lvl5pPr>
              <a:defRPr>
                <a:solidFill>
                  <a:schemeClr val="tx1">
                    <a:lumMod val="85000"/>
                    <a:lumOff val="15000"/>
                  </a:schemeClr>
                </a:solidFill>
                <a:latin typeface="Arial Narrow" panose="020B0606020202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9DF2E45C-7A44-3B4B-872C-D91EF6F8E0B2}"/>
              </a:ext>
            </a:extLst>
          </p:cNvPr>
          <p:cNvSpPr>
            <a:spLocks noGrp="1"/>
          </p:cNvSpPr>
          <p:nvPr>
            <p:ph type="sldNum" sz="quarter" idx="12"/>
          </p:nvPr>
        </p:nvSpPr>
        <p:spPr>
          <a:xfrm>
            <a:off x="11214980"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3DCD4849-407B-2446-AF2C-4A2D9447CB16}"/>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p>
        </p:txBody>
      </p:sp>
    </p:spTree>
    <p:extLst>
      <p:ext uri="{BB962C8B-B14F-4D97-AF65-F5344CB8AC3E}">
        <p14:creationId xmlns:p14="http://schemas.microsoft.com/office/powerpoint/2010/main" val="426691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F8A9E-8BB8-524A-9092-3A4A9D03186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838FF96F-37A4-B94E-BD39-42354518B18D}"/>
              </a:ext>
            </a:extLst>
          </p:cNvPr>
          <p:cNvSpPr>
            <a:spLocks noGrp="1"/>
          </p:cNvSpPr>
          <p:nvPr>
            <p:ph type="sldNum" sz="quarter" idx="10"/>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5" name="Footer Placeholder 4">
            <a:extLst>
              <a:ext uri="{FF2B5EF4-FFF2-40B4-BE49-F238E27FC236}">
                <a16:creationId xmlns:a16="http://schemas.microsoft.com/office/drawing/2014/main" id="{AD13283C-7161-C84E-9BE0-35BFEEBC0A2A}"/>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p>
        </p:txBody>
      </p:sp>
    </p:spTree>
    <p:extLst>
      <p:ext uri="{BB962C8B-B14F-4D97-AF65-F5344CB8AC3E}">
        <p14:creationId xmlns:p14="http://schemas.microsoft.com/office/powerpoint/2010/main" val="384466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4" y="4777380"/>
            <a:ext cx="8915399" cy="1126283"/>
          </a:xfrm>
        </p:spPr>
        <p:txBody>
          <a:bodyPr anchor="t"/>
          <a:lstStyle>
            <a:lvl1pPr marL="0" indent="0" algn="l">
              <a:buNone/>
              <a:defRPr>
                <a:solidFill>
                  <a:schemeClr val="tx1">
                    <a:lumMod val="65000"/>
                    <a:lumOff val="3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1" y="4323811"/>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4" y="4529540"/>
            <a:ext cx="779767" cy="365125"/>
          </a:xfrm>
        </p:spPr>
        <p:txBody>
          <a:body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62768197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No photo">
    <p:spTree>
      <p:nvGrpSpPr>
        <p:cNvPr id="1" name=""/>
        <p:cNvGrpSpPr/>
        <p:nvPr/>
      </p:nvGrpSpPr>
      <p:grpSpPr>
        <a:xfrm>
          <a:off x="0" y="0"/>
          <a:ext cx="0" cy="0"/>
          <a:chOff x="0" y="0"/>
          <a:chExt cx="0" cy="0"/>
        </a:xfrm>
      </p:grpSpPr>
      <p:sp>
        <p:nvSpPr>
          <p:cNvPr id="2" name="Title 1"/>
          <p:cNvSpPr>
            <a:spLocks noGrp="1"/>
          </p:cNvSpPr>
          <p:nvPr>
            <p:ph type="title"/>
          </p:nvPr>
        </p:nvSpPr>
        <p:spPr>
          <a:xfrm>
            <a:off x="3168251" y="1327929"/>
            <a:ext cx="7313491" cy="788734"/>
          </a:xfrm>
          <a:prstGeom prst="rect">
            <a:avLst/>
          </a:prstGeom>
        </p:spPr>
        <p:txBody>
          <a:bodyPr/>
          <a:lstStyle>
            <a:lvl1pPr algn="l">
              <a:defRPr sz="3200" b="1">
                <a:solidFill>
                  <a:srgbClr val="1F4E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4269317" y="2707458"/>
            <a:ext cx="7313083" cy="1224439"/>
          </a:xfrm>
          <a:prstGeom prst="rect">
            <a:avLst/>
          </a:prstGeom>
        </p:spPr>
        <p:txBody>
          <a:bodyPr/>
          <a:lstStyle>
            <a:lvl1pPr algn="l">
              <a:defRPr>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8" name="Text Placeholder 7"/>
          <p:cNvSpPr>
            <a:spLocks noGrp="1"/>
          </p:cNvSpPr>
          <p:nvPr>
            <p:ph type="body" sz="quarter" idx="12" hasCustomPrompt="1"/>
          </p:nvPr>
        </p:nvSpPr>
        <p:spPr>
          <a:xfrm>
            <a:off x="154517" y="4807237"/>
            <a:ext cx="7313083" cy="577850"/>
          </a:xfrm>
          <a:prstGeom prst="rect">
            <a:avLst/>
          </a:prstGeom>
        </p:spPr>
        <p:txBody>
          <a:bodyPr>
            <a:normAutofit/>
          </a:bodyPr>
          <a:lstStyle>
            <a:lvl1pPr algn="l">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en-US" dirty="0"/>
              <a:t>Versioning</a:t>
            </a:r>
          </a:p>
        </p:txBody>
      </p:sp>
      <p:sp>
        <p:nvSpPr>
          <p:cNvPr id="3" name="Rectangle 2">
            <a:extLst>
              <a:ext uri="{FF2B5EF4-FFF2-40B4-BE49-F238E27FC236}">
                <a16:creationId xmlns:a16="http://schemas.microsoft.com/office/drawing/2014/main" id="{FD18F566-1EF1-8A41-9467-BDE1A35137B5}"/>
              </a:ext>
            </a:extLst>
          </p:cNvPr>
          <p:cNvSpPr/>
          <p:nvPr userDrawn="1"/>
        </p:nvSpPr>
        <p:spPr>
          <a:xfrm>
            <a:off x="372533" y="2201333"/>
            <a:ext cx="1557867" cy="8974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8988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9BD6B5-8C58-466B-BD02-8DCB463BCEA7}"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645A2-6194-4065-8483-F7BFD462BFC9}" type="slidenum">
              <a:rPr lang="en-US" smtClean="0"/>
              <a:t>‹#›</a:t>
            </a:fld>
            <a:endParaRPr lang="en-US"/>
          </a:p>
        </p:txBody>
      </p:sp>
    </p:spTree>
    <p:extLst>
      <p:ext uri="{BB962C8B-B14F-4D97-AF65-F5344CB8AC3E}">
        <p14:creationId xmlns:p14="http://schemas.microsoft.com/office/powerpoint/2010/main" val="3395520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9BD6B5-8C58-466B-BD02-8DCB463BCEA7}"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645A2-6194-4065-8483-F7BFD462BFC9}" type="slidenum">
              <a:rPr lang="en-US" smtClean="0"/>
              <a:t>‹#›</a:t>
            </a:fld>
            <a:endParaRPr lang="en-US"/>
          </a:p>
        </p:txBody>
      </p:sp>
    </p:spTree>
    <p:extLst>
      <p:ext uri="{BB962C8B-B14F-4D97-AF65-F5344CB8AC3E}">
        <p14:creationId xmlns:p14="http://schemas.microsoft.com/office/powerpoint/2010/main" val="776293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9BD6B5-8C58-466B-BD02-8DCB463BCEA7}"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645A2-6194-4065-8483-F7BFD462BFC9}" type="slidenum">
              <a:rPr lang="en-US" smtClean="0"/>
              <a:t>‹#›</a:t>
            </a:fld>
            <a:endParaRPr lang="en-US"/>
          </a:p>
        </p:txBody>
      </p:sp>
    </p:spTree>
    <p:extLst>
      <p:ext uri="{BB962C8B-B14F-4D97-AF65-F5344CB8AC3E}">
        <p14:creationId xmlns:p14="http://schemas.microsoft.com/office/powerpoint/2010/main" val="1335962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9BD6B5-8C58-466B-BD02-8DCB463BCEA7}"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645A2-6194-4065-8483-F7BFD462BFC9}" type="slidenum">
              <a:rPr lang="en-US" smtClean="0"/>
              <a:t>‹#›</a:t>
            </a:fld>
            <a:endParaRPr lang="en-US"/>
          </a:p>
        </p:txBody>
      </p:sp>
    </p:spTree>
    <p:extLst>
      <p:ext uri="{BB962C8B-B14F-4D97-AF65-F5344CB8AC3E}">
        <p14:creationId xmlns:p14="http://schemas.microsoft.com/office/powerpoint/2010/main" val="1181779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9BD6B5-8C58-466B-BD02-8DCB463BCEA7}" type="datetimeFigureOut">
              <a:rPr lang="en-US" smtClean="0"/>
              <a:t>4/28/2022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A645A2-6194-4065-8483-F7BFD462BFC9}" type="slidenum">
              <a:rPr lang="en-US" smtClean="0"/>
              <a:t>‹#›</a:t>
            </a:fld>
            <a:endParaRPr lang="en-US"/>
          </a:p>
        </p:txBody>
      </p:sp>
    </p:spTree>
    <p:extLst>
      <p:ext uri="{BB962C8B-B14F-4D97-AF65-F5344CB8AC3E}">
        <p14:creationId xmlns:p14="http://schemas.microsoft.com/office/powerpoint/2010/main" val="2528149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9BD6B5-8C58-466B-BD02-8DCB463BCEA7}" type="datetimeFigureOut">
              <a:rPr lang="en-US" smtClean="0"/>
              <a:t>4/28/2022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A645A2-6194-4065-8483-F7BFD462BFC9}" type="slidenum">
              <a:rPr lang="en-US" smtClean="0"/>
              <a:t>‹#›</a:t>
            </a:fld>
            <a:endParaRPr lang="en-US"/>
          </a:p>
        </p:txBody>
      </p:sp>
    </p:spTree>
    <p:extLst>
      <p:ext uri="{BB962C8B-B14F-4D97-AF65-F5344CB8AC3E}">
        <p14:creationId xmlns:p14="http://schemas.microsoft.com/office/powerpoint/2010/main" val="1336564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BD6B5-8C58-466B-BD02-8DCB463BCEA7}" type="datetimeFigureOut">
              <a:rPr lang="en-US" smtClean="0"/>
              <a:t>4/28/2022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A645A2-6194-4065-8483-F7BFD462BFC9}" type="slidenum">
              <a:rPr lang="en-US" smtClean="0"/>
              <a:t>‹#›</a:t>
            </a:fld>
            <a:endParaRPr lang="en-US"/>
          </a:p>
        </p:txBody>
      </p:sp>
    </p:spTree>
    <p:extLst>
      <p:ext uri="{BB962C8B-B14F-4D97-AF65-F5344CB8AC3E}">
        <p14:creationId xmlns:p14="http://schemas.microsoft.com/office/powerpoint/2010/main" val="1187798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59900-D398-DA41-9CE3-E6288B74D538}"/>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A8386CA-3965-D140-BD89-F5D24D93D4A4}"/>
              </a:ext>
            </a:extLst>
          </p:cNvPr>
          <p:cNvSpPr>
            <a:spLocks noGrp="1"/>
          </p:cNvSpPr>
          <p:nvPr>
            <p:ph sz="half" idx="1"/>
          </p:nvPr>
        </p:nvSpPr>
        <p:spPr>
          <a:xfrm>
            <a:off x="838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8457AD-47F6-9C42-857E-90A679AECFC5}"/>
              </a:ext>
            </a:extLst>
          </p:cNvPr>
          <p:cNvSpPr>
            <a:spLocks noGrp="1"/>
          </p:cNvSpPr>
          <p:nvPr>
            <p:ph sz="half" idx="2"/>
          </p:nvPr>
        </p:nvSpPr>
        <p:spPr>
          <a:xfrm>
            <a:off x="6172200" y="1825625"/>
            <a:ext cx="5181600" cy="4351338"/>
          </a:xfrm>
        </p:spPr>
        <p:txBody>
          <a:bodyPr/>
          <a:lstStyle>
            <a:lvl1pPr>
              <a:defRPr>
                <a:solidFill>
                  <a:schemeClr val="tx1">
                    <a:lumMod val="85000"/>
                    <a:lumOff val="15000"/>
                  </a:schemeClr>
                </a:solidFill>
                <a:latin typeface="Helvetica" pitchFamily="2" charset="0"/>
              </a:defRPr>
            </a:lvl1pPr>
            <a:lvl2pPr>
              <a:defRPr>
                <a:solidFill>
                  <a:schemeClr val="tx1">
                    <a:lumMod val="85000"/>
                    <a:lumOff val="15000"/>
                  </a:schemeClr>
                </a:solidFill>
                <a:latin typeface="Helvetica" pitchFamily="2" charset="0"/>
              </a:defRPr>
            </a:lvl2pPr>
            <a:lvl3pPr>
              <a:defRPr>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A188E38-2F3A-7B4B-BAC3-25C36CDA2CE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r>
              <a:rPr lang="en-US"/>
              <a:t> </a:t>
            </a:r>
          </a:p>
        </p:txBody>
      </p:sp>
      <p:sp>
        <p:nvSpPr>
          <p:cNvPr id="10" name="Footer Placeholder 4">
            <a:extLst>
              <a:ext uri="{FF2B5EF4-FFF2-40B4-BE49-F238E27FC236}">
                <a16:creationId xmlns:a16="http://schemas.microsoft.com/office/drawing/2014/main" id="{84BD51FF-CDE2-1040-B752-9ECA28BDA9CE}"/>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p>
        </p:txBody>
      </p:sp>
    </p:spTree>
    <p:extLst>
      <p:ext uri="{BB962C8B-B14F-4D97-AF65-F5344CB8AC3E}">
        <p14:creationId xmlns:p14="http://schemas.microsoft.com/office/powerpoint/2010/main" val="2932426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9BD6B5-8C58-466B-BD02-8DCB463BCEA7}"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645A2-6194-4065-8483-F7BFD462BFC9}" type="slidenum">
              <a:rPr lang="en-US" smtClean="0"/>
              <a:t>‹#›</a:t>
            </a:fld>
            <a:endParaRPr lang="en-US"/>
          </a:p>
        </p:txBody>
      </p:sp>
    </p:spTree>
    <p:extLst>
      <p:ext uri="{BB962C8B-B14F-4D97-AF65-F5344CB8AC3E}">
        <p14:creationId xmlns:p14="http://schemas.microsoft.com/office/powerpoint/2010/main" val="1035831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9BD6B5-8C58-466B-BD02-8DCB463BCEA7}" type="datetimeFigureOut">
              <a:rPr lang="en-US" smtClean="0"/>
              <a:t>4/28/2022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A645A2-6194-4065-8483-F7BFD462BFC9}" type="slidenum">
              <a:rPr lang="en-US" smtClean="0"/>
              <a:t>‹#›</a:t>
            </a:fld>
            <a:endParaRPr lang="en-US"/>
          </a:p>
        </p:txBody>
      </p:sp>
    </p:spTree>
    <p:extLst>
      <p:ext uri="{BB962C8B-B14F-4D97-AF65-F5344CB8AC3E}">
        <p14:creationId xmlns:p14="http://schemas.microsoft.com/office/powerpoint/2010/main" val="3481292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9BD6B5-8C58-466B-BD02-8DCB463BCEA7}"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645A2-6194-4065-8483-F7BFD462BFC9}" type="slidenum">
              <a:rPr lang="en-US" smtClean="0"/>
              <a:t>‹#›</a:t>
            </a:fld>
            <a:endParaRPr lang="en-US"/>
          </a:p>
        </p:txBody>
      </p:sp>
    </p:spTree>
    <p:extLst>
      <p:ext uri="{BB962C8B-B14F-4D97-AF65-F5344CB8AC3E}">
        <p14:creationId xmlns:p14="http://schemas.microsoft.com/office/powerpoint/2010/main" val="2890955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9BD6B5-8C58-466B-BD02-8DCB463BCEA7}" type="datetimeFigureOut">
              <a:rPr lang="en-US" smtClean="0"/>
              <a:t>4/28/2022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A645A2-6194-4065-8483-F7BFD462BFC9}" type="slidenum">
              <a:rPr lang="en-US" smtClean="0"/>
              <a:t>‹#›</a:t>
            </a:fld>
            <a:endParaRPr lang="en-US"/>
          </a:p>
        </p:txBody>
      </p:sp>
    </p:spTree>
    <p:extLst>
      <p:ext uri="{BB962C8B-B14F-4D97-AF65-F5344CB8AC3E}">
        <p14:creationId xmlns:p14="http://schemas.microsoft.com/office/powerpoint/2010/main" val="3670726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CD416-7FF8-1246-8221-B998664D6EFD}"/>
              </a:ext>
            </a:extLst>
          </p:cNvPr>
          <p:cNvSpPr>
            <a:spLocks noGrp="1"/>
          </p:cNvSpPr>
          <p:nvPr>
            <p:ph type="title"/>
          </p:nvPr>
        </p:nvSpPr>
        <p:spPr>
          <a:xfrm>
            <a:off x="511740" y="11557"/>
            <a:ext cx="10515600" cy="1325563"/>
          </a:xfrm>
        </p:spPr>
        <p:txBody>
          <a:bodyPr/>
          <a:lstStyle>
            <a:lvl1pPr>
              <a:defRPr b="0" i="0">
                <a:latin typeface="Arial Narrow" panose="020B0604020202020204" pitchFamily="34" charset="0"/>
                <a:cs typeface="Arial Narrow"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4529DA-6FB8-904C-8F0D-4593B452F3CB}"/>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B851ACB-A63D-D348-8309-3396A742EAA3}"/>
              </a:ext>
            </a:extLst>
          </p:cNvPr>
          <p:cNvSpPr>
            <a:spLocks noGrp="1"/>
          </p:cNvSpPr>
          <p:nvPr>
            <p:ph sz="half" idx="2"/>
          </p:nvPr>
        </p:nvSpPr>
        <p:spPr>
          <a:xfrm>
            <a:off x="839788" y="2505075"/>
            <a:ext cx="5157787"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a:solidFill>
                  <a:schemeClr val="tx1">
                    <a:lumMod val="85000"/>
                    <a:lumOff val="15000"/>
                  </a:schemeClr>
                </a:solidFill>
                <a:latin typeface="Helvetica" pitchFamily="2" charset="0"/>
              </a:defRPr>
            </a:lvl4pPr>
            <a:lvl5pPr>
              <a:defRPr>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CF0E3AEB-8FC2-CF4A-A367-0BB936A0763A}"/>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lumMod val="85000"/>
                    <a:lumOff val="15000"/>
                  </a:schemeClr>
                </a:solidFill>
                <a:latin typeface="Helvetica"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150434-D083-FD45-B92C-D46D11FF075E}"/>
              </a:ext>
            </a:extLst>
          </p:cNvPr>
          <p:cNvSpPr>
            <a:spLocks noGrp="1"/>
          </p:cNvSpPr>
          <p:nvPr>
            <p:ph sz="quarter" idx="4"/>
          </p:nvPr>
        </p:nvSpPr>
        <p:spPr>
          <a:xfrm>
            <a:off x="6172200" y="2505075"/>
            <a:ext cx="5183188" cy="3684588"/>
          </a:xfrm>
        </p:spPr>
        <p:txBody>
          <a:bodyPr/>
          <a:lstStyle>
            <a:lvl1pPr>
              <a:defRPr sz="2000">
                <a:solidFill>
                  <a:schemeClr val="tx1">
                    <a:lumMod val="85000"/>
                    <a:lumOff val="15000"/>
                  </a:schemeClr>
                </a:solidFill>
                <a:latin typeface="Helvetica" pitchFamily="2" charset="0"/>
              </a:defRPr>
            </a:lvl1pPr>
            <a:lvl2pPr>
              <a:defRPr sz="1800">
                <a:solidFill>
                  <a:schemeClr val="tx1">
                    <a:lumMod val="85000"/>
                    <a:lumOff val="15000"/>
                  </a:schemeClr>
                </a:solidFill>
                <a:latin typeface="Helvetica" pitchFamily="2" charset="0"/>
              </a:defRPr>
            </a:lvl2pPr>
            <a:lvl3pPr>
              <a:defRPr sz="1600">
                <a:solidFill>
                  <a:schemeClr val="tx1">
                    <a:lumMod val="85000"/>
                    <a:lumOff val="15000"/>
                  </a:schemeClr>
                </a:solidFill>
                <a:latin typeface="Helvetica" pitchFamily="2" charset="0"/>
              </a:defRPr>
            </a:lvl3pPr>
            <a:lvl4pPr>
              <a:defRPr sz="1600">
                <a:solidFill>
                  <a:schemeClr val="tx1">
                    <a:lumMod val="85000"/>
                    <a:lumOff val="15000"/>
                  </a:schemeClr>
                </a:solidFill>
                <a:latin typeface="Helvetica" pitchFamily="2" charset="0"/>
              </a:defRPr>
            </a:lvl4pPr>
            <a:lvl5pPr>
              <a:defRPr sz="1600">
                <a:solidFill>
                  <a:schemeClr val="tx1">
                    <a:lumMod val="85000"/>
                    <a:lumOff val="15000"/>
                  </a:schemeClr>
                </a:solidFill>
                <a:latin typeface="Helvetica"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10622E1B-C47B-554A-B9C3-490F9DF87BFB}"/>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2" name="Footer Placeholder 4">
            <a:extLst>
              <a:ext uri="{FF2B5EF4-FFF2-40B4-BE49-F238E27FC236}">
                <a16:creationId xmlns:a16="http://schemas.microsoft.com/office/drawing/2014/main" id="{902AC514-5373-CA45-BF85-A4906F243955}"/>
              </a:ext>
            </a:extLst>
          </p:cNvPr>
          <p:cNvSpPr>
            <a:spLocks noGrp="1"/>
          </p:cNvSpPr>
          <p:nvPr>
            <p:ph type="ftr" sz="quarter" idx="1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p>
        </p:txBody>
      </p:sp>
    </p:spTree>
    <p:extLst>
      <p:ext uri="{BB962C8B-B14F-4D97-AF65-F5344CB8AC3E}">
        <p14:creationId xmlns:p14="http://schemas.microsoft.com/office/powerpoint/2010/main" val="178702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057C-1A9B-C643-BB87-965CA3F4750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28E5AA10-2A17-A14B-BB7A-6E397B2936C4}"/>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7" name="Footer Placeholder 4">
            <a:extLst>
              <a:ext uri="{FF2B5EF4-FFF2-40B4-BE49-F238E27FC236}">
                <a16:creationId xmlns:a16="http://schemas.microsoft.com/office/drawing/2014/main" id="{6C84C464-7722-A94D-A22F-4715983C535B}"/>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a:t>NOAA CoastWatch Satellite Course                                      http://coastwatch.noaa.gov</a:t>
            </a:r>
          </a:p>
        </p:txBody>
      </p:sp>
    </p:spTree>
    <p:extLst>
      <p:ext uri="{BB962C8B-B14F-4D97-AF65-F5344CB8AC3E}">
        <p14:creationId xmlns:p14="http://schemas.microsoft.com/office/powerpoint/2010/main" val="3897950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4E424E-C4AC-DB42-9C81-F5CE7748134E}"/>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6" name="Footer Placeholder 4">
            <a:extLst>
              <a:ext uri="{FF2B5EF4-FFF2-40B4-BE49-F238E27FC236}">
                <a16:creationId xmlns:a16="http://schemas.microsoft.com/office/drawing/2014/main" id="{C93E75B1-A5F5-5C48-9031-CF131C4B1B91}"/>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p>
        </p:txBody>
      </p:sp>
    </p:spTree>
    <p:extLst>
      <p:ext uri="{BB962C8B-B14F-4D97-AF65-F5344CB8AC3E}">
        <p14:creationId xmlns:p14="http://schemas.microsoft.com/office/powerpoint/2010/main" val="183796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320B-34AE-B14B-AE77-70B64C1E2685}"/>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855B104-2B42-F140-BB9D-B81633259CA8}"/>
              </a:ext>
            </a:extLst>
          </p:cNvPr>
          <p:cNvSpPr>
            <a:spLocks noGrp="1"/>
          </p:cNvSpPr>
          <p:nvPr>
            <p:ph idx="1"/>
          </p:nvPr>
        </p:nvSpPr>
        <p:spPr>
          <a:xfrm>
            <a:off x="5183188" y="987425"/>
            <a:ext cx="6172200" cy="4873625"/>
          </a:xfrm>
        </p:spPr>
        <p:txBody>
          <a:bodyPr/>
          <a:lstStyle>
            <a:lvl1pPr>
              <a:defRPr sz="3200">
                <a:solidFill>
                  <a:schemeClr val="tx1">
                    <a:lumMod val="85000"/>
                    <a:lumOff val="15000"/>
                  </a:schemeClr>
                </a:solidFill>
                <a:latin typeface="Arial" panose="020B0604020202020204" pitchFamily="34" charset="0"/>
                <a:cs typeface="Arial" panose="020B0604020202020204" pitchFamily="34" charset="0"/>
              </a:defRPr>
            </a:lvl1pPr>
            <a:lvl2pPr>
              <a:defRPr sz="2800">
                <a:solidFill>
                  <a:schemeClr val="tx1">
                    <a:lumMod val="85000"/>
                    <a:lumOff val="15000"/>
                  </a:schemeClr>
                </a:solidFill>
                <a:latin typeface="Helvetica" pitchFamily="2" charset="0"/>
              </a:defRPr>
            </a:lvl2pPr>
            <a:lvl3pPr>
              <a:defRPr sz="2400">
                <a:solidFill>
                  <a:schemeClr val="tx1">
                    <a:lumMod val="85000"/>
                    <a:lumOff val="15000"/>
                  </a:schemeClr>
                </a:solidFill>
                <a:latin typeface="Helvetica" pitchFamily="2" charset="0"/>
              </a:defRPr>
            </a:lvl3pPr>
            <a:lvl4pPr>
              <a:defRPr sz="2000">
                <a:solidFill>
                  <a:schemeClr val="tx1">
                    <a:lumMod val="85000"/>
                    <a:lumOff val="15000"/>
                  </a:schemeClr>
                </a:solidFill>
                <a:latin typeface="Helvetica" pitchFamily="2" charset="0"/>
              </a:defRPr>
            </a:lvl4pPr>
            <a:lvl5pPr>
              <a:defRPr sz="2000">
                <a:solidFill>
                  <a:schemeClr val="tx1">
                    <a:lumMod val="85000"/>
                    <a:lumOff val="15000"/>
                  </a:schemeClr>
                </a:solidFill>
                <a:latin typeface="Helvetica" pitchFamily="2"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F05154C-BB89-794A-AF62-2F04A48EC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9292343A-FB11-4D40-A880-225D6755284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9" name="Footer Placeholder 4">
            <a:extLst>
              <a:ext uri="{FF2B5EF4-FFF2-40B4-BE49-F238E27FC236}">
                <a16:creationId xmlns:a16="http://schemas.microsoft.com/office/drawing/2014/main" id="{A24A7DDC-145A-AF46-B5DA-4D40FF26F4D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p>
        </p:txBody>
      </p:sp>
    </p:spTree>
    <p:extLst>
      <p:ext uri="{BB962C8B-B14F-4D97-AF65-F5344CB8AC3E}">
        <p14:creationId xmlns:p14="http://schemas.microsoft.com/office/powerpoint/2010/main" val="2113128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C3E2-0D05-AF44-BA5B-0334A3FF638E}"/>
              </a:ext>
            </a:extLst>
          </p:cNvPr>
          <p:cNvSpPr>
            <a:spLocks noGrp="1"/>
          </p:cNvSpPr>
          <p:nvPr>
            <p:ph type="title"/>
          </p:nvPr>
        </p:nvSpPr>
        <p:spPr>
          <a:xfrm>
            <a:off x="839788" y="457200"/>
            <a:ext cx="3932237" cy="1600200"/>
          </a:xfrm>
        </p:spPr>
        <p:txBody>
          <a:bodyPr anchor="b"/>
          <a:lstStyle>
            <a:lvl1pPr>
              <a:defRPr sz="3200"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ED1C8DF-59E8-0945-BADB-892C79E8E3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C236F-9CFE-8446-8630-D2E1DF059F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Slide Number Placeholder 6">
            <a:extLst>
              <a:ext uri="{FF2B5EF4-FFF2-40B4-BE49-F238E27FC236}">
                <a16:creationId xmlns:a16="http://schemas.microsoft.com/office/drawing/2014/main" id="{6B362B77-6D4E-2547-A4F9-91558181E92D}"/>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10" name="Footer Placeholder 4">
            <a:extLst>
              <a:ext uri="{FF2B5EF4-FFF2-40B4-BE49-F238E27FC236}">
                <a16:creationId xmlns:a16="http://schemas.microsoft.com/office/drawing/2014/main" id="{8E4EAE6A-0AB9-F14A-9DF7-DAE72E6911A4}"/>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p>
        </p:txBody>
      </p:sp>
    </p:spTree>
    <p:extLst>
      <p:ext uri="{BB962C8B-B14F-4D97-AF65-F5344CB8AC3E}">
        <p14:creationId xmlns:p14="http://schemas.microsoft.com/office/powerpoint/2010/main" val="2320247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9B2-962D-DF4E-9467-B8B6D90F30D3}"/>
              </a:ext>
            </a:extLst>
          </p:cNvPr>
          <p:cNvSpPr>
            <a:spLocks noGrp="1"/>
          </p:cNvSpPr>
          <p:nvPr>
            <p:ph type="title"/>
          </p:nvPr>
        </p:nvSpPr>
        <p:spPr/>
        <p:txBody>
          <a:bodyPr/>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0FB119A4-B3CF-DD43-928C-44D125EDDBA2}"/>
              </a:ext>
            </a:extLst>
          </p:cNvPr>
          <p:cNvSpPr>
            <a:spLocks noGrp="1"/>
          </p:cNvSpPr>
          <p:nvPr>
            <p:ph type="body" orient="vert" idx="1"/>
          </p:nvPr>
        </p:nvSpPr>
        <p:spPr>
          <a:xfrm>
            <a:off x="838200" y="1635125"/>
            <a:ext cx="10515600" cy="43513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E05618C-E02B-9541-94F2-A33350BA5BA3}"/>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A80DFB9B-227F-D44E-B7A1-BF7C1712FE18}"/>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Helvetica" pitchFamily="2" charset="0"/>
              </a:defRPr>
            </a:lvl1pPr>
          </a:lstStyle>
          <a:p>
            <a:r>
              <a:rPr lang="en-US"/>
              <a:t>NOAA CoastWatch Satellite Course                                      http://coastwatch.noaa.gov</a:t>
            </a:r>
          </a:p>
        </p:txBody>
      </p:sp>
    </p:spTree>
    <p:extLst>
      <p:ext uri="{BB962C8B-B14F-4D97-AF65-F5344CB8AC3E}">
        <p14:creationId xmlns:p14="http://schemas.microsoft.com/office/powerpoint/2010/main" val="383249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4178A2-9729-9A41-ADA1-AD53DFF21CB9}"/>
              </a:ext>
            </a:extLst>
          </p:cNvPr>
          <p:cNvSpPr>
            <a:spLocks noGrp="1"/>
          </p:cNvSpPr>
          <p:nvPr>
            <p:ph type="title" orient="vert"/>
          </p:nvPr>
        </p:nvSpPr>
        <p:spPr>
          <a:xfrm>
            <a:off x="8724900" y="365125"/>
            <a:ext cx="2628900" cy="5811838"/>
          </a:xfrm>
        </p:spPr>
        <p:txBody>
          <a:bodyPr vert="eaVert"/>
          <a:lstStyle>
            <a:lvl1pPr>
              <a:defRPr b="0" i="0">
                <a:latin typeface="Arial Narrow" panose="020B0604020202020204" pitchFamily="34" charset="0"/>
                <a:cs typeface="Arial Narrow"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26494C40-8E1E-C441-85A3-ABACD818B6F3}"/>
              </a:ext>
            </a:extLst>
          </p:cNvPr>
          <p:cNvSpPr>
            <a:spLocks noGrp="1"/>
          </p:cNvSpPr>
          <p:nvPr>
            <p:ph type="body" orient="vert" idx="1"/>
          </p:nvPr>
        </p:nvSpPr>
        <p:spPr>
          <a:xfrm>
            <a:off x="838200" y="365125"/>
            <a:ext cx="7734300" cy="5811838"/>
          </a:xfrm>
        </p:spPr>
        <p:txBody>
          <a:bodyPr vert="eaVert"/>
          <a:lstStyle>
            <a:lvl1pPr>
              <a:defRPr>
                <a:solidFill>
                  <a:schemeClr val="tx1">
                    <a:lumMod val="85000"/>
                    <a:lumOff val="15000"/>
                  </a:schemeClr>
                </a:solidFill>
                <a:latin typeface="Arial" panose="020B0604020202020204" pitchFamily="34" charset="0"/>
                <a:cs typeface="Arial" panose="020B0604020202020204" pitchFamily="34" charset="0"/>
              </a:defRPr>
            </a:lvl1pPr>
            <a:lvl2pPr>
              <a:defRPr>
                <a:solidFill>
                  <a:schemeClr val="tx1">
                    <a:lumMod val="85000"/>
                    <a:lumOff val="15000"/>
                  </a:schemeClr>
                </a:solidFill>
                <a:latin typeface="Arial" panose="020B0604020202020204" pitchFamily="34" charset="0"/>
                <a:cs typeface="Arial" panose="020B0604020202020204" pitchFamily="34" charset="0"/>
              </a:defRPr>
            </a:lvl2pPr>
            <a:lvl3pPr>
              <a:defRPr>
                <a:solidFill>
                  <a:schemeClr val="tx1">
                    <a:lumMod val="85000"/>
                    <a:lumOff val="15000"/>
                  </a:schemeClr>
                </a:solidFill>
                <a:latin typeface="Arial" panose="020B0604020202020204" pitchFamily="34" charset="0"/>
                <a:cs typeface="Arial" panose="020B0604020202020204" pitchFamily="34" charset="0"/>
              </a:defRPr>
            </a:lvl3pPr>
            <a:lvl4pPr>
              <a:defRPr>
                <a:solidFill>
                  <a:schemeClr val="tx1">
                    <a:lumMod val="85000"/>
                    <a:lumOff val="15000"/>
                  </a:schemeClr>
                </a:solidFill>
                <a:latin typeface="Arial" panose="020B0604020202020204" pitchFamily="34" charset="0"/>
                <a:cs typeface="Arial" panose="020B0604020202020204" pitchFamily="34" charset="0"/>
              </a:defRPr>
            </a:lvl4pPr>
            <a:lvl5pPr>
              <a:defRPr>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465F803-5294-5F44-924A-DF43D0D24970}"/>
              </a:ext>
            </a:extLst>
          </p:cNvPr>
          <p:cNvSpPr>
            <a:spLocks noGrp="1"/>
          </p:cNvSpPr>
          <p:nvPr>
            <p:ph type="sldNum" sz="quarter" idx="12"/>
          </p:nvPr>
        </p:nvSpPr>
        <p:spPr>
          <a:xfrm>
            <a:off x="11201984" y="6441410"/>
            <a:ext cx="1104014" cy="365125"/>
          </a:xfrm>
          <a:prstGeom prst="rect">
            <a:avLst/>
          </a:prstGeom>
        </p:spPr>
        <p:txBody>
          <a:bodyPr/>
          <a:lstStyle>
            <a:lvl1pPr>
              <a:defRPr>
                <a:solidFill>
                  <a:schemeClr val="bg1">
                    <a:lumMod val="95000"/>
                  </a:schemeClr>
                </a:solidFill>
                <a:latin typeface="Helvetica" pitchFamily="2" charset="0"/>
              </a:defRPr>
            </a:lvl1pPr>
          </a:lstStyle>
          <a:p>
            <a:fld id="{4F6F23CF-7BCB-1C46-9584-7002207BC3BE}" type="slidenum">
              <a:rPr lang="en-US" smtClean="0"/>
              <a:pPr/>
              <a:t>‹#›</a:t>
            </a:fld>
            <a:endParaRPr lang="en-US"/>
          </a:p>
        </p:txBody>
      </p:sp>
      <p:sp>
        <p:nvSpPr>
          <p:cNvPr id="8" name="Footer Placeholder 4">
            <a:extLst>
              <a:ext uri="{FF2B5EF4-FFF2-40B4-BE49-F238E27FC236}">
                <a16:creationId xmlns:a16="http://schemas.microsoft.com/office/drawing/2014/main" id="{51A1DB87-6FE0-3247-AB76-9F9A523FB63F}"/>
              </a:ext>
            </a:extLst>
          </p:cNvPr>
          <p:cNvSpPr>
            <a:spLocks noGrp="1"/>
          </p:cNvSpPr>
          <p:nvPr>
            <p:ph type="ftr" sz="quarter" idx="3"/>
          </p:nvPr>
        </p:nvSpPr>
        <p:spPr>
          <a:xfrm>
            <a:off x="1221458"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p>
        </p:txBody>
      </p:sp>
    </p:spTree>
    <p:extLst>
      <p:ext uri="{BB962C8B-B14F-4D97-AF65-F5344CB8AC3E}">
        <p14:creationId xmlns:p14="http://schemas.microsoft.com/office/powerpoint/2010/main" val="3988987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EE55A1-21A6-8745-87BE-5048B86435FC}"/>
              </a:ext>
            </a:extLst>
          </p:cNvPr>
          <p:cNvSpPr/>
          <p:nvPr userDrawn="1"/>
        </p:nvSpPr>
        <p:spPr bwMode="auto">
          <a:xfrm>
            <a:off x="0" y="6398651"/>
            <a:ext cx="12192000" cy="457200"/>
          </a:xfrm>
          <a:prstGeom prst="rect">
            <a:avLst/>
          </a:prstGeom>
          <a:solidFill>
            <a:srgbClr val="5B9BD5">
              <a:lumMod val="5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0">
              <a:lnSpc>
                <a:spcPct val="93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Helvetica" pitchFamily="2" charset="0"/>
            </a:endParaRPr>
          </a:p>
        </p:txBody>
      </p:sp>
      <p:sp>
        <p:nvSpPr>
          <p:cNvPr id="2" name="Title Placeholder 1">
            <a:extLst>
              <a:ext uri="{FF2B5EF4-FFF2-40B4-BE49-F238E27FC236}">
                <a16:creationId xmlns:a16="http://schemas.microsoft.com/office/drawing/2014/main" id="{02464191-0C6D-9C48-BACD-641397A6E2F2}"/>
              </a:ext>
            </a:extLst>
          </p:cNvPr>
          <p:cNvSpPr>
            <a:spLocks noGrp="1"/>
          </p:cNvSpPr>
          <p:nvPr>
            <p:ph type="title"/>
          </p:nvPr>
        </p:nvSpPr>
        <p:spPr>
          <a:xfrm>
            <a:off x="528298" y="1155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04A8761-AB78-C24F-B03C-69741C728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F7AB226-BFEC-F448-A3A3-C87336ECC7FE}"/>
              </a:ext>
            </a:extLst>
          </p:cNvPr>
          <p:cNvSpPr/>
          <p:nvPr userDrawn="1"/>
        </p:nvSpPr>
        <p:spPr>
          <a:xfrm>
            <a:off x="0" y="0"/>
            <a:ext cx="12192000" cy="91440"/>
          </a:xfrm>
          <a:prstGeom prst="rect">
            <a:avLst/>
          </a:prstGeom>
          <a:solidFill>
            <a:srgbClr val="1F4E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6B4DDC21-659A-7D4B-B7BE-E60EB83E8D1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4806" y="6418969"/>
            <a:ext cx="411480" cy="411480"/>
          </a:xfrm>
          <a:prstGeom prst="rect">
            <a:avLst/>
          </a:prstGeom>
        </p:spPr>
      </p:pic>
      <p:sp>
        <p:nvSpPr>
          <p:cNvPr id="9" name="Footer Placeholder 4">
            <a:extLst>
              <a:ext uri="{FF2B5EF4-FFF2-40B4-BE49-F238E27FC236}">
                <a16:creationId xmlns:a16="http://schemas.microsoft.com/office/drawing/2014/main" id="{D07EAAC7-B36E-EB49-8558-846117D336CC}"/>
              </a:ext>
            </a:extLst>
          </p:cNvPr>
          <p:cNvSpPr>
            <a:spLocks noGrp="1"/>
          </p:cNvSpPr>
          <p:nvPr>
            <p:ph type="ftr" sz="quarter" idx="3"/>
          </p:nvPr>
        </p:nvSpPr>
        <p:spPr>
          <a:xfrm>
            <a:off x="1200193" y="6441410"/>
            <a:ext cx="9369343" cy="365125"/>
          </a:xfrm>
          <a:prstGeom prst="rect">
            <a:avLst/>
          </a:prstGeom>
        </p:spPr>
        <p:txBody>
          <a:bodyPr vert="horz" lIns="91440" tIns="45720" rIns="91440" bIns="45720" rtlCol="0" anchor="ctr"/>
          <a:lstStyle>
            <a:lvl1pPr algn="l">
              <a:defRPr sz="1800">
                <a:solidFill>
                  <a:schemeClr val="bg1">
                    <a:lumMod val="95000"/>
                  </a:schemeClr>
                </a:solidFill>
                <a:latin typeface="Arial" panose="020B0604020202020204" pitchFamily="34" charset="0"/>
                <a:cs typeface="Arial" panose="020B0604020202020204" pitchFamily="34" charset="0"/>
              </a:defRPr>
            </a:lvl1pPr>
          </a:lstStyle>
          <a:p>
            <a:r>
              <a:rPr lang="en-US"/>
              <a:t>NOAA CoastWatch Satellite Course                                      http://coastwatch.noaa.gov</a:t>
            </a:r>
          </a:p>
        </p:txBody>
      </p:sp>
    </p:spTree>
    <p:extLst>
      <p:ext uri="{BB962C8B-B14F-4D97-AF65-F5344CB8AC3E}">
        <p14:creationId xmlns:p14="http://schemas.microsoft.com/office/powerpoint/2010/main" val="36367890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hf hdr="0" dt="0"/>
  <p:txStyles>
    <p:title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Freeform 6"/>
          <p:cNvSpPr/>
          <p:nvPr userDrawn="1"/>
        </p:nvSpPr>
        <p:spPr>
          <a:xfrm>
            <a:off x="-12253" y="4417161"/>
            <a:ext cx="12227564" cy="2457785"/>
          </a:xfrm>
          <a:custGeom>
            <a:avLst/>
            <a:gdLst>
              <a:gd name="connsiteX0" fmla="*/ 0 w 10289745"/>
              <a:gd name="connsiteY0" fmla="*/ 2348314 h 2694297"/>
              <a:gd name="connsiteX1" fmla="*/ 9145997 w 10289745"/>
              <a:gd name="connsiteY1" fmla="*/ 81 h 2694297"/>
              <a:gd name="connsiteX2" fmla="*/ 9145997 w 10289745"/>
              <a:gd name="connsiteY2" fmla="*/ 2436173 h 2694297"/>
              <a:gd name="connsiteX3" fmla="*/ 0 w 10289745"/>
              <a:gd name="connsiteY3" fmla="*/ 2348314 h 2694297"/>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0 w 10289745"/>
              <a:gd name="connsiteY0" fmla="*/ 2348233 h 2694216"/>
              <a:gd name="connsiteX1" fmla="*/ 9145997 w 10289745"/>
              <a:gd name="connsiteY1" fmla="*/ 0 h 2694216"/>
              <a:gd name="connsiteX2" fmla="*/ 9145997 w 10289745"/>
              <a:gd name="connsiteY2" fmla="*/ 2436092 h 2694216"/>
              <a:gd name="connsiteX3" fmla="*/ 0 w 10289745"/>
              <a:gd name="connsiteY3" fmla="*/ 2348233 h 2694216"/>
              <a:gd name="connsiteX0" fmla="*/ 2 w 10271923"/>
              <a:gd name="connsiteY0" fmla="*/ 1961048 h 2259210"/>
              <a:gd name="connsiteX1" fmla="*/ 9115022 w 10271923"/>
              <a:gd name="connsiteY1" fmla="*/ 0 h 2259210"/>
              <a:gd name="connsiteX2" fmla="*/ 9145999 w 10271923"/>
              <a:gd name="connsiteY2" fmla="*/ 2048907 h 2259210"/>
              <a:gd name="connsiteX3" fmla="*/ 2 w 10271923"/>
              <a:gd name="connsiteY3" fmla="*/ 1961048 h 2259210"/>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2 w 10302372"/>
              <a:gd name="connsiteY0" fmla="*/ 2355976 h 2702917"/>
              <a:gd name="connsiteX1" fmla="*/ 9169232 w 10302372"/>
              <a:gd name="connsiteY1" fmla="*/ 0 h 2702917"/>
              <a:gd name="connsiteX2" fmla="*/ 9145999 w 10302372"/>
              <a:gd name="connsiteY2" fmla="*/ 2443835 h 2702917"/>
              <a:gd name="connsiteX3" fmla="*/ 2 w 10302372"/>
              <a:gd name="connsiteY3" fmla="*/ 2355976 h 2702917"/>
              <a:gd name="connsiteX0" fmla="*/ 1 w 10359948"/>
              <a:gd name="connsiteY0" fmla="*/ 2534080 h 2803153"/>
              <a:gd name="connsiteX1" fmla="*/ 9223441 w 10359948"/>
              <a:gd name="connsiteY1" fmla="*/ 0 h 2803153"/>
              <a:gd name="connsiteX2" fmla="*/ 9200208 w 10359948"/>
              <a:gd name="connsiteY2" fmla="*/ 2443835 h 2803153"/>
              <a:gd name="connsiteX3" fmla="*/ 1 w 10359948"/>
              <a:gd name="connsiteY3" fmla="*/ 2534080 h 2803153"/>
              <a:gd name="connsiteX0" fmla="*/ 2 w 10302373"/>
              <a:gd name="connsiteY0" fmla="*/ 2371463 h 2710654"/>
              <a:gd name="connsiteX1" fmla="*/ 9169233 w 10302373"/>
              <a:gd name="connsiteY1" fmla="*/ 0 h 2710654"/>
              <a:gd name="connsiteX2" fmla="*/ 9146000 w 10302373"/>
              <a:gd name="connsiteY2" fmla="*/ 2443835 h 2710654"/>
              <a:gd name="connsiteX3" fmla="*/ 2 w 10302373"/>
              <a:gd name="connsiteY3" fmla="*/ 2371463 h 2710654"/>
              <a:gd name="connsiteX0" fmla="*/ 22101 w 10324472"/>
              <a:gd name="connsiteY0" fmla="*/ 2371463 h 2601940"/>
              <a:gd name="connsiteX1" fmla="*/ 9191332 w 10324472"/>
              <a:gd name="connsiteY1" fmla="*/ 0 h 2601940"/>
              <a:gd name="connsiteX2" fmla="*/ 9168099 w 10324472"/>
              <a:gd name="connsiteY2" fmla="*/ 2443835 h 2601940"/>
              <a:gd name="connsiteX3" fmla="*/ 22101 w 10324472"/>
              <a:gd name="connsiteY3" fmla="*/ 2371463 h 2601940"/>
              <a:gd name="connsiteX0" fmla="*/ 454248 w 10756619"/>
              <a:gd name="connsiteY0" fmla="*/ 2371463 h 2635640"/>
              <a:gd name="connsiteX1" fmla="*/ 9623479 w 10756619"/>
              <a:gd name="connsiteY1" fmla="*/ 0 h 2635640"/>
              <a:gd name="connsiteX2" fmla="*/ 9600246 w 10756619"/>
              <a:gd name="connsiteY2" fmla="*/ 2443835 h 2635640"/>
              <a:gd name="connsiteX3" fmla="*/ 2243166 w 10756619"/>
              <a:gd name="connsiteY3" fmla="*/ 2466974 h 2635640"/>
              <a:gd name="connsiteX4" fmla="*/ 454248 w 10756619"/>
              <a:gd name="connsiteY4" fmla="*/ 2371463 h 2635640"/>
              <a:gd name="connsiteX0" fmla="*/ 1153431 w 11456764"/>
              <a:gd name="connsiteY0" fmla="*/ 2371463 h 2641277"/>
              <a:gd name="connsiteX1" fmla="*/ 10322662 w 11456764"/>
              <a:gd name="connsiteY1" fmla="*/ 0 h 2641277"/>
              <a:gd name="connsiteX2" fmla="*/ 10299429 w 11456764"/>
              <a:gd name="connsiteY2" fmla="*/ 2443835 h 2641277"/>
              <a:gd name="connsiteX3" fmla="*/ 1137944 w 11456764"/>
              <a:gd name="connsiteY3" fmla="*/ 2482461 h 2641277"/>
              <a:gd name="connsiteX4" fmla="*/ 1153431 w 11456764"/>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641277"/>
              <a:gd name="connsiteX1" fmla="*/ 9184718 w 10318820"/>
              <a:gd name="connsiteY1" fmla="*/ 0 h 2641277"/>
              <a:gd name="connsiteX2" fmla="*/ 9161485 w 10318820"/>
              <a:gd name="connsiteY2" fmla="*/ 2443835 h 2641277"/>
              <a:gd name="connsiteX3" fmla="*/ 0 w 10318820"/>
              <a:gd name="connsiteY3" fmla="*/ 2482461 h 2641277"/>
              <a:gd name="connsiteX4" fmla="*/ 15487 w 10318820"/>
              <a:gd name="connsiteY4" fmla="*/ 2371463 h 2641277"/>
              <a:gd name="connsiteX0" fmla="*/ 15487 w 10318820"/>
              <a:gd name="connsiteY0" fmla="*/ 2371463 h 2482461"/>
              <a:gd name="connsiteX1" fmla="*/ 9184718 w 10318820"/>
              <a:gd name="connsiteY1" fmla="*/ 0 h 2482461"/>
              <a:gd name="connsiteX2" fmla="*/ 9161485 w 10318820"/>
              <a:gd name="connsiteY2" fmla="*/ 2443835 h 2482461"/>
              <a:gd name="connsiteX3" fmla="*/ 0 w 10318820"/>
              <a:gd name="connsiteY3" fmla="*/ 2482461 h 2482461"/>
              <a:gd name="connsiteX4" fmla="*/ 15487 w 10318820"/>
              <a:gd name="connsiteY4" fmla="*/ 2371463 h 2482461"/>
              <a:gd name="connsiteX0" fmla="*/ 15487 w 10252186"/>
              <a:gd name="connsiteY0" fmla="*/ 2371463 h 2482461"/>
              <a:gd name="connsiteX1" fmla="*/ 9184718 w 10252186"/>
              <a:gd name="connsiteY1" fmla="*/ 0 h 2482461"/>
              <a:gd name="connsiteX2" fmla="*/ 9022088 w 10252186"/>
              <a:gd name="connsiteY2" fmla="*/ 2242499 h 2482461"/>
              <a:gd name="connsiteX3" fmla="*/ 0 w 10252186"/>
              <a:gd name="connsiteY3" fmla="*/ 2482461 h 2482461"/>
              <a:gd name="connsiteX4" fmla="*/ 15487 w 10252186"/>
              <a:gd name="connsiteY4" fmla="*/ 2371463 h 2482461"/>
              <a:gd name="connsiteX0" fmla="*/ 15487 w 10311181"/>
              <a:gd name="connsiteY0" fmla="*/ 2371463 h 2482461"/>
              <a:gd name="connsiteX1" fmla="*/ 9184718 w 10311181"/>
              <a:gd name="connsiteY1" fmla="*/ 0 h 2482461"/>
              <a:gd name="connsiteX2" fmla="*/ 9145996 w 10311181"/>
              <a:gd name="connsiteY2" fmla="*/ 2443835 h 2482461"/>
              <a:gd name="connsiteX3" fmla="*/ 0 w 10311181"/>
              <a:gd name="connsiteY3" fmla="*/ 2482461 h 2482461"/>
              <a:gd name="connsiteX4" fmla="*/ 15487 w 10311181"/>
              <a:gd name="connsiteY4" fmla="*/ 2371463 h 2482461"/>
              <a:gd name="connsiteX0" fmla="*/ 15487 w 9184718"/>
              <a:gd name="connsiteY0" fmla="*/ 2371463 h 2482461"/>
              <a:gd name="connsiteX1" fmla="*/ 9184718 w 9184718"/>
              <a:gd name="connsiteY1" fmla="*/ 0 h 2482461"/>
              <a:gd name="connsiteX2" fmla="*/ 9145996 w 9184718"/>
              <a:gd name="connsiteY2" fmla="*/ 2443835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15487 w 9184718"/>
              <a:gd name="connsiteY0" fmla="*/ 2371463 h 2482461"/>
              <a:gd name="connsiteX1" fmla="*/ 9184718 w 9184718"/>
              <a:gd name="connsiteY1" fmla="*/ 0 h 2482461"/>
              <a:gd name="connsiteX2" fmla="*/ 9176973 w 9184718"/>
              <a:gd name="connsiteY2" fmla="*/ 2459323 h 2482461"/>
              <a:gd name="connsiteX3" fmla="*/ 0 w 9184718"/>
              <a:gd name="connsiteY3" fmla="*/ 2482461 h 2482461"/>
              <a:gd name="connsiteX4" fmla="*/ 15487 w 9184718"/>
              <a:gd name="connsiteY4" fmla="*/ 2371463 h 2482461"/>
              <a:gd name="connsiteX0" fmla="*/ 0 w 9215696"/>
              <a:gd name="connsiteY0" fmla="*/ 2371463 h 2482461"/>
              <a:gd name="connsiteX1" fmla="*/ 9215696 w 9215696"/>
              <a:gd name="connsiteY1" fmla="*/ 0 h 2482461"/>
              <a:gd name="connsiteX2" fmla="*/ 9207951 w 9215696"/>
              <a:gd name="connsiteY2" fmla="*/ 2459323 h 2482461"/>
              <a:gd name="connsiteX3" fmla="*/ 30978 w 9215696"/>
              <a:gd name="connsiteY3" fmla="*/ 2482461 h 2482461"/>
              <a:gd name="connsiteX4" fmla="*/ 0 w 9215696"/>
              <a:gd name="connsiteY4" fmla="*/ 2371463 h 2482461"/>
              <a:gd name="connsiteX0" fmla="*/ 0 w 9215696"/>
              <a:gd name="connsiteY0" fmla="*/ 2371463 h 2497949"/>
              <a:gd name="connsiteX1" fmla="*/ 9215696 w 9215696"/>
              <a:gd name="connsiteY1" fmla="*/ 0 h 2497949"/>
              <a:gd name="connsiteX2" fmla="*/ 9207951 w 9215696"/>
              <a:gd name="connsiteY2" fmla="*/ 2459323 h 2497949"/>
              <a:gd name="connsiteX3" fmla="*/ 2 w 9215696"/>
              <a:gd name="connsiteY3" fmla="*/ 2497949 h 2497949"/>
              <a:gd name="connsiteX4" fmla="*/ 0 w 9215696"/>
              <a:gd name="connsiteY4" fmla="*/ 2371463 h 2497949"/>
              <a:gd name="connsiteX0" fmla="*/ 0 w 9215696"/>
              <a:gd name="connsiteY0" fmla="*/ 2371463 h 2474718"/>
              <a:gd name="connsiteX1" fmla="*/ 9215696 w 9215696"/>
              <a:gd name="connsiteY1" fmla="*/ 0 h 2474718"/>
              <a:gd name="connsiteX2" fmla="*/ 9207951 w 9215696"/>
              <a:gd name="connsiteY2" fmla="*/ 2459323 h 2474718"/>
              <a:gd name="connsiteX3" fmla="*/ 30979 w 9215696"/>
              <a:gd name="connsiteY3" fmla="*/ 2474718 h 2474718"/>
              <a:gd name="connsiteX4" fmla="*/ 0 w 9215696"/>
              <a:gd name="connsiteY4" fmla="*/ 2371463 h 2474718"/>
              <a:gd name="connsiteX0" fmla="*/ 0 w 9208117"/>
              <a:gd name="connsiteY0" fmla="*/ 2371463 h 2474718"/>
              <a:gd name="connsiteX1" fmla="*/ 9184719 w 9208117"/>
              <a:gd name="connsiteY1" fmla="*/ 0 h 2474718"/>
              <a:gd name="connsiteX2" fmla="*/ 9207951 w 9208117"/>
              <a:gd name="connsiteY2" fmla="*/ 2459323 h 2474718"/>
              <a:gd name="connsiteX3" fmla="*/ 30979 w 9208117"/>
              <a:gd name="connsiteY3" fmla="*/ 2474718 h 2474718"/>
              <a:gd name="connsiteX4" fmla="*/ 0 w 9208117"/>
              <a:gd name="connsiteY4" fmla="*/ 2371463 h 2474718"/>
              <a:gd name="connsiteX0" fmla="*/ 0 w 9184719"/>
              <a:gd name="connsiteY0" fmla="*/ 2371463 h 2474718"/>
              <a:gd name="connsiteX1" fmla="*/ 9184719 w 9184719"/>
              <a:gd name="connsiteY1" fmla="*/ 0 h 2474718"/>
              <a:gd name="connsiteX2" fmla="*/ 9115020 w 9184719"/>
              <a:gd name="connsiteY2" fmla="*/ 2381886 h 2474718"/>
              <a:gd name="connsiteX3" fmla="*/ 30979 w 9184719"/>
              <a:gd name="connsiteY3" fmla="*/ 2474718 h 2474718"/>
              <a:gd name="connsiteX4" fmla="*/ 0 w 9184719"/>
              <a:gd name="connsiteY4" fmla="*/ 2371463 h 2474718"/>
              <a:gd name="connsiteX0" fmla="*/ 0 w 9184719"/>
              <a:gd name="connsiteY0" fmla="*/ 2371463 h 2474718"/>
              <a:gd name="connsiteX1" fmla="*/ 9184719 w 9184719"/>
              <a:gd name="connsiteY1" fmla="*/ 0 h 2474718"/>
              <a:gd name="connsiteX2" fmla="*/ 9169230 w 9184719"/>
              <a:gd name="connsiteY2" fmla="*/ 2451580 h 2474718"/>
              <a:gd name="connsiteX3" fmla="*/ 30979 w 9184719"/>
              <a:gd name="connsiteY3" fmla="*/ 2474718 h 2474718"/>
              <a:gd name="connsiteX4" fmla="*/ 0 w 9184719"/>
              <a:gd name="connsiteY4" fmla="*/ 2371463 h 2474718"/>
              <a:gd name="connsiteX0" fmla="*/ 0 w 9167786"/>
              <a:gd name="connsiteY0" fmla="*/ 2375696 h 2474718"/>
              <a:gd name="connsiteX1" fmla="*/ 9167786 w 9167786"/>
              <a:gd name="connsiteY1" fmla="*/ 0 h 2474718"/>
              <a:gd name="connsiteX2" fmla="*/ 9152297 w 9167786"/>
              <a:gd name="connsiteY2" fmla="*/ 2451580 h 2474718"/>
              <a:gd name="connsiteX3" fmla="*/ 14046 w 9167786"/>
              <a:gd name="connsiteY3" fmla="*/ 2474718 h 2474718"/>
              <a:gd name="connsiteX4" fmla="*/ 0 w 9167786"/>
              <a:gd name="connsiteY4" fmla="*/ 2375696 h 2474718"/>
              <a:gd name="connsiteX0" fmla="*/ 2887 w 9170673"/>
              <a:gd name="connsiteY0" fmla="*/ 2375696 h 2474718"/>
              <a:gd name="connsiteX1" fmla="*/ 9170673 w 9170673"/>
              <a:gd name="connsiteY1" fmla="*/ 0 h 2474718"/>
              <a:gd name="connsiteX2" fmla="*/ 9155184 w 9170673"/>
              <a:gd name="connsiteY2" fmla="*/ 2451580 h 2474718"/>
              <a:gd name="connsiteX3" fmla="*/ 0 w 9170673"/>
              <a:gd name="connsiteY3" fmla="*/ 2474718 h 2474718"/>
              <a:gd name="connsiteX4" fmla="*/ 2887 w 9170673"/>
              <a:gd name="connsiteY4" fmla="*/ 2375696 h 2474718"/>
              <a:gd name="connsiteX0" fmla="*/ 2887 w 9170673"/>
              <a:gd name="connsiteY0" fmla="*/ 2375696 h 2457785"/>
              <a:gd name="connsiteX1" fmla="*/ 9170673 w 9170673"/>
              <a:gd name="connsiteY1" fmla="*/ 0 h 2457785"/>
              <a:gd name="connsiteX2" fmla="*/ 9155184 w 9170673"/>
              <a:gd name="connsiteY2" fmla="*/ 2451580 h 2457785"/>
              <a:gd name="connsiteX3" fmla="*/ 0 w 9170673"/>
              <a:gd name="connsiteY3" fmla="*/ 2457785 h 2457785"/>
              <a:gd name="connsiteX4" fmla="*/ 2887 w 9170673"/>
              <a:gd name="connsiteY4" fmla="*/ 2375696 h 2457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0673" h="2457785">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AC2B2890-2D22-AC46-A350-EFB5AC983E67}"/>
              </a:ext>
            </a:extLst>
          </p:cNvPr>
          <p:cNvSpPr/>
          <p:nvPr userDrawn="1"/>
        </p:nvSpPr>
        <p:spPr>
          <a:xfrm>
            <a:off x="-12253" y="0"/>
            <a:ext cx="12227564" cy="3708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0612DAB-F549-C644-9EBC-190A720B673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668000" y="5405168"/>
            <a:ext cx="1243781" cy="1243781"/>
          </a:xfrm>
          <a:prstGeom prst="rect">
            <a:avLst/>
          </a:prstGeom>
        </p:spPr>
      </p:pic>
      <p:pic>
        <p:nvPicPr>
          <p:cNvPr id="6" name="Picture 5">
            <a:extLst>
              <a:ext uri="{FF2B5EF4-FFF2-40B4-BE49-F238E27FC236}">
                <a16:creationId xmlns:a16="http://schemas.microsoft.com/office/drawing/2014/main" id="{C56FA27C-78E9-784D-82E5-9872FFE94C9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7878" y="-97099"/>
            <a:ext cx="9144000" cy="4161577"/>
          </a:xfrm>
          <a:prstGeom prst="rect">
            <a:avLst/>
          </a:prstGeom>
        </p:spPr>
      </p:pic>
    </p:spTree>
    <p:extLst>
      <p:ext uri="{BB962C8B-B14F-4D97-AF65-F5344CB8AC3E}">
        <p14:creationId xmlns:p14="http://schemas.microsoft.com/office/powerpoint/2010/main" val="1905372581"/>
      </p:ext>
    </p:extLst>
  </p:cSld>
  <p:clrMap bg1="lt1" tx1="dk1" bg2="lt2" tx2="dk2" accent1="accent1" accent2="accent2" accent3="accent3" accent4="accent4" accent5="accent5" accent6="accent6" hlink="hlink" folHlink="folHlink"/>
  <p:sldLayoutIdLst>
    <p:sldLayoutId id="2147483672" r:id="rId1"/>
  </p:sldLayoutIdLst>
  <p:hf hdr="0" dt="0"/>
  <p:txStyles>
    <p:titleStyle>
      <a:lvl1pPr algn="r" defTabSz="457200" rtl="0" eaLnBrk="1" latinLnBrk="0" hangingPunct="1">
        <a:lnSpc>
          <a:spcPct val="80000"/>
        </a:lnSpc>
        <a:spcBef>
          <a:spcPct val="0"/>
        </a:spcBef>
        <a:buNone/>
        <a:defRPr sz="4400" b="1" i="0" kern="1200">
          <a:solidFill>
            <a:schemeClr val="accent1"/>
          </a:solidFill>
          <a:latin typeface="+mj-lt"/>
          <a:ea typeface="+mj-ea"/>
          <a:cs typeface="Arial Narrow Bold"/>
        </a:defRPr>
      </a:lvl1pPr>
    </p:titleStyle>
    <p:bodyStyle>
      <a:lvl1pPr marL="0" indent="0" algn="r" defTabSz="457200" rtl="0" eaLnBrk="1" latinLnBrk="0" hangingPunct="1">
        <a:spcBef>
          <a:spcPct val="20000"/>
        </a:spcBef>
        <a:buFont typeface="Arial"/>
        <a:buNone/>
        <a:defRPr sz="24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32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BD6B5-8C58-466B-BD02-8DCB463BCEA7}" type="datetimeFigureOut">
              <a:rPr lang="en-US" smtClean="0"/>
              <a:t>4/28/2022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645A2-6194-4065-8483-F7BFD462BFC9}" type="slidenum">
              <a:rPr lang="en-US" smtClean="0"/>
              <a:t>‹#›</a:t>
            </a:fld>
            <a:endParaRPr lang="en-US"/>
          </a:p>
        </p:txBody>
      </p:sp>
    </p:spTree>
    <p:extLst>
      <p:ext uri="{BB962C8B-B14F-4D97-AF65-F5344CB8AC3E}">
        <p14:creationId xmlns:p14="http://schemas.microsoft.com/office/powerpoint/2010/main" val="16883719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hyperlink" Target="https://umd.instructure.com/courses/1332077" TargetMode="External"/><Relationship Id="rId4" Type="http://schemas.openxmlformats.org/officeDocument/2006/relationships/hyperlink" Target="mailto:coastwatch.info@noaa.gov"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eastcoast.coastwatch.noaa.gov/"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join.slack.com/t/coastwatch/shared_invite/zt-17dco1uja-FYHsxEbe3UxS5HY6Zd5Epg"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slack.com/" TargetMode="External"/><Relationship Id="rId4" Type="http://schemas.openxmlformats.org/officeDocument/2006/relationships/hyperlink" Target="https://app.slack.com/client/T02A78EQPFV/C03BETPJU9Y"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umd.instructure.com/courses/1332077"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umd.instructure.com/courses/1332077/pages/panoply-tutorial?module_item_id=11289443"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hyperlink" Target="https://umd.instructure.com/courses/1332077/pages/erddap-tutorial?module_item_id=11289374"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Jeffrey_Polovina"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umd.instructure.com/courses/1332077/pages/r-tutorial-1-how-to-work-with-satellite-data-in-r?module_item_id=11294631"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hyperlink" Target="https://umd.instructure.com/courses/1332077/pages/r-tutorial-2-comparison-of-chlorophyll-data-from-different-sensors?module_item_id=11289580"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hyperlink" Target="https://umd.instructure.com/courses/1332077/pages/r-tutorial-3-extract-data-within-a-shapefile-using-erddap?module_item_id=11289586"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hyperlink" Target="https://umd.instructure.com/courses/1332077/pages/r-tutorial-4-extract-data-along-a-turtle-track?module_item_id=11289590"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umd.instructure.com/courses/1332077/pages/python-tutorial-1-how-to-work-with-satellite-data-in-python?module_item_id=11294632"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hyperlink" Target="https://umd.instructure.com/courses/1332077/pages/python-tutorial-2-comparison-of-chlorophyll-data-from-different-sensors?module_item_id=11289598"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hyperlink" Target="https://umd.instructure.com/courses/1332077/pages/python-tutorial-3-extract-data-within-a-shapefile-using-erddap?module_item_id=11289599"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hyperlink" Target="https://umd.instructure.com/courses/1332077/pages/python-tutorial-4-extract-data-along-a-turtle-track?module_item_id=11289600"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umd.instructure.com/courses/1332077/pages/arcgis-tutorial-1?module_item_id=11289608"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hyperlink" Target="https://umd.instructure.com/courses/1332077/pages/arcgis-tutorial-2?module_item_id=11289609"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coastwatch.pfeg.noa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hyperlink" Target="https://polarwatch.noaa.gov/"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oceanwatch.pifsc.noaa.gov/"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hyperlink" Target="https://coastwatch.glerl.noaa.gov/" TargetMode="Externa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6.xml"/><Relationship Id="rId16" Type="http://schemas.openxmlformats.org/officeDocument/2006/relationships/image" Target="../media/image25.gif"/><Relationship Id="rId20"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s://cwcaribbean.aoml.noaa.gov/"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0A1A-11CA-0A4D-A984-6A94EB455DE9}"/>
              </a:ext>
            </a:extLst>
          </p:cNvPr>
          <p:cNvSpPr>
            <a:spLocks noGrp="1"/>
          </p:cNvSpPr>
          <p:nvPr>
            <p:ph type="title"/>
          </p:nvPr>
        </p:nvSpPr>
        <p:spPr>
          <a:xfrm>
            <a:off x="2717597" y="1105837"/>
            <a:ext cx="8075482" cy="2436302"/>
          </a:xfrm>
        </p:spPr>
        <p:txBody>
          <a:bodyPr/>
          <a:lstStyle/>
          <a:p>
            <a:pPr algn="ctr">
              <a:lnSpc>
                <a:spcPct val="120000"/>
              </a:lnSpc>
            </a:pPr>
            <a:r>
              <a:rPr lang="en-US" sz="5400" dirty="0">
                <a:solidFill>
                  <a:srgbClr val="5B9BD5">
                    <a:lumMod val="50000"/>
                  </a:srgbClr>
                </a:solidFill>
                <a:latin typeface="+mj-lt"/>
                <a:ea typeface="Helvetica" charset="0"/>
                <a:cs typeface="Helvetica" charset="0"/>
              </a:rPr>
              <a:t>Introduction to </a:t>
            </a:r>
            <a:br>
              <a:rPr lang="en-US" sz="5400" dirty="0">
                <a:solidFill>
                  <a:srgbClr val="5B9BD5">
                    <a:lumMod val="50000"/>
                  </a:srgbClr>
                </a:solidFill>
                <a:latin typeface="+mj-lt"/>
                <a:ea typeface="Helvetica" charset="0"/>
                <a:cs typeface="Helvetica" charset="0"/>
              </a:rPr>
            </a:br>
            <a:r>
              <a:rPr lang="en-US" sz="5400" dirty="0" err="1">
                <a:solidFill>
                  <a:srgbClr val="5B9BD5">
                    <a:lumMod val="50000"/>
                  </a:srgbClr>
                </a:solidFill>
                <a:latin typeface="+mj-lt"/>
                <a:ea typeface="Helvetica" charset="0"/>
                <a:cs typeface="Helvetica" charset="0"/>
              </a:rPr>
              <a:t>CoastWatch</a:t>
            </a:r>
            <a:r>
              <a:rPr lang="en-US" sz="5400" dirty="0">
                <a:solidFill>
                  <a:srgbClr val="5B9BD5">
                    <a:lumMod val="50000"/>
                  </a:srgbClr>
                </a:solidFill>
                <a:latin typeface="+mj-lt"/>
                <a:ea typeface="Helvetica" charset="0"/>
                <a:cs typeface="Helvetica" charset="0"/>
              </a:rPr>
              <a:t> and the </a:t>
            </a:r>
            <a:r>
              <a:rPr lang="en-US" sz="5400" dirty="0" err="1">
                <a:solidFill>
                  <a:srgbClr val="5B9BD5">
                    <a:lumMod val="50000"/>
                  </a:srgbClr>
                </a:solidFill>
                <a:latin typeface="+mj-lt"/>
                <a:ea typeface="Helvetica" charset="0"/>
                <a:cs typeface="Helvetica" charset="0"/>
              </a:rPr>
              <a:t>CoastWatch</a:t>
            </a:r>
            <a:r>
              <a:rPr lang="en-US" sz="5400" dirty="0">
                <a:solidFill>
                  <a:srgbClr val="5B9BD5">
                    <a:lumMod val="50000"/>
                  </a:srgbClr>
                </a:solidFill>
                <a:latin typeface="+mj-lt"/>
                <a:ea typeface="Helvetica" charset="0"/>
                <a:cs typeface="Helvetica" charset="0"/>
              </a:rPr>
              <a:t> Satellite Course </a:t>
            </a:r>
            <a:br>
              <a:rPr lang="en-US" sz="5400" dirty="0">
                <a:solidFill>
                  <a:srgbClr val="5B9BD5">
                    <a:lumMod val="50000"/>
                  </a:srgbClr>
                </a:solidFill>
                <a:latin typeface="+mj-lt"/>
                <a:ea typeface="Helvetica" charset="0"/>
                <a:cs typeface="Helvetica" charset="0"/>
              </a:rPr>
            </a:br>
            <a:br>
              <a:rPr lang="en-US" sz="2400" dirty="0">
                <a:solidFill>
                  <a:srgbClr val="5B9BD5">
                    <a:lumMod val="50000"/>
                  </a:srgbClr>
                </a:solidFill>
                <a:latin typeface="+mj-lt"/>
                <a:ea typeface="Helvetica" charset="0"/>
                <a:cs typeface="Helvetica" charset="0"/>
              </a:rPr>
            </a:br>
            <a:br>
              <a:rPr lang="en-US" sz="3600" dirty="0">
                <a:solidFill>
                  <a:srgbClr val="5B9BD5">
                    <a:lumMod val="50000"/>
                  </a:srgbClr>
                </a:solidFill>
                <a:latin typeface="+mj-lt"/>
                <a:ea typeface="Helvetica" charset="0"/>
                <a:cs typeface="Helvetica" charset="0"/>
              </a:rPr>
            </a:br>
            <a:endParaRPr lang="en-US" dirty="0">
              <a:latin typeface="+mj-lt"/>
            </a:endParaRPr>
          </a:p>
        </p:txBody>
      </p:sp>
      <p:sp>
        <p:nvSpPr>
          <p:cNvPr id="8" name="Rectangle 7">
            <a:extLst>
              <a:ext uri="{FF2B5EF4-FFF2-40B4-BE49-F238E27FC236}">
                <a16:creationId xmlns:a16="http://schemas.microsoft.com/office/drawing/2014/main" id="{BB4F5B97-A4E9-254E-9DCD-560500D055DA}"/>
              </a:ext>
            </a:extLst>
          </p:cNvPr>
          <p:cNvSpPr/>
          <p:nvPr/>
        </p:nvSpPr>
        <p:spPr>
          <a:xfrm>
            <a:off x="497785" y="2206486"/>
            <a:ext cx="1649895" cy="108796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pic>
        <p:nvPicPr>
          <p:cNvPr id="9" name="Picture 8">
            <a:extLst>
              <a:ext uri="{FF2B5EF4-FFF2-40B4-BE49-F238E27FC236}">
                <a16:creationId xmlns:a16="http://schemas.microsoft.com/office/drawing/2014/main" id="{60367F3C-C0C8-BE43-B102-1BB240AF16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68000" y="5405168"/>
            <a:ext cx="1243781" cy="1243781"/>
          </a:xfrm>
          <a:prstGeom prst="rect">
            <a:avLst/>
          </a:prstGeom>
        </p:spPr>
      </p:pic>
      <p:sp>
        <p:nvSpPr>
          <p:cNvPr id="11" name="Rectangle 10"/>
          <p:cNvSpPr/>
          <p:nvPr/>
        </p:nvSpPr>
        <p:spPr>
          <a:xfrm>
            <a:off x="7953580" y="6296286"/>
            <a:ext cx="246734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a:ea typeface="+mn-ea"/>
                <a:cs typeface="+mn-cs"/>
                <a:hlinkClick r:id="rId4"/>
              </a:rPr>
              <a:t>coastwatch.info@noaa.gov</a:t>
            </a: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 name="Text Placeholder 4">
            <a:extLst>
              <a:ext uri="{FF2B5EF4-FFF2-40B4-BE49-F238E27FC236}">
                <a16:creationId xmlns:a16="http://schemas.microsoft.com/office/drawing/2014/main" id="{8BBA5186-A961-B046-99F5-C83E286F33A3}"/>
              </a:ext>
            </a:extLst>
          </p:cNvPr>
          <p:cNvSpPr>
            <a:spLocks noGrp="1"/>
          </p:cNvSpPr>
          <p:nvPr>
            <p:ph type="body" sz="quarter" idx="12"/>
          </p:nvPr>
        </p:nvSpPr>
        <p:spPr/>
        <p:txBody>
          <a:bodyPr/>
          <a:lstStyle/>
          <a:p>
            <a:endParaRPr lang="en-US"/>
          </a:p>
        </p:txBody>
      </p:sp>
      <p:sp>
        <p:nvSpPr>
          <p:cNvPr id="3" name="Rectangle 2">
            <a:extLst>
              <a:ext uri="{FF2B5EF4-FFF2-40B4-BE49-F238E27FC236}">
                <a16:creationId xmlns:a16="http://schemas.microsoft.com/office/drawing/2014/main" id="{81093D5E-EDAE-4420-A9D8-655C336D4F9F}"/>
              </a:ext>
            </a:extLst>
          </p:cNvPr>
          <p:cNvSpPr/>
          <p:nvPr/>
        </p:nvSpPr>
        <p:spPr>
          <a:xfrm>
            <a:off x="3811058" y="4975359"/>
            <a:ext cx="5253361" cy="738664"/>
          </a:xfrm>
          <a:prstGeom prst="rect">
            <a:avLst/>
          </a:prstGeom>
        </p:spPr>
        <p:txBody>
          <a:bodyPr wrap="none">
            <a:spAutoFit/>
          </a:bodyPr>
          <a:lstStyle/>
          <a:p>
            <a:r>
              <a:rPr lang="en-US" sz="2400">
                <a:hlinkClick r:id="rId5"/>
              </a:rPr>
              <a:t>https://umd.instructure.com/courses/1332077</a:t>
            </a:r>
            <a:endParaRPr lang="en-US" sz="2400"/>
          </a:p>
          <a:p>
            <a:endParaRPr lang="en-US"/>
          </a:p>
        </p:txBody>
      </p:sp>
    </p:spTree>
    <p:extLst>
      <p:ext uri="{BB962C8B-B14F-4D97-AF65-F5344CB8AC3E}">
        <p14:creationId xmlns:p14="http://schemas.microsoft.com/office/powerpoint/2010/main" val="3615559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528300" y="120879"/>
            <a:ext cx="11570700" cy="1325700"/>
          </a:xfrm>
          <a:prstGeom prst="rect">
            <a:avLst/>
          </a:prstGeom>
          <a:noFill/>
          <a:ln>
            <a:noFill/>
          </a:ln>
        </p:spPr>
        <p:txBody>
          <a:bodyPr spcFirstLastPara="1" wrap="square" lIns="91425" tIns="45700" rIns="91425" bIns="45700" anchor="ctr" anchorCtr="0">
            <a:normAutofit fontScale="90000"/>
          </a:bodyPr>
          <a:lstStyle/>
          <a:p>
            <a:pPr>
              <a:lnSpc>
                <a:spcPct val="100000"/>
              </a:lnSpc>
              <a:buSzPct val="100000"/>
            </a:pPr>
            <a:r>
              <a:rPr lang="en-US" b="1" dirty="0">
                <a:solidFill>
                  <a:srgbClr val="1E4E79"/>
                </a:solidFill>
                <a:latin typeface="Arial" panose="020B0604020202020204" pitchFamily="34" charset="0"/>
                <a:ea typeface="Open Sans Condensed" panose="020B0606030504020204" pitchFamily="34" charset="0"/>
                <a:cs typeface="Arial" panose="020B0604020202020204" pitchFamily="34" charset="0"/>
                <a:sym typeface="Arial Narrow"/>
              </a:rPr>
              <a:t>East Coast Node (</a:t>
            </a:r>
            <a:r>
              <a:rPr lang="en-US" b="1" dirty="0">
                <a:latin typeface="Arial" panose="020B0604020202020204" pitchFamily="34" charset="0"/>
                <a:ea typeface="Open Sans Condensed" panose="020B0606030504020204" pitchFamily="34" charset="0"/>
                <a:cs typeface="Arial" panose="020B0604020202020204" pitchFamily="34" charset="0"/>
                <a:sym typeface="Arial Narrow"/>
              </a:rPr>
              <a:t>E</a:t>
            </a:r>
            <a:r>
              <a:rPr lang="en-US" b="1" dirty="0">
                <a:solidFill>
                  <a:srgbClr val="1E4E79"/>
                </a:solidFill>
                <a:latin typeface="Arial" panose="020B0604020202020204" pitchFamily="34" charset="0"/>
                <a:ea typeface="Open Sans Condensed" panose="020B0606030504020204" pitchFamily="34" charset="0"/>
                <a:cs typeface="Arial" panose="020B0604020202020204" pitchFamily="34" charset="0"/>
                <a:sym typeface="Arial Narrow"/>
              </a:rPr>
              <a:t>CN</a:t>
            </a:r>
            <a:r>
              <a:rPr lang="en-US" b="1">
                <a:latin typeface="Arial" panose="020B0604020202020204" pitchFamily="34" charset="0"/>
                <a:ea typeface="Open Sans Condensed" panose="020B0606030504020204" pitchFamily="34" charset="0"/>
                <a:cs typeface="Arial" panose="020B0604020202020204" pitchFamily="34" charset="0"/>
                <a:sym typeface="Arial Narrow"/>
              </a:rPr>
              <a:t>) – NOAA Ocean Service (NOS)</a:t>
            </a:r>
            <a:r>
              <a:rPr lang="en-US" b="1" dirty="0">
                <a:latin typeface="Arial" panose="020B0604020202020204" pitchFamily="34" charset="0"/>
                <a:ea typeface="Open Sans Condensed" panose="020B0606030504020204" pitchFamily="34" charset="0"/>
                <a:cs typeface="Arial" panose="020B0604020202020204" pitchFamily="34" charset="0"/>
                <a:sym typeface="Arial Narrow"/>
              </a:rPr>
              <a:t>			</a:t>
            </a:r>
            <a:br>
              <a:rPr lang="en-US" b="1" dirty="0">
                <a:latin typeface="Arial" panose="020B0604020202020204" pitchFamily="34" charset="0"/>
                <a:ea typeface="Open Sans Condensed" panose="020B0606030504020204" pitchFamily="34" charset="0"/>
                <a:cs typeface="Arial" panose="020B0604020202020204" pitchFamily="34" charset="0"/>
                <a:sym typeface="Arial Narrow"/>
              </a:rPr>
            </a:br>
            <a:endParaRPr b="1" dirty="0">
              <a:latin typeface="Arial" panose="020B0604020202020204" pitchFamily="34" charset="0"/>
              <a:ea typeface="Open Sans Condensed" panose="020B0606030504020204" pitchFamily="34" charset="0"/>
              <a:cs typeface="Arial" panose="020B0604020202020204" pitchFamily="34" charset="0"/>
            </a:endParaRPr>
          </a:p>
        </p:txBody>
      </p:sp>
      <p:sp>
        <p:nvSpPr>
          <p:cNvPr id="98" name="Google Shape;98;p2"/>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latin typeface="Arial" panose="020B0604020202020204" pitchFamily="34" charset="0"/>
                <a:cs typeface="Arial" panose="020B0604020202020204" pitchFamily="34" charset="0"/>
              </a:rPr>
              <a:t>10</a:t>
            </a:fld>
            <a:endParaRPr dirty="0">
              <a:latin typeface="Arial" panose="020B0604020202020204" pitchFamily="34" charset="0"/>
              <a:cs typeface="Arial" panose="020B0604020202020204" pitchFamily="34" charset="0"/>
            </a:endParaRPr>
          </a:p>
        </p:txBody>
      </p:sp>
      <p:sp>
        <p:nvSpPr>
          <p:cNvPr id="99" name="Google Shape;99;p2"/>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p>
            <a:pPr lvl="0">
              <a:buSzPts val="1400"/>
            </a:pPr>
            <a:r>
              <a:rPr lang="en-US">
                <a:solidFill>
                  <a:schemeClr val="bg1"/>
                </a:solidFill>
                <a:latin typeface="Arial"/>
                <a:ea typeface="Arial"/>
                <a:cs typeface="Arial"/>
                <a:sym typeface="Arial"/>
              </a:rPr>
              <a:t>NOAA CoastWatch Satellite Course                                      http://coastwatch.noaa.gov</a:t>
            </a:r>
          </a:p>
        </p:txBody>
      </p:sp>
      <p:sp>
        <p:nvSpPr>
          <p:cNvPr id="101" name="Google Shape;101;p2"/>
          <p:cNvSpPr/>
          <p:nvPr/>
        </p:nvSpPr>
        <p:spPr>
          <a:xfrm>
            <a:off x="2176297" y="4450812"/>
            <a:ext cx="110169" cy="110169"/>
          </a:xfrm>
          <a:prstGeom prst="ellipse">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Rectangle 23">
            <a:extLst>
              <a:ext uri="{FF2B5EF4-FFF2-40B4-BE49-F238E27FC236}">
                <a16:creationId xmlns:a16="http://schemas.microsoft.com/office/drawing/2014/main" id="{FE012876-41A4-DA4C-A481-7011C9813992}"/>
              </a:ext>
            </a:extLst>
          </p:cNvPr>
          <p:cNvSpPr/>
          <p:nvPr/>
        </p:nvSpPr>
        <p:spPr>
          <a:xfrm>
            <a:off x="5219570" y="1411728"/>
            <a:ext cx="6444130" cy="4570482"/>
          </a:xfrm>
          <a:prstGeom prst="rect">
            <a:avLst/>
          </a:prstGeom>
        </p:spPr>
        <p:txBody>
          <a:bodyPr wrap="square">
            <a:spAutoFit/>
          </a:bodyPr>
          <a:lstStyle/>
          <a:p>
            <a:pPr marL="9525">
              <a:spcBef>
                <a:spcPts val="600"/>
              </a:spcBef>
            </a:pPr>
            <a:r>
              <a:rPr lang="en-US" sz="17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Personnel at National Ocean Service, NOAA Chesapeake Bay Office, and Center for Satellite Applications &amp; Research</a:t>
            </a:r>
          </a:p>
          <a:p>
            <a:pPr marL="466725" lvl="1">
              <a:spcBef>
                <a:spcPts val="600"/>
              </a:spcBef>
            </a:pPr>
            <a:r>
              <a:rPr lang="en-US" sz="17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Shelly Tomlinson – Manager</a:t>
            </a:r>
            <a:endParaRPr lang="en-US" sz="17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endParaRPr>
          </a:p>
          <a:p>
            <a:pPr marL="466725" lvl="1">
              <a:spcBef>
                <a:spcPts val="600"/>
              </a:spcBef>
            </a:pPr>
            <a:r>
              <a:rPr lang="en-US" sz="17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Ron Vogel – Coordinator</a:t>
            </a:r>
          </a:p>
          <a:p>
            <a:pPr>
              <a:spcBef>
                <a:spcPts val="1200"/>
              </a:spcBef>
            </a:pPr>
            <a:r>
              <a:rPr lang="en-US" sz="17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User Community</a:t>
            </a:r>
          </a:p>
          <a:p>
            <a:pPr marL="460375" lvl="2">
              <a:spcBef>
                <a:spcPts val="600"/>
              </a:spcBef>
            </a:pPr>
            <a:r>
              <a:rPr lang="en-US" sz="17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Environmental decision-makers, researchers, commercial data providers &amp; the general public from Maine to Florida</a:t>
            </a:r>
          </a:p>
          <a:p>
            <a:pPr>
              <a:spcBef>
                <a:spcPts val="1200"/>
              </a:spcBef>
            </a:pPr>
            <a:r>
              <a:rPr lang="en-US" sz="17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Providing Support</a:t>
            </a:r>
          </a:p>
          <a:p>
            <a:pPr marL="458788">
              <a:spcBef>
                <a:spcPts val="600"/>
              </a:spcBef>
              <a:spcAft>
                <a:spcPts val="1200"/>
              </a:spcAft>
            </a:pPr>
            <a:r>
              <a:rPr lang="en-US" sz="1700" dirty="0">
                <a:latin typeface="Arial" panose="020B0604020202020204" pitchFamily="34" charset="0"/>
                <a:cs typeface="Arial" panose="020B0604020202020204" pitchFamily="34" charset="0"/>
              </a:rPr>
              <a:t>Making data usable for water quality, fisheries, aquaculture, algal bloom tracking, climate change, and more</a:t>
            </a:r>
          </a:p>
          <a:p>
            <a:pPr marL="458788">
              <a:spcBef>
                <a:spcPts val="600"/>
              </a:spcBef>
              <a:spcAft>
                <a:spcPts val="1200"/>
              </a:spcAft>
            </a:pPr>
            <a:r>
              <a:rPr lang="en-US" sz="1700" dirty="0">
                <a:latin typeface="Arial" panose="020B0604020202020204" pitchFamily="34" charset="0"/>
                <a:cs typeface="Arial" panose="020B0604020202020204" pitchFamily="34" charset="0"/>
              </a:rPr>
              <a:t>Building tailored applications by engaging directly with stakeholders</a:t>
            </a:r>
          </a:p>
          <a:p>
            <a:pPr marL="458788">
              <a:spcBef>
                <a:spcPts val="600"/>
              </a:spcBef>
              <a:spcAft>
                <a:spcPts val="1200"/>
              </a:spcAft>
            </a:pPr>
            <a:r>
              <a:rPr lang="en-US" sz="1700" dirty="0">
                <a:latin typeface="Arial" panose="020B0604020202020204" pitchFamily="34" charset="0"/>
                <a:cs typeface="Arial" panose="020B0604020202020204" pitchFamily="34" charset="0"/>
              </a:rPr>
              <a:t>Data holdings in temperature, water clarity, chlorophyll</a:t>
            </a:r>
          </a:p>
        </p:txBody>
      </p:sp>
      <p:sp>
        <p:nvSpPr>
          <p:cNvPr id="29" name="TextBox 28">
            <a:extLst>
              <a:ext uri="{FF2B5EF4-FFF2-40B4-BE49-F238E27FC236}">
                <a16:creationId xmlns:a16="http://schemas.microsoft.com/office/drawing/2014/main" id="{4AB53D04-848A-A747-A6A5-4E3D9BF08181}"/>
              </a:ext>
            </a:extLst>
          </p:cNvPr>
          <p:cNvSpPr txBox="1"/>
          <p:nvPr/>
        </p:nvSpPr>
        <p:spPr>
          <a:xfrm>
            <a:off x="1070845" y="814030"/>
            <a:ext cx="9369343" cy="461665"/>
          </a:xfrm>
          <a:prstGeom prst="rect">
            <a:avLst/>
          </a:prstGeom>
          <a:noFill/>
        </p:spPr>
        <p:txBody>
          <a:bodyPr wrap="square">
            <a:spAutoFit/>
          </a:bodyPr>
          <a:lstStyle/>
          <a:p>
            <a:r>
              <a:rPr lang="en-US" altLang="x-none" sz="2400" cap="small" dirty="0">
                <a:solidFill>
                  <a:srgbClr val="1E4E79"/>
                </a:solidFill>
                <a:latin typeface="Arial Narrow" panose="020B0604020202020204" pitchFamily="34" charset="0"/>
                <a:ea typeface="Segoe UI Historic" panose="020B0502040204020203" pitchFamily="34" charset="0"/>
                <a:cs typeface="Arial Narrow" panose="020B0604020202020204" pitchFamily="34" charset="0"/>
              </a:rPr>
              <a:t>Service area - US East Coast from Maine to Florida </a:t>
            </a:r>
            <a:r>
              <a:rPr lang="en-US" sz="2400" cap="small" dirty="0">
                <a:solidFill>
                  <a:srgbClr val="1E4E79"/>
                </a:solidFill>
                <a:latin typeface="Arial Narrow" panose="020B0604020202020204" pitchFamily="34" charset="0"/>
                <a:ea typeface="Open Sans Condensed" panose="020B0606030504020204" pitchFamily="34" charset="0"/>
                <a:cs typeface="Arial Narrow" panose="020B0604020202020204" pitchFamily="34" charset="0"/>
                <a:sym typeface="Arial Narrow"/>
              </a:rPr>
              <a:t>	</a:t>
            </a:r>
            <a:r>
              <a:rPr lang="en-US" sz="2400" cap="small" dirty="0">
                <a:latin typeface="Arial Narrow" panose="020B0604020202020204" pitchFamily="34" charset="0"/>
                <a:ea typeface="Open Sans Condensed" panose="020B0606030504020204" pitchFamily="34" charset="0"/>
                <a:cs typeface="Arial Narrow" panose="020B0604020202020204" pitchFamily="34" charset="0"/>
                <a:sym typeface="Arial Narrow"/>
              </a:rPr>
              <a:t>	</a:t>
            </a:r>
            <a:endParaRPr lang="en-US" sz="2400" cap="small" dirty="0">
              <a:latin typeface="Arial Narrow" panose="020B0604020202020204" pitchFamily="34" charset="0"/>
              <a:cs typeface="Arial Narrow" panose="020B0604020202020204" pitchFamily="34" charset="0"/>
            </a:endParaRPr>
          </a:p>
        </p:txBody>
      </p:sp>
      <p:sp>
        <p:nvSpPr>
          <p:cNvPr id="32" name="TextBox 31">
            <a:extLst>
              <a:ext uri="{FF2B5EF4-FFF2-40B4-BE49-F238E27FC236}">
                <a16:creationId xmlns:a16="http://schemas.microsoft.com/office/drawing/2014/main" id="{569224BD-176C-1144-913A-FA3FA299F626}"/>
              </a:ext>
            </a:extLst>
          </p:cNvPr>
          <p:cNvSpPr txBox="1"/>
          <p:nvPr/>
        </p:nvSpPr>
        <p:spPr>
          <a:xfrm>
            <a:off x="5292717" y="5979745"/>
            <a:ext cx="6370983" cy="830997"/>
          </a:xfrm>
          <a:prstGeom prst="rect">
            <a:avLst/>
          </a:prstGeom>
          <a:noFill/>
        </p:spPr>
        <p:txBody>
          <a:bodyPr wrap="square">
            <a:spAutoFit/>
          </a:bodyPr>
          <a:lstStyle/>
          <a:p>
            <a:pPr algn="ctr"/>
            <a:r>
              <a:rPr lang="en-US" sz="2400" dirty="0">
                <a:solidFill>
                  <a:srgbClr val="00B0F0"/>
                </a:solidFill>
                <a:latin typeface="Arial" panose="020B0604020202020204" pitchFamily="34" charset="0"/>
                <a:ea typeface="Open Sans Condensed" panose="020B0606030504020204" pitchFamily="34" charset="0"/>
                <a:cs typeface="Arial" panose="020B0604020202020204" pitchFamily="34" charset="0"/>
                <a:sym typeface="Arial Narrow"/>
                <a:hlinkClick r:id="rId3"/>
              </a:rPr>
              <a:t>https://eastcoast.coastwatch.noaa</a:t>
            </a:r>
            <a:r>
              <a:rPr lang="en-US" sz="2400">
                <a:solidFill>
                  <a:srgbClr val="00B0F0"/>
                </a:solidFill>
                <a:latin typeface="Arial" panose="020B0604020202020204" pitchFamily="34" charset="0"/>
                <a:ea typeface="Open Sans Condensed" panose="020B0606030504020204" pitchFamily="34" charset="0"/>
                <a:cs typeface="Arial" panose="020B0604020202020204" pitchFamily="34" charset="0"/>
                <a:sym typeface="Arial Narrow"/>
                <a:hlinkClick r:id="rId3"/>
              </a:rPr>
              <a:t>.gov</a:t>
            </a:r>
            <a:endParaRPr lang="en-US" sz="2400">
              <a:solidFill>
                <a:srgbClr val="00B0F0"/>
              </a:solidFill>
              <a:latin typeface="Arial" panose="020B0604020202020204" pitchFamily="34" charset="0"/>
              <a:ea typeface="Open Sans Condensed" panose="020B0606030504020204" pitchFamily="34" charset="0"/>
              <a:cs typeface="Arial" panose="020B0604020202020204" pitchFamily="34" charset="0"/>
              <a:sym typeface="Arial Narrow"/>
            </a:endParaRPr>
          </a:p>
          <a:p>
            <a:pPr algn="ctr"/>
            <a:endParaRPr lang="en-US" sz="2400" dirty="0">
              <a:solidFill>
                <a:srgbClr val="00B0F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5DC4F14-3E08-4AAB-AA0D-185D0FB83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650" y="1466153"/>
            <a:ext cx="3709141" cy="4913702"/>
          </a:xfrm>
          <a:prstGeom prst="rect">
            <a:avLst/>
          </a:prstGeom>
        </p:spPr>
      </p:pic>
    </p:spTree>
    <p:extLst>
      <p:ext uri="{BB962C8B-B14F-4D97-AF65-F5344CB8AC3E}">
        <p14:creationId xmlns:p14="http://schemas.microsoft.com/office/powerpoint/2010/main" val="2313321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t>11</a:t>
            </a:fld>
            <a:endParaRPr dirty="0"/>
          </a:p>
        </p:txBody>
      </p:sp>
      <p:sp>
        <p:nvSpPr>
          <p:cNvPr id="149" name="Google Shape;149;p4"/>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bg1"/>
                </a:solidFill>
                <a:latin typeface="Arial" panose="020B0604020202020204" pitchFamily="34" charset="0"/>
                <a:cs typeface="Arial" panose="020B0604020202020204" pitchFamily="34" charset="0"/>
              </a:rPr>
              <a:t>NOAA CoastWatch Satellite Course                                      http://coastwatch.noaa.gov</a:t>
            </a:r>
            <a:endParaRPr dirty="0">
              <a:solidFill>
                <a:schemeClr val="bg1"/>
              </a:solidFill>
              <a:latin typeface="Arial" panose="020B0604020202020204" pitchFamily="34" charset="0"/>
              <a:cs typeface="Arial" panose="020B0604020202020204" pitchFamily="34" charset="0"/>
            </a:endParaRPr>
          </a:p>
        </p:txBody>
      </p:sp>
      <p:sp>
        <p:nvSpPr>
          <p:cNvPr id="150" name="Google Shape;150;p4"/>
          <p:cNvSpPr txBox="1"/>
          <p:nvPr/>
        </p:nvSpPr>
        <p:spPr>
          <a:xfrm>
            <a:off x="528297" y="126497"/>
            <a:ext cx="11777701" cy="61343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E4E79"/>
              </a:buClr>
              <a:buSzPts val="3200"/>
              <a:buFont typeface="Arial Narrow"/>
              <a:buNone/>
            </a:pPr>
            <a:r>
              <a:rPr lang="en-US" sz="3200" b="0" i="0" dirty="0">
                <a:solidFill>
                  <a:srgbClr val="1E4E79"/>
                </a:solidFill>
                <a:latin typeface="Arial Narrow"/>
                <a:ea typeface="Arial Narrow"/>
                <a:cs typeface="Arial Narrow"/>
                <a:sym typeface="Arial Narrow"/>
              </a:rPr>
              <a:t>CoastWatch offers several levels of service to help users with satellite data</a:t>
            </a:r>
            <a:endParaRPr sz="3200" b="0" i="0" dirty="0">
              <a:solidFill>
                <a:srgbClr val="1E4E79"/>
              </a:solidFill>
              <a:latin typeface="Arial Narrow"/>
              <a:ea typeface="Arial Narrow"/>
              <a:cs typeface="Arial Narrow"/>
              <a:sym typeface="Arial Narrow"/>
            </a:endParaRPr>
          </a:p>
        </p:txBody>
      </p:sp>
      <p:grpSp>
        <p:nvGrpSpPr>
          <p:cNvPr id="151" name="Google Shape;151;p4"/>
          <p:cNvGrpSpPr/>
          <p:nvPr/>
        </p:nvGrpSpPr>
        <p:grpSpPr>
          <a:xfrm>
            <a:off x="926555" y="1467263"/>
            <a:ext cx="7723254" cy="4074637"/>
            <a:chOff x="1750222" y="1659467"/>
            <a:chExt cx="8386006" cy="4074637"/>
          </a:xfrm>
        </p:grpSpPr>
        <p:sp>
          <p:nvSpPr>
            <p:cNvPr id="152" name="Google Shape;152;p4"/>
            <p:cNvSpPr/>
            <p:nvPr/>
          </p:nvSpPr>
          <p:spPr>
            <a:xfrm>
              <a:off x="2325346" y="1794300"/>
              <a:ext cx="7810882" cy="372172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2200" b="1" dirty="0">
                  <a:solidFill>
                    <a:srgbClr val="262626"/>
                  </a:solidFill>
                  <a:latin typeface="Arial Narrow"/>
                  <a:ea typeface="Arial Narrow"/>
                  <a:cs typeface="Arial Narrow"/>
                  <a:sym typeface="Arial Narrow"/>
                </a:rPr>
                <a:t>Provide access to datasets with data servers</a:t>
              </a:r>
              <a:endParaRPr dirty="0"/>
            </a:p>
            <a:p>
              <a:pPr marL="12700" marR="0" lvl="0" indent="-12700" algn="l" rtl="0">
                <a:lnSpc>
                  <a:spcPct val="120000"/>
                </a:lnSpc>
                <a:spcBef>
                  <a:spcPts val="2400"/>
                </a:spcBef>
                <a:spcAft>
                  <a:spcPts val="0"/>
                </a:spcAft>
                <a:buNone/>
              </a:pPr>
              <a:r>
                <a:rPr lang="en-US" sz="2200" b="1" dirty="0">
                  <a:solidFill>
                    <a:srgbClr val="262626"/>
                  </a:solidFill>
                  <a:latin typeface="Arial Narrow"/>
                  <a:ea typeface="Arial Narrow"/>
                  <a:cs typeface="Arial Narrow"/>
                  <a:sym typeface="Arial Narrow"/>
                </a:rPr>
                <a:t>Develop tools and tutorials to help users</a:t>
              </a:r>
              <a:br>
                <a:rPr lang="en-US" sz="2200" b="1" dirty="0">
                  <a:solidFill>
                    <a:srgbClr val="262626"/>
                  </a:solidFill>
                  <a:latin typeface="Arial Narrow"/>
                  <a:ea typeface="Arial Narrow"/>
                  <a:cs typeface="Arial Narrow"/>
                  <a:sym typeface="Arial Narrow"/>
                </a:rPr>
              </a:br>
              <a:r>
                <a:rPr lang="en-US" sz="2200" b="1" dirty="0">
                  <a:solidFill>
                    <a:srgbClr val="262626"/>
                  </a:solidFill>
                  <a:latin typeface="Arial Narrow"/>
                  <a:ea typeface="Arial Narrow"/>
                  <a:cs typeface="Arial Narrow"/>
                  <a:sym typeface="Arial Narrow"/>
                </a:rPr>
                <a:t>interact with the server and use the data</a:t>
              </a:r>
              <a:endParaRPr dirty="0"/>
            </a:p>
            <a:p>
              <a:pPr marL="295275" marR="0" lvl="0" indent="-295275" algn="l" rtl="0">
                <a:lnSpc>
                  <a:spcPct val="120000"/>
                </a:lnSpc>
                <a:spcBef>
                  <a:spcPts val="2400"/>
                </a:spcBef>
                <a:spcAft>
                  <a:spcPts val="0"/>
                </a:spcAft>
                <a:buNone/>
              </a:pPr>
              <a:r>
                <a:rPr lang="en-US" sz="2200" b="1" dirty="0">
                  <a:solidFill>
                    <a:srgbClr val="262626"/>
                  </a:solidFill>
                  <a:latin typeface="Arial Narrow"/>
                  <a:ea typeface="Arial Narrow"/>
                  <a:cs typeface="Arial Narrow"/>
                  <a:sym typeface="Arial Narrow"/>
                </a:rPr>
                <a:t>Provide training and hands-on assistance</a:t>
              </a:r>
              <a:endParaRPr dirty="0"/>
            </a:p>
            <a:p>
              <a:pPr marL="295275" marR="0" lvl="0" indent="-295275" algn="l" rtl="0">
                <a:lnSpc>
                  <a:spcPct val="120000"/>
                </a:lnSpc>
                <a:spcBef>
                  <a:spcPts val="2400"/>
                </a:spcBef>
                <a:spcAft>
                  <a:spcPts val="0"/>
                </a:spcAft>
                <a:buNone/>
              </a:pPr>
              <a:r>
                <a:rPr lang="en-US" sz="2200" b="1" dirty="0">
                  <a:solidFill>
                    <a:srgbClr val="262626"/>
                  </a:solidFill>
                  <a:latin typeface="Arial Narrow"/>
                  <a:ea typeface="Arial Narrow"/>
                  <a:cs typeface="Arial Narrow"/>
                  <a:sym typeface="Arial Narrow"/>
                </a:rPr>
                <a:t>Find or create products and tools to address users needs</a:t>
              </a:r>
              <a:endParaRPr dirty="0"/>
            </a:p>
            <a:p>
              <a:pPr marL="0" marR="0" lvl="0" indent="0" algn="l" rtl="0">
                <a:lnSpc>
                  <a:spcPct val="120000"/>
                </a:lnSpc>
                <a:spcBef>
                  <a:spcPts val="2400"/>
                </a:spcBef>
                <a:spcAft>
                  <a:spcPts val="0"/>
                </a:spcAft>
                <a:buNone/>
              </a:pPr>
              <a:r>
                <a:rPr lang="en-US" sz="2200" b="1" dirty="0">
                  <a:solidFill>
                    <a:srgbClr val="262626"/>
                  </a:solidFill>
                  <a:latin typeface="Arial Narrow"/>
                  <a:ea typeface="Arial Narrow"/>
                  <a:cs typeface="Arial Narrow"/>
                  <a:sym typeface="Arial Narrow"/>
                </a:rPr>
                <a:t>Work directly with users on projects</a:t>
              </a:r>
              <a:endParaRPr dirty="0"/>
            </a:p>
          </p:txBody>
        </p:sp>
        <p:sp>
          <p:nvSpPr>
            <p:cNvPr id="153" name="Google Shape;153;p4"/>
            <p:cNvSpPr/>
            <p:nvPr/>
          </p:nvSpPr>
          <p:spPr>
            <a:xfrm>
              <a:off x="1750222" y="1659467"/>
              <a:ext cx="474133" cy="4074637"/>
            </a:xfrm>
            <a:prstGeom prst="downArrow">
              <a:avLst>
                <a:gd name="adj1" fmla="val 57143"/>
                <a:gd name="adj2" fmla="val 50000"/>
              </a:avLst>
            </a:prstGeom>
            <a:gradFill>
              <a:gsLst>
                <a:gs pos="0">
                  <a:srgbClr val="F5F7FC"/>
                </a:gs>
                <a:gs pos="99000">
                  <a:srgbClr val="1F3864"/>
                </a:gs>
                <a:gs pos="100000">
                  <a:srgbClr val="1F3864"/>
                </a:gs>
              </a:gsLst>
              <a:lin ang="5400000" scaled="0"/>
            </a:gra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93000"/>
                </a:lnSpc>
                <a:spcBef>
                  <a:spcPts val="0"/>
                </a:spcBef>
                <a:spcAft>
                  <a:spcPts val="0"/>
                </a:spcAft>
                <a:buClr>
                  <a:srgbClr val="000000"/>
                </a:buClr>
                <a:buSzPts val="1800"/>
                <a:buFont typeface="Times New Roman"/>
                <a:buNone/>
              </a:pPr>
              <a:endParaRPr sz="1800" b="0" i="0" u="none" strike="noStrike" cap="none">
                <a:solidFill>
                  <a:schemeClr val="dk1"/>
                </a:solidFill>
                <a:latin typeface="Arial Narrow"/>
                <a:ea typeface="Arial Narrow"/>
                <a:cs typeface="Arial Narrow"/>
                <a:sym typeface="Arial Narrow"/>
              </a:endParaRPr>
            </a:p>
          </p:txBody>
        </p:sp>
      </p:grpSp>
      <p:sp>
        <p:nvSpPr>
          <p:cNvPr id="154" name="Google Shape;154;p4"/>
          <p:cNvSpPr txBox="1"/>
          <p:nvPr/>
        </p:nvSpPr>
        <p:spPr>
          <a:xfrm rot="-5400000">
            <a:off x="-1228086" y="2919259"/>
            <a:ext cx="347895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cap="small" dirty="0">
                <a:solidFill>
                  <a:srgbClr val="002060"/>
                </a:solidFill>
                <a:latin typeface="Arial Narrow"/>
                <a:ea typeface="Arial Narrow"/>
                <a:cs typeface="Arial Narrow"/>
                <a:sym typeface="Arial Narrow"/>
              </a:rPr>
              <a:t>Increasing</a:t>
            </a:r>
            <a:br>
              <a:rPr lang="en-US" sz="2400" b="1" cap="small" dirty="0">
                <a:solidFill>
                  <a:srgbClr val="002060"/>
                </a:solidFill>
                <a:latin typeface="Arial Narrow"/>
                <a:ea typeface="Arial Narrow"/>
                <a:cs typeface="Arial Narrow"/>
                <a:sym typeface="Arial Narrow"/>
              </a:rPr>
            </a:br>
            <a:r>
              <a:rPr lang="en-US" sz="2400" b="1" cap="small" dirty="0">
                <a:solidFill>
                  <a:srgbClr val="002060"/>
                </a:solidFill>
                <a:latin typeface="Arial Narrow"/>
                <a:ea typeface="Arial Narrow"/>
                <a:cs typeface="Arial Narrow"/>
                <a:sym typeface="Arial Narrow"/>
              </a:rPr>
              <a:t>Assistance to User</a:t>
            </a:r>
            <a:endParaRPr dirty="0"/>
          </a:p>
        </p:txBody>
      </p:sp>
      <p:sp>
        <p:nvSpPr>
          <p:cNvPr id="155" name="Google Shape;155;p4"/>
          <p:cNvSpPr txBox="1"/>
          <p:nvPr/>
        </p:nvSpPr>
        <p:spPr>
          <a:xfrm>
            <a:off x="1367466" y="5849770"/>
            <a:ext cx="665675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0070C0"/>
                </a:solidFill>
                <a:latin typeface="Arial Narrow"/>
                <a:ea typeface="Arial Narrow"/>
                <a:cs typeface="Arial Narrow"/>
                <a:sym typeface="Arial Narrow"/>
              </a:rPr>
              <a:t>COASTWATCH IS A VALUE ADDED PROVIDER </a:t>
            </a:r>
            <a:endParaRPr dirty="0"/>
          </a:p>
        </p:txBody>
      </p:sp>
      <p:pic>
        <p:nvPicPr>
          <p:cNvPr id="156" name="Google Shape;156;p4" descr="https://lh5.googleusercontent.com/lT7nTBDlQchkikEhZIYdj5icAj7wi6qJulYRwxDsuXZCVdbc5YHGn0YfZ2zMAIBxzYXHaaJeZMiEtGMZJNoIotMxEYOBpO6Y-jNdkEZxChvG_c1_ns-E5_mqMaD2MRPGYzedNYjxnVA"/>
          <p:cNvPicPr preferRelativeResize="0"/>
          <p:nvPr/>
        </p:nvPicPr>
        <p:blipFill rotWithShape="1">
          <a:blip r:embed="rId3">
            <a:alphaModFix/>
          </a:blip>
          <a:srcRect/>
          <a:stretch/>
        </p:blipFill>
        <p:spPr>
          <a:xfrm>
            <a:off x="7742583" y="864241"/>
            <a:ext cx="4438917" cy="552148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0D0843-12C5-F640-854F-671B97B76B3B}"/>
              </a:ext>
            </a:extLst>
          </p:cNvPr>
          <p:cNvSpPr>
            <a:spLocks noGrp="1"/>
          </p:cNvSpPr>
          <p:nvPr>
            <p:ph type="sldNum" sz="quarter" idx="12"/>
          </p:nvPr>
        </p:nvSpPr>
        <p:spPr/>
        <p:txBody>
          <a:bodyPr/>
          <a:lstStyle/>
          <a:p>
            <a:fld id="{4F6F23CF-7BCB-1C46-9584-7002207BC3BE}" type="slidenum">
              <a:rPr lang="en-US" smtClean="0"/>
              <a:pPr/>
              <a:t>12</a:t>
            </a:fld>
            <a:endParaRPr lang="en-US"/>
          </a:p>
        </p:txBody>
      </p:sp>
      <p:sp>
        <p:nvSpPr>
          <p:cNvPr id="3" name="Footer Placeholder 2">
            <a:extLst>
              <a:ext uri="{FF2B5EF4-FFF2-40B4-BE49-F238E27FC236}">
                <a16:creationId xmlns:a16="http://schemas.microsoft.com/office/drawing/2014/main" id="{8E41C502-9323-8B43-8265-FB7D66577D39}"/>
              </a:ext>
            </a:extLst>
          </p:cNvPr>
          <p:cNvSpPr>
            <a:spLocks noGrp="1"/>
          </p:cNvSpPr>
          <p:nvPr>
            <p:ph type="ftr" sz="quarter" idx="3"/>
          </p:nvPr>
        </p:nvSpPr>
        <p:spPr/>
        <p:txBody>
          <a:bodyPr/>
          <a:lstStyle/>
          <a:p>
            <a:r>
              <a:rPr lang="en-US"/>
              <a:t>NOAA CoastWatch Satellite Course                                      http://coastwatch.noaa.gov</a:t>
            </a:r>
          </a:p>
        </p:txBody>
      </p:sp>
      <p:sp>
        <p:nvSpPr>
          <p:cNvPr id="4" name="Title 18">
            <a:extLst>
              <a:ext uri="{FF2B5EF4-FFF2-40B4-BE49-F238E27FC236}">
                <a16:creationId xmlns:a16="http://schemas.microsoft.com/office/drawing/2014/main" id="{A94B148F-E38D-F64E-826D-1BAB83B42A45}"/>
              </a:ext>
            </a:extLst>
          </p:cNvPr>
          <p:cNvSpPr txBox="1">
            <a:spLocks/>
          </p:cNvSpPr>
          <p:nvPr/>
        </p:nvSpPr>
        <p:spPr>
          <a:xfrm>
            <a:off x="528298" y="446271"/>
            <a:ext cx="10515600" cy="1325563"/>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a:t>NOAA CoastWatch Satellite Courses</a:t>
            </a:r>
            <a:endParaRPr lang="en-US" dirty="0"/>
          </a:p>
        </p:txBody>
      </p:sp>
      <p:sp>
        <p:nvSpPr>
          <p:cNvPr id="5" name="Content Placeholder 19">
            <a:extLst>
              <a:ext uri="{FF2B5EF4-FFF2-40B4-BE49-F238E27FC236}">
                <a16:creationId xmlns:a16="http://schemas.microsoft.com/office/drawing/2014/main" id="{E6D87364-B107-6641-A004-41C3A138B220}"/>
              </a:ext>
            </a:extLst>
          </p:cNvPr>
          <p:cNvSpPr txBox="1">
            <a:spLocks/>
          </p:cNvSpPr>
          <p:nvPr/>
        </p:nvSpPr>
        <p:spPr>
          <a:xfrm>
            <a:off x="507144" y="1877098"/>
            <a:ext cx="6193461" cy="35572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944"/>
              </a:spcBef>
              <a:buFont typeface="Arial" panose="020B0604020202020204" pitchFamily="34" charset="0"/>
              <a:buNone/>
            </a:pPr>
            <a:r>
              <a:rPr lang="en-US" altLang="x-none" dirty="0"/>
              <a:t>Developed in 2006 at the WCN</a:t>
            </a:r>
          </a:p>
          <a:p>
            <a:pPr marL="0" indent="0">
              <a:lnSpc>
                <a:spcPct val="120000"/>
              </a:lnSpc>
              <a:spcBef>
                <a:spcPts val="1944"/>
              </a:spcBef>
              <a:buFont typeface="Arial" panose="020B0604020202020204" pitchFamily="34" charset="0"/>
              <a:buNone/>
            </a:pPr>
            <a:r>
              <a:rPr lang="en-US" altLang="x-none" dirty="0"/>
              <a:t>3-day course aimed at NOAA participants who want to learn how to access &amp; use satellite data </a:t>
            </a:r>
          </a:p>
          <a:p>
            <a:pPr marL="0" indent="0">
              <a:lnSpc>
                <a:spcPct val="120000"/>
              </a:lnSpc>
              <a:spcBef>
                <a:spcPts val="1944"/>
              </a:spcBef>
              <a:buFont typeface="Arial" panose="020B0604020202020204" pitchFamily="34" charset="0"/>
              <a:buNone/>
            </a:pPr>
            <a:r>
              <a:rPr lang="en-US" altLang="x-none" dirty="0"/>
              <a:t>Courses now conducted by all of </a:t>
            </a:r>
            <a:r>
              <a:rPr lang="en-US" altLang="x-none"/>
              <a:t>the nodes</a:t>
            </a:r>
            <a:endParaRPr lang="en-US" altLang="x-none" dirty="0"/>
          </a:p>
        </p:txBody>
      </p:sp>
      <p:pic>
        <p:nvPicPr>
          <p:cNvPr id="6" name="Picture 5">
            <a:extLst>
              <a:ext uri="{FF2B5EF4-FFF2-40B4-BE49-F238E27FC236}">
                <a16:creationId xmlns:a16="http://schemas.microsoft.com/office/drawing/2014/main" id="{527819CA-5304-FE46-9596-A97B09F6BCC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872206" y="1877098"/>
            <a:ext cx="4723470" cy="2827645"/>
          </a:xfrm>
          <a:prstGeom prst="rect">
            <a:avLst/>
          </a:prstGeom>
        </p:spPr>
      </p:pic>
      <p:sp>
        <p:nvSpPr>
          <p:cNvPr id="7" name="TextBox 6">
            <a:extLst>
              <a:ext uri="{FF2B5EF4-FFF2-40B4-BE49-F238E27FC236}">
                <a16:creationId xmlns:a16="http://schemas.microsoft.com/office/drawing/2014/main" id="{FE3AA2D1-F2F0-B14A-AA14-818C4F34B6DF}"/>
              </a:ext>
            </a:extLst>
          </p:cNvPr>
          <p:cNvSpPr txBox="1"/>
          <p:nvPr/>
        </p:nvSpPr>
        <p:spPr>
          <a:xfrm>
            <a:off x="6872206" y="4800613"/>
            <a:ext cx="4723470" cy="523220"/>
          </a:xfrm>
          <a:prstGeom prst="rect">
            <a:avLst/>
          </a:prstGeom>
          <a:noFill/>
        </p:spPr>
        <p:txBody>
          <a:bodyPr wrap="square" rtlCol="0">
            <a:spAutoFit/>
          </a:bodyPr>
          <a:lstStyle/>
          <a:p>
            <a:r>
              <a:rPr lang="en-US" sz="1400" dirty="0"/>
              <a:t>NOAA </a:t>
            </a:r>
            <a:r>
              <a:rPr lang="en-US" sz="1400" dirty="0" err="1"/>
              <a:t>CoastWatch</a:t>
            </a:r>
            <a:r>
              <a:rPr lang="en-US" sz="1400" dirty="0"/>
              <a:t> Satellite course at AFSC/ABL in Juneau, AK, March 2019</a:t>
            </a:r>
          </a:p>
        </p:txBody>
      </p:sp>
    </p:spTree>
    <p:extLst>
      <p:ext uri="{BB962C8B-B14F-4D97-AF65-F5344CB8AC3E}">
        <p14:creationId xmlns:p14="http://schemas.microsoft.com/office/powerpoint/2010/main" val="2540664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7B350D-E54B-B845-BBC1-0CDE3075F15F}"/>
              </a:ext>
            </a:extLst>
          </p:cNvPr>
          <p:cNvSpPr>
            <a:spLocks noGrp="1"/>
          </p:cNvSpPr>
          <p:nvPr>
            <p:ph type="sldNum" sz="quarter" idx="12"/>
          </p:nvPr>
        </p:nvSpPr>
        <p:spPr/>
        <p:txBody>
          <a:bodyPr/>
          <a:lstStyle/>
          <a:p>
            <a:fld id="{4F6F23CF-7BCB-1C46-9584-7002207BC3BE}" type="slidenum">
              <a:rPr lang="en-US" smtClean="0"/>
              <a:pPr/>
              <a:t>13</a:t>
            </a:fld>
            <a:r>
              <a:rPr lang="en-US"/>
              <a:t> </a:t>
            </a:r>
          </a:p>
        </p:txBody>
      </p:sp>
      <p:sp>
        <p:nvSpPr>
          <p:cNvPr id="6" name="Footer Placeholder 5">
            <a:extLst>
              <a:ext uri="{FF2B5EF4-FFF2-40B4-BE49-F238E27FC236}">
                <a16:creationId xmlns:a16="http://schemas.microsoft.com/office/drawing/2014/main" id="{72886A05-DFDF-AC4B-A3C2-E37EFBB397A4}"/>
              </a:ext>
            </a:extLst>
          </p:cNvPr>
          <p:cNvSpPr>
            <a:spLocks noGrp="1"/>
          </p:cNvSpPr>
          <p:nvPr>
            <p:ph type="ftr" sz="quarter" idx="3"/>
          </p:nvPr>
        </p:nvSpPr>
        <p:spPr/>
        <p:txBody>
          <a:bodyPr/>
          <a:lstStyle/>
          <a:p>
            <a:r>
              <a:rPr lang="en-US"/>
              <a:t>NOAA CoastWatch Satellite Course                                      http://coastwatch.noaa.gov</a:t>
            </a:r>
          </a:p>
        </p:txBody>
      </p:sp>
      <p:sp>
        <p:nvSpPr>
          <p:cNvPr id="7" name="Title 1">
            <a:extLst>
              <a:ext uri="{FF2B5EF4-FFF2-40B4-BE49-F238E27FC236}">
                <a16:creationId xmlns:a16="http://schemas.microsoft.com/office/drawing/2014/main" id="{E7DC90B8-0982-4548-ABDA-FAE6BE4D1DED}"/>
              </a:ext>
            </a:extLst>
          </p:cNvPr>
          <p:cNvSpPr txBox="1">
            <a:spLocks/>
          </p:cNvSpPr>
          <p:nvPr/>
        </p:nvSpPr>
        <p:spPr>
          <a:xfrm>
            <a:off x="528298" y="371318"/>
            <a:ext cx="10515600" cy="1325563"/>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altLang="x-none"/>
              <a:t>Why is satellite data is underutilized within the</a:t>
            </a:r>
            <a:r>
              <a:rPr lang="ja-JP" altLang="en-US"/>
              <a:t>‘</a:t>
            </a:r>
            <a:r>
              <a:rPr lang="en-US" altLang="ja-JP"/>
              <a:t>wet</a:t>
            </a:r>
            <a:r>
              <a:rPr lang="ja-JP" altLang="en-US"/>
              <a:t>’</a:t>
            </a:r>
            <a:r>
              <a:rPr lang="en-US" altLang="ja-JP"/>
              <a:t>part of NOAA?</a:t>
            </a:r>
            <a:endParaRPr lang="en-US" dirty="0"/>
          </a:p>
        </p:txBody>
      </p:sp>
      <p:sp>
        <p:nvSpPr>
          <p:cNvPr id="8" name="Content Placeholder 2">
            <a:extLst>
              <a:ext uri="{FF2B5EF4-FFF2-40B4-BE49-F238E27FC236}">
                <a16:creationId xmlns:a16="http://schemas.microsoft.com/office/drawing/2014/main" id="{F999D83D-0C30-B54A-ACFE-6E9110CC84C6}"/>
              </a:ext>
            </a:extLst>
          </p:cNvPr>
          <p:cNvSpPr txBox="1">
            <a:spLocks/>
          </p:cNvSpPr>
          <p:nvPr/>
        </p:nvSpPr>
        <p:spPr>
          <a:xfrm>
            <a:off x="429491" y="1254716"/>
            <a:ext cx="11762509" cy="53692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Times" charset="0"/>
              <a:buChar char="•"/>
              <a:defRPr/>
            </a:pPr>
            <a:r>
              <a:rPr lang="en-US" altLang="x-none" sz="2400" dirty="0"/>
              <a:t>Fisheries scientists and managers are often not familiar with the available datasets or how to access and manipulate them.  </a:t>
            </a:r>
          </a:p>
          <a:p>
            <a:pPr>
              <a:buFont typeface="Times" charset="0"/>
              <a:buChar char="•"/>
              <a:defRPr/>
            </a:pPr>
            <a:endParaRPr lang="es-ES" altLang="x-none" sz="2400" dirty="0"/>
          </a:p>
          <a:p>
            <a:pPr>
              <a:buFont typeface="Times" charset="0"/>
              <a:buChar char="•"/>
              <a:defRPr/>
            </a:pPr>
            <a:r>
              <a:rPr lang="en-US" altLang="x-none" sz="2400" dirty="0"/>
              <a:t>Satellite data can be difficult to access, manipulate and process, particularly for people who have never used it before. </a:t>
            </a:r>
          </a:p>
          <a:p>
            <a:pPr>
              <a:buFont typeface="Times" charset="0"/>
              <a:buChar char="•"/>
              <a:defRPr/>
            </a:pPr>
            <a:endParaRPr lang="en-US" altLang="x-none" sz="2400" dirty="0"/>
          </a:p>
          <a:p>
            <a:pPr>
              <a:buFont typeface="Times" charset="0"/>
              <a:buChar char="•"/>
              <a:defRPr/>
            </a:pPr>
            <a:r>
              <a:rPr lang="en-US" altLang="x-none" sz="2400" dirty="0"/>
              <a:t>Data is available from many sources, often poorly documented, each data access is different</a:t>
            </a:r>
          </a:p>
          <a:p>
            <a:pPr>
              <a:buFont typeface="Times" charset="0"/>
              <a:buChar char="•"/>
              <a:defRPr/>
            </a:pPr>
            <a:endParaRPr lang="en-US" altLang="x-none" sz="2400" dirty="0"/>
          </a:p>
          <a:p>
            <a:pPr>
              <a:buFont typeface="Times" charset="0"/>
              <a:buChar char="•"/>
              <a:defRPr/>
            </a:pPr>
            <a:r>
              <a:rPr lang="en-US" altLang="x-none" sz="2400" dirty="0"/>
              <a:t>Rigorous ‘data mining’ is needed to match up satellite data with survey or telemetry records.</a:t>
            </a:r>
          </a:p>
          <a:p>
            <a:pPr>
              <a:buFont typeface="Times" charset="0"/>
              <a:buChar char="•"/>
              <a:defRPr/>
            </a:pPr>
            <a:endParaRPr lang="en-US" altLang="x-none" sz="2400" dirty="0"/>
          </a:p>
          <a:p>
            <a:pPr>
              <a:buFont typeface="Times" charset="0"/>
              <a:buChar char="•"/>
              <a:defRPr/>
            </a:pPr>
            <a:r>
              <a:rPr lang="en-US" altLang="x-none" sz="2400" dirty="0"/>
              <a:t>Time-series of satellite data are relatively short compared to many fisheries datasets.</a:t>
            </a:r>
          </a:p>
          <a:p>
            <a:pPr marL="0" indent="0">
              <a:buFont typeface="Arial" panose="020B0604020202020204" pitchFamily="34" charset="0"/>
              <a:buNone/>
            </a:pPr>
            <a:endParaRPr lang="en-US" sz="2000" dirty="0"/>
          </a:p>
        </p:txBody>
      </p:sp>
    </p:spTree>
    <p:extLst>
      <p:ext uri="{BB962C8B-B14F-4D97-AF65-F5344CB8AC3E}">
        <p14:creationId xmlns:p14="http://schemas.microsoft.com/office/powerpoint/2010/main" val="2407191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8AE1C4-9EA1-6847-8F1C-C33797F68ED6}"/>
              </a:ext>
            </a:extLst>
          </p:cNvPr>
          <p:cNvSpPr>
            <a:spLocks noGrp="1"/>
          </p:cNvSpPr>
          <p:nvPr>
            <p:ph type="sldNum" sz="quarter" idx="12"/>
          </p:nvPr>
        </p:nvSpPr>
        <p:spPr/>
        <p:txBody>
          <a:bodyPr/>
          <a:lstStyle/>
          <a:p>
            <a:fld id="{4F6F23CF-7BCB-1C46-9584-7002207BC3BE}" type="slidenum">
              <a:rPr lang="en-US" smtClean="0"/>
              <a:pPr/>
              <a:t>14</a:t>
            </a:fld>
            <a:endParaRPr lang="en-US"/>
          </a:p>
        </p:txBody>
      </p:sp>
      <p:sp>
        <p:nvSpPr>
          <p:cNvPr id="3" name="Footer Placeholder 2">
            <a:extLst>
              <a:ext uri="{FF2B5EF4-FFF2-40B4-BE49-F238E27FC236}">
                <a16:creationId xmlns:a16="http://schemas.microsoft.com/office/drawing/2014/main" id="{A01B40C1-46D3-CF4B-86F5-8A53FFD92C8B}"/>
              </a:ext>
            </a:extLst>
          </p:cNvPr>
          <p:cNvSpPr>
            <a:spLocks noGrp="1"/>
          </p:cNvSpPr>
          <p:nvPr>
            <p:ph type="ftr" sz="quarter" idx="3"/>
          </p:nvPr>
        </p:nvSpPr>
        <p:spPr/>
        <p:txBody>
          <a:bodyPr/>
          <a:lstStyle/>
          <a:p>
            <a:r>
              <a:rPr lang="en-US"/>
              <a:t>NOAA CoastWatch Satellite Course                                      http://coastwatch.noaa.gov</a:t>
            </a:r>
          </a:p>
        </p:txBody>
      </p:sp>
      <p:sp>
        <p:nvSpPr>
          <p:cNvPr id="4" name="Title 18">
            <a:extLst>
              <a:ext uri="{FF2B5EF4-FFF2-40B4-BE49-F238E27FC236}">
                <a16:creationId xmlns:a16="http://schemas.microsoft.com/office/drawing/2014/main" id="{B4DEFDC6-83E6-3D4D-8D51-A0C4D783EF3C}"/>
              </a:ext>
            </a:extLst>
          </p:cNvPr>
          <p:cNvSpPr txBox="1">
            <a:spLocks/>
          </p:cNvSpPr>
          <p:nvPr/>
        </p:nvSpPr>
        <p:spPr>
          <a:xfrm>
            <a:off x="528298" y="11557"/>
            <a:ext cx="10515600" cy="1325563"/>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endParaRPr lang="en-US" dirty="0"/>
          </a:p>
          <a:p>
            <a:r>
              <a:rPr lang="en-US" dirty="0"/>
              <a:t>NOAA </a:t>
            </a:r>
            <a:r>
              <a:rPr lang="en-US" dirty="0" err="1"/>
              <a:t>CoastWatch</a:t>
            </a:r>
            <a:r>
              <a:rPr lang="en-US" dirty="0"/>
              <a:t> Satellite Course Philosophy</a:t>
            </a:r>
          </a:p>
        </p:txBody>
      </p:sp>
      <p:sp>
        <p:nvSpPr>
          <p:cNvPr id="5" name="Content Placeholder 19">
            <a:extLst>
              <a:ext uri="{FF2B5EF4-FFF2-40B4-BE49-F238E27FC236}">
                <a16:creationId xmlns:a16="http://schemas.microsoft.com/office/drawing/2014/main" id="{3B1C30B7-CE2A-0A40-B186-00C2A652B096}"/>
              </a:ext>
            </a:extLst>
          </p:cNvPr>
          <p:cNvSpPr txBox="1">
            <a:spLocks/>
          </p:cNvSpPr>
          <p:nvPr/>
        </p:nvSpPr>
        <p:spPr>
          <a:xfrm>
            <a:off x="838200" y="1675725"/>
            <a:ext cx="10515600" cy="435133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ct val="40000"/>
              </a:spcBef>
              <a:buFont typeface="Times" charset="0"/>
              <a:buChar char="•"/>
            </a:pPr>
            <a:r>
              <a:rPr lang="en-US" altLang="x-none" sz="3600" dirty="0"/>
              <a:t>The objective of the course is to show people how to access satellite data and use it in the environment they are used to working in – a somewhat challenging task!</a:t>
            </a:r>
          </a:p>
          <a:p>
            <a:pPr>
              <a:lnSpc>
                <a:spcPct val="120000"/>
              </a:lnSpc>
              <a:spcBef>
                <a:spcPct val="40000"/>
              </a:spcBef>
              <a:buFont typeface="Times" charset="0"/>
              <a:buChar char="•"/>
            </a:pPr>
            <a:r>
              <a:rPr lang="en-US" altLang="x-none" sz="3600" dirty="0"/>
              <a:t>We focus on the software used the most widely by participants – primarily R, ArcGIS, and python, and to a lesser extent </a:t>
            </a:r>
            <a:r>
              <a:rPr lang="en-US" altLang="x-none" sz="3600" dirty="0" err="1"/>
              <a:t>Matlab</a:t>
            </a:r>
            <a:r>
              <a:rPr lang="en-US" altLang="x-none" sz="3600" dirty="0"/>
              <a:t>. </a:t>
            </a:r>
          </a:p>
          <a:p>
            <a:pPr>
              <a:lnSpc>
                <a:spcPct val="120000"/>
              </a:lnSpc>
              <a:spcBef>
                <a:spcPct val="40000"/>
              </a:spcBef>
              <a:buFont typeface="Times" charset="0"/>
              <a:buChar char="•"/>
            </a:pPr>
            <a:r>
              <a:rPr lang="en-US" altLang="x-none" sz="3600" dirty="0"/>
              <a:t>This is not a “GIS course”, nor a “R course” but it includes elements of both.</a:t>
            </a:r>
          </a:p>
          <a:p>
            <a:pPr>
              <a:lnSpc>
                <a:spcPct val="120000"/>
              </a:lnSpc>
              <a:spcBef>
                <a:spcPct val="40000"/>
              </a:spcBef>
              <a:buFont typeface="Times" charset="0"/>
              <a:buChar char="•"/>
            </a:pPr>
            <a:r>
              <a:rPr lang="en-US" altLang="x-none" sz="3600" dirty="0"/>
              <a:t>The course focuses on datasets available on </a:t>
            </a:r>
            <a:r>
              <a:rPr lang="en-US" altLang="x-none" sz="3600" dirty="0" err="1"/>
              <a:t>CoastWatch</a:t>
            </a:r>
            <a:r>
              <a:rPr lang="en-US" altLang="x-none" sz="3600" dirty="0"/>
              <a:t> ERDDAPs  </a:t>
            </a:r>
          </a:p>
          <a:p>
            <a:pPr>
              <a:lnSpc>
                <a:spcPct val="120000"/>
              </a:lnSpc>
              <a:spcBef>
                <a:spcPct val="40000"/>
              </a:spcBef>
              <a:buFont typeface="Times" charset="0"/>
              <a:buChar char="•"/>
            </a:pPr>
            <a:endParaRPr lang="en-US" altLang="x-none" sz="3600" dirty="0"/>
          </a:p>
          <a:p>
            <a:pPr>
              <a:lnSpc>
                <a:spcPct val="120000"/>
              </a:lnSpc>
              <a:spcBef>
                <a:spcPct val="40000"/>
              </a:spcBef>
              <a:buFont typeface="Times" charset="0"/>
              <a:buChar char="•"/>
            </a:pPr>
            <a:endParaRPr lang="en-US" altLang="x-none" sz="3600" dirty="0"/>
          </a:p>
        </p:txBody>
      </p:sp>
    </p:spTree>
    <p:extLst>
      <p:ext uri="{BB962C8B-B14F-4D97-AF65-F5344CB8AC3E}">
        <p14:creationId xmlns:p14="http://schemas.microsoft.com/office/powerpoint/2010/main" val="4142967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0819D99-0733-814D-8B4B-5E40BDADD0BE}"/>
              </a:ext>
            </a:extLst>
          </p:cNvPr>
          <p:cNvSpPr>
            <a:spLocks noGrp="1"/>
          </p:cNvSpPr>
          <p:nvPr>
            <p:ph type="sldNum" sz="quarter" idx="12"/>
          </p:nvPr>
        </p:nvSpPr>
        <p:spPr/>
        <p:txBody>
          <a:bodyPr/>
          <a:lstStyle/>
          <a:p>
            <a:fld id="{4F6F23CF-7BCB-1C46-9584-7002207BC3BE}" type="slidenum">
              <a:rPr lang="en-US" smtClean="0">
                <a:latin typeface="Arial Narrow" panose="020B0606020202030204" pitchFamily="34" charset="0"/>
              </a:rPr>
              <a:pPr/>
              <a:t>15</a:t>
            </a:fld>
            <a:r>
              <a:rPr lang="en-US">
                <a:latin typeface="Arial Narrow" panose="020B0606020202030204" pitchFamily="34" charset="0"/>
              </a:rPr>
              <a:t> </a:t>
            </a:r>
          </a:p>
        </p:txBody>
      </p:sp>
      <p:sp>
        <p:nvSpPr>
          <p:cNvPr id="6" name="Footer Placeholder 5">
            <a:extLst>
              <a:ext uri="{FF2B5EF4-FFF2-40B4-BE49-F238E27FC236}">
                <a16:creationId xmlns:a16="http://schemas.microsoft.com/office/drawing/2014/main" id="{6C9C39A5-B92F-2C48-90AF-7AA87D66054F}"/>
              </a:ext>
            </a:extLst>
          </p:cNvPr>
          <p:cNvSpPr>
            <a:spLocks noGrp="1"/>
          </p:cNvSpPr>
          <p:nvPr>
            <p:ph type="ftr" sz="quarter" idx="3"/>
          </p:nvPr>
        </p:nvSpPr>
        <p:spPr/>
        <p:txBody>
          <a:bodyPr/>
          <a:lstStyle/>
          <a:p>
            <a:r>
              <a:rPr lang="en-US">
                <a:latin typeface="Arial Narrow" panose="020B0606020202030204" pitchFamily="34" charset="0"/>
              </a:rPr>
              <a:t>NOAA CoastWatch Satellite Course                                      http://coastwatch.noaa.gov</a:t>
            </a:r>
          </a:p>
        </p:txBody>
      </p:sp>
      <p:sp>
        <p:nvSpPr>
          <p:cNvPr id="7" name="Title 18">
            <a:extLst>
              <a:ext uri="{FF2B5EF4-FFF2-40B4-BE49-F238E27FC236}">
                <a16:creationId xmlns:a16="http://schemas.microsoft.com/office/drawing/2014/main" id="{77CFE70C-5F8B-9E4B-82CC-246F657793D8}"/>
              </a:ext>
            </a:extLst>
          </p:cNvPr>
          <p:cNvSpPr txBox="1">
            <a:spLocks/>
          </p:cNvSpPr>
          <p:nvPr/>
        </p:nvSpPr>
        <p:spPr>
          <a:xfrm>
            <a:off x="528298" y="11557"/>
            <a:ext cx="10515600" cy="1325563"/>
          </a:xfrm>
          <a:prstGeom prst="rect">
            <a:avLst/>
          </a:prstGeom>
        </p:spPr>
        <p:txBody>
          <a:bodyPr/>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endParaRPr lang="en-US" dirty="0">
              <a:latin typeface="Arial Narrow" panose="020B0606020202030204" pitchFamily="34" charset="0"/>
            </a:endParaRPr>
          </a:p>
          <a:p>
            <a:r>
              <a:rPr lang="en-US" dirty="0">
                <a:latin typeface="Arial Narrow" panose="020B0606020202030204" pitchFamily="34" charset="0"/>
              </a:rPr>
              <a:t>What We Expect from You</a:t>
            </a:r>
          </a:p>
        </p:txBody>
      </p:sp>
      <p:sp>
        <p:nvSpPr>
          <p:cNvPr id="8" name="Content Placeholder 19">
            <a:extLst>
              <a:ext uri="{FF2B5EF4-FFF2-40B4-BE49-F238E27FC236}">
                <a16:creationId xmlns:a16="http://schemas.microsoft.com/office/drawing/2014/main" id="{87354E5C-147F-904E-AC9D-E48C7EB825EC}"/>
              </a:ext>
            </a:extLst>
          </p:cNvPr>
          <p:cNvSpPr txBox="1">
            <a:spLocks/>
          </p:cNvSpPr>
          <p:nvPr/>
        </p:nvSpPr>
        <p:spPr>
          <a:xfrm>
            <a:off x="838200" y="1681247"/>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ct val="40000"/>
              </a:spcBef>
              <a:buFont typeface="Arial" panose="020B0604020202020204" pitchFamily="34" charset="0"/>
              <a:buNone/>
            </a:pPr>
            <a:r>
              <a:rPr lang="en-US" altLang="x-none" sz="3600" b="1" dirty="0"/>
              <a:t>One Summary Slide of your project</a:t>
            </a:r>
          </a:p>
          <a:p>
            <a:pPr>
              <a:lnSpc>
                <a:spcPct val="120000"/>
              </a:lnSpc>
              <a:spcBef>
                <a:spcPct val="40000"/>
              </a:spcBef>
              <a:buFont typeface="Times" charset="0"/>
              <a:buChar char="•"/>
            </a:pPr>
            <a:r>
              <a:rPr lang="en-US" altLang="x-none" sz="2400" dirty="0"/>
              <a:t>On Friday you will present one slide about your project or how you envision using satellite data in your future work.</a:t>
            </a:r>
          </a:p>
          <a:p>
            <a:pPr>
              <a:lnSpc>
                <a:spcPct val="120000"/>
              </a:lnSpc>
              <a:spcBef>
                <a:spcPct val="40000"/>
              </a:spcBef>
              <a:buFont typeface="Times" charset="0"/>
              <a:buChar char="•"/>
            </a:pPr>
            <a:r>
              <a:rPr lang="en-US" altLang="x-none" sz="2400" dirty="0"/>
              <a:t>These slides are important to NESDIS to demonstrate the utility and application of their products. </a:t>
            </a:r>
          </a:p>
        </p:txBody>
      </p:sp>
    </p:spTree>
    <p:extLst>
      <p:ext uri="{BB962C8B-B14F-4D97-AF65-F5344CB8AC3E}">
        <p14:creationId xmlns:p14="http://schemas.microsoft.com/office/powerpoint/2010/main" val="3289284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617828" y="323270"/>
            <a:ext cx="10515600" cy="526473"/>
          </a:xfrm>
        </p:spPr>
        <p:txBody>
          <a:bodyPr>
            <a:noAutofit/>
          </a:bodyPr>
          <a:lstStyle/>
          <a:p>
            <a:pPr algn="ctr"/>
            <a:r>
              <a:rPr lang="en-US" sz="3600" b="1" dirty="0"/>
              <a:t>Course Structure</a:t>
            </a: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p>
        </p:txBody>
      </p:sp>
      <p:pic>
        <p:nvPicPr>
          <p:cNvPr id="4" name="Picture 3">
            <a:extLst>
              <a:ext uri="{FF2B5EF4-FFF2-40B4-BE49-F238E27FC236}">
                <a16:creationId xmlns:a16="http://schemas.microsoft.com/office/drawing/2014/main" id="{C33F665F-014D-4A40-B8D5-97004485E362}"/>
              </a:ext>
            </a:extLst>
          </p:cNvPr>
          <p:cNvPicPr>
            <a:picLocks noChangeAspect="1"/>
          </p:cNvPicPr>
          <p:nvPr/>
        </p:nvPicPr>
        <p:blipFill>
          <a:blip r:embed="rId3"/>
          <a:stretch>
            <a:fillRect/>
          </a:stretch>
        </p:blipFill>
        <p:spPr>
          <a:xfrm>
            <a:off x="2725594" y="1007242"/>
            <a:ext cx="6550381" cy="5347963"/>
          </a:xfrm>
          <a:prstGeom prst="rect">
            <a:avLst/>
          </a:prstGeom>
        </p:spPr>
      </p:pic>
    </p:spTree>
    <p:extLst>
      <p:ext uri="{BB962C8B-B14F-4D97-AF65-F5344CB8AC3E}">
        <p14:creationId xmlns:p14="http://schemas.microsoft.com/office/powerpoint/2010/main" val="2420596639"/>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617828" y="323270"/>
            <a:ext cx="10515600" cy="526473"/>
          </a:xfrm>
        </p:spPr>
        <p:txBody>
          <a:bodyPr>
            <a:noAutofit/>
          </a:bodyPr>
          <a:lstStyle/>
          <a:p>
            <a:pPr algn="ctr"/>
            <a:r>
              <a:rPr lang="en-US" sz="3600" b="1" dirty="0"/>
              <a:t>Discussion Forum</a:t>
            </a: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p>
        </p:txBody>
      </p:sp>
      <p:sp>
        <p:nvSpPr>
          <p:cNvPr id="4" name="Rectangle 3"/>
          <p:cNvSpPr/>
          <p:nvPr/>
        </p:nvSpPr>
        <p:spPr>
          <a:xfrm>
            <a:off x="338192" y="1076886"/>
            <a:ext cx="11853808" cy="5940088"/>
          </a:xfrm>
          <a:prstGeom prst="rect">
            <a:avLst/>
          </a:prstGeom>
        </p:spPr>
        <p:txBody>
          <a:bodyPr wrap="square">
            <a:spAutoFit/>
          </a:bodyPr>
          <a:lstStyle/>
          <a:p>
            <a:r>
              <a:rPr lang="en-US" sz="2000" b="1" dirty="0">
                <a:solidFill>
                  <a:srgbClr val="000000"/>
                </a:solidFill>
                <a:latin typeface="Arial" panose="020B0604020202020204" pitchFamily="34" charset="0"/>
              </a:rPr>
              <a:t>For questions/issues: </a:t>
            </a:r>
          </a:p>
          <a:p>
            <a:endParaRPr lang="en-US" sz="2000" dirty="0">
              <a:solidFill>
                <a:srgbClr val="000000"/>
              </a:solidFill>
              <a:latin typeface="Arial" panose="020B0604020202020204" pitchFamily="34" charset="0"/>
            </a:endParaRPr>
          </a:p>
          <a:p>
            <a:r>
              <a:rPr lang="en-US" sz="2000"/>
              <a:t>1. Click on </a:t>
            </a:r>
            <a:r>
              <a:rPr lang="en-US" sz="2000">
                <a:hlinkClick r:id="rId3"/>
              </a:rPr>
              <a:t>this invite link </a:t>
            </a:r>
            <a:r>
              <a:rPr lang="en-US" sz="2000"/>
              <a:t>to get access to the CoastWatch Slack workspace.</a:t>
            </a:r>
          </a:p>
          <a:p>
            <a:endParaRPr lang="en-US" sz="2000"/>
          </a:p>
          <a:p>
            <a:r>
              <a:rPr lang="en-US" sz="2000"/>
              <a:t>2. We will use </a:t>
            </a:r>
            <a:r>
              <a:rPr lang="en-US" sz="2000">
                <a:hlinkClick r:id="rId4"/>
              </a:rPr>
              <a:t>this channel </a:t>
            </a:r>
            <a:r>
              <a:rPr lang="en-US" sz="2000"/>
              <a:t> for the class. Click the "Join Channel" at the bottom center of the page the first time you access it.</a:t>
            </a:r>
          </a:p>
          <a:p>
            <a:endParaRPr lang="en-US" sz="2000"/>
          </a:p>
          <a:p>
            <a:r>
              <a:rPr lang="en-US" sz="2000"/>
              <a:t>All users should understand this is a public forum and anything submitted is open to public access.</a:t>
            </a:r>
          </a:p>
          <a:p>
            <a:endParaRPr lang="en-US" sz="2000"/>
          </a:p>
          <a:p>
            <a:r>
              <a:rPr lang="en-US" sz="2000" b="1"/>
              <a:t>For NOAA employees and affiliates:</a:t>
            </a:r>
          </a:p>
          <a:p>
            <a:r>
              <a:rPr lang="en-US" sz="2000"/>
              <a:t>Visit </a:t>
            </a:r>
            <a:r>
              <a:rPr lang="en-US" sz="2000">
                <a:hlinkClick r:id="rId5"/>
              </a:rPr>
              <a:t>https://slack.com/</a:t>
            </a:r>
            <a:r>
              <a:rPr lang="en-US" sz="2000"/>
              <a:t> and establish an account.  </a:t>
            </a:r>
          </a:p>
          <a:p>
            <a:endParaRPr lang="en-US" sz="2000"/>
          </a:p>
          <a:p>
            <a:r>
              <a:rPr lang="en-US" sz="2000"/>
              <a:t>    1) Users should create an account using their NOAA email as the username and create a unique password. </a:t>
            </a:r>
          </a:p>
          <a:p>
            <a:r>
              <a:rPr lang="en-US" sz="2000"/>
              <a:t>    (select the "continue with email" option)</a:t>
            </a:r>
          </a:p>
          <a:p>
            <a:r>
              <a:rPr lang="en-US" sz="2000"/>
              <a:t>    2) Use the Slack web interface.  Do not install the Slack App/program on your Government computer.</a:t>
            </a:r>
          </a:p>
          <a:p>
            <a:r>
              <a:rPr lang="en-US" sz="2000"/>
              <a:t>    3) Don't share screen while using Slack (close/hide the tab)</a:t>
            </a:r>
          </a:p>
          <a:p>
            <a:endParaRPr lang="en-US" sz="2000"/>
          </a:p>
          <a:p>
            <a:br>
              <a:rPr lang="en-US" sz="2000" dirty="0"/>
            </a:br>
            <a:endParaRPr lang="en-US" sz="2000" dirty="0"/>
          </a:p>
        </p:txBody>
      </p:sp>
    </p:spTree>
    <p:extLst>
      <p:ext uri="{BB962C8B-B14F-4D97-AF65-F5344CB8AC3E}">
        <p14:creationId xmlns:p14="http://schemas.microsoft.com/office/powerpoint/2010/main" val="493440022"/>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617828" y="323270"/>
            <a:ext cx="10515600" cy="526473"/>
          </a:xfrm>
        </p:spPr>
        <p:txBody>
          <a:bodyPr>
            <a:noAutofit/>
          </a:bodyPr>
          <a:lstStyle/>
          <a:p>
            <a:pPr algn="ctr"/>
            <a:r>
              <a:rPr lang="en-US" sz="3600" b="1">
                <a:latin typeface="Arial Narrow" panose="020B0606020202030204" pitchFamily="34" charset="0"/>
              </a:rPr>
              <a:t>Instructor Info</a:t>
            </a:r>
            <a:endParaRPr lang="en-US" sz="3600" b="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Arial Narrow" panose="020B0606020202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white">
                  <a:lumMod val="95000"/>
                </a:prstClr>
              </a:solidFill>
              <a:effectLst/>
              <a:uLnTx/>
              <a:uFillTx/>
              <a:latin typeface="Arial Narrow" panose="020B0606020202030204" pitchFamily="34" charset="0"/>
            </a:endParaRPr>
          </a:p>
        </p:txBody>
      </p:sp>
      <p:sp>
        <p:nvSpPr>
          <p:cNvPr id="10" name="Footer Placeholder 9"/>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Narrow" panose="020B0606020202030204" pitchFamily="34" charset="0"/>
              </a:rPr>
              <a:t>NOAA CoastWatch Satellite Course                                      http://coastwatch.noaa.gov</a:t>
            </a:r>
          </a:p>
        </p:txBody>
      </p:sp>
      <p:graphicFrame>
        <p:nvGraphicFramePr>
          <p:cNvPr id="4" name="Table 3"/>
          <p:cNvGraphicFramePr>
            <a:graphicFrameLocks noGrp="1"/>
          </p:cNvGraphicFramePr>
          <p:nvPr>
            <p:extLst>
              <p:ext uri="{D42A27DB-BD31-4B8C-83A1-F6EECF244321}">
                <p14:modId xmlns:p14="http://schemas.microsoft.com/office/powerpoint/2010/main" val="1255060290"/>
              </p:ext>
            </p:extLst>
          </p:nvPr>
        </p:nvGraphicFramePr>
        <p:xfrm>
          <a:off x="840858" y="1161457"/>
          <a:ext cx="9811432" cy="4968239"/>
        </p:xfrm>
        <a:graphic>
          <a:graphicData uri="http://schemas.openxmlformats.org/drawingml/2006/table">
            <a:tbl>
              <a:tblPr firstRow="1" bandRow="1">
                <a:tableStyleId>{5C22544A-7EE6-4342-B048-85BDC9FD1C3A}</a:tableStyleId>
              </a:tblPr>
              <a:tblGrid>
                <a:gridCol w="2809029">
                  <a:extLst>
                    <a:ext uri="{9D8B030D-6E8A-4147-A177-3AD203B41FA5}">
                      <a16:colId xmlns:a16="http://schemas.microsoft.com/office/drawing/2014/main" val="675338425"/>
                    </a:ext>
                  </a:extLst>
                </a:gridCol>
                <a:gridCol w="3818157">
                  <a:extLst>
                    <a:ext uri="{9D8B030D-6E8A-4147-A177-3AD203B41FA5}">
                      <a16:colId xmlns:a16="http://schemas.microsoft.com/office/drawing/2014/main" val="883529951"/>
                    </a:ext>
                  </a:extLst>
                </a:gridCol>
                <a:gridCol w="1176335">
                  <a:extLst>
                    <a:ext uri="{9D8B030D-6E8A-4147-A177-3AD203B41FA5}">
                      <a16:colId xmlns:a16="http://schemas.microsoft.com/office/drawing/2014/main" val="448703930"/>
                    </a:ext>
                  </a:extLst>
                </a:gridCol>
                <a:gridCol w="2007911">
                  <a:extLst>
                    <a:ext uri="{9D8B030D-6E8A-4147-A177-3AD203B41FA5}">
                      <a16:colId xmlns:a16="http://schemas.microsoft.com/office/drawing/2014/main" val="3336484207"/>
                    </a:ext>
                  </a:extLst>
                </a:gridCol>
              </a:tblGrid>
              <a:tr h="853439">
                <a:tc>
                  <a:txBody>
                    <a:bodyPr/>
                    <a:lstStyle/>
                    <a:p>
                      <a:pPr algn="ctr"/>
                      <a:r>
                        <a:rPr lang="en-US" dirty="0"/>
                        <a:t>Name</a:t>
                      </a:r>
                    </a:p>
                  </a:txBody>
                  <a:tcPr/>
                </a:tc>
                <a:tc>
                  <a:txBody>
                    <a:bodyPr/>
                    <a:lstStyle/>
                    <a:p>
                      <a:pPr algn="ctr"/>
                      <a:r>
                        <a:rPr lang="en-US"/>
                        <a:t>Affiliation</a:t>
                      </a:r>
                      <a:endParaRPr lang="en-US" dirty="0"/>
                    </a:p>
                  </a:txBody>
                  <a:tcPr/>
                </a:tc>
                <a:tc>
                  <a:txBody>
                    <a:bodyPr/>
                    <a:lstStyle/>
                    <a:p>
                      <a:pPr algn="ctr"/>
                      <a:r>
                        <a:rPr lang="es-ES"/>
                        <a:t>Software</a:t>
                      </a:r>
                      <a:endParaRPr lang="en-US" dirty="0"/>
                    </a:p>
                  </a:txBody>
                  <a:tcPr/>
                </a:tc>
                <a:tc>
                  <a:txBody>
                    <a:bodyPr/>
                    <a:lstStyle/>
                    <a:p>
                      <a:pPr algn="ctr"/>
                      <a:r>
                        <a:rPr lang="es-ES"/>
                        <a:t>Research focus</a:t>
                      </a:r>
                      <a:endParaRPr lang="en-US" dirty="0"/>
                    </a:p>
                  </a:txBody>
                  <a:tcPr/>
                </a:tc>
                <a:extLst>
                  <a:ext uri="{0D108BD9-81ED-4DB2-BD59-A6C34878D82A}">
                    <a16:rowId xmlns:a16="http://schemas.microsoft.com/office/drawing/2014/main" val="1235500148"/>
                  </a:ext>
                </a:extLst>
              </a:tr>
              <a:tr h="487680">
                <a:tc>
                  <a:txBody>
                    <a:bodyPr/>
                    <a:lstStyle/>
                    <a:p>
                      <a:r>
                        <a:rPr lang="en-US" dirty="0"/>
                        <a:t>Melanie Abecassis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CoastWatch</a:t>
                      </a:r>
                      <a:endParaRPr lang="en-US" dirty="0"/>
                    </a:p>
                  </a:txBody>
                  <a:tcPr/>
                </a:tc>
                <a:tc>
                  <a:txBody>
                    <a:bodyPr/>
                    <a:lstStyle/>
                    <a:p>
                      <a:r>
                        <a:rPr lang="es-ES"/>
                        <a:t>R</a:t>
                      </a:r>
                    </a:p>
                    <a:p>
                      <a:r>
                        <a:rPr lang="es-ES"/>
                        <a:t>ERDDAP</a:t>
                      </a:r>
                    </a:p>
                    <a:p>
                      <a:r>
                        <a:rPr lang="es-ES"/>
                        <a:t>Panoply</a:t>
                      </a:r>
                      <a:endParaRPr lang="en-US" dirty="0"/>
                    </a:p>
                  </a:txBody>
                  <a:tcPr/>
                </a:tc>
                <a:tc>
                  <a:txBody>
                    <a:bodyPr/>
                    <a:lstStyle/>
                    <a:p>
                      <a:r>
                        <a:rPr lang="es-ES"/>
                        <a:t>Pelagics</a:t>
                      </a:r>
                    </a:p>
                    <a:p>
                      <a:r>
                        <a:rPr lang="es-ES"/>
                        <a:t>Satellite data</a:t>
                      </a:r>
                      <a:endParaRPr lang="en-US" dirty="0"/>
                    </a:p>
                  </a:txBody>
                  <a:tcPr/>
                </a:tc>
                <a:extLst>
                  <a:ext uri="{0D108BD9-81ED-4DB2-BD59-A6C34878D82A}">
                    <a16:rowId xmlns:a16="http://schemas.microsoft.com/office/drawing/2014/main" val="1108298426"/>
                  </a:ext>
                </a:extLst>
              </a:tr>
              <a:tr h="487680">
                <a:tc>
                  <a:txBody>
                    <a:bodyPr/>
                    <a:lstStyle/>
                    <a:p>
                      <a:r>
                        <a:rPr lang="en-US"/>
                        <a:t>Tom Oliver</a:t>
                      </a:r>
                      <a:endParaRPr lang="en-US" dirty="0"/>
                    </a:p>
                  </a:txBody>
                  <a:tcPr/>
                </a:tc>
                <a:tc>
                  <a:txBody>
                    <a:bodyPr/>
                    <a:lstStyle/>
                    <a:p>
                      <a:r>
                        <a:rPr lang="en-US"/>
                        <a:t>NOAA PIFSC</a:t>
                      </a:r>
                      <a:endParaRPr lang="en-US" dirty="0"/>
                    </a:p>
                  </a:txBody>
                  <a:tcPr/>
                </a:tc>
                <a:tc>
                  <a:txBody>
                    <a:bodyPr/>
                    <a:lstStyle/>
                    <a:p>
                      <a:r>
                        <a:rPr lang="es-ES"/>
                        <a:t>R</a:t>
                      </a:r>
                    </a:p>
                    <a:p>
                      <a:r>
                        <a:rPr lang="es-ES"/>
                        <a:t>ERDDAP</a:t>
                      </a:r>
                      <a:endParaRPr lang="en-US" dirty="0"/>
                    </a:p>
                  </a:txBody>
                  <a:tcPr/>
                </a:tc>
                <a:tc>
                  <a:txBody>
                    <a:bodyPr/>
                    <a:lstStyle/>
                    <a:p>
                      <a:r>
                        <a:rPr lang="es-ES"/>
                        <a:t>Coral Reefs</a:t>
                      </a:r>
                      <a:endParaRPr lang="en-US" dirty="0"/>
                    </a:p>
                  </a:txBody>
                  <a:tcPr/>
                </a:tc>
                <a:extLst>
                  <a:ext uri="{0D108BD9-81ED-4DB2-BD59-A6C34878D82A}">
                    <a16:rowId xmlns:a16="http://schemas.microsoft.com/office/drawing/2014/main" val="2651161810"/>
                  </a:ext>
                </a:extLst>
              </a:tr>
              <a:tr h="487680">
                <a:tc>
                  <a:txBody>
                    <a:bodyPr/>
                    <a:lstStyle/>
                    <a:p>
                      <a:r>
                        <a:rPr lang="en-US"/>
                        <a:t>Johanna Wren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NOAA PIFSC</a:t>
                      </a:r>
                    </a:p>
                    <a:p>
                      <a:endParaRPr lang="en-US" dirty="0"/>
                    </a:p>
                  </a:txBody>
                  <a:tcPr/>
                </a:tc>
                <a:tc>
                  <a:txBody>
                    <a:bodyPr/>
                    <a:lstStyle/>
                    <a:p>
                      <a:r>
                        <a:rPr lang="es-ES"/>
                        <a:t>R</a:t>
                      </a:r>
                    </a:p>
                    <a:p>
                      <a:r>
                        <a:rPr lang="es-ES"/>
                        <a:t>Python</a:t>
                      </a:r>
                      <a:endParaRPr lang="en-US" dirty="0"/>
                    </a:p>
                  </a:txBody>
                  <a:tcPr/>
                </a:tc>
                <a:tc>
                  <a:txBody>
                    <a:bodyPr/>
                    <a:lstStyle/>
                    <a:p>
                      <a:r>
                        <a:rPr lang="es-ES"/>
                        <a:t>Pelagics</a:t>
                      </a:r>
                      <a:endParaRPr lang="en-US" dirty="0"/>
                    </a:p>
                  </a:txBody>
                  <a:tcPr/>
                </a:tc>
                <a:extLst>
                  <a:ext uri="{0D108BD9-81ED-4DB2-BD59-A6C34878D82A}">
                    <a16:rowId xmlns:a16="http://schemas.microsoft.com/office/drawing/2014/main" val="3458394785"/>
                  </a:ext>
                </a:extLst>
              </a:tr>
              <a:tr h="487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Phoebe Woodworth-Jefcoats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NOAA PIFSC</a:t>
                      </a:r>
                    </a:p>
                    <a:p>
                      <a:endParaRPr lang="en-US" dirty="0"/>
                    </a:p>
                  </a:txBody>
                  <a:tcPr/>
                </a:tc>
                <a:tc>
                  <a:txBody>
                    <a:bodyPr/>
                    <a:lstStyle/>
                    <a:p>
                      <a:r>
                        <a:rPr lang="es-ES"/>
                        <a:t>R</a:t>
                      </a:r>
                    </a:p>
                    <a:p>
                      <a:r>
                        <a:rPr lang="es-ES"/>
                        <a:t>Matlab</a:t>
                      </a:r>
                    </a:p>
                  </a:txBody>
                  <a:tcPr/>
                </a:tc>
                <a:tc>
                  <a:txBody>
                    <a:bodyPr/>
                    <a:lstStyle/>
                    <a:p>
                      <a:r>
                        <a:rPr lang="es-ES"/>
                        <a:t>Pelagics</a:t>
                      </a:r>
                    </a:p>
                  </a:txBody>
                  <a:tcPr/>
                </a:tc>
                <a:extLst>
                  <a:ext uri="{0D108BD9-81ED-4DB2-BD59-A6C34878D82A}">
                    <a16:rowId xmlns:a16="http://schemas.microsoft.com/office/drawing/2014/main" val="1862704419"/>
                  </a:ext>
                </a:extLst>
              </a:tr>
              <a:tr h="487680">
                <a:tc>
                  <a:txBody>
                    <a:bodyPr/>
                    <a:lstStyle/>
                    <a:p>
                      <a:r>
                        <a:rPr lang="es-ES"/>
                        <a:t>Kisei Tanaka</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NOAA PIFSC</a:t>
                      </a:r>
                    </a:p>
                    <a:p>
                      <a:endParaRPr lang="en-US" dirty="0"/>
                    </a:p>
                  </a:txBody>
                  <a:tcPr/>
                </a:tc>
                <a:tc>
                  <a:txBody>
                    <a:bodyPr/>
                    <a:lstStyle/>
                    <a:p>
                      <a:r>
                        <a:rPr lang="es-ES"/>
                        <a:t>R</a:t>
                      </a:r>
                      <a:endParaRPr lang="en-US" dirty="0"/>
                    </a:p>
                  </a:txBody>
                  <a:tcPr/>
                </a:tc>
                <a:tc>
                  <a:txBody>
                    <a:bodyPr/>
                    <a:lstStyle/>
                    <a:p>
                      <a:r>
                        <a:rPr lang="es-ES"/>
                        <a:t>Coral Reefs</a:t>
                      </a:r>
                      <a:endParaRPr lang="en-US" dirty="0"/>
                    </a:p>
                  </a:txBody>
                  <a:tcPr/>
                </a:tc>
                <a:extLst>
                  <a:ext uri="{0D108BD9-81ED-4DB2-BD59-A6C34878D82A}">
                    <a16:rowId xmlns:a16="http://schemas.microsoft.com/office/drawing/2014/main" val="3072010867"/>
                  </a:ext>
                </a:extLst>
              </a:tr>
              <a:tr h="487680">
                <a:tc>
                  <a:txBody>
                    <a:bodyPr/>
                    <a:lstStyle/>
                    <a:p>
                      <a:r>
                        <a:rPr lang="es-ES"/>
                        <a:t>Yvonne Barkley</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NOAA PIFSC</a:t>
                      </a:r>
                    </a:p>
                    <a:p>
                      <a:endParaRPr lang="en-US" dirty="0"/>
                    </a:p>
                  </a:txBody>
                  <a:tcPr/>
                </a:tc>
                <a:tc>
                  <a:txBody>
                    <a:bodyPr/>
                    <a:lstStyle/>
                    <a:p>
                      <a:r>
                        <a:rPr lang="es-ES"/>
                        <a:t>R</a:t>
                      </a:r>
                      <a:endParaRPr lang="en-US" dirty="0"/>
                    </a:p>
                  </a:txBody>
                  <a:tcPr/>
                </a:tc>
                <a:tc>
                  <a:txBody>
                    <a:bodyPr/>
                    <a:lstStyle/>
                    <a:p>
                      <a:r>
                        <a:rPr lang="es-ES"/>
                        <a:t>Marine Mammals</a:t>
                      </a:r>
                      <a:endParaRPr lang="en-US" dirty="0"/>
                    </a:p>
                  </a:txBody>
                  <a:tcPr/>
                </a:tc>
                <a:extLst>
                  <a:ext uri="{0D108BD9-81ED-4DB2-BD59-A6C34878D82A}">
                    <a16:rowId xmlns:a16="http://schemas.microsoft.com/office/drawing/2014/main" val="3308586545"/>
                  </a:ext>
                </a:extLst>
              </a:tr>
            </a:tbl>
          </a:graphicData>
        </a:graphic>
      </p:graphicFrame>
    </p:spTree>
    <p:extLst>
      <p:ext uri="{BB962C8B-B14F-4D97-AF65-F5344CB8AC3E}">
        <p14:creationId xmlns:p14="http://schemas.microsoft.com/office/powerpoint/2010/main" val="389665595"/>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617828" y="323270"/>
            <a:ext cx="10515600" cy="526473"/>
          </a:xfrm>
        </p:spPr>
        <p:txBody>
          <a:bodyPr>
            <a:noAutofit/>
          </a:bodyPr>
          <a:lstStyle/>
          <a:p>
            <a:pPr algn="ctr"/>
            <a:r>
              <a:rPr lang="en-US" sz="3600" b="1">
                <a:latin typeface="Arial Narrow" panose="020B0606020202030204" pitchFamily="34" charset="0"/>
              </a:rPr>
              <a:t>Instructor Info - CoastWatch</a:t>
            </a:r>
            <a:endParaRPr lang="en-US" sz="3600" b="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Arial Narrow" panose="020B0606020202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white">
                  <a:lumMod val="95000"/>
                </a:prstClr>
              </a:solidFill>
              <a:effectLst/>
              <a:uLnTx/>
              <a:uFillTx/>
              <a:latin typeface="Arial Narrow" panose="020B0606020202030204" pitchFamily="34" charset="0"/>
            </a:endParaRPr>
          </a:p>
        </p:txBody>
      </p:sp>
      <p:sp>
        <p:nvSpPr>
          <p:cNvPr id="10" name="Footer Placeholder 9"/>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Narrow" panose="020B0606020202030204" pitchFamily="34" charset="0"/>
              </a:rPr>
              <a:t>NOAA CoastWatch Satellite Course                                      http://coastwatch.noaa.gov</a:t>
            </a:r>
          </a:p>
        </p:txBody>
      </p:sp>
      <p:graphicFrame>
        <p:nvGraphicFramePr>
          <p:cNvPr id="4" name="Table 3"/>
          <p:cNvGraphicFramePr>
            <a:graphicFrameLocks noGrp="1"/>
          </p:cNvGraphicFramePr>
          <p:nvPr>
            <p:extLst>
              <p:ext uri="{D42A27DB-BD31-4B8C-83A1-F6EECF244321}">
                <p14:modId xmlns:p14="http://schemas.microsoft.com/office/powerpoint/2010/main" val="1168034215"/>
              </p:ext>
            </p:extLst>
          </p:nvPr>
        </p:nvGraphicFramePr>
        <p:xfrm>
          <a:off x="979148" y="1793053"/>
          <a:ext cx="9811432" cy="3046983"/>
        </p:xfrm>
        <a:graphic>
          <a:graphicData uri="http://schemas.openxmlformats.org/drawingml/2006/table">
            <a:tbl>
              <a:tblPr firstRow="1" bandRow="1">
                <a:tableStyleId>{5C22544A-7EE6-4342-B048-85BDC9FD1C3A}</a:tableStyleId>
              </a:tblPr>
              <a:tblGrid>
                <a:gridCol w="2809029">
                  <a:extLst>
                    <a:ext uri="{9D8B030D-6E8A-4147-A177-3AD203B41FA5}">
                      <a16:colId xmlns:a16="http://schemas.microsoft.com/office/drawing/2014/main" val="675338425"/>
                    </a:ext>
                  </a:extLst>
                </a:gridCol>
                <a:gridCol w="3818157">
                  <a:extLst>
                    <a:ext uri="{9D8B030D-6E8A-4147-A177-3AD203B41FA5}">
                      <a16:colId xmlns:a16="http://schemas.microsoft.com/office/drawing/2014/main" val="883529951"/>
                    </a:ext>
                  </a:extLst>
                </a:gridCol>
                <a:gridCol w="1176335">
                  <a:extLst>
                    <a:ext uri="{9D8B030D-6E8A-4147-A177-3AD203B41FA5}">
                      <a16:colId xmlns:a16="http://schemas.microsoft.com/office/drawing/2014/main" val="448703930"/>
                    </a:ext>
                  </a:extLst>
                </a:gridCol>
                <a:gridCol w="2007911">
                  <a:extLst>
                    <a:ext uri="{9D8B030D-6E8A-4147-A177-3AD203B41FA5}">
                      <a16:colId xmlns:a16="http://schemas.microsoft.com/office/drawing/2014/main" val="3336484207"/>
                    </a:ext>
                  </a:extLst>
                </a:gridCol>
              </a:tblGrid>
              <a:tr h="639063">
                <a:tc>
                  <a:txBody>
                    <a:bodyPr/>
                    <a:lstStyle/>
                    <a:p>
                      <a:pPr algn="ctr"/>
                      <a:r>
                        <a:rPr lang="en-US" dirty="0"/>
                        <a:t>Name</a:t>
                      </a:r>
                    </a:p>
                  </a:txBody>
                  <a:tcPr/>
                </a:tc>
                <a:tc>
                  <a:txBody>
                    <a:bodyPr/>
                    <a:lstStyle/>
                    <a:p>
                      <a:pPr algn="ctr"/>
                      <a:r>
                        <a:rPr lang="en-US"/>
                        <a:t>Affiliation</a:t>
                      </a:r>
                      <a:endParaRPr lang="en-US" dirty="0"/>
                    </a:p>
                  </a:txBody>
                  <a:tcPr/>
                </a:tc>
                <a:tc>
                  <a:txBody>
                    <a:bodyPr/>
                    <a:lstStyle/>
                    <a:p>
                      <a:pPr algn="ctr"/>
                      <a:r>
                        <a:rPr lang="es-ES"/>
                        <a:t>Software</a:t>
                      </a:r>
                      <a:endParaRPr lang="en-US" dirty="0"/>
                    </a:p>
                  </a:txBody>
                  <a:tcPr/>
                </a:tc>
                <a:tc>
                  <a:txBody>
                    <a:bodyPr/>
                    <a:lstStyle/>
                    <a:p>
                      <a:pPr algn="ctr"/>
                      <a:r>
                        <a:rPr lang="es-ES"/>
                        <a:t>Location</a:t>
                      </a:r>
                      <a:endParaRPr lang="en-US" dirty="0"/>
                    </a:p>
                  </a:txBody>
                  <a:tcPr/>
                </a:tc>
                <a:extLst>
                  <a:ext uri="{0D108BD9-81ED-4DB2-BD59-A6C34878D82A}">
                    <a16:rowId xmlns:a16="http://schemas.microsoft.com/office/drawing/2014/main" val="1235500148"/>
                  </a:ext>
                </a:extLst>
              </a:tr>
              <a:tr h="487680">
                <a:tc>
                  <a:txBody>
                    <a:bodyPr/>
                    <a:lstStyle/>
                    <a:p>
                      <a:r>
                        <a:rPr lang="en-US"/>
                        <a:t>Michael Soracco</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CoastWatch Central</a:t>
                      </a:r>
                      <a:endParaRPr lang="en-US" dirty="0"/>
                    </a:p>
                  </a:txBody>
                  <a:tcPr/>
                </a:tc>
                <a:tc>
                  <a:txBody>
                    <a:bodyPr/>
                    <a:lstStyle/>
                    <a:p>
                      <a:r>
                        <a:rPr lang="es-ES"/>
                        <a:t>ArcGIS</a:t>
                      </a:r>
                      <a:endParaRPr lang="en-US" dirty="0"/>
                    </a:p>
                  </a:txBody>
                  <a:tcPr/>
                </a:tc>
                <a:tc>
                  <a:txBody>
                    <a:bodyPr/>
                    <a:lstStyle/>
                    <a:p>
                      <a:r>
                        <a:rPr lang="es-ES"/>
                        <a:t>East Coast</a:t>
                      </a:r>
                      <a:endParaRPr lang="en-US" dirty="0"/>
                    </a:p>
                  </a:txBody>
                  <a:tcPr/>
                </a:tc>
                <a:extLst>
                  <a:ext uri="{0D108BD9-81ED-4DB2-BD59-A6C34878D82A}">
                    <a16:rowId xmlns:a16="http://schemas.microsoft.com/office/drawing/2014/main" val="1108298426"/>
                  </a:ext>
                </a:extLst>
              </a:tr>
              <a:tr h="487680">
                <a:tc>
                  <a:txBody>
                    <a:bodyPr/>
                    <a:lstStyle/>
                    <a:p>
                      <a:r>
                        <a:rPr lang="en-US"/>
                        <a:t>Cara Wilson</a:t>
                      </a:r>
                      <a:endParaRPr lang="en-US" dirty="0"/>
                    </a:p>
                  </a:txBody>
                  <a:tcPr/>
                </a:tc>
                <a:tc>
                  <a:txBody>
                    <a:bodyPr/>
                    <a:lstStyle/>
                    <a:p>
                      <a:r>
                        <a:rPr lang="en-US"/>
                        <a:t>CoastWatch West Coast Node</a:t>
                      </a:r>
                      <a:endParaRPr lang="en-US" dirty="0"/>
                    </a:p>
                  </a:txBody>
                  <a:tcPr/>
                </a:tc>
                <a:tc>
                  <a:txBody>
                    <a:bodyPr/>
                    <a:lstStyle/>
                    <a:p>
                      <a:r>
                        <a:rPr lang="es-ES"/>
                        <a:t>R</a:t>
                      </a:r>
                    </a:p>
                    <a:p>
                      <a:r>
                        <a:rPr lang="es-ES"/>
                        <a:t>ERDDAP</a:t>
                      </a:r>
                      <a:endParaRPr lang="en-US" dirty="0"/>
                    </a:p>
                  </a:txBody>
                  <a:tcPr/>
                </a:tc>
                <a:tc>
                  <a:txBody>
                    <a:bodyPr/>
                    <a:lstStyle/>
                    <a:p>
                      <a:r>
                        <a:rPr lang="es-ES"/>
                        <a:t>West Coast</a:t>
                      </a:r>
                      <a:endParaRPr lang="en-US" dirty="0"/>
                    </a:p>
                  </a:txBody>
                  <a:tcPr/>
                </a:tc>
                <a:extLst>
                  <a:ext uri="{0D108BD9-81ED-4DB2-BD59-A6C34878D82A}">
                    <a16:rowId xmlns:a16="http://schemas.microsoft.com/office/drawing/2014/main" val="2651161810"/>
                  </a:ext>
                </a:extLst>
              </a:tr>
              <a:tr h="487680">
                <a:tc>
                  <a:txBody>
                    <a:bodyPr/>
                    <a:lstStyle/>
                    <a:p>
                      <a:r>
                        <a:rPr lang="en-US"/>
                        <a:t>Dale Robinson</a:t>
                      </a:r>
                      <a:endParaRPr lang="en-US" dirty="0"/>
                    </a:p>
                  </a:txBody>
                  <a:tcPr/>
                </a:tc>
                <a:tc>
                  <a:txBody>
                    <a:bodyPr/>
                    <a:lstStyle/>
                    <a:p>
                      <a:r>
                        <a:rPr lang="en-US"/>
                        <a:t>CoastWatch West Coast Node</a:t>
                      </a:r>
                    </a:p>
                    <a:p>
                      <a:endParaRPr lang="en-US" dirty="0"/>
                    </a:p>
                  </a:txBody>
                  <a:tcPr/>
                </a:tc>
                <a:tc>
                  <a:txBody>
                    <a:bodyPr/>
                    <a:lstStyle/>
                    <a:p>
                      <a:r>
                        <a:rPr lang="es-ES"/>
                        <a:t>Python</a:t>
                      </a:r>
                    </a:p>
                    <a:p>
                      <a:r>
                        <a:rPr lang="es-ES"/>
                        <a:t>ERDDAP</a:t>
                      </a:r>
                      <a:endParaRPr lang="en-US" dirty="0"/>
                    </a:p>
                  </a:txBody>
                  <a:tcPr/>
                </a:tc>
                <a:tc>
                  <a:txBody>
                    <a:bodyPr/>
                    <a:lstStyle/>
                    <a:p>
                      <a:r>
                        <a:rPr lang="es-ES"/>
                        <a:t>West Coast</a:t>
                      </a:r>
                      <a:endParaRPr lang="en-US" dirty="0"/>
                    </a:p>
                  </a:txBody>
                  <a:tcPr/>
                </a:tc>
                <a:extLst>
                  <a:ext uri="{0D108BD9-81ED-4DB2-BD59-A6C34878D82A}">
                    <a16:rowId xmlns:a16="http://schemas.microsoft.com/office/drawing/2014/main" val="3458394785"/>
                  </a:ext>
                </a:extLst>
              </a:tr>
              <a:tr h="487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Jennifer Sevadjian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PolarWatch</a:t>
                      </a:r>
                    </a:p>
                    <a:p>
                      <a:endParaRPr lang="en-US" dirty="0"/>
                    </a:p>
                  </a:txBody>
                  <a:tcPr/>
                </a:tc>
                <a:tc>
                  <a:txBody>
                    <a:bodyPr/>
                    <a:lstStyle/>
                    <a:p>
                      <a:r>
                        <a:rPr lang="es-ES"/>
                        <a:t>Python</a:t>
                      </a:r>
                    </a:p>
                    <a:p>
                      <a:r>
                        <a:rPr lang="es-ES"/>
                        <a:t>ERDDAP</a:t>
                      </a:r>
                    </a:p>
                  </a:txBody>
                  <a:tcPr/>
                </a:tc>
                <a:tc>
                  <a:txBody>
                    <a:bodyPr/>
                    <a:lstStyle/>
                    <a:p>
                      <a:r>
                        <a:rPr lang="es-ES"/>
                        <a:t>West Coast</a:t>
                      </a:r>
                      <a:endParaRPr lang="en-US" dirty="0"/>
                    </a:p>
                  </a:txBody>
                  <a:tcPr/>
                </a:tc>
                <a:extLst>
                  <a:ext uri="{0D108BD9-81ED-4DB2-BD59-A6C34878D82A}">
                    <a16:rowId xmlns:a16="http://schemas.microsoft.com/office/drawing/2014/main" val="1862704419"/>
                  </a:ext>
                </a:extLst>
              </a:tr>
            </a:tbl>
          </a:graphicData>
        </a:graphic>
      </p:graphicFrame>
    </p:spTree>
    <p:extLst>
      <p:ext uri="{BB962C8B-B14F-4D97-AF65-F5344CB8AC3E}">
        <p14:creationId xmlns:p14="http://schemas.microsoft.com/office/powerpoint/2010/main" val="484830338"/>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g10556eb7b74_0_0"/>
          <p:cNvSpPr txBox="1"/>
          <p:nvPr/>
        </p:nvSpPr>
        <p:spPr>
          <a:xfrm>
            <a:off x="528298" y="446271"/>
            <a:ext cx="10515600" cy="1325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E4E79"/>
              </a:buClr>
              <a:buSzPts val="3200"/>
              <a:buFont typeface="Arial Narrow"/>
              <a:buNone/>
              <a:tabLst/>
              <a:defRPr/>
            </a:pPr>
            <a:r>
              <a:rPr kumimoji="0" lang="en-US" sz="3200" b="0" i="0" u="none" strike="noStrike" kern="1200" cap="none" spc="0" normalizeH="0" baseline="0" noProof="0">
                <a:ln>
                  <a:noFill/>
                </a:ln>
                <a:solidFill>
                  <a:srgbClr val="1E4E79"/>
                </a:solidFill>
                <a:effectLst/>
                <a:uLnTx/>
                <a:uFillTx/>
                <a:latin typeface="Arial Narrow"/>
                <a:ea typeface="Arial Narrow"/>
                <a:cs typeface="Arial Narrow"/>
                <a:sym typeface="Arial Narrow"/>
              </a:rPr>
              <a:t>Slido</a:t>
            </a:r>
            <a:endParaRPr kumimoji="0" sz="3200" b="0" i="0" u="none" strike="noStrike" kern="1200" cap="none" spc="0" normalizeH="0" baseline="0" noProof="0">
              <a:ln>
                <a:noFill/>
              </a:ln>
              <a:solidFill>
                <a:srgbClr val="1E4E79"/>
              </a:solidFill>
              <a:effectLst/>
              <a:uLnTx/>
              <a:uFillTx/>
              <a:latin typeface="Arial Narrow"/>
              <a:ea typeface="Arial Narrow"/>
              <a:cs typeface="Arial Narrow"/>
              <a:sym typeface="Arial Narrow"/>
            </a:endParaRPr>
          </a:p>
        </p:txBody>
      </p:sp>
      <p:sp>
        <p:nvSpPr>
          <p:cNvPr id="111" name="Google Shape;111;g10556eb7b74_0_0"/>
          <p:cNvSpPr txBox="1"/>
          <p:nvPr/>
        </p:nvSpPr>
        <p:spPr>
          <a:xfrm>
            <a:off x="618350" y="1156025"/>
            <a:ext cx="10920900" cy="4383000"/>
          </a:xfrm>
          <a:prstGeom prst="rect">
            <a:avLst/>
          </a:prstGeom>
          <a:noFill/>
          <a:ln>
            <a:noFill/>
          </a:ln>
        </p:spPr>
        <p:txBody>
          <a:bodyPr spcFirstLastPara="1" wrap="square" lIns="91425" tIns="45700" rIns="91425" bIns="45700" anchor="t" anchorCtr="0">
            <a:noAutofit/>
          </a:bodyPr>
          <a:lstStyle/>
          <a:p>
            <a:pPr marL="457200" marR="0" lvl="0" indent="-381000" algn="l" defTabSz="914400" rtl="0" eaLnBrk="1" fontAlgn="auto" latinLnBrk="0" hangingPunct="1">
              <a:lnSpc>
                <a:spcPct val="100000"/>
              </a:lnSpc>
              <a:spcBef>
                <a:spcPts val="1000"/>
              </a:spcBef>
              <a:spcAft>
                <a:spcPts val="0"/>
              </a:spcAft>
              <a:buClr>
                <a:prstClr val="black"/>
              </a:buClr>
              <a:buSzPts val="2400"/>
              <a:buFont typeface="Arial Narrow"/>
              <a:buChar char="●"/>
              <a:tabLst/>
              <a:defRPr/>
            </a:pPr>
            <a:r>
              <a:rPr kumimoji="0" lang="es-ES" sz="2400" b="0" i="0" u="none" strike="noStrike" kern="1200" cap="none" spc="0" normalizeH="0" baseline="0" noProof="0">
                <a:ln>
                  <a:noFill/>
                </a:ln>
                <a:solidFill>
                  <a:prstClr val="black"/>
                </a:solidFill>
                <a:effectLst/>
                <a:uLnTx/>
                <a:uFillTx/>
                <a:latin typeface="Arial Narrow"/>
                <a:ea typeface="Arial Narrow"/>
                <a:cs typeface="Arial Narrow"/>
                <a:sym typeface="Arial Narrow"/>
              </a:rPr>
              <a:t>What country are you from?</a:t>
            </a:r>
          </a:p>
          <a:p>
            <a:pPr marL="457200" marR="0" lvl="0" indent="-381000" algn="l" defTabSz="914400" rtl="0" eaLnBrk="1" fontAlgn="auto" latinLnBrk="0" hangingPunct="1">
              <a:lnSpc>
                <a:spcPct val="100000"/>
              </a:lnSpc>
              <a:spcBef>
                <a:spcPts val="1000"/>
              </a:spcBef>
              <a:spcAft>
                <a:spcPts val="0"/>
              </a:spcAft>
              <a:buClr>
                <a:prstClr val="black"/>
              </a:buClr>
              <a:buSzPts val="2400"/>
              <a:buFont typeface="Arial Narrow"/>
              <a:buChar char="●"/>
              <a:tabLst/>
              <a:defRPr/>
            </a:pPr>
            <a:r>
              <a:rPr kumimoji="0" lang="es-ES" sz="2400" b="0" i="0" u="none" strike="noStrike" kern="1200" cap="none" spc="0" normalizeH="0" baseline="0" noProof="0">
                <a:ln>
                  <a:noFill/>
                </a:ln>
                <a:solidFill>
                  <a:prstClr val="black"/>
                </a:solidFill>
                <a:effectLst/>
                <a:uLnTx/>
                <a:uFillTx/>
                <a:latin typeface="Arial Narrow"/>
                <a:ea typeface="Arial Narrow"/>
                <a:cs typeface="Arial Narrow"/>
                <a:sym typeface="Arial Narrow"/>
              </a:rPr>
              <a:t>W</a:t>
            </a:r>
            <a:r>
              <a:rPr kumimoji="0" lang="en-US" sz="2400" b="0" i="0" u="none" strike="noStrike" kern="1200" cap="none" spc="0" normalizeH="0" baseline="0" noProof="0">
                <a:ln>
                  <a:noFill/>
                </a:ln>
                <a:solidFill>
                  <a:prstClr val="black"/>
                </a:solidFill>
                <a:effectLst/>
                <a:uLnTx/>
                <a:uFillTx/>
                <a:latin typeface="Arial Narrow"/>
                <a:ea typeface="Arial Narrow"/>
                <a:cs typeface="Arial Narrow"/>
                <a:sym typeface="Arial Narrow"/>
              </a:rPr>
              <a:t>hat is your current time? </a:t>
            </a:r>
          </a:p>
          <a:p>
            <a:pPr marL="457200" marR="0" lvl="0" indent="-381000" algn="l" defTabSz="914400" rtl="0" eaLnBrk="1" fontAlgn="auto" latinLnBrk="0" hangingPunct="1">
              <a:lnSpc>
                <a:spcPct val="100000"/>
              </a:lnSpc>
              <a:spcBef>
                <a:spcPts val="1000"/>
              </a:spcBef>
              <a:spcAft>
                <a:spcPts val="0"/>
              </a:spcAft>
              <a:buClr>
                <a:prstClr val="black"/>
              </a:buClr>
              <a:buSzPts val="2400"/>
              <a:buFont typeface="Arial Narrow"/>
              <a:buChar char="●"/>
              <a:tabLst/>
              <a:defRPr/>
            </a:pPr>
            <a:r>
              <a:rPr lang="en-US" sz="2400">
                <a:solidFill>
                  <a:prstClr val="black"/>
                </a:solidFill>
                <a:latin typeface="Arial Narrow"/>
                <a:ea typeface="Arial Narrow"/>
                <a:cs typeface="Arial Narrow"/>
                <a:sym typeface="Arial Narrow"/>
              </a:rPr>
              <a:t>What is your affiliation?</a:t>
            </a:r>
          </a:p>
          <a:p>
            <a:pPr marL="457200" marR="0" lvl="0" indent="-381000" algn="l" defTabSz="914400" rtl="0" eaLnBrk="1" fontAlgn="auto" latinLnBrk="0" hangingPunct="1">
              <a:lnSpc>
                <a:spcPct val="100000"/>
              </a:lnSpc>
              <a:spcBef>
                <a:spcPts val="1000"/>
              </a:spcBef>
              <a:spcAft>
                <a:spcPts val="0"/>
              </a:spcAft>
              <a:buClr>
                <a:prstClr val="black"/>
              </a:buClr>
              <a:buSzPts val="2400"/>
              <a:buFont typeface="Arial Narrow"/>
              <a:buChar char="●"/>
              <a:tabLst/>
              <a:defRPr/>
            </a:pPr>
            <a:r>
              <a:rPr kumimoji="0" lang="en-US" sz="2400" b="0" i="0" u="none" strike="noStrike" kern="1200" cap="none" spc="0" normalizeH="0" baseline="0" noProof="0">
                <a:ln>
                  <a:noFill/>
                </a:ln>
                <a:solidFill>
                  <a:prstClr val="black"/>
                </a:solidFill>
                <a:effectLst/>
                <a:uLnTx/>
                <a:uFillTx/>
                <a:latin typeface="Arial Narrow"/>
                <a:ea typeface="Arial Narrow"/>
                <a:cs typeface="Arial Narrow"/>
                <a:sym typeface="Arial Narrow"/>
              </a:rPr>
              <a:t>How did you hear about this course? </a:t>
            </a:r>
          </a:p>
          <a:p>
            <a:pPr marL="457200" marR="0" lvl="0" indent="-381000" algn="l" defTabSz="914400" rtl="0" eaLnBrk="1" fontAlgn="auto" latinLnBrk="0" hangingPunct="1">
              <a:lnSpc>
                <a:spcPct val="100000"/>
              </a:lnSpc>
              <a:spcBef>
                <a:spcPts val="0"/>
              </a:spcBef>
              <a:spcAft>
                <a:spcPts val="0"/>
              </a:spcAft>
              <a:buClr>
                <a:prstClr val="black"/>
              </a:buClr>
              <a:buSzPts val="2400"/>
              <a:buFont typeface="Arial Narrow"/>
              <a:buChar char="●"/>
              <a:tabLst/>
              <a:defRPr/>
            </a:pPr>
            <a:r>
              <a:rPr kumimoji="0" lang="en-US" sz="2400" b="0" i="0" u="none" strike="noStrike" kern="1200" cap="none" spc="0" normalizeH="0" baseline="0" noProof="0">
                <a:ln>
                  <a:noFill/>
                </a:ln>
                <a:solidFill>
                  <a:prstClr val="black"/>
                </a:solidFill>
                <a:effectLst/>
                <a:uLnTx/>
                <a:uFillTx/>
                <a:latin typeface="Arial Narrow"/>
                <a:ea typeface="Arial Narrow"/>
                <a:cs typeface="Arial Narrow"/>
                <a:sym typeface="Arial Narrow"/>
              </a:rPr>
              <a:t>What do you want to get out of this course?</a:t>
            </a:r>
          </a:p>
          <a:p>
            <a:pPr marL="457200" marR="0" lvl="0" indent="-381000" algn="l" defTabSz="914400" rtl="0" eaLnBrk="1" fontAlgn="auto" latinLnBrk="0" hangingPunct="1">
              <a:lnSpc>
                <a:spcPct val="100000"/>
              </a:lnSpc>
              <a:spcBef>
                <a:spcPts val="0"/>
              </a:spcBef>
              <a:spcAft>
                <a:spcPts val="0"/>
              </a:spcAft>
              <a:buClr>
                <a:prstClr val="black"/>
              </a:buClr>
              <a:buSzPts val="2400"/>
              <a:buFont typeface="Arial Narrow"/>
              <a:buChar char="●"/>
              <a:tabLst/>
              <a:defRPr/>
            </a:pPr>
            <a:r>
              <a:rPr lang="en-US" sz="2400">
                <a:solidFill>
                  <a:prstClr val="black"/>
                </a:solidFill>
                <a:latin typeface="Arial Narrow"/>
                <a:ea typeface="Arial Narrow"/>
                <a:cs typeface="Arial Narrow"/>
                <a:sym typeface="Arial Narrow"/>
              </a:rPr>
              <a:t>How familiar are you with satellite data?</a:t>
            </a:r>
          </a:p>
          <a:p>
            <a:pPr marL="457200" marR="0" lvl="0" indent="-381000" algn="l" defTabSz="914400" rtl="0" eaLnBrk="1" fontAlgn="auto" latinLnBrk="0" hangingPunct="1">
              <a:lnSpc>
                <a:spcPct val="100000"/>
              </a:lnSpc>
              <a:spcBef>
                <a:spcPts val="0"/>
              </a:spcBef>
              <a:spcAft>
                <a:spcPts val="0"/>
              </a:spcAft>
              <a:buClr>
                <a:prstClr val="black"/>
              </a:buClr>
              <a:buSzPts val="2400"/>
              <a:buFont typeface="Arial Narrow"/>
              <a:buChar char="●"/>
              <a:tabLst/>
              <a:defRPr/>
            </a:pPr>
            <a:r>
              <a:rPr kumimoji="0" lang="en-US" sz="2400" b="0" i="0" u="none" strike="noStrike" kern="1200" cap="none" spc="0" normalizeH="0" baseline="0" noProof="0">
                <a:ln>
                  <a:noFill/>
                </a:ln>
                <a:solidFill>
                  <a:prstClr val="black"/>
                </a:solidFill>
                <a:effectLst/>
                <a:uLnTx/>
                <a:uFillTx/>
                <a:latin typeface="Arial Narrow"/>
                <a:ea typeface="Arial Narrow"/>
                <a:cs typeface="Arial Narrow"/>
                <a:sym typeface="Arial Narrow"/>
              </a:rPr>
              <a:t>What software track are you planning to follow?</a:t>
            </a:r>
            <a:endParaRPr kumimoji="0" lang="es-ES" sz="24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marL="457200" marR="0" lvl="0" indent="-381000" algn="l" defTabSz="914400" rtl="0" eaLnBrk="1" fontAlgn="auto" latinLnBrk="0" hangingPunct="1">
              <a:lnSpc>
                <a:spcPct val="100000"/>
              </a:lnSpc>
              <a:spcBef>
                <a:spcPts val="0"/>
              </a:spcBef>
              <a:spcAft>
                <a:spcPts val="0"/>
              </a:spcAft>
              <a:buClr>
                <a:prstClr val="black"/>
              </a:buClr>
              <a:buSzPts val="2400"/>
              <a:buFont typeface="Arial Narrow"/>
              <a:buChar char="●"/>
              <a:tabLst/>
              <a:defRPr/>
            </a:pPr>
            <a:r>
              <a:rPr kumimoji="0" lang="en-US" sz="2400" b="0" i="0" u="none" strike="noStrike" kern="1200" cap="none" spc="0" normalizeH="0" baseline="0" noProof="0">
                <a:ln>
                  <a:noFill/>
                </a:ln>
                <a:solidFill>
                  <a:prstClr val="black"/>
                </a:solidFill>
                <a:effectLst/>
                <a:uLnTx/>
                <a:uFillTx/>
                <a:latin typeface="Arial Narrow"/>
                <a:ea typeface="Arial Narrow"/>
                <a:cs typeface="Arial Narrow"/>
                <a:sym typeface="Arial Narrow"/>
              </a:rPr>
              <a:t>Have you set up the required software on your computer?</a:t>
            </a:r>
          </a:p>
          <a:p>
            <a:pPr marL="457200" marR="0" lvl="0" indent="-381000" algn="l" defTabSz="914400" rtl="0" eaLnBrk="1" fontAlgn="auto" latinLnBrk="0" hangingPunct="1">
              <a:lnSpc>
                <a:spcPct val="100000"/>
              </a:lnSpc>
              <a:spcBef>
                <a:spcPts val="0"/>
              </a:spcBef>
              <a:spcAft>
                <a:spcPts val="0"/>
              </a:spcAft>
              <a:buClr>
                <a:prstClr val="black"/>
              </a:buClr>
              <a:buSzPts val="2400"/>
              <a:buFont typeface="Arial Narrow"/>
              <a:buChar char="●"/>
              <a:tabLst/>
              <a:defRPr/>
            </a:pPr>
            <a:r>
              <a:rPr lang="en-US" sz="2400">
                <a:solidFill>
                  <a:prstClr val="black"/>
                </a:solidFill>
                <a:latin typeface="Arial Narrow"/>
                <a:ea typeface="Arial Narrow"/>
                <a:cs typeface="Arial Narrow"/>
                <a:sym typeface="Arial Narrow"/>
              </a:rPr>
              <a:t>Have you started watching the presentations yet?</a:t>
            </a:r>
            <a:endParaRPr kumimoji="0" lang="es-ES" sz="24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marL="76200" marR="0" lvl="0" indent="0" algn="l" defTabSz="914400" rtl="0" eaLnBrk="1" fontAlgn="auto" latinLnBrk="0" hangingPunct="1">
              <a:lnSpc>
                <a:spcPct val="90000"/>
              </a:lnSpc>
              <a:spcBef>
                <a:spcPts val="0"/>
              </a:spcBef>
              <a:spcAft>
                <a:spcPts val="0"/>
              </a:spcAft>
              <a:buClr>
                <a:prstClr val="black"/>
              </a:buClr>
              <a:buSzPts val="2400"/>
              <a:buFontTx/>
              <a:buNone/>
              <a:tabLst/>
              <a:defRPr/>
            </a:pPr>
            <a:endParaRPr kumimoji="0" sz="24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lvl="0">
              <a:lnSpc>
                <a:spcPct val="90000"/>
              </a:lnSpc>
              <a:spcBef>
                <a:spcPts val="1000"/>
              </a:spcBef>
              <a:buClr>
                <a:prstClr val="black"/>
              </a:buClr>
              <a:buSzPts val="2400"/>
              <a:defRPr/>
            </a:pPr>
            <a:r>
              <a:rPr kumimoji="0" lang="es-ES" sz="3200" b="0" i="0" u="none" strike="noStrike" kern="1200" cap="none" spc="0" normalizeH="0" baseline="0" noProof="0">
                <a:ln>
                  <a:noFill/>
                </a:ln>
                <a:solidFill>
                  <a:prstClr val="black"/>
                </a:solidFill>
                <a:effectLst/>
                <a:uLnTx/>
                <a:uFillTx/>
                <a:latin typeface="Arial Narrow"/>
                <a:ea typeface="Arial Narrow"/>
                <a:cs typeface="Arial Narrow"/>
                <a:sym typeface="Arial Narrow"/>
              </a:rPr>
              <a:t>slido.com</a:t>
            </a:r>
            <a:br>
              <a:rPr kumimoji="0" lang="es-ES" sz="3200" b="0" i="0" u="none" strike="noStrike" kern="1200" cap="none" spc="0" normalizeH="0" baseline="0" noProof="0">
                <a:ln>
                  <a:noFill/>
                </a:ln>
                <a:solidFill>
                  <a:prstClr val="black"/>
                </a:solidFill>
                <a:effectLst/>
                <a:uLnTx/>
                <a:uFillTx/>
                <a:latin typeface="Arial Narrow"/>
                <a:ea typeface="Arial Narrow"/>
                <a:cs typeface="Arial Narrow"/>
                <a:sym typeface="Arial Narrow"/>
              </a:rPr>
            </a:br>
            <a:r>
              <a:rPr lang="en-US" b="1"/>
              <a:t>#SatCourse0422</a:t>
            </a:r>
            <a:endParaRPr kumimoji="0" sz="32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marL="0" marR="0" lvl="0" indent="0" algn="l" defTabSz="914400" rtl="0" eaLnBrk="1" fontAlgn="auto" latinLnBrk="0" hangingPunct="1">
              <a:lnSpc>
                <a:spcPct val="90000"/>
              </a:lnSpc>
              <a:spcBef>
                <a:spcPts val="1000"/>
              </a:spcBef>
              <a:spcAft>
                <a:spcPts val="0"/>
              </a:spcAft>
              <a:buClr>
                <a:prstClr val="black"/>
              </a:buClr>
              <a:buSzPts val="2400"/>
              <a:buFont typeface="Arial"/>
              <a:buNone/>
              <a:tabLst/>
              <a:defRPr/>
            </a:pPr>
            <a:endParaRPr kumimoji="0" sz="24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marL="0" marR="0" lvl="0" indent="0" algn="l" defTabSz="914400" rtl="0" eaLnBrk="1" fontAlgn="auto" latinLnBrk="0" hangingPunct="1">
              <a:lnSpc>
                <a:spcPct val="120000"/>
              </a:lnSpc>
              <a:spcBef>
                <a:spcPts val="1944"/>
              </a:spcBef>
              <a:spcAft>
                <a:spcPts val="0"/>
              </a:spcAft>
              <a:buClr>
                <a:prstClr val="black"/>
              </a:buClr>
              <a:buSzPts val="2800"/>
              <a:buFont typeface="Arial"/>
              <a:buNone/>
              <a:tabLst/>
              <a:defRPr/>
            </a:pPr>
            <a:endParaRPr kumimoji="0" sz="2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12" name="Google Shape;112;g10556eb7b74_0_0"/>
          <p:cNvSpPr txBox="1">
            <a:spLocks noGrp="1"/>
          </p:cNvSpPr>
          <p:nvPr>
            <p:ph type="sldNum" idx="12"/>
          </p:nvPr>
        </p:nvSpPr>
        <p:spPr>
          <a:xfrm>
            <a:off x="11201984" y="6441410"/>
            <a:ext cx="11040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sz="1800" b="0" i="0" u="none" strike="noStrike" kern="1200" cap="none" spc="0" normalizeH="0" baseline="0" noProof="0" dirty="0">
              <a:ln>
                <a:noFill/>
              </a:ln>
              <a:solidFill>
                <a:prstClr val="white">
                  <a:lumMod val="95000"/>
                </a:prstClr>
              </a:solidFill>
              <a:effectLst/>
              <a:uLnTx/>
              <a:uFillTx/>
              <a:latin typeface="Helvetica" pitchFamily="2" charset="0"/>
              <a:ea typeface="+mn-ea"/>
              <a:cs typeface="+mn-cs"/>
            </a:endParaRPr>
          </a:p>
        </p:txBody>
      </p:sp>
      <p:sp>
        <p:nvSpPr>
          <p:cNvPr id="6" name="Footer Placeholder 2">
            <a:extLst>
              <a:ext uri="{FF2B5EF4-FFF2-40B4-BE49-F238E27FC236}">
                <a16:creationId xmlns:a16="http://schemas.microsoft.com/office/drawing/2014/main" id="{95A2B899-41A2-469F-A65D-A0EC79405467}"/>
              </a:ext>
            </a:extLst>
          </p:cNvPr>
          <p:cNvSpPr>
            <a:spLocks noGrp="1"/>
          </p:cNvSpPr>
          <p:nvPr>
            <p:ph type="ftr" sz="quarter" idx="3"/>
          </p:nvPr>
        </p:nvSpPr>
        <p:spPr>
          <a:xfrm>
            <a:off x="1221458" y="6441410"/>
            <a:ext cx="936934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p>
        </p:txBody>
      </p:sp>
      <p:pic>
        <p:nvPicPr>
          <p:cNvPr id="2" name="Picture 1">
            <a:extLst>
              <a:ext uri="{FF2B5EF4-FFF2-40B4-BE49-F238E27FC236}">
                <a16:creationId xmlns:a16="http://schemas.microsoft.com/office/drawing/2014/main" id="{B84F3CCA-B22F-48A3-9D74-162EF3C67D4A}"/>
              </a:ext>
            </a:extLst>
          </p:cNvPr>
          <p:cNvPicPr>
            <a:picLocks noChangeAspect="1"/>
          </p:cNvPicPr>
          <p:nvPr/>
        </p:nvPicPr>
        <p:blipFill>
          <a:blip r:embed="rId3"/>
          <a:stretch>
            <a:fillRect/>
          </a:stretch>
        </p:blipFill>
        <p:spPr>
          <a:xfrm>
            <a:off x="8965096" y="3410050"/>
            <a:ext cx="2869924" cy="2838729"/>
          </a:xfrm>
          <a:prstGeom prst="rect">
            <a:avLst/>
          </a:prstGeom>
        </p:spPr>
      </p:pic>
    </p:spTree>
    <p:extLst>
      <p:ext uri="{BB962C8B-B14F-4D97-AF65-F5344CB8AC3E}">
        <p14:creationId xmlns:p14="http://schemas.microsoft.com/office/powerpoint/2010/main" val="1625139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617828" y="323270"/>
            <a:ext cx="10515600" cy="526473"/>
          </a:xfrm>
        </p:spPr>
        <p:txBody>
          <a:bodyPr>
            <a:noAutofit/>
          </a:bodyPr>
          <a:lstStyle/>
          <a:p>
            <a:pPr algn="ctr"/>
            <a:r>
              <a:rPr lang="en-US" sz="3600" b="1"/>
              <a:t>Course Page</a:t>
            </a:r>
            <a:endParaRPr lang="en-US" sz="3600" b="1"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p>
        </p:txBody>
      </p:sp>
      <p:sp>
        <p:nvSpPr>
          <p:cNvPr id="4" name="Rectangle 3"/>
          <p:cNvSpPr/>
          <p:nvPr/>
        </p:nvSpPr>
        <p:spPr>
          <a:xfrm>
            <a:off x="9832" y="2891524"/>
            <a:ext cx="12182168" cy="1508105"/>
          </a:xfrm>
          <a:prstGeom prst="rect">
            <a:avLst/>
          </a:prstGeom>
        </p:spPr>
        <p:txBody>
          <a:bodyPr wrap="square">
            <a:spAutoFit/>
          </a:bodyPr>
          <a:lstStyle/>
          <a:p>
            <a:pPr algn="ctr"/>
            <a:r>
              <a:rPr lang="en-US" sz="3200">
                <a:latin typeface="Arial Narrow" panose="020B0606020202030204" pitchFamily="34" charset="0"/>
                <a:hlinkClick r:id="rId3"/>
              </a:rPr>
              <a:t>https://umd.instructure.com/courses/1332077</a:t>
            </a:r>
            <a:endParaRPr lang="en-US" sz="3200">
              <a:latin typeface="Arial Narrow" panose="020B0606020202030204" pitchFamily="34" charset="0"/>
            </a:endParaRPr>
          </a:p>
          <a:p>
            <a:endParaRPr lang="en-US" sz="2000"/>
          </a:p>
          <a:p>
            <a:br>
              <a:rPr lang="en-US" sz="2000" dirty="0"/>
            </a:br>
            <a:endParaRPr lang="en-US" sz="2000" dirty="0"/>
          </a:p>
        </p:txBody>
      </p:sp>
    </p:spTree>
    <p:extLst>
      <p:ext uri="{BB962C8B-B14F-4D97-AF65-F5344CB8AC3E}">
        <p14:creationId xmlns:p14="http://schemas.microsoft.com/office/powerpoint/2010/main" val="926191980"/>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err="1"/>
              <a:t>NetCDF</a:t>
            </a:r>
            <a:r>
              <a:rPr lang="en-US" dirty="0"/>
              <a:t>/Panoply</a:t>
            </a:r>
          </a:p>
        </p:txBody>
      </p:sp>
      <p:sp>
        <p:nvSpPr>
          <p:cNvPr id="9" name="Content Placeholder 8"/>
          <p:cNvSpPr>
            <a:spLocks noGrp="1"/>
          </p:cNvSpPr>
          <p:nvPr>
            <p:ph idx="1"/>
          </p:nvPr>
        </p:nvSpPr>
        <p:spPr>
          <a:xfrm>
            <a:off x="838200" y="1764792"/>
            <a:ext cx="5187696" cy="4412171"/>
          </a:xfrm>
        </p:spPr>
        <p:txBody>
          <a:bodyPr>
            <a:normAutofit/>
          </a:bodyPr>
          <a:lstStyle/>
          <a:p>
            <a:r>
              <a:rPr lang="es-ES" sz="2400" dirty="0" err="1"/>
              <a:t>Understand</a:t>
            </a:r>
            <a:r>
              <a:rPr lang="es-ES" sz="2400" dirty="0"/>
              <a:t> </a:t>
            </a:r>
            <a:r>
              <a:rPr lang="es-ES" sz="2400" dirty="0" err="1"/>
              <a:t>what</a:t>
            </a:r>
            <a:r>
              <a:rPr lang="es-ES" sz="2400" dirty="0"/>
              <a:t> </a:t>
            </a:r>
            <a:r>
              <a:rPr lang="es-ES" sz="2400" dirty="0" err="1"/>
              <a:t>NetCDF</a:t>
            </a:r>
            <a:r>
              <a:rPr lang="es-ES" sz="2400" dirty="0"/>
              <a:t> </a:t>
            </a:r>
            <a:r>
              <a:rPr lang="es-ES" sz="2400" dirty="0" err="1"/>
              <a:t>is</a:t>
            </a:r>
            <a:r>
              <a:rPr lang="es-ES" sz="2400" dirty="0"/>
              <a:t> and </a:t>
            </a:r>
            <a:r>
              <a:rPr lang="es-ES" sz="2400" dirty="0" err="1"/>
              <a:t>why</a:t>
            </a:r>
            <a:r>
              <a:rPr lang="es-ES" sz="2400" dirty="0"/>
              <a:t> </a:t>
            </a:r>
            <a:r>
              <a:rPr lang="es-ES" sz="2400" dirty="0" err="1"/>
              <a:t>it’s</a:t>
            </a:r>
            <a:r>
              <a:rPr lang="es-ES" sz="2400" dirty="0"/>
              <a:t> </a:t>
            </a:r>
            <a:r>
              <a:rPr lang="es-ES" sz="2400" dirty="0" err="1"/>
              <a:t>the</a:t>
            </a:r>
            <a:r>
              <a:rPr lang="es-ES" sz="2400" dirty="0"/>
              <a:t> standard </a:t>
            </a:r>
            <a:r>
              <a:rPr lang="es-ES" sz="2400" dirty="0" err="1"/>
              <a:t>firmat</a:t>
            </a:r>
            <a:r>
              <a:rPr lang="es-ES" sz="2400" dirty="0"/>
              <a:t> </a:t>
            </a:r>
            <a:r>
              <a:rPr lang="es-ES" sz="2400" dirty="0" err="1"/>
              <a:t>for</a:t>
            </a:r>
            <a:r>
              <a:rPr lang="es-ES" sz="2400" dirty="0"/>
              <a:t> </a:t>
            </a:r>
            <a:r>
              <a:rPr lang="es-ES" sz="2400" dirty="0" err="1"/>
              <a:t>satellite</a:t>
            </a:r>
            <a:r>
              <a:rPr lang="es-ES" sz="2400" dirty="0"/>
              <a:t> data</a:t>
            </a:r>
          </a:p>
          <a:p>
            <a:r>
              <a:rPr lang="es-ES" sz="2400" dirty="0"/>
              <a:t>Use NASA </a:t>
            </a:r>
            <a:r>
              <a:rPr lang="es-ES" sz="2400" dirty="0" err="1"/>
              <a:t>Panoply</a:t>
            </a:r>
            <a:r>
              <a:rPr lang="es-ES" sz="2400" dirty="0"/>
              <a:t> to look at </a:t>
            </a:r>
            <a:r>
              <a:rPr lang="es-ES" sz="2400" dirty="0" err="1"/>
              <a:t>the</a:t>
            </a:r>
            <a:r>
              <a:rPr lang="es-ES" sz="2400" dirty="0"/>
              <a:t> </a:t>
            </a:r>
            <a:r>
              <a:rPr lang="es-ES" sz="2400" dirty="0" err="1"/>
              <a:t>structure</a:t>
            </a:r>
            <a:r>
              <a:rPr lang="es-ES" sz="2400" dirty="0"/>
              <a:t> of </a:t>
            </a:r>
            <a:r>
              <a:rPr lang="es-ES" sz="2400" dirty="0" err="1"/>
              <a:t>NetCDF</a:t>
            </a:r>
            <a:r>
              <a:rPr lang="es-ES" sz="2400" dirty="0"/>
              <a:t> files and </a:t>
            </a:r>
            <a:r>
              <a:rPr lang="es-ES" sz="2400" dirty="0" err="1"/>
              <a:t>make</a:t>
            </a:r>
            <a:r>
              <a:rPr lang="es-ES" sz="2400" dirty="0"/>
              <a:t> </a:t>
            </a:r>
            <a:r>
              <a:rPr lang="es-ES" sz="2400" dirty="0" err="1"/>
              <a:t>maps</a:t>
            </a:r>
            <a:endParaRPr lang="es-ES" sz="2400" dirty="0"/>
          </a:p>
          <a:p>
            <a:endParaRPr lang="es-ES" sz="2400" dirty="0"/>
          </a:p>
          <a:p>
            <a:pPr marL="0" indent="0">
              <a:buNone/>
            </a:pPr>
            <a:r>
              <a:rPr lang="es-ES" sz="2400">
                <a:hlinkClick r:id="rId3"/>
              </a:rPr>
              <a:t>https://umd.instructure.com/courses/1332077/pages/panoply-tutorial?module_item_id=11289443</a:t>
            </a:r>
            <a:endParaRPr lang="es-ES" sz="2400"/>
          </a:p>
          <a:p>
            <a:pPr marL="0" indent="0">
              <a:buNone/>
            </a:pPr>
            <a:br>
              <a:rPr lang="es-ES" sz="2400" dirty="0"/>
            </a:br>
            <a:endParaRPr lang="es-ES" dirty="0"/>
          </a:p>
          <a:p>
            <a:endParaRPr lang="es-ES" dirty="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091" y="514527"/>
            <a:ext cx="5528896" cy="3456350"/>
          </a:xfrm>
          <a:prstGeom prst="rect">
            <a:avLst/>
          </a:prstGeom>
        </p:spPr>
      </p:pic>
    </p:spTree>
    <p:extLst>
      <p:ext uri="{BB962C8B-B14F-4D97-AF65-F5344CB8AC3E}">
        <p14:creationId xmlns:p14="http://schemas.microsoft.com/office/powerpoint/2010/main" val="2675889001"/>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ERDDAP</a:t>
            </a:r>
          </a:p>
        </p:txBody>
      </p:sp>
      <p:sp>
        <p:nvSpPr>
          <p:cNvPr id="9" name="Content Placeholder 8"/>
          <p:cNvSpPr>
            <a:spLocks noGrp="1"/>
          </p:cNvSpPr>
          <p:nvPr>
            <p:ph idx="1"/>
          </p:nvPr>
        </p:nvSpPr>
        <p:spPr>
          <a:xfrm>
            <a:off x="838200" y="1764792"/>
            <a:ext cx="5187696" cy="4412171"/>
          </a:xfrm>
        </p:spPr>
        <p:txBody>
          <a:bodyPr>
            <a:normAutofit fontScale="92500" lnSpcReduction="10000"/>
          </a:bodyPr>
          <a:lstStyle/>
          <a:p>
            <a:r>
              <a:rPr lang="es-ES" sz="2400" dirty="0" err="1"/>
              <a:t>Get</a:t>
            </a:r>
            <a:r>
              <a:rPr lang="es-ES" sz="2400" dirty="0"/>
              <a:t> familiar </a:t>
            </a:r>
            <a:r>
              <a:rPr lang="es-ES" sz="2400" dirty="0" err="1"/>
              <a:t>with</a:t>
            </a:r>
            <a:r>
              <a:rPr lang="es-ES" sz="2400" dirty="0"/>
              <a:t> ERDDAP web </a:t>
            </a:r>
            <a:r>
              <a:rPr lang="es-ES" sz="2400" dirty="0" err="1"/>
              <a:t>platform</a:t>
            </a:r>
            <a:r>
              <a:rPr lang="es-ES" sz="2400" dirty="0"/>
              <a:t> to </a:t>
            </a:r>
            <a:r>
              <a:rPr lang="es-ES" sz="2400" dirty="0" err="1"/>
              <a:t>visualize</a:t>
            </a:r>
            <a:r>
              <a:rPr lang="es-ES" sz="2400" dirty="0"/>
              <a:t> and </a:t>
            </a:r>
            <a:r>
              <a:rPr lang="es-ES" sz="2400" dirty="0" err="1"/>
              <a:t>download</a:t>
            </a:r>
            <a:r>
              <a:rPr lang="es-ES" sz="2400" dirty="0"/>
              <a:t> data</a:t>
            </a:r>
          </a:p>
          <a:p>
            <a:r>
              <a:rPr lang="es-ES" sz="2400" dirty="0" err="1"/>
              <a:t>make</a:t>
            </a:r>
            <a:r>
              <a:rPr lang="es-ES" sz="2400" dirty="0"/>
              <a:t> </a:t>
            </a:r>
            <a:r>
              <a:rPr lang="es-ES" sz="2400" dirty="0" err="1"/>
              <a:t>basic</a:t>
            </a:r>
            <a:r>
              <a:rPr lang="es-ES" sz="2400" dirty="0"/>
              <a:t> </a:t>
            </a:r>
            <a:r>
              <a:rPr lang="es-ES" sz="2400" dirty="0" err="1"/>
              <a:t>graphs</a:t>
            </a:r>
            <a:endParaRPr lang="es-ES" sz="2400" dirty="0"/>
          </a:p>
          <a:p>
            <a:r>
              <a:rPr lang="es-ES" sz="2400" dirty="0" err="1"/>
              <a:t>Understand</a:t>
            </a:r>
            <a:r>
              <a:rPr lang="es-ES" sz="2400" dirty="0"/>
              <a:t> </a:t>
            </a:r>
            <a:r>
              <a:rPr lang="es-ES" sz="2400" dirty="0" err="1"/>
              <a:t>the</a:t>
            </a:r>
            <a:r>
              <a:rPr lang="es-ES" sz="2400" dirty="0"/>
              <a:t> </a:t>
            </a:r>
            <a:r>
              <a:rPr lang="es-ES" sz="2400" dirty="0" err="1"/>
              <a:t>structure</a:t>
            </a:r>
            <a:r>
              <a:rPr lang="es-ES" sz="2400" dirty="0"/>
              <a:t> of </a:t>
            </a:r>
            <a:r>
              <a:rPr lang="es-ES" sz="2400" dirty="0" err="1"/>
              <a:t>the</a:t>
            </a:r>
            <a:r>
              <a:rPr lang="es-ES" sz="2400" dirty="0"/>
              <a:t> ERDDAP URL/API</a:t>
            </a:r>
          </a:p>
          <a:p>
            <a:r>
              <a:rPr lang="es-ES" sz="2400" dirty="0"/>
              <a:t>Use </a:t>
            </a:r>
            <a:r>
              <a:rPr lang="es-ES" sz="2400" dirty="0" err="1"/>
              <a:t>the</a:t>
            </a:r>
            <a:r>
              <a:rPr lang="es-ES" sz="2400" dirty="0"/>
              <a:t> </a:t>
            </a:r>
            <a:r>
              <a:rPr lang="es-ES" sz="2400" dirty="0" err="1"/>
              <a:t>Interpolate</a:t>
            </a:r>
            <a:r>
              <a:rPr lang="es-ES" sz="2400" dirty="0"/>
              <a:t> </a:t>
            </a:r>
            <a:r>
              <a:rPr lang="es-ES" sz="2400" dirty="0" err="1"/>
              <a:t>tool</a:t>
            </a:r>
            <a:r>
              <a:rPr lang="es-ES" sz="2400" dirty="0"/>
              <a:t> to match </a:t>
            </a:r>
            <a:r>
              <a:rPr lang="es-ES" sz="2400" dirty="0" err="1"/>
              <a:t>satellite</a:t>
            </a:r>
            <a:r>
              <a:rPr lang="es-ES" sz="2400" dirty="0"/>
              <a:t> data to in-situ </a:t>
            </a:r>
            <a:r>
              <a:rPr lang="es-ES" sz="2400" dirty="0" err="1"/>
              <a:t>points</a:t>
            </a:r>
            <a:r>
              <a:rPr lang="es-ES" sz="2400" dirty="0"/>
              <a:t>.</a:t>
            </a:r>
          </a:p>
          <a:p>
            <a:endParaRPr lang="es-ES" sz="2400" dirty="0"/>
          </a:p>
          <a:p>
            <a:pPr marL="0" indent="0">
              <a:buNone/>
            </a:pPr>
            <a:r>
              <a:rPr lang="es-ES" sz="2400">
                <a:hlinkClick r:id="rId3"/>
              </a:rPr>
              <a:t>https://umd.instructure.com/courses/1332077/pages/erddap-tutorial?module_item_id=11289374</a:t>
            </a:r>
            <a:endParaRPr lang="es-ES" sz="2400"/>
          </a:p>
          <a:p>
            <a:pPr marL="0" indent="0">
              <a:buNone/>
            </a:pPr>
            <a:br>
              <a:rPr lang="es-ES" sz="2400" dirty="0"/>
            </a:br>
            <a:br>
              <a:rPr lang="es-ES" sz="2400" dirty="0"/>
            </a:br>
            <a:endParaRPr lang="es-ES" dirty="0"/>
          </a:p>
          <a:p>
            <a:endParaRPr lang="es-ES" dirty="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3512" y="775471"/>
            <a:ext cx="4943475" cy="4714875"/>
          </a:xfrm>
          <a:prstGeom prst="rect">
            <a:avLst/>
          </a:prstGeom>
        </p:spPr>
      </p:pic>
    </p:spTree>
    <p:extLst>
      <p:ext uri="{BB962C8B-B14F-4D97-AF65-F5344CB8AC3E}">
        <p14:creationId xmlns:p14="http://schemas.microsoft.com/office/powerpoint/2010/main" val="3129308029"/>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828417" y="2591471"/>
            <a:ext cx="10515600" cy="1325563"/>
          </a:xfrm>
        </p:spPr>
        <p:txBody>
          <a:bodyPr>
            <a:normAutofit/>
          </a:bodyPr>
          <a:lstStyle/>
          <a:p>
            <a:pPr algn="ctr"/>
            <a:r>
              <a:rPr lang="en-US" sz="5400" b="1"/>
              <a:t>Questions?</a:t>
            </a:r>
            <a:endParaRPr lang="en-US" sz="5400" b="1"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spTree>
    <p:extLst>
      <p:ext uri="{BB962C8B-B14F-4D97-AF65-F5344CB8AC3E}">
        <p14:creationId xmlns:p14="http://schemas.microsoft.com/office/powerpoint/2010/main" val="2159841266"/>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828417" y="2591471"/>
            <a:ext cx="10515600" cy="1325563"/>
          </a:xfrm>
        </p:spPr>
        <p:txBody>
          <a:bodyPr>
            <a:normAutofit fontScale="90000"/>
          </a:bodyPr>
          <a:lstStyle/>
          <a:p>
            <a:pPr algn="ctr"/>
            <a:r>
              <a:rPr lang="en-US" sz="5400" b="1"/>
              <a:t>Guest Lecture</a:t>
            </a:r>
            <a:br>
              <a:rPr lang="en-US" sz="5400" b="1"/>
            </a:br>
            <a:r>
              <a:rPr lang="en-US" sz="5400" b="1"/>
              <a:t>Dr. Jeff Polovina</a:t>
            </a:r>
            <a:endParaRPr lang="en-US" sz="5400" b="1"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spTree>
    <p:extLst>
      <p:ext uri="{BB962C8B-B14F-4D97-AF65-F5344CB8AC3E}">
        <p14:creationId xmlns:p14="http://schemas.microsoft.com/office/powerpoint/2010/main" val="1288656455"/>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g10556eb7b74_0_0"/>
          <p:cNvSpPr txBox="1"/>
          <p:nvPr/>
        </p:nvSpPr>
        <p:spPr>
          <a:xfrm>
            <a:off x="528298" y="446271"/>
            <a:ext cx="10515600" cy="1325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E4E79"/>
              </a:buClr>
              <a:buSzPts val="3200"/>
              <a:buFont typeface="Arial Narrow"/>
              <a:buNone/>
              <a:tabLst/>
              <a:defRPr/>
            </a:pPr>
            <a:r>
              <a:rPr kumimoji="0" lang="en-US" sz="3200" b="0" i="0" u="none" strike="noStrike" kern="1200" cap="none" spc="0" normalizeH="0" baseline="0" noProof="0">
                <a:ln>
                  <a:noFill/>
                </a:ln>
                <a:solidFill>
                  <a:srgbClr val="1E4E79"/>
                </a:solidFill>
                <a:effectLst/>
                <a:uLnTx/>
                <a:uFillTx/>
                <a:latin typeface="Arial Narrow"/>
                <a:ea typeface="Arial Narrow"/>
                <a:cs typeface="Arial Narrow"/>
                <a:sym typeface="Arial Narrow"/>
              </a:rPr>
              <a:t>Jeff Polovina</a:t>
            </a:r>
            <a:endParaRPr kumimoji="0" sz="3200" b="0" i="0" u="none" strike="noStrike" kern="1200" cap="none" spc="0" normalizeH="0" baseline="0" noProof="0">
              <a:ln>
                <a:noFill/>
              </a:ln>
              <a:solidFill>
                <a:srgbClr val="1E4E79"/>
              </a:solidFill>
              <a:effectLst/>
              <a:uLnTx/>
              <a:uFillTx/>
              <a:latin typeface="Arial Narrow"/>
              <a:ea typeface="Arial Narrow"/>
              <a:cs typeface="Arial Narrow"/>
              <a:sym typeface="Arial Narrow"/>
            </a:endParaRPr>
          </a:p>
        </p:txBody>
      </p:sp>
      <p:sp>
        <p:nvSpPr>
          <p:cNvPr id="111" name="Google Shape;111;g10556eb7b74_0_0"/>
          <p:cNvSpPr txBox="1"/>
          <p:nvPr/>
        </p:nvSpPr>
        <p:spPr>
          <a:xfrm>
            <a:off x="618350" y="901502"/>
            <a:ext cx="7884627" cy="4383000"/>
          </a:xfrm>
          <a:prstGeom prst="rect">
            <a:avLst/>
          </a:prstGeom>
          <a:noFill/>
          <a:ln>
            <a:noFill/>
          </a:ln>
        </p:spPr>
        <p:txBody>
          <a:bodyPr spcFirstLastPara="1" wrap="square" lIns="91425" tIns="45700" rIns="91425" bIns="45700" anchor="t" anchorCtr="0">
            <a:noAutofit/>
          </a:bodyPr>
          <a:lstStyle/>
          <a:p>
            <a:pPr marL="76200" lvl="0">
              <a:spcBef>
                <a:spcPts val="1000"/>
              </a:spcBef>
              <a:buClr>
                <a:prstClr val="black"/>
              </a:buClr>
              <a:buSzPts val="2400"/>
              <a:defRPr/>
            </a:pPr>
            <a:r>
              <a:rPr lang="en-US" sz="2400">
                <a:latin typeface="Arial Narrow" panose="020B0606020202030204" pitchFamily="34" charset="0"/>
                <a:hlinkClick r:id="rId3"/>
              </a:rPr>
              <a:t>https://en.wikipedia.org/wiki/Jeffrey_Polovina</a:t>
            </a:r>
            <a:endParaRPr lang="en-US" sz="2400">
              <a:latin typeface="Arial Narrow" panose="020B0606020202030204" pitchFamily="34" charset="0"/>
            </a:endParaRPr>
          </a:p>
          <a:p>
            <a:pPr marL="76200" lvl="0">
              <a:spcBef>
                <a:spcPts val="1000"/>
              </a:spcBef>
              <a:buClr>
                <a:prstClr val="black"/>
              </a:buClr>
              <a:buSzPts val="2400"/>
              <a:defRPr/>
            </a:pPr>
            <a:endPar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marL="76200" lvl="0">
              <a:spcBef>
                <a:spcPts val="1000"/>
              </a:spcBef>
              <a:buClr>
                <a:prstClr val="black"/>
              </a:buClr>
              <a:buSzPts val="2400"/>
              <a:defRPr/>
            </a:pPr>
            <a:r>
              <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rPr>
              <a:t>Highlights:</a:t>
            </a:r>
          </a:p>
          <a:p>
            <a:pPr marL="914400" lvl="1" indent="-381000">
              <a:spcBef>
                <a:spcPts val="1000"/>
              </a:spcBef>
              <a:buClr>
                <a:prstClr val="black"/>
              </a:buClr>
              <a:buSzPts val="2400"/>
              <a:buFont typeface="Arial Narrow"/>
              <a:buChar char="●"/>
              <a:defRPr/>
            </a:pPr>
            <a:r>
              <a:rPr kumimoji="0" lang="es-ES" sz="2400" b="0" i="0" u="none" strike="noStrike" kern="1200" cap="none" spc="0" normalizeH="0" baseline="0" noProof="0">
                <a:ln>
                  <a:noFill/>
                </a:ln>
                <a:solidFill>
                  <a:prstClr val="black"/>
                </a:solidFill>
                <a:effectLst/>
                <a:uLnTx/>
                <a:uFillTx/>
                <a:latin typeface="Arial Narrow"/>
                <a:ea typeface="Arial Narrow"/>
                <a:cs typeface="Arial Narrow"/>
                <a:sym typeface="Arial Narrow"/>
              </a:rPr>
              <a:t>Director of the Ecosystem and Oceanography Division </a:t>
            </a:r>
            <a:br>
              <a:rPr kumimoji="0" lang="es-ES" sz="2400" b="0" i="0" u="none" strike="noStrike" kern="1200" cap="none" spc="0" normalizeH="0" baseline="0" noProof="0">
                <a:ln>
                  <a:noFill/>
                </a:ln>
                <a:solidFill>
                  <a:prstClr val="black"/>
                </a:solidFill>
                <a:effectLst/>
                <a:uLnTx/>
                <a:uFillTx/>
                <a:latin typeface="Arial Narrow"/>
                <a:ea typeface="Arial Narrow"/>
                <a:cs typeface="Arial Narrow"/>
                <a:sym typeface="Arial Narrow"/>
              </a:rPr>
            </a:br>
            <a:r>
              <a:rPr kumimoji="0" lang="es-ES" sz="2400" b="0" i="0" u="none" strike="noStrike" kern="1200" cap="none" spc="0" normalizeH="0" baseline="0" noProof="0">
                <a:ln>
                  <a:noFill/>
                </a:ln>
                <a:solidFill>
                  <a:prstClr val="black"/>
                </a:solidFill>
                <a:effectLst/>
                <a:uLnTx/>
                <a:uFillTx/>
                <a:latin typeface="Arial Narrow"/>
                <a:ea typeface="Arial Narrow"/>
                <a:cs typeface="Arial Narrow"/>
                <a:sym typeface="Arial Narrow"/>
              </a:rPr>
              <a:t>(now the pelagic program in ESD) at the NOAA Pacific Islands Fisheries Science Center (PIFSC)</a:t>
            </a:r>
          </a:p>
          <a:p>
            <a:pPr marL="914400" lvl="1" indent="-381000">
              <a:spcBef>
                <a:spcPts val="1000"/>
              </a:spcBef>
              <a:buClr>
                <a:prstClr val="black"/>
              </a:buClr>
              <a:buSzPts val="2400"/>
              <a:buFont typeface="Arial Narrow"/>
              <a:buChar char="●"/>
              <a:defRPr/>
            </a:pPr>
            <a:r>
              <a:rPr lang="es-ES" sz="2400">
                <a:solidFill>
                  <a:prstClr val="black"/>
                </a:solidFill>
                <a:latin typeface="Arial Narrow"/>
                <a:ea typeface="Arial Narrow"/>
                <a:cs typeface="Arial Narrow"/>
                <a:sym typeface="Arial Narrow"/>
              </a:rPr>
              <a:t>Retired in 2016, now affiliated with Hawaii Institute of Marine Biology (HIMB)</a:t>
            </a:r>
          </a:p>
          <a:p>
            <a:pPr marL="914400" lvl="1" indent="-381000">
              <a:spcBef>
                <a:spcPts val="1000"/>
              </a:spcBef>
              <a:buClr>
                <a:prstClr val="black"/>
              </a:buClr>
              <a:buSzPts val="2400"/>
              <a:buFont typeface="Arial Narrow"/>
              <a:buChar char="●"/>
              <a:defRPr/>
            </a:pPr>
            <a:r>
              <a:rPr kumimoji="0" lang="es-ES" sz="2400" b="0" i="0" u="none" strike="noStrike" kern="1200" cap="none" spc="0" normalizeH="0" baseline="0" noProof="0">
                <a:ln>
                  <a:noFill/>
                </a:ln>
                <a:solidFill>
                  <a:prstClr val="black"/>
                </a:solidFill>
                <a:effectLst/>
                <a:uLnTx/>
                <a:uFillTx/>
                <a:latin typeface="Arial Narrow"/>
                <a:ea typeface="Arial Narrow"/>
                <a:cs typeface="Arial Narrow"/>
                <a:sym typeface="Arial Narrow"/>
              </a:rPr>
              <a:t>Developed Ecopath: </a:t>
            </a:r>
            <a:r>
              <a:rPr kumimoji="0" lang="es-E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rPr>
              <a:t>“</a:t>
            </a:r>
            <a:r>
              <a:rPr lang="en-US" sz="2400">
                <a:latin typeface="Arial Narrow" panose="020B0606020202030204" pitchFamily="34" charset="0"/>
              </a:rPr>
              <a:t>named one of the ten biggest scientific breakthroughs in the first 200 years of NOAA”</a:t>
            </a:r>
          </a:p>
          <a:p>
            <a:pPr marL="914400" lvl="1" indent="-381000">
              <a:spcBef>
                <a:spcPts val="1000"/>
              </a:spcBef>
              <a:buClr>
                <a:prstClr val="black"/>
              </a:buClr>
              <a:buSzPts val="2400"/>
              <a:buFont typeface="Arial Narrow"/>
              <a:buChar char="●"/>
              <a:defRPr/>
            </a:pPr>
            <a:r>
              <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rPr>
              <a:t>Manager of the Hawaii node of CoastWatch for 20(?) years</a:t>
            </a:r>
            <a:endParaRPr kumimoji="0" lang="es-E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marL="0" marR="0" lvl="0" indent="0" algn="l" defTabSz="914400" rtl="0" eaLnBrk="1" fontAlgn="auto" latinLnBrk="0" hangingPunct="1">
              <a:lnSpc>
                <a:spcPct val="90000"/>
              </a:lnSpc>
              <a:spcBef>
                <a:spcPts val="1000"/>
              </a:spcBef>
              <a:spcAft>
                <a:spcPts val="0"/>
              </a:spcAft>
              <a:buClr>
                <a:prstClr val="black"/>
              </a:buClr>
              <a:buSzPts val="2400"/>
              <a:buFont typeface="Arial"/>
              <a:buNone/>
              <a:tabLst/>
              <a:defRPr/>
            </a:pPr>
            <a:endParaRPr kumimoji="0" sz="24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marL="0" marR="0" lvl="0" indent="0" algn="l" defTabSz="914400" rtl="0" eaLnBrk="1" fontAlgn="auto" latinLnBrk="0" hangingPunct="1">
              <a:lnSpc>
                <a:spcPct val="120000"/>
              </a:lnSpc>
              <a:spcBef>
                <a:spcPts val="1944"/>
              </a:spcBef>
              <a:spcAft>
                <a:spcPts val="0"/>
              </a:spcAft>
              <a:buClr>
                <a:prstClr val="black"/>
              </a:buClr>
              <a:buSzPts val="2800"/>
              <a:buFont typeface="Arial"/>
              <a:buNone/>
              <a:tabLst/>
              <a:defRPr/>
            </a:pPr>
            <a:endParaRPr kumimoji="0" sz="2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12" name="Google Shape;112;g10556eb7b74_0_0"/>
          <p:cNvSpPr txBox="1">
            <a:spLocks noGrp="1"/>
          </p:cNvSpPr>
          <p:nvPr>
            <p:ph type="sldNum" idx="12"/>
          </p:nvPr>
        </p:nvSpPr>
        <p:spPr>
          <a:xfrm>
            <a:off x="11201984" y="6441410"/>
            <a:ext cx="11040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sz="1800" b="0" i="0" u="none" strike="noStrike" kern="1200" cap="none" spc="0" normalizeH="0" baseline="0" noProof="0" dirty="0">
              <a:ln>
                <a:noFill/>
              </a:ln>
              <a:solidFill>
                <a:prstClr val="white">
                  <a:lumMod val="95000"/>
                </a:prstClr>
              </a:solidFill>
              <a:effectLst/>
              <a:uLnTx/>
              <a:uFillTx/>
              <a:latin typeface="Helvetica" pitchFamily="2" charset="0"/>
              <a:ea typeface="+mn-ea"/>
              <a:cs typeface="+mn-cs"/>
            </a:endParaRPr>
          </a:p>
        </p:txBody>
      </p:sp>
      <p:sp>
        <p:nvSpPr>
          <p:cNvPr id="6" name="Footer Placeholder 2">
            <a:extLst>
              <a:ext uri="{FF2B5EF4-FFF2-40B4-BE49-F238E27FC236}">
                <a16:creationId xmlns:a16="http://schemas.microsoft.com/office/drawing/2014/main" id="{95A2B899-41A2-469F-A65D-A0EC79405467}"/>
              </a:ext>
            </a:extLst>
          </p:cNvPr>
          <p:cNvSpPr>
            <a:spLocks noGrp="1"/>
          </p:cNvSpPr>
          <p:nvPr>
            <p:ph type="ftr" sz="quarter" idx="3"/>
          </p:nvPr>
        </p:nvSpPr>
        <p:spPr>
          <a:xfrm>
            <a:off x="1221458" y="6441410"/>
            <a:ext cx="936934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p>
        </p:txBody>
      </p:sp>
      <p:pic>
        <p:nvPicPr>
          <p:cNvPr id="1026" name="Picture 2" descr="The Kaʻū Calendar News Briefs, Hawaiʻi Island: Aug 6, 2012">
            <a:extLst>
              <a:ext uri="{FF2B5EF4-FFF2-40B4-BE49-F238E27FC236}">
                <a16:creationId xmlns:a16="http://schemas.microsoft.com/office/drawing/2014/main" id="{290CEDF4-2D75-44EF-8C19-65ACBF1843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1003" y="325714"/>
            <a:ext cx="3292700" cy="345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690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g10556eb7b74_0_0"/>
          <p:cNvSpPr txBox="1"/>
          <p:nvPr/>
        </p:nvSpPr>
        <p:spPr>
          <a:xfrm>
            <a:off x="528298" y="446271"/>
            <a:ext cx="10515600" cy="1325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E4E79"/>
              </a:buClr>
              <a:buSzPts val="3200"/>
              <a:buFont typeface="Arial Narrow"/>
              <a:buNone/>
              <a:tabLst/>
              <a:defRPr/>
            </a:pPr>
            <a:r>
              <a:rPr kumimoji="0" lang="en-US" sz="3200" b="0" i="0" u="none" strike="noStrike" kern="1200" cap="none" spc="0" normalizeH="0" baseline="0" noProof="0">
                <a:ln>
                  <a:noFill/>
                </a:ln>
                <a:solidFill>
                  <a:srgbClr val="1E4E79"/>
                </a:solidFill>
                <a:effectLst/>
                <a:uLnTx/>
                <a:uFillTx/>
                <a:latin typeface="Arial Narrow"/>
                <a:ea typeface="Arial Narrow"/>
                <a:cs typeface="Arial Narrow"/>
                <a:sym typeface="Arial Narrow"/>
              </a:rPr>
              <a:t>Slido</a:t>
            </a:r>
            <a:endParaRPr kumimoji="0" sz="3200" b="0" i="0" u="none" strike="noStrike" kern="1200" cap="none" spc="0" normalizeH="0" baseline="0" noProof="0">
              <a:ln>
                <a:noFill/>
              </a:ln>
              <a:solidFill>
                <a:srgbClr val="1E4E79"/>
              </a:solidFill>
              <a:effectLst/>
              <a:uLnTx/>
              <a:uFillTx/>
              <a:latin typeface="Arial Narrow"/>
              <a:ea typeface="Arial Narrow"/>
              <a:cs typeface="Arial Narrow"/>
              <a:sym typeface="Arial Narrow"/>
            </a:endParaRPr>
          </a:p>
        </p:txBody>
      </p:sp>
      <p:sp>
        <p:nvSpPr>
          <p:cNvPr id="111" name="Google Shape;111;g10556eb7b74_0_0"/>
          <p:cNvSpPr txBox="1"/>
          <p:nvPr/>
        </p:nvSpPr>
        <p:spPr>
          <a:xfrm>
            <a:off x="618350" y="1156025"/>
            <a:ext cx="10920900" cy="4383000"/>
          </a:xfrm>
          <a:prstGeom prst="rect">
            <a:avLst/>
          </a:prstGeom>
          <a:noFill/>
          <a:ln>
            <a:noFill/>
          </a:ln>
        </p:spPr>
        <p:txBody>
          <a:bodyPr spcFirstLastPara="1" wrap="square" lIns="91425" tIns="45700" rIns="91425" bIns="45700" anchor="t" anchorCtr="0">
            <a:noAutofit/>
          </a:bodyPr>
          <a:lstStyle/>
          <a:p>
            <a:pPr marL="457200" lvl="0" indent="-381000">
              <a:spcBef>
                <a:spcPts val="1000"/>
              </a:spcBef>
              <a:buClr>
                <a:prstClr val="black"/>
              </a:buClr>
              <a:buSzPts val="2400"/>
              <a:buFont typeface="Arial Narrow"/>
              <a:buChar char="●"/>
              <a:defRPr/>
            </a:pPr>
            <a:r>
              <a:rPr lang="en-US" sz="2400">
                <a:latin typeface="Arial Narrow" panose="020B0606020202030204" pitchFamily="34" charset="0"/>
              </a:rPr>
              <a:t>How did you find the amount of material in yesterday’s module?</a:t>
            </a:r>
          </a:p>
          <a:p>
            <a:pPr marL="457200" lvl="0" indent="-381000">
              <a:spcBef>
                <a:spcPts val="1000"/>
              </a:spcBef>
              <a:buClr>
                <a:prstClr val="black"/>
              </a:buClr>
              <a:buSzPts val="2400"/>
              <a:buFont typeface="Arial Narrow"/>
              <a:buChar char="●"/>
              <a:defRPr/>
            </a:pPr>
            <a:r>
              <a:rPr lang="en-US" sz="2400">
                <a:solidFill>
                  <a:prstClr val="black"/>
                </a:solidFill>
                <a:latin typeface="Arial Narrow" panose="020B0606020202030204" pitchFamily="34" charset="0"/>
                <a:ea typeface="Arial Narrow"/>
                <a:cs typeface="Arial Narrow"/>
                <a:sym typeface="Arial Narrow"/>
              </a:rPr>
              <a:t>Which content did you finish?</a:t>
            </a:r>
            <a:endPar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marL="457200" lvl="0" indent="-381000">
              <a:spcBef>
                <a:spcPts val="1000"/>
              </a:spcBef>
              <a:buClr>
                <a:prstClr val="black"/>
              </a:buClr>
              <a:buSzPts val="2400"/>
              <a:buFont typeface="Arial Narrow"/>
              <a:buChar char="●"/>
              <a:defRPr/>
            </a:pPr>
            <a:r>
              <a:rPr lang="en-US" sz="2400">
                <a:latin typeface="Arial Narrow" panose="020B0606020202030204" pitchFamily="34" charset="0"/>
              </a:rPr>
              <a:t>How did the Panoply installation go for you?</a:t>
            </a:r>
            <a:r>
              <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rPr>
              <a:t> </a:t>
            </a:r>
          </a:p>
          <a:p>
            <a:pPr marL="457200" lvl="0" indent="-381000">
              <a:spcBef>
                <a:spcPts val="1000"/>
              </a:spcBef>
              <a:buClr>
                <a:prstClr val="black"/>
              </a:buClr>
              <a:buSzPts val="2400"/>
              <a:buFont typeface="Arial Narrow"/>
              <a:buChar char="●"/>
              <a:defRPr/>
            </a:pPr>
            <a:r>
              <a:rPr lang="en-US" sz="2400">
                <a:latin typeface="Arial Narrow" panose="020B0606020202030204" pitchFamily="34" charset="0"/>
              </a:rPr>
              <a:t>Did you have any issues with the tutorials?</a:t>
            </a:r>
            <a:endPar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marL="457200" lvl="0" indent="-381000">
              <a:spcBef>
                <a:spcPts val="1000"/>
              </a:spcBef>
              <a:buClr>
                <a:prstClr val="black"/>
              </a:buClr>
              <a:buSzPts val="2400"/>
              <a:buFont typeface="Arial Narrow"/>
              <a:buChar char="●"/>
              <a:defRPr/>
            </a:pPr>
            <a:r>
              <a:rPr lang="en-US" sz="2400">
                <a:solidFill>
                  <a:prstClr val="black"/>
                </a:solidFill>
                <a:latin typeface="Arial Narrow" panose="020B0606020202030204" pitchFamily="34" charset="0"/>
                <a:ea typeface="Arial Narrow"/>
                <a:cs typeface="Arial Narrow"/>
                <a:sym typeface="Arial Narrow"/>
              </a:rPr>
              <a:t>What do you think of ERDDAP?</a:t>
            </a:r>
          </a:p>
          <a:p>
            <a:pPr marL="457200" lvl="0" indent="-381000">
              <a:spcBef>
                <a:spcPts val="1000"/>
              </a:spcBef>
              <a:buClr>
                <a:prstClr val="black"/>
              </a:buClr>
              <a:buSzPts val="2400"/>
              <a:buFont typeface="Arial Narrow"/>
              <a:buChar char="●"/>
              <a:defRPr/>
            </a:pPr>
            <a:r>
              <a:rPr lang="en-US" sz="2400">
                <a:solidFill>
                  <a:prstClr val="black"/>
                </a:solidFill>
                <a:latin typeface="Arial Narrow" panose="020B0606020202030204" pitchFamily="34" charset="0"/>
                <a:ea typeface="Arial Narrow"/>
                <a:cs typeface="Arial Narrow"/>
                <a:sym typeface="Arial Narrow"/>
              </a:rPr>
              <a:t>Are you likely to use ERDDAP in the future? </a:t>
            </a:r>
          </a:p>
          <a:p>
            <a:pPr marL="457200" lvl="0" indent="-381000">
              <a:spcBef>
                <a:spcPts val="1000"/>
              </a:spcBef>
              <a:buClr>
                <a:prstClr val="black"/>
              </a:buClr>
              <a:buSzPts val="2400"/>
              <a:buFont typeface="Arial Narrow"/>
              <a:buChar char="●"/>
              <a:defRPr/>
            </a:pPr>
            <a:r>
              <a:rPr lang="en-US" sz="2400">
                <a:latin typeface="Arial Narrow" panose="020B0606020202030204" pitchFamily="34" charset="0"/>
              </a:rPr>
              <a:t>Do you need help with your project? (check all that apply)</a:t>
            </a:r>
            <a:endParaRPr kumimoji="0"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lvl="0">
              <a:lnSpc>
                <a:spcPct val="90000"/>
              </a:lnSpc>
              <a:spcBef>
                <a:spcPts val="1000"/>
              </a:spcBef>
              <a:buClr>
                <a:prstClr val="black"/>
              </a:buClr>
              <a:buSzPts val="2400"/>
              <a:defRPr/>
            </a:pPr>
            <a:endParaRPr kumimoji="0" lang="es-ES" sz="32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lvl="0">
              <a:lnSpc>
                <a:spcPct val="90000"/>
              </a:lnSpc>
              <a:spcBef>
                <a:spcPts val="1000"/>
              </a:spcBef>
              <a:buClr>
                <a:prstClr val="black"/>
              </a:buClr>
              <a:buSzPts val="2400"/>
              <a:defRPr/>
            </a:pPr>
            <a:r>
              <a:rPr kumimoji="0" lang="es-ES" sz="32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rPr>
              <a:t>slido.com</a:t>
            </a:r>
            <a:br>
              <a:rPr kumimoji="0" lang="es-ES" sz="32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rPr>
            </a:br>
            <a:r>
              <a:rPr lang="en-US" sz="2400" b="1">
                <a:latin typeface="Arial Narrow" panose="020B0606020202030204" pitchFamily="34" charset="0"/>
              </a:rPr>
              <a:t>#SatCourse0422</a:t>
            </a:r>
            <a:endParaRPr kumimoji="0" sz="40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marL="0" marR="0" lvl="0" indent="0" algn="l" defTabSz="914400" rtl="0" eaLnBrk="1" fontAlgn="auto" latinLnBrk="0" hangingPunct="1">
              <a:lnSpc>
                <a:spcPct val="90000"/>
              </a:lnSpc>
              <a:spcBef>
                <a:spcPts val="1000"/>
              </a:spcBef>
              <a:spcAft>
                <a:spcPts val="0"/>
              </a:spcAft>
              <a:buClr>
                <a:prstClr val="black"/>
              </a:buClr>
              <a:buSzPts val="2400"/>
              <a:buFont typeface="Arial"/>
              <a:buNone/>
              <a:tabLst/>
              <a:defRPr/>
            </a:pPr>
            <a:endParaRPr kumimoji="0" sz="24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marL="0" marR="0" lvl="0" indent="0" algn="l" defTabSz="914400" rtl="0" eaLnBrk="1" fontAlgn="auto" latinLnBrk="0" hangingPunct="1">
              <a:lnSpc>
                <a:spcPct val="120000"/>
              </a:lnSpc>
              <a:spcBef>
                <a:spcPts val="1944"/>
              </a:spcBef>
              <a:spcAft>
                <a:spcPts val="0"/>
              </a:spcAft>
              <a:buClr>
                <a:prstClr val="black"/>
              </a:buClr>
              <a:buSzPts val="2800"/>
              <a:buFont typeface="Arial"/>
              <a:buNone/>
              <a:tabLst/>
              <a:defRPr/>
            </a:pPr>
            <a:endParaRPr kumimoji="0" sz="2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12" name="Google Shape;112;g10556eb7b74_0_0"/>
          <p:cNvSpPr txBox="1">
            <a:spLocks noGrp="1"/>
          </p:cNvSpPr>
          <p:nvPr>
            <p:ph type="sldNum" idx="12"/>
          </p:nvPr>
        </p:nvSpPr>
        <p:spPr>
          <a:xfrm>
            <a:off x="11201984" y="6441410"/>
            <a:ext cx="11040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sz="1800" b="0" i="0" u="none" strike="noStrike" kern="1200" cap="none" spc="0" normalizeH="0" baseline="0" noProof="0" dirty="0">
              <a:ln>
                <a:noFill/>
              </a:ln>
              <a:solidFill>
                <a:prstClr val="white">
                  <a:lumMod val="95000"/>
                </a:prstClr>
              </a:solidFill>
              <a:effectLst/>
              <a:uLnTx/>
              <a:uFillTx/>
              <a:latin typeface="Helvetica" pitchFamily="2" charset="0"/>
              <a:ea typeface="+mn-ea"/>
              <a:cs typeface="+mn-cs"/>
            </a:endParaRPr>
          </a:p>
        </p:txBody>
      </p:sp>
      <p:sp>
        <p:nvSpPr>
          <p:cNvPr id="6" name="Footer Placeholder 2">
            <a:extLst>
              <a:ext uri="{FF2B5EF4-FFF2-40B4-BE49-F238E27FC236}">
                <a16:creationId xmlns:a16="http://schemas.microsoft.com/office/drawing/2014/main" id="{95A2B899-41A2-469F-A65D-A0EC79405467}"/>
              </a:ext>
            </a:extLst>
          </p:cNvPr>
          <p:cNvSpPr>
            <a:spLocks noGrp="1"/>
          </p:cNvSpPr>
          <p:nvPr>
            <p:ph type="ftr" sz="quarter" idx="3"/>
          </p:nvPr>
        </p:nvSpPr>
        <p:spPr>
          <a:xfrm>
            <a:off x="1221458" y="6441410"/>
            <a:ext cx="936934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p>
        </p:txBody>
      </p:sp>
      <p:pic>
        <p:nvPicPr>
          <p:cNvPr id="2" name="Picture 1">
            <a:extLst>
              <a:ext uri="{FF2B5EF4-FFF2-40B4-BE49-F238E27FC236}">
                <a16:creationId xmlns:a16="http://schemas.microsoft.com/office/drawing/2014/main" id="{B84F3CCA-B22F-48A3-9D74-162EF3C67D4A}"/>
              </a:ext>
            </a:extLst>
          </p:cNvPr>
          <p:cNvPicPr>
            <a:picLocks noChangeAspect="1"/>
          </p:cNvPicPr>
          <p:nvPr/>
        </p:nvPicPr>
        <p:blipFill>
          <a:blip r:embed="rId3"/>
          <a:stretch>
            <a:fillRect/>
          </a:stretch>
        </p:blipFill>
        <p:spPr>
          <a:xfrm>
            <a:off x="8965096" y="3410050"/>
            <a:ext cx="2869924" cy="2838729"/>
          </a:xfrm>
          <a:prstGeom prst="rect">
            <a:avLst/>
          </a:prstGeom>
        </p:spPr>
      </p:pic>
    </p:spTree>
    <p:extLst>
      <p:ext uri="{BB962C8B-B14F-4D97-AF65-F5344CB8AC3E}">
        <p14:creationId xmlns:p14="http://schemas.microsoft.com/office/powerpoint/2010/main" val="69235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g10556eb7b74_0_0"/>
          <p:cNvSpPr txBox="1"/>
          <p:nvPr/>
        </p:nvSpPr>
        <p:spPr>
          <a:xfrm>
            <a:off x="528298" y="446271"/>
            <a:ext cx="10515600" cy="1325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E4E79"/>
              </a:buClr>
              <a:buSzPts val="3200"/>
              <a:buFont typeface="Arial Narrow"/>
              <a:buNone/>
              <a:tabLst/>
              <a:defRPr/>
            </a:pPr>
            <a:r>
              <a:rPr kumimoji="0" lang="en-US" sz="3200" b="0" i="0" u="none" strike="noStrike" kern="1200" cap="none" spc="0" normalizeH="0" baseline="0" noProof="0">
                <a:ln>
                  <a:noFill/>
                </a:ln>
                <a:solidFill>
                  <a:srgbClr val="1E4E79"/>
                </a:solidFill>
                <a:effectLst/>
                <a:uLnTx/>
                <a:uFillTx/>
                <a:latin typeface="Arial Narrow"/>
                <a:ea typeface="Arial Narrow"/>
                <a:cs typeface="Arial Narrow"/>
                <a:sym typeface="Arial Narrow"/>
              </a:rPr>
              <a:t>Slido</a:t>
            </a:r>
            <a:endParaRPr kumimoji="0" sz="3200" b="0" i="0" u="none" strike="noStrike" kern="1200" cap="none" spc="0" normalizeH="0" baseline="0" noProof="0">
              <a:ln>
                <a:noFill/>
              </a:ln>
              <a:solidFill>
                <a:srgbClr val="1E4E79"/>
              </a:solidFill>
              <a:effectLst/>
              <a:uLnTx/>
              <a:uFillTx/>
              <a:latin typeface="Arial Narrow"/>
              <a:ea typeface="Arial Narrow"/>
              <a:cs typeface="Arial Narrow"/>
              <a:sym typeface="Arial Narrow"/>
            </a:endParaRPr>
          </a:p>
        </p:txBody>
      </p:sp>
      <p:sp>
        <p:nvSpPr>
          <p:cNvPr id="111" name="Google Shape;111;g10556eb7b74_0_0"/>
          <p:cNvSpPr txBox="1"/>
          <p:nvPr/>
        </p:nvSpPr>
        <p:spPr>
          <a:xfrm>
            <a:off x="618350" y="1156025"/>
            <a:ext cx="10920900" cy="4383000"/>
          </a:xfrm>
          <a:prstGeom prst="rect">
            <a:avLst/>
          </a:prstGeom>
          <a:noFill/>
          <a:ln>
            <a:noFill/>
          </a:ln>
        </p:spPr>
        <p:txBody>
          <a:bodyPr spcFirstLastPara="1" wrap="square" lIns="91425" tIns="45700" rIns="91425" bIns="45700" anchor="t" anchorCtr="0">
            <a:noAutofit/>
          </a:bodyPr>
          <a:lstStyle/>
          <a:p>
            <a:pPr marL="457200" lvl="0" indent="-381000">
              <a:spcBef>
                <a:spcPts val="1000"/>
              </a:spcBef>
              <a:buClr>
                <a:prstClr val="black"/>
              </a:buClr>
              <a:buSzPts val="2400"/>
              <a:buFont typeface="Arial Narrow"/>
              <a:buChar char="●"/>
              <a:defRPr/>
            </a:pPr>
            <a:r>
              <a:rPr lang="en-US" sz="2400">
                <a:latin typeface="Arial Narrow" panose="020B0606020202030204" pitchFamily="34" charset="0"/>
              </a:rPr>
              <a:t>How are you feeling about the course so far?</a:t>
            </a:r>
          </a:p>
          <a:p>
            <a:pPr marL="457200" lvl="0" indent="-381000">
              <a:spcBef>
                <a:spcPts val="1000"/>
              </a:spcBef>
              <a:buClr>
                <a:prstClr val="black"/>
              </a:buClr>
              <a:buSzPts val="2400"/>
              <a:buFont typeface="Arial Narrow"/>
              <a:buChar char="●"/>
              <a:defRPr/>
            </a:pPr>
            <a:r>
              <a:rPr lang="en-US" sz="2400">
                <a:latin typeface="Arial Narrow" panose="020B0606020202030204" pitchFamily="34" charset="0"/>
              </a:rPr>
              <a:t>How did you find the amount of material in yesterday’s module?</a:t>
            </a:r>
          </a:p>
          <a:p>
            <a:pPr marL="457200" lvl="0" indent="-381000">
              <a:spcBef>
                <a:spcPts val="1000"/>
              </a:spcBef>
              <a:buClr>
                <a:prstClr val="black"/>
              </a:buClr>
              <a:buSzPts val="2400"/>
              <a:buFont typeface="Arial Narrow"/>
              <a:buChar char="●"/>
              <a:defRPr/>
            </a:pPr>
            <a:r>
              <a:rPr lang="en-US" sz="2400">
                <a:solidFill>
                  <a:prstClr val="black"/>
                </a:solidFill>
                <a:latin typeface="Arial Narrow" panose="020B0606020202030204" pitchFamily="34" charset="0"/>
                <a:ea typeface="Arial Narrow"/>
                <a:cs typeface="Arial Narrow"/>
                <a:sym typeface="Arial Narrow"/>
              </a:rPr>
              <a:t>Which content did you finish?</a:t>
            </a:r>
            <a:endPar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marL="457200" lvl="0" indent="-381000">
              <a:spcBef>
                <a:spcPts val="1000"/>
              </a:spcBef>
              <a:buClr>
                <a:prstClr val="black"/>
              </a:buClr>
              <a:buSzPts val="2400"/>
              <a:buFont typeface="Arial Narrow"/>
              <a:buChar char="●"/>
              <a:defRPr/>
            </a:pPr>
            <a:r>
              <a:rPr lang="en-US" sz="2400">
                <a:latin typeface="Arial Narrow" panose="020B0606020202030204" pitchFamily="34" charset="0"/>
              </a:rPr>
              <a:t>Do you still need help with your project? </a:t>
            </a:r>
          </a:p>
          <a:p>
            <a:pPr marL="457200" lvl="0" indent="-381000">
              <a:spcBef>
                <a:spcPts val="1000"/>
              </a:spcBef>
              <a:buClr>
                <a:prstClr val="black"/>
              </a:buClr>
              <a:buSzPts val="2400"/>
              <a:buFont typeface="Arial Narrow"/>
              <a:buChar char="●"/>
              <a:defRPr/>
            </a:pPr>
            <a:r>
              <a:rPr lang="en-US" sz="2400">
                <a:latin typeface="Arial Narrow" panose="020B0606020202030204" pitchFamily="34" charset="0"/>
              </a:rPr>
              <a:t>Would it be useful if we gave live demos of any of these </a:t>
            </a:r>
            <a:br>
              <a:rPr lang="en-US" sz="2400">
                <a:latin typeface="Arial Narrow" panose="020B0606020202030204" pitchFamily="34" charset="0"/>
              </a:rPr>
            </a:br>
            <a:r>
              <a:rPr lang="en-US" sz="2400">
                <a:latin typeface="Arial Narrow" panose="020B0606020202030204" pitchFamily="34" charset="0"/>
              </a:rPr>
              <a:t>tools/software?</a:t>
            </a:r>
          </a:p>
          <a:p>
            <a:pPr marL="457200" lvl="0" indent="-381000">
              <a:spcBef>
                <a:spcPts val="1000"/>
              </a:spcBef>
              <a:buClr>
                <a:prstClr val="black"/>
              </a:buClr>
              <a:buSzPts val="2400"/>
              <a:buFont typeface="Arial Narrow"/>
              <a:buChar char="●"/>
              <a:defRPr/>
            </a:pPr>
            <a:endPar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marL="457200" lvl="0" indent="-381000">
              <a:spcBef>
                <a:spcPts val="1000"/>
              </a:spcBef>
              <a:buClr>
                <a:prstClr val="black"/>
              </a:buClr>
              <a:buSzPts val="2400"/>
              <a:buFont typeface="Arial Narrow"/>
              <a:buChar char="●"/>
              <a:defRPr/>
            </a:pPr>
            <a:endParaRPr kumimoji="0" lang="es-E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lvl="0">
              <a:lnSpc>
                <a:spcPct val="90000"/>
              </a:lnSpc>
              <a:spcBef>
                <a:spcPts val="1000"/>
              </a:spcBef>
              <a:buClr>
                <a:prstClr val="black"/>
              </a:buClr>
              <a:buSzPts val="2400"/>
              <a:defRPr/>
            </a:pPr>
            <a:r>
              <a:rPr kumimoji="0" lang="es-ES" sz="32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rPr>
              <a:t>slido.com</a:t>
            </a:r>
            <a:br>
              <a:rPr kumimoji="0" lang="es-ES" sz="32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rPr>
            </a:br>
            <a:r>
              <a:rPr lang="en-US" sz="2400" b="1">
                <a:latin typeface="Arial Narrow" panose="020B0606020202030204" pitchFamily="34" charset="0"/>
              </a:rPr>
              <a:t>#SatCourse0422</a:t>
            </a:r>
            <a:endParaRPr kumimoji="0" sz="40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marL="0" marR="0" lvl="0" indent="0" algn="l" defTabSz="914400" rtl="0" eaLnBrk="1" fontAlgn="auto" latinLnBrk="0" hangingPunct="1">
              <a:lnSpc>
                <a:spcPct val="90000"/>
              </a:lnSpc>
              <a:spcBef>
                <a:spcPts val="1000"/>
              </a:spcBef>
              <a:spcAft>
                <a:spcPts val="0"/>
              </a:spcAft>
              <a:buClr>
                <a:prstClr val="black"/>
              </a:buClr>
              <a:buSzPts val="2400"/>
              <a:buFont typeface="Arial"/>
              <a:buNone/>
              <a:tabLst/>
              <a:defRPr/>
            </a:pPr>
            <a:endParaRPr kumimoji="0" sz="24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marL="0" marR="0" lvl="0" indent="0" algn="l" defTabSz="914400" rtl="0" eaLnBrk="1" fontAlgn="auto" latinLnBrk="0" hangingPunct="1">
              <a:lnSpc>
                <a:spcPct val="120000"/>
              </a:lnSpc>
              <a:spcBef>
                <a:spcPts val="1944"/>
              </a:spcBef>
              <a:spcAft>
                <a:spcPts val="0"/>
              </a:spcAft>
              <a:buClr>
                <a:prstClr val="black"/>
              </a:buClr>
              <a:buSzPts val="2800"/>
              <a:buFont typeface="Arial"/>
              <a:buNone/>
              <a:tabLst/>
              <a:defRPr/>
            </a:pPr>
            <a:endParaRPr kumimoji="0" sz="2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12" name="Google Shape;112;g10556eb7b74_0_0"/>
          <p:cNvSpPr txBox="1">
            <a:spLocks noGrp="1"/>
          </p:cNvSpPr>
          <p:nvPr>
            <p:ph type="sldNum" idx="12"/>
          </p:nvPr>
        </p:nvSpPr>
        <p:spPr>
          <a:xfrm>
            <a:off x="11201984" y="6441410"/>
            <a:ext cx="11040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sz="1800" b="0" i="0" u="none" strike="noStrike" kern="1200" cap="none" spc="0" normalizeH="0" baseline="0" noProof="0" dirty="0">
              <a:ln>
                <a:noFill/>
              </a:ln>
              <a:solidFill>
                <a:prstClr val="white">
                  <a:lumMod val="95000"/>
                </a:prstClr>
              </a:solidFill>
              <a:effectLst/>
              <a:uLnTx/>
              <a:uFillTx/>
              <a:latin typeface="Helvetica" pitchFamily="2" charset="0"/>
              <a:ea typeface="+mn-ea"/>
              <a:cs typeface="+mn-cs"/>
            </a:endParaRPr>
          </a:p>
        </p:txBody>
      </p:sp>
      <p:sp>
        <p:nvSpPr>
          <p:cNvPr id="6" name="Footer Placeholder 2">
            <a:extLst>
              <a:ext uri="{FF2B5EF4-FFF2-40B4-BE49-F238E27FC236}">
                <a16:creationId xmlns:a16="http://schemas.microsoft.com/office/drawing/2014/main" id="{95A2B899-41A2-469F-A65D-A0EC79405467}"/>
              </a:ext>
            </a:extLst>
          </p:cNvPr>
          <p:cNvSpPr>
            <a:spLocks noGrp="1"/>
          </p:cNvSpPr>
          <p:nvPr>
            <p:ph type="ftr" sz="quarter" idx="3"/>
          </p:nvPr>
        </p:nvSpPr>
        <p:spPr>
          <a:xfrm>
            <a:off x="1221458" y="6441410"/>
            <a:ext cx="936934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p>
        </p:txBody>
      </p:sp>
      <p:pic>
        <p:nvPicPr>
          <p:cNvPr id="2" name="Picture 1">
            <a:extLst>
              <a:ext uri="{FF2B5EF4-FFF2-40B4-BE49-F238E27FC236}">
                <a16:creationId xmlns:a16="http://schemas.microsoft.com/office/drawing/2014/main" id="{B84F3CCA-B22F-48A3-9D74-162EF3C67D4A}"/>
              </a:ext>
            </a:extLst>
          </p:cNvPr>
          <p:cNvPicPr>
            <a:picLocks noChangeAspect="1"/>
          </p:cNvPicPr>
          <p:nvPr/>
        </p:nvPicPr>
        <p:blipFill>
          <a:blip r:embed="rId3"/>
          <a:stretch>
            <a:fillRect/>
          </a:stretch>
        </p:blipFill>
        <p:spPr>
          <a:xfrm>
            <a:off x="8965096" y="3410050"/>
            <a:ext cx="2869924" cy="2838729"/>
          </a:xfrm>
          <a:prstGeom prst="rect">
            <a:avLst/>
          </a:prstGeom>
        </p:spPr>
      </p:pic>
    </p:spTree>
    <p:extLst>
      <p:ext uri="{BB962C8B-B14F-4D97-AF65-F5344CB8AC3E}">
        <p14:creationId xmlns:p14="http://schemas.microsoft.com/office/powerpoint/2010/main" val="206254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828417" y="2591471"/>
            <a:ext cx="10515600" cy="1325563"/>
          </a:xfrm>
        </p:spPr>
        <p:txBody>
          <a:bodyPr>
            <a:normAutofit/>
          </a:bodyPr>
          <a:lstStyle/>
          <a:p>
            <a:pPr algn="ctr"/>
            <a:r>
              <a:rPr lang="en-US" sz="5400" b="1" dirty="0"/>
              <a:t>R Tutorials</a:t>
            </a: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spTree>
    <p:extLst>
      <p:ext uri="{BB962C8B-B14F-4D97-AF65-F5344CB8AC3E}">
        <p14:creationId xmlns:p14="http://schemas.microsoft.com/office/powerpoint/2010/main" val="1971150683"/>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R – Contents</a:t>
            </a:r>
          </a:p>
        </p:txBody>
      </p:sp>
      <p:sp>
        <p:nvSpPr>
          <p:cNvPr id="9" name="Content Placeholder 8"/>
          <p:cNvSpPr>
            <a:spLocks noGrp="1"/>
          </p:cNvSpPr>
          <p:nvPr>
            <p:ph idx="1"/>
          </p:nvPr>
        </p:nvSpPr>
        <p:spPr>
          <a:xfrm>
            <a:off x="838200" y="1207008"/>
            <a:ext cx="10515600" cy="4969955"/>
          </a:xfrm>
        </p:spPr>
        <p:txBody>
          <a:bodyPr>
            <a:normAutofit/>
          </a:bodyPr>
          <a:lstStyle/>
          <a:p>
            <a:pPr marL="514350" indent="-514350">
              <a:buFont typeface="+mj-lt"/>
              <a:buAutoNum type="arabicPeriod"/>
            </a:pPr>
            <a:r>
              <a:rPr lang="en-US" sz="2400" dirty="0">
                <a:solidFill>
                  <a:schemeClr val="accent1">
                    <a:lumMod val="75000"/>
                  </a:schemeClr>
                </a:solidFill>
              </a:rPr>
              <a:t>How to work with satellite data in R</a:t>
            </a:r>
          </a:p>
          <a:p>
            <a:pPr marL="457200" lvl="1" indent="0">
              <a:buNone/>
            </a:pPr>
            <a:r>
              <a:rPr lang="en-US" sz="2000" dirty="0"/>
              <a:t>Learn how to download data from </a:t>
            </a:r>
            <a:r>
              <a:rPr lang="en-US" sz="2000" dirty="0">
                <a:solidFill>
                  <a:schemeClr val="accent6">
                    <a:lumMod val="75000"/>
                  </a:schemeClr>
                </a:solidFill>
              </a:rPr>
              <a:t>ERDDAP</a:t>
            </a:r>
            <a:r>
              <a:rPr lang="en-US" sz="2000" dirty="0"/>
              <a:t> and use the </a:t>
            </a:r>
            <a:r>
              <a:rPr lang="en-US" sz="2000" dirty="0">
                <a:solidFill>
                  <a:schemeClr val="accent6">
                    <a:lumMod val="75000"/>
                  </a:schemeClr>
                </a:solidFill>
              </a:rPr>
              <a:t>ncdf4</a:t>
            </a:r>
            <a:r>
              <a:rPr lang="en-US" sz="2000" dirty="0"/>
              <a:t> package to load the data, </a:t>
            </a:r>
            <a:r>
              <a:rPr lang="en-US" sz="2000" dirty="0">
                <a:solidFill>
                  <a:schemeClr val="accent6">
                    <a:lumMod val="75000"/>
                  </a:schemeClr>
                </a:solidFill>
              </a:rPr>
              <a:t>base</a:t>
            </a:r>
            <a:r>
              <a:rPr lang="en-US" sz="2000" dirty="0"/>
              <a:t> plots to make a map of SST around Hawaii</a:t>
            </a:r>
          </a:p>
          <a:p>
            <a:pPr marL="514350" indent="-514350">
              <a:buFont typeface="+mj-lt"/>
              <a:buAutoNum type="arabicPeriod"/>
            </a:pPr>
            <a:r>
              <a:rPr lang="en-US" sz="2400" dirty="0">
                <a:solidFill>
                  <a:schemeClr val="accent1">
                    <a:lumMod val="75000"/>
                  </a:schemeClr>
                </a:solidFill>
              </a:rPr>
              <a:t>Comparison of chlorophyll data from different sensors</a:t>
            </a:r>
          </a:p>
          <a:p>
            <a:pPr marL="457200" lvl="1" indent="0">
              <a:buNone/>
            </a:pPr>
            <a:r>
              <a:rPr lang="en-US" sz="2000" dirty="0"/>
              <a:t>Use the </a:t>
            </a:r>
            <a:r>
              <a:rPr lang="en-US" sz="2000" dirty="0" err="1">
                <a:solidFill>
                  <a:schemeClr val="accent6">
                    <a:lumMod val="75000"/>
                  </a:schemeClr>
                </a:solidFill>
              </a:rPr>
              <a:t>rerddap</a:t>
            </a:r>
            <a:r>
              <a:rPr lang="en-US" sz="2000" dirty="0"/>
              <a:t> package to download data from ERDDAP for different ocean color sensors and plot time series of </a:t>
            </a:r>
            <a:r>
              <a:rPr lang="en-US" sz="2000" dirty="0" err="1"/>
              <a:t>chl</a:t>
            </a:r>
            <a:r>
              <a:rPr lang="en-US" sz="2000" dirty="0"/>
              <a:t>-a concentration around Hawaii.</a:t>
            </a:r>
          </a:p>
          <a:p>
            <a:pPr marL="514350" indent="-514350">
              <a:buFont typeface="+mj-lt"/>
              <a:buAutoNum type="arabicPeriod"/>
            </a:pPr>
            <a:r>
              <a:rPr lang="en-US" sz="2400" dirty="0">
                <a:solidFill>
                  <a:schemeClr val="accent1">
                    <a:lumMod val="75000"/>
                  </a:schemeClr>
                </a:solidFill>
              </a:rPr>
              <a:t>Extract data within a </a:t>
            </a:r>
            <a:r>
              <a:rPr lang="en-US" sz="2400" dirty="0" err="1">
                <a:solidFill>
                  <a:schemeClr val="accent1">
                    <a:lumMod val="75000"/>
                  </a:schemeClr>
                </a:solidFill>
              </a:rPr>
              <a:t>shapefile</a:t>
            </a:r>
            <a:r>
              <a:rPr lang="en-US" sz="2400" dirty="0">
                <a:solidFill>
                  <a:schemeClr val="accent1">
                    <a:lumMod val="75000"/>
                  </a:schemeClr>
                </a:solidFill>
              </a:rPr>
              <a:t> using ERDDAP</a:t>
            </a:r>
          </a:p>
          <a:p>
            <a:pPr marL="457200" lvl="1" indent="0">
              <a:buNone/>
            </a:pPr>
            <a:r>
              <a:rPr lang="en-US" sz="2000" dirty="0"/>
              <a:t>Use the </a:t>
            </a:r>
            <a:r>
              <a:rPr lang="en-US" sz="2000" dirty="0">
                <a:solidFill>
                  <a:schemeClr val="accent6">
                    <a:lumMod val="75000"/>
                  </a:schemeClr>
                </a:solidFill>
              </a:rPr>
              <a:t>sf</a:t>
            </a:r>
            <a:r>
              <a:rPr lang="en-US" sz="2000" dirty="0"/>
              <a:t> package to read a </a:t>
            </a:r>
            <a:r>
              <a:rPr lang="en-US" sz="2000" dirty="0" err="1"/>
              <a:t>shapefile</a:t>
            </a:r>
            <a:r>
              <a:rPr lang="en-US" sz="2000" dirty="0"/>
              <a:t> into R, and the </a:t>
            </a:r>
            <a:r>
              <a:rPr lang="en-US" sz="2000" dirty="0" err="1">
                <a:solidFill>
                  <a:schemeClr val="accent6">
                    <a:lumMod val="75000"/>
                  </a:schemeClr>
                </a:solidFill>
              </a:rPr>
              <a:t>rerddapXtracto</a:t>
            </a:r>
            <a:r>
              <a:rPr lang="en-US" sz="2000" dirty="0"/>
              <a:t> package to extract data from ERDDAP within the </a:t>
            </a:r>
            <a:r>
              <a:rPr lang="en-US" sz="2000" dirty="0" err="1"/>
              <a:t>shapefile</a:t>
            </a:r>
            <a:r>
              <a:rPr lang="en-US" sz="2000" dirty="0"/>
              <a:t> boundaries, to plot a map of SST within the PMMN boundary.</a:t>
            </a:r>
          </a:p>
          <a:p>
            <a:pPr marL="514350" indent="-514350">
              <a:buFont typeface="+mj-lt"/>
              <a:buAutoNum type="arabicPeriod"/>
            </a:pPr>
            <a:r>
              <a:rPr lang="en-US" sz="2400" dirty="0">
                <a:solidFill>
                  <a:schemeClr val="accent1">
                    <a:lumMod val="75000"/>
                  </a:schemeClr>
                </a:solidFill>
              </a:rPr>
              <a:t>Extract data along a turtle track</a:t>
            </a:r>
          </a:p>
          <a:p>
            <a:pPr marL="457200" lvl="1" indent="0">
              <a:buNone/>
            </a:pPr>
            <a:r>
              <a:rPr lang="en-US" sz="2000" dirty="0"/>
              <a:t>Learn 2 different ways to extract </a:t>
            </a:r>
            <a:r>
              <a:rPr lang="en-US" sz="2000" dirty="0" err="1"/>
              <a:t>chl</a:t>
            </a:r>
            <a:r>
              <a:rPr lang="en-US" sz="2000" dirty="0"/>
              <a:t>-a and SST from </a:t>
            </a:r>
            <a:r>
              <a:rPr lang="en-US" sz="2000" dirty="0">
                <a:solidFill>
                  <a:schemeClr val="accent6">
                    <a:lumMod val="75000"/>
                  </a:schemeClr>
                </a:solidFill>
              </a:rPr>
              <a:t>ERDDAP</a:t>
            </a:r>
            <a:r>
              <a:rPr lang="en-US" sz="2000" dirty="0"/>
              <a:t> data along a turtle track. </a:t>
            </a:r>
          </a:p>
          <a:p>
            <a:pPr marL="514350" indent="-514350">
              <a:buFont typeface="+mj-lt"/>
              <a:buAutoNum type="arabicPeriod"/>
            </a:pPr>
            <a:r>
              <a:rPr lang="en-US" sz="2400" dirty="0">
                <a:solidFill>
                  <a:schemeClr val="accent1">
                    <a:lumMod val="75000"/>
                  </a:schemeClr>
                </a:solidFill>
              </a:rPr>
              <a:t>Extract ocean color data in optically-shallow waters </a:t>
            </a:r>
          </a:p>
          <a:p>
            <a:pPr marL="971550" lvl="1" indent="-514350">
              <a:buFont typeface="+mj-lt"/>
              <a:buAutoNum type="arabicPeriod"/>
            </a:pPr>
            <a:r>
              <a:rPr lang="en-US" sz="2000" dirty="0"/>
              <a:t>Learn how to deal with </a:t>
            </a:r>
            <a:r>
              <a:rPr lang="en-US" sz="2000" dirty="0">
                <a:solidFill>
                  <a:schemeClr val="accent6">
                    <a:lumMod val="75000"/>
                  </a:schemeClr>
                </a:solidFill>
              </a:rPr>
              <a:t>ocean color </a:t>
            </a:r>
            <a:r>
              <a:rPr lang="en-US" sz="2000" dirty="0"/>
              <a:t>data (</a:t>
            </a:r>
            <a:r>
              <a:rPr lang="en-US" sz="2000" dirty="0" err="1"/>
              <a:t>chl</a:t>
            </a:r>
            <a:r>
              <a:rPr lang="en-US" sz="2000" dirty="0"/>
              <a:t>-a) in </a:t>
            </a:r>
            <a:r>
              <a:rPr lang="en-US" sz="2000" dirty="0">
                <a:solidFill>
                  <a:schemeClr val="accent6">
                    <a:lumMod val="75000"/>
                  </a:schemeClr>
                </a:solidFill>
              </a:rPr>
              <a:t>shallow</a:t>
            </a:r>
            <a:r>
              <a:rPr lang="en-US" sz="2000" dirty="0"/>
              <a:t> locations.</a:t>
            </a: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spTree>
    <p:extLst>
      <p:ext uri="{BB962C8B-B14F-4D97-AF65-F5344CB8AC3E}">
        <p14:creationId xmlns:p14="http://schemas.microsoft.com/office/powerpoint/2010/main" val="1756536464"/>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9B6355-C700-994D-B30C-C4996DD9FD91}"/>
              </a:ext>
            </a:extLst>
          </p:cNvPr>
          <p:cNvSpPr>
            <a:spLocks noGrp="1"/>
          </p:cNvSpPr>
          <p:nvPr>
            <p:ph type="sldNum" sz="quarter" idx="12"/>
          </p:nvPr>
        </p:nvSpPr>
        <p:spPr/>
        <p:txBody>
          <a:bodyPr/>
          <a:lstStyle/>
          <a:p>
            <a:fld id="{4F6F23CF-7BCB-1C46-9584-7002207BC3BE}" type="slidenum">
              <a:rPr lang="en-US" smtClean="0"/>
              <a:pPr/>
              <a:t>3</a:t>
            </a:fld>
            <a:endParaRPr lang="en-US"/>
          </a:p>
        </p:txBody>
      </p:sp>
      <p:sp>
        <p:nvSpPr>
          <p:cNvPr id="3" name="Footer Placeholder 2">
            <a:extLst>
              <a:ext uri="{FF2B5EF4-FFF2-40B4-BE49-F238E27FC236}">
                <a16:creationId xmlns:a16="http://schemas.microsoft.com/office/drawing/2014/main" id="{DC190D6A-5137-9440-AA1E-A7F687F848C2}"/>
              </a:ext>
            </a:extLst>
          </p:cNvPr>
          <p:cNvSpPr>
            <a:spLocks noGrp="1"/>
          </p:cNvSpPr>
          <p:nvPr>
            <p:ph type="ftr" sz="quarter" idx="3"/>
          </p:nvPr>
        </p:nvSpPr>
        <p:spPr/>
        <p:txBody>
          <a:bodyPr/>
          <a:lstStyle/>
          <a:p>
            <a:r>
              <a:rPr lang="en-US"/>
              <a:t>NOAA CoastWatch Satellite Course                                      http://coastwatch.noaa.gov</a:t>
            </a:r>
          </a:p>
        </p:txBody>
      </p:sp>
      <p:sp>
        <p:nvSpPr>
          <p:cNvPr id="4" name="Title 9">
            <a:extLst>
              <a:ext uri="{FF2B5EF4-FFF2-40B4-BE49-F238E27FC236}">
                <a16:creationId xmlns:a16="http://schemas.microsoft.com/office/drawing/2014/main" id="{6833D133-5172-DE4A-BF26-7BA8C95606EA}"/>
              </a:ext>
            </a:extLst>
          </p:cNvPr>
          <p:cNvSpPr txBox="1">
            <a:spLocks/>
          </p:cNvSpPr>
          <p:nvPr/>
        </p:nvSpPr>
        <p:spPr>
          <a:xfrm>
            <a:off x="528298" y="277398"/>
            <a:ext cx="11663702" cy="1325563"/>
          </a:xfrm>
          <a:prstGeom prst="rect">
            <a:avLst/>
          </a:prstGeom>
        </p:spPr>
        <p:txBody>
          <a:bodyPr anchor="t" anchorCtr="0"/>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dirty="0">
                <a:ea typeface="Verdana" panose="020B0604030504040204" pitchFamily="34" charset="0"/>
              </a:rPr>
              <a:t>NOAA </a:t>
            </a:r>
            <a:r>
              <a:rPr lang="en-US" dirty="0" err="1">
                <a:ea typeface="Verdana" panose="020B0604030504040204" pitchFamily="34" charset="0"/>
              </a:rPr>
              <a:t>CoastWatch</a:t>
            </a:r>
            <a:r>
              <a:rPr lang="en-US" dirty="0">
                <a:ea typeface="Verdana" panose="020B0604030504040204" pitchFamily="34" charset="0"/>
              </a:rPr>
              <a:t> Program was established in 1987 </a:t>
            </a:r>
            <a:endParaRPr lang="en-US" dirty="0"/>
          </a:p>
        </p:txBody>
      </p:sp>
      <p:sp>
        <p:nvSpPr>
          <p:cNvPr id="24" name="Rectangle 23">
            <a:extLst>
              <a:ext uri="{FF2B5EF4-FFF2-40B4-BE49-F238E27FC236}">
                <a16:creationId xmlns:a16="http://schemas.microsoft.com/office/drawing/2014/main" id="{F7D7F8AC-1943-EF4F-8BDC-D1FB011A3EC4}"/>
              </a:ext>
            </a:extLst>
          </p:cNvPr>
          <p:cNvSpPr/>
          <p:nvPr/>
        </p:nvSpPr>
        <p:spPr>
          <a:xfrm>
            <a:off x="4175902" y="1181197"/>
            <a:ext cx="7786248" cy="3816429"/>
          </a:xfrm>
          <a:prstGeom prst="rect">
            <a:avLst/>
          </a:prstGeom>
        </p:spPr>
        <p:txBody>
          <a:bodyPr wrap="square">
            <a:spAutoFit/>
          </a:bodyPr>
          <a:lstStyle/>
          <a:p>
            <a:r>
              <a:rPr lang="en-US" sz="2200" dirty="0">
                <a:solidFill>
                  <a:srgbClr val="333333"/>
                </a:solidFill>
                <a:latin typeface="Arial Narrow" panose="020B0606020202030204" pitchFamily="34" charset="0"/>
              </a:rPr>
              <a:t>NOAA </a:t>
            </a:r>
            <a:r>
              <a:rPr lang="en-US" sz="2200" dirty="0" err="1">
                <a:solidFill>
                  <a:srgbClr val="333333"/>
                </a:solidFill>
                <a:latin typeface="Arial Narrow" panose="020B0606020202030204" pitchFamily="34" charset="0"/>
              </a:rPr>
              <a:t>CoastWatch</a:t>
            </a:r>
            <a:r>
              <a:rPr lang="en-US" sz="2200" dirty="0">
                <a:solidFill>
                  <a:srgbClr val="333333"/>
                </a:solidFill>
                <a:latin typeface="Arial Narrow" panose="020B0606020202030204" pitchFamily="34" charset="0"/>
              </a:rPr>
              <a:t> was established in 1987 in response to two significant environmental events: </a:t>
            </a:r>
          </a:p>
          <a:p>
            <a:endParaRPr lang="en-US" sz="2200" dirty="0">
              <a:solidFill>
                <a:srgbClr val="333333"/>
              </a:solidFill>
              <a:latin typeface="Arial Narrow" panose="020B0606020202030204" pitchFamily="34" charset="0"/>
            </a:endParaRPr>
          </a:p>
          <a:p>
            <a:pPr marL="342900" indent="-342900">
              <a:buAutoNum type="arabicParenR"/>
            </a:pPr>
            <a:r>
              <a:rPr lang="en-US" sz="2200" dirty="0">
                <a:solidFill>
                  <a:srgbClr val="333333"/>
                </a:solidFill>
                <a:latin typeface="Arial Narrow" panose="020B0606020202030204" pitchFamily="34" charset="0"/>
              </a:rPr>
              <a:t>A Harmful Algal Bloom (HAB) event occurred off the coast of North Carolina transporting the toxic </a:t>
            </a:r>
            <a:r>
              <a:rPr lang="en-US" sz="2200" i="1" dirty="0" err="1">
                <a:solidFill>
                  <a:srgbClr val="333333"/>
                </a:solidFill>
                <a:latin typeface="Arial Narrow" panose="020B0606020202030204" pitchFamily="34" charset="0"/>
              </a:rPr>
              <a:t>Karenia</a:t>
            </a:r>
            <a:r>
              <a:rPr lang="en-US" sz="2200" i="1" dirty="0">
                <a:solidFill>
                  <a:srgbClr val="333333"/>
                </a:solidFill>
                <a:latin typeface="Arial Narrow" panose="020B0606020202030204" pitchFamily="34" charset="0"/>
              </a:rPr>
              <a:t> brevis</a:t>
            </a:r>
            <a:r>
              <a:rPr lang="en-US" sz="2200" dirty="0">
                <a:solidFill>
                  <a:srgbClr val="333333"/>
                </a:solidFill>
                <a:latin typeface="Arial Narrow" panose="020B0606020202030204" pitchFamily="34" charset="0"/>
              </a:rPr>
              <a:t> (formerly known as </a:t>
            </a:r>
            <a:r>
              <a:rPr lang="en-US" sz="2200" i="1" dirty="0" err="1">
                <a:solidFill>
                  <a:srgbClr val="333333"/>
                </a:solidFill>
                <a:latin typeface="Arial Narrow" panose="020B0606020202030204" pitchFamily="34" charset="0"/>
              </a:rPr>
              <a:t>Gymnodinium</a:t>
            </a:r>
            <a:r>
              <a:rPr lang="en-US" sz="2200" i="1" dirty="0">
                <a:solidFill>
                  <a:srgbClr val="333333"/>
                </a:solidFill>
                <a:latin typeface="Arial Narrow" panose="020B0606020202030204" pitchFamily="34" charset="0"/>
              </a:rPr>
              <a:t> breve</a:t>
            </a:r>
            <a:r>
              <a:rPr lang="en-US" sz="2200" dirty="0">
                <a:solidFill>
                  <a:srgbClr val="333333"/>
                </a:solidFill>
                <a:latin typeface="Arial Narrow" panose="020B0606020202030204" pitchFamily="34" charset="0"/>
              </a:rPr>
              <a:t> and </a:t>
            </a:r>
            <a:r>
              <a:rPr lang="en-US" sz="2200" i="1" dirty="0" err="1">
                <a:solidFill>
                  <a:srgbClr val="333333"/>
                </a:solidFill>
                <a:latin typeface="Arial Narrow" panose="020B0606020202030204" pitchFamily="34" charset="0"/>
              </a:rPr>
              <a:t>Ptychodiscus</a:t>
            </a:r>
            <a:r>
              <a:rPr lang="en-US" sz="2200" i="1" dirty="0">
                <a:solidFill>
                  <a:srgbClr val="333333"/>
                </a:solidFill>
                <a:latin typeface="Arial Narrow" panose="020B0606020202030204" pitchFamily="34" charset="0"/>
              </a:rPr>
              <a:t> brevis</a:t>
            </a:r>
            <a:r>
              <a:rPr lang="en-US" sz="2200" dirty="0">
                <a:solidFill>
                  <a:srgbClr val="333333"/>
                </a:solidFill>
                <a:latin typeface="Arial Narrow" panose="020B0606020202030204" pitchFamily="34" charset="0"/>
              </a:rPr>
              <a:t>) cells from Florida via the Gulf Stream into the colder coastal waters near Cape Lookout. </a:t>
            </a:r>
          </a:p>
          <a:p>
            <a:pPr marL="342900" indent="-342900">
              <a:buAutoNum type="arabicParenR"/>
            </a:pPr>
            <a:r>
              <a:rPr lang="en-US" sz="2200" dirty="0">
                <a:solidFill>
                  <a:srgbClr val="333333"/>
                </a:solidFill>
                <a:latin typeface="Arial Narrow" panose="020B0606020202030204" pitchFamily="34" charset="0"/>
              </a:rPr>
              <a:t>A severe mammal die-off occurred, where more than 700 bottlenose dolphins died off the mid-Atlantic coast. Both instances prompted Federal and State officials to explore additional data sources for monitoring the coastal waters, such as near real-time satellite data.</a:t>
            </a:r>
            <a:endParaRPr lang="en-US" sz="2200" dirty="0">
              <a:latin typeface="Arial Narrow" panose="020B0606020202030204" pitchFamily="34" charset="0"/>
            </a:endParaRPr>
          </a:p>
        </p:txBody>
      </p:sp>
      <p:pic>
        <p:nvPicPr>
          <p:cNvPr id="27" name="Picture 26">
            <a:extLst>
              <a:ext uri="{FF2B5EF4-FFF2-40B4-BE49-F238E27FC236}">
                <a16:creationId xmlns:a16="http://schemas.microsoft.com/office/drawing/2014/main" id="{12C81C44-75B9-3A49-8667-AC7DFA8D4E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559" y="1448213"/>
            <a:ext cx="3647604" cy="3468562"/>
          </a:xfrm>
          <a:prstGeom prst="rect">
            <a:avLst/>
          </a:prstGeom>
        </p:spPr>
      </p:pic>
      <p:sp>
        <p:nvSpPr>
          <p:cNvPr id="28" name="TextBox 27">
            <a:extLst>
              <a:ext uri="{FF2B5EF4-FFF2-40B4-BE49-F238E27FC236}">
                <a16:creationId xmlns:a16="http://schemas.microsoft.com/office/drawing/2014/main" id="{7ED12813-DA97-3B49-866E-E8F7EDFD2A25}"/>
              </a:ext>
            </a:extLst>
          </p:cNvPr>
          <p:cNvSpPr txBox="1"/>
          <p:nvPr/>
        </p:nvSpPr>
        <p:spPr>
          <a:xfrm>
            <a:off x="869431" y="4991728"/>
            <a:ext cx="2432141" cy="369332"/>
          </a:xfrm>
          <a:prstGeom prst="rect">
            <a:avLst/>
          </a:prstGeom>
          <a:noFill/>
        </p:spPr>
        <p:txBody>
          <a:bodyPr wrap="none" rtlCol="0">
            <a:spAutoFit/>
          </a:bodyPr>
          <a:lstStyle/>
          <a:p>
            <a:r>
              <a:rPr lang="en-US" dirty="0"/>
              <a:t>First </a:t>
            </a:r>
            <a:r>
              <a:rPr lang="en-US" dirty="0" err="1"/>
              <a:t>CoastWatch</a:t>
            </a:r>
            <a:r>
              <a:rPr lang="en-US" dirty="0"/>
              <a:t> image </a:t>
            </a:r>
          </a:p>
        </p:txBody>
      </p:sp>
    </p:spTree>
    <p:extLst>
      <p:ext uri="{BB962C8B-B14F-4D97-AF65-F5344CB8AC3E}">
        <p14:creationId xmlns:p14="http://schemas.microsoft.com/office/powerpoint/2010/main" val="1597288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R – Tutorial 1</a:t>
            </a:r>
          </a:p>
        </p:txBody>
      </p:sp>
      <p:sp>
        <p:nvSpPr>
          <p:cNvPr id="9" name="Content Placeholder 8"/>
          <p:cNvSpPr>
            <a:spLocks noGrp="1"/>
          </p:cNvSpPr>
          <p:nvPr>
            <p:ph idx="1"/>
          </p:nvPr>
        </p:nvSpPr>
        <p:spPr>
          <a:xfrm>
            <a:off x="838200" y="1764792"/>
            <a:ext cx="5187696" cy="4412171"/>
          </a:xfrm>
        </p:spPr>
        <p:txBody>
          <a:bodyPr>
            <a:normAutofit/>
          </a:bodyPr>
          <a:lstStyle/>
          <a:p>
            <a:r>
              <a:rPr lang="es-ES" sz="2400" dirty="0" err="1"/>
              <a:t>Find</a:t>
            </a:r>
            <a:r>
              <a:rPr lang="es-ES" sz="2400" dirty="0"/>
              <a:t> data </a:t>
            </a:r>
            <a:r>
              <a:rPr lang="es-ES" sz="2400" dirty="0" err="1"/>
              <a:t>on</a:t>
            </a:r>
            <a:r>
              <a:rPr lang="es-ES" sz="2400" dirty="0"/>
              <a:t> ERDDAP and </a:t>
            </a:r>
            <a:r>
              <a:rPr lang="es-ES" sz="2400" dirty="0" err="1"/>
              <a:t>generate</a:t>
            </a:r>
            <a:r>
              <a:rPr lang="es-ES" sz="2400" dirty="0"/>
              <a:t> </a:t>
            </a:r>
            <a:r>
              <a:rPr lang="es-ES" sz="2400" dirty="0" err="1"/>
              <a:t>download</a:t>
            </a:r>
            <a:r>
              <a:rPr lang="es-ES" sz="2400" dirty="0"/>
              <a:t> URL </a:t>
            </a:r>
            <a:r>
              <a:rPr lang="es-ES" sz="2400" dirty="0" err="1"/>
              <a:t>from</a:t>
            </a:r>
            <a:r>
              <a:rPr lang="es-ES" sz="2400" dirty="0"/>
              <a:t> ERDDAP </a:t>
            </a:r>
            <a:r>
              <a:rPr lang="es-ES" sz="2400" dirty="0" err="1"/>
              <a:t>webpage</a:t>
            </a:r>
            <a:endParaRPr lang="es-ES" sz="2400" dirty="0"/>
          </a:p>
          <a:p>
            <a:r>
              <a:rPr lang="es-ES" sz="2400" dirty="0"/>
              <a:t>Use </a:t>
            </a:r>
            <a:r>
              <a:rPr lang="es-ES" sz="2400" dirty="0">
                <a:solidFill>
                  <a:schemeClr val="accent6">
                    <a:lumMod val="75000"/>
                  </a:schemeClr>
                </a:solidFill>
              </a:rPr>
              <a:t>ncdf4</a:t>
            </a:r>
            <a:r>
              <a:rPr lang="es-ES" sz="2400" dirty="0"/>
              <a:t> </a:t>
            </a:r>
            <a:r>
              <a:rPr lang="es-ES" sz="2400" dirty="0" err="1"/>
              <a:t>package</a:t>
            </a:r>
            <a:r>
              <a:rPr lang="es-ES" sz="2400" dirty="0"/>
              <a:t> to load </a:t>
            </a:r>
            <a:r>
              <a:rPr lang="es-ES" sz="2400" dirty="0" err="1"/>
              <a:t>NetCDF</a:t>
            </a:r>
            <a:r>
              <a:rPr lang="es-ES" sz="2400" dirty="0"/>
              <a:t> data </a:t>
            </a:r>
            <a:r>
              <a:rPr lang="es-ES" sz="2400" dirty="0" err="1"/>
              <a:t>into</a:t>
            </a:r>
            <a:r>
              <a:rPr lang="es-ES" sz="2400" dirty="0"/>
              <a:t> R</a:t>
            </a:r>
          </a:p>
          <a:p>
            <a:r>
              <a:rPr lang="es-ES" sz="2400" dirty="0" err="1"/>
              <a:t>Make</a:t>
            </a:r>
            <a:r>
              <a:rPr lang="es-ES" sz="2400" dirty="0"/>
              <a:t> a </a:t>
            </a:r>
            <a:r>
              <a:rPr lang="es-ES" sz="2400" dirty="0" err="1"/>
              <a:t>map</a:t>
            </a:r>
            <a:r>
              <a:rPr lang="es-ES" sz="2400" dirty="0"/>
              <a:t> and </a:t>
            </a:r>
            <a:r>
              <a:rPr lang="es-ES" sz="2400" dirty="0" err="1"/>
              <a:t>plot</a:t>
            </a:r>
            <a:r>
              <a:rPr lang="es-ES" sz="2400" dirty="0"/>
              <a:t> a time-series of SST </a:t>
            </a:r>
            <a:r>
              <a:rPr lang="es-ES" sz="2400" dirty="0" err="1"/>
              <a:t>around</a:t>
            </a:r>
            <a:r>
              <a:rPr lang="es-ES" sz="2400" dirty="0"/>
              <a:t> </a:t>
            </a:r>
            <a:r>
              <a:rPr lang="es-ES" sz="2400" dirty="0" err="1"/>
              <a:t>Hawaii</a:t>
            </a:r>
            <a:endParaRPr lang="es-ES" sz="2400" dirty="0"/>
          </a:p>
          <a:p>
            <a:endParaRPr lang="es-ES" sz="2400" dirty="0"/>
          </a:p>
          <a:p>
            <a:r>
              <a:rPr lang="es-ES" sz="2400">
                <a:hlinkClick r:id="rId3"/>
              </a:rPr>
              <a:t>https://umd.instructure.com/courses/1332077/pages/r-tutorial-1-how-to-work-with-satellite-data-in-r?module_item_id=11294631</a:t>
            </a:r>
            <a:endParaRPr lang="es-ES" sz="2400"/>
          </a:p>
          <a:p>
            <a:endParaRPr lang="es-ES" dirty="0"/>
          </a:p>
          <a:p>
            <a:endParaRPr lang="es-ES" dirty="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3" name="Picture 2"/>
          <p:cNvPicPr>
            <a:picLocks noChangeAspect="1"/>
          </p:cNvPicPr>
          <p:nvPr/>
        </p:nvPicPr>
        <p:blipFill>
          <a:blip r:embed="rId4"/>
          <a:stretch>
            <a:fillRect/>
          </a:stretch>
        </p:blipFill>
        <p:spPr>
          <a:xfrm>
            <a:off x="7159752" y="97409"/>
            <a:ext cx="4442459" cy="3749958"/>
          </a:xfrm>
          <a:prstGeom prst="rect">
            <a:avLst/>
          </a:prstGeom>
        </p:spPr>
      </p:pic>
      <p:pic>
        <p:nvPicPr>
          <p:cNvPr id="4" name="Picture 3"/>
          <p:cNvPicPr>
            <a:picLocks noChangeAspect="1"/>
          </p:cNvPicPr>
          <p:nvPr/>
        </p:nvPicPr>
        <p:blipFill>
          <a:blip r:embed="rId5"/>
          <a:stretch>
            <a:fillRect/>
          </a:stretch>
        </p:blipFill>
        <p:spPr>
          <a:xfrm>
            <a:off x="6641070" y="3866595"/>
            <a:ext cx="5348047" cy="2442591"/>
          </a:xfrm>
          <a:prstGeom prst="rect">
            <a:avLst/>
          </a:prstGeom>
        </p:spPr>
      </p:pic>
    </p:spTree>
    <p:extLst>
      <p:ext uri="{BB962C8B-B14F-4D97-AF65-F5344CB8AC3E}">
        <p14:creationId xmlns:p14="http://schemas.microsoft.com/office/powerpoint/2010/main" val="3249045659"/>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R – Tutorial 2</a:t>
            </a:r>
          </a:p>
        </p:txBody>
      </p:sp>
      <p:sp>
        <p:nvSpPr>
          <p:cNvPr id="9" name="Content Placeholder 8"/>
          <p:cNvSpPr>
            <a:spLocks noGrp="1"/>
          </p:cNvSpPr>
          <p:nvPr>
            <p:ph idx="1"/>
          </p:nvPr>
        </p:nvSpPr>
        <p:spPr>
          <a:xfrm>
            <a:off x="838200" y="1764792"/>
            <a:ext cx="5187696" cy="4412171"/>
          </a:xfrm>
        </p:spPr>
        <p:txBody>
          <a:bodyPr>
            <a:normAutofit/>
          </a:bodyPr>
          <a:lstStyle/>
          <a:p>
            <a:r>
              <a:rPr lang="es-ES" sz="2400" dirty="0"/>
              <a:t>Use </a:t>
            </a:r>
            <a:r>
              <a:rPr lang="es-ES" sz="2400" dirty="0" err="1"/>
              <a:t>the</a:t>
            </a:r>
            <a:r>
              <a:rPr lang="es-ES" sz="2400" dirty="0"/>
              <a:t> </a:t>
            </a:r>
            <a:r>
              <a:rPr lang="es-ES" sz="2400" dirty="0" err="1">
                <a:solidFill>
                  <a:schemeClr val="accent6">
                    <a:lumMod val="75000"/>
                  </a:schemeClr>
                </a:solidFill>
              </a:rPr>
              <a:t>rerddap</a:t>
            </a:r>
            <a:r>
              <a:rPr lang="es-ES" sz="2400" dirty="0"/>
              <a:t> </a:t>
            </a:r>
            <a:r>
              <a:rPr lang="es-ES" sz="2400" dirty="0" err="1"/>
              <a:t>package</a:t>
            </a:r>
            <a:r>
              <a:rPr lang="es-ES" sz="2400" dirty="0"/>
              <a:t> to </a:t>
            </a:r>
            <a:r>
              <a:rPr lang="es-ES" sz="2400" dirty="0" err="1"/>
              <a:t>download</a:t>
            </a:r>
            <a:r>
              <a:rPr lang="es-ES" sz="2400" dirty="0"/>
              <a:t> </a:t>
            </a:r>
            <a:r>
              <a:rPr lang="es-ES" sz="2400" dirty="0" err="1"/>
              <a:t>chl</a:t>
            </a:r>
            <a:r>
              <a:rPr lang="es-ES" sz="2400" dirty="0"/>
              <a:t>-a </a:t>
            </a:r>
            <a:r>
              <a:rPr lang="es-ES" sz="2400" dirty="0" err="1"/>
              <a:t>concentration</a:t>
            </a:r>
            <a:r>
              <a:rPr lang="es-ES" sz="2400" dirty="0"/>
              <a:t> data </a:t>
            </a:r>
            <a:r>
              <a:rPr lang="es-ES" sz="2400" dirty="0" err="1"/>
              <a:t>from</a:t>
            </a:r>
            <a:r>
              <a:rPr lang="es-ES" sz="2400" dirty="0"/>
              <a:t> ERDDAP </a:t>
            </a:r>
            <a:r>
              <a:rPr lang="es-ES" sz="2400" dirty="0" err="1"/>
              <a:t>for</a:t>
            </a:r>
            <a:r>
              <a:rPr lang="es-ES" sz="2400" dirty="0"/>
              <a:t> </a:t>
            </a:r>
            <a:r>
              <a:rPr lang="es-ES" sz="2400" dirty="0" err="1"/>
              <a:t>different</a:t>
            </a:r>
            <a:r>
              <a:rPr lang="es-ES" sz="2400" dirty="0"/>
              <a:t> </a:t>
            </a:r>
            <a:r>
              <a:rPr lang="es-ES" sz="2400" dirty="0" err="1"/>
              <a:t>sensors</a:t>
            </a:r>
            <a:endParaRPr lang="es-ES" sz="2400" dirty="0"/>
          </a:p>
          <a:p>
            <a:r>
              <a:rPr lang="es-ES" sz="2400" dirty="0" err="1"/>
              <a:t>Plot</a:t>
            </a:r>
            <a:r>
              <a:rPr lang="es-ES" sz="2400" dirty="0"/>
              <a:t> time series to compare data </a:t>
            </a:r>
            <a:r>
              <a:rPr lang="es-ES" sz="2400" dirty="0" err="1"/>
              <a:t>from</a:t>
            </a:r>
            <a:r>
              <a:rPr lang="es-ES" sz="2400" dirty="0"/>
              <a:t> </a:t>
            </a:r>
            <a:r>
              <a:rPr lang="es-ES" sz="2400" dirty="0" err="1"/>
              <a:t>different</a:t>
            </a:r>
            <a:r>
              <a:rPr lang="es-ES" sz="2400" dirty="0"/>
              <a:t> </a:t>
            </a:r>
            <a:r>
              <a:rPr lang="es-ES" sz="2400" dirty="0" err="1"/>
              <a:t>sensors</a:t>
            </a:r>
            <a:endParaRPr lang="es-ES" sz="2400" dirty="0"/>
          </a:p>
          <a:p>
            <a:endParaRPr lang="es-ES" sz="2400" dirty="0"/>
          </a:p>
          <a:p>
            <a:r>
              <a:rPr lang="es-ES" sz="2400">
                <a:hlinkClick r:id="rId3"/>
              </a:rPr>
              <a:t>https://umd.instructure.com/courses/1332077/pages/r-tutorial-2-comparison-of-chlorophyll-data-from-different-sensors?module_item_id=11289580</a:t>
            </a:r>
            <a:endParaRPr lang="es-ES" sz="2400"/>
          </a:p>
          <a:p>
            <a:endParaRPr lang="es-ES" dirty="0"/>
          </a:p>
          <a:p>
            <a:endParaRPr lang="es-ES" dirty="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5" name="Picture 4"/>
          <p:cNvPicPr>
            <a:picLocks noChangeAspect="1"/>
          </p:cNvPicPr>
          <p:nvPr/>
        </p:nvPicPr>
        <p:blipFill>
          <a:blip r:embed="rId4"/>
          <a:stretch>
            <a:fillRect/>
          </a:stretch>
        </p:blipFill>
        <p:spPr>
          <a:xfrm>
            <a:off x="6025896" y="1335023"/>
            <a:ext cx="5937532" cy="2079879"/>
          </a:xfrm>
          <a:prstGeom prst="rect">
            <a:avLst/>
          </a:prstGeom>
        </p:spPr>
      </p:pic>
      <p:pic>
        <p:nvPicPr>
          <p:cNvPr id="6" name="Picture 5"/>
          <p:cNvPicPr>
            <a:picLocks noChangeAspect="1"/>
          </p:cNvPicPr>
          <p:nvPr/>
        </p:nvPicPr>
        <p:blipFill>
          <a:blip r:embed="rId5"/>
          <a:stretch>
            <a:fillRect/>
          </a:stretch>
        </p:blipFill>
        <p:spPr>
          <a:xfrm>
            <a:off x="6069153" y="3608520"/>
            <a:ext cx="5904944" cy="2088192"/>
          </a:xfrm>
          <a:prstGeom prst="rect">
            <a:avLst/>
          </a:prstGeom>
        </p:spPr>
      </p:pic>
    </p:spTree>
    <p:extLst>
      <p:ext uri="{BB962C8B-B14F-4D97-AF65-F5344CB8AC3E}">
        <p14:creationId xmlns:p14="http://schemas.microsoft.com/office/powerpoint/2010/main" val="112419850"/>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R – Tutorial 3</a:t>
            </a:r>
          </a:p>
        </p:txBody>
      </p:sp>
      <p:sp>
        <p:nvSpPr>
          <p:cNvPr id="9" name="Content Placeholder 8"/>
          <p:cNvSpPr>
            <a:spLocks noGrp="1"/>
          </p:cNvSpPr>
          <p:nvPr>
            <p:ph idx="1"/>
          </p:nvPr>
        </p:nvSpPr>
        <p:spPr>
          <a:xfrm>
            <a:off x="838200" y="1764792"/>
            <a:ext cx="5187696" cy="4412171"/>
          </a:xfrm>
        </p:spPr>
        <p:txBody>
          <a:bodyPr>
            <a:normAutofit lnSpcReduction="10000"/>
          </a:bodyPr>
          <a:lstStyle/>
          <a:p>
            <a:r>
              <a:rPr lang="es-ES" sz="2400" dirty="0"/>
              <a:t>Use </a:t>
            </a:r>
            <a:r>
              <a:rPr lang="es-ES" sz="2400" dirty="0" err="1"/>
              <a:t>the</a:t>
            </a:r>
            <a:r>
              <a:rPr lang="es-ES" sz="2400" dirty="0"/>
              <a:t> </a:t>
            </a:r>
            <a:r>
              <a:rPr lang="es-ES" sz="2400" dirty="0" err="1">
                <a:solidFill>
                  <a:schemeClr val="accent6">
                    <a:lumMod val="75000"/>
                  </a:schemeClr>
                </a:solidFill>
              </a:rPr>
              <a:t>sf</a:t>
            </a:r>
            <a:r>
              <a:rPr lang="es-ES" sz="2400" dirty="0">
                <a:solidFill>
                  <a:schemeClr val="tx1"/>
                </a:solidFill>
              </a:rPr>
              <a:t> </a:t>
            </a:r>
            <a:r>
              <a:rPr lang="es-ES" sz="2400" dirty="0" err="1">
                <a:solidFill>
                  <a:schemeClr val="tx1"/>
                </a:solidFill>
              </a:rPr>
              <a:t>package</a:t>
            </a:r>
            <a:r>
              <a:rPr lang="es-ES" sz="2400" dirty="0">
                <a:solidFill>
                  <a:schemeClr val="tx1"/>
                </a:solidFill>
              </a:rPr>
              <a:t> to load a </a:t>
            </a:r>
            <a:r>
              <a:rPr lang="es-ES" sz="2400" dirty="0" err="1">
                <a:solidFill>
                  <a:schemeClr val="tx1"/>
                </a:solidFill>
              </a:rPr>
              <a:t>shapefile</a:t>
            </a:r>
            <a:r>
              <a:rPr lang="es-ES" sz="2400" dirty="0">
                <a:solidFill>
                  <a:schemeClr val="tx1"/>
                </a:solidFill>
              </a:rPr>
              <a:t> </a:t>
            </a:r>
            <a:r>
              <a:rPr lang="es-ES" sz="2400" dirty="0" err="1">
                <a:solidFill>
                  <a:schemeClr val="tx1"/>
                </a:solidFill>
              </a:rPr>
              <a:t>into</a:t>
            </a:r>
            <a:r>
              <a:rPr lang="es-ES" sz="2400" dirty="0">
                <a:solidFill>
                  <a:schemeClr val="tx1"/>
                </a:solidFill>
              </a:rPr>
              <a:t> R</a:t>
            </a:r>
            <a:endParaRPr lang="es-ES" sz="2400" dirty="0"/>
          </a:p>
          <a:p>
            <a:r>
              <a:rPr lang="es-ES" sz="2400" dirty="0"/>
              <a:t>Use </a:t>
            </a:r>
            <a:r>
              <a:rPr lang="es-ES" sz="2400" dirty="0" err="1"/>
              <a:t>the</a:t>
            </a:r>
            <a:r>
              <a:rPr lang="es-ES" sz="2400" dirty="0"/>
              <a:t> </a:t>
            </a:r>
            <a:r>
              <a:rPr lang="es-ES" sz="2400" dirty="0" err="1">
                <a:solidFill>
                  <a:schemeClr val="accent6">
                    <a:lumMod val="75000"/>
                  </a:schemeClr>
                </a:solidFill>
              </a:rPr>
              <a:t>rxtractogon</a:t>
            </a:r>
            <a:r>
              <a:rPr lang="es-ES" sz="2400" dirty="0"/>
              <a:t> </a:t>
            </a:r>
            <a:r>
              <a:rPr lang="es-ES" sz="2400" dirty="0" err="1"/>
              <a:t>function</a:t>
            </a:r>
            <a:r>
              <a:rPr lang="es-ES" sz="2400" dirty="0"/>
              <a:t> </a:t>
            </a:r>
            <a:r>
              <a:rPr lang="es-ES" sz="2400" dirty="0" err="1"/>
              <a:t>from</a:t>
            </a:r>
            <a:r>
              <a:rPr lang="es-ES" sz="2400" dirty="0"/>
              <a:t> </a:t>
            </a:r>
            <a:r>
              <a:rPr lang="es-ES" sz="2400" dirty="0" err="1"/>
              <a:t>the</a:t>
            </a:r>
            <a:r>
              <a:rPr lang="es-ES" sz="2400" dirty="0"/>
              <a:t> </a:t>
            </a:r>
            <a:r>
              <a:rPr lang="es-ES" sz="2400" dirty="0" err="1">
                <a:solidFill>
                  <a:schemeClr val="accent6">
                    <a:lumMod val="75000"/>
                  </a:schemeClr>
                </a:solidFill>
              </a:rPr>
              <a:t>rerddapXtracto</a:t>
            </a:r>
            <a:r>
              <a:rPr lang="es-ES" sz="2400" dirty="0"/>
              <a:t> </a:t>
            </a:r>
            <a:r>
              <a:rPr lang="es-ES" sz="2400" dirty="0" err="1"/>
              <a:t>package</a:t>
            </a:r>
            <a:r>
              <a:rPr lang="es-ES" sz="2400" dirty="0"/>
              <a:t> to </a:t>
            </a:r>
            <a:r>
              <a:rPr lang="es-ES" sz="2400" dirty="0" err="1"/>
              <a:t>download</a:t>
            </a:r>
            <a:r>
              <a:rPr lang="es-ES" sz="2400" dirty="0"/>
              <a:t> data </a:t>
            </a:r>
            <a:r>
              <a:rPr lang="es-ES" sz="2400" dirty="0" err="1"/>
              <a:t>from</a:t>
            </a:r>
            <a:r>
              <a:rPr lang="es-ES" sz="2400" dirty="0"/>
              <a:t> ERDDAP </a:t>
            </a:r>
            <a:r>
              <a:rPr lang="es-ES" sz="2400" dirty="0" err="1"/>
              <a:t>within</a:t>
            </a:r>
            <a:r>
              <a:rPr lang="es-ES" sz="2400" dirty="0"/>
              <a:t> </a:t>
            </a:r>
            <a:r>
              <a:rPr lang="es-ES" sz="2400" dirty="0" err="1"/>
              <a:t>the</a:t>
            </a:r>
            <a:r>
              <a:rPr lang="es-ES" sz="2400" dirty="0"/>
              <a:t> </a:t>
            </a:r>
            <a:r>
              <a:rPr lang="es-ES" sz="2400" dirty="0" err="1"/>
              <a:t>boundaries</a:t>
            </a:r>
            <a:r>
              <a:rPr lang="es-ES" sz="2400" dirty="0"/>
              <a:t> of </a:t>
            </a:r>
            <a:r>
              <a:rPr lang="es-ES" sz="2400" dirty="0" err="1"/>
              <a:t>the</a:t>
            </a:r>
            <a:r>
              <a:rPr lang="es-ES" sz="2400" dirty="0"/>
              <a:t> </a:t>
            </a:r>
            <a:r>
              <a:rPr lang="es-ES" sz="2400" dirty="0" err="1"/>
              <a:t>shapefile</a:t>
            </a:r>
            <a:endParaRPr lang="es-ES" sz="2400" dirty="0"/>
          </a:p>
          <a:p>
            <a:r>
              <a:rPr lang="es-ES" sz="2400" dirty="0" err="1"/>
              <a:t>Make</a:t>
            </a:r>
            <a:r>
              <a:rPr lang="es-ES" sz="2400" dirty="0"/>
              <a:t> a </a:t>
            </a:r>
            <a:r>
              <a:rPr lang="es-ES" sz="2400" dirty="0" err="1"/>
              <a:t>map</a:t>
            </a:r>
            <a:r>
              <a:rPr lang="es-ES" sz="2400" dirty="0"/>
              <a:t> of SST </a:t>
            </a:r>
            <a:r>
              <a:rPr lang="es-ES" sz="2400" dirty="0" err="1"/>
              <a:t>within</a:t>
            </a:r>
            <a:r>
              <a:rPr lang="es-ES" sz="2400" dirty="0"/>
              <a:t> </a:t>
            </a:r>
            <a:r>
              <a:rPr lang="es-ES" sz="2400" dirty="0" err="1"/>
              <a:t>the</a:t>
            </a:r>
            <a:r>
              <a:rPr lang="es-ES" sz="2400" dirty="0"/>
              <a:t> </a:t>
            </a:r>
            <a:r>
              <a:rPr lang="es-ES" sz="2400" dirty="0" err="1"/>
              <a:t>boundaries</a:t>
            </a:r>
            <a:r>
              <a:rPr lang="es-ES" sz="2400" dirty="0"/>
              <a:t> of PMMN</a:t>
            </a:r>
          </a:p>
          <a:p>
            <a:r>
              <a:rPr lang="es-ES" sz="2400">
                <a:hlinkClick r:id="rId3"/>
              </a:rPr>
              <a:t>https://umd.instructure.com/courses/1332077/pages/r-tutorial-3-extract-data-within-a-shapefile-using-erddap?module_item_id=11289586</a:t>
            </a:r>
            <a:endParaRPr lang="es-ES" sz="2400"/>
          </a:p>
          <a:p>
            <a:endParaRPr lang="es-ES" dirty="0"/>
          </a:p>
          <a:p>
            <a:endParaRPr lang="es-ES" dirty="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3" name="Picture 2"/>
          <p:cNvPicPr>
            <a:picLocks noChangeAspect="1"/>
          </p:cNvPicPr>
          <p:nvPr/>
        </p:nvPicPr>
        <p:blipFill>
          <a:blip r:embed="rId4"/>
          <a:stretch>
            <a:fillRect/>
          </a:stretch>
        </p:blipFill>
        <p:spPr>
          <a:xfrm>
            <a:off x="6167682" y="1764792"/>
            <a:ext cx="5862202" cy="3709416"/>
          </a:xfrm>
          <a:prstGeom prst="rect">
            <a:avLst/>
          </a:prstGeom>
        </p:spPr>
      </p:pic>
    </p:spTree>
    <p:extLst>
      <p:ext uri="{BB962C8B-B14F-4D97-AF65-F5344CB8AC3E}">
        <p14:creationId xmlns:p14="http://schemas.microsoft.com/office/powerpoint/2010/main" val="1940471215"/>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R – Tutorial 4</a:t>
            </a:r>
          </a:p>
        </p:txBody>
      </p:sp>
      <p:sp>
        <p:nvSpPr>
          <p:cNvPr id="9" name="Content Placeholder 8"/>
          <p:cNvSpPr>
            <a:spLocks noGrp="1"/>
          </p:cNvSpPr>
          <p:nvPr>
            <p:ph idx="1"/>
          </p:nvPr>
        </p:nvSpPr>
        <p:spPr>
          <a:xfrm>
            <a:off x="838200" y="1764792"/>
            <a:ext cx="5187696" cy="4412171"/>
          </a:xfrm>
        </p:spPr>
        <p:txBody>
          <a:bodyPr>
            <a:normAutofit lnSpcReduction="10000"/>
          </a:bodyPr>
          <a:lstStyle/>
          <a:p>
            <a:r>
              <a:rPr lang="es-ES" sz="2400" dirty="0"/>
              <a:t>Use 2 </a:t>
            </a:r>
            <a:r>
              <a:rPr lang="es-ES" sz="2400" dirty="0" err="1"/>
              <a:t>different</a:t>
            </a:r>
            <a:r>
              <a:rPr lang="es-ES" sz="2400" dirty="0"/>
              <a:t> </a:t>
            </a:r>
            <a:r>
              <a:rPr lang="es-ES" sz="2400" dirty="0" err="1"/>
              <a:t>methods</a:t>
            </a:r>
            <a:r>
              <a:rPr lang="es-ES" sz="2400" dirty="0"/>
              <a:t> to </a:t>
            </a:r>
            <a:r>
              <a:rPr lang="es-ES" sz="2400" dirty="0" err="1"/>
              <a:t>download</a:t>
            </a:r>
            <a:r>
              <a:rPr lang="es-ES" sz="2400" dirty="0"/>
              <a:t> data </a:t>
            </a:r>
            <a:r>
              <a:rPr lang="es-ES" sz="2400" dirty="0" err="1"/>
              <a:t>for</a:t>
            </a:r>
            <a:r>
              <a:rPr lang="es-ES" sz="2400" dirty="0"/>
              <a:t> </a:t>
            </a:r>
            <a:r>
              <a:rPr lang="es-ES" sz="2400" dirty="0" err="1"/>
              <a:t>each</a:t>
            </a:r>
            <a:r>
              <a:rPr lang="es-ES" sz="2400" dirty="0"/>
              <a:t> </a:t>
            </a:r>
            <a:r>
              <a:rPr lang="es-ES" sz="2400" dirty="0" err="1"/>
              <a:t>point</a:t>
            </a:r>
            <a:r>
              <a:rPr lang="es-ES" sz="2400" dirty="0"/>
              <a:t> (</a:t>
            </a:r>
            <a:r>
              <a:rPr lang="es-ES" sz="2400" dirty="0" err="1"/>
              <a:t>location</a:t>
            </a:r>
            <a:r>
              <a:rPr lang="es-ES" sz="2400" dirty="0"/>
              <a:t>/date) </a:t>
            </a:r>
            <a:r>
              <a:rPr lang="es-ES" sz="2400" dirty="0" err="1"/>
              <a:t>along</a:t>
            </a:r>
            <a:r>
              <a:rPr lang="es-ES" sz="2400" dirty="0"/>
              <a:t> a </a:t>
            </a:r>
            <a:r>
              <a:rPr lang="es-ES" sz="2400" dirty="0" err="1"/>
              <a:t>turtle</a:t>
            </a:r>
            <a:r>
              <a:rPr lang="es-ES" sz="2400" dirty="0"/>
              <a:t> </a:t>
            </a:r>
            <a:r>
              <a:rPr lang="es-ES" sz="2400" dirty="0" err="1"/>
              <a:t>track</a:t>
            </a:r>
            <a:r>
              <a:rPr lang="es-ES" sz="2400" dirty="0"/>
              <a:t>.</a:t>
            </a:r>
          </a:p>
          <a:p>
            <a:pPr marL="914400" lvl="1" indent="-457200">
              <a:buFont typeface="+mj-lt"/>
              <a:buAutoNum type="arabicPeriod"/>
            </a:pPr>
            <a:r>
              <a:rPr lang="es-ES" dirty="0" err="1"/>
              <a:t>Build</a:t>
            </a:r>
            <a:r>
              <a:rPr lang="es-ES" dirty="0"/>
              <a:t> </a:t>
            </a:r>
            <a:r>
              <a:rPr lang="es-ES" dirty="0" err="1"/>
              <a:t>an</a:t>
            </a:r>
            <a:r>
              <a:rPr lang="es-ES" dirty="0"/>
              <a:t> </a:t>
            </a:r>
            <a:r>
              <a:rPr lang="es-ES" dirty="0">
                <a:solidFill>
                  <a:schemeClr val="accent6">
                    <a:lumMod val="75000"/>
                  </a:schemeClr>
                </a:solidFill>
              </a:rPr>
              <a:t>ERDDAP URL </a:t>
            </a:r>
            <a:r>
              <a:rPr lang="es-ES" dirty="0"/>
              <a:t>and </a:t>
            </a:r>
            <a:r>
              <a:rPr lang="es-ES" dirty="0" err="1"/>
              <a:t>extract</a:t>
            </a:r>
            <a:r>
              <a:rPr lang="es-ES" dirty="0"/>
              <a:t> data in a </a:t>
            </a:r>
            <a:r>
              <a:rPr lang="es-ES" dirty="0" err="1"/>
              <a:t>loop</a:t>
            </a:r>
            <a:r>
              <a:rPr lang="es-ES" dirty="0"/>
              <a:t>, and </a:t>
            </a:r>
            <a:r>
              <a:rPr lang="es-ES" dirty="0" err="1"/>
              <a:t>make</a:t>
            </a:r>
            <a:r>
              <a:rPr lang="es-ES" dirty="0"/>
              <a:t> </a:t>
            </a:r>
            <a:r>
              <a:rPr lang="es-ES" dirty="0" err="1"/>
              <a:t>map</a:t>
            </a:r>
            <a:r>
              <a:rPr lang="es-ES" dirty="0"/>
              <a:t> use </a:t>
            </a:r>
            <a:r>
              <a:rPr lang="es-ES" dirty="0">
                <a:solidFill>
                  <a:schemeClr val="accent6">
                    <a:lumMod val="75000"/>
                  </a:schemeClr>
                </a:solidFill>
              </a:rPr>
              <a:t>base</a:t>
            </a:r>
            <a:r>
              <a:rPr lang="es-ES" dirty="0"/>
              <a:t> </a:t>
            </a:r>
            <a:r>
              <a:rPr lang="es-ES" dirty="0" err="1"/>
              <a:t>plots</a:t>
            </a:r>
            <a:r>
              <a:rPr lang="es-ES" dirty="0"/>
              <a:t>.</a:t>
            </a:r>
          </a:p>
          <a:p>
            <a:pPr marL="914400" lvl="1" indent="-457200">
              <a:buFont typeface="+mj-lt"/>
              <a:buAutoNum type="arabicPeriod"/>
            </a:pPr>
            <a:r>
              <a:rPr lang="es-ES" dirty="0"/>
              <a:t>Use </a:t>
            </a:r>
            <a:r>
              <a:rPr lang="es-ES" dirty="0" err="1"/>
              <a:t>the</a:t>
            </a:r>
            <a:r>
              <a:rPr lang="es-ES" dirty="0"/>
              <a:t> </a:t>
            </a:r>
            <a:r>
              <a:rPr lang="es-ES" dirty="0" err="1">
                <a:solidFill>
                  <a:schemeClr val="accent6">
                    <a:lumMod val="75000"/>
                  </a:schemeClr>
                </a:solidFill>
              </a:rPr>
              <a:t>rxtracto</a:t>
            </a:r>
            <a:r>
              <a:rPr lang="es-ES" dirty="0"/>
              <a:t> </a:t>
            </a:r>
            <a:r>
              <a:rPr lang="es-ES" dirty="0" err="1"/>
              <a:t>function</a:t>
            </a:r>
            <a:r>
              <a:rPr lang="es-ES" dirty="0"/>
              <a:t> of </a:t>
            </a:r>
            <a:r>
              <a:rPr lang="es-ES" dirty="0" err="1"/>
              <a:t>the</a:t>
            </a:r>
            <a:r>
              <a:rPr lang="es-ES" dirty="0"/>
              <a:t> </a:t>
            </a:r>
            <a:r>
              <a:rPr lang="es-ES" dirty="0" err="1">
                <a:solidFill>
                  <a:schemeClr val="accent6">
                    <a:lumMod val="75000"/>
                  </a:schemeClr>
                </a:solidFill>
              </a:rPr>
              <a:t>rerddapXtracto</a:t>
            </a:r>
            <a:r>
              <a:rPr lang="es-ES" dirty="0"/>
              <a:t> </a:t>
            </a:r>
            <a:r>
              <a:rPr lang="es-ES" dirty="0" err="1"/>
              <a:t>package</a:t>
            </a:r>
            <a:r>
              <a:rPr lang="es-ES" dirty="0"/>
              <a:t> to </a:t>
            </a:r>
            <a:r>
              <a:rPr lang="es-ES" dirty="0" err="1"/>
              <a:t>extract</a:t>
            </a:r>
            <a:r>
              <a:rPr lang="es-ES" dirty="0"/>
              <a:t> data </a:t>
            </a:r>
            <a:r>
              <a:rPr lang="es-ES" dirty="0" err="1"/>
              <a:t>all</a:t>
            </a:r>
            <a:r>
              <a:rPr lang="es-ES" dirty="0"/>
              <a:t> at once and </a:t>
            </a:r>
            <a:r>
              <a:rPr lang="es-ES" dirty="0" err="1"/>
              <a:t>make</a:t>
            </a:r>
            <a:r>
              <a:rPr lang="es-ES" dirty="0"/>
              <a:t> a </a:t>
            </a:r>
            <a:r>
              <a:rPr lang="es-ES" dirty="0" err="1"/>
              <a:t>map</a:t>
            </a:r>
            <a:r>
              <a:rPr lang="es-ES" dirty="0"/>
              <a:t> </a:t>
            </a:r>
            <a:r>
              <a:rPr lang="es-ES" dirty="0" err="1"/>
              <a:t>using</a:t>
            </a:r>
            <a:r>
              <a:rPr lang="es-ES" dirty="0"/>
              <a:t> </a:t>
            </a:r>
            <a:r>
              <a:rPr lang="es-ES" dirty="0">
                <a:solidFill>
                  <a:schemeClr val="accent6">
                    <a:lumMod val="75000"/>
                  </a:schemeClr>
                </a:solidFill>
              </a:rPr>
              <a:t>ggplot2</a:t>
            </a:r>
            <a:r>
              <a:rPr lang="es-ES" dirty="0"/>
              <a:t>.</a:t>
            </a:r>
          </a:p>
          <a:p>
            <a:r>
              <a:rPr lang="es-ES" sz="2400">
                <a:hlinkClick r:id="rId3"/>
              </a:rPr>
              <a:t>https://umd.instructure.com/courses/1332077/pages/r-tutorial-4-extract-data-along-a-turtle-track?module_item_id=11289590</a:t>
            </a:r>
            <a:endParaRPr lang="es-ES" sz="240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4" name="Picture 3"/>
          <p:cNvPicPr>
            <a:picLocks noChangeAspect="1"/>
          </p:cNvPicPr>
          <p:nvPr/>
        </p:nvPicPr>
        <p:blipFill>
          <a:blip r:embed="rId4"/>
          <a:stretch>
            <a:fillRect/>
          </a:stretch>
        </p:blipFill>
        <p:spPr>
          <a:xfrm>
            <a:off x="6263639" y="1112964"/>
            <a:ext cx="5718429" cy="2641600"/>
          </a:xfrm>
          <a:prstGeom prst="rect">
            <a:avLst/>
          </a:prstGeom>
        </p:spPr>
      </p:pic>
      <p:pic>
        <p:nvPicPr>
          <p:cNvPr id="5" name="Picture 4"/>
          <p:cNvPicPr>
            <a:picLocks noChangeAspect="1"/>
          </p:cNvPicPr>
          <p:nvPr/>
        </p:nvPicPr>
        <p:blipFill>
          <a:blip r:embed="rId5"/>
          <a:stretch>
            <a:fillRect/>
          </a:stretch>
        </p:blipFill>
        <p:spPr>
          <a:xfrm>
            <a:off x="6313321" y="4251960"/>
            <a:ext cx="5878679" cy="2057226"/>
          </a:xfrm>
          <a:prstGeom prst="rect">
            <a:avLst/>
          </a:prstGeom>
        </p:spPr>
      </p:pic>
    </p:spTree>
    <p:extLst>
      <p:ext uri="{BB962C8B-B14F-4D97-AF65-F5344CB8AC3E}">
        <p14:creationId xmlns:p14="http://schemas.microsoft.com/office/powerpoint/2010/main" val="1314165878"/>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828417" y="2591471"/>
            <a:ext cx="10515600" cy="1325563"/>
          </a:xfrm>
        </p:spPr>
        <p:txBody>
          <a:bodyPr>
            <a:normAutofit/>
          </a:bodyPr>
          <a:lstStyle/>
          <a:p>
            <a:pPr algn="ctr"/>
            <a:r>
              <a:rPr lang="en-US" sz="5400" b="1" dirty="0"/>
              <a:t>Python Tutorials</a:t>
            </a: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spTree>
    <p:extLst>
      <p:ext uri="{BB962C8B-B14F-4D97-AF65-F5344CB8AC3E}">
        <p14:creationId xmlns:p14="http://schemas.microsoft.com/office/powerpoint/2010/main" val="1270865360"/>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Python – Contents</a:t>
            </a:r>
          </a:p>
        </p:txBody>
      </p:sp>
      <p:sp>
        <p:nvSpPr>
          <p:cNvPr id="9" name="Content Placeholder 8"/>
          <p:cNvSpPr>
            <a:spLocks noGrp="1"/>
          </p:cNvSpPr>
          <p:nvPr>
            <p:ph idx="1"/>
          </p:nvPr>
        </p:nvSpPr>
        <p:spPr>
          <a:xfrm>
            <a:off x="838200" y="1207008"/>
            <a:ext cx="10515600" cy="4969955"/>
          </a:xfrm>
        </p:spPr>
        <p:txBody>
          <a:bodyPr>
            <a:normAutofit/>
          </a:bodyPr>
          <a:lstStyle/>
          <a:p>
            <a:pPr marL="514350" indent="-514350">
              <a:buFont typeface="+mj-lt"/>
              <a:buAutoNum type="arabicPeriod"/>
            </a:pPr>
            <a:r>
              <a:rPr lang="en-US" sz="2400" dirty="0">
                <a:solidFill>
                  <a:schemeClr val="accent1">
                    <a:lumMod val="75000"/>
                  </a:schemeClr>
                </a:solidFill>
              </a:rPr>
              <a:t>How to work with satellite data in Python</a:t>
            </a:r>
          </a:p>
          <a:p>
            <a:pPr marL="457200" lvl="1" indent="0">
              <a:buNone/>
            </a:pPr>
            <a:r>
              <a:rPr lang="en-US" sz="2000" dirty="0"/>
              <a:t>Learn how to download data from </a:t>
            </a:r>
            <a:r>
              <a:rPr lang="en-US" sz="2000" dirty="0">
                <a:solidFill>
                  <a:schemeClr val="accent6">
                    <a:lumMod val="75000"/>
                  </a:schemeClr>
                </a:solidFill>
              </a:rPr>
              <a:t>ERDDAP</a:t>
            </a:r>
            <a:r>
              <a:rPr lang="en-US" sz="2000" dirty="0"/>
              <a:t> and use the </a:t>
            </a:r>
            <a:r>
              <a:rPr lang="en-US" sz="2000" dirty="0" err="1">
                <a:solidFill>
                  <a:schemeClr val="accent6">
                    <a:lumMod val="75000"/>
                  </a:schemeClr>
                </a:solidFill>
              </a:rPr>
              <a:t>urllib</a:t>
            </a:r>
            <a:r>
              <a:rPr lang="en-US" sz="2000" dirty="0">
                <a:solidFill>
                  <a:schemeClr val="accent6">
                    <a:lumMod val="75000"/>
                  </a:schemeClr>
                </a:solidFill>
              </a:rPr>
              <a:t> </a:t>
            </a:r>
            <a:r>
              <a:rPr lang="en-US" sz="2000" dirty="0">
                <a:solidFill>
                  <a:schemeClr val="tx1"/>
                </a:solidFill>
              </a:rPr>
              <a:t>and </a:t>
            </a:r>
            <a:r>
              <a:rPr lang="en-US" sz="2000" dirty="0" err="1">
                <a:solidFill>
                  <a:schemeClr val="accent6">
                    <a:lumMod val="75000"/>
                  </a:schemeClr>
                </a:solidFill>
              </a:rPr>
              <a:t>xarray</a:t>
            </a:r>
            <a:r>
              <a:rPr lang="en-US" sz="2000" dirty="0"/>
              <a:t> packages to load the data, </a:t>
            </a:r>
            <a:r>
              <a:rPr lang="en-US" sz="2000" dirty="0" err="1">
                <a:solidFill>
                  <a:schemeClr val="accent6">
                    <a:lumMod val="75000"/>
                  </a:schemeClr>
                </a:solidFill>
              </a:rPr>
              <a:t>matplotlib</a:t>
            </a:r>
            <a:r>
              <a:rPr lang="en-US" sz="2000" dirty="0"/>
              <a:t> to make a map of SST around Hawaii</a:t>
            </a:r>
          </a:p>
          <a:p>
            <a:pPr marL="514350" indent="-514350">
              <a:buFont typeface="+mj-lt"/>
              <a:buAutoNum type="arabicPeriod"/>
            </a:pPr>
            <a:r>
              <a:rPr lang="en-US" sz="2400" dirty="0">
                <a:solidFill>
                  <a:schemeClr val="accent1">
                    <a:lumMod val="75000"/>
                  </a:schemeClr>
                </a:solidFill>
              </a:rPr>
              <a:t>Comparison of chlorophyll data from different sensors</a:t>
            </a:r>
          </a:p>
          <a:p>
            <a:pPr marL="457200" lvl="1" indent="0">
              <a:buNone/>
            </a:pPr>
            <a:r>
              <a:rPr lang="en-US" sz="2000" dirty="0"/>
              <a:t>Use the </a:t>
            </a:r>
            <a:r>
              <a:rPr lang="en-US" sz="2000" dirty="0" err="1">
                <a:solidFill>
                  <a:schemeClr val="accent6">
                    <a:lumMod val="75000"/>
                  </a:schemeClr>
                </a:solidFill>
              </a:rPr>
              <a:t>urllib</a:t>
            </a:r>
            <a:r>
              <a:rPr lang="en-US" sz="2000" dirty="0">
                <a:solidFill>
                  <a:schemeClr val="accent6">
                    <a:lumMod val="75000"/>
                  </a:schemeClr>
                </a:solidFill>
              </a:rPr>
              <a:t> </a:t>
            </a:r>
            <a:r>
              <a:rPr lang="en-US" sz="2000" dirty="0">
                <a:solidFill>
                  <a:schemeClr val="tx1"/>
                </a:solidFill>
              </a:rPr>
              <a:t>and</a:t>
            </a:r>
            <a:r>
              <a:rPr lang="en-US" sz="2000" dirty="0">
                <a:solidFill>
                  <a:schemeClr val="accent6">
                    <a:lumMod val="75000"/>
                  </a:schemeClr>
                </a:solidFill>
              </a:rPr>
              <a:t> </a:t>
            </a:r>
            <a:r>
              <a:rPr lang="en-US" sz="2000" dirty="0" err="1">
                <a:solidFill>
                  <a:schemeClr val="accent6">
                    <a:lumMod val="75000"/>
                  </a:schemeClr>
                </a:solidFill>
              </a:rPr>
              <a:t>xarray</a:t>
            </a:r>
            <a:r>
              <a:rPr lang="en-US" sz="2000" dirty="0"/>
              <a:t> packages to download data from ERDDAP for different ocean color sensors and plot time series of </a:t>
            </a:r>
            <a:r>
              <a:rPr lang="en-US" sz="2000" dirty="0" err="1"/>
              <a:t>chl</a:t>
            </a:r>
            <a:r>
              <a:rPr lang="en-US" sz="2000" dirty="0"/>
              <a:t>-a concentration around Hawaii.</a:t>
            </a:r>
          </a:p>
          <a:p>
            <a:pPr marL="514350" indent="-514350">
              <a:buFont typeface="+mj-lt"/>
              <a:buAutoNum type="arabicPeriod"/>
            </a:pPr>
            <a:r>
              <a:rPr lang="en-US" sz="2400" dirty="0">
                <a:solidFill>
                  <a:schemeClr val="accent1">
                    <a:lumMod val="75000"/>
                  </a:schemeClr>
                </a:solidFill>
              </a:rPr>
              <a:t>Extract data within a </a:t>
            </a:r>
            <a:r>
              <a:rPr lang="en-US" sz="2400" dirty="0" err="1">
                <a:solidFill>
                  <a:schemeClr val="accent1">
                    <a:lumMod val="75000"/>
                  </a:schemeClr>
                </a:solidFill>
              </a:rPr>
              <a:t>shapefile</a:t>
            </a:r>
            <a:r>
              <a:rPr lang="en-US" sz="2400" dirty="0">
                <a:solidFill>
                  <a:schemeClr val="accent1">
                    <a:lumMod val="75000"/>
                  </a:schemeClr>
                </a:solidFill>
              </a:rPr>
              <a:t> using ERDDAP</a:t>
            </a:r>
          </a:p>
          <a:p>
            <a:pPr marL="457200" lvl="1" indent="0">
              <a:buNone/>
            </a:pPr>
            <a:r>
              <a:rPr lang="en-US" sz="2000" dirty="0"/>
              <a:t>Use the </a:t>
            </a:r>
            <a:r>
              <a:rPr lang="en-US" sz="2000" dirty="0">
                <a:solidFill>
                  <a:schemeClr val="accent6">
                    <a:lumMod val="75000"/>
                  </a:schemeClr>
                </a:solidFill>
              </a:rPr>
              <a:t>shapely </a:t>
            </a:r>
            <a:r>
              <a:rPr lang="en-US" sz="2000" dirty="0">
                <a:solidFill>
                  <a:schemeClr val="tx1"/>
                </a:solidFill>
              </a:rPr>
              <a:t>and</a:t>
            </a:r>
            <a:r>
              <a:rPr lang="en-US" sz="2000" dirty="0">
                <a:solidFill>
                  <a:schemeClr val="accent6">
                    <a:lumMod val="75000"/>
                  </a:schemeClr>
                </a:solidFill>
              </a:rPr>
              <a:t> </a:t>
            </a:r>
            <a:r>
              <a:rPr lang="en-US" sz="2000" dirty="0" err="1">
                <a:solidFill>
                  <a:schemeClr val="accent6">
                    <a:lumMod val="75000"/>
                  </a:schemeClr>
                </a:solidFill>
              </a:rPr>
              <a:t>geopandas</a:t>
            </a:r>
            <a:r>
              <a:rPr lang="en-US" sz="2000" dirty="0"/>
              <a:t> packages to read in a </a:t>
            </a:r>
            <a:r>
              <a:rPr lang="en-US" sz="2000" dirty="0" err="1"/>
              <a:t>shapefile</a:t>
            </a:r>
            <a:r>
              <a:rPr lang="en-US" sz="2000" dirty="0"/>
              <a:t>, and extract data from ERDDAP within the </a:t>
            </a:r>
            <a:r>
              <a:rPr lang="en-US" sz="2000" dirty="0" err="1"/>
              <a:t>shapefile</a:t>
            </a:r>
            <a:r>
              <a:rPr lang="en-US" sz="2000" dirty="0"/>
              <a:t> boundaries, to plot a map of SST within the PMMN boundary.</a:t>
            </a:r>
          </a:p>
          <a:p>
            <a:pPr marL="514350" indent="-514350">
              <a:buFont typeface="+mj-lt"/>
              <a:buAutoNum type="arabicPeriod"/>
            </a:pPr>
            <a:r>
              <a:rPr lang="en-US" sz="2400" dirty="0">
                <a:solidFill>
                  <a:schemeClr val="accent1">
                    <a:lumMod val="75000"/>
                  </a:schemeClr>
                </a:solidFill>
              </a:rPr>
              <a:t>Extract data along a turtle track</a:t>
            </a:r>
          </a:p>
          <a:p>
            <a:pPr marL="457200" lvl="1" indent="0">
              <a:buNone/>
            </a:pPr>
            <a:r>
              <a:rPr lang="en-US" sz="2000" dirty="0"/>
              <a:t>Extract </a:t>
            </a:r>
            <a:r>
              <a:rPr lang="en-US" sz="2000" dirty="0" err="1"/>
              <a:t>chl</a:t>
            </a:r>
            <a:r>
              <a:rPr lang="en-US" sz="2000" dirty="0"/>
              <a:t>-a and SST from </a:t>
            </a:r>
            <a:r>
              <a:rPr lang="en-US" sz="2000" dirty="0">
                <a:solidFill>
                  <a:schemeClr val="accent6">
                    <a:lumMod val="75000"/>
                  </a:schemeClr>
                </a:solidFill>
              </a:rPr>
              <a:t>ERDDAP</a:t>
            </a:r>
            <a:r>
              <a:rPr lang="en-US" sz="2000" dirty="0"/>
              <a:t> data along a turtle track. </a:t>
            </a: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spTree>
    <p:extLst>
      <p:ext uri="{BB962C8B-B14F-4D97-AF65-F5344CB8AC3E}">
        <p14:creationId xmlns:p14="http://schemas.microsoft.com/office/powerpoint/2010/main" val="617460614"/>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Python – Tutorial 1</a:t>
            </a:r>
          </a:p>
        </p:txBody>
      </p:sp>
      <p:sp>
        <p:nvSpPr>
          <p:cNvPr id="9" name="Content Placeholder 8"/>
          <p:cNvSpPr>
            <a:spLocks noGrp="1"/>
          </p:cNvSpPr>
          <p:nvPr>
            <p:ph idx="1"/>
          </p:nvPr>
        </p:nvSpPr>
        <p:spPr>
          <a:xfrm>
            <a:off x="838200" y="1764792"/>
            <a:ext cx="5187696" cy="4412171"/>
          </a:xfrm>
        </p:spPr>
        <p:txBody>
          <a:bodyPr>
            <a:normAutofit/>
          </a:bodyPr>
          <a:lstStyle/>
          <a:p>
            <a:r>
              <a:rPr lang="es-ES" sz="2400" dirty="0" err="1"/>
              <a:t>Find</a:t>
            </a:r>
            <a:r>
              <a:rPr lang="es-ES" sz="2400" dirty="0"/>
              <a:t> data </a:t>
            </a:r>
            <a:r>
              <a:rPr lang="es-ES" sz="2400" dirty="0" err="1"/>
              <a:t>on</a:t>
            </a:r>
            <a:r>
              <a:rPr lang="es-ES" sz="2400" dirty="0"/>
              <a:t> ERDDAP and </a:t>
            </a:r>
            <a:r>
              <a:rPr lang="es-ES" sz="2400" dirty="0" err="1"/>
              <a:t>generate</a:t>
            </a:r>
            <a:r>
              <a:rPr lang="es-ES" sz="2400" dirty="0"/>
              <a:t> </a:t>
            </a:r>
            <a:r>
              <a:rPr lang="es-ES" sz="2400" dirty="0" err="1"/>
              <a:t>download</a:t>
            </a:r>
            <a:r>
              <a:rPr lang="es-ES" sz="2400" dirty="0"/>
              <a:t> URL </a:t>
            </a:r>
            <a:r>
              <a:rPr lang="es-ES" sz="2400" dirty="0" err="1"/>
              <a:t>from</a:t>
            </a:r>
            <a:r>
              <a:rPr lang="es-ES" sz="2400" dirty="0"/>
              <a:t> ERDDAP </a:t>
            </a:r>
            <a:r>
              <a:rPr lang="es-ES" sz="2400" dirty="0" err="1"/>
              <a:t>webpage</a:t>
            </a:r>
            <a:endParaRPr lang="es-ES" sz="2400" dirty="0"/>
          </a:p>
          <a:p>
            <a:r>
              <a:rPr lang="es-ES" sz="2400" dirty="0"/>
              <a:t>Use </a:t>
            </a:r>
            <a:r>
              <a:rPr lang="es-ES" sz="2400" dirty="0" err="1">
                <a:solidFill>
                  <a:schemeClr val="accent6">
                    <a:lumMod val="75000"/>
                  </a:schemeClr>
                </a:solidFill>
              </a:rPr>
              <a:t>urllib</a:t>
            </a:r>
            <a:r>
              <a:rPr lang="es-ES" sz="2400" dirty="0">
                <a:solidFill>
                  <a:schemeClr val="accent6">
                    <a:lumMod val="75000"/>
                  </a:schemeClr>
                </a:solidFill>
              </a:rPr>
              <a:t> </a:t>
            </a:r>
            <a:r>
              <a:rPr lang="es-ES" sz="2400" dirty="0">
                <a:solidFill>
                  <a:schemeClr val="tx1"/>
                </a:solidFill>
              </a:rPr>
              <a:t>and </a:t>
            </a:r>
            <a:r>
              <a:rPr lang="es-ES" sz="2400" dirty="0" err="1">
                <a:solidFill>
                  <a:schemeClr val="accent6">
                    <a:lumMod val="75000"/>
                  </a:schemeClr>
                </a:solidFill>
              </a:rPr>
              <a:t>xarray</a:t>
            </a:r>
            <a:r>
              <a:rPr lang="es-ES" sz="2400" dirty="0"/>
              <a:t> </a:t>
            </a:r>
            <a:r>
              <a:rPr lang="es-ES" sz="2400" dirty="0" err="1"/>
              <a:t>packages</a:t>
            </a:r>
            <a:r>
              <a:rPr lang="es-ES" sz="2400" dirty="0"/>
              <a:t> to load </a:t>
            </a:r>
            <a:r>
              <a:rPr lang="es-ES" sz="2400" dirty="0" err="1"/>
              <a:t>NetCDF</a:t>
            </a:r>
            <a:r>
              <a:rPr lang="es-ES" sz="2400" dirty="0"/>
              <a:t> data </a:t>
            </a:r>
            <a:r>
              <a:rPr lang="es-ES" sz="2400" dirty="0" err="1"/>
              <a:t>into</a:t>
            </a:r>
            <a:r>
              <a:rPr lang="es-ES" sz="2400" dirty="0"/>
              <a:t> R</a:t>
            </a:r>
          </a:p>
          <a:p>
            <a:r>
              <a:rPr lang="es-ES" sz="2400" dirty="0" err="1"/>
              <a:t>Make</a:t>
            </a:r>
            <a:r>
              <a:rPr lang="es-ES" sz="2400" dirty="0"/>
              <a:t> a </a:t>
            </a:r>
            <a:r>
              <a:rPr lang="es-ES" sz="2400" dirty="0" err="1"/>
              <a:t>map</a:t>
            </a:r>
            <a:r>
              <a:rPr lang="es-ES" sz="2400" dirty="0"/>
              <a:t> and </a:t>
            </a:r>
            <a:r>
              <a:rPr lang="es-ES" sz="2400" dirty="0" err="1"/>
              <a:t>plot</a:t>
            </a:r>
            <a:r>
              <a:rPr lang="es-ES" sz="2400" dirty="0"/>
              <a:t> a time-series of SST </a:t>
            </a:r>
            <a:r>
              <a:rPr lang="es-ES" sz="2400" dirty="0" err="1"/>
              <a:t>around</a:t>
            </a:r>
            <a:r>
              <a:rPr lang="es-ES" sz="2400" dirty="0"/>
              <a:t> </a:t>
            </a:r>
            <a:r>
              <a:rPr lang="es-ES" sz="2400" dirty="0" err="1"/>
              <a:t>Hawaii</a:t>
            </a:r>
            <a:endParaRPr lang="es-ES" sz="2400" dirty="0"/>
          </a:p>
          <a:p>
            <a:endParaRPr lang="es-ES" sz="2400" dirty="0"/>
          </a:p>
          <a:p>
            <a:r>
              <a:rPr lang="es-ES" sz="2400">
                <a:hlinkClick r:id="rId3"/>
              </a:rPr>
              <a:t>https://umd.instructure.com/courses/1332077/pages/python-tutorial-1-how-to-work-with-satellite-data-in-python?module_item_id=11294632</a:t>
            </a:r>
            <a:endParaRPr lang="es-ES" sz="2400"/>
          </a:p>
          <a:p>
            <a:endParaRPr lang="es-ES" sz="2400" dirty="0"/>
          </a:p>
          <a:p>
            <a:endParaRPr lang="es-ES" dirty="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5" name="Picture 4"/>
          <p:cNvPicPr>
            <a:picLocks noChangeAspect="1"/>
          </p:cNvPicPr>
          <p:nvPr/>
        </p:nvPicPr>
        <p:blipFill>
          <a:blip r:embed="rId4"/>
          <a:stretch>
            <a:fillRect/>
          </a:stretch>
        </p:blipFill>
        <p:spPr>
          <a:xfrm>
            <a:off x="7007854" y="148207"/>
            <a:ext cx="4981263" cy="3741058"/>
          </a:xfrm>
          <a:prstGeom prst="rect">
            <a:avLst/>
          </a:prstGeom>
        </p:spPr>
      </p:pic>
      <p:pic>
        <p:nvPicPr>
          <p:cNvPr id="6" name="Picture 5"/>
          <p:cNvPicPr>
            <a:picLocks noChangeAspect="1"/>
          </p:cNvPicPr>
          <p:nvPr/>
        </p:nvPicPr>
        <p:blipFill>
          <a:blip r:embed="rId5"/>
          <a:stretch>
            <a:fillRect/>
          </a:stretch>
        </p:blipFill>
        <p:spPr>
          <a:xfrm>
            <a:off x="6934662" y="3830243"/>
            <a:ext cx="5054455" cy="2562067"/>
          </a:xfrm>
          <a:prstGeom prst="rect">
            <a:avLst/>
          </a:prstGeom>
        </p:spPr>
      </p:pic>
    </p:spTree>
    <p:extLst>
      <p:ext uri="{BB962C8B-B14F-4D97-AF65-F5344CB8AC3E}">
        <p14:creationId xmlns:p14="http://schemas.microsoft.com/office/powerpoint/2010/main" val="1756700028"/>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Python – Tutorial 2</a:t>
            </a:r>
          </a:p>
        </p:txBody>
      </p:sp>
      <p:sp>
        <p:nvSpPr>
          <p:cNvPr id="9" name="Content Placeholder 8"/>
          <p:cNvSpPr>
            <a:spLocks noGrp="1"/>
          </p:cNvSpPr>
          <p:nvPr>
            <p:ph idx="1"/>
          </p:nvPr>
        </p:nvSpPr>
        <p:spPr>
          <a:xfrm>
            <a:off x="838200" y="1764792"/>
            <a:ext cx="5187696" cy="4412171"/>
          </a:xfrm>
        </p:spPr>
        <p:txBody>
          <a:bodyPr>
            <a:normAutofit/>
          </a:bodyPr>
          <a:lstStyle/>
          <a:p>
            <a:r>
              <a:rPr lang="es-ES" sz="2400" dirty="0"/>
              <a:t>Use </a:t>
            </a:r>
            <a:r>
              <a:rPr lang="es-ES" sz="2400" dirty="0" err="1"/>
              <a:t>the</a:t>
            </a:r>
            <a:r>
              <a:rPr lang="es-ES" sz="2400" dirty="0"/>
              <a:t> </a:t>
            </a:r>
            <a:r>
              <a:rPr lang="en-US" sz="2400" dirty="0" err="1">
                <a:solidFill>
                  <a:schemeClr val="accent6">
                    <a:lumMod val="75000"/>
                  </a:schemeClr>
                </a:solidFill>
              </a:rPr>
              <a:t>urllib</a:t>
            </a:r>
            <a:r>
              <a:rPr lang="en-US" sz="2400" dirty="0">
                <a:solidFill>
                  <a:schemeClr val="accent6">
                    <a:lumMod val="75000"/>
                  </a:schemeClr>
                </a:solidFill>
              </a:rPr>
              <a:t> </a:t>
            </a:r>
            <a:r>
              <a:rPr lang="en-US" sz="2400" dirty="0">
                <a:solidFill>
                  <a:schemeClr val="tx1"/>
                </a:solidFill>
              </a:rPr>
              <a:t>and</a:t>
            </a:r>
            <a:r>
              <a:rPr lang="en-US" sz="2400" dirty="0">
                <a:solidFill>
                  <a:schemeClr val="accent6">
                    <a:lumMod val="75000"/>
                  </a:schemeClr>
                </a:solidFill>
              </a:rPr>
              <a:t> </a:t>
            </a:r>
            <a:r>
              <a:rPr lang="en-US" sz="2400" dirty="0" err="1">
                <a:solidFill>
                  <a:schemeClr val="accent6">
                    <a:lumMod val="75000"/>
                  </a:schemeClr>
                </a:solidFill>
              </a:rPr>
              <a:t>xarray</a:t>
            </a:r>
            <a:r>
              <a:rPr lang="es-ES" sz="2400" dirty="0"/>
              <a:t> </a:t>
            </a:r>
            <a:r>
              <a:rPr lang="es-ES" sz="2400" dirty="0" err="1"/>
              <a:t>packages</a:t>
            </a:r>
            <a:r>
              <a:rPr lang="es-ES" sz="2400" dirty="0"/>
              <a:t> to </a:t>
            </a:r>
            <a:r>
              <a:rPr lang="es-ES" sz="2400" dirty="0" err="1"/>
              <a:t>download</a:t>
            </a:r>
            <a:r>
              <a:rPr lang="es-ES" sz="2400" dirty="0"/>
              <a:t> </a:t>
            </a:r>
            <a:r>
              <a:rPr lang="es-ES" sz="2400" dirty="0" err="1"/>
              <a:t>chl</a:t>
            </a:r>
            <a:r>
              <a:rPr lang="es-ES" sz="2400" dirty="0"/>
              <a:t>-a </a:t>
            </a:r>
            <a:r>
              <a:rPr lang="es-ES" sz="2400" dirty="0" err="1"/>
              <a:t>concentration</a:t>
            </a:r>
            <a:r>
              <a:rPr lang="es-ES" sz="2400" dirty="0"/>
              <a:t> data </a:t>
            </a:r>
            <a:r>
              <a:rPr lang="es-ES" sz="2400" dirty="0" err="1"/>
              <a:t>from</a:t>
            </a:r>
            <a:r>
              <a:rPr lang="es-ES" sz="2400" dirty="0"/>
              <a:t> ERDDAP </a:t>
            </a:r>
            <a:r>
              <a:rPr lang="es-ES" sz="2400" dirty="0" err="1"/>
              <a:t>for</a:t>
            </a:r>
            <a:r>
              <a:rPr lang="es-ES" sz="2400" dirty="0"/>
              <a:t> </a:t>
            </a:r>
            <a:r>
              <a:rPr lang="es-ES" sz="2400" dirty="0" err="1"/>
              <a:t>different</a:t>
            </a:r>
            <a:r>
              <a:rPr lang="es-ES" sz="2400" dirty="0"/>
              <a:t> </a:t>
            </a:r>
            <a:r>
              <a:rPr lang="es-ES" sz="2400" dirty="0" err="1"/>
              <a:t>sensors</a:t>
            </a:r>
            <a:endParaRPr lang="es-ES" sz="2400" dirty="0"/>
          </a:p>
          <a:p>
            <a:r>
              <a:rPr lang="es-ES" sz="2400" dirty="0" err="1"/>
              <a:t>Plot</a:t>
            </a:r>
            <a:r>
              <a:rPr lang="es-ES" sz="2400" dirty="0"/>
              <a:t> time series to compare data </a:t>
            </a:r>
            <a:r>
              <a:rPr lang="es-ES" sz="2400" dirty="0" err="1"/>
              <a:t>from</a:t>
            </a:r>
            <a:r>
              <a:rPr lang="es-ES" sz="2400" dirty="0"/>
              <a:t> </a:t>
            </a:r>
            <a:r>
              <a:rPr lang="es-ES" sz="2400" dirty="0" err="1"/>
              <a:t>different</a:t>
            </a:r>
            <a:r>
              <a:rPr lang="es-ES" sz="2400" dirty="0"/>
              <a:t> </a:t>
            </a:r>
            <a:r>
              <a:rPr lang="es-ES" sz="2400" dirty="0" err="1"/>
              <a:t>sensors</a:t>
            </a:r>
            <a:endParaRPr lang="es-ES" sz="2400" dirty="0"/>
          </a:p>
          <a:p>
            <a:endParaRPr lang="es-ES" sz="2400" dirty="0"/>
          </a:p>
          <a:p>
            <a:r>
              <a:rPr lang="es-ES" sz="2400">
                <a:hlinkClick r:id="rId3"/>
              </a:rPr>
              <a:t>https://umd.instructure.com/courses/1332077/pages/python-tutorial-2-comparison-of-chlorophyll-data-from-different-sensors?module_item_id=11289598</a:t>
            </a:r>
            <a:endParaRPr lang="es-ES" sz="2400"/>
          </a:p>
          <a:p>
            <a:endParaRPr lang="es-ES" dirty="0"/>
          </a:p>
          <a:p>
            <a:endParaRPr lang="es-ES" dirty="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3" name="Picture 2"/>
          <p:cNvPicPr>
            <a:picLocks noChangeAspect="1"/>
          </p:cNvPicPr>
          <p:nvPr/>
        </p:nvPicPr>
        <p:blipFill>
          <a:blip r:embed="rId4"/>
          <a:stretch>
            <a:fillRect/>
          </a:stretch>
        </p:blipFill>
        <p:spPr>
          <a:xfrm>
            <a:off x="6110990" y="877455"/>
            <a:ext cx="5899890" cy="2532062"/>
          </a:xfrm>
          <a:prstGeom prst="rect">
            <a:avLst/>
          </a:prstGeom>
        </p:spPr>
      </p:pic>
      <p:pic>
        <p:nvPicPr>
          <p:cNvPr id="4" name="Picture 3"/>
          <p:cNvPicPr>
            <a:picLocks noChangeAspect="1"/>
          </p:cNvPicPr>
          <p:nvPr/>
        </p:nvPicPr>
        <p:blipFill>
          <a:blip r:embed="rId5"/>
          <a:stretch>
            <a:fillRect/>
          </a:stretch>
        </p:blipFill>
        <p:spPr>
          <a:xfrm>
            <a:off x="6110990" y="3587563"/>
            <a:ext cx="5933229" cy="2569607"/>
          </a:xfrm>
          <a:prstGeom prst="rect">
            <a:avLst/>
          </a:prstGeom>
        </p:spPr>
      </p:pic>
    </p:spTree>
    <p:extLst>
      <p:ext uri="{BB962C8B-B14F-4D97-AF65-F5344CB8AC3E}">
        <p14:creationId xmlns:p14="http://schemas.microsoft.com/office/powerpoint/2010/main" val="2603208582"/>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Python – Tutorial 3</a:t>
            </a:r>
          </a:p>
        </p:txBody>
      </p:sp>
      <p:sp>
        <p:nvSpPr>
          <p:cNvPr id="9" name="Content Placeholder 8"/>
          <p:cNvSpPr>
            <a:spLocks noGrp="1"/>
          </p:cNvSpPr>
          <p:nvPr>
            <p:ph idx="1"/>
          </p:nvPr>
        </p:nvSpPr>
        <p:spPr>
          <a:xfrm>
            <a:off x="838200" y="1764792"/>
            <a:ext cx="5187696" cy="4412171"/>
          </a:xfrm>
        </p:spPr>
        <p:txBody>
          <a:bodyPr>
            <a:normAutofit/>
          </a:bodyPr>
          <a:lstStyle/>
          <a:p>
            <a:r>
              <a:rPr lang="es-ES" sz="2400" dirty="0"/>
              <a:t>Use </a:t>
            </a:r>
            <a:r>
              <a:rPr lang="es-ES" sz="2400" dirty="0" err="1"/>
              <a:t>the</a:t>
            </a:r>
            <a:r>
              <a:rPr lang="es-ES" sz="2400" dirty="0"/>
              <a:t> </a:t>
            </a:r>
            <a:r>
              <a:rPr lang="en-US" sz="2400" dirty="0">
                <a:solidFill>
                  <a:schemeClr val="accent6">
                    <a:lumMod val="75000"/>
                  </a:schemeClr>
                </a:solidFill>
              </a:rPr>
              <a:t>shapely </a:t>
            </a:r>
            <a:r>
              <a:rPr lang="en-US" sz="2400" dirty="0">
                <a:solidFill>
                  <a:schemeClr val="tx1"/>
                </a:solidFill>
              </a:rPr>
              <a:t>and</a:t>
            </a:r>
            <a:r>
              <a:rPr lang="en-US" sz="2400" dirty="0">
                <a:solidFill>
                  <a:schemeClr val="accent6">
                    <a:lumMod val="75000"/>
                  </a:schemeClr>
                </a:solidFill>
              </a:rPr>
              <a:t> </a:t>
            </a:r>
            <a:r>
              <a:rPr lang="en-US" sz="2400" dirty="0" err="1">
                <a:solidFill>
                  <a:schemeClr val="accent6">
                    <a:lumMod val="75000"/>
                  </a:schemeClr>
                </a:solidFill>
              </a:rPr>
              <a:t>geopandas</a:t>
            </a:r>
            <a:r>
              <a:rPr lang="en-US" sz="2400" dirty="0"/>
              <a:t> </a:t>
            </a:r>
            <a:r>
              <a:rPr lang="es-ES" sz="2400" dirty="0" err="1"/>
              <a:t>packages</a:t>
            </a:r>
            <a:r>
              <a:rPr lang="es-ES" sz="2400" dirty="0"/>
              <a:t> </a:t>
            </a:r>
            <a:r>
              <a:rPr lang="en-US" sz="2400" dirty="0"/>
              <a:t>to read in a </a:t>
            </a:r>
            <a:r>
              <a:rPr lang="en-US" sz="2400" dirty="0" err="1"/>
              <a:t>shapefile</a:t>
            </a:r>
            <a:r>
              <a:rPr lang="en-US" sz="2400" dirty="0"/>
              <a:t>, and</a:t>
            </a:r>
            <a:r>
              <a:rPr lang="es-ES" sz="2400" dirty="0"/>
              <a:t> </a:t>
            </a:r>
            <a:r>
              <a:rPr lang="es-ES" sz="2400" dirty="0" err="1"/>
              <a:t>download</a:t>
            </a:r>
            <a:r>
              <a:rPr lang="es-ES" sz="2400" dirty="0"/>
              <a:t> data </a:t>
            </a:r>
            <a:r>
              <a:rPr lang="es-ES" sz="2400" dirty="0" err="1"/>
              <a:t>from</a:t>
            </a:r>
            <a:r>
              <a:rPr lang="es-ES" sz="2400" dirty="0"/>
              <a:t> ERDDAP </a:t>
            </a:r>
            <a:r>
              <a:rPr lang="es-ES" sz="2400" dirty="0" err="1"/>
              <a:t>within</a:t>
            </a:r>
            <a:r>
              <a:rPr lang="es-ES" sz="2400" dirty="0"/>
              <a:t> </a:t>
            </a:r>
            <a:r>
              <a:rPr lang="es-ES" sz="2400" dirty="0" err="1"/>
              <a:t>the</a:t>
            </a:r>
            <a:r>
              <a:rPr lang="es-ES" sz="2400" dirty="0"/>
              <a:t> </a:t>
            </a:r>
            <a:r>
              <a:rPr lang="es-ES" sz="2400" dirty="0" err="1"/>
              <a:t>boundaries</a:t>
            </a:r>
            <a:r>
              <a:rPr lang="es-ES" sz="2400" dirty="0"/>
              <a:t> of </a:t>
            </a:r>
            <a:r>
              <a:rPr lang="es-ES" sz="2400" dirty="0" err="1"/>
              <a:t>the</a:t>
            </a:r>
            <a:r>
              <a:rPr lang="es-ES" sz="2400" dirty="0"/>
              <a:t> </a:t>
            </a:r>
            <a:r>
              <a:rPr lang="es-ES" sz="2400" dirty="0" err="1"/>
              <a:t>shapefile</a:t>
            </a:r>
            <a:endParaRPr lang="es-ES" sz="2400" dirty="0"/>
          </a:p>
          <a:p>
            <a:r>
              <a:rPr lang="es-ES" sz="2400" dirty="0" err="1"/>
              <a:t>Make</a:t>
            </a:r>
            <a:r>
              <a:rPr lang="es-ES" sz="2400" dirty="0"/>
              <a:t> a </a:t>
            </a:r>
            <a:r>
              <a:rPr lang="es-ES" sz="2400" dirty="0" err="1"/>
              <a:t>map</a:t>
            </a:r>
            <a:r>
              <a:rPr lang="es-ES" sz="2400" dirty="0"/>
              <a:t> of SST </a:t>
            </a:r>
            <a:r>
              <a:rPr lang="es-ES" sz="2400" dirty="0" err="1"/>
              <a:t>within</a:t>
            </a:r>
            <a:r>
              <a:rPr lang="es-ES" sz="2400" dirty="0"/>
              <a:t> </a:t>
            </a:r>
            <a:r>
              <a:rPr lang="es-ES" sz="2400" dirty="0" err="1"/>
              <a:t>the</a:t>
            </a:r>
            <a:r>
              <a:rPr lang="es-ES" sz="2400" dirty="0"/>
              <a:t> </a:t>
            </a:r>
            <a:r>
              <a:rPr lang="es-ES" sz="2400" dirty="0" err="1"/>
              <a:t>boundaries</a:t>
            </a:r>
            <a:r>
              <a:rPr lang="es-ES" sz="2400" dirty="0"/>
              <a:t> of PMMN</a:t>
            </a:r>
          </a:p>
          <a:p>
            <a:r>
              <a:rPr lang="es-ES" sz="2400">
                <a:hlinkClick r:id="rId3"/>
              </a:rPr>
              <a:t>https://umd.instructure.com/courses/1332077/pages/python-tutorial-3-extract-data-within-a-shapefile-using-erddap?module_item_id=11289599</a:t>
            </a:r>
            <a:endParaRPr lang="es-ES" sz="2400"/>
          </a:p>
          <a:p>
            <a:endParaRPr lang="es-ES" dirty="0"/>
          </a:p>
          <a:p>
            <a:endParaRPr lang="es-ES" dirty="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4" name="Picture 3"/>
          <p:cNvPicPr>
            <a:picLocks noChangeAspect="1"/>
          </p:cNvPicPr>
          <p:nvPr/>
        </p:nvPicPr>
        <p:blipFill>
          <a:blip r:embed="rId4"/>
          <a:stretch>
            <a:fillRect/>
          </a:stretch>
        </p:blipFill>
        <p:spPr>
          <a:xfrm>
            <a:off x="6492453" y="1930400"/>
            <a:ext cx="5513665" cy="2559916"/>
          </a:xfrm>
          <a:prstGeom prst="rect">
            <a:avLst/>
          </a:prstGeom>
        </p:spPr>
      </p:pic>
    </p:spTree>
    <p:extLst>
      <p:ext uri="{BB962C8B-B14F-4D97-AF65-F5344CB8AC3E}">
        <p14:creationId xmlns:p14="http://schemas.microsoft.com/office/powerpoint/2010/main" val="3796948030"/>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Python – Tutorial 4</a:t>
            </a:r>
          </a:p>
        </p:txBody>
      </p:sp>
      <p:sp>
        <p:nvSpPr>
          <p:cNvPr id="9" name="Content Placeholder 8"/>
          <p:cNvSpPr>
            <a:spLocks noGrp="1"/>
          </p:cNvSpPr>
          <p:nvPr>
            <p:ph idx="1"/>
          </p:nvPr>
        </p:nvSpPr>
        <p:spPr>
          <a:xfrm>
            <a:off x="773545" y="1337120"/>
            <a:ext cx="10901218" cy="4412171"/>
          </a:xfrm>
        </p:spPr>
        <p:txBody>
          <a:bodyPr>
            <a:normAutofit/>
          </a:bodyPr>
          <a:lstStyle/>
          <a:p>
            <a:r>
              <a:rPr lang="en-US" sz="2400" dirty="0"/>
              <a:t>Extract </a:t>
            </a:r>
            <a:r>
              <a:rPr lang="en-US" sz="2400" dirty="0" err="1"/>
              <a:t>chl</a:t>
            </a:r>
            <a:r>
              <a:rPr lang="en-US" sz="2400" dirty="0"/>
              <a:t>-a and SST from </a:t>
            </a:r>
            <a:r>
              <a:rPr lang="en-US" sz="2400" dirty="0">
                <a:solidFill>
                  <a:schemeClr val="accent6">
                    <a:lumMod val="75000"/>
                  </a:schemeClr>
                </a:solidFill>
              </a:rPr>
              <a:t>ERDDAP</a:t>
            </a:r>
            <a:r>
              <a:rPr lang="en-US" sz="2400" dirty="0"/>
              <a:t> data </a:t>
            </a:r>
            <a:r>
              <a:rPr lang="es-ES" sz="2400" dirty="0" err="1"/>
              <a:t>for</a:t>
            </a:r>
            <a:r>
              <a:rPr lang="es-ES" sz="2400" dirty="0"/>
              <a:t> </a:t>
            </a:r>
            <a:r>
              <a:rPr lang="es-ES" sz="2400" dirty="0" err="1"/>
              <a:t>each</a:t>
            </a:r>
            <a:r>
              <a:rPr lang="es-ES" sz="2400" dirty="0"/>
              <a:t> </a:t>
            </a:r>
            <a:r>
              <a:rPr lang="es-ES" sz="2400" dirty="0" err="1"/>
              <a:t>point</a:t>
            </a:r>
            <a:r>
              <a:rPr lang="es-ES" sz="2400" dirty="0"/>
              <a:t> (</a:t>
            </a:r>
            <a:r>
              <a:rPr lang="es-ES" sz="2400" dirty="0" err="1"/>
              <a:t>location</a:t>
            </a:r>
            <a:r>
              <a:rPr lang="es-ES" sz="2400" dirty="0"/>
              <a:t>/date) </a:t>
            </a:r>
            <a:r>
              <a:rPr lang="es-ES" sz="2400" dirty="0" err="1"/>
              <a:t>along</a:t>
            </a:r>
            <a:r>
              <a:rPr lang="es-ES" sz="2400" dirty="0"/>
              <a:t> a </a:t>
            </a:r>
            <a:r>
              <a:rPr lang="es-ES" sz="2400" dirty="0" err="1"/>
              <a:t>turtle</a:t>
            </a:r>
            <a:r>
              <a:rPr lang="es-ES" sz="2400" dirty="0"/>
              <a:t> </a:t>
            </a:r>
            <a:r>
              <a:rPr lang="es-ES" sz="2400" dirty="0" err="1"/>
              <a:t>track</a:t>
            </a:r>
            <a:r>
              <a:rPr lang="es-ES" sz="2400" dirty="0"/>
              <a:t>.</a:t>
            </a:r>
          </a:p>
          <a:p>
            <a:r>
              <a:rPr lang="es-ES" sz="2400" dirty="0" err="1"/>
              <a:t>Make</a:t>
            </a:r>
            <a:r>
              <a:rPr lang="es-ES" sz="2400" dirty="0"/>
              <a:t> a </a:t>
            </a:r>
            <a:r>
              <a:rPr lang="es-ES" sz="2400" dirty="0" err="1"/>
              <a:t>map</a:t>
            </a:r>
            <a:r>
              <a:rPr lang="es-ES" sz="2400" dirty="0"/>
              <a:t> </a:t>
            </a:r>
            <a:r>
              <a:rPr lang="es-ES" sz="2400" dirty="0" err="1"/>
              <a:t>using</a:t>
            </a:r>
            <a:r>
              <a:rPr lang="es-ES" sz="2400" dirty="0"/>
              <a:t> </a:t>
            </a:r>
            <a:r>
              <a:rPr lang="es-ES" sz="2400" dirty="0" err="1">
                <a:solidFill>
                  <a:schemeClr val="accent6">
                    <a:lumMod val="75000"/>
                  </a:schemeClr>
                </a:solidFill>
              </a:rPr>
              <a:t>Basemap</a:t>
            </a:r>
            <a:r>
              <a:rPr lang="es-ES" sz="2400" dirty="0"/>
              <a:t>.</a:t>
            </a:r>
          </a:p>
          <a:p>
            <a:r>
              <a:rPr lang="es-ES" sz="2400"/>
              <a:t> </a:t>
            </a:r>
            <a:r>
              <a:rPr lang="es-ES" sz="2400">
                <a:hlinkClick r:id="rId3"/>
              </a:rPr>
              <a:t>https://umd.instructure.com/courses/1332077/pages/python-tutorial-4-extract-data-along-a-turtle-track?module_item_id=11289600</a:t>
            </a:r>
            <a:endParaRPr lang="es-ES" sz="240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6" name="Picture 5"/>
          <p:cNvPicPr>
            <a:picLocks noChangeAspect="1"/>
          </p:cNvPicPr>
          <p:nvPr/>
        </p:nvPicPr>
        <p:blipFill>
          <a:blip r:embed="rId4"/>
          <a:stretch>
            <a:fillRect/>
          </a:stretch>
        </p:blipFill>
        <p:spPr>
          <a:xfrm>
            <a:off x="2648266" y="3278908"/>
            <a:ext cx="6902133" cy="2602923"/>
          </a:xfrm>
          <a:prstGeom prst="rect">
            <a:avLst/>
          </a:prstGeom>
        </p:spPr>
      </p:pic>
    </p:spTree>
    <p:extLst>
      <p:ext uri="{BB962C8B-B14F-4D97-AF65-F5344CB8AC3E}">
        <p14:creationId xmlns:p14="http://schemas.microsoft.com/office/powerpoint/2010/main" val="1459289701"/>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9B6355-C700-994D-B30C-C4996DD9FD91}"/>
              </a:ext>
            </a:extLst>
          </p:cNvPr>
          <p:cNvSpPr>
            <a:spLocks noGrp="1"/>
          </p:cNvSpPr>
          <p:nvPr>
            <p:ph type="sldNum" sz="quarter" idx="12"/>
          </p:nvPr>
        </p:nvSpPr>
        <p:spPr/>
        <p:txBody>
          <a:bodyPr/>
          <a:lstStyle/>
          <a:p>
            <a:fld id="{4F6F23CF-7BCB-1C46-9584-7002207BC3BE}" type="slidenum">
              <a:rPr lang="en-US" smtClean="0"/>
              <a:pPr/>
              <a:t>4</a:t>
            </a:fld>
            <a:endParaRPr lang="en-US"/>
          </a:p>
        </p:txBody>
      </p:sp>
      <p:sp>
        <p:nvSpPr>
          <p:cNvPr id="3" name="Footer Placeholder 2">
            <a:extLst>
              <a:ext uri="{FF2B5EF4-FFF2-40B4-BE49-F238E27FC236}">
                <a16:creationId xmlns:a16="http://schemas.microsoft.com/office/drawing/2014/main" id="{DC190D6A-5137-9440-AA1E-A7F687F848C2}"/>
              </a:ext>
            </a:extLst>
          </p:cNvPr>
          <p:cNvSpPr>
            <a:spLocks noGrp="1"/>
          </p:cNvSpPr>
          <p:nvPr>
            <p:ph type="ftr" sz="quarter" idx="3"/>
          </p:nvPr>
        </p:nvSpPr>
        <p:spPr/>
        <p:txBody>
          <a:bodyPr/>
          <a:lstStyle/>
          <a:p>
            <a:r>
              <a:rPr lang="en-US"/>
              <a:t>NOAA CoastWatch Satellite Course                                      http://coastwatch.noaa.gov</a:t>
            </a:r>
          </a:p>
        </p:txBody>
      </p:sp>
      <p:sp>
        <p:nvSpPr>
          <p:cNvPr id="4" name="Title 9">
            <a:extLst>
              <a:ext uri="{FF2B5EF4-FFF2-40B4-BE49-F238E27FC236}">
                <a16:creationId xmlns:a16="http://schemas.microsoft.com/office/drawing/2014/main" id="{6833D133-5172-DE4A-BF26-7BA8C95606EA}"/>
              </a:ext>
            </a:extLst>
          </p:cNvPr>
          <p:cNvSpPr txBox="1">
            <a:spLocks/>
          </p:cNvSpPr>
          <p:nvPr/>
        </p:nvSpPr>
        <p:spPr>
          <a:xfrm>
            <a:off x="528298" y="277398"/>
            <a:ext cx="11663702" cy="1325563"/>
          </a:xfrm>
          <a:prstGeom prst="rect">
            <a:avLst/>
          </a:prstGeom>
        </p:spPr>
        <p:txBody>
          <a:bodyPr anchor="t" anchorCtr="0"/>
          <a:lstStyle>
            <a:lvl1pPr algn="l" defTabSz="914400" rtl="0" eaLnBrk="1" latinLnBrk="0" hangingPunct="1">
              <a:lnSpc>
                <a:spcPct val="90000"/>
              </a:lnSpc>
              <a:spcBef>
                <a:spcPct val="0"/>
              </a:spcBef>
              <a:buNone/>
              <a:defRPr sz="3200" b="0" i="0" kern="1200">
                <a:solidFill>
                  <a:schemeClr val="accent5">
                    <a:lumMod val="50000"/>
                  </a:schemeClr>
                </a:solidFill>
                <a:latin typeface="Arial Narrow" panose="020B0604020202020204" pitchFamily="34" charset="0"/>
                <a:ea typeface="+mj-ea"/>
                <a:cs typeface="Arial Narrow" panose="020B0604020202020204" pitchFamily="34" charset="0"/>
              </a:defRPr>
            </a:lvl1pPr>
          </a:lstStyle>
          <a:p>
            <a:r>
              <a:rPr lang="en-US">
                <a:ea typeface="Verdana" panose="020B0604030504040204" pitchFamily="34" charset="0"/>
              </a:rPr>
              <a:t>NOAA CoastWatch is a national program funded by NESDIS</a:t>
            </a:r>
            <a:r>
              <a:rPr lang="en-US" baseline="30000">
                <a:ea typeface="Verdana" panose="020B0604030504040204" pitchFamily="34" charset="0"/>
              </a:rPr>
              <a:t>1</a:t>
            </a:r>
            <a:endParaRPr lang="en-US" dirty="0"/>
          </a:p>
        </p:txBody>
      </p:sp>
      <p:sp>
        <p:nvSpPr>
          <p:cNvPr id="5" name="TextBox 4">
            <a:extLst>
              <a:ext uri="{FF2B5EF4-FFF2-40B4-BE49-F238E27FC236}">
                <a16:creationId xmlns:a16="http://schemas.microsoft.com/office/drawing/2014/main" id="{4FD3DDFE-C5E9-CC40-83EA-208080B6AD4D}"/>
              </a:ext>
            </a:extLst>
          </p:cNvPr>
          <p:cNvSpPr txBox="1"/>
          <p:nvPr/>
        </p:nvSpPr>
        <p:spPr>
          <a:xfrm>
            <a:off x="382633" y="5872313"/>
            <a:ext cx="760948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National Environmental Satellite, Data, and Information Service </a:t>
            </a:r>
          </a:p>
        </p:txBody>
      </p:sp>
      <p:grpSp>
        <p:nvGrpSpPr>
          <p:cNvPr id="6" name="Group 5">
            <a:extLst>
              <a:ext uri="{FF2B5EF4-FFF2-40B4-BE49-F238E27FC236}">
                <a16:creationId xmlns:a16="http://schemas.microsoft.com/office/drawing/2014/main" id="{F0F96D10-8AB1-EE43-9FC4-1AD982884414}"/>
              </a:ext>
            </a:extLst>
          </p:cNvPr>
          <p:cNvGrpSpPr/>
          <p:nvPr/>
        </p:nvGrpSpPr>
        <p:grpSpPr>
          <a:xfrm>
            <a:off x="723785" y="-524223"/>
            <a:ext cx="9635961" cy="6434246"/>
            <a:chOff x="133235" y="-450568"/>
            <a:chExt cx="9635961" cy="6434246"/>
          </a:xfrm>
        </p:grpSpPr>
        <p:sp>
          <p:nvSpPr>
            <p:cNvPr id="7" name="Rectangle 6">
              <a:extLst>
                <a:ext uri="{FF2B5EF4-FFF2-40B4-BE49-F238E27FC236}">
                  <a16:creationId xmlns:a16="http://schemas.microsoft.com/office/drawing/2014/main" id="{2B2CE38C-DEE4-4945-81C1-56939CA3CB23}"/>
                </a:ext>
              </a:extLst>
            </p:cNvPr>
            <p:cNvSpPr/>
            <p:nvPr/>
          </p:nvSpPr>
          <p:spPr>
            <a:xfrm>
              <a:off x="133235" y="-450568"/>
              <a:ext cx="3491149"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CoastWatch &gt; National Program</a:t>
              </a:r>
            </a:p>
          </p:txBody>
        </p:sp>
        <p:pic>
          <p:nvPicPr>
            <p:cNvPr id="8" name="Picture 7">
              <a:extLst>
                <a:ext uri="{FF2B5EF4-FFF2-40B4-BE49-F238E27FC236}">
                  <a16:creationId xmlns:a16="http://schemas.microsoft.com/office/drawing/2014/main" id="{AB71A942-0142-4141-BA3F-5A038AB5B5E7}"/>
                </a:ext>
              </a:extLst>
            </p:cNvPr>
            <p:cNvPicPr>
              <a:picLocks noChangeAspect="1"/>
            </p:cNvPicPr>
            <p:nvPr/>
          </p:nvPicPr>
          <p:blipFill>
            <a:blip r:embed="rId2"/>
            <a:stretch>
              <a:fillRect/>
            </a:stretch>
          </p:blipFill>
          <p:spPr>
            <a:xfrm>
              <a:off x="1014041" y="1875160"/>
              <a:ext cx="7993364" cy="4108518"/>
            </a:xfrm>
            <a:prstGeom prst="rect">
              <a:avLst/>
            </a:prstGeom>
          </p:spPr>
        </p:pic>
        <p:sp>
          <p:nvSpPr>
            <p:cNvPr id="9" name="TextBox 8">
              <a:extLst>
                <a:ext uri="{FF2B5EF4-FFF2-40B4-BE49-F238E27FC236}">
                  <a16:creationId xmlns:a16="http://schemas.microsoft.com/office/drawing/2014/main" id="{15AE7ECE-1A9F-614E-86CD-F47FAEE31699}"/>
                </a:ext>
              </a:extLst>
            </p:cNvPr>
            <p:cNvSpPr txBox="1"/>
            <p:nvPr/>
          </p:nvSpPr>
          <p:spPr>
            <a:xfrm>
              <a:off x="7966670" y="4952571"/>
              <a:ext cx="170275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Caribbean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Gulf of Mexico</a:t>
              </a:r>
            </a:p>
          </p:txBody>
        </p:sp>
        <p:sp>
          <p:nvSpPr>
            <p:cNvPr id="10" name="TextBox 9">
              <a:extLst>
                <a:ext uri="{FF2B5EF4-FFF2-40B4-BE49-F238E27FC236}">
                  <a16:creationId xmlns:a16="http://schemas.microsoft.com/office/drawing/2014/main" id="{F006440A-FB1D-D048-9147-102092DE343A}"/>
                </a:ext>
              </a:extLst>
            </p:cNvPr>
            <p:cNvSpPr txBox="1"/>
            <p:nvPr/>
          </p:nvSpPr>
          <p:spPr>
            <a:xfrm>
              <a:off x="1256942" y="3115363"/>
              <a:ext cx="132042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Arial Rounded MT Bold" panose="020F0704030504030204" pitchFamily="34" charset="77"/>
                  <a:ea typeface="+mn-ea"/>
                  <a:cs typeface="+mn-cs"/>
                </a:rPr>
                <a:t>West Coast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latin typeface="Arial Rounded MT Bold" panose="020F0704030504030204" pitchFamily="34" charset="77"/>
                </a:rPr>
                <a:t>&amp;</a:t>
              </a:r>
              <a:r>
                <a:rPr kumimoji="0" lang="en-US" sz="1600" b="0" i="0" u="none" strike="noStrike" kern="1200" cap="none" spc="0" normalizeH="0" baseline="0" noProof="0" dirty="0">
                  <a:ln>
                    <a:noFill/>
                  </a:ln>
                  <a:effectLst/>
                  <a:uLnTx/>
                  <a:uFillTx/>
                  <a:latin typeface="Arial Rounded MT Bold" panose="020F0704030504030204" pitchFamily="34" charset="77"/>
                  <a:ea typeface="+mn-ea"/>
                  <a:cs typeface="+mn-cs"/>
                </a:rPr>
                <a:t> </a:t>
              </a:r>
              <a:r>
                <a:rPr kumimoji="0" lang="en-US" sz="1600" b="0" i="0" u="none" strike="noStrike" kern="1200" cap="none" spc="0" normalizeH="0" baseline="0" noProof="0" dirty="0" err="1">
                  <a:ln>
                    <a:noFill/>
                  </a:ln>
                  <a:effectLst/>
                  <a:uLnTx/>
                  <a:uFillTx/>
                  <a:latin typeface="Arial Rounded MT Bold" panose="020F0704030504030204" pitchFamily="34" charset="77"/>
                  <a:ea typeface="+mn-ea"/>
                  <a:cs typeface="+mn-cs"/>
                </a:rPr>
                <a:t>PolarWatch</a:t>
              </a:r>
              <a:endParaRPr kumimoji="0" lang="en-US" sz="1600" b="0" i="0" u="none" strike="noStrike" kern="1200" cap="none" spc="0" normalizeH="0" baseline="0" noProof="0" dirty="0">
                <a:ln>
                  <a:noFill/>
                </a:ln>
                <a:effectLst/>
                <a:uLnTx/>
                <a:uFillTx/>
                <a:latin typeface="Arial Rounded MT Bold" panose="020F0704030504030204" pitchFamily="34" charset="77"/>
                <a:ea typeface="+mn-ea"/>
                <a:cs typeface="+mn-cs"/>
              </a:endParaRPr>
            </a:p>
          </p:txBody>
        </p:sp>
        <p:sp>
          <p:nvSpPr>
            <p:cNvPr id="11" name="TextBox 10">
              <a:extLst>
                <a:ext uri="{FF2B5EF4-FFF2-40B4-BE49-F238E27FC236}">
                  <a16:creationId xmlns:a16="http://schemas.microsoft.com/office/drawing/2014/main" id="{DEF05F46-2B1B-F944-BEC3-14243216C00F}"/>
                </a:ext>
              </a:extLst>
            </p:cNvPr>
            <p:cNvSpPr txBox="1"/>
            <p:nvPr/>
          </p:nvSpPr>
          <p:spPr>
            <a:xfrm>
              <a:off x="8282162" y="3171449"/>
              <a:ext cx="132425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East Coast</a:t>
              </a:r>
            </a:p>
          </p:txBody>
        </p:sp>
        <p:sp>
          <p:nvSpPr>
            <p:cNvPr id="12" name="TextBox 11">
              <a:extLst>
                <a:ext uri="{FF2B5EF4-FFF2-40B4-BE49-F238E27FC236}">
                  <a16:creationId xmlns:a16="http://schemas.microsoft.com/office/drawing/2014/main" id="{F3C56F74-5FE9-9342-AD93-802E2C012BD3}"/>
                </a:ext>
              </a:extLst>
            </p:cNvPr>
            <p:cNvSpPr txBox="1"/>
            <p:nvPr/>
          </p:nvSpPr>
          <p:spPr>
            <a:xfrm>
              <a:off x="8122478" y="3467805"/>
              <a:ext cx="164671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Central Office</a:t>
              </a:r>
            </a:p>
          </p:txBody>
        </p:sp>
        <p:grpSp>
          <p:nvGrpSpPr>
            <p:cNvPr id="13" name="Group 12">
              <a:extLst>
                <a:ext uri="{FF2B5EF4-FFF2-40B4-BE49-F238E27FC236}">
                  <a16:creationId xmlns:a16="http://schemas.microsoft.com/office/drawing/2014/main" id="{8B811487-3AF4-B843-A80E-C3D14F587E2C}"/>
                </a:ext>
              </a:extLst>
            </p:cNvPr>
            <p:cNvGrpSpPr/>
            <p:nvPr/>
          </p:nvGrpSpPr>
          <p:grpSpPr>
            <a:xfrm>
              <a:off x="5419231" y="2925999"/>
              <a:ext cx="1398394" cy="351044"/>
              <a:chOff x="5528959" y="2971719"/>
              <a:chExt cx="1398394" cy="351044"/>
            </a:xfrm>
          </p:grpSpPr>
          <p:sp>
            <p:nvSpPr>
              <p:cNvPr id="21" name="TextBox 20">
                <a:extLst>
                  <a:ext uri="{FF2B5EF4-FFF2-40B4-BE49-F238E27FC236}">
                    <a16:creationId xmlns:a16="http://schemas.microsoft.com/office/drawing/2014/main" id="{D40EF159-C41B-204B-8C11-E64EFD62527C}"/>
                  </a:ext>
                </a:extLst>
              </p:cNvPr>
              <p:cNvSpPr txBox="1"/>
              <p:nvPr/>
            </p:nvSpPr>
            <p:spPr>
              <a:xfrm>
                <a:off x="5547295" y="2984209"/>
                <a:ext cx="138005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Great Lakes</a:t>
                </a:r>
              </a:p>
            </p:txBody>
          </p:sp>
          <p:sp>
            <p:nvSpPr>
              <p:cNvPr id="22" name="TextBox 21">
                <a:extLst>
                  <a:ext uri="{FF2B5EF4-FFF2-40B4-BE49-F238E27FC236}">
                    <a16:creationId xmlns:a16="http://schemas.microsoft.com/office/drawing/2014/main" id="{03263B49-971B-5449-A4DB-6A8F402BFB3A}"/>
                  </a:ext>
                </a:extLst>
              </p:cNvPr>
              <p:cNvSpPr txBox="1"/>
              <p:nvPr/>
            </p:nvSpPr>
            <p:spPr>
              <a:xfrm>
                <a:off x="5528959" y="2971719"/>
                <a:ext cx="138005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Rounded MT Bold" panose="020F0704030504030204" pitchFamily="34" charset="77"/>
                    <a:ea typeface="+mn-ea"/>
                    <a:cs typeface="+mn-cs"/>
                  </a:rPr>
                  <a:t>Great Lakes</a:t>
                </a:r>
              </a:p>
            </p:txBody>
          </p:sp>
        </p:grpSp>
        <p:sp>
          <p:nvSpPr>
            <p:cNvPr id="14" name="TextBox 13">
              <a:extLst>
                <a:ext uri="{FF2B5EF4-FFF2-40B4-BE49-F238E27FC236}">
                  <a16:creationId xmlns:a16="http://schemas.microsoft.com/office/drawing/2014/main" id="{53276F9B-4F7B-7746-85FA-3B75A3D5B523}"/>
                </a:ext>
              </a:extLst>
            </p:cNvPr>
            <p:cNvSpPr txBox="1"/>
            <p:nvPr/>
          </p:nvSpPr>
          <p:spPr>
            <a:xfrm>
              <a:off x="1110379" y="4990836"/>
              <a:ext cx="176982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Central Pacific</a:t>
              </a:r>
            </a:p>
          </p:txBody>
        </p:sp>
        <p:sp>
          <p:nvSpPr>
            <p:cNvPr id="15" name="5-Point Star 14">
              <a:extLst>
                <a:ext uri="{FF2B5EF4-FFF2-40B4-BE49-F238E27FC236}">
                  <a16:creationId xmlns:a16="http://schemas.microsoft.com/office/drawing/2014/main" id="{1C645D2D-667F-814E-BA9B-D1980159DABC}"/>
                </a:ext>
              </a:extLst>
            </p:cNvPr>
            <p:cNvSpPr/>
            <p:nvPr/>
          </p:nvSpPr>
          <p:spPr bwMode="auto">
            <a:xfrm>
              <a:off x="1642732" y="4611882"/>
              <a:ext cx="293523" cy="293523"/>
            </a:xfrm>
            <a:prstGeom prst="star5">
              <a:avLst/>
            </a:prstGeom>
            <a:solidFill>
              <a:srgbClr val="FF0000"/>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Arial Unicode MS" charset="0"/>
              </a:endParaRPr>
            </a:p>
          </p:txBody>
        </p:sp>
        <p:sp>
          <p:nvSpPr>
            <p:cNvPr id="16" name="5-Point Star 15">
              <a:extLst>
                <a:ext uri="{FF2B5EF4-FFF2-40B4-BE49-F238E27FC236}">
                  <a16:creationId xmlns:a16="http://schemas.microsoft.com/office/drawing/2014/main" id="{5BD45281-0826-D34A-8E92-E5E16DD3FB99}"/>
                </a:ext>
              </a:extLst>
            </p:cNvPr>
            <p:cNvSpPr/>
            <p:nvPr/>
          </p:nvSpPr>
          <p:spPr bwMode="auto">
            <a:xfrm>
              <a:off x="6716892" y="2923524"/>
              <a:ext cx="293523" cy="293523"/>
            </a:xfrm>
            <a:prstGeom prst="star5">
              <a:avLst/>
            </a:prstGeom>
            <a:solidFill>
              <a:srgbClr val="FF0000"/>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Arial Unicode MS" charset="0"/>
              </a:endParaRPr>
            </a:p>
          </p:txBody>
        </p:sp>
        <p:sp>
          <p:nvSpPr>
            <p:cNvPr id="17" name="5-Point Star 16">
              <a:extLst>
                <a:ext uri="{FF2B5EF4-FFF2-40B4-BE49-F238E27FC236}">
                  <a16:creationId xmlns:a16="http://schemas.microsoft.com/office/drawing/2014/main" id="{2887B2C2-6529-A449-9809-80E9655CDB1D}"/>
                </a:ext>
              </a:extLst>
            </p:cNvPr>
            <p:cNvSpPr/>
            <p:nvPr/>
          </p:nvSpPr>
          <p:spPr bwMode="auto">
            <a:xfrm>
              <a:off x="2479923" y="3371424"/>
              <a:ext cx="293523" cy="293523"/>
            </a:xfrm>
            <a:prstGeom prst="star5">
              <a:avLst/>
            </a:prstGeom>
            <a:solidFill>
              <a:srgbClr val="FF0000"/>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Arial Unicode MS" charset="0"/>
              </a:endParaRPr>
            </a:p>
          </p:txBody>
        </p:sp>
        <p:sp>
          <p:nvSpPr>
            <p:cNvPr id="18" name="5-Point Star 17">
              <a:extLst>
                <a:ext uri="{FF2B5EF4-FFF2-40B4-BE49-F238E27FC236}">
                  <a16:creationId xmlns:a16="http://schemas.microsoft.com/office/drawing/2014/main" id="{2F593A48-2FD7-9847-A6B8-E8D926101433}"/>
                </a:ext>
              </a:extLst>
            </p:cNvPr>
            <p:cNvSpPr/>
            <p:nvPr/>
          </p:nvSpPr>
          <p:spPr bwMode="auto">
            <a:xfrm>
              <a:off x="7926030" y="3217047"/>
              <a:ext cx="293523" cy="293523"/>
            </a:xfrm>
            <a:prstGeom prst="star5">
              <a:avLst/>
            </a:prstGeom>
            <a:solidFill>
              <a:srgbClr val="FF0000"/>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Arial Unicode MS" charset="0"/>
              </a:endParaRPr>
            </a:p>
          </p:txBody>
        </p:sp>
        <p:sp>
          <p:nvSpPr>
            <p:cNvPr id="19" name="5-Point Star 18">
              <a:extLst>
                <a:ext uri="{FF2B5EF4-FFF2-40B4-BE49-F238E27FC236}">
                  <a16:creationId xmlns:a16="http://schemas.microsoft.com/office/drawing/2014/main" id="{3A9299B1-0674-9049-B9BD-73BA977D7AD6}"/>
                </a:ext>
              </a:extLst>
            </p:cNvPr>
            <p:cNvSpPr/>
            <p:nvPr/>
          </p:nvSpPr>
          <p:spPr bwMode="auto">
            <a:xfrm>
              <a:off x="7673147" y="5021871"/>
              <a:ext cx="293523" cy="293523"/>
            </a:xfrm>
            <a:prstGeom prst="star5">
              <a:avLst/>
            </a:prstGeom>
            <a:solidFill>
              <a:srgbClr val="FF0000"/>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Arial Unicode MS" charset="0"/>
              </a:endParaRPr>
            </a:p>
          </p:txBody>
        </p:sp>
        <p:sp>
          <p:nvSpPr>
            <p:cNvPr id="20" name="Donut 19">
              <a:extLst>
                <a:ext uri="{FF2B5EF4-FFF2-40B4-BE49-F238E27FC236}">
                  <a16:creationId xmlns:a16="http://schemas.microsoft.com/office/drawing/2014/main" id="{FFF1D6AF-13B1-B941-A20D-E265621F1AB1}"/>
                </a:ext>
              </a:extLst>
            </p:cNvPr>
            <p:cNvSpPr/>
            <p:nvPr/>
          </p:nvSpPr>
          <p:spPr bwMode="auto">
            <a:xfrm>
              <a:off x="7860549" y="3431015"/>
              <a:ext cx="212243" cy="212243"/>
            </a:xfrm>
            <a:prstGeom prst="donut">
              <a:avLst>
                <a:gd name="adj" fmla="val 36882"/>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Arial Unicode MS" charset="0"/>
              </a:endParaRPr>
            </a:p>
          </p:txBody>
        </p:sp>
      </p:grpSp>
      <p:sp>
        <p:nvSpPr>
          <p:cNvPr id="23" name="Rectangle 22">
            <a:extLst>
              <a:ext uri="{FF2B5EF4-FFF2-40B4-BE49-F238E27FC236}">
                <a16:creationId xmlns:a16="http://schemas.microsoft.com/office/drawing/2014/main" id="{D9FF3689-6B63-7C4B-825D-FB6229B5D9B6}"/>
              </a:ext>
            </a:extLst>
          </p:cNvPr>
          <p:cNvSpPr/>
          <p:nvPr/>
        </p:nvSpPr>
        <p:spPr>
          <a:xfrm>
            <a:off x="6422" y="1176419"/>
            <a:ext cx="12192000" cy="400110"/>
          </a:xfrm>
          <a:prstGeom prst="rect">
            <a:avLst/>
          </a:prstGeom>
        </p:spPr>
        <p:txBody>
          <a:bodyPr wrap="square">
            <a:spAutoFit/>
          </a:bodyPr>
          <a:lstStyle/>
          <a:p>
            <a:pPr marL="1044575" marR="0" lvl="0" indent="-1044575"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srgbClr val="5B9BD5">
                    <a:lumMod val="50000"/>
                  </a:srgbClr>
                </a:solidFill>
                <a:effectLst/>
                <a:uLnTx/>
                <a:uFillTx/>
                <a:latin typeface="Helvetica" charset="0"/>
                <a:ea typeface="Helvetica" charset="0"/>
                <a:cs typeface="Helvetica" charset="0"/>
              </a:rPr>
              <a:t>Mission: Provide access to and promote the use of ocean satellite data products </a:t>
            </a:r>
          </a:p>
        </p:txBody>
      </p:sp>
    </p:spTree>
    <p:extLst>
      <p:ext uri="{BB962C8B-B14F-4D97-AF65-F5344CB8AC3E}">
        <p14:creationId xmlns:p14="http://schemas.microsoft.com/office/powerpoint/2010/main" val="355395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a:xfrm>
            <a:off x="828417" y="2591471"/>
            <a:ext cx="10515600" cy="1325563"/>
          </a:xfrm>
        </p:spPr>
        <p:txBody>
          <a:bodyPr>
            <a:normAutofit/>
          </a:bodyPr>
          <a:lstStyle/>
          <a:p>
            <a:pPr algn="ctr"/>
            <a:r>
              <a:rPr lang="en-US" sz="5400" b="1" dirty="0"/>
              <a:t>ArcGIS Tutorials</a:t>
            </a:r>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spTree>
    <p:extLst>
      <p:ext uri="{BB962C8B-B14F-4D97-AF65-F5344CB8AC3E}">
        <p14:creationId xmlns:p14="http://schemas.microsoft.com/office/powerpoint/2010/main" val="1911489612"/>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ArcGIS – Contents</a:t>
            </a:r>
          </a:p>
        </p:txBody>
      </p:sp>
      <p:sp>
        <p:nvSpPr>
          <p:cNvPr id="9" name="Content Placeholder 8"/>
          <p:cNvSpPr>
            <a:spLocks noGrp="1"/>
          </p:cNvSpPr>
          <p:nvPr>
            <p:ph idx="1"/>
          </p:nvPr>
        </p:nvSpPr>
        <p:spPr>
          <a:xfrm>
            <a:off x="838200" y="1207008"/>
            <a:ext cx="10515600" cy="4969955"/>
          </a:xfrm>
        </p:spPr>
        <p:txBody>
          <a:bodyPr>
            <a:normAutofit/>
          </a:bodyPr>
          <a:lstStyle/>
          <a:p>
            <a:pPr marL="514350" indent="-514350">
              <a:buFont typeface="+mj-lt"/>
              <a:buAutoNum type="arabicPeriod"/>
            </a:pPr>
            <a:r>
              <a:rPr lang="en-US" sz="2400" dirty="0">
                <a:solidFill>
                  <a:schemeClr val="accent1">
                    <a:lumMod val="75000"/>
                  </a:schemeClr>
                </a:solidFill>
              </a:rPr>
              <a:t>How to work with satellite data in ArcGIS</a:t>
            </a:r>
          </a:p>
          <a:p>
            <a:pPr lvl="1"/>
            <a:r>
              <a:rPr lang="en-US" sz="2000" dirty="0"/>
              <a:t>Learn how to download data from </a:t>
            </a:r>
            <a:r>
              <a:rPr lang="en-US" sz="2000" dirty="0">
                <a:solidFill>
                  <a:schemeClr val="accent6">
                    <a:lumMod val="75000"/>
                  </a:schemeClr>
                </a:solidFill>
              </a:rPr>
              <a:t>ERDDAP</a:t>
            </a:r>
            <a:r>
              <a:rPr lang="en-US" sz="2000" dirty="0"/>
              <a:t> and use the </a:t>
            </a:r>
            <a:r>
              <a:rPr lang="en-US" sz="2000" dirty="0">
                <a:solidFill>
                  <a:schemeClr val="accent6">
                    <a:lumMod val="75000"/>
                  </a:schemeClr>
                </a:solidFill>
              </a:rPr>
              <a:t>Make </a:t>
            </a:r>
            <a:r>
              <a:rPr lang="en-US" sz="2000" dirty="0" err="1">
                <a:solidFill>
                  <a:schemeClr val="accent6">
                    <a:lumMod val="75000"/>
                  </a:schemeClr>
                </a:solidFill>
              </a:rPr>
              <a:t>NetCDF</a:t>
            </a:r>
            <a:r>
              <a:rPr lang="en-US" sz="2000" dirty="0">
                <a:solidFill>
                  <a:schemeClr val="accent6">
                    <a:lumMod val="75000"/>
                  </a:schemeClr>
                </a:solidFill>
              </a:rPr>
              <a:t> raster layer </a:t>
            </a:r>
            <a:r>
              <a:rPr lang="en-US" sz="2000" dirty="0">
                <a:solidFill>
                  <a:schemeClr val="tx1"/>
                </a:solidFill>
              </a:rPr>
              <a:t> tool </a:t>
            </a:r>
            <a:r>
              <a:rPr lang="en-US" sz="2000" dirty="0"/>
              <a:t>to load the data and make a map of SST around Hawaii</a:t>
            </a:r>
          </a:p>
          <a:p>
            <a:pPr lvl="1"/>
            <a:r>
              <a:rPr lang="es-ES" sz="2000" dirty="0" err="1"/>
              <a:t>Enable</a:t>
            </a:r>
            <a:r>
              <a:rPr lang="es-ES" sz="2000" dirty="0"/>
              <a:t> time </a:t>
            </a:r>
            <a:r>
              <a:rPr lang="es-ES" sz="2000" dirty="0" err="1"/>
              <a:t>on</a:t>
            </a:r>
            <a:r>
              <a:rPr lang="es-ES" sz="2000" dirty="0"/>
              <a:t> </a:t>
            </a:r>
            <a:r>
              <a:rPr lang="es-ES" sz="2000" dirty="0" err="1"/>
              <a:t>the</a:t>
            </a:r>
            <a:r>
              <a:rPr lang="es-ES" sz="2000" dirty="0"/>
              <a:t> </a:t>
            </a:r>
            <a:r>
              <a:rPr lang="es-ES" sz="2000" dirty="0" err="1"/>
              <a:t>layer</a:t>
            </a:r>
            <a:r>
              <a:rPr lang="es-ES" sz="2000" dirty="0"/>
              <a:t> to </a:t>
            </a:r>
            <a:r>
              <a:rPr lang="es-ES" sz="2000" dirty="0" err="1"/>
              <a:t>visualize</a:t>
            </a:r>
            <a:r>
              <a:rPr lang="es-ES" sz="2000" dirty="0"/>
              <a:t> data </a:t>
            </a:r>
            <a:r>
              <a:rPr lang="es-ES" sz="2000" dirty="0" err="1"/>
              <a:t>for</a:t>
            </a:r>
            <a:r>
              <a:rPr lang="es-ES" sz="2000" dirty="0"/>
              <a:t> </a:t>
            </a:r>
            <a:r>
              <a:rPr lang="es-ES" sz="2000" dirty="0" err="1"/>
              <a:t>different</a:t>
            </a:r>
            <a:r>
              <a:rPr lang="es-ES" sz="2000" dirty="0"/>
              <a:t> time </a:t>
            </a:r>
            <a:r>
              <a:rPr lang="es-ES" sz="2000" dirty="0" err="1"/>
              <a:t>steps</a:t>
            </a:r>
            <a:endParaRPr lang="es-ES" sz="2000" dirty="0"/>
          </a:p>
          <a:p>
            <a:pPr lvl="1"/>
            <a:r>
              <a:rPr lang="es-ES" sz="2000" dirty="0" err="1"/>
              <a:t>Create</a:t>
            </a:r>
            <a:r>
              <a:rPr lang="es-ES" sz="2000" dirty="0"/>
              <a:t> </a:t>
            </a:r>
            <a:r>
              <a:rPr lang="es-ES" sz="2000" dirty="0" err="1"/>
              <a:t>maps</a:t>
            </a:r>
            <a:endParaRPr lang="es-ES" sz="2000" dirty="0"/>
          </a:p>
          <a:p>
            <a:pPr lvl="1"/>
            <a:r>
              <a:rPr lang="es-ES" sz="2000" dirty="0" err="1"/>
              <a:t>Extract</a:t>
            </a:r>
            <a:r>
              <a:rPr lang="es-ES" sz="2000" dirty="0"/>
              <a:t> SST </a:t>
            </a:r>
            <a:r>
              <a:rPr lang="es-ES" sz="2000" dirty="0" err="1"/>
              <a:t>values</a:t>
            </a:r>
            <a:r>
              <a:rPr lang="es-ES" sz="2000" dirty="0"/>
              <a:t> at </a:t>
            </a:r>
            <a:r>
              <a:rPr lang="es-ES" sz="2000" dirty="0" err="1"/>
              <a:t>survey</a:t>
            </a:r>
            <a:r>
              <a:rPr lang="es-ES" sz="2000" dirty="0"/>
              <a:t> </a:t>
            </a:r>
            <a:r>
              <a:rPr lang="es-ES" sz="2000" dirty="0" err="1"/>
              <a:t>locations</a:t>
            </a:r>
            <a:endParaRPr lang="es-ES" sz="2000" dirty="0"/>
          </a:p>
          <a:p>
            <a:pPr lvl="1"/>
            <a:r>
              <a:rPr lang="es-ES" sz="2000" dirty="0" err="1"/>
              <a:t>Calculate</a:t>
            </a:r>
            <a:r>
              <a:rPr lang="es-ES" sz="2000" dirty="0"/>
              <a:t> </a:t>
            </a:r>
            <a:r>
              <a:rPr lang="es-ES" sz="2000" dirty="0" err="1"/>
              <a:t>statistics</a:t>
            </a:r>
            <a:r>
              <a:rPr lang="es-ES" sz="2000" dirty="0"/>
              <a:t> </a:t>
            </a:r>
            <a:r>
              <a:rPr lang="es-ES" sz="2000" dirty="0" err="1"/>
              <a:t>within</a:t>
            </a:r>
            <a:r>
              <a:rPr lang="es-ES" sz="2000" dirty="0"/>
              <a:t> a </a:t>
            </a:r>
            <a:r>
              <a:rPr lang="es-ES" sz="2000" dirty="0" err="1"/>
              <a:t>shapefile</a:t>
            </a:r>
            <a:endParaRPr lang="es-ES" sz="2000" dirty="0"/>
          </a:p>
          <a:p>
            <a:pPr lvl="1"/>
            <a:r>
              <a:rPr lang="es-ES" sz="2000" dirty="0" err="1"/>
              <a:t>Classify</a:t>
            </a:r>
            <a:r>
              <a:rPr lang="es-ES" sz="2000" dirty="0"/>
              <a:t> SST data to </a:t>
            </a:r>
            <a:r>
              <a:rPr lang="es-ES" sz="2000" dirty="0" err="1"/>
              <a:t>create</a:t>
            </a:r>
            <a:r>
              <a:rPr lang="es-ES" sz="2000" dirty="0"/>
              <a:t> a </a:t>
            </a:r>
            <a:r>
              <a:rPr lang="es-ES" sz="2000" dirty="0" err="1"/>
              <a:t>TurtleWatch</a:t>
            </a:r>
            <a:r>
              <a:rPr lang="es-ES" sz="2000" dirty="0"/>
              <a:t> </a:t>
            </a:r>
            <a:r>
              <a:rPr lang="es-ES" sz="2000" dirty="0" err="1"/>
              <a:t>map</a:t>
            </a:r>
            <a:endParaRPr lang="en-US" sz="2000" dirty="0"/>
          </a:p>
          <a:p>
            <a:pPr marL="514350" indent="-514350">
              <a:buFont typeface="+mj-lt"/>
              <a:buAutoNum type="arabicPeriod"/>
            </a:pPr>
            <a:r>
              <a:rPr lang="es-ES" sz="2400" dirty="0" err="1">
                <a:solidFill>
                  <a:schemeClr val="accent1">
                    <a:lumMod val="75000"/>
                  </a:schemeClr>
                </a:solidFill>
              </a:rPr>
              <a:t>Extract</a:t>
            </a:r>
            <a:r>
              <a:rPr lang="es-ES" sz="2400" dirty="0">
                <a:solidFill>
                  <a:schemeClr val="accent1">
                    <a:lumMod val="75000"/>
                  </a:schemeClr>
                </a:solidFill>
              </a:rPr>
              <a:t> SST data </a:t>
            </a:r>
            <a:r>
              <a:rPr lang="es-ES" sz="2400" dirty="0" err="1">
                <a:solidFill>
                  <a:schemeClr val="accent1">
                    <a:lumMod val="75000"/>
                  </a:schemeClr>
                </a:solidFill>
              </a:rPr>
              <a:t>along</a:t>
            </a:r>
            <a:r>
              <a:rPr lang="es-ES" sz="2400" dirty="0">
                <a:solidFill>
                  <a:schemeClr val="accent1">
                    <a:lumMod val="75000"/>
                  </a:schemeClr>
                </a:solidFill>
              </a:rPr>
              <a:t> a </a:t>
            </a:r>
            <a:r>
              <a:rPr lang="es-ES" sz="2400" dirty="0" err="1">
                <a:solidFill>
                  <a:schemeClr val="accent1">
                    <a:lumMod val="75000"/>
                  </a:schemeClr>
                </a:solidFill>
              </a:rPr>
              <a:t>turtle</a:t>
            </a:r>
            <a:r>
              <a:rPr lang="es-ES" sz="2400" dirty="0">
                <a:solidFill>
                  <a:schemeClr val="accent1">
                    <a:lumMod val="75000"/>
                  </a:schemeClr>
                </a:solidFill>
              </a:rPr>
              <a:t> </a:t>
            </a:r>
            <a:r>
              <a:rPr lang="es-ES" sz="2400" dirty="0" err="1">
                <a:solidFill>
                  <a:schemeClr val="accent1">
                    <a:lumMod val="75000"/>
                  </a:schemeClr>
                </a:solidFill>
              </a:rPr>
              <a:t>track</a:t>
            </a:r>
            <a:endParaRPr lang="en-US" sz="2400" dirty="0">
              <a:solidFill>
                <a:schemeClr val="accent1">
                  <a:lumMod val="75000"/>
                </a:schemeClr>
              </a:solidFill>
            </a:endParaRPr>
          </a:p>
          <a:p>
            <a:pPr lvl="1"/>
            <a:r>
              <a:rPr lang="en-US" sz="2000" dirty="0"/>
              <a:t>Plot the turtle track on top of SST data</a:t>
            </a:r>
          </a:p>
          <a:p>
            <a:pPr lvl="1"/>
            <a:r>
              <a:rPr lang="es-ES" sz="2000" dirty="0"/>
              <a:t>Match SST data at </a:t>
            </a:r>
            <a:r>
              <a:rPr lang="es-ES" sz="2000" dirty="0" err="1"/>
              <a:t>each</a:t>
            </a:r>
            <a:r>
              <a:rPr lang="es-ES" sz="2000" dirty="0"/>
              <a:t> </a:t>
            </a:r>
            <a:r>
              <a:rPr lang="es-ES" sz="2000" dirty="0" err="1"/>
              <a:t>location</a:t>
            </a:r>
            <a:r>
              <a:rPr lang="es-ES" sz="2000" dirty="0"/>
              <a:t> (date and </a:t>
            </a:r>
            <a:r>
              <a:rPr lang="es-ES" sz="2000" dirty="0" err="1"/>
              <a:t>lat</a:t>
            </a:r>
            <a:r>
              <a:rPr lang="es-ES" sz="2000" dirty="0"/>
              <a:t>/</a:t>
            </a:r>
            <a:r>
              <a:rPr lang="es-ES" sz="2000" dirty="0" err="1"/>
              <a:t>lon</a:t>
            </a:r>
            <a:r>
              <a:rPr lang="es-ES" sz="2000" dirty="0"/>
              <a:t>) </a:t>
            </a:r>
            <a:r>
              <a:rPr lang="es-ES" sz="2000" dirty="0" err="1"/>
              <a:t>along</a:t>
            </a:r>
            <a:r>
              <a:rPr lang="es-ES" sz="2000" dirty="0"/>
              <a:t> </a:t>
            </a:r>
            <a:r>
              <a:rPr lang="es-ES" sz="2000" dirty="0" err="1"/>
              <a:t>the</a:t>
            </a:r>
            <a:r>
              <a:rPr lang="es-ES" sz="2000" dirty="0"/>
              <a:t> </a:t>
            </a:r>
            <a:r>
              <a:rPr lang="es-ES" sz="2000" dirty="0" err="1"/>
              <a:t>track</a:t>
            </a:r>
            <a:r>
              <a:rPr lang="es-ES" sz="2000" dirty="0"/>
              <a:t> </a:t>
            </a:r>
            <a:r>
              <a:rPr lang="es-ES" sz="2000" dirty="0" err="1"/>
              <a:t>for</a:t>
            </a:r>
            <a:r>
              <a:rPr lang="es-ES" sz="2000" dirty="0"/>
              <a:t> a </a:t>
            </a:r>
            <a:r>
              <a:rPr lang="es-ES" sz="2000" dirty="0" err="1"/>
              <a:t>portion</a:t>
            </a:r>
            <a:r>
              <a:rPr lang="es-ES" sz="2000" dirty="0"/>
              <a:t> of </a:t>
            </a:r>
            <a:r>
              <a:rPr lang="es-ES" sz="2000" dirty="0" err="1"/>
              <a:t>the</a:t>
            </a:r>
            <a:r>
              <a:rPr lang="es-ES" sz="2000" dirty="0"/>
              <a:t> </a:t>
            </a:r>
            <a:r>
              <a:rPr lang="es-ES" sz="2000" dirty="0" err="1"/>
              <a:t>track</a:t>
            </a:r>
            <a:endParaRPr lang="es-ES" sz="2000" dirty="0"/>
          </a:p>
          <a:p>
            <a:pPr lvl="1"/>
            <a:r>
              <a:rPr lang="es-ES" sz="2000" dirty="0" err="1"/>
              <a:t>Create</a:t>
            </a:r>
            <a:r>
              <a:rPr lang="es-ES" sz="2000" dirty="0"/>
              <a:t> </a:t>
            </a:r>
            <a:r>
              <a:rPr lang="es-ES" sz="2000" dirty="0" err="1"/>
              <a:t>graphs</a:t>
            </a:r>
            <a:r>
              <a:rPr lang="es-ES" sz="2000" dirty="0"/>
              <a:t> of </a:t>
            </a:r>
            <a:r>
              <a:rPr lang="es-ES" sz="2000" dirty="0" err="1"/>
              <a:t>extracted</a:t>
            </a:r>
            <a:r>
              <a:rPr lang="es-ES" sz="2000" dirty="0"/>
              <a:t> temperatura </a:t>
            </a:r>
            <a:r>
              <a:rPr lang="es-ES" sz="2000" dirty="0" err="1"/>
              <a:t>along</a:t>
            </a:r>
            <a:r>
              <a:rPr lang="es-ES" sz="2000" dirty="0"/>
              <a:t> </a:t>
            </a:r>
            <a:r>
              <a:rPr lang="es-ES" sz="2000" dirty="0" err="1"/>
              <a:t>the</a:t>
            </a:r>
            <a:r>
              <a:rPr lang="es-ES" sz="2000" dirty="0"/>
              <a:t> </a:t>
            </a:r>
            <a:r>
              <a:rPr lang="es-ES" sz="2000" dirty="0" err="1"/>
              <a:t>track</a:t>
            </a:r>
            <a:endParaRPr lang="es-ES" sz="2000" dirty="0"/>
          </a:p>
          <a:p>
            <a:pPr lvl="1"/>
            <a:r>
              <a:rPr lang="es-ES" sz="2000" dirty="0" err="1"/>
              <a:t>Create</a:t>
            </a:r>
            <a:r>
              <a:rPr lang="es-ES" sz="2000" dirty="0"/>
              <a:t> </a:t>
            </a:r>
            <a:r>
              <a:rPr lang="es-ES" sz="2000" dirty="0" err="1"/>
              <a:t>movie</a:t>
            </a:r>
            <a:r>
              <a:rPr lang="es-ES" sz="2000" dirty="0"/>
              <a:t> of </a:t>
            </a:r>
            <a:r>
              <a:rPr lang="es-ES" sz="2000" dirty="0" err="1"/>
              <a:t>turtle</a:t>
            </a:r>
            <a:r>
              <a:rPr lang="es-ES" sz="2000" dirty="0"/>
              <a:t> </a:t>
            </a:r>
            <a:r>
              <a:rPr lang="es-ES" sz="2000" dirty="0" err="1"/>
              <a:t>movements</a:t>
            </a:r>
            <a:r>
              <a:rPr lang="es-ES" sz="2000" dirty="0"/>
              <a:t> in </a:t>
            </a:r>
            <a:r>
              <a:rPr lang="es-ES" sz="2000" dirty="0" err="1"/>
              <a:t>comparison</a:t>
            </a:r>
            <a:r>
              <a:rPr lang="es-ES" sz="2000" dirty="0"/>
              <a:t> </a:t>
            </a:r>
            <a:r>
              <a:rPr lang="es-ES" sz="2000" dirty="0" err="1"/>
              <a:t>with</a:t>
            </a:r>
            <a:r>
              <a:rPr lang="es-ES" sz="2000" dirty="0"/>
              <a:t> </a:t>
            </a:r>
            <a:r>
              <a:rPr lang="es-ES" sz="2000" dirty="0" err="1"/>
              <a:t>TurtleWatch</a:t>
            </a:r>
            <a:r>
              <a:rPr lang="es-ES" sz="2000" dirty="0"/>
              <a:t> SST </a:t>
            </a:r>
            <a:r>
              <a:rPr lang="es-ES" sz="2000" dirty="0" err="1"/>
              <a:t>range</a:t>
            </a:r>
            <a:r>
              <a:rPr lang="es-ES" sz="2000" dirty="0"/>
              <a:t>.</a:t>
            </a:r>
            <a:endParaRPr lang="en-US" sz="2000"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spTree>
    <p:extLst>
      <p:ext uri="{BB962C8B-B14F-4D97-AF65-F5344CB8AC3E}">
        <p14:creationId xmlns:p14="http://schemas.microsoft.com/office/powerpoint/2010/main" val="2769700492"/>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ArcGIS – Tutorial 1</a:t>
            </a:r>
          </a:p>
        </p:txBody>
      </p:sp>
      <p:sp>
        <p:nvSpPr>
          <p:cNvPr id="9" name="Content Placeholder 8"/>
          <p:cNvSpPr>
            <a:spLocks noGrp="1"/>
          </p:cNvSpPr>
          <p:nvPr>
            <p:ph idx="1"/>
          </p:nvPr>
        </p:nvSpPr>
        <p:spPr>
          <a:xfrm>
            <a:off x="801255" y="1577017"/>
            <a:ext cx="5187696" cy="4839843"/>
          </a:xfrm>
        </p:spPr>
        <p:txBody>
          <a:bodyPr>
            <a:normAutofit fontScale="92500" lnSpcReduction="20000"/>
          </a:bodyPr>
          <a:lstStyle/>
          <a:p>
            <a:r>
              <a:rPr lang="es-ES" sz="2600" dirty="0" err="1"/>
              <a:t>Download</a:t>
            </a:r>
            <a:r>
              <a:rPr lang="es-ES" sz="2600" dirty="0"/>
              <a:t> data </a:t>
            </a:r>
            <a:r>
              <a:rPr lang="es-ES" sz="2600" dirty="0" err="1"/>
              <a:t>from</a:t>
            </a:r>
            <a:r>
              <a:rPr lang="es-ES" sz="2600" dirty="0"/>
              <a:t> ERDDAP</a:t>
            </a:r>
          </a:p>
          <a:p>
            <a:r>
              <a:rPr lang="es-ES" sz="2600" dirty="0" err="1"/>
              <a:t>Import</a:t>
            </a:r>
            <a:r>
              <a:rPr lang="es-ES" sz="2600" dirty="0"/>
              <a:t> data </a:t>
            </a:r>
            <a:r>
              <a:rPr lang="es-ES" sz="2600" dirty="0" err="1"/>
              <a:t>into</a:t>
            </a:r>
            <a:r>
              <a:rPr lang="es-ES" sz="2600" dirty="0"/>
              <a:t> </a:t>
            </a:r>
            <a:r>
              <a:rPr lang="es-ES" sz="2600" dirty="0" err="1"/>
              <a:t>ArcGIS</a:t>
            </a:r>
            <a:r>
              <a:rPr lang="es-ES" sz="2600" dirty="0"/>
              <a:t> </a:t>
            </a:r>
            <a:r>
              <a:rPr lang="es-ES" sz="2600" dirty="0" err="1"/>
              <a:t>using</a:t>
            </a:r>
            <a:r>
              <a:rPr lang="es-ES" sz="2600" dirty="0"/>
              <a:t> </a:t>
            </a:r>
            <a:r>
              <a:rPr lang="es-ES" sz="2600" dirty="0" err="1"/>
              <a:t>the</a:t>
            </a:r>
            <a:r>
              <a:rPr lang="es-ES" sz="2600" dirty="0"/>
              <a:t> </a:t>
            </a:r>
            <a:r>
              <a:rPr lang="es-ES" sz="2600" dirty="0" err="1">
                <a:solidFill>
                  <a:schemeClr val="accent6">
                    <a:lumMod val="75000"/>
                  </a:schemeClr>
                </a:solidFill>
              </a:rPr>
              <a:t>Make</a:t>
            </a:r>
            <a:r>
              <a:rPr lang="es-ES" sz="2600" dirty="0">
                <a:solidFill>
                  <a:schemeClr val="accent6">
                    <a:lumMod val="75000"/>
                  </a:schemeClr>
                </a:solidFill>
              </a:rPr>
              <a:t> </a:t>
            </a:r>
            <a:r>
              <a:rPr lang="es-ES" sz="2600" dirty="0" err="1">
                <a:solidFill>
                  <a:schemeClr val="accent6">
                    <a:lumMod val="75000"/>
                  </a:schemeClr>
                </a:solidFill>
              </a:rPr>
              <a:t>NetCDF</a:t>
            </a:r>
            <a:r>
              <a:rPr lang="es-ES" sz="2600" dirty="0">
                <a:solidFill>
                  <a:schemeClr val="accent6">
                    <a:lumMod val="75000"/>
                  </a:schemeClr>
                </a:solidFill>
              </a:rPr>
              <a:t> </a:t>
            </a:r>
            <a:r>
              <a:rPr lang="es-ES" sz="2600" dirty="0" err="1">
                <a:solidFill>
                  <a:schemeClr val="accent6">
                    <a:lumMod val="75000"/>
                  </a:schemeClr>
                </a:solidFill>
              </a:rPr>
              <a:t>raster</a:t>
            </a:r>
            <a:r>
              <a:rPr lang="es-ES" sz="2600" dirty="0">
                <a:solidFill>
                  <a:schemeClr val="accent6">
                    <a:lumMod val="75000"/>
                  </a:schemeClr>
                </a:solidFill>
              </a:rPr>
              <a:t> </a:t>
            </a:r>
            <a:r>
              <a:rPr lang="es-ES" sz="2600" dirty="0" err="1">
                <a:solidFill>
                  <a:schemeClr val="accent6">
                    <a:lumMod val="75000"/>
                  </a:schemeClr>
                </a:solidFill>
              </a:rPr>
              <a:t>layer</a:t>
            </a:r>
            <a:r>
              <a:rPr lang="es-ES" sz="2600" dirty="0"/>
              <a:t> </a:t>
            </a:r>
            <a:r>
              <a:rPr lang="es-ES" sz="2600" dirty="0" err="1"/>
              <a:t>tool</a:t>
            </a:r>
            <a:r>
              <a:rPr lang="es-ES" sz="2600" dirty="0"/>
              <a:t>.</a:t>
            </a:r>
          </a:p>
          <a:p>
            <a:r>
              <a:rPr lang="es-ES" sz="2600" dirty="0" err="1"/>
              <a:t>Enable</a:t>
            </a:r>
            <a:r>
              <a:rPr lang="es-ES" sz="2600" dirty="0"/>
              <a:t> time </a:t>
            </a:r>
            <a:r>
              <a:rPr lang="es-ES" sz="2600" dirty="0" err="1"/>
              <a:t>on</a:t>
            </a:r>
            <a:r>
              <a:rPr lang="es-ES" sz="2600" dirty="0"/>
              <a:t> </a:t>
            </a:r>
            <a:r>
              <a:rPr lang="es-ES" sz="2600" dirty="0" err="1"/>
              <a:t>the</a:t>
            </a:r>
            <a:r>
              <a:rPr lang="es-ES" sz="2600" dirty="0"/>
              <a:t> </a:t>
            </a:r>
            <a:r>
              <a:rPr lang="es-ES" sz="2600" dirty="0" err="1"/>
              <a:t>layer</a:t>
            </a:r>
            <a:r>
              <a:rPr lang="es-ES" sz="2600" dirty="0"/>
              <a:t> to </a:t>
            </a:r>
            <a:r>
              <a:rPr lang="es-ES" sz="2600" dirty="0" err="1"/>
              <a:t>visualize</a:t>
            </a:r>
            <a:r>
              <a:rPr lang="es-ES" sz="2600" dirty="0"/>
              <a:t> data </a:t>
            </a:r>
            <a:r>
              <a:rPr lang="es-ES" sz="2600" dirty="0" err="1"/>
              <a:t>for</a:t>
            </a:r>
            <a:r>
              <a:rPr lang="es-ES" sz="2600" dirty="0"/>
              <a:t> </a:t>
            </a:r>
            <a:r>
              <a:rPr lang="es-ES" sz="2600" dirty="0" err="1"/>
              <a:t>different</a:t>
            </a:r>
            <a:r>
              <a:rPr lang="es-ES" sz="2600" dirty="0"/>
              <a:t> time </a:t>
            </a:r>
            <a:r>
              <a:rPr lang="es-ES" sz="2600" dirty="0" err="1"/>
              <a:t>steps</a:t>
            </a:r>
            <a:endParaRPr lang="es-ES" sz="2600" dirty="0"/>
          </a:p>
          <a:p>
            <a:r>
              <a:rPr lang="es-ES" sz="2600" dirty="0" err="1"/>
              <a:t>Create</a:t>
            </a:r>
            <a:r>
              <a:rPr lang="es-ES" sz="2600" dirty="0"/>
              <a:t> </a:t>
            </a:r>
            <a:r>
              <a:rPr lang="es-ES" sz="2600" dirty="0" err="1"/>
              <a:t>maps</a:t>
            </a:r>
            <a:endParaRPr lang="es-ES" sz="2600" dirty="0"/>
          </a:p>
          <a:p>
            <a:r>
              <a:rPr lang="es-ES" sz="2600" dirty="0" err="1"/>
              <a:t>Extract</a:t>
            </a:r>
            <a:r>
              <a:rPr lang="es-ES" sz="2600" dirty="0"/>
              <a:t> SST </a:t>
            </a:r>
            <a:r>
              <a:rPr lang="es-ES" sz="2600" dirty="0" err="1"/>
              <a:t>values</a:t>
            </a:r>
            <a:r>
              <a:rPr lang="es-ES" sz="2600" dirty="0"/>
              <a:t> at </a:t>
            </a:r>
            <a:r>
              <a:rPr lang="es-ES" sz="2600" dirty="0" err="1"/>
              <a:t>survey</a:t>
            </a:r>
            <a:r>
              <a:rPr lang="es-ES" sz="2600" dirty="0"/>
              <a:t> </a:t>
            </a:r>
            <a:r>
              <a:rPr lang="es-ES" sz="2600" dirty="0" err="1"/>
              <a:t>locations</a:t>
            </a:r>
            <a:endParaRPr lang="es-ES" sz="2600" dirty="0"/>
          </a:p>
          <a:p>
            <a:r>
              <a:rPr lang="es-ES" sz="2600" dirty="0" err="1"/>
              <a:t>Calculate</a:t>
            </a:r>
            <a:r>
              <a:rPr lang="es-ES" sz="2600" dirty="0"/>
              <a:t> </a:t>
            </a:r>
            <a:r>
              <a:rPr lang="es-ES" sz="2600" dirty="0" err="1"/>
              <a:t>statistics</a:t>
            </a:r>
            <a:r>
              <a:rPr lang="es-ES" sz="2600" dirty="0"/>
              <a:t> </a:t>
            </a:r>
            <a:r>
              <a:rPr lang="es-ES" sz="2600" dirty="0" err="1"/>
              <a:t>within</a:t>
            </a:r>
            <a:r>
              <a:rPr lang="es-ES" sz="2600" dirty="0"/>
              <a:t> a </a:t>
            </a:r>
            <a:r>
              <a:rPr lang="es-ES" sz="2600" dirty="0" err="1"/>
              <a:t>shapefile</a:t>
            </a:r>
            <a:endParaRPr lang="es-ES" sz="2600" dirty="0"/>
          </a:p>
          <a:p>
            <a:r>
              <a:rPr lang="es-ES" sz="2600" dirty="0" err="1"/>
              <a:t>Classify</a:t>
            </a:r>
            <a:r>
              <a:rPr lang="es-ES" sz="2600" dirty="0"/>
              <a:t> SST data to </a:t>
            </a:r>
            <a:r>
              <a:rPr lang="es-ES" sz="2600" dirty="0" err="1"/>
              <a:t>create</a:t>
            </a:r>
            <a:r>
              <a:rPr lang="es-ES" sz="2600" dirty="0"/>
              <a:t> a </a:t>
            </a:r>
            <a:r>
              <a:rPr lang="es-ES" sz="2600" dirty="0" err="1"/>
              <a:t>TurtleWatch</a:t>
            </a:r>
            <a:r>
              <a:rPr lang="es-ES" sz="2600" dirty="0"/>
              <a:t> </a:t>
            </a:r>
            <a:r>
              <a:rPr lang="es-ES" sz="2600" dirty="0" err="1"/>
              <a:t>map</a:t>
            </a:r>
            <a:endParaRPr lang="en-US" sz="2600" dirty="0"/>
          </a:p>
          <a:p>
            <a:endParaRPr lang="es-ES" sz="2600" dirty="0"/>
          </a:p>
          <a:p>
            <a:r>
              <a:rPr lang="es-ES" sz="2600">
                <a:hlinkClick r:id="rId3"/>
              </a:rPr>
              <a:t>https://umd.instructure.com/courses/1332077/pages/arcgis-tutorial-1?module_item_id=11289608</a:t>
            </a:r>
            <a:endParaRPr lang="es-ES" sz="2600"/>
          </a:p>
          <a:p>
            <a:endParaRPr lang="es-ES" dirty="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3" name="Picture 2"/>
          <p:cNvPicPr>
            <a:picLocks noChangeAspect="1"/>
          </p:cNvPicPr>
          <p:nvPr/>
        </p:nvPicPr>
        <p:blipFill>
          <a:blip r:embed="rId4"/>
          <a:stretch>
            <a:fillRect/>
          </a:stretch>
        </p:blipFill>
        <p:spPr>
          <a:xfrm>
            <a:off x="8118763" y="145230"/>
            <a:ext cx="2792287" cy="3120465"/>
          </a:xfrm>
          <a:prstGeom prst="rect">
            <a:avLst/>
          </a:prstGeom>
        </p:spPr>
      </p:pic>
      <p:pic>
        <p:nvPicPr>
          <p:cNvPr id="4" name="Picture 3"/>
          <p:cNvPicPr>
            <a:picLocks noChangeAspect="1"/>
          </p:cNvPicPr>
          <p:nvPr/>
        </p:nvPicPr>
        <p:blipFill>
          <a:blip r:embed="rId5"/>
          <a:stretch>
            <a:fillRect/>
          </a:stretch>
        </p:blipFill>
        <p:spPr>
          <a:xfrm>
            <a:off x="6640946" y="3265695"/>
            <a:ext cx="5401396" cy="3116871"/>
          </a:xfrm>
          <a:prstGeom prst="rect">
            <a:avLst/>
          </a:prstGeom>
        </p:spPr>
      </p:pic>
    </p:spTree>
    <p:extLst>
      <p:ext uri="{BB962C8B-B14F-4D97-AF65-F5344CB8AC3E}">
        <p14:creationId xmlns:p14="http://schemas.microsoft.com/office/powerpoint/2010/main" val="2100221592"/>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45">
            <a:extLst>
              <a:ext uri="{FF2B5EF4-FFF2-40B4-BE49-F238E27FC236}">
                <a16:creationId xmlns:a16="http://schemas.microsoft.com/office/drawing/2014/main" id="{7757C926-6275-4F4E-843A-4E9B6DB717A7}"/>
              </a:ext>
            </a:extLst>
          </p:cNvPr>
          <p:cNvSpPr>
            <a:spLocks noGrp="1"/>
          </p:cNvSpPr>
          <p:nvPr>
            <p:ph type="title"/>
          </p:nvPr>
        </p:nvSpPr>
        <p:spPr/>
        <p:txBody>
          <a:bodyPr/>
          <a:lstStyle/>
          <a:p>
            <a:r>
              <a:rPr lang="en-US" dirty="0"/>
              <a:t>ArcGIS – Tutorial 2</a:t>
            </a:r>
          </a:p>
        </p:txBody>
      </p:sp>
      <p:sp>
        <p:nvSpPr>
          <p:cNvPr id="9" name="Content Placeholder 8"/>
          <p:cNvSpPr>
            <a:spLocks noGrp="1"/>
          </p:cNvSpPr>
          <p:nvPr>
            <p:ph idx="1"/>
          </p:nvPr>
        </p:nvSpPr>
        <p:spPr>
          <a:xfrm>
            <a:off x="227220" y="1275584"/>
            <a:ext cx="5187696" cy="4839843"/>
          </a:xfrm>
        </p:spPr>
        <p:txBody>
          <a:bodyPr>
            <a:normAutofit fontScale="92500" lnSpcReduction="10000"/>
          </a:bodyPr>
          <a:lstStyle/>
          <a:p>
            <a:r>
              <a:rPr lang="es-ES" sz="2400" dirty="0" err="1"/>
              <a:t>Learn</a:t>
            </a:r>
            <a:r>
              <a:rPr lang="es-ES" sz="2400" dirty="0"/>
              <a:t> </a:t>
            </a:r>
            <a:r>
              <a:rPr lang="es-ES" sz="2400" dirty="0" err="1"/>
              <a:t>various</a:t>
            </a:r>
            <a:r>
              <a:rPr lang="es-ES" sz="2400" dirty="0"/>
              <a:t> </a:t>
            </a:r>
            <a:r>
              <a:rPr lang="es-ES" sz="2400" dirty="0" err="1"/>
              <a:t>methods</a:t>
            </a:r>
            <a:r>
              <a:rPr lang="es-ES" sz="2400" dirty="0"/>
              <a:t> to </a:t>
            </a:r>
            <a:r>
              <a:rPr lang="es-ES" sz="2400" dirty="0" err="1"/>
              <a:t>download</a:t>
            </a:r>
            <a:r>
              <a:rPr lang="es-ES" sz="2400" dirty="0"/>
              <a:t> and </a:t>
            </a:r>
            <a:r>
              <a:rPr lang="es-ES" sz="2400" dirty="0" err="1"/>
              <a:t>import</a:t>
            </a:r>
            <a:r>
              <a:rPr lang="es-ES" sz="2400" dirty="0"/>
              <a:t> data </a:t>
            </a:r>
            <a:r>
              <a:rPr lang="es-ES" sz="2400" dirty="0" err="1"/>
              <a:t>into</a:t>
            </a:r>
            <a:r>
              <a:rPr lang="es-ES" sz="2400" dirty="0"/>
              <a:t> </a:t>
            </a:r>
            <a:r>
              <a:rPr lang="es-ES" sz="2400" dirty="0" err="1"/>
              <a:t>ArcGIS</a:t>
            </a:r>
            <a:endParaRPr lang="en-US" sz="2400" dirty="0"/>
          </a:p>
          <a:p>
            <a:r>
              <a:rPr lang="en-US" sz="2400" dirty="0"/>
              <a:t>Plot the turtle track on top of SST data</a:t>
            </a:r>
          </a:p>
          <a:p>
            <a:r>
              <a:rPr lang="es-ES" sz="2400" dirty="0"/>
              <a:t>Match SST data at </a:t>
            </a:r>
            <a:r>
              <a:rPr lang="es-ES" sz="2400" dirty="0" err="1"/>
              <a:t>each</a:t>
            </a:r>
            <a:r>
              <a:rPr lang="es-ES" sz="2400" dirty="0"/>
              <a:t> </a:t>
            </a:r>
            <a:r>
              <a:rPr lang="es-ES" sz="2400" dirty="0" err="1"/>
              <a:t>location</a:t>
            </a:r>
            <a:r>
              <a:rPr lang="es-ES" sz="2400" dirty="0"/>
              <a:t> (date and </a:t>
            </a:r>
            <a:r>
              <a:rPr lang="es-ES" sz="2400" dirty="0" err="1"/>
              <a:t>lat</a:t>
            </a:r>
            <a:r>
              <a:rPr lang="es-ES" sz="2400" dirty="0"/>
              <a:t>/</a:t>
            </a:r>
            <a:r>
              <a:rPr lang="es-ES" sz="2400" dirty="0" err="1"/>
              <a:t>lon</a:t>
            </a:r>
            <a:r>
              <a:rPr lang="es-ES" sz="2400" dirty="0"/>
              <a:t>) </a:t>
            </a:r>
            <a:r>
              <a:rPr lang="es-ES" sz="2400" dirty="0" err="1"/>
              <a:t>along</a:t>
            </a:r>
            <a:r>
              <a:rPr lang="es-ES" sz="2400" dirty="0"/>
              <a:t> </a:t>
            </a:r>
            <a:r>
              <a:rPr lang="es-ES" sz="2400" dirty="0" err="1"/>
              <a:t>the</a:t>
            </a:r>
            <a:r>
              <a:rPr lang="es-ES" sz="2400" dirty="0"/>
              <a:t> </a:t>
            </a:r>
            <a:r>
              <a:rPr lang="es-ES" sz="2400" dirty="0" err="1"/>
              <a:t>track</a:t>
            </a:r>
            <a:r>
              <a:rPr lang="es-ES" sz="2400" dirty="0"/>
              <a:t> </a:t>
            </a:r>
            <a:r>
              <a:rPr lang="es-ES" sz="2400" dirty="0" err="1"/>
              <a:t>for</a:t>
            </a:r>
            <a:r>
              <a:rPr lang="es-ES" sz="2400" dirty="0"/>
              <a:t> a </a:t>
            </a:r>
            <a:r>
              <a:rPr lang="es-ES" sz="2400" dirty="0" err="1"/>
              <a:t>portion</a:t>
            </a:r>
            <a:r>
              <a:rPr lang="es-ES" sz="2400" dirty="0"/>
              <a:t> of </a:t>
            </a:r>
            <a:r>
              <a:rPr lang="es-ES" sz="2400" dirty="0" err="1"/>
              <a:t>the</a:t>
            </a:r>
            <a:r>
              <a:rPr lang="es-ES" sz="2400" dirty="0"/>
              <a:t> </a:t>
            </a:r>
            <a:r>
              <a:rPr lang="es-ES" sz="2400" dirty="0" err="1"/>
              <a:t>track</a:t>
            </a:r>
            <a:endParaRPr lang="es-ES" sz="2400" dirty="0"/>
          </a:p>
          <a:p>
            <a:r>
              <a:rPr lang="es-ES" sz="2400" dirty="0" err="1"/>
              <a:t>Create</a:t>
            </a:r>
            <a:r>
              <a:rPr lang="es-ES" sz="2400" dirty="0"/>
              <a:t> </a:t>
            </a:r>
            <a:r>
              <a:rPr lang="es-ES" sz="2400" dirty="0" err="1"/>
              <a:t>graphs</a:t>
            </a:r>
            <a:r>
              <a:rPr lang="es-ES" sz="2400" dirty="0"/>
              <a:t> of </a:t>
            </a:r>
            <a:r>
              <a:rPr lang="es-ES" sz="2400" dirty="0" err="1"/>
              <a:t>extracted</a:t>
            </a:r>
            <a:r>
              <a:rPr lang="es-ES" sz="2400" dirty="0"/>
              <a:t> </a:t>
            </a:r>
            <a:r>
              <a:rPr lang="es-ES" sz="2400" dirty="0" err="1"/>
              <a:t>temperature</a:t>
            </a:r>
            <a:r>
              <a:rPr lang="es-ES" sz="2400" dirty="0"/>
              <a:t> </a:t>
            </a:r>
            <a:r>
              <a:rPr lang="es-ES" sz="2400" dirty="0" err="1"/>
              <a:t>along</a:t>
            </a:r>
            <a:r>
              <a:rPr lang="es-ES" sz="2400" dirty="0"/>
              <a:t> </a:t>
            </a:r>
            <a:r>
              <a:rPr lang="es-ES" sz="2400" dirty="0" err="1"/>
              <a:t>the</a:t>
            </a:r>
            <a:r>
              <a:rPr lang="es-ES" sz="2400" dirty="0"/>
              <a:t> </a:t>
            </a:r>
            <a:r>
              <a:rPr lang="es-ES" sz="2400" dirty="0" err="1"/>
              <a:t>track</a:t>
            </a:r>
            <a:endParaRPr lang="es-ES" sz="2400" dirty="0"/>
          </a:p>
          <a:p>
            <a:r>
              <a:rPr lang="es-ES" sz="2400" dirty="0" err="1"/>
              <a:t>Create</a:t>
            </a:r>
            <a:r>
              <a:rPr lang="es-ES" sz="2400" dirty="0"/>
              <a:t> </a:t>
            </a:r>
            <a:r>
              <a:rPr lang="es-ES" sz="2400" dirty="0" err="1"/>
              <a:t>movie</a:t>
            </a:r>
            <a:r>
              <a:rPr lang="es-ES" sz="2400" dirty="0"/>
              <a:t> of </a:t>
            </a:r>
            <a:r>
              <a:rPr lang="es-ES" sz="2400" dirty="0" err="1"/>
              <a:t>turtle</a:t>
            </a:r>
            <a:r>
              <a:rPr lang="es-ES" sz="2400" dirty="0"/>
              <a:t> </a:t>
            </a:r>
            <a:r>
              <a:rPr lang="es-ES" sz="2400" dirty="0" err="1"/>
              <a:t>movements</a:t>
            </a:r>
            <a:r>
              <a:rPr lang="es-ES" sz="2400" dirty="0"/>
              <a:t> in </a:t>
            </a:r>
            <a:r>
              <a:rPr lang="es-ES" sz="2400" dirty="0" err="1"/>
              <a:t>comparison</a:t>
            </a:r>
            <a:r>
              <a:rPr lang="es-ES" sz="2400" dirty="0"/>
              <a:t> </a:t>
            </a:r>
            <a:r>
              <a:rPr lang="es-ES" sz="2400" dirty="0" err="1"/>
              <a:t>with</a:t>
            </a:r>
            <a:r>
              <a:rPr lang="es-ES" sz="2400" dirty="0"/>
              <a:t> </a:t>
            </a:r>
            <a:r>
              <a:rPr lang="es-ES" sz="2400" dirty="0" err="1"/>
              <a:t>TurtleWatch</a:t>
            </a:r>
            <a:r>
              <a:rPr lang="es-ES" sz="2400" dirty="0"/>
              <a:t> SST </a:t>
            </a:r>
            <a:r>
              <a:rPr lang="es-ES" sz="2400" dirty="0" err="1"/>
              <a:t>range</a:t>
            </a:r>
            <a:r>
              <a:rPr lang="es-ES" sz="2400" dirty="0"/>
              <a:t>.</a:t>
            </a:r>
            <a:endParaRPr lang="en-US" sz="2400" dirty="0"/>
          </a:p>
          <a:p>
            <a:endParaRPr lang="es-ES" sz="2600" dirty="0"/>
          </a:p>
          <a:p>
            <a:r>
              <a:rPr lang="es-ES" sz="2600">
                <a:hlinkClick r:id="rId3"/>
              </a:rPr>
              <a:t>https://umd.instructure.com/courses/1332077/pages/arcgis-tutorial-2?module_item_id=11289609</a:t>
            </a:r>
            <a:endParaRPr lang="es-ES" sz="2600"/>
          </a:p>
          <a:p>
            <a:endParaRPr lang="es-ES" sz="2400" dirty="0">
              <a:solidFill>
                <a:schemeClr val="tx1"/>
              </a:solidFill>
            </a:endParaRPr>
          </a:p>
          <a:p>
            <a:endParaRPr lang="es-ES" dirty="0"/>
          </a:p>
          <a:p>
            <a:endParaRPr lang="en-US" dirty="0"/>
          </a:p>
        </p:txBody>
      </p:sp>
      <p:sp>
        <p:nvSpPr>
          <p:cNvPr id="2" name="Slide Number Placeholder 1">
            <a:extLst>
              <a:ext uri="{FF2B5EF4-FFF2-40B4-BE49-F238E27FC236}">
                <a16:creationId xmlns:a16="http://schemas.microsoft.com/office/drawing/2014/main" id="{078CB338-E8E4-9542-9F75-619305DD05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F23CF-7BCB-1C46-9584-7002207BC3BE}" type="slidenum">
              <a:rPr kumimoji="0" lang="en-US" sz="1800" b="0" i="0" u="none" strike="noStrike" kern="1200" cap="none" spc="0" normalizeH="0" baseline="0" noProof="0" smtClean="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endParaRPr>
          </a:p>
        </p:txBody>
      </p:sp>
      <p:sp>
        <p:nvSpPr>
          <p:cNvPr id="10" name="Footer Placeholder 9"/>
          <p:cNvSpPr>
            <a:spLocks noGrp="1"/>
          </p:cNvSpPr>
          <p:nvPr>
            <p:ph type="ftr" sz="quarter" idx="3"/>
          </p:nvPr>
        </p:nvSpPr>
        <p:spPr/>
        <p:txBody>
          <a:bodyPr/>
          <a:lstStyle/>
          <a:p>
            <a:r>
              <a:rPr lang="en-US"/>
              <a:t>NOAA CoastWatch Satellite Course                                      http://coastwatch.noaa.gov</a:t>
            </a:r>
          </a:p>
        </p:txBody>
      </p:sp>
      <p:pic>
        <p:nvPicPr>
          <p:cNvPr id="5" name="Picture 4"/>
          <p:cNvPicPr>
            <a:picLocks noChangeAspect="1"/>
          </p:cNvPicPr>
          <p:nvPr/>
        </p:nvPicPr>
        <p:blipFill>
          <a:blip r:embed="rId4"/>
          <a:stretch>
            <a:fillRect/>
          </a:stretch>
        </p:blipFill>
        <p:spPr>
          <a:xfrm>
            <a:off x="7634595" y="157018"/>
            <a:ext cx="4145808" cy="3205451"/>
          </a:xfrm>
          <a:prstGeom prst="rect">
            <a:avLst/>
          </a:prstGeom>
        </p:spPr>
      </p:pic>
      <p:pic>
        <p:nvPicPr>
          <p:cNvPr id="6" name="Picture 5"/>
          <p:cNvPicPr>
            <a:picLocks noChangeAspect="1"/>
          </p:cNvPicPr>
          <p:nvPr/>
        </p:nvPicPr>
        <p:blipFill>
          <a:blip r:embed="rId5"/>
          <a:stretch>
            <a:fillRect/>
          </a:stretch>
        </p:blipFill>
        <p:spPr>
          <a:xfrm>
            <a:off x="5234769" y="3286092"/>
            <a:ext cx="2247467" cy="2829335"/>
          </a:xfrm>
          <a:prstGeom prst="rect">
            <a:avLst/>
          </a:prstGeom>
        </p:spPr>
      </p:pic>
      <p:pic>
        <p:nvPicPr>
          <p:cNvPr id="7" name="Picture 6"/>
          <p:cNvPicPr>
            <a:picLocks noChangeAspect="1"/>
          </p:cNvPicPr>
          <p:nvPr/>
        </p:nvPicPr>
        <p:blipFill>
          <a:blip r:embed="rId6"/>
          <a:stretch>
            <a:fillRect/>
          </a:stretch>
        </p:blipFill>
        <p:spPr>
          <a:xfrm>
            <a:off x="7618834" y="3581818"/>
            <a:ext cx="4585785" cy="2458761"/>
          </a:xfrm>
          <a:prstGeom prst="rect">
            <a:avLst/>
          </a:prstGeom>
        </p:spPr>
      </p:pic>
    </p:spTree>
    <p:extLst>
      <p:ext uri="{BB962C8B-B14F-4D97-AF65-F5344CB8AC3E}">
        <p14:creationId xmlns:p14="http://schemas.microsoft.com/office/powerpoint/2010/main" val="3724919967"/>
      </p:ext>
    </p:extLst>
  </p:cSld>
  <p:clrMapOvr>
    <a:masterClrMapping/>
  </p:clrMapOvr>
  <mc:AlternateContent xmlns:mc="http://schemas.openxmlformats.org/markup-compatibility/2006" xmlns:p14="http://schemas.microsoft.com/office/powerpoint/2010/main">
    <mc:Choice Requires="p14">
      <p:transition spd="slow" p14:dur="2000" advTm="58639"/>
    </mc:Choice>
    <mc:Fallback xmlns="">
      <p:transition spd="slow" advTm="5863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g10556eb7b74_0_0"/>
          <p:cNvSpPr txBox="1"/>
          <p:nvPr/>
        </p:nvSpPr>
        <p:spPr>
          <a:xfrm>
            <a:off x="528298" y="446271"/>
            <a:ext cx="10515600" cy="1325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E4E79"/>
              </a:buClr>
              <a:buSzPts val="3200"/>
              <a:buFont typeface="Arial Narrow"/>
              <a:buNone/>
              <a:tabLst/>
              <a:defRPr/>
            </a:pPr>
            <a:r>
              <a:rPr kumimoji="0" lang="en-US" sz="3200" b="0" i="0" u="none" strike="noStrike" kern="1200" cap="none" spc="0" normalizeH="0" baseline="0" noProof="0">
                <a:ln>
                  <a:noFill/>
                </a:ln>
                <a:solidFill>
                  <a:srgbClr val="1E4E79"/>
                </a:solidFill>
                <a:effectLst/>
                <a:uLnTx/>
                <a:uFillTx/>
                <a:latin typeface="Arial Narrow"/>
                <a:ea typeface="Arial Narrow"/>
                <a:cs typeface="Arial Narrow"/>
                <a:sym typeface="Arial Narrow"/>
              </a:rPr>
              <a:t>Slido</a:t>
            </a:r>
            <a:endParaRPr kumimoji="0" sz="3200" b="0" i="0" u="none" strike="noStrike" kern="1200" cap="none" spc="0" normalizeH="0" baseline="0" noProof="0">
              <a:ln>
                <a:noFill/>
              </a:ln>
              <a:solidFill>
                <a:srgbClr val="1E4E79"/>
              </a:solidFill>
              <a:effectLst/>
              <a:uLnTx/>
              <a:uFillTx/>
              <a:latin typeface="Arial Narrow"/>
              <a:ea typeface="Arial Narrow"/>
              <a:cs typeface="Arial Narrow"/>
              <a:sym typeface="Arial Narrow"/>
            </a:endParaRPr>
          </a:p>
        </p:txBody>
      </p:sp>
      <p:sp>
        <p:nvSpPr>
          <p:cNvPr id="111" name="Google Shape;111;g10556eb7b74_0_0"/>
          <p:cNvSpPr txBox="1"/>
          <p:nvPr/>
        </p:nvSpPr>
        <p:spPr>
          <a:xfrm>
            <a:off x="618350" y="1156025"/>
            <a:ext cx="10920900" cy="4383000"/>
          </a:xfrm>
          <a:prstGeom prst="rect">
            <a:avLst/>
          </a:prstGeom>
          <a:noFill/>
          <a:ln>
            <a:noFill/>
          </a:ln>
        </p:spPr>
        <p:txBody>
          <a:bodyPr spcFirstLastPara="1" wrap="square" lIns="91425" tIns="45700" rIns="91425" bIns="45700" anchor="t" anchorCtr="0">
            <a:noAutofit/>
          </a:bodyPr>
          <a:lstStyle/>
          <a:p>
            <a:pPr marL="457200" lvl="0" indent="-381000">
              <a:spcBef>
                <a:spcPts val="1000"/>
              </a:spcBef>
              <a:buClr>
                <a:prstClr val="black"/>
              </a:buClr>
              <a:buSzPts val="2400"/>
              <a:buFont typeface="Arial Narrow"/>
              <a:buChar char="●"/>
              <a:defRPr/>
            </a:pPr>
            <a:r>
              <a:rPr lang="en-US" sz="2400">
                <a:latin typeface="Arial Narrow" panose="020B0606020202030204" pitchFamily="34" charset="0"/>
              </a:rPr>
              <a:t>How did you find the amount of material in yesterday’s module?</a:t>
            </a:r>
          </a:p>
          <a:p>
            <a:pPr marL="457200" lvl="0" indent="-381000">
              <a:spcBef>
                <a:spcPts val="1000"/>
              </a:spcBef>
              <a:buClr>
                <a:prstClr val="black"/>
              </a:buClr>
              <a:buSzPts val="2400"/>
              <a:buFont typeface="Arial Narrow"/>
              <a:buChar char="●"/>
              <a:defRPr/>
            </a:pPr>
            <a:r>
              <a:rPr lang="en-US" sz="2400">
                <a:solidFill>
                  <a:prstClr val="black"/>
                </a:solidFill>
                <a:latin typeface="Arial Narrow" panose="020B0606020202030204" pitchFamily="34" charset="0"/>
                <a:ea typeface="Arial Narrow"/>
                <a:cs typeface="Arial Narrow"/>
                <a:sym typeface="Arial Narrow"/>
              </a:rPr>
              <a:t>Do you have any feedback on the tutorials? Is there anything else you want to learn that is not covered by the tutorials?</a:t>
            </a:r>
          </a:p>
          <a:p>
            <a:pPr marL="457200" lvl="0" indent="-381000">
              <a:spcBef>
                <a:spcPts val="1000"/>
              </a:spcBef>
              <a:buClr>
                <a:prstClr val="black"/>
              </a:buClr>
              <a:buSzPts val="2400"/>
              <a:buFont typeface="Arial Narrow"/>
              <a:buChar char="●"/>
              <a:defRPr/>
            </a:pPr>
            <a:r>
              <a:rPr lang="en-US" sz="2400">
                <a:latin typeface="Arial Narrow" panose="020B0606020202030204" pitchFamily="34" charset="0"/>
              </a:rPr>
              <a:t>Are there satellite products you need that you couldn't get from CoastWatch?</a:t>
            </a:r>
          </a:p>
          <a:p>
            <a:pPr marL="457200" lvl="0" indent="-381000">
              <a:spcBef>
                <a:spcPts val="1000"/>
              </a:spcBef>
              <a:buClr>
                <a:prstClr val="black"/>
              </a:buClr>
              <a:buSzPts val="2400"/>
              <a:buFont typeface="Arial Narrow"/>
              <a:buChar char="●"/>
              <a:defRPr/>
            </a:pPr>
            <a:r>
              <a:rPr lang="en-US" sz="2400">
                <a:solidFill>
                  <a:prstClr val="black"/>
                </a:solidFill>
                <a:latin typeface="Arial Narrow" panose="020B0606020202030204" pitchFamily="34" charset="0"/>
                <a:ea typeface="Arial Narrow"/>
                <a:cs typeface="Arial Narrow"/>
                <a:sym typeface="Arial Narrow"/>
              </a:rPr>
              <a:t>What satellite products do you need that you couldn't find on </a:t>
            </a:r>
            <a:br>
              <a:rPr lang="en-US" sz="2400">
                <a:solidFill>
                  <a:prstClr val="black"/>
                </a:solidFill>
                <a:latin typeface="Arial Narrow" panose="020B0606020202030204" pitchFamily="34" charset="0"/>
                <a:ea typeface="Arial Narrow"/>
                <a:cs typeface="Arial Narrow"/>
                <a:sym typeface="Arial Narrow"/>
              </a:rPr>
            </a:br>
            <a:r>
              <a:rPr lang="en-US" sz="2400">
                <a:solidFill>
                  <a:prstClr val="black"/>
                </a:solidFill>
                <a:latin typeface="Arial Narrow" panose="020B0606020202030204" pitchFamily="34" charset="0"/>
                <a:ea typeface="Arial Narrow"/>
                <a:cs typeface="Arial Narrow"/>
                <a:sym typeface="Arial Narrow"/>
              </a:rPr>
              <a:t>CoastWatch?</a:t>
            </a:r>
          </a:p>
          <a:p>
            <a:pPr marL="457200" lvl="0" indent="-381000">
              <a:spcBef>
                <a:spcPts val="1000"/>
              </a:spcBef>
              <a:buClr>
                <a:prstClr val="black"/>
              </a:buClr>
              <a:buSzPts val="2400"/>
              <a:buFont typeface="Arial Narrow"/>
              <a:buChar char="●"/>
              <a:defRPr/>
            </a:pPr>
            <a:r>
              <a:rPr lang="en-US" sz="2400">
                <a:solidFill>
                  <a:prstClr val="black"/>
                </a:solidFill>
                <a:latin typeface="Arial Narrow" panose="020B0606020202030204" pitchFamily="34" charset="0"/>
                <a:ea typeface="Arial Narrow"/>
                <a:cs typeface="Arial Narrow"/>
                <a:sym typeface="Arial Narrow"/>
              </a:rPr>
              <a:t>How are you feeling about tomorrow's presentations?</a:t>
            </a:r>
          </a:p>
          <a:p>
            <a:pPr marL="457200" lvl="0" indent="-381000">
              <a:spcBef>
                <a:spcPts val="1000"/>
              </a:spcBef>
              <a:buClr>
                <a:prstClr val="black"/>
              </a:buClr>
              <a:buSzPts val="2400"/>
              <a:buFont typeface="Arial Narrow"/>
              <a:buChar char="●"/>
              <a:defRPr/>
            </a:pPr>
            <a:endParaRPr kumimoji="0" lang="en-U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marL="457200" lvl="0" indent="-381000">
              <a:spcBef>
                <a:spcPts val="1000"/>
              </a:spcBef>
              <a:buClr>
                <a:prstClr val="black"/>
              </a:buClr>
              <a:buSzPts val="2400"/>
              <a:buFont typeface="Arial Narrow"/>
              <a:buChar char="●"/>
              <a:defRPr/>
            </a:pPr>
            <a:endParaRPr kumimoji="0" lang="es-ES" sz="24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lvl="0">
              <a:lnSpc>
                <a:spcPct val="90000"/>
              </a:lnSpc>
              <a:spcBef>
                <a:spcPts val="1000"/>
              </a:spcBef>
              <a:buClr>
                <a:prstClr val="black"/>
              </a:buClr>
              <a:buSzPts val="2400"/>
              <a:defRPr/>
            </a:pPr>
            <a:r>
              <a:rPr kumimoji="0" lang="es-ES" sz="32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rPr>
              <a:t>slido.com</a:t>
            </a:r>
            <a:br>
              <a:rPr kumimoji="0" lang="es-ES" sz="32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rPr>
            </a:br>
            <a:r>
              <a:rPr lang="en-US" sz="2400" b="1">
                <a:latin typeface="Arial Narrow" panose="020B0606020202030204" pitchFamily="34" charset="0"/>
              </a:rPr>
              <a:t>#SatCourse0422</a:t>
            </a:r>
            <a:endParaRPr kumimoji="0" sz="4000" b="0" i="0" u="none" strike="noStrike" kern="1200" cap="none" spc="0" normalizeH="0" baseline="0" noProof="0">
              <a:ln>
                <a:noFill/>
              </a:ln>
              <a:solidFill>
                <a:prstClr val="black"/>
              </a:solidFill>
              <a:effectLst/>
              <a:uLnTx/>
              <a:uFillTx/>
              <a:latin typeface="Arial Narrow" panose="020B0606020202030204" pitchFamily="34" charset="0"/>
              <a:ea typeface="Arial Narrow"/>
              <a:cs typeface="Arial Narrow"/>
              <a:sym typeface="Arial Narrow"/>
            </a:endParaRPr>
          </a:p>
          <a:p>
            <a:pPr marL="0" marR="0" lvl="0" indent="0" algn="l" defTabSz="914400" rtl="0" eaLnBrk="1" fontAlgn="auto" latinLnBrk="0" hangingPunct="1">
              <a:lnSpc>
                <a:spcPct val="90000"/>
              </a:lnSpc>
              <a:spcBef>
                <a:spcPts val="1000"/>
              </a:spcBef>
              <a:spcAft>
                <a:spcPts val="0"/>
              </a:spcAft>
              <a:buClr>
                <a:prstClr val="black"/>
              </a:buClr>
              <a:buSzPts val="2400"/>
              <a:buFont typeface="Arial"/>
              <a:buNone/>
              <a:tabLst/>
              <a:defRPr/>
            </a:pPr>
            <a:endParaRPr kumimoji="0" sz="24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marL="0" marR="0" lvl="0" indent="0" algn="l" defTabSz="914400" rtl="0" eaLnBrk="1" fontAlgn="auto" latinLnBrk="0" hangingPunct="1">
              <a:lnSpc>
                <a:spcPct val="120000"/>
              </a:lnSpc>
              <a:spcBef>
                <a:spcPts val="1944"/>
              </a:spcBef>
              <a:spcAft>
                <a:spcPts val="0"/>
              </a:spcAft>
              <a:buClr>
                <a:prstClr val="black"/>
              </a:buClr>
              <a:buSzPts val="2800"/>
              <a:buFont typeface="Arial"/>
              <a:buNone/>
              <a:tabLst/>
              <a:defRPr/>
            </a:pPr>
            <a:endParaRPr kumimoji="0" sz="2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12" name="Google Shape;112;g10556eb7b74_0_0"/>
          <p:cNvSpPr txBox="1">
            <a:spLocks noGrp="1"/>
          </p:cNvSpPr>
          <p:nvPr>
            <p:ph type="sldNum" idx="12"/>
          </p:nvPr>
        </p:nvSpPr>
        <p:spPr>
          <a:xfrm>
            <a:off x="11201984" y="6441410"/>
            <a:ext cx="11040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sz="1800" b="0" i="0" u="none" strike="noStrike" kern="1200" cap="none" spc="0" normalizeH="0" baseline="0" noProof="0" dirty="0">
              <a:ln>
                <a:noFill/>
              </a:ln>
              <a:solidFill>
                <a:prstClr val="white">
                  <a:lumMod val="95000"/>
                </a:prstClr>
              </a:solidFill>
              <a:effectLst/>
              <a:uLnTx/>
              <a:uFillTx/>
              <a:latin typeface="Helvetica" pitchFamily="2" charset="0"/>
              <a:ea typeface="+mn-ea"/>
              <a:cs typeface="+mn-cs"/>
            </a:endParaRPr>
          </a:p>
        </p:txBody>
      </p:sp>
      <p:sp>
        <p:nvSpPr>
          <p:cNvPr id="6" name="Footer Placeholder 2">
            <a:extLst>
              <a:ext uri="{FF2B5EF4-FFF2-40B4-BE49-F238E27FC236}">
                <a16:creationId xmlns:a16="http://schemas.microsoft.com/office/drawing/2014/main" id="{95A2B899-41A2-469F-A65D-A0EC79405467}"/>
              </a:ext>
            </a:extLst>
          </p:cNvPr>
          <p:cNvSpPr>
            <a:spLocks noGrp="1"/>
          </p:cNvSpPr>
          <p:nvPr>
            <p:ph type="ftr" sz="quarter" idx="3"/>
          </p:nvPr>
        </p:nvSpPr>
        <p:spPr>
          <a:xfrm>
            <a:off x="1221458" y="6441410"/>
            <a:ext cx="936934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p>
        </p:txBody>
      </p:sp>
      <p:pic>
        <p:nvPicPr>
          <p:cNvPr id="2" name="Picture 1">
            <a:extLst>
              <a:ext uri="{FF2B5EF4-FFF2-40B4-BE49-F238E27FC236}">
                <a16:creationId xmlns:a16="http://schemas.microsoft.com/office/drawing/2014/main" id="{B84F3CCA-B22F-48A3-9D74-162EF3C67D4A}"/>
              </a:ext>
            </a:extLst>
          </p:cNvPr>
          <p:cNvPicPr>
            <a:picLocks noChangeAspect="1"/>
          </p:cNvPicPr>
          <p:nvPr/>
        </p:nvPicPr>
        <p:blipFill>
          <a:blip r:embed="rId3"/>
          <a:stretch>
            <a:fillRect/>
          </a:stretch>
        </p:blipFill>
        <p:spPr>
          <a:xfrm>
            <a:off x="8965096" y="3410050"/>
            <a:ext cx="2869924" cy="2838729"/>
          </a:xfrm>
          <a:prstGeom prst="rect">
            <a:avLst/>
          </a:prstGeom>
        </p:spPr>
      </p:pic>
    </p:spTree>
    <p:extLst>
      <p:ext uri="{BB962C8B-B14F-4D97-AF65-F5344CB8AC3E}">
        <p14:creationId xmlns:p14="http://schemas.microsoft.com/office/powerpoint/2010/main" val="4266437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g10556eb7b74_0_0"/>
          <p:cNvSpPr txBox="1"/>
          <p:nvPr/>
        </p:nvSpPr>
        <p:spPr>
          <a:xfrm>
            <a:off x="452884" y="493175"/>
            <a:ext cx="10515600" cy="1325700"/>
          </a:xfrm>
          <a:prstGeom prst="rect">
            <a:avLst/>
          </a:prstGeom>
          <a:noFill/>
          <a:ln>
            <a:noFill/>
          </a:ln>
        </p:spPr>
        <p:txBody>
          <a:bodyPr spcFirstLastPara="1" wrap="square" lIns="91425" tIns="45700" rIns="91425" bIns="45700" anchor="t" anchorCtr="0">
            <a:noAutofit/>
          </a:bodyPr>
          <a:lstStyle/>
          <a:p>
            <a:pPr lvl="0">
              <a:lnSpc>
                <a:spcPct val="90000"/>
              </a:lnSpc>
              <a:buClr>
                <a:srgbClr val="1E4E79"/>
              </a:buClr>
              <a:buSzPts val="3200"/>
              <a:defRPr/>
            </a:pPr>
            <a:r>
              <a:rPr lang="en-US" sz="3200">
                <a:solidFill>
                  <a:srgbClr val="1E4E79"/>
                </a:solidFill>
                <a:latin typeface="Arial Narrow"/>
                <a:ea typeface="Arial Narrow"/>
                <a:cs typeface="Arial Narrow"/>
                <a:sym typeface="Arial Narrow"/>
              </a:rPr>
              <a:t>Tomorrow’s presentations - 1 slide, 2 mins max.</a:t>
            </a:r>
          </a:p>
          <a:p>
            <a:pPr marL="0" marR="0" lvl="0" indent="0" algn="l" defTabSz="914400" rtl="0" eaLnBrk="1" fontAlgn="auto" latinLnBrk="0" hangingPunct="1">
              <a:lnSpc>
                <a:spcPct val="90000"/>
              </a:lnSpc>
              <a:spcBef>
                <a:spcPts val="0"/>
              </a:spcBef>
              <a:spcAft>
                <a:spcPts val="0"/>
              </a:spcAft>
              <a:buClr>
                <a:srgbClr val="1E4E79"/>
              </a:buClr>
              <a:buSzPts val="3200"/>
              <a:buFont typeface="Arial Narrow"/>
              <a:buNone/>
              <a:tabLst/>
              <a:defRPr/>
            </a:pPr>
            <a:endParaRPr kumimoji="0" sz="3200" b="0" i="0" u="none" strike="noStrike" kern="1200" cap="none" spc="0" normalizeH="0" baseline="0" noProof="0">
              <a:ln>
                <a:noFill/>
              </a:ln>
              <a:solidFill>
                <a:srgbClr val="1E4E79"/>
              </a:solidFill>
              <a:effectLst/>
              <a:uLnTx/>
              <a:uFillTx/>
              <a:latin typeface="Arial Narrow"/>
              <a:ea typeface="Arial Narrow"/>
              <a:cs typeface="Arial Narrow"/>
              <a:sym typeface="Arial Narrow"/>
            </a:endParaRPr>
          </a:p>
        </p:txBody>
      </p:sp>
      <p:sp>
        <p:nvSpPr>
          <p:cNvPr id="111" name="Google Shape;111;g10556eb7b74_0_0"/>
          <p:cNvSpPr txBox="1"/>
          <p:nvPr/>
        </p:nvSpPr>
        <p:spPr>
          <a:xfrm>
            <a:off x="618350" y="1156025"/>
            <a:ext cx="10920900" cy="4383000"/>
          </a:xfrm>
          <a:prstGeom prst="rect">
            <a:avLst/>
          </a:prstGeom>
          <a:noFill/>
          <a:ln>
            <a:noFill/>
          </a:ln>
        </p:spPr>
        <p:txBody>
          <a:bodyPr spcFirstLastPara="1" wrap="square" lIns="91425" tIns="45700" rIns="91425" bIns="45700" anchor="t" anchorCtr="0">
            <a:noAutofit/>
          </a:bodyPr>
          <a:lstStyle/>
          <a:p>
            <a:r>
              <a:rPr lang="en-US" sz="2400">
                <a:latin typeface="Arial Narrow" panose="020B0606020202030204" pitchFamily="34" charset="0"/>
              </a:rPr>
              <a:t>Your slide should be in widescreen format and include the following information: </a:t>
            </a:r>
          </a:p>
          <a:p>
            <a:pPr marL="285750" indent="-285750">
              <a:buFont typeface="Arial" panose="020B0604020202020204" pitchFamily="34" charset="0"/>
              <a:buChar char="•"/>
            </a:pPr>
            <a:r>
              <a:rPr lang="en-US" sz="2000">
                <a:latin typeface="Arial Narrow" panose="020B0606020202030204" pitchFamily="34" charset="0"/>
              </a:rPr>
              <a:t>Your name  </a:t>
            </a:r>
          </a:p>
          <a:p>
            <a:pPr marL="285750" indent="-285750">
              <a:buFont typeface="Arial" panose="020B0604020202020204" pitchFamily="34" charset="0"/>
              <a:buChar char="•"/>
            </a:pPr>
            <a:r>
              <a:rPr lang="en-US" sz="2000">
                <a:latin typeface="Arial Narrow" panose="020B0606020202030204" pitchFamily="34" charset="0"/>
              </a:rPr>
              <a:t>Your affiliation </a:t>
            </a:r>
          </a:p>
          <a:p>
            <a:pPr marL="285750" indent="-285750">
              <a:buFont typeface="Arial" panose="020B0604020202020204" pitchFamily="34" charset="0"/>
              <a:buChar char="•"/>
            </a:pPr>
            <a:r>
              <a:rPr lang="en-US" sz="2000">
                <a:latin typeface="Arial Narrow" panose="020B0606020202030204" pitchFamily="34" charset="0"/>
              </a:rPr>
              <a:t>A short description of your project </a:t>
            </a:r>
          </a:p>
          <a:p>
            <a:pPr marL="285750" indent="-285750">
              <a:buFont typeface="Arial" panose="020B0604020202020204" pitchFamily="34" charset="0"/>
              <a:buChar char="•"/>
            </a:pPr>
            <a:r>
              <a:rPr lang="en-US" sz="2000">
                <a:latin typeface="Arial Narrow" panose="020B0606020202030204" pitchFamily="34" charset="0"/>
              </a:rPr>
              <a:t>One or two images (map, time series, histogram, cute picture) that you were able to make over the course of the week in relation with your project</a:t>
            </a:r>
          </a:p>
          <a:p>
            <a:pPr marL="285750" indent="-285750">
              <a:buFont typeface="Arial" panose="020B0604020202020204" pitchFamily="34" charset="0"/>
              <a:buChar char="•"/>
            </a:pPr>
            <a:r>
              <a:rPr lang="en-US" sz="2000">
                <a:latin typeface="Arial Narrow" panose="020B0606020202030204" pitchFamily="34" charset="0"/>
              </a:rPr>
              <a:t>What specific satellite product(s) you used </a:t>
            </a:r>
          </a:p>
          <a:p>
            <a:pPr marL="285750" indent="-285750">
              <a:buFont typeface="Arial" panose="020B0604020202020204" pitchFamily="34" charset="0"/>
              <a:buChar char="•"/>
            </a:pPr>
            <a:r>
              <a:rPr lang="en-US" sz="2000">
                <a:latin typeface="Arial Narrow" panose="020B0606020202030204" pitchFamily="34" charset="0"/>
              </a:rPr>
              <a:t>What software you used </a:t>
            </a:r>
          </a:p>
          <a:p>
            <a:pPr marL="285750" indent="-285750">
              <a:buFont typeface="Arial" panose="020B0604020202020204" pitchFamily="34" charset="0"/>
              <a:buChar char="•"/>
            </a:pPr>
            <a:r>
              <a:rPr lang="en-US" sz="2000">
                <a:latin typeface="Arial Narrow" panose="020B0606020202030204" pitchFamily="34" charset="0"/>
              </a:rPr>
              <a:t>Cool picture of relevant animals or technology etc. involved in your project (optional)</a:t>
            </a:r>
          </a:p>
          <a:p>
            <a:pPr marL="285750" indent="-285750">
              <a:buFont typeface="Arial" panose="020B0604020202020204" pitchFamily="34" charset="0"/>
              <a:buChar char="•"/>
            </a:pPr>
            <a:r>
              <a:rPr lang="en-US" sz="2000">
                <a:latin typeface="Arial Narrow" panose="020B0606020202030204" pitchFamily="34" charset="0"/>
              </a:rPr>
              <a:t>If applicable: challenges, data products that you wish were available (satellite-related), need unmet by current data/services offerings.</a:t>
            </a:r>
          </a:p>
          <a:p>
            <a:r>
              <a:rPr lang="en-US" sz="2400">
                <a:latin typeface="Arial Narrow" panose="020B0606020202030204" pitchFamily="34" charset="0"/>
              </a:rPr>
              <a:t> </a:t>
            </a:r>
          </a:p>
          <a:p>
            <a:r>
              <a:rPr lang="en-US" sz="2400">
                <a:latin typeface="Arial Narrow" panose="020B0606020202030204" pitchFamily="34" charset="0"/>
              </a:rPr>
              <a:t>2. Submit slide:</a:t>
            </a:r>
          </a:p>
          <a:p>
            <a:r>
              <a:rPr lang="en-US" sz="2400">
                <a:latin typeface="Arial Narrow" panose="020B0606020202030204" pitchFamily="34" charset="0"/>
              </a:rPr>
              <a:t>Send your slide to Melanie.Abecassis@NOAA.gov </a:t>
            </a:r>
            <a:r>
              <a:rPr lang="en-US" sz="2400" b="1">
                <a:latin typeface="Arial Narrow" panose="020B0606020202030204" pitchFamily="34" charset="0"/>
              </a:rPr>
              <a:t>by Friday 9am HST</a:t>
            </a:r>
            <a:endParaRPr lang="en-US" sz="2400">
              <a:latin typeface="Arial Narrow" panose="020B0606020202030204" pitchFamily="34" charset="0"/>
            </a:endParaRPr>
          </a:p>
          <a:p>
            <a:br>
              <a:rPr lang="en-US" sz="2400"/>
            </a:br>
            <a:endParaRPr kumimoji="0" sz="24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marL="0" marR="0" lvl="0" indent="0" algn="l" defTabSz="914400" rtl="0" eaLnBrk="1" fontAlgn="auto" latinLnBrk="0" hangingPunct="1">
              <a:lnSpc>
                <a:spcPct val="120000"/>
              </a:lnSpc>
              <a:spcBef>
                <a:spcPts val="1944"/>
              </a:spcBef>
              <a:spcAft>
                <a:spcPts val="0"/>
              </a:spcAft>
              <a:buClr>
                <a:prstClr val="black"/>
              </a:buClr>
              <a:buSzPts val="2800"/>
              <a:buFont typeface="Arial"/>
              <a:buNone/>
              <a:tabLst/>
              <a:defRPr/>
            </a:pPr>
            <a:endParaRPr kumimoji="0" sz="2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12" name="Google Shape;112;g10556eb7b74_0_0"/>
          <p:cNvSpPr txBox="1">
            <a:spLocks noGrp="1"/>
          </p:cNvSpPr>
          <p:nvPr>
            <p:ph type="sldNum" idx="12"/>
          </p:nvPr>
        </p:nvSpPr>
        <p:spPr>
          <a:xfrm>
            <a:off x="11201984" y="6441410"/>
            <a:ext cx="11040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sz="1800" b="0" i="0" u="none" strike="noStrike" kern="1200" cap="none" spc="0" normalizeH="0" baseline="0" noProof="0" dirty="0">
              <a:ln>
                <a:noFill/>
              </a:ln>
              <a:solidFill>
                <a:prstClr val="white">
                  <a:lumMod val="95000"/>
                </a:prstClr>
              </a:solidFill>
              <a:effectLst/>
              <a:uLnTx/>
              <a:uFillTx/>
              <a:latin typeface="Helvetica" pitchFamily="2" charset="0"/>
              <a:ea typeface="+mn-ea"/>
              <a:cs typeface="+mn-cs"/>
            </a:endParaRPr>
          </a:p>
        </p:txBody>
      </p:sp>
      <p:sp>
        <p:nvSpPr>
          <p:cNvPr id="6" name="Footer Placeholder 2">
            <a:extLst>
              <a:ext uri="{FF2B5EF4-FFF2-40B4-BE49-F238E27FC236}">
                <a16:creationId xmlns:a16="http://schemas.microsoft.com/office/drawing/2014/main" id="{95A2B899-41A2-469F-A65D-A0EC79405467}"/>
              </a:ext>
            </a:extLst>
          </p:cNvPr>
          <p:cNvSpPr>
            <a:spLocks noGrp="1"/>
          </p:cNvSpPr>
          <p:nvPr>
            <p:ph type="ftr" sz="quarter" idx="3"/>
          </p:nvPr>
        </p:nvSpPr>
        <p:spPr>
          <a:xfrm>
            <a:off x="1221458" y="6441410"/>
            <a:ext cx="936934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p>
        </p:txBody>
      </p:sp>
    </p:spTree>
    <p:extLst>
      <p:ext uri="{BB962C8B-B14F-4D97-AF65-F5344CB8AC3E}">
        <p14:creationId xmlns:p14="http://schemas.microsoft.com/office/powerpoint/2010/main" val="4220346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g10556eb7b74_0_0"/>
          <p:cNvSpPr txBox="1"/>
          <p:nvPr/>
        </p:nvSpPr>
        <p:spPr>
          <a:xfrm>
            <a:off x="452884" y="493175"/>
            <a:ext cx="10515600" cy="1325700"/>
          </a:xfrm>
          <a:prstGeom prst="rect">
            <a:avLst/>
          </a:prstGeom>
          <a:noFill/>
          <a:ln>
            <a:noFill/>
          </a:ln>
        </p:spPr>
        <p:txBody>
          <a:bodyPr spcFirstLastPara="1" wrap="square" lIns="91425" tIns="45700" rIns="91425" bIns="45700" anchor="t" anchorCtr="0">
            <a:noAutofit/>
          </a:bodyPr>
          <a:lstStyle/>
          <a:p>
            <a:pPr lvl="0">
              <a:lnSpc>
                <a:spcPct val="90000"/>
              </a:lnSpc>
              <a:buClr>
                <a:srgbClr val="1E4E79"/>
              </a:buClr>
              <a:buSzPts val="3200"/>
              <a:defRPr/>
            </a:pPr>
            <a:r>
              <a:rPr lang="en-US" sz="3200">
                <a:solidFill>
                  <a:srgbClr val="1E4E79"/>
                </a:solidFill>
                <a:latin typeface="Arial Narrow"/>
                <a:ea typeface="Arial Narrow"/>
                <a:cs typeface="Arial Narrow"/>
                <a:sym typeface="Arial Narrow"/>
              </a:rPr>
              <a:t>Tomorrow’s presentations – 10am -12pm HST</a:t>
            </a:r>
          </a:p>
          <a:p>
            <a:pPr lvl="0">
              <a:lnSpc>
                <a:spcPct val="90000"/>
              </a:lnSpc>
              <a:buClr>
                <a:srgbClr val="1E4E79"/>
              </a:buClr>
              <a:buSzPts val="3200"/>
              <a:defRPr/>
            </a:pPr>
            <a:endParaRPr lang="en-US" sz="3200">
              <a:solidFill>
                <a:srgbClr val="1E4E79"/>
              </a:solidFill>
              <a:latin typeface="Arial Narrow"/>
              <a:ea typeface="Arial Narrow"/>
              <a:cs typeface="Arial Narrow"/>
              <a:sym typeface="Arial Narrow"/>
            </a:endParaRPr>
          </a:p>
          <a:p>
            <a:pPr lvl="0">
              <a:lnSpc>
                <a:spcPct val="90000"/>
              </a:lnSpc>
              <a:buClr>
                <a:srgbClr val="1E4E79"/>
              </a:buClr>
              <a:buSzPts val="3200"/>
              <a:defRPr/>
            </a:pPr>
            <a:endParaRPr lang="en-US" sz="3200">
              <a:solidFill>
                <a:srgbClr val="1E4E79"/>
              </a:solidFill>
              <a:latin typeface="Arial Narrow"/>
              <a:ea typeface="Arial Narrow"/>
              <a:cs typeface="Arial Narrow"/>
              <a:sym typeface="Arial Narrow"/>
            </a:endParaRPr>
          </a:p>
          <a:p>
            <a:pPr lvl="0">
              <a:lnSpc>
                <a:spcPct val="90000"/>
              </a:lnSpc>
              <a:buClr>
                <a:srgbClr val="1E4E79"/>
              </a:buClr>
              <a:buSzPts val="3200"/>
              <a:defRPr/>
            </a:pPr>
            <a:endParaRPr lang="en-US" sz="3200">
              <a:solidFill>
                <a:srgbClr val="1E4E79"/>
              </a:solidFill>
              <a:latin typeface="Arial Narrow"/>
              <a:ea typeface="Arial Narrow"/>
              <a:cs typeface="Arial Narrow"/>
              <a:sym typeface="Arial Narrow"/>
            </a:endParaRPr>
          </a:p>
          <a:p>
            <a:pPr marL="0" marR="0" lvl="0" indent="0" algn="l" defTabSz="914400" rtl="0" eaLnBrk="1" fontAlgn="auto" latinLnBrk="0" hangingPunct="1">
              <a:lnSpc>
                <a:spcPct val="90000"/>
              </a:lnSpc>
              <a:spcBef>
                <a:spcPts val="0"/>
              </a:spcBef>
              <a:spcAft>
                <a:spcPts val="0"/>
              </a:spcAft>
              <a:buClr>
                <a:srgbClr val="1E4E79"/>
              </a:buClr>
              <a:buSzPts val="3200"/>
              <a:buFont typeface="Arial Narrow"/>
              <a:buNone/>
              <a:tabLst/>
              <a:defRPr/>
            </a:pPr>
            <a:endParaRPr kumimoji="0" sz="3200" b="0" i="0" u="none" strike="noStrike" kern="1200" cap="none" spc="0" normalizeH="0" baseline="0" noProof="0">
              <a:ln>
                <a:noFill/>
              </a:ln>
              <a:solidFill>
                <a:srgbClr val="1E4E79"/>
              </a:solidFill>
              <a:effectLst/>
              <a:uLnTx/>
              <a:uFillTx/>
              <a:latin typeface="Arial Narrow"/>
              <a:ea typeface="Arial Narrow"/>
              <a:cs typeface="Arial Narrow"/>
              <a:sym typeface="Arial Narrow"/>
            </a:endParaRPr>
          </a:p>
        </p:txBody>
      </p:sp>
      <p:sp>
        <p:nvSpPr>
          <p:cNvPr id="111" name="Google Shape;111;g10556eb7b74_0_0"/>
          <p:cNvSpPr txBox="1"/>
          <p:nvPr/>
        </p:nvSpPr>
        <p:spPr>
          <a:xfrm>
            <a:off x="618350" y="1156025"/>
            <a:ext cx="10920900" cy="4383000"/>
          </a:xfrm>
          <a:prstGeom prst="rect">
            <a:avLst/>
          </a:prstGeom>
          <a:noFill/>
          <a:ln>
            <a:noFill/>
          </a:ln>
        </p:spPr>
        <p:txBody>
          <a:bodyPr spcFirstLastPara="1" wrap="square" lIns="91425" tIns="45700" rIns="91425" bIns="45700" anchor="t" anchorCtr="0">
            <a:noAutofit/>
          </a:bodyPr>
          <a:lstStyle/>
          <a:p>
            <a:br>
              <a:rPr lang="en-US" sz="2400"/>
            </a:br>
            <a:r>
              <a:rPr lang="en-US" sz="2400"/>
              <a:t>We probably won’t need 2 hours, but if you need to leave early, email Melanie so I can “schedule” you for the beginning.</a:t>
            </a:r>
          </a:p>
          <a:p>
            <a:r>
              <a:rPr lang="en-US" sz="2400"/>
              <a:t> </a:t>
            </a:r>
            <a:endParaRPr kumimoji="0" sz="2400" b="0" i="0" u="none" strike="noStrike" kern="1200" cap="none" spc="0" normalizeH="0" baseline="0" noProof="0">
              <a:ln>
                <a:noFill/>
              </a:ln>
              <a:solidFill>
                <a:prstClr val="black"/>
              </a:solidFill>
              <a:effectLst/>
              <a:uLnTx/>
              <a:uFillTx/>
              <a:latin typeface="Arial Narrow"/>
              <a:ea typeface="Arial Narrow"/>
              <a:cs typeface="Arial Narrow"/>
              <a:sym typeface="Arial Narrow"/>
            </a:endParaRPr>
          </a:p>
          <a:p>
            <a:pPr marL="0" marR="0" lvl="0" indent="0" algn="l" defTabSz="914400" rtl="0" eaLnBrk="1" fontAlgn="auto" latinLnBrk="0" hangingPunct="1">
              <a:lnSpc>
                <a:spcPct val="120000"/>
              </a:lnSpc>
              <a:spcBef>
                <a:spcPts val="1944"/>
              </a:spcBef>
              <a:spcAft>
                <a:spcPts val="0"/>
              </a:spcAft>
              <a:buClr>
                <a:prstClr val="black"/>
              </a:buClr>
              <a:buSzPts val="2800"/>
              <a:buFont typeface="Arial"/>
              <a:buNone/>
              <a:tabLst/>
              <a:defRPr/>
            </a:pPr>
            <a:endParaRPr kumimoji="0" sz="2800" b="0" i="0" u="none" strike="noStrike" kern="1200" cap="none" spc="0" normalizeH="0" baseline="0" noProof="0">
              <a:ln>
                <a:noFill/>
              </a:ln>
              <a:solidFill>
                <a:srgbClr val="000000"/>
              </a:solidFill>
              <a:effectLst/>
              <a:uLnTx/>
              <a:uFillTx/>
              <a:latin typeface="Arial Narrow"/>
              <a:ea typeface="Arial Narrow"/>
              <a:cs typeface="Arial Narrow"/>
              <a:sym typeface="Arial Narrow"/>
            </a:endParaRPr>
          </a:p>
        </p:txBody>
      </p:sp>
      <p:sp>
        <p:nvSpPr>
          <p:cNvPr id="112" name="Google Shape;112;g10556eb7b74_0_0"/>
          <p:cNvSpPr txBox="1">
            <a:spLocks noGrp="1"/>
          </p:cNvSpPr>
          <p:nvPr>
            <p:ph type="sldNum" idx="12"/>
          </p:nvPr>
        </p:nvSpPr>
        <p:spPr>
          <a:xfrm>
            <a:off x="11201984" y="6441410"/>
            <a:ext cx="1104000" cy="3651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800" b="0" i="0" u="none" strike="noStrike" kern="1200" cap="none" spc="0" normalizeH="0" baseline="0" noProof="0">
                <a:ln>
                  <a:noFill/>
                </a:ln>
                <a:solidFill>
                  <a:prstClr val="white">
                    <a:lumMod val="95000"/>
                  </a:prst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sz="1800" b="0" i="0" u="none" strike="noStrike" kern="1200" cap="none" spc="0" normalizeH="0" baseline="0" noProof="0" dirty="0">
              <a:ln>
                <a:noFill/>
              </a:ln>
              <a:solidFill>
                <a:prstClr val="white">
                  <a:lumMod val="95000"/>
                </a:prstClr>
              </a:solidFill>
              <a:effectLst/>
              <a:uLnTx/>
              <a:uFillTx/>
              <a:latin typeface="Helvetica" pitchFamily="2" charset="0"/>
              <a:ea typeface="+mn-ea"/>
              <a:cs typeface="+mn-cs"/>
            </a:endParaRPr>
          </a:p>
        </p:txBody>
      </p:sp>
      <p:sp>
        <p:nvSpPr>
          <p:cNvPr id="6" name="Footer Placeholder 2">
            <a:extLst>
              <a:ext uri="{FF2B5EF4-FFF2-40B4-BE49-F238E27FC236}">
                <a16:creationId xmlns:a16="http://schemas.microsoft.com/office/drawing/2014/main" id="{95A2B899-41A2-469F-A65D-A0EC79405467}"/>
              </a:ext>
            </a:extLst>
          </p:cNvPr>
          <p:cNvSpPr>
            <a:spLocks noGrp="1"/>
          </p:cNvSpPr>
          <p:nvPr>
            <p:ph type="ftr" sz="quarter" idx="3"/>
          </p:nvPr>
        </p:nvSpPr>
        <p:spPr>
          <a:xfrm>
            <a:off x="1221458" y="6441410"/>
            <a:ext cx="936934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Arial" panose="020B0604020202020204" pitchFamily="34" charset="0"/>
                <a:ea typeface="+mn-ea"/>
                <a:cs typeface="Arial" panose="020B0604020202020204" pitchFamily="34" charset="0"/>
              </a:rPr>
              <a:t>NOAA CoastWatch Satellite Course                                      http://coastwatch.noaa.gov</a:t>
            </a:r>
          </a:p>
        </p:txBody>
      </p:sp>
    </p:spTree>
    <p:extLst>
      <p:ext uri="{BB962C8B-B14F-4D97-AF65-F5344CB8AC3E}">
        <p14:creationId xmlns:p14="http://schemas.microsoft.com/office/powerpoint/2010/main" val="1136446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350" y="490654"/>
            <a:ext cx="36171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 Woodman, NOAA/SWFSC/AERD</a:t>
            </a:r>
          </a:p>
        </p:txBody>
      </p:sp>
      <p:sp>
        <p:nvSpPr>
          <p:cNvPr id="6" name="TextBox 5"/>
          <p:cNvSpPr txBox="1"/>
          <p:nvPr/>
        </p:nvSpPr>
        <p:spPr>
          <a:xfrm>
            <a:off x="571500" y="1028700"/>
            <a:ext cx="112013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Original project idea: explore how to ingest satellite data to improve situational awareness for our glider piloting.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Outcome: Use Python notebook to compare SST (NOAA Geo-Polar Blended Global Level 4) measurements with temperature measurements form AERD’s AMLR01 glider in Jan 2019</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1997" y="2667001"/>
            <a:ext cx="10058398" cy="4190999"/>
          </a:xfrm>
          <a:prstGeom prst="rect">
            <a:avLst/>
          </a:prstGeom>
        </p:spPr>
      </p:pic>
      <p:pic>
        <p:nvPicPr>
          <p:cNvPr id="1028" name="Picture 4" descr="glider_at_se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15" y="4489026"/>
            <a:ext cx="2896235" cy="19308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lider_spa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902" y="2556594"/>
            <a:ext cx="2898648" cy="193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176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5779FA-4A03-C149-9C1D-8ED669B77EBA}"/>
              </a:ext>
            </a:extLst>
          </p:cNvPr>
          <p:cNvSpPr txBox="1"/>
          <p:nvPr/>
        </p:nvSpPr>
        <p:spPr>
          <a:xfrm>
            <a:off x="6968693" y="338493"/>
            <a:ext cx="2920167" cy="954300"/>
          </a:xfrm>
          <a:prstGeom prst="rect">
            <a:avLst/>
          </a:prstGeom>
          <a:noFill/>
        </p:spPr>
        <p:txBody>
          <a:bodyPr wrap="square" rtlCol="0">
            <a:spAutoFit/>
          </a:bodyPr>
          <a:lstStyle/>
          <a:p>
            <a:r>
              <a:rPr lang="en-US" sz="1867" dirty="0"/>
              <a:t>Rachel Wegener</a:t>
            </a:r>
          </a:p>
          <a:p>
            <a:r>
              <a:rPr lang="en-US" sz="1867" dirty="0"/>
              <a:t>University of Maryland, College Park</a:t>
            </a:r>
          </a:p>
        </p:txBody>
      </p:sp>
      <p:sp>
        <p:nvSpPr>
          <p:cNvPr id="6" name="Rounded Rectangle 5">
            <a:extLst>
              <a:ext uri="{FF2B5EF4-FFF2-40B4-BE49-F238E27FC236}">
                <a16:creationId xmlns:a16="http://schemas.microsoft.com/office/drawing/2014/main" id="{4A02DBF1-988F-7045-BB90-CD6184401BEF}"/>
              </a:ext>
            </a:extLst>
          </p:cNvPr>
          <p:cNvSpPr/>
          <p:nvPr/>
        </p:nvSpPr>
        <p:spPr>
          <a:xfrm>
            <a:off x="7497380" y="4696707"/>
            <a:ext cx="4351723" cy="1773656"/>
          </a:xfrm>
          <a:prstGeom prst="roundRect">
            <a:avLst>
              <a:gd name="adj" fmla="val 5173"/>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US" sz="2400" b="1" dirty="0">
                <a:solidFill>
                  <a:schemeClr val="bg1"/>
                </a:solidFill>
              </a:rPr>
              <a:t>Software</a:t>
            </a:r>
          </a:p>
          <a:p>
            <a:pPr marL="380990" indent="-380990">
              <a:buBlip>
                <a:blip r:embed="rId4"/>
              </a:buBlip>
            </a:pPr>
            <a:r>
              <a:rPr lang="en-US" sz="1867" dirty="0">
                <a:solidFill>
                  <a:schemeClr val="bg1"/>
                </a:solidFill>
              </a:rPr>
              <a:t>ERDDAP – data download</a:t>
            </a:r>
          </a:p>
          <a:p>
            <a:pPr marL="380990" indent="-380990">
              <a:buBlip>
                <a:blip r:embed="rId4"/>
              </a:buBlip>
            </a:pPr>
            <a:r>
              <a:rPr lang="en-US" sz="1867" dirty="0">
                <a:solidFill>
                  <a:schemeClr val="bg1"/>
                </a:solidFill>
              </a:rPr>
              <a:t>Panoply – initial visualization</a:t>
            </a:r>
          </a:p>
          <a:p>
            <a:pPr marL="380990" indent="-380990">
              <a:buBlip>
                <a:blip r:embed="rId4"/>
              </a:buBlip>
            </a:pPr>
            <a:r>
              <a:rPr lang="en-US" sz="1867" dirty="0">
                <a:solidFill>
                  <a:schemeClr val="bg1"/>
                </a:solidFill>
              </a:rPr>
              <a:t>Python – data processing and analysis</a:t>
            </a:r>
          </a:p>
        </p:txBody>
      </p:sp>
      <p:sp>
        <p:nvSpPr>
          <p:cNvPr id="7" name="Rectangle 6">
            <a:extLst>
              <a:ext uri="{FF2B5EF4-FFF2-40B4-BE49-F238E27FC236}">
                <a16:creationId xmlns:a16="http://schemas.microsoft.com/office/drawing/2014/main" id="{CAA4E0BC-D635-5E44-B9DC-94EDF31627A7}"/>
              </a:ext>
            </a:extLst>
          </p:cNvPr>
          <p:cNvSpPr/>
          <p:nvPr/>
        </p:nvSpPr>
        <p:spPr>
          <a:xfrm>
            <a:off x="344201" y="276939"/>
            <a:ext cx="6624492" cy="1077218"/>
          </a:xfrm>
          <a:prstGeom prst="rect">
            <a:avLst/>
          </a:prstGeom>
        </p:spPr>
        <p:txBody>
          <a:bodyPr wrap="square">
            <a:spAutoFit/>
          </a:bodyPr>
          <a:lstStyle/>
          <a:p>
            <a:pPr lvl="0" algn="ctr"/>
            <a:r>
              <a:rPr lang="en-US" sz="3200" b="1" dirty="0">
                <a:solidFill>
                  <a:schemeClr val="tx2"/>
                </a:solidFill>
              </a:rPr>
              <a:t>Exploring Marine Heatwaves and Eddies in the Northeast US</a:t>
            </a:r>
          </a:p>
        </p:txBody>
      </p:sp>
      <p:pic>
        <p:nvPicPr>
          <p:cNvPr id="10" name="Picture 9" descr="A picture containing grass, black&#10;&#10;Description automatically generated">
            <a:extLst>
              <a:ext uri="{FF2B5EF4-FFF2-40B4-BE49-F238E27FC236}">
                <a16:creationId xmlns:a16="http://schemas.microsoft.com/office/drawing/2014/main" id="{0987BB2F-8805-604A-A878-75286B5F3199}"/>
              </a:ext>
            </a:extLst>
          </p:cNvPr>
          <p:cNvPicPr>
            <a:picLocks noChangeAspect="1"/>
          </p:cNvPicPr>
          <p:nvPr/>
        </p:nvPicPr>
        <p:blipFill>
          <a:blip r:embed="rId5"/>
          <a:stretch>
            <a:fillRect/>
          </a:stretch>
        </p:blipFill>
        <p:spPr>
          <a:xfrm>
            <a:off x="10090299" y="387638"/>
            <a:ext cx="1693333" cy="1744133"/>
          </a:xfrm>
          <a:prstGeom prst="rect">
            <a:avLst/>
          </a:prstGeom>
        </p:spPr>
      </p:pic>
      <p:sp>
        <p:nvSpPr>
          <p:cNvPr id="11" name="TextBox 10">
            <a:extLst>
              <a:ext uri="{FF2B5EF4-FFF2-40B4-BE49-F238E27FC236}">
                <a16:creationId xmlns:a16="http://schemas.microsoft.com/office/drawing/2014/main" id="{332C66F5-83A8-D642-AA46-40FBEFA423BD}"/>
              </a:ext>
            </a:extLst>
          </p:cNvPr>
          <p:cNvSpPr txBox="1"/>
          <p:nvPr/>
        </p:nvSpPr>
        <p:spPr>
          <a:xfrm>
            <a:off x="382303" y="1358471"/>
            <a:ext cx="9314149" cy="1159035"/>
          </a:xfrm>
          <a:prstGeom prst="rect">
            <a:avLst/>
          </a:prstGeom>
          <a:solidFill>
            <a:srgbClr val="F5FAFB"/>
          </a:solidFill>
        </p:spPr>
        <p:txBody>
          <a:bodyPr wrap="square" rtlCol="0">
            <a:spAutoFit/>
          </a:bodyPr>
          <a:lstStyle/>
          <a:p>
            <a:r>
              <a:rPr lang="en-US" sz="1733" dirty="0"/>
              <a:t>I looked at how warm water coincided with 1) sea surface height anomalies and 2) an eddy tracking product. I focused on the Northeast US from October 2016-March 2017, when a known marine heatwave was occurring. The goal was to assess if the movement of warm water was related to warm core eddies.</a:t>
            </a:r>
          </a:p>
        </p:txBody>
      </p:sp>
      <p:sp>
        <p:nvSpPr>
          <p:cNvPr id="5" name="Rounded Rectangle 4">
            <a:extLst>
              <a:ext uri="{FF2B5EF4-FFF2-40B4-BE49-F238E27FC236}">
                <a16:creationId xmlns:a16="http://schemas.microsoft.com/office/drawing/2014/main" id="{A58EDEFB-F314-154B-AFD2-411AE7B8DADA}"/>
              </a:ext>
            </a:extLst>
          </p:cNvPr>
          <p:cNvSpPr/>
          <p:nvPr/>
        </p:nvSpPr>
        <p:spPr>
          <a:xfrm>
            <a:off x="7497379" y="2476901"/>
            <a:ext cx="4351723" cy="1993372"/>
          </a:xfrm>
          <a:prstGeom prst="roundRect">
            <a:avLst>
              <a:gd name="adj" fmla="val 517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dirty="0"/>
              <a:t>Datasets</a:t>
            </a:r>
          </a:p>
          <a:p>
            <a:pPr marL="380990" indent="-380990">
              <a:buBlip>
                <a:blip r:embed="rId4"/>
              </a:buBlip>
            </a:pPr>
            <a:r>
              <a:rPr lang="en-US" sz="1867" dirty="0"/>
              <a:t>NOAA Cora Reef Watch - SST Anomaly (5km)</a:t>
            </a:r>
          </a:p>
          <a:p>
            <a:pPr marL="380990" indent="-380990">
              <a:buBlip>
                <a:blip r:embed="rId4"/>
              </a:buBlip>
            </a:pPr>
            <a:r>
              <a:rPr lang="en-US" sz="1867" dirty="0"/>
              <a:t>Coastwatch Sea Level Anomaly (0.2</a:t>
            </a:r>
            <a:r>
              <a:rPr lang="en-US" sz="1867" i="1" dirty="0"/>
              <a:t>5</a:t>
            </a:r>
            <a:r>
              <a:rPr lang="en-US" sz="1867" dirty="0"/>
              <a:t>º)</a:t>
            </a:r>
          </a:p>
          <a:p>
            <a:pPr marL="380990" indent="-380990">
              <a:buBlip>
                <a:blip r:embed="rId4"/>
              </a:buBlip>
            </a:pPr>
            <a:r>
              <a:rPr lang="en-US" sz="1867" dirty="0"/>
              <a:t>AVISO Eddy Tracking META3.1</a:t>
            </a:r>
          </a:p>
        </p:txBody>
      </p:sp>
      <p:pic>
        <p:nvPicPr>
          <p:cNvPr id="12" name="sst_anom_with_eddies" descr="sst_anom_with_eddies">
            <a:hlinkClick r:id="" action="ppaction://media"/>
            <a:extLst>
              <a:ext uri="{FF2B5EF4-FFF2-40B4-BE49-F238E27FC236}">
                <a16:creationId xmlns:a16="http://schemas.microsoft.com/office/drawing/2014/main" id="{3A412FE4-AEA3-C244-BEF4-E3503530FE2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5686" r="7587" b="4708"/>
          <a:stretch/>
        </p:blipFill>
        <p:spPr>
          <a:xfrm>
            <a:off x="382303" y="2769886"/>
            <a:ext cx="6945731" cy="3749621"/>
          </a:xfrm>
          <a:prstGeom prst="rect">
            <a:avLst/>
          </a:prstGeom>
        </p:spPr>
      </p:pic>
      <p:cxnSp>
        <p:nvCxnSpPr>
          <p:cNvPr id="13" name="Straight Arrow Connector 12">
            <a:extLst>
              <a:ext uri="{FF2B5EF4-FFF2-40B4-BE49-F238E27FC236}">
                <a16:creationId xmlns:a16="http://schemas.microsoft.com/office/drawing/2014/main" id="{9AFAE936-CA07-A041-90F7-A3F7C75D2E2E}"/>
              </a:ext>
            </a:extLst>
          </p:cNvPr>
          <p:cNvCxnSpPr>
            <a:cxnSpLocks/>
          </p:cNvCxnSpPr>
          <p:nvPr/>
        </p:nvCxnSpPr>
        <p:spPr>
          <a:xfrm>
            <a:off x="737191" y="3827722"/>
            <a:ext cx="2230475" cy="56706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53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8D169A-C99B-46C3-93A6-B7B5A99D0A93}"/>
              </a:ext>
            </a:extLst>
          </p:cNvPr>
          <p:cNvGrpSpPr/>
          <p:nvPr/>
        </p:nvGrpSpPr>
        <p:grpSpPr>
          <a:xfrm>
            <a:off x="0" y="-734518"/>
            <a:ext cx="12187989" cy="7592518"/>
            <a:chOff x="0" y="-734518"/>
            <a:chExt cx="12187989" cy="7592518"/>
          </a:xfrm>
        </p:grpSpPr>
        <p:pic>
          <p:nvPicPr>
            <p:cNvPr id="2" name="Picture 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p:blipFill>
          <p:spPr>
            <a:xfrm>
              <a:off x="0" y="-734518"/>
              <a:ext cx="12187989" cy="7592518"/>
            </a:xfrm>
            <a:prstGeom prst="rect">
              <a:avLst/>
            </a:prstGeom>
          </p:spPr>
        </p:pic>
        <p:sp>
          <p:nvSpPr>
            <p:cNvPr id="5" name="TextBox 4"/>
            <p:cNvSpPr txBox="1"/>
            <p:nvPr/>
          </p:nvSpPr>
          <p:spPr>
            <a:xfrm>
              <a:off x="199760" y="-369332"/>
              <a:ext cx="3318601" cy="738664"/>
            </a:xfrm>
            <a:prstGeom prst="rect">
              <a:avLst/>
            </a:prstGeom>
            <a:noFill/>
          </p:spPr>
          <p:txBody>
            <a:bodyPr wrap="none" rtlCol="0">
              <a:spAutoFit/>
            </a:bodyPr>
            <a:lstStyle/>
            <a:p>
              <a:r>
                <a:rPr lang="en-US" sz="1400" b="1" dirty="0"/>
                <a:t>Jefferson Hinke – AERD/SFWSC</a:t>
              </a:r>
            </a:p>
            <a:p>
              <a:r>
                <a:rPr lang="en-US" sz="1400" b="1" dirty="0" err="1"/>
                <a:t>CoastWatch</a:t>
              </a:r>
              <a:r>
                <a:rPr lang="en-US" sz="1400" b="1" dirty="0"/>
                <a:t> Satellite Course 3-7 May 2021</a:t>
              </a:r>
            </a:p>
            <a:p>
              <a:endParaRPr lang="en-US" sz="1400" b="1" dirty="0"/>
            </a:p>
          </p:txBody>
        </p:sp>
        <p:sp>
          <p:nvSpPr>
            <p:cNvPr id="6" name="TextBox 5"/>
            <p:cNvSpPr txBox="1"/>
            <p:nvPr/>
          </p:nvSpPr>
          <p:spPr>
            <a:xfrm>
              <a:off x="96254" y="266372"/>
              <a:ext cx="3851876" cy="6324808"/>
            </a:xfrm>
            <a:prstGeom prst="rect">
              <a:avLst/>
            </a:prstGeom>
            <a:solidFill>
              <a:schemeClr val="accent1">
                <a:lumMod val="20000"/>
                <a:lumOff val="80000"/>
              </a:schemeClr>
            </a:solidFill>
            <a:ln>
              <a:solidFill>
                <a:schemeClr val="accent1">
                  <a:lumMod val="75000"/>
                </a:schemeClr>
              </a:solidFill>
            </a:ln>
          </p:spPr>
          <p:txBody>
            <a:bodyPr wrap="square" rtlCol="0">
              <a:spAutoFit/>
            </a:bodyPr>
            <a:lstStyle/>
            <a:p>
              <a:r>
                <a:rPr lang="en-US" sz="1500" dirty="0">
                  <a:ea typeface="Tahoma" panose="020B0604030504040204" pitchFamily="34" charset="0"/>
                  <a:cs typeface="Tahoma" panose="020B0604030504040204" pitchFamily="34" charset="0"/>
                </a:rPr>
                <a:t>My project assessed the distance from a penguin breeding colony to the nearest location with a sea ice concentration (SIC) &gt;=50% in September. Adélie penguins usually spend the winter in pack ice with SIC ≥50%. </a:t>
              </a:r>
            </a:p>
            <a:p>
              <a:r>
                <a:rPr lang="en-US" sz="1500" dirty="0">
                  <a:ea typeface="Tahoma" panose="020B0604030504040204" pitchFamily="34" charset="0"/>
                  <a:cs typeface="Tahoma" panose="020B0604030504040204" pitchFamily="34" charset="0"/>
                </a:rPr>
                <a:t>In September, birds migrate from the ice to their colony. The travel distance from winter habitats to breeding sites may impact their reproductive success.  </a:t>
              </a:r>
            </a:p>
            <a:p>
              <a:endParaRPr lang="en-US" sz="1500" dirty="0">
                <a:ea typeface="Tahoma" panose="020B0604030504040204" pitchFamily="34" charset="0"/>
                <a:cs typeface="Tahoma" panose="020B0604030504040204" pitchFamily="34" charset="0"/>
              </a:endParaRPr>
            </a:p>
            <a:p>
              <a:r>
                <a:rPr lang="en-US" sz="1500" dirty="0">
                  <a:ea typeface="Tahoma" panose="020B0604030504040204" pitchFamily="34" charset="0"/>
                  <a:cs typeface="Tahoma" panose="020B0604030504040204" pitchFamily="34" charset="0"/>
                </a:rPr>
                <a:t>I estimated the annual minimum migration distance using NSIDC SIC data with 25km resolution available monthly from 1985-2019. </a:t>
              </a:r>
            </a:p>
            <a:p>
              <a:endParaRPr lang="en-US" sz="1500" dirty="0">
                <a:ea typeface="Tahoma" panose="020B0604030504040204" pitchFamily="34" charset="0"/>
                <a:cs typeface="Tahoma" panose="020B0604030504040204" pitchFamily="34" charset="0"/>
              </a:endParaRPr>
            </a:p>
            <a:p>
              <a:r>
                <a:rPr lang="en-US" sz="1500" dirty="0">
                  <a:ea typeface="Tahoma" panose="020B0604030504040204" pitchFamily="34" charset="0"/>
                  <a:cs typeface="Tahoma" panose="020B0604030504040204" pitchFamily="34" charset="0"/>
                </a:rPr>
                <a:t>The pseudo code to do this is</a:t>
              </a:r>
            </a:p>
            <a:p>
              <a:pPr marL="228600" indent="-228600">
                <a:buAutoNum type="arabicParenR"/>
              </a:pPr>
              <a:r>
                <a:rPr lang="en-US" sz="1500" dirty="0">
                  <a:ea typeface="Tahoma" panose="020B0604030504040204" pitchFamily="34" charset="0"/>
                  <a:cs typeface="Tahoma" panose="020B0604030504040204" pitchFamily="34" charset="0"/>
                </a:rPr>
                <a:t>Import a sector of SIC data: 90W to 0W and north of 90S</a:t>
              </a:r>
            </a:p>
            <a:p>
              <a:pPr marL="228600" indent="-228600">
                <a:buAutoNum type="arabicParenR"/>
              </a:pPr>
              <a:r>
                <a:rPr lang="en-US" sz="1500" dirty="0">
                  <a:ea typeface="Tahoma" panose="020B0604030504040204" pitchFamily="34" charset="0"/>
                  <a:cs typeface="Tahoma" panose="020B0604030504040204" pitchFamily="34" charset="0"/>
                </a:rPr>
                <a:t>Estimate location of 50% SIC contour</a:t>
              </a:r>
            </a:p>
            <a:p>
              <a:pPr marL="228600" indent="-228600">
                <a:buAutoNum type="arabicParenR"/>
              </a:pPr>
              <a:r>
                <a:rPr lang="en-US" sz="1500" dirty="0">
                  <a:ea typeface="Tahoma" panose="020B0604030504040204" pitchFamily="34" charset="0"/>
                  <a:cs typeface="Tahoma" panose="020B0604030504040204" pitchFamily="34" charset="0"/>
                </a:rPr>
                <a:t>Estimate distance from colony to nearest 50% contour position (blocking potential locations that require traversing mountain ranges).</a:t>
              </a:r>
            </a:p>
            <a:p>
              <a:endParaRPr lang="en-US" sz="1500" dirty="0">
                <a:ea typeface="Tahoma" panose="020B0604030504040204" pitchFamily="34" charset="0"/>
                <a:cs typeface="Tahoma" panose="020B0604030504040204" pitchFamily="34" charset="0"/>
              </a:endParaRPr>
            </a:p>
            <a:p>
              <a:r>
                <a:rPr lang="en-US" sz="1500" dirty="0">
                  <a:ea typeface="Tahoma" panose="020B0604030504040204" pitchFamily="34" charset="0"/>
                  <a:cs typeface="Tahoma" panose="020B0604030504040204" pitchFamily="34" charset="0"/>
                </a:rPr>
                <a:t>Progress toward the index is illustrated in Steps 1 and 2 with data from September 2019. An index for all years is presented in Step 3.</a:t>
              </a:r>
            </a:p>
          </p:txBody>
        </p:sp>
        <p:pic>
          <p:nvPicPr>
            <p:cNvPr id="364" name="Picture 3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9886" y="206029"/>
              <a:ext cx="7980356" cy="6285521"/>
            </a:xfrm>
            <a:prstGeom prst="rect">
              <a:avLst/>
            </a:prstGeom>
            <a:ln>
              <a:solidFill>
                <a:schemeClr val="accent1">
                  <a:lumMod val="50000"/>
                </a:schemeClr>
              </a:solidFill>
            </a:ln>
          </p:spPr>
        </p:pic>
      </p:grpSp>
    </p:spTree>
    <p:extLst>
      <p:ext uri="{BB962C8B-B14F-4D97-AF65-F5344CB8AC3E}">
        <p14:creationId xmlns:p14="http://schemas.microsoft.com/office/powerpoint/2010/main" val="1303061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528300" y="11550"/>
            <a:ext cx="11570700" cy="1325700"/>
          </a:xfrm>
          <a:prstGeom prst="rect">
            <a:avLst/>
          </a:prstGeom>
          <a:noFill/>
          <a:ln>
            <a:noFill/>
          </a:ln>
        </p:spPr>
        <p:txBody>
          <a:bodyPr spcFirstLastPara="1" wrap="square" lIns="91425" tIns="45700" rIns="91425" bIns="45700" anchor="ctr" anchorCtr="0">
            <a:normAutofit/>
          </a:bodyPr>
          <a:lstStyle/>
          <a:p>
            <a:pPr>
              <a:lnSpc>
                <a:spcPct val="100000"/>
              </a:lnSpc>
              <a:buSzPct val="100000"/>
            </a:pPr>
            <a:r>
              <a:rPr lang="en-US" b="1" dirty="0">
                <a:solidFill>
                  <a:srgbClr val="1E4E79"/>
                </a:solidFill>
                <a:latin typeface="Arial" panose="020B0604020202020204" pitchFamily="34" charset="0"/>
                <a:ea typeface="Open Sans Condensed" panose="020B0606030504020204" pitchFamily="34" charset="0"/>
                <a:cs typeface="Arial" panose="020B0604020202020204" pitchFamily="34" charset="0"/>
                <a:sym typeface="Arial Narrow"/>
              </a:rPr>
              <a:t>West Coast Node (</a:t>
            </a:r>
            <a:r>
              <a:rPr lang="en-US" b="1" dirty="0" err="1">
                <a:solidFill>
                  <a:srgbClr val="1E4E79"/>
                </a:solidFill>
                <a:latin typeface="Arial" panose="020B0604020202020204" pitchFamily="34" charset="0"/>
                <a:ea typeface="Open Sans Condensed" panose="020B0606030504020204" pitchFamily="34" charset="0"/>
                <a:cs typeface="Arial" panose="020B0604020202020204" pitchFamily="34" charset="0"/>
                <a:sym typeface="Arial Narrow"/>
              </a:rPr>
              <a:t>WCN</a:t>
            </a:r>
            <a:r>
              <a:rPr lang="en-US" b="1">
                <a:latin typeface="Arial" panose="020B0604020202020204" pitchFamily="34" charset="0"/>
                <a:ea typeface="Open Sans Condensed" panose="020B0606030504020204" pitchFamily="34" charset="0"/>
                <a:cs typeface="Arial" panose="020B0604020202020204" pitchFamily="34" charset="0"/>
                <a:sym typeface="Arial Narrow"/>
              </a:rPr>
              <a:t>) – NOAA Fisheries</a:t>
            </a:r>
            <a:r>
              <a:rPr lang="en-US" b="1" dirty="0">
                <a:latin typeface="Arial" panose="020B0604020202020204" pitchFamily="34" charset="0"/>
                <a:ea typeface="Open Sans Condensed" panose="020B0606030504020204" pitchFamily="34" charset="0"/>
                <a:cs typeface="Arial" panose="020B0604020202020204" pitchFamily="34" charset="0"/>
                <a:sym typeface="Arial Narrow"/>
              </a:rPr>
              <a:t>			</a:t>
            </a:r>
            <a:br>
              <a:rPr lang="en-US" b="1" dirty="0">
                <a:latin typeface="Arial" panose="020B0604020202020204" pitchFamily="34" charset="0"/>
                <a:ea typeface="Open Sans Condensed" panose="020B0606030504020204" pitchFamily="34" charset="0"/>
                <a:cs typeface="Arial" panose="020B0604020202020204" pitchFamily="34" charset="0"/>
                <a:sym typeface="Arial Narrow"/>
              </a:rPr>
            </a:br>
            <a:endParaRPr b="1" dirty="0">
              <a:latin typeface="Arial" panose="020B0604020202020204" pitchFamily="34" charset="0"/>
              <a:ea typeface="Open Sans Condensed" panose="020B0606030504020204" pitchFamily="34" charset="0"/>
              <a:cs typeface="Arial" panose="020B0604020202020204" pitchFamily="34" charset="0"/>
            </a:endParaRPr>
          </a:p>
        </p:txBody>
      </p:sp>
      <p:sp>
        <p:nvSpPr>
          <p:cNvPr id="98" name="Google Shape;98;p2"/>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latin typeface="Arial" panose="020B0604020202020204" pitchFamily="34" charset="0"/>
                <a:cs typeface="Arial" panose="020B0604020202020204" pitchFamily="34" charset="0"/>
              </a:rPr>
              <a:t>5</a:t>
            </a:fld>
            <a:endParaRPr dirty="0">
              <a:latin typeface="Arial" panose="020B0604020202020204" pitchFamily="34" charset="0"/>
              <a:cs typeface="Arial" panose="020B0604020202020204" pitchFamily="34" charset="0"/>
            </a:endParaRPr>
          </a:p>
        </p:txBody>
      </p:sp>
      <p:sp>
        <p:nvSpPr>
          <p:cNvPr id="99" name="Google Shape;99;p2"/>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bg1"/>
                </a:solidFill>
                <a:latin typeface="Arial" panose="020B0604020202020204" pitchFamily="34" charset="0"/>
                <a:cs typeface="Arial" panose="020B0604020202020204" pitchFamily="34" charset="0"/>
              </a:rPr>
              <a:t>NOAA CoastWatch Satellite Course                                      http://coastwatch.noaa.gov</a:t>
            </a:r>
            <a:endParaRPr dirty="0">
              <a:solidFill>
                <a:schemeClr val="bg1"/>
              </a:solidFill>
              <a:latin typeface="Arial" panose="020B0604020202020204" pitchFamily="34" charset="0"/>
              <a:cs typeface="Arial" panose="020B0604020202020204" pitchFamily="34" charset="0"/>
            </a:endParaRPr>
          </a:p>
        </p:txBody>
      </p:sp>
      <p:sp>
        <p:nvSpPr>
          <p:cNvPr id="101" name="Google Shape;101;p2"/>
          <p:cNvSpPr/>
          <p:nvPr/>
        </p:nvSpPr>
        <p:spPr>
          <a:xfrm>
            <a:off x="2176297" y="4450812"/>
            <a:ext cx="110169" cy="110169"/>
          </a:xfrm>
          <a:prstGeom prst="ellipse">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 name="Rectangle 23">
            <a:extLst>
              <a:ext uri="{FF2B5EF4-FFF2-40B4-BE49-F238E27FC236}">
                <a16:creationId xmlns:a16="http://schemas.microsoft.com/office/drawing/2014/main" id="{FE012876-41A4-DA4C-A481-7011C9813992}"/>
              </a:ext>
            </a:extLst>
          </p:cNvPr>
          <p:cNvSpPr/>
          <p:nvPr/>
        </p:nvSpPr>
        <p:spPr>
          <a:xfrm>
            <a:off x="5562748" y="1685131"/>
            <a:ext cx="6424660" cy="3662541"/>
          </a:xfrm>
          <a:prstGeom prst="rect">
            <a:avLst/>
          </a:prstGeom>
        </p:spPr>
        <p:txBody>
          <a:bodyPr wrap="square">
            <a:spAutoFit/>
          </a:bodyPr>
          <a:lstStyle/>
          <a:p>
            <a:pPr marL="9525">
              <a:spcBef>
                <a:spcPts val="600"/>
              </a:spcBef>
            </a:pPr>
            <a:r>
              <a:rPr lang="en-US"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Personnel at NMFS/SWFSC</a:t>
            </a:r>
          </a:p>
          <a:p>
            <a:pPr marL="466725" lvl="1">
              <a:spcBef>
                <a:spcPts val="600"/>
              </a:spcBef>
            </a:pPr>
            <a:r>
              <a:rPr lang="en-US"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Dale Robinson – Coordinator</a:t>
            </a:r>
            <a:endParaRPr lang="en-US"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endParaRPr>
          </a:p>
          <a:p>
            <a:pPr marL="466725" lvl="1">
              <a:spcBef>
                <a:spcPts val="600"/>
              </a:spcBef>
            </a:pPr>
            <a:r>
              <a:rPr lang="en-US"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Cara Wilson – Manager</a:t>
            </a:r>
          </a:p>
          <a:p>
            <a:pPr>
              <a:spcBef>
                <a:spcPts val="1200"/>
              </a:spcBef>
            </a:pPr>
            <a:r>
              <a:rPr lang="en-US"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User Community</a:t>
            </a:r>
          </a:p>
          <a:p>
            <a:pPr marL="460375" lvl="2">
              <a:spcBef>
                <a:spcPts val="600"/>
              </a:spcBef>
            </a:pPr>
            <a:r>
              <a:rPr lang="en-US"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Users from Alaska to California</a:t>
            </a:r>
          </a:p>
          <a:p>
            <a:pPr>
              <a:spcBef>
                <a:spcPts val="1200"/>
              </a:spcBef>
            </a:pPr>
            <a:r>
              <a:rPr lang="en-US"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Extensive data holdings</a:t>
            </a:r>
          </a:p>
          <a:p>
            <a:pPr marL="458788">
              <a:spcBef>
                <a:spcPts val="600"/>
              </a:spcBef>
              <a:spcAft>
                <a:spcPts val="1200"/>
              </a:spcAft>
            </a:pPr>
            <a:r>
              <a:rPr lang="en-US" sz="1800" dirty="0">
                <a:latin typeface="Arial" panose="020B0604020202020204" pitchFamily="34" charset="0"/>
                <a:cs typeface="Arial" panose="020B0604020202020204" pitchFamily="34" charset="0"/>
              </a:rPr>
              <a:t>Eastern Pacific and global coverage</a:t>
            </a:r>
          </a:p>
          <a:p>
            <a:pPr marL="458788">
              <a:spcBef>
                <a:spcPts val="600"/>
              </a:spcBef>
              <a:spcAft>
                <a:spcPts val="1200"/>
              </a:spcAft>
            </a:pPr>
            <a:r>
              <a:rPr lang="en-US" sz="1800" dirty="0">
                <a:latin typeface="Arial" panose="020B0604020202020204" pitchFamily="34" charset="0"/>
                <a:cs typeface="Arial" panose="020B0604020202020204" pitchFamily="34" charset="0"/>
              </a:rPr>
              <a:t>One stop shopping with easy data access</a:t>
            </a:r>
          </a:p>
          <a:p>
            <a:pPr marL="458788">
              <a:spcBef>
                <a:spcPts val="600"/>
              </a:spcBef>
              <a:spcAft>
                <a:spcPts val="1200"/>
              </a:spcAft>
            </a:pPr>
            <a:r>
              <a:rPr lang="en-US" sz="1800" dirty="0">
                <a:latin typeface="Arial" panose="020B0604020202020204" pitchFamily="34" charset="0"/>
                <a:cs typeface="Arial" panose="020B0604020202020204" pitchFamily="34" charset="0"/>
              </a:rPr>
              <a:t>1000's of datasets from NOAA, NASA and other sources</a:t>
            </a:r>
          </a:p>
        </p:txBody>
      </p:sp>
      <p:sp>
        <p:nvSpPr>
          <p:cNvPr id="29" name="TextBox 28">
            <a:extLst>
              <a:ext uri="{FF2B5EF4-FFF2-40B4-BE49-F238E27FC236}">
                <a16:creationId xmlns:a16="http://schemas.microsoft.com/office/drawing/2014/main" id="{4AB53D04-848A-A747-A6A5-4E3D9BF08181}"/>
              </a:ext>
            </a:extLst>
          </p:cNvPr>
          <p:cNvSpPr txBox="1"/>
          <p:nvPr/>
        </p:nvSpPr>
        <p:spPr>
          <a:xfrm>
            <a:off x="1070845" y="814030"/>
            <a:ext cx="9369343" cy="461665"/>
          </a:xfrm>
          <a:prstGeom prst="rect">
            <a:avLst/>
          </a:prstGeom>
          <a:noFill/>
        </p:spPr>
        <p:txBody>
          <a:bodyPr wrap="square">
            <a:spAutoFit/>
          </a:bodyPr>
          <a:lstStyle/>
          <a:p>
            <a:r>
              <a:rPr lang="en-US" altLang="x-none" sz="2400" cap="small" dirty="0">
                <a:solidFill>
                  <a:srgbClr val="1E4E79"/>
                </a:solidFill>
                <a:latin typeface="Arial Narrow" panose="020B0604020202020204" pitchFamily="34" charset="0"/>
                <a:ea typeface="Segoe UI Historic" panose="020B0502040204020203" pitchFamily="34" charset="0"/>
                <a:cs typeface="Arial Narrow" panose="020B0604020202020204" pitchFamily="34" charset="0"/>
              </a:rPr>
              <a:t>Service area - US West Coast from California to Alaska </a:t>
            </a:r>
            <a:r>
              <a:rPr lang="en-US" sz="2400" cap="small" dirty="0">
                <a:solidFill>
                  <a:srgbClr val="1E4E79"/>
                </a:solidFill>
                <a:latin typeface="Arial Narrow" panose="020B0604020202020204" pitchFamily="34" charset="0"/>
                <a:ea typeface="Open Sans Condensed" panose="020B0606030504020204" pitchFamily="34" charset="0"/>
                <a:cs typeface="Arial Narrow" panose="020B0604020202020204" pitchFamily="34" charset="0"/>
                <a:sym typeface="Arial Narrow"/>
              </a:rPr>
              <a:t>	</a:t>
            </a:r>
            <a:r>
              <a:rPr lang="en-US" sz="2400" cap="small" dirty="0">
                <a:latin typeface="Arial Narrow" panose="020B0604020202020204" pitchFamily="34" charset="0"/>
                <a:ea typeface="Open Sans Condensed" panose="020B0606030504020204" pitchFamily="34" charset="0"/>
                <a:cs typeface="Arial Narrow" panose="020B0604020202020204" pitchFamily="34" charset="0"/>
                <a:sym typeface="Arial Narrow"/>
              </a:rPr>
              <a:t>	</a:t>
            </a:r>
            <a:endParaRPr lang="en-US" sz="2400" cap="small" dirty="0">
              <a:latin typeface="Arial Narrow" panose="020B0604020202020204" pitchFamily="34" charset="0"/>
              <a:cs typeface="Arial Narrow" panose="020B0604020202020204" pitchFamily="34" charset="0"/>
            </a:endParaRPr>
          </a:p>
        </p:txBody>
      </p:sp>
      <p:pic>
        <p:nvPicPr>
          <p:cNvPr id="30" name="Picture 29">
            <a:extLst>
              <a:ext uri="{FF2B5EF4-FFF2-40B4-BE49-F238E27FC236}">
                <a16:creationId xmlns:a16="http://schemas.microsoft.com/office/drawing/2014/main" id="{49220D9F-7D90-A645-8336-66B594AA31A9}"/>
              </a:ext>
            </a:extLst>
          </p:cNvPr>
          <p:cNvPicPr>
            <a:picLocks noChangeAspect="1"/>
          </p:cNvPicPr>
          <p:nvPr/>
        </p:nvPicPr>
        <p:blipFill rotWithShape="1">
          <a:blip r:embed="rId3"/>
          <a:srcRect l="5128" t="4228" r="7948" b="43076"/>
          <a:stretch/>
        </p:blipFill>
        <p:spPr>
          <a:xfrm>
            <a:off x="1697546" y="1800074"/>
            <a:ext cx="3121942" cy="3365432"/>
          </a:xfrm>
          <a:prstGeom prst="rect">
            <a:avLst/>
          </a:prstGeom>
          <a:ln w="38100">
            <a:solidFill>
              <a:schemeClr val="tx1"/>
            </a:solidFill>
          </a:ln>
        </p:spPr>
      </p:pic>
      <p:sp>
        <p:nvSpPr>
          <p:cNvPr id="32" name="TextBox 31">
            <a:extLst>
              <a:ext uri="{FF2B5EF4-FFF2-40B4-BE49-F238E27FC236}">
                <a16:creationId xmlns:a16="http://schemas.microsoft.com/office/drawing/2014/main" id="{569224BD-176C-1144-913A-FA3FA299F626}"/>
              </a:ext>
            </a:extLst>
          </p:cNvPr>
          <p:cNvSpPr txBox="1"/>
          <p:nvPr/>
        </p:nvSpPr>
        <p:spPr>
          <a:xfrm>
            <a:off x="0" y="5756512"/>
            <a:ext cx="12192000" cy="830997"/>
          </a:xfrm>
          <a:prstGeom prst="rect">
            <a:avLst/>
          </a:prstGeom>
          <a:noFill/>
        </p:spPr>
        <p:txBody>
          <a:bodyPr wrap="square">
            <a:spAutoFit/>
          </a:bodyPr>
          <a:lstStyle/>
          <a:p>
            <a:pPr algn="ctr"/>
            <a:r>
              <a:rPr lang="en-US" sz="2400" dirty="0">
                <a:latin typeface="Arial" panose="020B0604020202020204" pitchFamily="34" charset="0"/>
                <a:ea typeface="Open Sans Condensed" panose="020B0606030504020204" pitchFamily="34" charset="0"/>
                <a:cs typeface="Arial" panose="020B0604020202020204" pitchFamily="34" charset="0"/>
                <a:sym typeface="Arial Narrow"/>
                <a:hlinkClick r:id="rId4"/>
              </a:rPr>
              <a:t>https://</a:t>
            </a:r>
            <a:r>
              <a:rPr lang="en-US" sz="2400" dirty="0" err="1">
                <a:latin typeface="Arial" panose="020B0604020202020204" pitchFamily="34" charset="0"/>
                <a:ea typeface="Open Sans Condensed" panose="020B0606030504020204" pitchFamily="34" charset="0"/>
                <a:cs typeface="Arial" panose="020B0604020202020204" pitchFamily="34" charset="0"/>
                <a:sym typeface="Arial Narrow"/>
                <a:hlinkClick r:id="rId4"/>
              </a:rPr>
              <a:t>coastwatch.pfeg.noaa</a:t>
            </a:r>
            <a:r>
              <a:rPr lang="en-US" sz="2400" err="1">
                <a:latin typeface="Arial" panose="020B0604020202020204" pitchFamily="34" charset="0"/>
                <a:ea typeface="Open Sans Condensed" panose="020B0606030504020204" pitchFamily="34" charset="0"/>
                <a:cs typeface="Arial" panose="020B0604020202020204" pitchFamily="34" charset="0"/>
                <a:sym typeface="Arial Narrow"/>
                <a:hlinkClick r:id="rId4"/>
              </a:rPr>
              <a:t>.</a:t>
            </a:r>
            <a:r>
              <a:rPr lang="en-US" sz="2400">
                <a:latin typeface="Arial" panose="020B0604020202020204" pitchFamily="34" charset="0"/>
                <a:ea typeface="Open Sans Condensed" panose="020B0606030504020204" pitchFamily="34" charset="0"/>
                <a:cs typeface="Arial" panose="020B0604020202020204" pitchFamily="34" charset="0"/>
                <a:sym typeface="Arial Narrow"/>
                <a:hlinkClick r:id="rId4"/>
              </a:rPr>
              <a:t>gov</a:t>
            </a:r>
            <a:endParaRPr lang="en-US" sz="2400">
              <a:latin typeface="Arial" panose="020B0604020202020204" pitchFamily="34" charset="0"/>
              <a:ea typeface="Open Sans Condensed" panose="020B0606030504020204" pitchFamily="34" charset="0"/>
              <a:cs typeface="Arial" panose="020B0604020202020204" pitchFamily="34" charset="0"/>
              <a:sym typeface="Arial Narrow"/>
            </a:endParaRPr>
          </a:p>
          <a:p>
            <a:pPr algn="ctr"/>
            <a:endParaRPr lang="en-US" sz="2400" dirty="0">
              <a:latin typeface="Arial" panose="020B0604020202020204" pitchFamily="34" charset="0"/>
              <a:cs typeface="Arial" panose="020B0604020202020204" pitchFamily="34" charset="0"/>
            </a:endParaRPr>
          </a:p>
        </p:txBody>
      </p:sp>
      <p:sp>
        <p:nvSpPr>
          <p:cNvPr id="2" name="5-Point Star 1">
            <a:extLst>
              <a:ext uri="{FF2B5EF4-FFF2-40B4-BE49-F238E27FC236}">
                <a16:creationId xmlns:a16="http://schemas.microsoft.com/office/drawing/2014/main" id="{9F48EC93-FD33-A3A7-4C8D-A886D10A8649}"/>
              </a:ext>
            </a:extLst>
          </p:cNvPr>
          <p:cNvSpPr/>
          <p:nvPr/>
        </p:nvSpPr>
        <p:spPr>
          <a:xfrm>
            <a:off x="4417890" y="4515468"/>
            <a:ext cx="380144" cy="32366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131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528299" y="11550"/>
            <a:ext cx="7201680"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4E79"/>
              </a:buClr>
              <a:buSzPts val="3200"/>
              <a:buFont typeface="Arial Narrow"/>
              <a:buNone/>
            </a:pPr>
            <a:r>
              <a:rPr lang="en-US" b="1" dirty="0" err="1">
                <a:solidFill>
                  <a:srgbClr val="1E4E79"/>
                </a:solidFill>
                <a:latin typeface="Arial" panose="020B0604020202020204" pitchFamily="34" charset="0"/>
                <a:ea typeface="Arial Narrow"/>
                <a:cs typeface="Arial" panose="020B0604020202020204" pitchFamily="34" charset="0"/>
                <a:sym typeface="Arial Narrow"/>
              </a:rPr>
              <a:t>PolarWatch</a:t>
            </a:r>
            <a:r>
              <a:rPr lang="en-US" b="1" dirty="0">
                <a:solidFill>
                  <a:srgbClr val="1E4E79"/>
                </a:solidFill>
                <a:latin typeface="Arial" panose="020B0604020202020204" pitchFamily="34" charset="0"/>
                <a:ea typeface="Arial Narrow"/>
                <a:cs typeface="Arial" panose="020B0604020202020204" pitchFamily="34" charset="0"/>
                <a:sym typeface="Arial Narrow"/>
              </a:rPr>
              <a:t> (</a:t>
            </a:r>
            <a:r>
              <a:rPr lang="en-US" b="1">
                <a:solidFill>
                  <a:srgbClr val="1E4E79"/>
                </a:solidFill>
                <a:latin typeface="Arial" panose="020B0604020202020204" pitchFamily="34" charset="0"/>
                <a:ea typeface="Arial Narrow"/>
                <a:cs typeface="Arial" panose="020B0604020202020204" pitchFamily="34" charset="0"/>
                <a:sym typeface="Arial Narrow"/>
              </a:rPr>
              <a:t>PW) – NOAA Fisheries</a:t>
            </a:r>
            <a:br>
              <a:rPr lang="en-US" sz="2700" dirty="0">
                <a:solidFill>
                  <a:srgbClr val="1E4E79"/>
                </a:solidFill>
                <a:latin typeface="Arial" panose="020B0604020202020204" pitchFamily="34" charset="0"/>
                <a:ea typeface="Arial Narrow"/>
                <a:cs typeface="Arial" panose="020B0604020202020204" pitchFamily="34" charset="0"/>
                <a:sym typeface="Arial Narrow"/>
              </a:rPr>
            </a:br>
            <a:endParaRPr sz="2700" dirty="0">
              <a:latin typeface="Arial" panose="020B0604020202020204" pitchFamily="34" charset="0"/>
              <a:cs typeface="Arial" panose="020B0604020202020204" pitchFamily="34" charset="0"/>
            </a:endParaRPr>
          </a:p>
        </p:txBody>
      </p:sp>
      <p:sp>
        <p:nvSpPr>
          <p:cNvPr id="124" name="Google Shape;124;p3"/>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latin typeface="Arial" panose="020B0604020202020204" pitchFamily="34" charset="0"/>
                <a:cs typeface="Arial" panose="020B0604020202020204" pitchFamily="34" charset="0"/>
              </a:rPr>
              <a:t>6</a:t>
            </a:fld>
            <a:endParaRPr dirty="0">
              <a:latin typeface="Arial" panose="020B0604020202020204" pitchFamily="34" charset="0"/>
              <a:cs typeface="Arial" panose="020B0604020202020204" pitchFamily="34" charset="0"/>
            </a:endParaRPr>
          </a:p>
        </p:txBody>
      </p:sp>
      <p:sp>
        <p:nvSpPr>
          <p:cNvPr id="125" name="Google Shape;125;p3"/>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bg1"/>
                </a:solidFill>
                <a:latin typeface="Arial" panose="020B0604020202020204" pitchFamily="34" charset="0"/>
                <a:cs typeface="Arial" panose="020B0604020202020204" pitchFamily="34" charset="0"/>
              </a:rPr>
              <a:t>NOAA CoastWatch Satellite Course                                      http://coastwatch.noaa.gov</a:t>
            </a:r>
            <a:endParaRPr dirty="0">
              <a:solidFill>
                <a:schemeClr val="bg1"/>
              </a:solidFill>
              <a:latin typeface="Arial" panose="020B0604020202020204" pitchFamily="34" charset="0"/>
              <a:cs typeface="Arial" panose="020B0604020202020204" pitchFamily="34" charset="0"/>
            </a:endParaRPr>
          </a:p>
        </p:txBody>
      </p:sp>
      <p:grpSp>
        <p:nvGrpSpPr>
          <p:cNvPr id="126" name="Google Shape;126;p3"/>
          <p:cNvGrpSpPr/>
          <p:nvPr/>
        </p:nvGrpSpPr>
        <p:grpSpPr>
          <a:xfrm>
            <a:off x="-1397581" y="3969536"/>
            <a:ext cx="3475120" cy="2572774"/>
            <a:chOff x="919442" y="3216650"/>
            <a:chExt cx="3475120" cy="2572774"/>
          </a:xfrm>
        </p:grpSpPr>
        <p:pic>
          <p:nvPicPr>
            <p:cNvPr id="127" name="Google Shape;127;p3"/>
            <p:cNvPicPr preferRelativeResize="0"/>
            <p:nvPr/>
          </p:nvPicPr>
          <p:blipFill rotWithShape="1">
            <a:blip r:embed="rId3">
              <a:alphaModFix amt="55000"/>
            </a:blip>
            <a:srcRect t="52469"/>
            <a:stretch/>
          </p:blipFill>
          <p:spPr>
            <a:xfrm rot="-328150">
              <a:off x="1018659" y="3399881"/>
              <a:ext cx="3276686" cy="2238488"/>
            </a:xfrm>
            <a:prstGeom prst="rect">
              <a:avLst/>
            </a:prstGeom>
            <a:noFill/>
            <a:ln>
              <a:noFill/>
            </a:ln>
          </p:spPr>
        </p:pic>
        <p:sp>
          <p:nvSpPr>
            <p:cNvPr id="128" name="Google Shape;128;p3"/>
            <p:cNvSpPr/>
            <p:nvPr/>
          </p:nvSpPr>
          <p:spPr>
            <a:xfrm>
              <a:off x="3704652" y="5182333"/>
              <a:ext cx="110100" cy="110100"/>
            </a:xfrm>
            <a:prstGeom prst="ellipse">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pitchFamily="34" charset="0"/>
                <a:ea typeface="Calibri"/>
                <a:cs typeface="Arial" panose="020B0604020202020204" pitchFamily="34" charset="0"/>
                <a:sym typeface="Calibri"/>
              </a:endParaRPr>
            </a:p>
          </p:txBody>
        </p:sp>
        <p:sp>
          <p:nvSpPr>
            <p:cNvPr id="129" name="Google Shape;129;p3"/>
            <p:cNvSpPr/>
            <p:nvPr/>
          </p:nvSpPr>
          <p:spPr>
            <a:xfrm rot="215645">
              <a:off x="2560355" y="3261828"/>
              <a:ext cx="1450052" cy="27804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pitchFamily="34" charset="0"/>
                <a:ea typeface="Calibri"/>
                <a:cs typeface="Arial" panose="020B0604020202020204" pitchFamily="34" charset="0"/>
                <a:sym typeface="Calibri"/>
              </a:endParaRPr>
            </a:p>
          </p:txBody>
        </p:sp>
      </p:grpSp>
      <p:sp>
        <p:nvSpPr>
          <p:cNvPr id="130" name="Google Shape;130;p3"/>
          <p:cNvSpPr/>
          <p:nvPr/>
        </p:nvSpPr>
        <p:spPr>
          <a:xfrm>
            <a:off x="132755" y="1384239"/>
            <a:ext cx="4320900" cy="2139007"/>
          </a:xfrm>
          <a:prstGeom prst="rect">
            <a:avLst/>
          </a:prstGeom>
          <a:noFill/>
          <a:ln>
            <a:noFill/>
          </a:ln>
        </p:spPr>
        <p:txBody>
          <a:bodyPr spcFirstLastPara="1" wrap="square" lIns="91425" tIns="45700" rIns="91425" bIns="45700" anchor="t" anchorCtr="0">
            <a:spAutoFit/>
          </a:bodyPr>
          <a:lstStyle/>
          <a:p>
            <a:pPr marL="9525" marR="0" lvl="0" indent="0" algn="l" rtl="0">
              <a:spcBef>
                <a:spcPts val="0"/>
              </a:spcBef>
              <a:spcAft>
                <a:spcPts val="0"/>
              </a:spcAft>
              <a:buNone/>
            </a:pPr>
            <a:r>
              <a:rPr lang="en-US" sz="1800" b="1" dirty="0">
                <a:solidFill>
                  <a:srgbClr val="262626"/>
                </a:solidFill>
                <a:latin typeface="Arial" panose="020B0604020202020204" pitchFamily="34" charset="0"/>
                <a:ea typeface="Open Sans Extrabold"/>
                <a:cs typeface="Arial" panose="020B0604020202020204" pitchFamily="34" charset="0"/>
                <a:sym typeface="Open Sans ExtraBold"/>
              </a:rPr>
              <a:t>Personnel</a:t>
            </a:r>
            <a:endParaRPr dirty="0">
              <a:latin typeface="Arial" panose="020B0604020202020204" pitchFamily="34" charset="0"/>
              <a:cs typeface="Arial" panose="020B0604020202020204" pitchFamily="34" charset="0"/>
            </a:endParaRPr>
          </a:p>
          <a:p>
            <a:pPr marL="0" marR="0" lvl="1" indent="0" algn="l" rtl="0">
              <a:spcBef>
                <a:spcPts val="600"/>
              </a:spcBef>
              <a:spcAft>
                <a:spcPts val="0"/>
              </a:spcAft>
              <a:buNone/>
            </a:pPr>
            <a:r>
              <a:rPr lang="en-US" sz="1800" b="0" i="0" u="none" strike="noStrike" cap="none" dirty="0">
                <a:solidFill>
                  <a:srgbClr val="262626"/>
                </a:solidFill>
                <a:latin typeface="Arial" panose="020B0604020202020204" pitchFamily="34" charset="0"/>
                <a:ea typeface="Open Sans Light"/>
                <a:cs typeface="Arial" panose="020B0604020202020204" pitchFamily="34" charset="0"/>
                <a:sym typeface="Open Sans Light"/>
              </a:rPr>
              <a:t>Cara Wilson – Manager</a:t>
            </a:r>
            <a:endParaRPr dirty="0">
              <a:latin typeface="Arial" panose="020B0604020202020204" pitchFamily="34" charset="0"/>
              <a:cs typeface="Arial" panose="020B0604020202020204" pitchFamily="34" charset="0"/>
            </a:endParaRPr>
          </a:p>
          <a:p>
            <a:pPr marL="0" marR="0" lvl="1" indent="0" algn="l" rtl="0">
              <a:spcBef>
                <a:spcPts val="600"/>
              </a:spcBef>
              <a:spcAft>
                <a:spcPts val="0"/>
              </a:spcAft>
              <a:buNone/>
            </a:pPr>
            <a:r>
              <a:rPr lang="en-US" sz="1800" b="0" i="0" u="none" strike="noStrike" cap="none" dirty="0">
                <a:solidFill>
                  <a:srgbClr val="262626"/>
                </a:solidFill>
                <a:latin typeface="Arial" panose="020B0604020202020204" pitchFamily="34" charset="0"/>
                <a:ea typeface="Open Sans Light"/>
                <a:cs typeface="Arial" panose="020B0604020202020204" pitchFamily="34" charset="0"/>
                <a:sym typeface="Open Sans Light"/>
              </a:rPr>
              <a:t>Dale Robinson – Deputy Manager </a:t>
            </a:r>
            <a:endParaRPr sz="1800" b="1" i="0" u="none" strike="noStrike" cap="none" dirty="0">
              <a:solidFill>
                <a:srgbClr val="262626"/>
              </a:solidFill>
              <a:latin typeface="Arial" panose="020B0604020202020204" pitchFamily="34" charset="0"/>
              <a:ea typeface="Open Sans Extrabold"/>
              <a:cs typeface="Arial" panose="020B0604020202020204" pitchFamily="34" charset="0"/>
              <a:sym typeface="Open Sans ExtraBold"/>
            </a:endParaRPr>
          </a:p>
          <a:p>
            <a:pPr marL="0" marR="0" lvl="1" indent="0" algn="l" rtl="0">
              <a:spcBef>
                <a:spcPts val="600"/>
              </a:spcBef>
              <a:spcAft>
                <a:spcPts val="0"/>
              </a:spcAft>
              <a:buNone/>
            </a:pPr>
            <a:r>
              <a:rPr lang="en-US" sz="1800" b="0" i="0" u="none" strike="noStrike" cap="none" dirty="0">
                <a:solidFill>
                  <a:srgbClr val="262626"/>
                </a:solidFill>
                <a:latin typeface="Arial" panose="020B0604020202020204" pitchFamily="34" charset="0"/>
                <a:ea typeface="Open Sans Light"/>
                <a:cs typeface="Arial" panose="020B0604020202020204" pitchFamily="34" charset="0"/>
                <a:sym typeface="Open Sans Light"/>
              </a:rPr>
              <a:t>Jennifer </a:t>
            </a:r>
            <a:r>
              <a:rPr lang="en-US" sz="1800" b="0" i="0" u="none" strike="noStrike" cap="none" dirty="0" err="1">
                <a:solidFill>
                  <a:srgbClr val="262626"/>
                </a:solidFill>
                <a:latin typeface="Arial" panose="020B0604020202020204" pitchFamily="34" charset="0"/>
                <a:ea typeface="Open Sans Light"/>
                <a:cs typeface="Arial" panose="020B0604020202020204" pitchFamily="34" charset="0"/>
                <a:sym typeface="Open Sans Light"/>
              </a:rPr>
              <a:t>Sevadjian</a:t>
            </a:r>
            <a:r>
              <a:rPr lang="en-US" sz="1800" b="0" i="0" u="none" strike="noStrike" cap="none" dirty="0">
                <a:solidFill>
                  <a:srgbClr val="262626"/>
                </a:solidFill>
                <a:latin typeface="Arial" panose="020B0604020202020204" pitchFamily="34" charset="0"/>
                <a:ea typeface="Open Sans Light"/>
                <a:cs typeface="Arial" panose="020B0604020202020204" pitchFamily="34" charset="0"/>
                <a:sym typeface="Open Sans Light"/>
              </a:rPr>
              <a:t>- Coordinator</a:t>
            </a:r>
            <a:endParaRPr sz="1800" b="0" i="0" u="none" strike="noStrike" cap="none" dirty="0">
              <a:solidFill>
                <a:srgbClr val="262626"/>
              </a:solidFill>
              <a:latin typeface="Arial" panose="020B0604020202020204" pitchFamily="34" charset="0"/>
              <a:ea typeface="Open Sans Light"/>
              <a:cs typeface="Arial" panose="020B0604020202020204" pitchFamily="34" charset="0"/>
              <a:sym typeface="Open Sans Light"/>
            </a:endParaRPr>
          </a:p>
          <a:p>
            <a:pPr marL="466725" marR="0" lvl="1" indent="0" algn="l" rtl="0">
              <a:spcBef>
                <a:spcPts val="60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a:p>
            <a:pPr marL="466725" marR="0" lvl="1" indent="0" algn="l" rtl="0">
              <a:spcBef>
                <a:spcPts val="60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p:txBody>
      </p:sp>
      <p:pic>
        <p:nvPicPr>
          <p:cNvPr id="131" name="Google Shape;131;p3"/>
          <p:cNvPicPr preferRelativeResize="0"/>
          <p:nvPr/>
        </p:nvPicPr>
        <p:blipFill rotWithShape="1">
          <a:blip r:embed="rId4">
            <a:alphaModFix/>
          </a:blip>
          <a:srcRect/>
          <a:stretch/>
        </p:blipFill>
        <p:spPr>
          <a:xfrm>
            <a:off x="9848349" y="1134831"/>
            <a:ext cx="2115631" cy="4307533"/>
          </a:xfrm>
          <a:prstGeom prst="rect">
            <a:avLst/>
          </a:prstGeom>
          <a:noFill/>
          <a:ln>
            <a:noFill/>
          </a:ln>
        </p:spPr>
      </p:pic>
      <p:sp>
        <p:nvSpPr>
          <p:cNvPr id="132" name="Google Shape;132;p3"/>
          <p:cNvSpPr txBox="1"/>
          <p:nvPr/>
        </p:nvSpPr>
        <p:spPr>
          <a:xfrm>
            <a:off x="4242500" y="5605589"/>
            <a:ext cx="4183339" cy="6155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b="1" dirty="0">
                <a:solidFill>
                  <a:schemeClr val="dk2"/>
                </a:solidFill>
                <a:latin typeface="Arial" panose="020B0604020202020204" pitchFamily="34" charset="0"/>
                <a:ea typeface="Calibri"/>
                <a:cs typeface="Arial" panose="020B0604020202020204" pitchFamily="34" charset="0"/>
                <a:sym typeface="Calibri"/>
                <a:hlinkClick r:id="rId5"/>
              </a:rPr>
              <a:t>https://</a:t>
            </a:r>
            <a:r>
              <a:rPr lang="en-US" sz="1900" b="1" dirty="0" err="1">
                <a:solidFill>
                  <a:schemeClr val="dk2"/>
                </a:solidFill>
                <a:latin typeface="Arial" panose="020B0604020202020204" pitchFamily="34" charset="0"/>
                <a:ea typeface="Calibri"/>
                <a:cs typeface="Arial" panose="020B0604020202020204" pitchFamily="34" charset="0"/>
                <a:sym typeface="Calibri"/>
                <a:hlinkClick r:id="rId5"/>
              </a:rPr>
              <a:t>polarwatch.noaa.</a:t>
            </a:r>
            <a:r>
              <a:rPr lang="en-US" sz="1900" b="1" err="1">
                <a:solidFill>
                  <a:schemeClr val="dk2"/>
                </a:solidFill>
                <a:latin typeface="Arial" panose="020B0604020202020204" pitchFamily="34" charset="0"/>
                <a:ea typeface="Calibri"/>
                <a:cs typeface="Arial" panose="020B0604020202020204" pitchFamily="34" charset="0"/>
                <a:sym typeface="Calibri"/>
                <a:hlinkClick r:id="rId5"/>
              </a:rPr>
              <a:t>gov</a:t>
            </a:r>
            <a:r>
              <a:rPr lang="en-US" sz="1900" b="1">
                <a:solidFill>
                  <a:schemeClr val="dk2"/>
                </a:solidFill>
                <a:latin typeface="Arial" panose="020B0604020202020204" pitchFamily="34" charset="0"/>
                <a:ea typeface="Calibri"/>
                <a:cs typeface="Arial" panose="020B0604020202020204" pitchFamily="34" charset="0"/>
                <a:sym typeface="Calibri"/>
                <a:hlinkClick r:id="rId5"/>
              </a:rPr>
              <a:t>/</a:t>
            </a:r>
            <a:endParaRPr lang="en-US" sz="1900" b="1">
              <a:solidFill>
                <a:schemeClr val="dk2"/>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None/>
            </a:pPr>
            <a:endParaRPr sz="1500" b="1" dirty="0">
              <a:solidFill>
                <a:schemeClr val="dk2"/>
              </a:solidFill>
              <a:latin typeface="Arial" panose="020B0604020202020204" pitchFamily="34" charset="0"/>
              <a:cs typeface="Arial" panose="020B0604020202020204" pitchFamily="34" charset="0"/>
            </a:endParaRPr>
          </a:p>
        </p:txBody>
      </p:sp>
      <p:sp>
        <p:nvSpPr>
          <p:cNvPr id="133" name="Google Shape;133;p3"/>
          <p:cNvSpPr/>
          <p:nvPr/>
        </p:nvSpPr>
        <p:spPr>
          <a:xfrm>
            <a:off x="132755" y="3060639"/>
            <a:ext cx="4320900" cy="1431300"/>
          </a:xfrm>
          <a:prstGeom prst="rect">
            <a:avLst/>
          </a:prstGeom>
          <a:noFill/>
          <a:ln>
            <a:noFill/>
          </a:ln>
        </p:spPr>
        <p:txBody>
          <a:bodyPr spcFirstLastPara="1" wrap="square" lIns="91425" tIns="45700" rIns="91425" bIns="45700" anchor="t" anchorCtr="0">
            <a:noAutofit/>
          </a:bodyPr>
          <a:lstStyle/>
          <a:p>
            <a:pPr marL="9525" marR="0" lvl="0" indent="0" algn="l" rtl="0">
              <a:spcBef>
                <a:spcPts val="0"/>
              </a:spcBef>
              <a:spcAft>
                <a:spcPts val="0"/>
              </a:spcAft>
              <a:buNone/>
            </a:pPr>
            <a:r>
              <a:rPr lang="en-US" sz="1800" b="1" dirty="0">
                <a:solidFill>
                  <a:srgbClr val="262626"/>
                </a:solidFill>
                <a:latin typeface="Arial" panose="020B0604020202020204" pitchFamily="34" charset="0"/>
                <a:ea typeface="Open Sans Extrabold"/>
                <a:cs typeface="Arial" panose="020B0604020202020204" pitchFamily="34" charset="0"/>
                <a:sym typeface="Open Sans ExtraBold"/>
              </a:rPr>
              <a:t>Location</a:t>
            </a:r>
            <a:endParaRPr dirty="0">
              <a:latin typeface="Arial" panose="020B0604020202020204" pitchFamily="34" charset="0"/>
              <a:cs typeface="Arial" panose="020B0604020202020204" pitchFamily="34" charset="0"/>
            </a:endParaRPr>
          </a:p>
          <a:p>
            <a:pPr marL="0" marR="0" lvl="1" indent="0" algn="l" rtl="0">
              <a:spcBef>
                <a:spcPts val="600"/>
              </a:spcBef>
              <a:spcAft>
                <a:spcPts val="0"/>
              </a:spcAft>
              <a:buNone/>
            </a:pPr>
            <a:r>
              <a:rPr lang="en-US" sz="1800" dirty="0">
                <a:solidFill>
                  <a:srgbClr val="262626"/>
                </a:solidFill>
                <a:latin typeface="Arial" panose="020B0604020202020204" pitchFamily="34" charset="0"/>
                <a:ea typeface="Open Sans Light"/>
                <a:cs typeface="Arial" panose="020B0604020202020204" pitchFamily="34" charset="0"/>
                <a:sym typeface="Open Sans Light"/>
              </a:rPr>
              <a:t>Housed at </a:t>
            </a:r>
            <a:r>
              <a:rPr lang="en-US" sz="1800" dirty="0" err="1">
                <a:solidFill>
                  <a:srgbClr val="262626"/>
                </a:solidFill>
                <a:latin typeface="Arial" panose="020B0604020202020204" pitchFamily="34" charset="0"/>
                <a:ea typeface="Open Sans Light"/>
                <a:cs typeface="Arial" panose="020B0604020202020204" pitchFamily="34" charset="0"/>
                <a:sym typeface="Open Sans Light"/>
              </a:rPr>
              <a:t>SWFSC</a:t>
            </a:r>
            <a:r>
              <a:rPr lang="en-US" sz="1800" dirty="0">
                <a:solidFill>
                  <a:srgbClr val="262626"/>
                </a:solidFill>
                <a:latin typeface="Arial" panose="020B0604020202020204" pitchFamily="34" charset="0"/>
                <a:ea typeface="Open Sans Light"/>
                <a:cs typeface="Arial" panose="020B0604020202020204" pitchFamily="34" charset="0"/>
                <a:sym typeface="Open Sans Light"/>
              </a:rPr>
              <a:t>, CA</a:t>
            </a: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a:p>
            <a:pPr marL="0" marR="0" lvl="1" indent="0" algn="l" rtl="0">
              <a:spcBef>
                <a:spcPts val="600"/>
              </a:spcBef>
              <a:spcAft>
                <a:spcPts val="0"/>
              </a:spcAft>
              <a:buNone/>
            </a:pPr>
            <a:r>
              <a:rPr lang="en-US" sz="1800" dirty="0">
                <a:solidFill>
                  <a:srgbClr val="262626"/>
                </a:solidFill>
                <a:latin typeface="Arial" panose="020B0604020202020204" pitchFamily="34" charset="0"/>
                <a:ea typeface="Open Sans Light"/>
                <a:cs typeface="Arial" panose="020B0604020202020204" pitchFamily="34" charset="0"/>
                <a:sym typeface="Open Sans Light"/>
              </a:rPr>
              <a:t>Focused on high latitude regions </a:t>
            </a:r>
            <a:endParaRPr sz="1800" b="0" i="0" u="none" strike="noStrike" cap="none" dirty="0">
              <a:solidFill>
                <a:srgbClr val="262626"/>
              </a:solidFill>
              <a:latin typeface="Arial" panose="020B0604020202020204" pitchFamily="34" charset="0"/>
              <a:ea typeface="Open Sans Light"/>
              <a:cs typeface="Arial" panose="020B0604020202020204" pitchFamily="34" charset="0"/>
              <a:sym typeface="Open Sans Light"/>
            </a:endParaRPr>
          </a:p>
          <a:p>
            <a:pPr marL="466725" marR="0" lvl="1" indent="0" algn="l" rtl="0">
              <a:spcBef>
                <a:spcPts val="60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a:p>
            <a:pPr marL="466725" marR="0" lvl="1" indent="0" algn="l" rtl="0">
              <a:spcBef>
                <a:spcPts val="60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p:txBody>
      </p:sp>
      <p:sp>
        <p:nvSpPr>
          <p:cNvPr id="134" name="Google Shape;134;p3"/>
          <p:cNvSpPr/>
          <p:nvPr/>
        </p:nvSpPr>
        <p:spPr>
          <a:xfrm>
            <a:off x="4048700" y="1384250"/>
            <a:ext cx="6043500" cy="1431300"/>
          </a:xfrm>
          <a:prstGeom prst="rect">
            <a:avLst/>
          </a:prstGeom>
          <a:noFill/>
          <a:ln>
            <a:noFill/>
          </a:ln>
        </p:spPr>
        <p:txBody>
          <a:bodyPr spcFirstLastPara="1" wrap="square" lIns="91425" tIns="45700" rIns="91425" bIns="45700" anchor="t" anchorCtr="0">
            <a:noAutofit/>
          </a:bodyPr>
          <a:lstStyle/>
          <a:p>
            <a:pPr marL="9525" marR="0" lvl="0" indent="0" algn="l" rtl="0">
              <a:lnSpc>
                <a:spcPct val="115000"/>
              </a:lnSpc>
              <a:spcBef>
                <a:spcPts val="0"/>
              </a:spcBef>
              <a:spcAft>
                <a:spcPts val="0"/>
              </a:spcAft>
              <a:buNone/>
            </a:pPr>
            <a:r>
              <a:rPr lang="en-US" sz="2200" b="1" dirty="0">
                <a:solidFill>
                  <a:srgbClr val="262626"/>
                </a:solidFill>
                <a:latin typeface="Arial" panose="020B0604020202020204" pitchFamily="34" charset="0"/>
                <a:ea typeface="Open Sans Extrabold"/>
                <a:cs typeface="Arial" panose="020B0604020202020204" pitchFamily="34" charset="0"/>
                <a:sym typeface="Open Sans ExtraBold"/>
              </a:rPr>
              <a:t>Node Highlights </a:t>
            </a:r>
            <a:endParaRPr sz="2200" b="1" dirty="0">
              <a:solidFill>
                <a:srgbClr val="262626"/>
              </a:solidFill>
              <a:latin typeface="Arial" panose="020B0604020202020204" pitchFamily="34" charset="0"/>
              <a:ea typeface="Open Sans Extrabold"/>
              <a:cs typeface="Arial" panose="020B0604020202020204" pitchFamily="34" charset="0"/>
              <a:sym typeface="Open Sans ExtraBold"/>
            </a:endParaRPr>
          </a:p>
          <a:p>
            <a:pPr marL="9525" marR="0" lvl="0" indent="0" algn="l" rtl="0">
              <a:lnSpc>
                <a:spcPct val="115000"/>
              </a:lnSpc>
              <a:spcBef>
                <a:spcPts val="0"/>
              </a:spcBef>
              <a:spcAft>
                <a:spcPts val="0"/>
              </a:spcAft>
              <a:buNone/>
            </a:pPr>
            <a:r>
              <a:rPr lang="en-US" sz="2000" dirty="0">
                <a:solidFill>
                  <a:srgbClr val="262626"/>
                </a:solidFill>
                <a:latin typeface="Arial" panose="020B0604020202020204" pitchFamily="34" charset="0"/>
                <a:ea typeface="Open Sans Light"/>
                <a:cs typeface="Arial" panose="020B0604020202020204" pitchFamily="34" charset="0"/>
                <a:sym typeface="Open Sans Light"/>
              </a:rPr>
              <a:t>Providing easier access to polar satellite data </a:t>
            </a:r>
          </a:p>
          <a:p>
            <a:pPr marL="9525" marR="0" lvl="0" indent="0" algn="l" rtl="0">
              <a:lnSpc>
                <a:spcPct val="115000"/>
              </a:lnSpc>
              <a:spcBef>
                <a:spcPts val="0"/>
              </a:spcBef>
              <a:spcAft>
                <a:spcPts val="0"/>
              </a:spcAft>
              <a:buNone/>
            </a:pPr>
            <a:r>
              <a:rPr lang="en-US" sz="2000" dirty="0">
                <a:solidFill>
                  <a:srgbClr val="262626"/>
                </a:solidFill>
                <a:latin typeface="Arial" panose="020B0604020202020204" pitchFamily="34" charset="0"/>
                <a:ea typeface="Open Sans Light"/>
                <a:cs typeface="Arial" panose="020B0604020202020204" pitchFamily="34" charset="0"/>
                <a:sym typeface="Open Sans Light"/>
              </a:rPr>
              <a:t>Previewing data online with polar maps </a:t>
            </a:r>
          </a:p>
          <a:p>
            <a:pPr marL="9525" marR="0" lvl="0" indent="0" algn="l" rtl="0">
              <a:lnSpc>
                <a:spcPct val="115000"/>
              </a:lnSpc>
              <a:spcBef>
                <a:spcPts val="0"/>
              </a:spcBef>
              <a:spcAft>
                <a:spcPts val="0"/>
              </a:spcAft>
              <a:buNone/>
            </a:pPr>
            <a:r>
              <a:rPr lang="en-US" sz="2000" dirty="0">
                <a:solidFill>
                  <a:srgbClr val="262626"/>
                </a:solidFill>
                <a:latin typeface="Arial" panose="020B0604020202020204" pitchFamily="34" charset="0"/>
                <a:ea typeface="Open Sans Light"/>
                <a:cs typeface="Arial" panose="020B0604020202020204" pitchFamily="34" charset="0"/>
                <a:sym typeface="Open Sans Light"/>
              </a:rPr>
              <a:t>Serving sea ice datasets</a:t>
            </a:r>
          </a:p>
          <a:p>
            <a:pPr marL="9525" marR="0" lvl="0" indent="0" algn="l" rtl="0">
              <a:lnSpc>
                <a:spcPct val="115000"/>
              </a:lnSpc>
              <a:spcBef>
                <a:spcPts val="0"/>
              </a:spcBef>
              <a:spcAft>
                <a:spcPts val="0"/>
              </a:spcAft>
              <a:buNone/>
            </a:pPr>
            <a:r>
              <a:rPr lang="en-US" sz="2000" dirty="0">
                <a:solidFill>
                  <a:srgbClr val="262626"/>
                </a:solidFill>
                <a:latin typeface="Arial" panose="020B0604020202020204" pitchFamily="34" charset="0"/>
                <a:ea typeface="Open Sans Light"/>
                <a:cs typeface="Arial" panose="020B0604020202020204" pitchFamily="34" charset="0"/>
                <a:sym typeface="Open Sans Light"/>
              </a:rPr>
              <a:t>Serving polar projected datasets</a:t>
            </a:r>
            <a:r>
              <a:rPr lang="en-US" sz="1800" dirty="0">
                <a:solidFill>
                  <a:srgbClr val="262626"/>
                </a:solidFill>
                <a:latin typeface="Arial" panose="020B0604020202020204" pitchFamily="34" charset="0"/>
                <a:ea typeface="Open Sans Light"/>
                <a:cs typeface="Arial" panose="020B0604020202020204" pitchFamily="34" charset="0"/>
                <a:sym typeface="Open Sans Light"/>
              </a:rPr>
              <a:t> </a:t>
            </a:r>
          </a:p>
          <a:p>
            <a:pPr marL="9525" marR="0" lvl="0" indent="0" algn="l" rtl="0">
              <a:spcBef>
                <a:spcPts val="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a:p>
            <a:pPr marL="9525" marR="0" lvl="0" indent="0" algn="l" rtl="0">
              <a:lnSpc>
                <a:spcPct val="115000"/>
              </a:lnSpc>
              <a:spcBef>
                <a:spcPts val="0"/>
              </a:spcBef>
              <a:spcAft>
                <a:spcPts val="0"/>
              </a:spcAft>
              <a:buNone/>
            </a:pPr>
            <a:r>
              <a:rPr lang="en-US" sz="2200" b="1" dirty="0">
                <a:solidFill>
                  <a:srgbClr val="262626"/>
                </a:solidFill>
                <a:latin typeface="Arial" panose="020B0604020202020204" pitchFamily="34" charset="0"/>
                <a:ea typeface="Open Sans"/>
                <a:cs typeface="Arial" panose="020B0604020202020204" pitchFamily="34" charset="0"/>
                <a:sym typeface="Open Sans"/>
              </a:rPr>
              <a:t>Collaborators</a:t>
            </a:r>
            <a:r>
              <a:rPr lang="en-US" sz="2200" dirty="0">
                <a:solidFill>
                  <a:srgbClr val="262626"/>
                </a:solidFill>
                <a:latin typeface="Arial" panose="020B0604020202020204" pitchFamily="34" charset="0"/>
                <a:ea typeface="Open Sans Light"/>
                <a:cs typeface="Arial" panose="020B0604020202020204" pitchFamily="34" charset="0"/>
                <a:sym typeface="Open Sans Light"/>
              </a:rPr>
              <a:t> </a:t>
            </a:r>
            <a:endParaRPr sz="2200" dirty="0">
              <a:solidFill>
                <a:srgbClr val="262626"/>
              </a:solidFill>
              <a:latin typeface="Arial" panose="020B0604020202020204" pitchFamily="34" charset="0"/>
              <a:ea typeface="Open Sans Light"/>
              <a:cs typeface="Arial" panose="020B0604020202020204" pitchFamily="34" charset="0"/>
              <a:sym typeface="Open Sans Light"/>
            </a:endParaRPr>
          </a:p>
          <a:p>
            <a:pPr marL="0" marR="0" lvl="0" indent="0" algn="l" rtl="0">
              <a:lnSpc>
                <a:spcPct val="115000"/>
              </a:lnSpc>
              <a:spcBef>
                <a:spcPts val="0"/>
              </a:spcBef>
              <a:spcAft>
                <a:spcPts val="0"/>
              </a:spcAft>
              <a:buNone/>
            </a:pPr>
            <a:r>
              <a:rPr lang="en-US" sz="2000" dirty="0">
                <a:solidFill>
                  <a:srgbClr val="262626"/>
                </a:solidFill>
                <a:latin typeface="Arial" panose="020B0604020202020204" pitchFamily="34" charset="0"/>
                <a:ea typeface="Open Sans Light"/>
                <a:cs typeface="Arial" panose="020B0604020202020204" pitchFamily="34" charset="0"/>
                <a:sym typeface="Open Sans Light"/>
              </a:rPr>
              <a:t>National Ice Center </a:t>
            </a:r>
            <a:endParaRPr sz="2000" dirty="0">
              <a:solidFill>
                <a:srgbClr val="262626"/>
              </a:solidFill>
              <a:latin typeface="Arial" panose="020B0604020202020204" pitchFamily="34" charset="0"/>
              <a:ea typeface="Open Sans Light"/>
              <a:cs typeface="Arial" panose="020B0604020202020204" pitchFamily="34" charset="0"/>
              <a:sym typeface="Open Sans Light"/>
            </a:endParaRPr>
          </a:p>
          <a:p>
            <a:pPr marL="0" marR="0" lvl="0" indent="0" algn="l" rtl="0">
              <a:lnSpc>
                <a:spcPct val="115000"/>
              </a:lnSpc>
              <a:spcBef>
                <a:spcPts val="0"/>
              </a:spcBef>
              <a:spcAft>
                <a:spcPts val="0"/>
              </a:spcAft>
              <a:buNone/>
            </a:pPr>
            <a:r>
              <a:rPr lang="en-US" sz="2000" dirty="0">
                <a:solidFill>
                  <a:srgbClr val="262626"/>
                </a:solidFill>
                <a:latin typeface="Arial" panose="020B0604020202020204" pitchFamily="34" charset="0"/>
                <a:ea typeface="Open Sans Light"/>
                <a:cs typeface="Arial" panose="020B0604020202020204" pitchFamily="34" charset="0"/>
                <a:sym typeface="Open Sans Light"/>
              </a:rPr>
              <a:t>National Snow and Ice Data Center </a:t>
            </a:r>
            <a:endParaRPr sz="2000" dirty="0">
              <a:solidFill>
                <a:srgbClr val="262626"/>
              </a:solidFill>
              <a:latin typeface="Arial" panose="020B0604020202020204" pitchFamily="34" charset="0"/>
              <a:ea typeface="Open Sans Light"/>
              <a:cs typeface="Arial" panose="020B0604020202020204" pitchFamily="34" charset="0"/>
              <a:sym typeface="Open Sans Light"/>
            </a:endParaRPr>
          </a:p>
          <a:p>
            <a:pPr marL="0" marR="0" lvl="0" indent="0" algn="l" rtl="0">
              <a:lnSpc>
                <a:spcPct val="115000"/>
              </a:lnSpc>
              <a:spcBef>
                <a:spcPts val="0"/>
              </a:spcBef>
              <a:spcAft>
                <a:spcPts val="0"/>
              </a:spcAft>
              <a:buNone/>
            </a:pPr>
            <a:r>
              <a:rPr lang="en-US" sz="2000" dirty="0">
                <a:solidFill>
                  <a:srgbClr val="262626"/>
                </a:solidFill>
                <a:latin typeface="Arial" panose="020B0604020202020204" pitchFamily="34" charset="0"/>
                <a:ea typeface="Open Sans Light"/>
                <a:cs typeface="Arial" panose="020B0604020202020204" pitchFamily="34" charset="0"/>
                <a:sym typeface="Open Sans Light"/>
              </a:rPr>
              <a:t>STAR Science Teams (Sea Ice, SAR, </a:t>
            </a:r>
            <a:r>
              <a:rPr lang="en-US" sz="2000" dirty="0" err="1">
                <a:solidFill>
                  <a:srgbClr val="262626"/>
                </a:solidFill>
                <a:latin typeface="Arial" panose="020B0604020202020204" pitchFamily="34" charset="0"/>
                <a:ea typeface="Open Sans Light"/>
                <a:cs typeface="Arial" panose="020B0604020202020204" pitchFamily="34" charset="0"/>
                <a:sym typeface="Open Sans Light"/>
              </a:rPr>
              <a:t>LSA</a:t>
            </a:r>
            <a:r>
              <a:rPr lang="en-US" sz="2000" dirty="0">
                <a:solidFill>
                  <a:srgbClr val="262626"/>
                </a:solidFill>
                <a:latin typeface="Arial" panose="020B0604020202020204" pitchFamily="34" charset="0"/>
                <a:ea typeface="Open Sans Light"/>
                <a:cs typeface="Arial" panose="020B0604020202020204" pitchFamily="34" charset="0"/>
                <a:sym typeface="Open Sans Light"/>
              </a:rPr>
              <a:t>) </a:t>
            </a:r>
            <a:endParaRPr sz="2000" dirty="0">
              <a:solidFill>
                <a:srgbClr val="262626"/>
              </a:solidFill>
              <a:latin typeface="Arial" panose="020B0604020202020204" pitchFamily="34" charset="0"/>
              <a:ea typeface="Open Sans Light"/>
              <a:cs typeface="Arial" panose="020B0604020202020204" pitchFamily="34" charset="0"/>
              <a:sym typeface="Open Sans Light"/>
            </a:endParaRPr>
          </a:p>
          <a:p>
            <a:pPr marL="466725" marR="0" lvl="1" indent="0" algn="l" rtl="0">
              <a:lnSpc>
                <a:spcPct val="115000"/>
              </a:lnSpc>
              <a:spcBef>
                <a:spcPts val="600"/>
              </a:spcBef>
              <a:spcAft>
                <a:spcPts val="0"/>
              </a:spcAft>
              <a:buNone/>
            </a:pPr>
            <a:endParaRPr sz="2000" dirty="0">
              <a:solidFill>
                <a:srgbClr val="262626"/>
              </a:solidFill>
              <a:latin typeface="Arial" panose="020B0604020202020204" pitchFamily="34" charset="0"/>
              <a:ea typeface="Open Sans Light"/>
              <a:cs typeface="Arial" panose="020B0604020202020204" pitchFamily="34" charset="0"/>
              <a:sym typeface="Open Sans Light"/>
            </a:endParaRPr>
          </a:p>
          <a:p>
            <a:pPr marL="466725" marR="0" lvl="1" indent="0" algn="l" rtl="0">
              <a:spcBef>
                <a:spcPts val="60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a:spLocks noGrp="1"/>
          </p:cNvSpPr>
          <p:nvPr>
            <p:ph type="title"/>
          </p:nvPr>
        </p:nvSpPr>
        <p:spPr>
          <a:xfrm>
            <a:off x="528297" y="11550"/>
            <a:ext cx="10906415" cy="13257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E4E79"/>
              </a:buClr>
              <a:buSzPts val="3200"/>
              <a:buFont typeface="Arial Narrow"/>
              <a:buNone/>
            </a:pPr>
            <a:r>
              <a:rPr lang="en-US" b="1">
                <a:solidFill>
                  <a:srgbClr val="1E4E79"/>
                </a:solidFill>
                <a:latin typeface="Arial" panose="020B0604020202020204" pitchFamily="34" charset="0"/>
                <a:ea typeface="Arial Narrow"/>
                <a:cs typeface="Arial" panose="020B0604020202020204" pitchFamily="34" charset="0"/>
                <a:sym typeface="Arial Narrow"/>
              </a:rPr>
              <a:t>OceanWatch central Pacific (OWCP) – NOAA Fisheries</a:t>
            </a:r>
            <a:br>
              <a:rPr lang="en-US" sz="2700" dirty="0">
                <a:solidFill>
                  <a:srgbClr val="1E4E79"/>
                </a:solidFill>
                <a:latin typeface="Arial" panose="020B0604020202020204" pitchFamily="34" charset="0"/>
                <a:ea typeface="Arial Narrow"/>
                <a:cs typeface="Arial" panose="020B0604020202020204" pitchFamily="34" charset="0"/>
                <a:sym typeface="Arial Narrow"/>
              </a:rPr>
            </a:br>
            <a:endParaRPr sz="2700" dirty="0">
              <a:latin typeface="Arial" panose="020B0604020202020204" pitchFamily="34" charset="0"/>
              <a:cs typeface="Arial" panose="020B0604020202020204" pitchFamily="34" charset="0"/>
            </a:endParaRPr>
          </a:p>
        </p:txBody>
      </p:sp>
      <p:sp>
        <p:nvSpPr>
          <p:cNvPr id="124" name="Google Shape;124;p3"/>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latin typeface="Arial" panose="020B0604020202020204" pitchFamily="34" charset="0"/>
                <a:cs typeface="Arial" panose="020B0604020202020204" pitchFamily="34" charset="0"/>
              </a:rPr>
              <a:t>7</a:t>
            </a:fld>
            <a:endParaRPr dirty="0">
              <a:latin typeface="Arial" panose="020B0604020202020204" pitchFamily="34" charset="0"/>
              <a:cs typeface="Arial" panose="020B0604020202020204" pitchFamily="34" charset="0"/>
            </a:endParaRPr>
          </a:p>
        </p:txBody>
      </p:sp>
      <p:sp>
        <p:nvSpPr>
          <p:cNvPr id="125" name="Google Shape;125;p3"/>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bg1"/>
                </a:solidFill>
                <a:latin typeface="Arial" panose="020B0604020202020204" pitchFamily="34" charset="0"/>
                <a:cs typeface="Arial" panose="020B0604020202020204" pitchFamily="34" charset="0"/>
              </a:rPr>
              <a:t>NOAA CoastWatch Satellite Course                                      http://coastwatch.noaa.gov</a:t>
            </a:r>
            <a:endParaRPr dirty="0">
              <a:solidFill>
                <a:schemeClr val="bg1"/>
              </a:solidFill>
              <a:latin typeface="Arial" panose="020B0604020202020204" pitchFamily="34" charset="0"/>
              <a:cs typeface="Arial" panose="020B0604020202020204" pitchFamily="34" charset="0"/>
            </a:endParaRPr>
          </a:p>
        </p:txBody>
      </p:sp>
      <p:sp>
        <p:nvSpPr>
          <p:cNvPr id="130" name="Google Shape;130;p3"/>
          <p:cNvSpPr/>
          <p:nvPr/>
        </p:nvSpPr>
        <p:spPr>
          <a:xfrm>
            <a:off x="132755" y="958895"/>
            <a:ext cx="5197566" cy="2492950"/>
          </a:xfrm>
          <a:prstGeom prst="rect">
            <a:avLst/>
          </a:prstGeom>
          <a:noFill/>
          <a:ln>
            <a:noFill/>
          </a:ln>
        </p:spPr>
        <p:txBody>
          <a:bodyPr spcFirstLastPara="1" wrap="square" lIns="91425" tIns="45700" rIns="91425" bIns="45700" anchor="t" anchorCtr="0">
            <a:spAutoFit/>
          </a:bodyPr>
          <a:lstStyle/>
          <a:p>
            <a:pPr marL="9525" marR="0" lvl="0" indent="0" algn="l" rtl="0">
              <a:spcBef>
                <a:spcPts val="0"/>
              </a:spcBef>
              <a:spcAft>
                <a:spcPts val="0"/>
              </a:spcAft>
              <a:buNone/>
            </a:pPr>
            <a:r>
              <a:rPr lang="en-US" sz="1800" b="1" dirty="0">
                <a:solidFill>
                  <a:srgbClr val="262626"/>
                </a:solidFill>
                <a:latin typeface="Arial" panose="020B0604020202020204" pitchFamily="34" charset="0"/>
                <a:ea typeface="Open Sans Extrabold"/>
                <a:cs typeface="Arial" panose="020B0604020202020204" pitchFamily="34" charset="0"/>
                <a:sym typeface="Open Sans ExtraBold"/>
              </a:rPr>
              <a:t>Personnel</a:t>
            </a:r>
            <a:endParaRPr dirty="0">
              <a:latin typeface="Arial" panose="020B0604020202020204" pitchFamily="34" charset="0"/>
              <a:cs typeface="Arial" panose="020B0604020202020204" pitchFamily="34" charset="0"/>
            </a:endParaRPr>
          </a:p>
          <a:p>
            <a:pPr marL="0" lvl="1">
              <a:spcBef>
                <a:spcPts val="600"/>
              </a:spcBef>
            </a:pPr>
            <a:r>
              <a:rPr lang="en-US">
                <a:solidFill>
                  <a:srgbClr val="262626"/>
                </a:solidFill>
                <a:latin typeface="Arial" panose="020B0604020202020204" pitchFamily="34" charset="0"/>
                <a:ea typeface="Open Sans Light"/>
                <a:cs typeface="Arial" panose="020B0604020202020204" pitchFamily="34" charset="0"/>
                <a:sym typeface="Open Sans Light"/>
              </a:rPr>
              <a:t>Ryan Rykaczewski </a:t>
            </a:r>
            <a:r>
              <a:rPr lang="en-US" sz="1800" b="0" i="0" u="none" strike="noStrike" cap="none" dirty="0">
                <a:solidFill>
                  <a:srgbClr val="262626"/>
                </a:solidFill>
                <a:latin typeface="Arial" panose="020B0604020202020204" pitchFamily="34" charset="0"/>
                <a:ea typeface="Open Sans Light"/>
                <a:cs typeface="Arial" panose="020B0604020202020204" pitchFamily="34" charset="0"/>
                <a:sym typeface="Open Sans Light"/>
              </a:rPr>
              <a:t>– Manager</a:t>
            </a:r>
            <a:endParaRPr dirty="0">
              <a:latin typeface="Arial" panose="020B0604020202020204" pitchFamily="34" charset="0"/>
              <a:cs typeface="Arial" panose="020B0604020202020204" pitchFamily="34" charset="0"/>
            </a:endParaRPr>
          </a:p>
          <a:p>
            <a:pPr marL="0" marR="0" lvl="1" indent="0" algn="l" rtl="0">
              <a:spcBef>
                <a:spcPts val="600"/>
              </a:spcBef>
              <a:spcAft>
                <a:spcPts val="0"/>
              </a:spcAft>
              <a:buNone/>
            </a:pPr>
            <a:r>
              <a:rPr lang="en-US" sz="1800" b="0" i="0" u="none" strike="noStrike" cap="none">
                <a:solidFill>
                  <a:srgbClr val="262626"/>
                </a:solidFill>
                <a:latin typeface="Arial" panose="020B0604020202020204" pitchFamily="34" charset="0"/>
                <a:ea typeface="Open Sans Light"/>
                <a:cs typeface="Arial" panose="020B0604020202020204" pitchFamily="34" charset="0"/>
                <a:sym typeface="Open Sans Light"/>
              </a:rPr>
              <a:t>Melanie Abecassis – Outgoing Ops </a:t>
            </a:r>
            <a:r>
              <a:rPr lang="en-US" sz="1800" b="0" i="0" u="none" strike="noStrike" cap="none" dirty="0">
                <a:solidFill>
                  <a:srgbClr val="262626"/>
                </a:solidFill>
                <a:latin typeface="Arial" panose="020B0604020202020204" pitchFamily="34" charset="0"/>
                <a:ea typeface="Open Sans Light"/>
                <a:cs typeface="Arial" panose="020B0604020202020204" pitchFamily="34" charset="0"/>
                <a:sym typeface="Open Sans Light"/>
              </a:rPr>
              <a:t>Manager </a:t>
            </a:r>
            <a:endParaRPr sz="1800" b="1" i="0" u="none" strike="noStrike" cap="none" dirty="0">
              <a:solidFill>
                <a:srgbClr val="262626"/>
              </a:solidFill>
              <a:latin typeface="Arial" panose="020B0604020202020204" pitchFamily="34" charset="0"/>
              <a:ea typeface="Open Sans Extrabold"/>
              <a:cs typeface="Arial" panose="020B0604020202020204" pitchFamily="34" charset="0"/>
              <a:sym typeface="Open Sans ExtraBold"/>
            </a:endParaRPr>
          </a:p>
          <a:p>
            <a:pPr marL="0" lvl="1">
              <a:spcBef>
                <a:spcPts val="600"/>
              </a:spcBef>
            </a:pPr>
            <a:r>
              <a:rPr lang="en-US">
                <a:solidFill>
                  <a:srgbClr val="262626"/>
                </a:solidFill>
                <a:latin typeface="Arial" panose="020B0604020202020204" pitchFamily="34" charset="0"/>
                <a:ea typeface="Open Sans Light"/>
                <a:cs typeface="Arial" panose="020B0604020202020204" pitchFamily="34" charset="0"/>
                <a:sym typeface="Open Sans Light"/>
              </a:rPr>
              <a:t>Daisy Shi – </a:t>
            </a:r>
            <a:r>
              <a:rPr lang="en-US" sz="1800" b="0" i="0" u="none" strike="noStrike" cap="none">
                <a:solidFill>
                  <a:srgbClr val="262626"/>
                </a:solidFill>
                <a:latin typeface="Arial" panose="020B0604020202020204" pitchFamily="34" charset="0"/>
                <a:ea typeface="Open Sans Light"/>
                <a:cs typeface="Arial" panose="020B0604020202020204" pitchFamily="34" charset="0"/>
                <a:sym typeface="Open Sans Light"/>
              </a:rPr>
              <a:t>Incoming Ops Manager (~ June</a:t>
            </a:r>
            <a:r>
              <a:rPr lang="es-ES" sz="1800" b="0" i="0" u="none" strike="noStrike" cap="none">
                <a:solidFill>
                  <a:srgbClr val="262626"/>
                </a:solidFill>
                <a:latin typeface="Arial" panose="020B0604020202020204" pitchFamily="34" charset="0"/>
                <a:ea typeface="Open Sans Light"/>
                <a:cs typeface="Arial" panose="020B0604020202020204" pitchFamily="34" charset="0"/>
                <a:sym typeface="Open Sans Light"/>
              </a:rPr>
              <a:t>)</a:t>
            </a:r>
            <a:endParaRPr lang="en-US" sz="1800" b="0" i="0" u="none" strike="noStrike" cap="none">
              <a:solidFill>
                <a:srgbClr val="262626"/>
              </a:solidFill>
              <a:latin typeface="Arial" panose="020B0604020202020204" pitchFamily="34" charset="0"/>
              <a:ea typeface="Open Sans Light"/>
              <a:cs typeface="Arial" panose="020B0604020202020204" pitchFamily="34" charset="0"/>
              <a:sym typeface="Open Sans Light"/>
            </a:endParaRPr>
          </a:p>
          <a:p>
            <a:pPr marL="0" lvl="1">
              <a:spcBef>
                <a:spcPts val="600"/>
              </a:spcBef>
            </a:pPr>
            <a:endParaRPr sz="1800" b="0" i="0" u="none" strike="noStrike" cap="none" dirty="0">
              <a:solidFill>
                <a:srgbClr val="262626"/>
              </a:solidFill>
              <a:latin typeface="Arial" panose="020B0604020202020204" pitchFamily="34" charset="0"/>
              <a:ea typeface="Open Sans Light"/>
              <a:cs typeface="Arial" panose="020B0604020202020204" pitchFamily="34" charset="0"/>
              <a:sym typeface="Open Sans Light"/>
            </a:endParaRPr>
          </a:p>
          <a:p>
            <a:pPr marL="466725" marR="0" lvl="1" indent="0" algn="l" rtl="0">
              <a:spcBef>
                <a:spcPts val="60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a:p>
            <a:pPr marL="466725" marR="0" lvl="1" indent="0" algn="l" rtl="0">
              <a:spcBef>
                <a:spcPts val="60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p:txBody>
      </p:sp>
      <p:sp>
        <p:nvSpPr>
          <p:cNvPr id="132" name="Google Shape;132;p3"/>
          <p:cNvSpPr txBox="1"/>
          <p:nvPr/>
        </p:nvSpPr>
        <p:spPr>
          <a:xfrm>
            <a:off x="7717156" y="5989619"/>
            <a:ext cx="5197566" cy="630902"/>
          </a:xfrm>
          <a:prstGeom prst="rect">
            <a:avLst/>
          </a:prstGeom>
          <a:noFill/>
          <a:ln>
            <a:noFill/>
          </a:ln>
        </p:spPr>
        <p:txBody>
          <a:bodyPr spcFirstLastPara="1" wrap="square" lIns="91425" tIns="45700" rIns="91425" bIns="45700" anchor="t" anchorCtr="0">
            <a:spAutoFit/>
          </a:bodyPr>
          <a:lstStyle/>
          <a:p>
            <a:pPr lvl="0"/>
            <a:r>
              <a:rPr lang="en-US" sz="2000" b="1">
                <a:solidFill>
                  <a:schemeClr val="dk2"/>
                </a:solidFill>
                <a:latin typeface="Arial" panose="020B0604020202020204" pitchFamily="34" charset="0"/>
                <a:cs typeface="Arial" panose="020B0604020202020204" pitchFamily="34" charset="0"/>
                <a:hlinkClick r:id="rId3"/>
              </a:rPr>
              <a:t>https://oceanwatch.pifsc.noaa.gov/</a:t>
            </a:r>
            <a:endParaRPr lang="en-US" sz="2000" b="1">
              <a:solidFill>
                <a:schemeClr val="dk2"/>
              </a:solidFill>
              <a:latin typeface="Arial" panose="020B0604020202020204" pitchFamily="34" charset="0"/>
              <a:cs typeface="Arial" panose="020B0604020202020204" pitchFamily="34" charset="0"/>
            </a:endParaRPr>
          </a:p>
          <a:p>
            <a:pPr lvl="0"/>
            <a:endParaRPr sz="1500" b="1" dirty="0">
              <a:solidFill>
                <a:schemeClr val="dk2"/>
              </a:solidFill>
              <a:latin typeface="Arial" panose="020B0604020202020204" pitchFamily="34" charset="0"/>
              <a:cs typeface="Arial" panose="020B0604020202020204" pitchFamily="34" charset="0"/>
            </a:endParaRPr>
          </a:p>
        </p:txBody>
      </p:sp>
      <p:sp>
        <p:nvSpPr>
          <p:cNvPr id="133" name="Google Shape;133;p3"/>
          <p:cNvSpPr/>
          <p:nvPr/>
        </p:nvSpPr>
        <p:spPr>
          <a:xfrm>
            <a:off x="132755" y="2651447"/>
            <a:ext cx="4320900" cy="1431300"/>
          </a:xfrm>
          <a:prstGeom prst="rect">
            <a:avLst/>
          </a:prstGeom>
          <a:noFill/>
          <a:ln>
            <a:noFill/>
          </a:ln>
        </p:spPr>
        <p:txBody>
          <a:bodyPr spcFirstLastPara="1" wrap="square" lIns="91425" tIns="45700" rIns="91425" bIns="45700" anchor="t" anchorCtr="0">
            <a:noAutofit/>
          </a:bodyPr>
          <a:lstStyle/>
          <a:p>
            <a:pPr marL="9525" marR="0" lvl="0" indent="0" algn="l" rtl="0">
              <a:spcBef>
                <a:spcPts val="0"/>
              </a:spcBef>
              <a:spcAft>
                <a:spcPts val="0"/>
              </a:spcAft>
              <a:buNone/>
            </a:pPr>
            <a:r>
              <a:rPr lang="en-US" sz="1800" b="1" dirty="0">
                <a:solidFill>
                  <a:srgbClr val="262626"/>
                </a:solidFill>
                <a:latin typeface="Arial" panose="020B0604020202020204" pitchFamily="34" charset="0"/>
                <a:ea typeface="Open Sans Extrabold"/>
                <a:cs typeface="Arial" panose="020B0604020202020204" pitchFamily="34" charset="0"/>
                <a:sym typeface="Open Sans ExtraBold"/>
              </a:rPr>
              <a:t>Location</a:t>
            </a:r>
            <a:endParaRPr dirty="0">
              <a:latin typeface="Arial" panose="020B0604020202020204" pitchFamily="34" charset="0"/>
              <a:cs typeface="Arial" panose="020B0604020202020204" pitchFamily="34" charset="0"/>
            </a:endParaRPr>
          </a:p>
          <a:p>
            <a:pPr marL="0" marR="0" lvl="1" indent="0" algn="l" rtl="0">
              <a:spcBef>
                <a:spcPts val="600"/>
              </a:spcBef>
              <a:spcAft>
                <a:spcPts val="0"/>
              </a:spcAft>
              <a:buNone/>
            </a:pPr>
            <a:r>
              <a:rPr lang="en-US" sz="1800" dirty="0">
                <a:solidFill>
                  <a:srgbClr val="262626"/>
                </a:solidFill>
                <a:latin typeface="Arial" panose="020B0604020202020204" pitchFamily="34" charset="0"/>
                <a:ea typeface="Open Sans Light"/>
                <a:cs typeface="Arial" panose="020B0604020202020204" pitchFamily="34" charset="0"/>
                <a:sym typeface="Open Sans Light"/>
              </a:rPr>
              <a:t>Housed </a:t>
            </a:r>
            <a:r>
              <a:rPr lang="en-US" sz="1800">
                <a:solidFill>
                  <a:srgbClr val="262626"/>
                </a:solidFill>
                <a:latin typeface="Arial" panose="020B0604020202020204" pitchFamily="34" charset="0"/>
                <a:ea typeface="Open Sans Light"/>
                <a:cs typeface="Arial" panose="020B0604020202020204" pitchFamily="34" charset="0"/>
                <a:sym typeface="Open Sans Light"/>
              </a:rPr>
              <a:t>at PIFSC, HI</a:t>
            </a: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a:p>
            <a:pPr marL="0" marR="0" lvl="1" indent="0" algn="l" rtl="0">
              <a:spcBef>
                <a:spcPts val="600"/>
              </a:spcBef>
              <a:spcAft>
                <a:spcPts val="0"/>
              </a:spcAft>
              <a:buNone/>
            </a:pPr>
            <a:r>
              <a:rPr lang="en-US" sz="1800" dirty="0">
                <a:solidFill>
                  <a:srgbClr val="262626"/>
                </a:solidFill>
                <a:latin typeface="Arial" panose="020B0604020202020204" pitchFamily="34" charset="0"/>
                <a:ea typeface="Open Sans Light"/>
                <a:cs typeface="Arial" panose="020B0604020202020204" pitchFamily="34" charset="0"/>
                <a:sym typeface="Open Sans Light"/>
              </a:rPr>
              <a:t>Focused </a:t>
            </a:r>
            <a:r>
              <a:rPr lang="en-US" sz="1800">
                <a:solidFill>
                  <a:srgbClr val="262626"/>
                </a:solidFill>
                <a:latin typeface="Arial" panose="020B0604020202020204" pitchFamily="34" charset="0"/>
                <a:ea typeface="Open Sans Light"/>
                <a:cs typeface="Arial" panose="020B0604020202020204" pitchFamily="34" charset="0"/>
                <a:sym typeface="Open Sans Light"/>
              </a:rPr>
              <a:t>on the Pacific Islands Region</a:t>
            </a:r>
            <a:endParaRPr sz="1800" b="0" i="0" u="none" strike="noStrike" cap="none" dirty="0">
              <a:solidFill>
                <a:srgbClr val="262626"/>
              </a:solidFill>
              <a:latin typeface="Arial" panose="020B0604020202020204" pitchFamily="34" charset="0"/>
              <a:ea typeface="Open Sans Light"/>
              <a:cs typeface="Arial" panose="020B0604020202020204" pitchFamily="34" charset="0"/>
              <a:sym typeface="Open Sans Light"/>
            </a:endParaRPr>
          </a:p>
          <a:p>
            <a:pPr marL="466725" marR="0" lvl="1" indent="0" algn="l" rtl="0">
              <a:spcBef>
                <a:spcPts val="60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a:p>
            <a:pPr marL="466725" marR="0" lvl="1" indent="0" algn="l" rtl="0">
              <a:spcBef>
                <a:spcPts val="60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p:txBody>
      </p:sp>
      <p:sp>
        <p:nvSpPr>
          <p:cNvPr id="134" name="Google Shape;134;p3"/>
          <p:cNvSpPr/>
          <p:nvPr/>
        </p:nvSpPr>
        <p:spPr>
          <a:xfrm>
            <a:off x="132755" y="3979009"/>
            <a:ext cx="7851748" cy="1431300"/>
          </a:xfrm>
          <a:prstGeom prst="rect">
            <a:avLst/>
          </a:prstGeom>
          <a:noFill/>
          <a:ln>
            <a:noFill/>
          </a:ln>
        </p:spPr>
        <p:txBody>
          <a:bodyPr spcFirstLastPara="1" wrap="square" lIns="91425" tIns="45700" rIns="91425" bIns="45700" anchor="t" anchorCtr="0">
            <a:noAutofit/>
          </a:bodyPr>
          <a:lstStyle/>
          <a:p>
            <a:pPr marL="9525" marR="0" lvl="0" indent="0" algn="l" rtl="0">
              <a:lnSpc>
                <a:spcPct val="115000"/>
              </a:lnSpc>
              <a:spcBef>
                <a:spcPts val="0"/>
              </a:spcBef>
              <a:spcAft>
                <a:spcPts val="0"/>
              </a:spcAft>
              <a:buNone/>
            </a:pPr>
            <a:r>
              <a:rPr lang="en-US" sz="2200" b="1" dirty="0">
                <a:solidFill>
                  <a:srgbClr val="262626"/>
                </a:solidFill>
                <a:latin typeface="Arial" panose="020B0604020202020204" pitchFamily="34" charset="0"/>
                <a:ea typeface="Open Sans Extrabold"/>
                <a:cs typeface="Arial" panose="020B0604020202020204" pitchFamily="34" charset="0"/>
                <a:sym typeface="Open Sans ExtraBold"/>
              </a:rPr>
              <a:t>Node Highlights </a:t>
            </a:r>
            <a:endParaRPr sz="2200" b="1" dirty="0">
              <a:solidFill>
                <a:srgbClr val="262626"/>
              </a:solidFill>
              <a:latin typeface="Arial" panose="020B0604020202020204" pitchFamily="34" charset="0"/>
              <a:ea typeface="Open Sans Extrabold"/>
              <a:cs typeface="Arial" panose="020B0604020202020204" pitchFamily="34" charset="0"/>
              <a:sym typeface="Open Sans ExtraBold"/>
            </a:endParaRPr>
          </a:p>
          <a:p>
            <a:pPr marL="9525">
              <a:lnSpc>
                <a:spcPct val="115000"/>
              </a:lnSpc>
            </a:pPr>
            <a:r>
              <a:rPr lang="en-US">
                <a:solidFill>
                  <a:srgbClr val="262626"/>
                </a:solidFill>
                <a:latin typeface="Arial" panose="020B0604020202020204" pitchFamily="34" charset="0"/>
                <a:ea typeface="Open Sans Light"/>
                <a:cs typeface="Arial" panose="020B0604020202020204" pitchFamily="34" charset="0"/>
                <a:sym typeface="Open Sans Light"/>
              </a:rPr>
              <a:t>Focused on user needs in the tropics and the subtropical gyre </a:t>
            </a:r>
            <a:br>
              <a:rPr lang="en-US">
                <a:solidFill>
                  <a:srgbClr val="262626"/>
                </a:solidFill>
                <a:latin typeface="Arial" panose="020B0604020202020204" pitchFamily="34" charset="0"/>
                <a:ea typeface="Open Sans Light"/>
                <a:cs typeface="Arial" panose="020B0604020202020204" pitchFamily="34" charset="0"/>
                <a:sym typeface="Open Sans Light"/>
              </a:rPr>
            </a:br>
            <a:r>
              <a:rPr lang="en-US">
                <a:solidFill>
                  <a:srgbClr val="262626"/>
                </a:solidFill>
                <a:latin typeface="Arial" panose="020B0604020202020204" pitchFamily="34" charset="0"/>
                <a:ea typeface="Open Sans Light"/>
                <a:cs typeface="Arial" panose="020B0604020202020204" pitchFamily="34" charset="0"/>
                <a:sym typeface="Open Sans Light"/>
              </a:rPr>
              <a:t>from island-scale to basin-scale.</a:t>
            </a:r>
            <a:br>
              <a:rPr lang="en-US">
                <a:solidFill>
                  <a:srgbClr val="262626"/>
                </a:solidFill>
                <a:latin typeface="Arial" panose="020B0604020202020204" pitchFamily="34" charset="0"/>
                <a:ea typeface="Open Sans Light"/>
                <a:cs typeface="Arial" panose="020B0604020202020204" pitchFamily="34" charset="0"/>
                <a:sym typeface="Open Sans Light"/>
              </a:rPr>
            </a:br>
            <a:r>
              <a:rPr lang="en-US">
                <a:solidFill>
                  <a:srgbClr val="262626"/>
                </a:solidFill>
                <a:latin typeface="Arial" panose="020B0604020202020204" pitchFamily="34" charset="0"/>
                <a:ea typeface="Open Sans Light"/>
                <a:cs typeface="Arial" panose="020B0604020202020204" pitchFamily="34" charset="0"/>
                <a:sym typeface="Open Sans Light"/>
              </a:rPr>
              <a:t>Providing </a:t>
            </a:r>
            <a:r>
              <a:rPr lang="en-US" dirty="0">
                <a:solidFill>
                  <a:srgbClr val="262626"/>
                </a:solidFill>
                <a:latin typeface="Arial" panose="020B0604020202020204" pitchFamily="34" charset="0"/>
                <a:ea typeface="Open Sans Light"/>
                <a:cs typeface="Arial" panose="020B0604020202020204" pitchFamily="34" charset="0"/>
                <a:sym typeface="Open Sans Light"/>
              </a:rPr>
              <a:t>easier access </a:t>
            </a:r>
            <a:r>
              <a:rPr lang="en-US">
                <a:solidFill>
                  <a:srgbClr val="262626"/>
                </a:solidFill>
                <a:latin typeface="Arial" panose="020B0604020202020204" pitchFamily="34" charset="0"/>
                <a:ea typeface="Open Sans Light"/>
                <a:cs typeface="Arial" panose="020B0604020202020204" pitchFamily="34" charset="0"/>
                <a:sym typeface="Open Sans Light"/>
              </a:rPr>
              <a:t>to satellite data across the dateline.</a:t>
            </a:r>
            <a:endParaRPr lang="en-US" dirty="0">
              <a:solidFill>
                <a:srgbClr val="262626"/>
              </a:solidFill>
              <a:latin typeface="Arial" panose="020B0604020202020204" pitchFamily="34" charset="0"/>
              <a:ea typeface="Open Sans Light"/>
              <a:cs typeface="Arial" panose="020B0604020202020204" pitchFamily="34" charset="0"/>
              <a:sym typeface="Open Sans Light"/>
            </a:endParaRPr>
          </a:p>
          <a:p>
            <a:pPr marL="9525" marR="0" lvl="0" indent="0" algn="l" rtl="0">
              <a:lnSpc>
                <a:spcPct val="115000"/>
              </a:lnSpc>
              <a:spcBef>
                <a:spcPts val="0"/>
              </a:spcBef>
              <a:spcAft>
                <a:spcPts val="0"/>
              </a:spcAft>
              <a:buNone/>
            </a:pPr>
            <a:r>
              <a:rPr lang="en-US">
                <a:solidFill>
                  <a:srgbClr val="262626"/>
                </a:solidFill>
                <a:latin typeface="Arial" panose="020B0604020202020204" pitchFamily="34" charset="0"/>
                <a:ea typeface="Open Sans Light"/>
                <a:cs typeface="Arial" panose="020B0604020202020204" pitchFamily="34" charset="0"/>
                <a:sym typeface="Open Sans Light"/>
              </a:rPr>
              <a:t>TurtleWatch</a:t>
            </a:r>
          </a:p>
          <a:p>
            <a:pPr marL="9525" marR="0" lvl="0" indent="0" algn="l" rtl="0">
              <a:lnSpc>
                <a:spcPct val="115000"/>
              </a:lnSpc>
              <a:spcBef>
                <a:spcPts val="0"/>
              </a:spcBef>
              <a:spcAft>
                <a:spcPts val="0"/>
              </a:spcAft>
              <a:buNone/>
            </a:pPr>
            <a:r>
              <a:rPr lang="es-ES">
                <a:solidFill>
                  <a:srgbClr val="262626"/>
                </a:solidFill>
                <a:latin typeface="Arial" panose="020B0604020202020204" pitchFamily="34" charset="0"/>
                <a:ea typeface="Open Sans Light"/>
                <a:cs typeface="Arial" panose="020B0604020202020204" pitchFamily="34" charset="0"/>
                <a:sym typeface="Open Sans Light"/>
              </a:rPr>
              <a:t>O</a:t>
            </a:r>
            <a:r>
              <a:rPr lang="en-US">
                <a:solidFill>
                  <a:srgbClr val="262626"/>
                </a:solidFill>
                <a:latin typeface="Arial" panose="020B0604020202020204" pitchFamily="34" charset="0"/>
                <a:ea typeface="Open Sans Light"/>
                <a:cs typeface="Arial" panose="020B0604020202020204" pitchFamily="34" charset="0"/>
                <a:sym typeface="Open Sans Light"/>
              </a:rPr>
              <a:t>ceanic and Climate indicators</a:t>
            </a:r>
          </a:p>
          <a:p>
            <a:pPr marL="9525" marR="0" lvl="0" indent="0" algn="l" rtl="0">
              <a:lnSpc>
                <a:spcPct val="115000"/>
              </a:lnSpc>
              <a:spcBef>
                <a:spcPts val="0"/>
              </a:spcBef>
              <a:spcAft>
                <a:spcPts val="0"/>
              </a:spcAft>
              <a:buNone/>
            </a:pPr>
            <a:r>
              <a:rPr lang="es-ES">
                <a:solidFill>
                  <a:srgbClr val="262626"/>
                </a:solidFill>
                <a:latin typeface="Arial" panose="020B0604020202020204" pitchFamily="34" charset="0"/>
                <a:ea typeface="Open Sans Light"/>
                <a:cs typeface="Arial" panose="020B0604020202020204" pitchFamily="34" charset="0"/>
                <a:sym typeface="Open Sans Light"/>
              </a:rPr>
              <a:t>C</a:t>
            </a:r>
            <a:r>
              <a:rPr lang="en-US">
                <a:solidFill>
                  <a:srgbClr val="262626"/>
                </a:solidFill>
                <a:latin typeface="Arial" panose="020B0604020202020204" pitchFamily="34" charset="0"/>
                <a:ea typeface="Open Sans Light"/>
                <a:cs typeface="Arial" panose="020B0604020202020204" pitchFamily="34" charset="0"/>
                <a:sym typeface="Open Sans Light"/>
              </a:rPr>
              <a:t>apacity Building</a:t>
            </a:r>
            <a:endParaRPr lang="en-US" dirty="0">
              <a:solidFill>
                <a:srgbClr val="262626"/>
              </a:solidFill>
              <a:latin typeface="Arial" panose="020B0604020202020204" pitchFamily="34" charset="0"/>
              <a:ea typeface="Open Sans Light"/>
              <a:cs typeface="Arial" panose="020B0604020202020204" pitchFamily="34" charset="0"/>
              <a:sym typeface="Open Sans Light"/>
            </a:endParaRPr>
          </a:p>
          <a:p>
            <a:pPr marL="9525" marR="0" lvl="0" indent="0" algn="l" rtl="0">
              <a:spcBef>
                <a:spcPts val="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a:p>
            <a:pPr marL="466725" marR="0" lvl="1" indent="0" algn="l" rtl="0">
              <a:spcBef>
                <a:spcPts val="600"/>
              </a:spcBef>
              <a:spcAft>
                <a:spcPts val="0"/>
              </a:spcAft>
              <a:buNone/>
            </a:pPr>
            <a:endParaRPr sz="1800" dirty="0">
              <a:solidFill>
                <a:srgbClr val="262626"/>
              </a:solidFill>
              <a:latin typeface="Arial" panose="020B0604020202020204" pitchFamily="34" charset="0"/>
              <a:ea typeface="Open Sans Light"/>
              <a:cs typeface="Arial" panose="020B0604020202020204" pitchFamily="34" charset="0"/>
              <a:sym typeface="Open Sans Light"/>
            </a:endParaRPr>
          </a:p>
        </p:txBody>
      </p:sp>
      <p:pic>
        <p:nvPicPr>
          <p:cNvPr id="1026" name="Picture 2" descr="https://lh4.googleusercontent.com/5fzPEq5bThsyIHLuZhRBpCrzWdTj2QqIGluwC8kjyn_On0ndJT7rISanZaIC3SOCggzQr3vhzds1rNaAzXD_nvijmkluwM5l2qeVBT-usGAspy5c1NFDFQDwfD0tbeVIRO9fd-mu">
            <a:extLst>
              <a:ext uri="{FF2B5EF4-FFF2-40B4-BE49-F238E27FC236}">
                <a16:creationId xmlns:a16="http://schemas.microsoft.com/office/drawing/2014/main" id="{747E48C3-8EA7-4A4A-A4F0-4FE77CF229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2404" y="698721"/>
            <a:ext cx="3241587" cy="30629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A27C6792-2789-4C81-BD12-59700640A55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072" b="26398"/>
          <a:stretch/>
        </p:blipFill>
        <p:spPr bwMode="auto">
          <a:xfrm>
            <a:off x="7358695" y="3778220"/>
            <a:ext cx="4814053" cy="206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621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51600" y="-37746"/>
            <a:ext cx="11570700" cy="833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3200"/>
              <a:buNone/>
            </a:pPr>
            <a:r>
              <a:rPr lang="en-US" sz="2800" b="1">
                <a:solidFill>
                  <a:srgbClr val="1E4E79"/>
                </a:solidFill>
                <a:latin typeface="Arial"/>
                <a:ea typeface="Arial"/>
                <a:cs typeface="Arial"/>
                <a:sym typeface="Arial"/>
              </a:rPr>
              <a:t>Great Lakes Node – NOAA Research (OAR)</a:t>
            </a:r>
            <a:r>
              <a:rPr lang="en-US" b="1">
                <a:latin typeface="Arial"/>
                <a:ea typeface="Arial"/>
                <a:cs typeface="Arial"/>
                <a:sym typeface="Arial"/>
              </a:rPr>
              <a:t>			</a:t>
            </a:r>
            <a:endParaRPr b="1">
              <a:latin typeface="Arial"/>
              <a:ea typeface="Arial"/>
              <a:cs typeface="Arial"/>
              <a:sym typeface="Arial"/>
            </a:endParaRPr>
          </a:p>
        </p:txBody>
      </p:sp>
      <p:sp>
        <p:nvSpPr>
          <p:cNvPr id="72" name="Google Shape;72;p16"/>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fld id="{00000000-1234-1234-1234-123412341234}" type="slidenum">
              <a:rPr lang="en-US">
                <a:latin typeface="Arial"/>
                <a:ea typeface="Arial"/>
                <a:cs typeface="Arial"/>
                <a:sym typeface="Arial"/>
              </a:rPr>
              <a:t>8</a:t>
            </a:fld>
            <a:endParaRPr>
              <a:latin typeface="Arial"/>
              <a:ea typeface="Arial"/>
              <a:cs typeface="Arial"/>
              <a:sym typeface="Arial"/>
            </a:endParaRPr>
          </a:p>
        </p:txBody>
      </p:sp>
      <p:sp>
        <p:nvSpPr>
          <p:cNvPr id="73" name="Google Shape;73;p16"/>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solidFill>
                  <a:schemeClr val="bg1"/>
                </a:solidFill>
                <a:latin typeface="Arial"/>
                <a:ea typeface="Arial"/>
                <a:cs typeface="Arial"/>
                <a:sym typeface="Arial"/>
              </a:rPr>
              <a:t>NOAA CoastWatch Satellite Course                                      http://coastwatch.noaa.gov</a:t>
            </a:r>
            <a:endParaRPr>
              <a:solidFill>
                <a:schemeClr val="bg1"/>
              </a:solidFill>
              <a:latin typeface="Arial"/>
              <a:ea typeface="Arial"/>
              <a:cs typeface="Arial"/>
              <a:sym typeface="Arial"/>
            </a:endParaRPr>
          </a:p>
        </p:txBody>
      </p:sp>
      <p:sp>
        <p:nvSpPr>
          <p:cNvPr id="74" name="Google Shape;74;p16"/>
          <p:cNvSpPr/>
          <p:nvPr/>
        </p:nvSpPr>
        <p:spPr>
          <a:xfrm>
            <a:off x="1171042" y="990973"/>
            <a:ext cx="4772700" cy="1077300"/>
          </a:xfrm>
          <a:prstGeom prst="rect">
            <a:avLst/>
          </a:prstGeom>
          <a:noFill/>
          <a:ln>
            <a:noFill/>
          </a:ln>
        </p:spPr>
        <p:txBody>
          <a:bodyPr spcFirstLastPara="1" wrap="square" lIns="91425" tIns="45700" rIns="91425" bIns="45700" anchor="t" anchorCtr="0">
            <a:spAutoFit/>
          </a:bodyPr>
          <a:lstStyle/>
          <a:p>
            <a:pPr marL="9525" marR="0" lvl="0" indent="0" algn="l" rtl="0">
              <a:lnSpc>
                <a:spcPct val="100000"/>
              </a:lnSpc>
              <a:spcBef>
                <a:spcPts val="0"/>
              </a:spcBef>
              <a:spcAft>
                <a:spcPts val="0"/>
              </a:spcAft>
              <a:buNone/>
            </a:pPr>
            <a:r>
              <a:rPr lang="en-US" sz="2000" b="1" i="0" u="none" strike="noStrike" cap="none">
                <a:solidFill>
                  <a:srgbClr val="0070C0"/>
                </a:solidFill>
                <a:latin typeface="Arial"/>
                <a:ea typeface="Arial"/>
                <a:cs typeface="Arial"/>
                <a:sym typeface="Arial"/>
              </a:rPr>
              <a:t>Personnel</a:t>
            </a:r>
            <a:endParaRPr sz="1600">
              <a:solidFill>
                <a:srgbClr val="0070C0"/>
              </a:solidFill>
            </a:endParaRPr>
          </a:p>
          <a:p>
            <a:pPr marL="466725" marR="0" lvl="1" indent="0" algn="l" rtl="0">
              <a:lnSpc>
                <a:spcPct val="100000"/>
              </a:lnSpc>
              <a:spcBef>
                <a:spcPts val="600"/>
              </a:spcBef>
              <a:spcAft>
                <a:spcPts val="0"/>
              </a:spcAft>
              <a:buNone/>
            </a:pPr>
            <a:r>
              <a:rPr lang="en-US" sz="1800" b="1" i="0" u="none" strike="noStrike" cap="none">
                <a:solidFill>
                  <a:srgbClr val="262626"/>
                </a:solidFill>
                <a:highlight>
                  <a:srgbClr val="FFFFFF"/>
                </a:highlight>
              </a:rPr>
              <a:t>Andrea Vander Woude</a:t>
            </a:r>
            <a:r>
              <a:rPr lang="en-US" sz="1800" b="0" i="0" u="none" strike="noStrike" cap="none">
                <a:solidFill>
                  <a:srgbClr val="262626"/>
                </a:solidFill>
                <a:highlight>
                  <a:srgbClr val="FFFFFF"/>
                </a:highlight>
                <a:latin typeface="Arial"/>
                <a:ea typeface="Arial"/>
                <a:cs typeface="Arial"/>
                <a:sym typeface="Arial"/>
              </a:rPr>
              <a:t> </a:t>
            </a:r>
            <a:r>
              <a:rPr lang="en-US" sz="1800" b="0" i="0" u="none" strike="noStrike" cap="none">
                <a:solidFill>
                  <a:srgbClr val="262626"/>
                </a:solidFill>
                <a:latin typeface="Arial"/>
                <a:ea typeface="Arial"/>
                <a:cs typeface="Arial"/>
                <a:sym typeface="Arial"/>
              </a:rPr>
              <a:t>– Manager</a:t>
            </a:r>
            <a:endParaRPr/>
          </a:p>
          <a:p>
            <a:pPr marL="466725" marR="0" lvl="1" indent="0" algn="l" rtl="0">
              <a:lnSpc>
                <a:spcPct val="100000"/>
              </a:lnSpc>
              <a:spcBef>
                <a:spcPts val="600"/>
              </a:spcBef>
              <a:spcAft>
                <a:spcPts val="0"/>
              </a:spcAft>
              <a:buNone/>
            </a:pPr>
            <a:r>
              <a:rPr lang="en-US" sz="1800" b="1" i="0" u="none" strike="noStrike" cap="none">
                <a:solidFill>
                  <a:srgbClr val="262626"/>
                </a:solidFill>
                <a:highlight>
                  <a:srgbClr val="FFFFFF"/>
                </a:highlight>
              </a:rPr>
              <a:t>Songzhi Liu</a:t>
            </a:r>
            <a:r>
              <a:rPr lang="en-US" sz="1800" b="0" i="0" u="none" strike="noStrike" cap="none">
                <a:solidFill>
                  <a:srgbClr val="262626"/>
                </a:solidFill>
                <a:highlight>
                  <a:srgbClr val="FFFFFF"/>
                </a:highlight>
                <a:latin typeface="Arial"/>
                <a:ea typeface="Arial"/>
                <a:cs typeface="Arial"/>
                <a:sym typeface="Arial"/>
              </a:rPr>
              <a:t> –</a:t>
            </a:r>
            <a:r>
              <a:rPr lang="en-US" sz="1800" b="0" i="0" u="none" strike="noStrike" cap="none">
                <a:solidFill>
                  <a:srgbClr val="262626"/>
                </a:solidFill>
                <a:latin typeface="Arial"/>
                <a:ea typeface="Arial"/>
                <a:cs typeface="Arial"/>
                <a:sym typeface="Arial"/>
              </a:rPr>
              <a:t> Operations Manager</a:t>
            </a:r>
            <a:endParaRPr sz="1800" b="1" i="0" u="none" strike="noStrike" cap="none">
              <a:solidFill>
                <a:srgbClr val="262626"/>
              </a:solidFill>
              <a:latin typeface="Arial"/>
              <a:ea typeface="Arial"/>
              <a:cs typeface="Arial"/>
              <a:sym typeface="Arial"/>
            </a:endParaRPr>
          </a:p>
        </p:txBody>
      </p:sp>
      <p:sp>
        <p:nvSpPr>
          <p:cNvPr id="75" name="Google Shape;75;p16"/>
          <p:cNvSpPr txBox="1"/>
          <p:nvPr/>
        </p:nvSpPr>
        <p:spPr>
          <a:xfrm>
            <a:off x="1360800" y="4704175"/>
            <a:ext cx="4698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70C0"/>
                </a:solidFill>
                <a:latin typeface="Calibri"/>
                <a:ea typeface="Calibri"/>
                <a:cs typeface="Calibri"/>
                <a:sym typeface="Calibri"/>
                <a:hlinkClick r:id="rId3"/>
              </a:rPr>
              <a:t>https://coastwatch.glerl.noaa.gov/</a:t>
            </a:r>
            <a:endParaRPr lang="en-US" sz="1800" b="1" i="0" u="none" strike="noStrike" cap="none">
              <a:solidFill>
                <a:srgbClr val="0070C0"/>
              </a:solidFill>
              <a:latin typeface="Calibri"/>
              <a:ea typeface="Calibri"/>
              <a:cs typeface="Calibri"/>
              <a:sym typeface="Calibri"/>
            </a:endParaRPr>
          </a:p>
          <a:p>
            <a:pPr marL="0" marR="0" lvl="0" indent="0" algn="ctr" rtl="0">
              <a:lnSpc>
                <a:spcPct val="100000"/>
              </a:lnSpc>
              <a:spcBef>
                <a:spcPts val="0"/>
              </a:spcBef>
              <a:spcAft>
                <a:spcPts val="0"/>
              </a:spcAft>
              <a:buNone/>
            </a:pPr>
            <a:endParaRPr sz="1800" b="1" i="0" u="none" strike="noStrike" cap="none">
              <a:solidFill>
                <a:srgbClr val="0070C0"/>
              </a:solidFill>
            </a:endParaRPr>
          </a:p>
        </p:txBody>
      </p:sp>
      <p:pic>
        <p:nvPicPr>
          <p:cNvPr id="76" name="Google Shape;76;p16"/>
          <p:cNvPicPr preferRelativeResize="0"/>
          <p:nvPr/>
        </p:nvPicPr>
        <p:blipFill rotWithShape="1">
          <a:blip r:embed="rId4">
            <a:alphaModFix/>
          </a:blip>
          <a:srcRect/>
          <a:stretch/>
        </p:blipFill>
        <p:spPr>
          <a:xfrm>
            <a:off x="3750675" y="2239223"/>
            <a:ext cx="2231030" cy="1458751"/>
          </a:xfrm>
          <a:prstGeom prst="rect">
            <a:avLst/>
          </a:prstGeom>
          <a:noFill/>
          <a:ln>
            <a:noFill/>
          </a:ln>
        </p:spPr>
      </p:pic>
      <p:sp>
        <p:nvSpPr>
          <p:cNvPr id="77" name="Google Shape;77;p16"/>
          <p:cNvSpPr/>
          <p:nvPr/>
        </p:nvSpPr>
        <p:spPr>
          <a:xfrm>
            <a:off x="6168100" y="652425"/>
            <a:ext cx="4644600" cy="430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70C0"/>
                </a:solidFill>
                <a:latin typeface="Arial"/>
                <a:ea typeface="Arial"/>
                <a:cs typeface="Arial"/>
                <a:sym typeface="Arial"/>
              </a:rPr>
              <a:t>Node Highlights </a:t>
            </a:r>
            <a:endParaRPr sz="700"/>
          </a:p>
          <a:p>
            <a:pPr marL="0" marR="0" lvl="0" indent="0" algn="l" rtl="0">
              <a:lnSpc>
                <a:spcPct val="100000"/>
              </a:lnSpc>
              <a:spcBef>
                <a:spcPts val="0"/>
              </a:spcBef>
              <a:spcAft>
                <a:spcPts val="0"/>
              </a:spcAft>
              <a:buNone/>
            </a:pPr>
            <a:endParaRPr sz="700"/>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Established in 1990</a:t>
            </a:r>
            <a:endParaRPr/>
          </a:p>
          <a:p>
            <a:pPr marL="0" marR="0" lvl="0" indent="0" algn="l" rtl="0">
              <a:lnSpc>
                <a:spcPct val="100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Housed at NOAA Great Lakes Environmental Research Laboratory (GLERL),Ann Arbor</a:t>
            </a:r>
            <a:r>
              <a:rPr lang="en-US" sz="1600"/>
              <a:t>, </a:t>
            </a:r>
            <a:r>
              <a:rPr lang="en-US" sz="1600" b="0" i="0" u="none" strike="noStrike" cap="none">
                <a:solidFill>
                  <a:srgbClr val="000000"/>
                </a:solidFill>
                <a:latin typeface="Arial"/>
                <a:ea typeface="Arial"/>
                <a:cs typeface="Arial"/>
                <a:sym typeface="Arial"/>
              </a:rPr>
              <a:t>MI </a:t>
            </a:r>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 </a:t>
            </a:r>
            <a:endParaRPr/>
          </a:p>
          <a:p>
            <a:pPr marL="0" marR="0" lvl="0" indent="0" algn="l" rtl="0">
              <a:lnSpc>
                <a:spcPct val="100000"/>
              </a:lnSpc>
              <a:spcBef>
                <a:spcPts val="0"/>
              </a:spcBef>
              <a:spcAft>
                <a:spcPts val="0"/>
              </a:spcAft>
              <a:buNone/>
            </a:pPr>
            <a:r>
              <a:rPr lang="en-US" sz="1600" b="0" i="0" u="none" strike="noStrike" cap="none">
                <a:solidFill>
                  <a:srgbClr val="000000"/>
                </a:solidFill>
                <a:latin typeface="Arial"/>
                <a:ea typeface="Arial"/>
                <a:cs typeface="Arial"/>
                <a:sym typeface="Arial"/>
              </a:rPr>
              <a:t>The service area is the Great Lakes region</a:t>
            </a:r>
            <a:endParaRPr sz="1600" b="1" i="0" u="none" strike="noStrike" cap="none">
              <a:solidFill>
                <a:srgbClr val="262626"/>
              </a:solidFill>
              <a:latin typeface="Arial"/>
              <a:ea typeface="Arial"/>
              <a:cs typeface="Arial"/>
              <a:sym typeface="Arial"/>
            </a:endParaRPr>
          </a:p>
          <a:p>
            <a:pPr marL="0" marR="0" lvl="0" indent="0" algn="l" rtl="0">
              <a:lnSpc>
                <a:spcPct val="100000"/>
              </a:lnSpc>
              <a:spcBef>
                <a:spcPts val="1200"/>
              </a:spcBef>
              <a:spcAft>
                <a:spcPts val="0"/>
              </a:spcAft>
              <a:buNone/>
            </a:pPr>
            <a:r>
              <a:rPr lang="en-US" sz="1800" b="1" i="0" u="none" strike="noStrike" cap="none">
                <a:solidFill>
                  <a:srgbClr val="0070C0"/>
                </a:solidFill>
                <a:latin typeface="Arial"/>
                <a:ea typeface="Arial"/>
                <a:cs typeface="Arial"/>
                <a:sym typeface="Arial"/>
              </a:rPr>
              <a:t>User Community</a:t>
            </a:r>
            <a:endParaRPr/>
          </a:p>
          <a:p>
            <a:pPr marL="0" marR="0" lvl="0" indent="0" algn="l" rtl="0">
              <a:lnSpc>
                <a:spcPct val="100000"/>
              </a:lnSpc>
              <a:spcBef>
                <a:spcPts val="1200"/>
              </a:spcBef>
              <a:spcAft>
                <a:spcPts val="0"/>
              </a:spcAft>
              <a:buNone/>
            </a:pPr>
            <a:r>
              <a:rPr lang="en-US" sz="1600" b="0" i="0" u="none" strike="noStrike" cap="none">
                <a:solidFill>
                  <a:srgbClr val="262626"/>
                </a:solidFill>
                <a:latin typeface="Arial"/>
                <a:ea typeface="Arial"/>
                <a:cs typeface="Arial"/>
                <a:sym typeface="Arial"/>
              </a:rPr>
              <a:t>GLERL, NCEP, NWS, US Coast Guard, </a:t>
            </a:r>
            <a:r>
              <a:rPr lang="en-US" sz="1600">
                <a:solidFill>
                  <a:srgbClr val="262626"/>
                </a:solidFill>
              </a:rPr>
              <a:t>L</a:t>
            </a:r>
            <a:r>
              <a:rPr lang="en-US" sz="1600" b="0" i="0" u="none" strike="noStrike" cap="none">
                <a:solidFill>
                  <a:srgbClr val="262626"/>
                </a:solidFill>
                <a:latin typeface="Arial"/>
                <a:ea typeface="Arial"/>
                <a:cs typeface="Arial"/>
                <a:sym typeface="Arial"/>
              </a:rPr>
              <a:t>ocal </a:t>
            </a:r>
            <a:r>
              <a:rPr lang="en-US" sz="1600">
                <a:solidFill>
                  <a:srgbClr val="262626"/>
                </a:solidFill>
              </a:rPr>
              <a:t>G</a:t>
            </a:r>
            <a:r>
              <a:rPr lang="en-US" sz="1600" b="0" i="0" u="none" strike="noStrike" cap="none">
                <a:solidFill>
                  <a:srgbClr val="262626"/>
                </a:solidFill>
                <a:latin typeface="Arial"/>
                <a:ea typeface="Arial"/>
                <a:cs typeface="Arial"/>
                <a:sym typeface="Arial"/>
              </a:rPr>
              <a:t>overnment agencies, </a:t>
            </a:r>
            <a:r>
              <a:rPr lang="en-US" sz="1600">
                <a:solidFill>
                  <a:srgbClr val="262626"/>
                </a:solidFill>
              </a:rPr>
              <a:t>U</a:t>
            </a:r>
            <a:r>
              <a:rPr lang="en-US" sz="1600" b="0" i="0" u="none" strike="noStrike" cap="none">
                <a:solidFill>
                  <a:srgbClr val="262626"/>
                </a:solidFill>
                <a:latin typeface="Arial"/>
                <a:ea typeface="Arial"/>
                <a:cs typeface="Arial"/>
                <a:sym typeface="Arial"/>
              </a:rPr>
              <a:t>niversities, and </a:t>
            </a:r>
            <a:r>
              <a:rPr lang="en-US" sz="1600">
                <a:solidFill>
                  <a:srgbClr val="262626"/>
                </a:solidFill>
              </a:rPr>
              <a:t>P</a:t>
            </a:r>
            <a:r>
              <a:rPr lang="en-US" sz="1600" b="0" i="0" u="none" strike="noStrike" cap="none">
                <a:solidFill>
                  <a:srgbClr val="262626"/>
                </a:solidFill>
                <a:latin typeface="Arial"/>
                <a:ea typeface="Arial"/>
                <a:cs typeface="Arial"/>
                <a:sym typeface="Arial"/>
              </a:rPr>
              <a:t>ublic </a:t>
            </a:r>
            <a:r>
              <a:rPr lang="en-US" sz="1600">
                <a:solidFill>
                  <a:srgbClr val="262626"/>
                </a:solidFill>
              </a:rPr>
              <a:t>U</a:t>
            </a:r>
            <a:r>
              <a:rPr lang="en-US" sz="1600" b="0" i="0" u="none" strike="noStrike" cap="none">
                <a:solidFill>
                  <a:srgbClr val="262626"/>
                </a:solidFill>
                <a:latin typeface="Arial"/>
                <a:ea typeface="Arial"/>
                <a:cs typeface="Arial"/>
                <a:sym typeface="Arial"/>
              </a:rPr>
              <a:t>sers</a:t>
            </a:r>
            <a:endParaRPr/>
          </a:p>
          <a:p>
            <a:pPr marL="0" marR="0" lvl="0" indent="0" algn="l" rtl="0">
              <a:lnSpc>
                <a:spcPct val="100000"/>
              </a:lnSpc>
              <a:spcBef>
                <a:spcPts val="1200"/>
              </a:spcBef>
              <a:spcAft>
                <a:spcPts val="0"/>
              </a:spcAft>
              <a:buNone/>
            </a:pPr>
            <a:r>
              <a:rPr lang="en-US" sz="1800" b="1" i="0" u="none" strike="noStrike" cap="none">
                <a:solidFill>
                  <a:srgbClr val="0070C0"/>
                </a:solidFill>
                <a:latin typeface="Arial"/>
                <a:ea typeface="Arial"/>
                <a:cs typeface="Arial"/>
                <a:sym typeface="Arial"/>
              </a:rPr>
              <a:t>Satellite Data Products</a:t>
            </a:r>
            <a:endParaRPr/>
          </a:p>
          <a:p>
            <a:pPr marL="0" marR="0" lvl="0" indent="0" algn="l" rtl="0">
              <a:lnSpc>
                <a:spcPct val="100000"/>
              </a:lnSpc>
              <a:spcBef>
                <a:spcPts val="1200"/>
              </a:spcBef>
              <a:spcAft>
                <a:spcPts val="0"/>
              </a:spcAft>
              <a:buNone/>
            </a:pPr>
            <a:r>
              <a:rPr lang="en-US" sz="1600" b="0" i="0" u="none" strike="noStrike" cap="none">
                <a:solidFill>
                  <a:srgbClr val="262626"/>
                </a:solidFill>
                <a:latin typeface="Arial"/>
                <a:ea typeface="Arial"/>
                <a:cs typeface="Arial"/>
                <a:sym typeface="Arial"/>
              </a:rPr>
              <a:t>Hundreds of datasets including</a:t>
            </a:r>
            <a:r>
              <a:rPr lang="en-US" sz="1600" b="1" i="0" u="none" strike="noStrike" cap="none">
                <a:solidFill>
                  <a:srgbClr val="262626"/>
                </a:solidFill>
                <a:latin typeface="Arial"/>
                <a:ea typeface="Arial"/>
                <a:cs typeface="Arial"/>
                <a:sym typeface="Arial"/>
              </a:rPr>
              <a:t> </a:t>
            </a:r>
            <a:r>
              <a:rPr lang="en-US" sz="1600" b="0" i="0" u="none" strike="noStrike" cap="none">
                <a:solidFill>
                  <a:srgbClr val="262626"/>
                </a:solidFill>
                <a:latin typeface="Arial"/>
                <a:ea typeface="Arial"/>
                <a:cs typeface="Arial"/>
                <a:sym typeface="Arial"/>
              </a:rPr>
              <a:t>water surface temperature, color produc</a:t>
            </a:r>
            <a:r>
              <a:rPr lang="en-US" sz="1600">
                <a:solidFill>
                  <a:srgbClr val="262626"/>
                </a:solidFill>
              </a:rPr>
              <a:t>ing</a:t>
            </a:r>
            <a:r>
              <a:rPr lang="en-US" sz="1600" b="0" i="0" u="none" strike="noStrike" cap="none">
                <a:solidFill>
                  <a:srgbClr val="262626"/>
                </a:solidFill>
                <a:latin typeface="Arial"/>
                <a:ea typeface="Arial"/>
                <a:cs typeface="Arial"/>
                <a:sym typeface="Arial"/>
              </a:rPr>
              <a:t>    agents, </a:t>
            </a:r>
            <a:r>
              <a:rPr lang="en-US" sz="1600">
                <a:solidFill>
                  <a:srgbClr val="262626"/>
                </a:solidFill>
              </a:rPr>
              <a:t>i</a:t>
            </a:r>
            <a:r>
              <a:rPr lang="en-US" sz="1600" b="0" i="0" u="none" strike="noStrike" cap="none">
                <a:solidFill>
                  <a:srgbClr val="262626"/>
                </a:solidFill>
                <a:latin typeface="Arial"/>
                <a:ea typeface="Arial"/>
                <a:cs typeface="Arial"/>
                <a:sym typeface="Arial"/>
              </a:rPr>
              <a:t>ce concentration and ice </a:t>
            </a:r>
            <a:r>
              <a:rPr lang="en-US" sz="1600">
                <a:solidFill>
                  <a:srgbClr val="262626"/>
                </a:solidFill>
              </a:rPr>
              <a:t>type </a:t>
            </a:r>
            <a:r>
              <a:rPr lang="en-US" sz="1600" b="0" i="0" u="none" strike="noStrike" cap="none">
                <a:solidFill>
                  <a:srgbClr val="262626"/>
                </a:solidFill>
                <a:latin typeface="Arial"/>
                <a:ea typeface="Arial"/>
                <a:cs typeface="Arial"/>
                <a:sym typeface="Arial"/>
              </a:rPr>
              <a:t>classification</a:t>
            </a:r>
            <a:endParaRPr sz="1600" b="0" i="0" u="none" strike="noStrike" cap="none">
              <a:solidFill>
                <a:srgbClr val="000000"/>
              </a:solidFill>
              <a:latin typeface="Arial"/>
              <a:ea typeface="Arial"/>
              <a:cs typeface="Arial"/>
              <a:sym typeface="Arial"/>
            </a:endParaRPr>
          </a:p>
        </p:txBody>
      </p:sp>
      <p:pic>
        <p:nvPicPr>
          <p:cNvPr id="78" name="Google Shape;78;p16"/>
          <p:cNvPicPr preferRelativeResize="0"/>
          <p:nvPr/>
        </p:nvPicPr>
        <p:blipFill rotWithShape="1">
          <a:blip r:embed="rId5">
            <a:alphaModFix/>
          </a:blip>
          <a:srcRect/>
          <a:stretch/>
        </p:blipFill>
        <p:spPr>
          <a:xfrm>
            <a:off x="1540061" y="3001260"/>
            <a:ext cx="2058209" cy="1552137"/>
          </a:xfrm>
          <a:prstGeom prst="rect">
            <a:avLst/>
          </a:prstGeom>
          <a:noFill/>
          <a:ln>
            <a:noFill/>
          </a:ln>
        </p:spPr>
      </p:pic>
      <p:grpSp>
        <p:nvGrpSpPr>
          <p:cNvPr id="79" name="Google Shape;79;p16"/>
          <p:cNvGrpSpPr/>
          <p:nvPr/>
        </p:nvGrpSpPr>
        <p:grpSpPr>
          <a:xfrm>
            <a:off x="8016160" y="5296255"/>
            <a:ext cx="1175687" cy="1034082"/>
            <a:chOff x="7696200" y="2456975"/>
            <a:chExt cx="1343335" cy="1198519"/>
          </a:xfrm>
        </p:grpSpPr>
        <p:pic>
          <p:nvPicPr>
            <p:cNvPr id="80" name="Google Shape;80;p16" descr="radarsat"/>
            <p:cNvPicPr preferRelativeResize="0"/>
            <p:nvPr/>
          </p:nvPicPr>
          <p:blipFill rotWithShape="1">
            <a:blip r:embed="rId6">
              <a:alphaModFix/>
            </a:blip>
            <a:srcRect/>
            <a:stretch/>
          </p:blipFill>
          <p:spPr>
            <a:xfrm>
              <a:off x="7696200" y="2456975"/>
              <a:ext cx="1295400" cy="979488"/>
            </a:xfrm>
            <a:prstGeom prst="rect">
              <a:avLst/>
            </a:prstGeom>
            <a:noFill/>
            <a:ln>
              <a:noFill/>
            </a:ln>
          </p:spPr>
        </p:pic>
        <p:sp>
          <p:nvSpPr>
            <p:cNvPr id="81" name="Google Shape;81;p16"/>
            <p:cNvSpPr txBox="1"/>
            <p:nvPr/>
          </p:nvSpPr>
          <p:spPr>
            <a:xfrm>
              <a:off x="7787335" y="3370194"/>
              <a:ext cx="1252200" cy="285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RADARSAT</a:t>
              </a:r>
              <a:endParaRPr sz="1400" b="0" i="0" u="none" strike="noStrike" cap="none">
                <a:solidFill>
                  <a:srgbClr val="000000"/>
                </a:solidFill>
                <a:latin typeface="Arial"/>
                <a:ea typeface="Arial"/>
                <a:cs typeface="Arial"/>
                <a:sym typeface="Arial"/>
              </a:endParaRPr>
            </a:p>
          </p:txBody>
        </p:sp>
      </p:grpSp>
      <p:pic>
        <p:nvPicPr>
          <p:cNvPr id="82" name="Google Shape;82;p16"/>
          <p:cNvPicPr preferRelativeResize="0"/>
          <p:nvPr/>
        </p:nvPicPr>
        <p:blipFill rotWithShape="1">
          <a:blip r:embed="rId7">
            <a:alphaModFix/>
          </a:blip>
          <a:srcRect/>
          <a:stretch/>
        </p:blipFill>
        <p:spPr>
          <a:xfrm>
            <a:off x="111750" y="1880223"/>
            <a:ext cx="1211711" cy="645548"/>
          </a:xfrm>
          <a:prstGeom prst="rect">
            <a:avLst/>
          </a:prstGeom>
          <a:noFill/>
          <a:ln>
            <a:noFill/>
          </a:ln>
        </p:spPr>
      </p:pic>
      <p:sp>
        <p:nvSpPr>
          <p:cNvPr id="83" name="Google Shape;83;p16"/>
          <p:cNvSpPr txBox="1"/>
          <p:nvPr/>
        </p:nvSpPr>
        <p:spPr>
          <a:xfrm>
            <a:off x="104522" y="2468070"/>
            <a:ext cx="837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GOES SST</a:t>
            </a:r>
            <a:endParaRPr sz="1400" b="0" i="0" u="none" strike="noStrike" cap="none">
              <a:solidFill>
                <a:srgbClr val="000000"/>
              </a:solidFill>
              <a:latin typeface="Arial"/>
              <a:ea typeface="Arial"/>
              <a:cs typeface="Arial"/>
              <a:sym typeface="Arial"/>
            </a:endParaRPr>
          </a:p>
        </p:txBody>
      </p:sp>
      <p:pic>
        <p:nvPicPr>
          <p:cNvPr id="84" name="Google Shape;84;p16" descr="modis"/>
          <p:cNvPicPr preferRelativeResize="0"/>
          <p:nvPr/>
        </p:nvPicPr>
        <p:blipFill rotWithShape="1">
          <a:blip r:embed="rId8">
            <a:alphaModFix/>
          </a:blip>
          <a:srcRect/>
          <a:stretch/>
        </p:blipFill>
        <p:spPr>
          <a:xfrm>
            <a:off x="10996094" y="3096866"/>
            <a:ext cx="1008658" cy="676590"/>
          </a:xfrm>
          <a:prstGeom prst="rect">
            <a:avLst/>
          </a:prstGeom>
          <a:noFill/>
          <a:ln>
            <a:noFill/>
          </a:ln>
        </p:spPr>
      </p:pic>
      <p:sp>
        <p:nvSpPr>
          <p:cNvPr id="85" name="Google Shape;85;p16"/>
          <p:cNvSpPr txBox="1"/>
          <p:nvPr/>
        </p:nvSpPr>
        <p:spPr>
          <a:xfrm>
            <a:off x="10902091" y="3813304"/>
            <a:ext cx="1287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MODIS True Color</a:t>
            </a:r>
            <a:endParaRPr sz="2400" b="1" i="0" u="none" strike="noStrike" cap="none">
              <a:solidFill>
                <a:srgbClr val="021F40"/>
              </a:solidFill>
              <a:latin typeface="Arial"/>
              <a:ea typeface="Arial"/>
              <a:cs typeface="Arial"/>
              <a:sym typeface="Arial"/>
            </a:endParaRPr>
          </a:p>
        </p:txBody>
      </p:sp>
      <p:pic>
        <p:nvPicPr>
          <p:cNvPr id="86" name="Google Shape;86;p16" descr="2015_264_1900_nph_gr_d1.png"/>
          <p:cNvPicPr preferRelativeResize="0"/>
          <p:nvPr/>
        </p:nvPicPr>
        <p:blipFill rotWithShape="1">
          <a:blip r:embed="rId9">
            <a:alphaModFix/>
          </a:blip>
          <a:srcRect/>
          <a:stretch/>
        </p:blipFill>
        <p:spPr>
          <a:xfrm>
            <a:off x="139386" y="2885665"/>
            <a:ext cx="1120354" cy="768868"/>
          </a:xfrm>
          <a:prstGeom prst="rect">
            <a:avLst/>
          </a:prstGeom>
          <a:noFill/>
          <a:ln>
            <a:noFill/>
          </a:ln>
        </p:spPr>
      </p:pic>
      <p:sp>
        <p:nvSpPr>
          <p:cNvPr id="87" name="Google Shape;87;p16"/>
          <p:cNvSpPr txBox="1"/>
          <p:nvPr/>
        </p:nvSpPr>
        <p:spPr>
          <a:xfrm>
            <a:off x="233628" y="3638423"/>
            <a:ext cx="8019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VIIRS SST</a:t>
            </a:r>
            <a:endParaRPr sz="1400" b="0" i="0" u="none" strike="noStrike" cap="none">
              <a:solidFill>
                <a:srgbClr val="000000"/>
              </a:solidFill>
              <a:latin typeface="Arial"/>
              <a:ea typeface="Arial"/>
              <a:cs typeface="Arial"/>
              <a:sym typeface="Arial"/>
            </a:endParaRPr>
          </a:p>
        </p:txBody>
      </p:sp>
      <p:pic>
        <p:nvPicPr>
          <p:cNvPr id="88" name="Google Shape;88;p16" descr="sst"/>
          <p:cNvPicPr preferRelativeResize="0"/>
          <p:nvPr/>
        </p:nvPicPr>
        <p:blipFill rotWithShape="1">
          <a:blip r:embed="rId10">
            <a:alphaModFix/>
          </a:blip>
          <a:srcRect/>
          <a:stretch/>
        </p:blipFill>
        <p:spPr>
          <a:xfrm>
            <a:off x="122414" y="3922885"/>
            <a:ext cx="1172195" cy="903310"/>
          </a:xfrm>
          <a:prstGeom prst="rect">
            <a:avLst/>
          </a:prstGeom>
          <a:noFill/>
          <a:ln>
            <a:noFill/>
          </a:ln>
        </p:spPr>
      </p:pic>
      <p:sp>
        <p:nvSpPr>
          <p:cNvPr id="89" name="Google Shape;89;p16"/>
          <p:cNvSpPr txBox="1"/>
          <p:nvPr/>
        </p:nvSpPr>
        <p:spPr>
          <a:xfrm>
            <a:off x="203000" y="4808782"/>
            <a:ext cx="917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AVHRR SST</a:t>
            </a:r>
            <a:endParaRPr sz="1400" b="0" i="0" u="none" strike="noStrike" cap="none">
              <a:solidFill>
                <a:srgbClr val="000000"/>
              </a:solidFill>
              <a:latin typeface="Arial"/>
              <a:ea typeface="Arial"/>
              <a:cs typeface="Arial"/>
              <a:sym typeface="Arial"/>
            </a:endParaRPr>
          </a:p>
        </p:txBody>
      </p:sp>
      <p:grpSp>
        <p:nvGrpSpPr>
          <p:cNvPr id="90" name="Google Shape;90;p16"/>
          <p:cNvGrpSpPr/>
          <p:nvPr/>
        </p:nvGrpSpPr>
        <p:grpSpPr>
          <a:xfrm>
            <a:off x="128612" y="5084043"/>
            <a:ext cx="1065855" cy="1208688"/>
            <a:chOff x="245800" y="5164530"/>
            <a:chExt cx="1295400" cy="1258263"/>
          </a:xfrm>
        </p:grpSpPr>
        <p:pic>
          <p:nvPicPr>
            <p:cNvPr id="91" name="Google Shape;91;p16" descr="glsea-ice"/>
            <p:cNvPicPr preferRelativeResize="0"/>
            <p:nvPr/>
          </p:nvPicPr>
          <p:blipFill rotWithShape="1">
            <a:blip r:embed="rId11">
              <a:alphaModFix/>
            </a:blip>
            <a:srcRect/>
            <a:stretch/>
          </p:blipFill>
          <p:spPr>
            <a:xfrm>
              <a:off x="245800" y="5164530"/>
              <a:ext cx="1295400" cy="979488"/>
            </a:xfrm>
            <a:prstGeom prst="rect">
              <a:avLst/>
            </a:prstGeom>
            <a:noFill/>
            <a:ln>
              <a:noFill/>
            </a:ln>
          </p:spPr>
        </p:pic>
        <p:sp>
          <p:nvSpPr>
            <p:cNvPr id="92" name="Google Shape;92;p16"/>
            <p:cNvSpPr txBox="1"/>
            <p:nvPr/>
          </p:nvSpPr>
          <p:spPr>
            <a:xfrm>
              <a:off x="549594" y="6166593"/>
              <a:ext cx="936000" cy="25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GLSEA</a:t>
              </a:r>
              <a:endParaRPr sz="1400" b="0" i="0" u="none" strike="noStrike" cap="none">
                <a:solidFill>
                  <a:srgbClr val="000000"/>
                </a:solidFill>
                <a:latin typeface="Arial"/>
                <a:ea typeface="Arial"/>
                <a:cs typeface="Arial"/>
                <a:sym typeface="Arial"/>
              </a:endParaRPr>
            </a:p>
          </p:txBody>
        </p:sp>
      </p:grpSp>
      <p:pic>
        <p:nvPicPr>
          <p:cNvPr id="93" name="Google Shape;93;p16"/>
          <p:cNvPicPr preferRelativeResize="0"/>
          <p:nvPr/>
        </p:nvPicPr>
        <p:blipFill rotWithShape="1">
          <a:blip r:embed="rId12">
            <a:alphaModFix/>
          </a:blip>
          <a:srcRect/>
          <a:stretch/>
        </p:blipFill>
        <p:spPr>
          <a:xfrm>
            <a:off x="6780655" y="5346517"/>
            <a:ext cx="770221" cy="662559"/>
          </a:xfrm>
          <a:prstGeom prst="rect">
            <a:avLst/>
          </a:prstGeom>
          <a:noFill/>
          <a:ln>
            <a:noFill/>
          </a:ln>
        </p:spPr>
      </p:pic>
      <p:sp>
        <p:nvSpPr>
          <p:cNvPr id="94" name="Google Shape;94;p16"/>
          <p:cNvSpPr txBox="1"/>
          <p:nvPr/>
        </p:nvSpPr>
        <p:spPr>
          <a:xfrm>
            <a:off x="6641547" y="6049436"/>
            <a:ext cx="11448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SENTINEL 1A/B</a:t>
            </a:r>
            <a:endParaRPr sz="1400" b="0" i="0" u="none" strike="noStrike" cap="none">
              <a:solidFill>
                <a:srgbClr val="000000"/>
              </a:solidFill>
              <a:latin typeface="Arial"/>
              <a:ea typeface="Arial"/>
              <a:cs typeface="Arial"/>
              <a:sym typeface="Arial"/>
            </a:endParaRPr>
          </a:p>
        </p:txBody>
      </p:sp>
      <p:pic>
        <p:nvPicPr>
          <p:cNvPr id="95" name="Google Shape;95;p16"/>
          <p:cNvPicPr preferRelativeResize="0"/>
          <p:nvPr/>
        </p:nvPicPr>
        <p:blipFill rotWithShape="1">
          <a:blip r:embed="rId13">
            <a:alphaModFix/>
          </a:blip>
          <a:srcRect/>
          <a:stretch/>
        </p:blipFill>
        <p:spPr>
          <a:xfrm>
            <a:off x="1647334" y="5246678"/>
            <a:ext cx="1185852" cy="883419"/>
          </a:xfrm>
          <a:prstGeom prst="rect">
            <a:avLst/>
          </a:prstGeom>
          <a:noFill/>
          <a:ln>
            <a:noFill/>
          </a:ln>
        </p:spPr>
      </p:pic>
      <p:sp>
        <p:nvSpPr>
          <p:cNvPr id="96" name="Google Shape;96;p16"/>
          <p:cNvSpPr txBox="1"/>
          <p:nvPr/>
        </p:nvSpPr>
        <p:spPr>
          <a:xfrm>
            <a:off x="1975529" y="6040361"/>
            <a:ext cx="4557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CPA</a:t>
            </a:r>
            <a:endParaRPr sz="1400" b="0" i="0" u="none" strike="noStrike" cap="none">
              <a:solidFill>
                <a:srgbClr val="000000"/>
              </a:solidFill>
              <a:latin typeface="Arial"/>
              <a:ea typeface="Arial"/>
              <a:cs typeface="Arial"/>
              <a:sym typeface="Arial"/>
            </a:endParaRPr>
          </a:p>
        </p:txBody>
      </p:sp>
      <p:sp>
        <p:nvSpPr>
          <p:cNvPr id="97" name="Google Shape;97;p16"/>
          <p:cNvSpPr txBox="1"/>
          <p:nvPr/>
        </p:nvSpPr>
        <p:spPr>
          <a:xfrm>
            <a:off x="3094623" y="6116560"/>
            <a:ext cx="8595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Upwellings</a:t>
            </a:r>
            <a:endParaRPr sz="1400" b="0" i="0" u="none" strike="noStrike" cap="none">
              <a:solidFill>
                <a:srgbClr val="000000"/>
              </a:solidFill>
              <a:latin typeface="Arial"/>
              <a:ea typeface="Arial"/>
              <a:cs typeface="Arial"/>
              <a:sym typeface="Arial"/>
            </a:endParaRPr>
          </a:p>
        </p:txBody>
      </p:sp>
      <p:sp>
        <p:nvSpPr>
          <p:cNvPr id="98" name="Google Shape;98;p16"/>
          <p:cNvSpPr txBox="1"/>
          <p:nvPr/>
        </p:nvSpPr>
        <p:spPr>
          <a:xfrm>
            <a:off x="4407298" y="6103137"/>
            <a:ext cx="6831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ICECON</a:t>
            </a:r>
            <a:endParaRPr sz="1400" b="0" i="0" u="none" strike="noStrike" cap="none">
              <a:solidFill>
                <a:srgbClr val="000000"/>
              </a:solidFill>
              <a:latin typeface="Arial"/>
              <a:ea typeface="Arial"/>
              <a:cs typeface="Arial"/>
              <a:sym typeface="Arial"/>
            </a:endParaRPr>
          </a:p>
        </p:txBody>
      </p:sp>
      <p:sp>
        <p:nvSpPr>
          <p:cNvPr id="99" name="Google Shape;99;p16"/>
          <p:cNvSpPr txBox="1"/>
          <p:nvPr/>
        </p:nvSpPr>
        <p:spPr>
          <a:xfrm>
            <a:off x="5654321" y="6079673"/>
            <a:ext cx="6813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Winds</a:t>
            </a:r>
            <a:endParaRPr sz="1400" b="0" i="0" u="none" strike="noStrike" cap="none">
              <a:solidFill>
                <a:srgbClr val="000000"/>
              </a:solidFill>
              <a:latin typeface="Arial"/>
              <a:ea typeface="Arial"/>
              <a:cs typeface="Arial"/>
              <a:sym typeface="Arial"/>
            </a:endParaRPr>
          </a:p>
        </p:txBody>
      </p:sp>
      <p:pic>
        <p:nvPicPr>
          <p:cNvPr id="100" name="Google Shape;100;p16"/>
          <p:cNvPicPr preferRelativeResize="0"/>
          <p:nvPr/>
        </p:nvPicPr>
        <p:blipFill rotWithShape="1">
          <a:blip r:embed="rId14">
            <a:alphaModFix/>
          </a:blip>
          <a:srcRect/>
          <a:stretch/>
        </p:blipFill>
        <p:spPr>
          <a:xfrm>
            <a:off x="4227295" y="5220062"/>
            <a:ext cx="814216" cy="901559"/>
          </a:xfrm>
          <a:prstGeom prst="rect">
            <a:avLst/>
          </a:prstGeom>
          <a:noFill/>
          <a:ln>
            <a:noFill/>
          </a:ln>
        </p:spPr>
      </p:pic>
      <p:pic>
        <p:nvPicPr>
          <p:cNvPr id="101" name="Google Shape;101;p16"/>
          <p:cNvPicPr preferRelativeResize="0"/>
          <p:nvPr/>
        </p:nvPicPr>
        <p:blipFill rotWithShape="1">
          <a:blip r:embed="rId15">
            <a:alphaModFix/>
          </a:blip>
          <a:srcRect/>
          <a:stretch/>
        </p:blipFill>
        <p:spPr>
          <a:xfrm>
            <a:off x="5451299" y="5263329"/>
            <a:ext cx="815199" cy="856137"/>
          </a:xfrm>
          <a:prstGeom prst="rect">
            <a:avLst/>
          </a:prstGeom>
          <a:noFill/>
          <a:ln>
            <a:noFill/>
          </a:ln>
        </p:spPr>
      </p:pic>
      <p:pic>
        <p:nvPicPr>
          <p:cNvPr id="102" name="Google Shape;102;p16"/>
          <p:cNvPicPr preferRelativeResize="0"/>
          <p:nvPr/>
        </p:nvPicPr>
        <p:blipFill rotWithShape="1">
          <a:blip r:embed="rId16">
            <a:alphaModFix/>
          </a:blip>
          <a:srcRect/>
          <a:stretch/>
        </p:blipFill>
        <p:spPr>
          <a:xfrm>
            <a:off x="3190786" y="5062981"/>
            <a:ext cx="755109" cy="1107448"/>
          </a:xfrm>
          <a:prstGeom prst="rect">
            <a:avLst/>
          </a:prstGeom>
          <a:noFill/>
          <a:ln>
            <a:noFill/>
          </a:ln>
        </p:spPr>
      </p:pic>
      <p:sp>
        <p:nvSpPr>
          <p:cNvPr id="103" name="Google Shape;103;p16"/>
          <p:cNvSpPr txBox="1"/>
          <p:nvPr/>
        </p:nvSpPr>
        <p:spPr>
          <a:xfrm>
            <a:off x="10921901" y="4797895"/>
            <a:ext cx="12009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VIIRS True Color</a:t>
            </a:r>
            <a:endParaRPr sz="2400" b="1" i="0" u="none" strike="noStrike" cap="none">
              <a:solidFill>
                <a:srgbClr val="021F40"/>
              </a:solidFill>
              <a:latin typeface="Arial"/>
              <a:ea typeface="Arial"/>
              <a:cs typeface="Arial"/>
              <a:sym typeface="Arial"/>
            </a:endParaRPr>
          </a:p>
        </p:txBody>
      </p:sp>
      <p:pic>
        <p:nvPicPr>
          <p:cNvPr id="104" name="Google Shape;104;p16"/>
          <p:cNvPicPr preferRelativeResize="0"/>
          <p:nvPr/>
        </p:nvPicPr>
        <p:blipFill rotWithShape="1">
          <a:blip r:embed="rId17">
            <a:alphaModFix/>
          </a:blip>
          <a:srcRect/>
          <a:stretch/>
        </p:blipFill>
        <p:spPr>
          <a:xfrm>
            <a:off x="10984267" y="4081796"/>
            <a:ext cx="1123221" cy="693916"/>
          </a:xfrm>
          <a:prstGeom prst="rect">
            <a:avLst/>
          </a:prstGeom>
          <a:noFill/>
          <a:ln>
            <a:noFill/>
          </a:ln>
        </p:spPr>
      </p:pic>
      <p:pic>
        <p:nvPicPr>
          <p:cNvPr id="105" name="Google Shape;105;p16"/>
          <p:cNvPicPr preferRelativeResize="0"/>
          <p:nvPr/>
        </p:nvPicPr>
        <p:blipFill rotWithShape="1">
          <a:blip r:embed="rId18">
            <a:alphaModFix/>
          </a:blip>
          <a:srcRect t="-11519" b="11520"/>
          <a:stretch/>
        </p:blipFill>
        <p:spPr>
          <a:xfrm>
            <a:off x="9291984" y="5164525"/>
            <a:ext cx="1444591" cy="833400"/>
          </a:xfrm>
          <a:prstGeom prst="rect">
            <a:avLst/>
          </a:prstGeom>
          <a:noFill/>
          <a:ln>
            <a:noFill/>
          </a:ln>
        </p:spPr>
      </p:pic>
      <p:sp>
        <p:nvSpPr>
          <p:cNvPr id="106" name="Google Shape;106;p16"/>
          <p:cNvSpPr txBox="1"/>
          <p:nvPr/>
        </p:nvSpPr>
        <p:spPr>
          <a:xfrm>
            <a:off x="9612203" y="6059911"/>
            <a:ext cx="11310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GOES Visible</a:t>
            </a:r>
            <a:endParaRPr sz="2400" b="1" i="0" u="none" strike="noStrike" cap="none">
              <a:solidFill>
                <a:srgbClr val="021F40"/>
              </a:solidFill>
              <a:latin typeface="Arial"/>
              <a:ea typeface="Arial"/>
              <a:cs typeface="Arial"/>
              <a:sym typeface="Arial"/>
            </a:endParaRPr>
          </a:p>
        </p:txBody>
      </p:sp>
      <p:pic>
        <p:nvPicPr>
          <p:cNvPr id="107" name="Google Shape;107;p16"/>
          <p:cNvPicPr preferRelativeResize="0"/>
          <p:nvPr/>
        </p:nvPicPr>
        <p:blipFill rotWithShape="1">
          <a:blip r:embed="rId19">
            <a:alphaModFix/>
          </a:blip>
          <a:srcRect/>
          <a:stretch/>
        </p:blipFill>
        <p:spPr>
          <a:xfrm>
            <a:off x="10994424" y="2068284"/>
            <a:ext cx="1008650" cy="708866"/>
          </a:xfrm>
          <a:prstGeom prst="rect">
            <a:avLst/>
          </a:prstGeom>
          <a:noFill/>
          <a:ln>
            <a:noFill/>
          </a:ln>
        </p:spPr>
      </p:pic>
      <p:sp>
        <p:nvSpPr>
          <p:cNvPr id="108" name="Google Shape;108;p16"/>
          <p:cNvSpPr txBox="1"/>
          <p:nvPr/>
        </p:nvSpPr>
        <p:spPr>
          <a:xfrm>
            <a:off x="10948897" y="2737659"/>
            <a:ext cx="11469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ACSPO SST</a:t>
            </a:r>
            <a:endParaRPr sz="1400" b="0" i="0" u="none" strike="noStrike" cap="none">
              <a:solidFill>
                <a:srgbClr val="000000"/>
              </a:solidFill>
              <a:latin typeface="Arial"/>
              <a:ea typeface="Arial"/>
              <a:cs typeface="Arial"/>
              <a:sym typeface="Arial"/>
            </a:endParaRPr>
          </a:p>
        </p:txBody>
      </p:sp>
      <p:pic>
        <p:nvPicPr>
          <p:cNvPr id="109" name="Google Shape;109;p16"/>
          <p:cNvPicPr preferRelativeResize="0"/>
          <p:nvPr/>
        </p:nvPicPr>
        <p:blipFill rotWithShape="1">
          <a:blip r:embed="rId20">
            <a:alphaModFix/>
          </a:blip>
          <a:srcRect/>
          <a:stretch/>
        </p:blipFill>
        <p:spPr>
          <a:xfrm>
            <a:off x="10899774" y="5268150"/>
            <a:ext cx="1175700" cy="706270"/>
          </a:xfrm>
          <a:prstGeom prst="rect">
            <a:avLst/>
          </a:prstGeom>
          <a:noFill/>
          <a:ln>
            <a:noFill/>
          </a:ln>
        </p:spPr>
      </p:pic>
      <p:sp>
        <p:nvSpPr>
          <p:cNvPr id="110" name="Google Shape;110;p16"/>
          <p:cNvSpPr txBox="1"/>
          <p:nvPr/>
        </p:nvSpPr>
        <p:spPr>
          <a:xfrm>
            <a:off x="10948578" y="6055826"/>
            <a:ext cx="12009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rgbClr val="021F40"/>
                </a:solidFill>
                <a:latin typeface="Arial"/>
                <a:ea typeface="Arial"/>
                <a:cs typeface="Arial"/>
                <a:sym typeface="Arial"/>
              </a:rPr>
              <a:t>OLCI True Color</a:t>
            </a:r>
            <a:endParaRPr sz="2400" b="1" i="0" u="none" strike="noStrike" cap="none">
              <a:solidFill>
                <a:srgbClr val="021F4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528300" y="11550"/>
            <a:ext cx="11570700" cy="1325700"/>
          </a:xfrm>
          <a:prstGeom prst="rect">
            <a:avLst/>
          </a:prstGeom>
          <a:noFill/>
          <a:ln>
            <a:noFill/>
          </a:ln>
        </p:spPr>
        <p:txBody>
          <a:bodyPr spcFirstLastPara="1" wrap="square" lIns="91425" tIns="45700" rIns="91425" bIns="45700" anchor="ctr" anchorCtr="0">
            <a:normAutofit/>
          </a:bodyPr>
          <a:lstStyle/>
          <a:p>
            <a:pPr>
              <a:lnSpc>
                <a:spcPct val="100000"/>
              </a:lnSpc>
              <a:buSzPct val="100000"/>
            </a:pPr>
            <a:r>
              <a:rPr lang="en-US" b="1">
                <a:solidFill>
                  <a:srgbClr val="1E4E79"/>
                </a:solidFill>
                <a:latin typeface="Arial" panose="020B0604020202020204" pitchFamily="34" charset="0"/>
                <a:ea typeface="Open Sans Condensed" panose="020B0606030504020204" pitchFamily="34" charset="0"/>
                <a:cs typeface="Arial" panose="020B0604020202020204" pitchFamily="34" charset="0"/>
                <a:sym typeface="Arial Narrow"/>
              </a:rPr>
              <a:t>Gulf of Mexico Node – NOAA Research (OAR)</a:t>
            </a:r>
            <a:r>
              <a:rPr lang="en-US" b="1" dirty="0">
                <a:latin typeface="Arial" panose="020B0604020202020204" pitchFamily="34" charset="0"/>
                <a:ea typeface="Open Sans Condensed" panose="020B0606030504020204" pitchFamily="34" charset="0"/>
                <a:cs typeface="Arial" panose="020B0604020202020204" pitchFamily="34" charset="0"/>
                <a:sym typeface="Arial Narrow"/>
              </a:rPr>
              <a:t>			</a:t>
            </a:r>
            <a:br>
              <a:rPr lang="en-US" b="1" dirty="0">
                <a:latin typeface="Arial" panose="020B0604020202020204" pitchFamily="34" charset="0"/>
                <a:ea typeface="Open Sans Condensed" panose="020B0606030504020204" pitchFamily="34" charset="0"/>
                <a:cs typeface="Arial" panose="020B0604020202020204" pitchFamily="34" charset="0"/>
                <a:sym typeface="Arial Narrow"/>
              </a:rPr>
            </a:br>
            <a:endParaRPr b="1" dirty="0">
              <a:latin typeface="Arial" panose="020B0604020202020204" pitchFamily="34" charset="0"/>
              <a:ea typeface="Open Sans Condensed" panose="020B0606030504020204" pitchFamily="34" charset="0"/>
              <a:cs typeface="Arial" panose="020B0604020202020204" pitchFamily="34" charset="0"/>
            </a:endParaRPr>
          </a:p>
        </p:txBody>
      </p:sp>
      <p:sp>
        <p:nvSpPr>
          <p:cNvPr id="98" name="Google Shape;98;p2"/>
          <p:cNvSpPr txBox="1">
            <a:spLocks noGrp="1"/>
          </p:cNvSpPr>
          <p:nvPr>
            <p:ph type="sldNum" idx="12"/>
          </p:nvPr>
        </p:nvSpPr>
        <p:spPr>
          <a:xfrm>
            <a:off x="11201984" y="6441410"/>
            <a:ext cx="1104014"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US">
                <a:latin typeface="Arial" panose="020B0604020202020204" pitchFamily="34" charset="0"/>
                <a:cs typeface="Arial" panose="020B0604020202020204" pitchFamily="34" charset="0"/>
              </a:rPr>
              <a:t>9</a:t>
            </a:fld>
            <a:endParaRPr dirty="0">
              <a:latin typeface="Arial" panose="020B0604020202020204" pitchFamily="34" charset="0"/>
              <a:cs typeface="Arial" panose="020B0604020202020204" pitchFamily="34" charset="0"/>
            </a:endParaRPr>
          </a:p>
        </p:txBody>
      </p:sp>
      <p:sp>
        <p:nvSpPr>
          <p:cNvPr id="99" name="Google Shape;99;p2"/>
          <p:cNvSpPr txBox="1">
            <a:spLocks noGrp="1"/>
          </p:cNvSpPr>
          <p:nvPr>
            <p:ph type="ftr" idx="11"/>
          </p:nvPr>
        </p:nvSpPr>
        <p:spPr>
          <a:xfrm>
            <a:off x="1221458" y="6441410"/>
            <a:ext cx="9369343"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solidFill>
                  <a:schemeClr val="bg1"/>
                </a:solidFill>
                <a:latin typeface="Arial" panose="020B0604020202020204" pitchFamily="34" charset="0"/>
                <a:cs typeface="Arial" panose="020B0604020202020204" pitchFamily="34" charset="0"/>
              </a:rPr>
              <a:t>NOAA CoastWatch Satellite Course                                      http://coastwatch.noaa.gov</a:t>
            </a:r>
            <a:endParaRPr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E012876-41A4-DA4C-A481-7011C9813992}"/>
              </a:ext>
            </a:extLst>
          </p:cNvPr>
          <p:cNvSpPr/>
          <p:nvPr/>
        </p:nvSpPr>
        <p:spPr>
          <a:xfrm>
            <a:off x="5562748" y="1685131"/>
            <a:ext cx="6424660" cy="2646878"/>
          </a:xfrm>
          <a:prstGeom prst="rect">
            <a:avLst/>
          </a:prstGeom>
        </p:spPr>
        <p:txBody>
          <a:bodyPr wrap="square">
            <a:spAutoFit/>
          </a:bodyPr>
          <a:lstStyle/>
          <a:p>
            <a:pPr marL="9525">
              <a:spcBef>
                <a:spcPts val="600"/>
              </a:spcBef>
            </a:pPr>
            <a:r>
              <a:rPr lang="en-US" sz="1800" b="1">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Personnel</a:t>
            </a:r>
            <a:endParaRPr lang="en-US"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endParaRPr>
          </a:p>
          <a:p>
            <a:pPr marL="466725" lvl="1">
              <a:spcBef>
                <a:spcPts val="600"/>
              </a:spcBef>
            </a:pPr>
            <a:r>
              <a:rPr lang="en-US" sz="180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Joaquín Trinanes – Ops Manager</a:t>
            </a:r>
            <a:endParaRPr lang="en-US"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endParaRPr>
          </a:p>
          <a:p>
            <a:pPr marL="466725" lvl="1">
              <a:spcBef>
                <a:spcPts val="600"/>
              </a:spcBef>
            </a:pPr>
            <a:r>
              <a:rPr lang="en-US">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Gustavo Goñi</a:t>
            </a:r>
            <a:r>
              <a:rPr lang="en-US" sz="180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 </a:t>
            </a:r>
            <a:r>
              <a:rPr lang="en-US"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 Manager</a:t>
            </a:r>
          </a:p>
          <a:p>
            <a:pPr>
              <a:spcBef>
                <a:spcPts val="1200"/>
              </a:spcBef>
            </a:pPr>
            <a:r>
              <a:rPr lang="en-US"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User Community</a:t>
            </a:r>
          </a:p>
          <a:p>
            <a:pPr marL="460375" lvl="2">
              <a:spcBef>
                <a:spcPts val="600"/>
              </a:spcBef>
            </a:pPr>
            <a:r>
              <a:rPr lang="en-US" sz="180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Gulf of Mexico &amp; Caribbean</a:t>
            </a:r>
            <a:endParaRPr lang="en-US" sz="1800"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endParaRPr>
          </a:p>
          <a:p>
            <a:pPr>
              <a:spcBef>
                <a:spcPts val="1200"/>
              </a:spcBef>
            </a:pPr>
            <a:r>
              <a:rPr lang="en-US" sz="1800" b="1">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rPr>
              <a:t>Focus</a:t>
            </a:r>
            <a:endParaRPr lang="en-US" sz="1800" b="1" dirty="0">
              <a:solidFill>
                <a:schemeClr val="tx1">
                  <a:lumMod val="85000"/>
                  <a:lumOff val="15000"/>
                </a:schemeClr>
              </a:solidFill>
              <a:latin typeface="Arial" panose="020B0604020202020204" pitchFamily="34" charset="0"/>
              <a:ea typeface="Open Sans" panose="020B0606030504020204" pitchFamily="34" charset="0"/>
              <a:cs typeface="Arial" panose="020B0604020202020204" pitchFamily="34" charset="0"/>
            </a:endParaRPr>
          </a:p>
          <a:p>
            <a:pPr marL="458788">
              <a:spcBef>
                <a:spcPts val="600"/>
              </a:spcBef>
              <a:spcAft>
                <a:spcPts val="1200"/>
              </a:spcAft>
            </a:pPr>
            <a:r>
              <a:rPr lang="en-US" sz="1800">
                <a:latin typeface="Arial" panose="020B0604020202020204" pitchFamily="34" charset="0"/>
                <a:cs typeface="Arial" panose="020B0604020202020204" pitchFamily="34" charset="0"/>
              </a:rPr>
              <a:t>Hurricanes, Sargassum, Vibrio, Seascapes</a:t>
            </a:r>
            <a:endParaRPr lang="en-US" sz="18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69224BD-176C-1144-913A-FA3FA299F626}"/>
              </a:ext>
            </a:extLst>
          </p:cNvPr>
          <p:cNvSpPr txBox="1"/>
          <p:nvPr/>
        </p:nvSpPr>
        <p:spPr>
          <a:xfrm>
            <a:off x="0" y="5756512"/>
            <a:ext cx="12192000" cy="830997"/>
          </a:xfrm>
          <a:prstGeom prst="rect">
            <a:avLst/>
          </a:prstGeom>
          <a:noFill/>
        </p:spPr>
        <p:txBody>
          <a:bodyPr wrap="square">
            <a:spAutoFit/>
          </a:bodyPr>
          <a:lstStyle/>
          <a:p>
            <a:pPr algn="ctr"/>
            <a:r>
              <a:rPr lang="en-US" sz="2400">
                <a:latin typeface="Arial" panose="020B0604020202020204" pitchFamily="34" charset="0"/>
                <a:ea typeface="Open Sans Condensed" panose="020B0606030504020204" pitchFamily="34" charset="0"/>
                <a:cs typeface="Arial" panose="020B0604020202020204" pitchFamily="34" charset="0"/>
                <a:sym typeface="Arial Narrow"/>
                <a:hlinkClick r:id="rId3"/>
              </a:rPr>
              <a:t>https://cwcaribbean.aoml.noaa.gov/</a:t>
            </a:r>
            <a:endParaRPr lang="en-US" sz="2400">
              <a:latin typeface="Arial" panose="020B0604020202020204" pitchFamily="34" charset="0"/>
              <a:ea typeface="Open Sans Condensed" panose="020B0606030504020204" pitchFamily="34" charset="0"/>
              <a:cs typeface="Arial" panose="020B0604020202020204" pitchFamily="34" charset="0"/>
              <a:sym typeface="Arial Narrow"/>
            </a:endParaRPr>
          </a:p>
          <a:p>
            <a:pPr algn="ct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C20B29F-3165-4F23-AC16-45A3BCE694B1}"/>
              </a:ext>
            </a:extLst>
          </p:cNvPr>
          <p:cNvPicPr>
            <a:picLocks noChangeAspect="1"/>
          </p:cNvPicPr>
          <p:nvPr/>
        </p:nvPicPr>
        <p:blipFill>
          <a:blip r:embed="rId4"/>
          <a:stretch>
            <a:fillRect/>
          </a:stretch>
        </p:blipFill>
        <p:spPr>
          <a:xfrm>
            <a:off x="204592" y="1356328"/>
            <a:ext cx="5191580" cy="4057735"/>
          </a:xfrm>
          <a:prstGeom prst="rect">
            <a:avLst/>
          </a:prstGeom>
        </p:spPr>
      </p:pic>
    </p:spTree>
    <p:extLst>
      <p:ext uri="{BB962C8B-B14F-4D97-AF65-F5344CB8AC3E}">
        <p14:creationId xmlns:p14="http://schemas.microsoft.com/office/powerpoint/2010/main" val="760077936"/>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AA Title Options">
  <a:themeElements>
    <a:clrScheme name="Custom 11">
      <a:dk1>
        <a:sysClr val="windowText" lastClr="000000"/>
      </a:dk1>
      <a:lt1>
        <a:sysClr val="window" lastClr="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14203</TotalTime>
  <Words>9865</Words>
  <Application>Microsoft Office PowerPoint</Application>
  <PresentationFormat>Widescreen</PresentationFormat>
  <Paragraphs>617</Paragraphs>
  <Slides>49</Slides>
  <Notes>40</Notes>
  <HiddenSlides>0</HiddenSlides>
  <MMClips>1</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49</vt:i4>
      </vt:variant>
    </vt:vector>
  </HeadingPairs>
  <TitlesOfParts>
    <vt:vector size="72" baseType="lpstr">
      <vt:lpstr>ＭＳ Ｐゴシック</vt:lpstr>
      <vt:lpstr>游ゴシック Light</vt:lpstr>
      <vt:lpstr>Arial</vt:lpstr>
      <vt:lpstr>Arial Narrow</vt:lpstr>
      <vt:lpstr>Arial Narrow Bold</vt:lpstr>
      <vt:lpstr>Arial Rounded MT Bold</vt:lpstr>
      <vt:lpstr>Arial Unicode MS</vt:lpstr>
      <vt:lpstr>Calibri</vt:lpstr>
      <vt:lpstr>Calibri Light</vt:lpstr>
      <vt:lpstr>Helvetica</vt:lpstr>
      <vt:lpstr>Open Sans</vt:lpstr>
      <vt:lpstr>Open Sans Condensed</vt:lpstr>
      <vt:lpstr>Open Sans Extrabold</vt:lpstr>
      <vt:lpstr>Open Sans Extrabold</vt:lpstr>
      <vt:lpstr>Open Sans Light</vt:lpstr>
      <vt:lpstr>Segoe UI Historic</vt:lpstr>
      <vt:lpstr>Tahoma</vt:lpstr>
      <vt:lpstr>Times</vt:lpstr>
      <vt:lpstr>Times New Roman</vt:lpstr>
      <vt:lpstr>Verdana</vt:lpstr>
      <vt:lpstr>1_Custom Design</vt:lpstr>
      <vt:lpstr>NOAA Title Options</vt:lpstr>
      <vt:lpstr>Office Theme</vt:lpstr>
      <vt:lpstr>Introduction to  CoastWatch and the CoastWatch Satellite Course    </vt:lpstr>
      <vt:lpstr>PowerPoint Presentation</vt:lpstr>
      <vt:lpstr>PowerPoint Presentation</vt:lpstr>
      <vt:lpstr>PowerPoint Presentation</vt:lpstr>
      <vt:lpstr>West Coast Node (WCN) – NOAA Fisheries    </vt:lpstr>
      <vt:lpstr>PolarWatch (PW) – NOAA Fisheries </vt:lpstr>
      <vt:lpstr>OceanWatch central Pacific (OWCP) – NOAA Fisheries </vt:lpstr>
      <vt:lpstr>Great Lakes Node – NOAA Research (OAR)   </vt:lpstr>
      <vt:lpstr>Gulf of Mexico Node – NOAA Research (OAR)    </vt:lpstr>
      <vt:lpstr>East Coast Node (ECN) – NOAA Ocean Service (NOS)    </vt:lpstr>
      <vt:lpstr>PowerPoint Presentation</vt:lpstr>
      <vt:lpstr>PowerPoint Presentation</vt:lpstr>
      <vt:lpstr>PowerPoint Presentation</vt:lpstr>
      <vt:lpstr>PowerPoint Presentation</vt:lpstr>
      <vt:lpstr>PowerPoint Presentation</vt:lpstr>
      <vt:lpstr>Course Structure</vt:lpstr>
      <vt:lpstr>Discussion Forum</vt:lpstr>
      <vt:lpstr>Instructor Info</vt:lpstr>
      <vt:lpstr>Instructor Info - CoastWatch</vt:lpstr>
      <vt:lpstr>Course Page</vt:lpstr>
      <vt:lpstr>NetCDF/Panoply</vt:lpstr>
      <vt:lpstr>ERDDAP</vt:lpstr>
      <vt:lpstr>Questions?</vt:lpstr>
      <vt:lpstr>Guest Lecture Dr. Jeff Polovina</vt:lpstr>
      <vt:lpstr>PowerPoint Presentation</vt:lpstr>
      <vt:lpstr>PowerPoint Presentation</vt:lpstr>
      <vt:lpstr>PowerPoint Presentation</vt:lpstr>
      <vt:lpstr>R Tutorials</vt:lpstr>
      <vt:lpstr>R – Contents</vt:lpstr>
      <vt:lpstr>R – Tutorial 1</vt:lpstr>
      <vt:lpstr>R – Tutorial 2</vt:lpstr>
      <vt:lpstr>R – Tutorial 3</vt:lpstr>
      <vt:lpstr>R – Tutorial 4</vt:lpstr>
      <vt:lpstr>Python Tutorials</vt:lpstr>
      <vt:lpstr>Python – Contents</vt:lpstr>
      <vt:lpstr>Python – Tutorial 1</vt:lpstr>
      <vt:lpstr>Python – Tutorial 2</vt:lpstr>
      <vt:lpstr>Python – Tutorial 3</vt:lpstr>
      <vt:lpstr>Python – Tutorial 4</vt:lpstr>
      <vt:lpstr>ArcGIS Tutorials</vt:lpstr>
      <vt:lpstr>ArcGIS – Contents</vt:lpstr>
      <vt:lpstr>ArcGIS – Tutorial 1</vt:lpstr>
      <vt:lpstr>ArcGIS – Tutorial 2</vt:lpstr>
      <vt:lpstr>PowerPoint Presentation</vt:lpstr>
      <vt:lpstr>PowerPoint Presentation</vt:lpstr>
      <vt:lpstr>PowerPoint Presentation</vt:lpstr>
      <vt:lpstr>PowerPoint Presentation</vt:lpstr>
      <vt:lpstr>PowerPoint Presentation</vt:lpstr>
      <vt:lpstr>PowerPoint Presentation</vt:lpstr>
    </vt:vector>
  </TitlesOfParts>
  <Company>National Marine Fisheries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 is who and where?</dc:title>
  <dc:creator>Melanie Abecassis</dc:creator>
  <cp:lastModifiedBy>Melanie Abecassis</cp:lastModifiedBy>
  <cp:revision>56</cp:revision>
  <dcterms:created xsi:type="dcterms:W3CDTF">2020-10-22T17:19:22Z</dcterms:created>
  <dcterms:modified xsi:type="dcterms:W3CDTF">2022-04-28T20:31:34Z</dcterms:modified>
</cp:coreProperties>
</file>