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 id="214748365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y="6858000" cx="12192000"/>
  <p:notesSz cx="6858000" cy="9144000"/>
  <p:embeddedFontLst>
    <p:embeddedFont>
      <p:font typeface="Arial Narrow"/>
      <p:regular r:id="rId40"/>
      <p:bold r:id="rId41"/>
      <p:italic r:id="rId42"/>
      <p:boldItalic r:id="rId43"/>
    </p:embeddedFont>
    <p:embeddedFont>
      <p:font typeface="Helvetica Neue"/>
      <p:regular r:id="rId44"/>
      <p:bold r:id="rId45"/>
      <p:italic r:id="rId46"/>
      <p:boldItalic r:id="rId47"/>
    </p:embeddedFont>
    <p:embeddedFont>
      <p:font typeface="Arial Black"/>
      <p:regular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960">
          <p15:clr>
            <a:srgbClr val="A4A3A4"/>
          </p15:clr>
        </p15:guide>
        <p15:guide id="2" orient="horz" pos="1872">
          <p15:clr>
            <a:srgbClr val="A4A3A4"/>
          </p15:clr>
        </p15:guide>
        <p15:guide id="3" pos="3912">
          <p15:clr>
            <a:srgbClr val="A4A3A4"/>
          </p15:clr>
        </p15:guide>
      </p15:sldGuideLst>
    </p:ext>
    <p:ext uri="http://customooxmlschemas.google.com/">
      <go:slidesCustomData xmlns:go="http://customooxmlschemas.google.com/" r:id="rId49" roundtripDataSignature="AMtx7mjHCfAPiHZ7dVCqVKEKUtu5JKaiJ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6C97835-7593-4C98-B988-5A2BFCB9762A}">
  <a:tblStyle styleId="{56C97835-7593-4C98-B988-5A2BFCB9762A}" styleName="Table_0">
    <a:wholeTbl>
      <a:tcTxStyle b="off" i="off">
        <a:font>
          <a:latin typeface="Arial"/>
          <a:ea typeface="Arial"/>
          <a:cs typeface="Arial"/>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960" orient="horz"/>
        <p:guide pos="1872" orient="horz"/>
        <p:guide pos="3912"/>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rialNarrow-regular.fntdata"/><Relationship Id="rId42" Type="http://schemas.openxmlformats.org/officeDocument/2006/relationships/font" Target="fonts/ArialNarrow-italic.fntdata"/><Relationship Id="rId41" Type="http://schemas.openxmlformats.org/officeDocument/2006/relationships/font" Target="fonts/ArialNarrow-bold.fntdata"/><Relationship Id="rId44" Type="http://schemas.openxmlformats.org/officeDocument/2006/relationships/font" Target="fonts/HelveticaNeue-regular.fntdata"/><Relationship Id="rId43" Type="http://schemas.openxmlformats.org/officeDocument/2006/relationships/font" Target="fonts/ArialNarrow-boldItalic.fntdata"/><Relationship Id="rId46" Type="http://schemas.openxmlformats.org/officeDocument/2006/relationships/font" Target="fonts/HelveticaNeue-italic.fntdata"/><Relationship Id="rId45" Type="http://schemas.openxmlformats.org/officeDocument/2006/relationships/font" Target="fonts/HelveticaNeue-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ArialBlack-regular.fntdata"/><Relationship Id="rId47" Type="http://schemas.openxmlformats.org/officeDocument/2006/relationships/font" Target="fonts/HelveticaNeue-boldItalic.fntdata"/><Relationship Id="rId49" Type="http://customschemas.google.com/relationships/presentationmetadata" Target="meta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 name="Google Shape;71;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Welcome to the online course on oceanographic satellite data products, produced by NOAA’s CoastWatch Program.  In this module we will discuss the measurement of sea surface salinity, surface winds, and sea surface height using satellite remote sensing techniques. The information presented here builds on the concepts discussed in the Satellite 101 Part 1 and Part 2 modules of the online course. You might want to review those modules first before viewing this module. </a:t>
            </a:r>
            <a:br>
              <a:rPr lang="en-US"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My name is Cara Wilson, I’m the node manager of the West Coast Node of NOAA’s CoastWatch Program.  The materials I will be presenting in this video were produced from a collaboration from many members of NOAA’s CoastWatch Program including Dale Robinson, Melanie Abecassis, Ron Vogel, Shelly Tomlinson, me and the late Dave Foley. </a:t>
            </a:r>
            <a:endParaRPr>
              <a:latin typeface="Arial"/>
              <a:ea typeface="Arial"/>
              <a:cs typeface="Arial"/>
              <a:sym typeface="Arial"/>
            </a:endParaRPr>
          </a:p>
        </p:txBody>
      </p:sp>
      <p:sp>
        <p:nvSpPr>
          <p:cNvPr id="72" name="Google Shape;72;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As we saw in the SST lesson, a drawback of passive microwave sensors is their low spatial resolution. Spatial resolution in the infrared can be in the sub-kilometer range. However, the intensity of ocean blackbody emissions in the microwave is a small fraction of that measured in the infrared. Therefore, to collect enough energy to make a measurement, microwave sensors must have larger antennas and collect energy from a larger footprint on the sea surface.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There are technical limits to antenna size that make antennas bigger than about 1m impractical. Consequently, microwave sensors have a larger footprint, which translate to lower spatial resolution.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The graph on the lower left shows the decreasing black body emission intensity in the microwave range with decreasing frequency. Above are the footprint sizes required in the frequency bands on the WindSat radiometer.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In general, the spatial resolution of passive microwave sensors ranges from 25 to 100 km.</a:t>
            </a:r>
            <a:endParaRPr/>
          </a:p>
          <a:p>
            <a:pPr indent="0" lvl="0" marL="0" rtl="0" algn="l">
              <a:spcBef>
                <a:spcPts val="0"/>
              </a:spcBef>
              <a:spcAft>
                <a:spcPts val="0"/>
              </a:spcAft>
              <a:buNone/>
            </a:pPr>
            <a:r>
              <a:t/>
            </a:r>
            <a:endParaRPr/>
          </a:p>
        </p:txBody>
      </p:sp>
      <p:sp>
        <p:nvSpPr>
          <p:cNvPr id="420" name="Google Shape;420;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 A second drawback to passive microwave sensors is that measurements cannot be made close to the coast. Land has a much higher emissivity than sea water, so it emits a strong microwave signal. When the sensor’s footprint includes land and sea, like in the top left image, the signal is contaminated with radiation from the land. Even when the footprint is 100% over the sea but near land, radiation from land can be scattered into the sensor’s field of view.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The image to the right shows 6 GHz data from the coast of Japan. The halo around the island represents the bad data values that are a blend of the land and sea microwave signal.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In general, for passive microwave satellite products, measurements within about 50 km of land are masked out to remove the bad data.   </a:t>
            </a:r>
            <a:endParaRPr/>
          </a:p>
          <a:p>
            <a:pPr indent="0" lvl="0" marL="0" rtl="0" algn="l">
              <a:spcBef>
                <a:spcPts val="0"/>
              </a:spcBef>
              <a:spcAft>
                <a:spcPts val="0"/>
              </a:spcAft>
              <a:buNone/>
            </a:pPr>
            <a:r>
              <a:t/>
            </a:r>
            <a:endParaRPr/>
          </a:p>
        </p:txBody>
      </p:sp>
      <p:sp>
        <p:nvSpPr>
          <p:cNvPr id="479" name="Google Shape;479;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Sea Surface Salinity is measured with passive sensors. The salinity sensors measure the blackbody radiation emitted by the sea at 1.4 GHZ, which decreases with increasing salinity, as seen on the the plot to the right. </a:t>
            </a:r>
            <a:r>
              <a:rPr b="0" i="0" lang="en-US" sz="1200" u="none" strike="noStrike">
                <a:solidFill>
                  <a:schemeClr val="dk1"/>
                </a:solidFill>
                <a:latin typeface="Calibri"/>
                <a:ea typeface="Calibri"/>
                <a:cs typeface="Calibri"/>
                <a:sym typeface="Calibri"/>
              </a:rPr>
              <a:t>This relationship between emission and salinity is used to determine salinity with satellite passive sensors.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24" name="Google Shape;524;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Salinity is a relatively new satellite measurement. Three missions have flown since 2010, and currently two sensors are still collecting data. Because data are collected at 1.4 GHz, where the signal from the Earth is weaker, the spatial resolution is relatively low: ranging from 25 km to 100 km, depending on the satellite mission. Complete global coverage takes 3-8 days. The accuracy of the measurement is 0.15 - 0.25 units on the practical salinity scale. It is important to remember that satellites can measure the salinity only in the top few centimeters of the sea. </a:t>
            </a:r>
            <a:endParaRPr/>
          </a:p>
          <a:p>
            <a:pPr indent="0" lvl="0" marL="0" rtl="0" algn="l">
              <a:spcBef>
                <a:spcPts val="0"/>
              </a:spcBef>
              <a:spcAft>
                <a:spcPts val="0"/>
              </a:spcAft>
              <a:buNone/>
            </a:pPr>
            <a:r>
              <a:t/>
            </a:r>
            <a:endParaRPr/>
          </a:p>
        </p:txBody>
      </p:sp>
      <p:sp>
        <p:nvSpPr>
          <p:cNvPr id="552" name="Google Shape;552;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Uses of salinity measurements include studies of global circulation patterns, defining animal habitats, and tracking surface salinity events. The salinity map on this slide, made from the SMOS data, shows the distribution of a lower salinity water plume resulting from strong fresh water outflow from the Amazon River. </a:t>
            </a:r>
            <a:endParaRPr/>
          </a:p>
          <a:p>
            <a:pPr indent="0" lvl="0" marL="0" rtl="0" algn="l">
              <a:spcBef>
                <a:spcPts val="0"/>
              </a:spcBef>
              <a:spcAft>
                <a:spcPts val="0"/>
              </a:spcAft>
              <a:buNone/>
            </a:pPr>
            <a:r>
              <a:t/>
            </a:r>
            <a:endParaRPr/>
          </a:p>
        </p:txBody>
      </p:sp>
      <p:sp>
        <p:nvSpPr>
          <p:cNvPr id="587" name="Google Shape;587;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Wind speed can be measured with radiometers, which are passive sensors. The radiometers measure surface roughness that is produced by wind blowing across the sea surface. As shown on the left, surface roughness increases as winds increase. The microwave signal intensity from the sea increases as surface roughness increases, as shown by the plot on the right. Measurements of surface roughness with radiometers are used as a proxy for wind speed. </a:t>
            </a:r>
            <a:endParaRPr/>
          </a:p>
          <a:p>
            <a:pPr indent="0" lvl="0" marL="0" marR="0" rtl="0" algn="l">
              <a:lnSpc>
                <a:spcPct val="100000"/>
              </a:lnSpc>
              <a:spcBef>
                <a:spcPts val="0"/>
              </a:spcBef>
              <a:spcAft>
                <a:spcPts val="0"/>
              </a:spcAft>
              <a:buClr>
                <a:schemeClr val="dk1"/>
              </a:buClr>
              <a:buSzPts val="1200"/>
              <a:buFont typeface="Calibri"/>
              <a:buNone/>
            </a:pPr>
            <a:r>
              <a:t/>
            </a:r>
            <a:endParaRPr>
              <a:latin typeface="Arial Narrow"/>
              <a:ea typeface="Arial Narrow"/>
              <a:cs typeface="Arial Narrow"/>
              <a:sym typeface="Arial Narrow"/>
            </a:endParaRPr>
          </a:p>
        </p:txBody>
      </p:sp>
      <p:sp>
        <p:nvSpPr>
          <p:cNvPr id="600" name="Google Shape;600;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7" name="Google Shape;667;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To get both wind speed and wind direction we need to make measurements with scatterometers, which are active sensors.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Wind speed and direction are measured with Scatterometers, which are active sensors.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Scatterometers send pulses of microwave radiation to the sea surface.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If the water is flat, the pulse is reflected like a mirror, which is called specular reflection, and most of the reflected signal doesn't return to the sensor</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With more wind, ripples on the sea surface increase. The ripples increase the amount of the pulse that is backscattered as a signal to the sensor.</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You may have experienced something similar with visible light at a placid lake. When the wind is still, the light hitting the lake is reflected like a mirror to your eye, and you can clearly see the landscape in the foreground. As the wind increases, ripples on the lake surface scatter light in many directions away from your eye, making the reflected landscape in the foreground harder to see.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668" name="Google Shape;668;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In addition, for any single wind speed, the amount of the signal that is returned to the sensor via scattering is sensitive to the wind direction relative to the direction of the pulse sent by the instrument.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The maximum return occurs when the pulse is in the upwind direction</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The return is reduced when the pulse is in the downwind direction, and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Minimal returns occur when the pulse is at 90 degrees to wind direction or at crosswinds</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p:txBody>
      </p:sp>
      <p:sp>
        <p:nvSpPr>
          <p:cNvPr id="707" name="Google Shape;707;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1" name="Google Shape;731;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To obtain both wind speed and direction, scatterometers are built to put out pulses in many directions. The instruments measure the scattered signal from each pulse direction.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On the figure on the right, the line represents the function of relative backscatter at different angles to the wind. The blue circles are the measured backscatter from the </a:t>
            </a:r>
            <a:r>
              <a:rPr lang="en-US"/>
              <a:t>scatterometer</a:t>
            </a:r>
            <a:r>
              <a:rPr lang="en-US" sz="1200">
                <a:solidFill>
                  <a:schemeClr val="dk1"/>
                </a:solidFill>
                <a:latin typeface="Calibri"/>
                <a:ea typeface="Calibri"/>
                <a:cs typeface="Calibri"/>
                <a:sym typeface="Calibri"/>
              </a:rPr>
              <a:t> pulses. These multiple measurements are used to calculate the wind speed and direction that best fits the function. </a:t>
            </a:r>
            <a:endParaRPr/>
          </a:p>
          <a:p>
            <a:pPr indent="0" lvl="0" marL="0" rtl="0" algn="l">
              <a:spcBef>
                <a:spcPts val="0"/>
              </a:spcBef>
              <a:spcAft>
                <a:spcPts val="0"/>
              </a:spcAft>
              <a:buNone/>
            </a:pPr>
            <a:r>
              <a:t/>
            </a:r>
            <a:endParaRPr/>
          </a:p>
        </p:txBody>
      </p:sp>
      <p:sp>
        <p:nvSpPr>
          <p:cNvPr id="732" name="Google Shape;732;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5" name="Google Shape;795;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Passive measurements of wind speed with radiometers date back to 1987. At present, there are multiple sensors that are orbiting the Earth. With so many instruments flying at the same time, complete global coverage can be obtained as quickly as every 6 hours.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Active measurements of wind speed began in 1999, with QuickScat, and continue with ASCAT sensors on METOP satellites. Depending on the mission, these instruments can give complete global coverage in 1 to 3 days.</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96" name="Google Shape;796;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 name="Google Shape;8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Salinity, winds, and sea surface height are all measured with instruments that use the microwave portion of the electromagnetic spectrum. So first I will review the characteristics of measuring microwaves from satellites.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I will also cover the two basic types of satellite microwave sensors: Passive and Active sensors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Finally, I will cover how sea surface salinity, surface wind, and sea surface height measurements are made and the products derived from the measurement.</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p:txBody>
      </p:sp>
      <p:sp>
        <p:nvSpPr>
          <p:cNvPr id="83" name="Google Shape;83;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9" name="Google Shape;889;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 </a:t>
            </a:r>
            <a:r>
              <a:rPr b="1" lang="en-US" sz="1200">
                <a:solidFill>
                  <a:schemeClr val="dk1"/>
                </a:solidFill>
                <a:latin typeface="Calibri"/>
                <a:ea typeface="Calibri"/>
                <a:cs typeface="Calibri"/>
                <a:sym typeface="Calibri"/>
              </a:rPr>
              <a:t>Here is an example of tracking events with wind data</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On the left is a true-color image of Hurricane Jose from 2017</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On the right are maps from ASCAT wind data</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The reddish map shows just wind speed, with black as the fastest speeds. Strong winds are visible toward the center, with the eye of the storm in the middle</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On the right, wind direction and speed are shown with vector arrows. You can see the counterclockwise movement of the storm.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t/>
            </a:r>
            <a:endParaRPr/>
          </a:p>
        </p:txBody>
      </p:sp>
      <p:sp>
        <p:nvSpPr>
          <p:cNvPr id="890" name="Google Shape;890;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8" name="Google Shape;908;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en-US" sz="1200">
                <a:solidFill>
                  <a:schemeClr val="dk1"/>
                </a:solidFill>
                <a:latin typeface="Calibri"/>
                <a:ea typeface="Calibri"/>
                <a:cs typeface="Calibri"/>
                <a:sym typeface="Calibri"/>
              </a:rPr>
              <a:t>Once you know wind speed and direction you can calculate other derived products. </a:t>
            </a:r>
            <a:r>
              <a:rPr lang="en-US" sz="1200">
                <a:solidFill>
                  <a:schemeClr val="dk1"/>
                </a:solidFill>
                <a:latin typeface="Calibri"/>
                <a:ea typeface="Calibri"/>
                <a:cs typeface="Calibri"/>
                <a:sym typeface="Calibri"/>
              </a:rPr>
              <a:t>One of those products is Ekman upwelling. </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As illustrated on the left, when winds blow parallel to the coast on the western sides of continents, the forces from the wind and those due to the earth's rotation push surface water offshore. The displaced water is replaced with cold, nutrient rich water from depth, which helps to drive increased productivity.</a:t>
            </a:r>
            <a:endParaRPr/>
          </a:p>
          <a:p>
            <a:pPr indent="0" lvl="0" marL="0" rtl="0" algn="l">
              <a:spcBef>
                <a:spcPts val="0"/>
              </a:spcBef>
              <a:spcAft>
                <a:spcPts val="0"/>
              </a:spcAft>
              <a:buNone/>
            </a:pPr>
            <a:br>
              <a:rPr b="0" i="0" lang="en-US" sz="1200" u="none" strike="noStrike">
                <a:solidFill>
                  <a:schemeClr val="dk1"/>
                </a:solidFill>
                <a:latin typeface="Calibri"/>
                <a:ea typeface="Calibri"/>
                <a:cs typeface="Calibri"/>
                <a:sym typeface="Calibri"/>
              </a:rPr>
            </a:br>
            <a:r>
              <a:rPr b="0" i="0" lang="en-US" sz="1200" u="none" strike="noStrike">
                <a:solidFill>
                  <a:schemeClr val="dk1"/>
                </a:solidFill>
                <a:latin typeface="Calibri"/>
                <a:ea typeface="Calibri"/>
                <a:cs typeface="Calibri"/>
                <a:sym typeface="Calibri"/>
              </a:rPr>
              <a:t>On the right, the satellite wind vector product shows wind blowing parallel to the shore along Oregon and California. The map of the Ekman Upwelling satellite product shows regions of upwelling in yellow and red. You can see a strong upwelling signal along the coast, quite often just south of a cape.</a:t>
            </a:r>
            <a:endParaRPr/>
          </a:p>
          <a:p>
            <a:pPr indent="0" lvl="0" marL="0" rtl="0" algn="l">
              <a:spcBef>
                <a:spcPts val="0"/>
              </a:spcBef>
              <a:spcAft>
                <a:spcPts val="0"/>
              </a:spcAft>
              <a:buNone/>
            </a:pPr>
            <a:r>
              <a:t/>
            </a:r>
            <a:endParaRPr/>
          </a:p>
        </p:txBody>
      </p:sp>
      <p:sp>
        <p:nvSpPr>
          <p:cNvPr id="909" name="Google Shape;909;p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4" name="Google Shape;924;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The ocean is not flat, it's bumpy. These differences are measured as sea surface height. The globe on the left shows areas of low SSH in blue, high in red, and exaggerated relief shows the bumpiness.</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The figure on the right shows a transect of sea surface height across the Central Pacific where the height difference is 32 cm. World-wide the difference in sea surface height can be up to 200 meters. </a:t>
            </a:r>
            <a:r>
              <a:rPr b="0" i="0" lang="en-US" sz="1200" u="none" strike="noStrike">
                <a:solidFill>
                  <a:schemeClr val="dk1"/>
                </a:solidFill>
                <a:latin typeface="Calibri"/>
                <a:ea typeface="Calibri"/>
                <a:cs typeface="Calibri"/>
                <a:sym typeface="Calibri"/>
              </a:rPr>
              <a:t>Most of this difference is constant, though, and is due to the Earth's gravity and ocean circulation. For most oceanographic purposes we are interested in the anomalies which illustrate phenomena such as El Nino events.  </a:t>
            </a:r>
            <a:endParaRPr b="0"/>
          </a:p>
        </p:txBody>
      </p:sp>
      <p:sp>
        <p:nvSpPr>
          <p:cNvPr id="925" name="Google Shape;925;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9" name="Google Shape;939;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Sea surface height is measured with altimeters, which are active microwave sensors.</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Altimetry works much like police radar</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The sensor sends a pulse that bounces off the surface and returns to the sensor</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The time the pulse takes to return to the altimeter and the speed of light are used to calculate range, which is the distance from the altimeter to the sea surface.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Because of atmospheric conditions, the speed of light varies through the atmosphere. A microwave radiometer aboard the satellite is used to correct for changes in the speed of light.  </a:t>
            </a:r>
            <a:endParaRPr/>
          </a:p>
          <a:p>
            <a:pPr indent="0" lvl="0" marL="0" rtl="0" algn="l">
              <a:spcBef>
                <a:spcPts val="0"/>
              </a:spcBef>
              <a:spcAft>
                <a:spcPts val="0"/>
              </a:spcAft>
              <a:buNone/>
            </a:pPr>
            <a:r>
              <a:t/>
            </a:r>
            <a:endParaRPr/>
          </a:p>
        </p:txBody>
      </p:sp>
      <p:sp>
        <p:nvSpPr>
          <p:cNvPr id="940" name="Google Shape;940;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2" name="Google Shape;962;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The exact position of the altimeter is measured in 4 dimensions, by GPS satellites and ground stations.</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Altitude is measured relative to a known reference, the reference ellipsoid.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Latitude, longitude, and time are also recorded.</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t/>
            </a:r>
            <a:endParaRPr/>
          </a:p>
        </p:txBody>
      </p:sp>
      <p:sp>
        <p:nvSpPr>
          <p:cNvPr id="963" name="Google Shape;963;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7" name="Google Shape;987;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Putting it all together we get:</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Range from altimeter</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Satellite altitude from GPS and ground stations</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Subtract range from the altitude to get sea surface height</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And locate the sea surface height measurement in space and time</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The map on the right shows sea surface height for the Gulf of Mexico. Blue are lower values and red are higher values.</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t/>
            </a:r>
            <a:endParaRPr/>
          </a:p>
        </p:txBody>
      </p:sp>
      <p:sp>
        <p:nvSpPr>
          <p:cNvPr id="988" name="Google Shape;988;p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9" name="Google Shape;1019;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Several useful products can be derived from sea surface height.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One example is sea level anomaly, which is a measure of how different a sea surface height value is from a typical value.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To determine, sea level anomaly, a long-term mean of SSH measurement is created to get a climatology of typical sea surface height values</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At present that climatology is from 1993-2012 (19 years)</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The climatological values of sea surface height are then subtracted from the measured values</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When SSH is greater than normal, the anomaly is positive</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When SSH is less than normal, the anomaly is negative</a:t>
            </a:r>
            <a:endParaRPr/>
          </a:p>
          <a:p>
            <a:pPr indent="0" lvl="0" marL="0" rtl="0" algn="l">
              <a:spcBef>
                <a:spcPts val="0"/>
              </a:spcBef>
              <a:spcAft>
                <a:spcPts val="0"/>
              </a:spcAft>
              <a:buNone/>
            </a:pPr>
            <a:r>
              <a:t/>
            </a:r>
            <a:endParaRPr/>
          </a:p>
        </p:txBody>
      </p:sp>
      <p:sp>
        <p:nvSpPr>
          <p:cNvPr id="1020" name="Google Shape;1020;p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8" name="Google Shape;1048;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SLA helps detect ocean phenomena from subtle changes in SSH.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An event like El Nino can cause changes in SSH that measure in the tens of centimeters. Total SSH has a range of plus or minus 100 meters, so the El Nino signal may be hard to detect from SSH measurement.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The map at the top shows the SSH during the 1997-1998 El Niño. It would take a trained eye to detect the El Niño signature from SSH.</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The map at the bottom shows the SLA. The unusually high SSH signature near the Peruvian coast can be easily detected in the SLA map. </a:t>
            </a:r>
            <a:endParaRPr/>
          </a:p>
          <a:p>
            <a:pPr indent="0" lvl="0" marL="0" marR="0" rtl="0" algn="l">
              <a:lnSpc>
                <a:spcPct val="100000"/>
              </a:lnSpc>
              <a:spcBef>
                <a:spcPts val="0"/>
              </a:spcBef>
              <a:spcAft>
                <a:spcPts val="0"/>
              </a:spcAft>
              <a:buClr>
                <a:schemeClr val="dk1"/>
              </a:buClr>
              <a:buSzPts val="1200"/>
              <a:buFont typeface="Calibri"/>
              <a:buNone/>
            </a:pPr>
            <a:r>
              <a:t/>
            </a:r>
            <a:endParaRPr b="0" sz="1200">
              <a:latin typeface="Calibri"/>
              <a:ea typeface="Calibri"/>
              <a:cs typeface="Calibri"/>
              <a:sym typeface="Calibri"/>
            </a:endParaRPr>
          </a:p>
        </p:txBody>
      </p:sp>
      <p:sp>
        <p:nvSpPr>
          <p:cNvPr id="1049" name="Google Shape;1049;p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2" name="Google Shape;1072;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Geostrophic currents are important products that are derived from SSH information. These are currents that are driven by a gradient of high to low sea level.</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Geostrophic currents can be used to identify features like large scale circulation and larger eddies. </a:t>
            </a:r>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On the left is a map of geostrophic currents generated by the CoastWatch Gulf of Mexico Node, which shows eddies formed in the Gulf of Mexico.</a:t>
            </a:r>
            <a:endParaRPr/>
          </a:p>
          <a:p>
            <a:pPr indent="0" lvl="0" marL="0" rtl="0" algn="l">
              <a:spcBef>
                <a:spcPts val="0"/>
              </a:spcBef>
              <a:spcAft>
                <a:spcPts val="0"/>
              </a:spcAft>
              <a:buNone/>
            </a:pPr>
            <a:r>
              <a:t/>
            </a:r>
            <a:endParaRPr/>
          </a:p>
        </p:txBody>
      </p:sp>
      <p:sp>
        <p:nvSpPr>
          <p:cNvPr id="1073" name="Google Shape;1073;p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9" name="Google Shape;1099;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Operational altimetry missions date back to the early 1990’s</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The missions have overlapped over that time period, which has a couple of benefits.</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First, the mission data can be blended together to create a long </a:t>
            </a:r>
            <a:r>
              <a:rPr lang="en-US"/>
              <a:t>time series</a:t>
            </a:r>
            <a:r>
              <a:rPr lang="en-US" sz="1200">
                <a:solidFill>
                  <a:schemeClr val="dk1"/>
                </a:solidFill>
                <a:latin typeface="Calibri"/>
                <a:ea typeface="Calibri"/>
                <a:cs typeface="Calibri"/>
                <a:sym typeface="Calibri"/>
              </a:rPr>
              <a:t>.</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Second, blending data from the large number of sensors flying at the same time gives better spatial coverage than a single sensor.</a:t>
            </a:r>
            <a:endParaRPr/>
          </a:p>
          <a:p>
            <a:pPr indent="0" lvl="0" marL="0" rtl="0" algn="l">
              <a:spcBef>
                <a:spcPts val="0"/>
              </a:spcBef>
              <a:spcAft>
                <a:spcPts val="0"/>
              </a:spcAft>
              <a:buNone/>
            </a:pPr>
            <a:r>
              <a:t/>
            </a:r>
            <a:endParaRPr/>
          </a:p>
        </p:txBody>
      </p:sp>
      <p:sp>
        <p:nvSpPr>
          <p:cNvPr id="1100" name="Google Shape;1100;p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On the left, the EMR spectrum is pictured showing the range of wavelengths from ultraviolet to the microwave. Microwaves are at longer wavelengths than the rest of this spectrum.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However,  microwaves are typically measured in frequency rather than wavelength.  The microwave range is approximately 300 GHz to 0.3 GHz.</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Sometimes parts of this range are referred to as lettered bands, such as the K-band and the X-band. </a:t>
            </a:r>
            <a:endParaRPr/>
          </a:p>
        </p:txBody>
      </p:sp>
      <p:sp>
        <p:nvSpPr>
          <p:cNvPr id="93" name="Google Shape;93;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7" name="Google Shape;1157;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The image on the left tracks the rise in mean sea level, from 1993 -2018. The data for this 25-year </a:t>
            </a:r>
            <a:r>
              <a:rPr lang="en-US"/>
              <a:t>time series</a:t>
            </a:r>
            <a:r>
              <a:rPr lang="en-US" sz="1200">
                <a:solidFill>
                  <a:schemeClr val="dk1"/>
                </a:solidFill>
                <a:latin typeface="Calibri"/>
                <a:ea typeface="Calibri"/>
                <a:cs typeface="Calibri"/>
                <a:sym typeface="Calibri"/>
              </a:rPr>
              <a:t> are a compilation of four altimetry sensors.</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The image on the right shows the coverage for all altimeters flying on a single day in 2018. By blending these data into a single product, far better spatial coverage is achieved than with any single sensor.</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58" name="Google Shape;1158;p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3" name="Google Shape;1183;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To summarize, all of the parameters I discussed, salinity, winds and sea-surface height, are all measurements made in the microwave port of the EMR spectrum.  Because they are microwave measurements they can be made day or night and in nearly all-weather conditions. However the spatial resolution is lower than for measurements made in the visible and the IR, and passive measurements can not be made close to land.    </a:t>
            </a:r>
            <a:endParaRPr/>
          </a:p>
        </p:txBody>
      </p:sp>
      <p:sp>
        <p:nvSpPr>
          <p:cNvPr id="1184" name="Google Shape;1184;p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3" name="Google Shape;1193;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This concludes this presentation on sea surface salinity, surface winds, and sea surface height.  This is one of several presentations put together as part of the CoastWatch Ocean Satellite Course</a:t>
            </a:r>
            <a:r>
              <a:rPr lang="en-US"/>
              <a:t>. We have additional presentations that cover how measurements are made for ocean color and sea-surface temperature.</a:t>
            </a:r>
            <a:endParaRPr/>
          </a:p>
        </p:txBody>
      </p:sp>
      <p:sp>
        <p:nvSpPr>
          <p:cNvPr id="1194" name="Google Shape;1194;p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As discussed in Satellites 101 Part 2 module of this course, satellites primarily use the visible, infrared, and microwave wavelengths to view the Earth. This is because other wavelengths are strongly absorbed by the Earth’s atmosphere.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On the plot, I have overlain the opacity of the atmosphere on the EMR spectrum, you can see the “atmospheric windows” in the visible, infrared, and microwave bands where EMR can pass through the atmosphere. Notice that most of the microwave range falls within a very transparent atmospheric window. </a:t>
            </a:r>
            <a:endParaRPr/>
          </a:p>
          <a:p>
            <a:pPr indent="0" lvl="0" marL="0" rtl="0" algn="l">
              <a:spcBef>
                <a:spcPts val="0"/>
              </a:spcBef>
              <a:spcAft>
                <a:spcPts val="0"/>
              </a:spcAft>
              <a:buNone/>
            </a:pPr>
            <a:r>
              <a:t/>
            </a:r>
            <a:endParaRPr/>
          </a:p>
        </p:txBody>
      </p:sp>
      <p:sp>
        <p:nvSpPr>
          <p:cNvPr id="154" name="Google Shape;154;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Another advantage of using microwaves for remote sensing, is that they can see through clouds. If I overlay the attenuation of EMR by clouds, the visible and infrared frequencies are blocked. However, the microwave range frequencies are unaffected, making the microwave range useful for remote sensing in almost any weather condition, except during heavy rain. </a:t>
            </a:r>
            <a:endParaRPr/>
          </a:p>
          <a:p>
            <a:pPr indent="0" lvl="0" marL="0" rtl="0" algn="l">
              <a:spcBef>
                <a:spcPts val="0"/>
              </a:spcBef>
              <a:spcAft>
                <a:spcPts val="0"/>
              </a:spcAft>
              <a:buNone/>
            </a:pPr>
            <a:r>
              <a:t/>
            </a:r>
            <a:endParaRPr/>
          </a:p>
        </p:txBody>
      </p:sp>
      <p:sp>
        <p:nvSpPr>
          <p:cNvPr id="221" name="Google Shape;221;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Passive sensors, shown on the left,  detect microwaves from radiation that is naturally emitted by the Earth.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Active sensors, shown on the right,  generate microwave pulses that are sent to the sea. The pulses interact with the sea surface and part of the pulse energy is reflected back into the atmosphere. The sensors measure the reflected signal that returns to the satellite. </a:t>
            </a: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First, let’s take a closer look at how passive sensors work and what they measure.</a:t>
            </a:r>
            <a:endParaRPr/>
          </a:p>
          <a:p>
            <a:pPr indent="0" lvl="0" marL="0" rtl="0" algn="l">
              <a:spcBef>
                <a:spcPts val="0"/>
              </a:spcBef>
              <a:spcAft>
                <a:spcPts val="0"/>
              </a:spcAft>
              <a:buNone/>
            </a:pPr>
            <a:r>
              <a:t/>
            </a:r>
            <a:endParaRPr/>
          </a:p>
        </p:txBody>
      </p:sp>
      <p:sp>
        <p:nvSpPr>
          <p:cNvPr id="290" name="Google Shape;290;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Passive microvave radiometers measure the blackbody radiation emitted by the ocean.  This radiation is emitted at intensities and frequencies defined by temperature. At the temperatures found on the Earth, most of the emissions are in the infrared range, as shown in the figure on the left. The inset plot on the right shows a close up of the microwave part of the emission. There are two important features to note about the microwave plot.</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First, the intensity of the emissions is very low compared to the intensity in the infrared.</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Second, the intensity of the emissions decreases as frequency decreases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t/>
            </a:r>
            <a:endParaRPr/>
          </a:p>
        </p:txBody>
      </p:sp>
      <p:sp>
        <p:nvSpPr>
          <p:cNvPr id="316" name="Google Shape;316;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However, blackbody objects are theoretical, and do not exist in nature. For the real objects that do exist, the efficiency at which blackbody radiation is released is less than for a blackbody at the same temperature.  Emissivity is a measure of how efficient an object is at emitting radiation compared to a blackbody, where a value of 1 is 100% as efficient as a blackbody. All materials have unique emissivity spectra, where values are less than one and emissivity varies with frequency.</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For example, at a frequency of 37 GHz, sea water has an emissivity of ~0.45 and land has an emissivity of ~0.95. So, it is easy to distinguish between these 2 surfaces based on the strength of the microwave signal at 37 GHz. On the left is an image of the Earth taken a 37 GHz where the division between land and sea is easy to determine.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Similarly, physical properties like salinity and surface roughness change the emissivity. For example, the strength of the microwave signal where salinity is 30 parts per thousand will be different than where the salinity is 36 parts per thousand. This difference in signal can be used to determine surface salinity values.</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p:txBody>
      </p:sp>
      <p:sp>
        <p:nvSpPr>
          <p:cNvPr id="370" name="Google Shape;370;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The plot shows at which frequencies we will see a maximum change in the microwave signal due to change in a physical property. </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The maximum change for salinity is near 1.4 GHz</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Wind speed shows maximum change at frequencies greater than 10Ghz.</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SST shows a peak near 7GHz</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The maxima for liquid water and water vapor are also shown. Based on these characteristics, the frequencies used to measure the parameters are chosen. Some typical frequencies used for each parameter are presented on the right.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In reality, the signal measured at each frequency will have contributions from many parameters. Those contaminating contributions are corrected for by collecting measurements at many frequencies and subtracting  the unwanted signal during the signal processing.  </a:t>
            </a:r>
            <a:endParaRPr/>
          </a:p>
          <a:p>
            <a:pPr indent="0" lvl="0" marL="0" rtl="0" algn="l">
              <a:spcBef>
                <a:spcPts val="0"/>
              </a:spcBef>
              <a:spcAft>
                <a:spcPts val="0"/>
              </a:spcAft>
              <a:buNone/>
            </a:pPr>
            <a:r>
              <a:t/>
            </a:r>
            <a:endParaRPr/>
          </a:p>
        </p:txBody>
      </p:sp>
      <p:sp>
        <p:nvSpPr>
          <p:cNvPr id="388" name="Google Shape;388;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No photo">
  <p:cSld name="Title - No photo">
    <p:spTree>
      <p:nvGrpSpPr>
        <p:cNvPr id="14" name="Shape 14"/>
        <p:cNvGrpSpPr/>
        <p:nvPr/>
      </p:nvGrpSpPr>
      <p:grpSpPr>
        <a:xfrm>
          <a:off x="0" y="0"/>
          <a:ext cx="0" cy="0"/>
          <a:chOff x="0" y="0"/>
          <a:chExt cx="0" cy="0"/>
        </a:xfrm>
      </p:grpSpPr>
      <p:sp>
        <p:nvSpPr>
          <p:cNvPr id="15" name="Google Shape;15;p34"/>
          <p:cNvSpPr txBox="1"/>
          <p:nvPr>
            <p:ph type="title"/>
          </p:nvPr>
        </p:nvSpPr>
        <p:spPr>
          <a:xfrm>
            <a:off x="3168251" y="1327929"/>
            <a:ext cx="7313491" cy="788734"/>
          </a:xfrm>
          <a:prstGeom prst="rect">
            <a:avLst/>
          </a:prstGeom>
          <a:noFill/>
          <a:ln>
            <a:noFill/>
          </a:ln>
        </p:spPr>
        <p:txBody>
          <a:bodyPr anchorCtr="0" anchor="t" bIns="45700" lIns="91425" spcFirstLastPara="1" rIns="91425" wrap="square" tIns="45700">
            <a:noAutofit/>
          </a:bodyPr>
          <a:lstStyle>
            <a:lvl1pPr lvl="0" marR="0" rtl="0" algn="l">
              <a:lnSpc>
                <a:spcPct val="80000"/>
              </a:lnSpc>
              <a:spcBef>
                <a:spcPts val="0"/>
              </a:spcBef>
              <a:spcAft>
                <a:spcPts val="0"/>
              </a:spcAft>
              <a:buClr>
                <a:srgbClr val="1F4E79"/>
              </a:buClr>
              <a:buSzPts val="3200"/>
              <a:buFont typeface="Arial"/>
              <a:buNone/>
              <a:defRPr b="1" i="0" sz="3200" u="none" cap="none" strike="noStrike">
                <a:solidFill>
                  <a:srgbClr val="1F4E79"/>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 name="Google Shape;16;p34"/>
          <p:cNvSpPr txBox="1"/>
          <p:nvPr>
            <p:ph idx="1" type="body"/>
          </p:nvPr>
        </p:nvSpPr>
        <p:spPr>
          <a:xfrm>
            <a:off x="4269317" y="2707458"/>
            <a:ext cx="7313083" cy="1224439"/>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80"/>
              </a:spcBef>
              <a:spcAft>
                <a:spcPts val="0"/>
              </a:spcAft>
              <a:buClr>
                <a:srgbClr val="262626"/>
              </a:buClr>
              <a:buSzPts val="2400"/>
              <a:buFont typeface="Arial"/>
              <a:buNone/>
              <a:defRPr b="0" i="0" sz="2400" u="none" cap="none" strike="noStrike">
                <a:solidFill>
                  <a:srgbClr val="262626"/>
                </a:solidFill>
                <a:latin typeface="Arial"/>
                <a:ea typeface="Arial"/>
                <a:cs typeface="Arial"/>
                <a:sym typeface="Arial"/>
              </a:defRPr>
            </a:lvl1pPr>
            <a:lvl2pPr indent="-431800" lvl="1" marL="914400" marR="0" rtl="0" algn="l">
              <a:spcBef>
                <a:spcPts val="640"/>
              </a:spcBef>
              <a:spcAft>
                <a:spcPts val="0"/>
              </a:spcAft>
              <a:buClr>
                <a:schemeClr val="dk2"/>
              </a:buClr>
              <a:buSzPts val="3200"/>
              <a:buFont typeface="Arial"/>
              <a:buChar char="•"/>
              <a:defRPr b="0" i="0" sz="3200" u="none" cap="none" strike="noStrike">
                <a:solidFill>
                  <a:schemeClr val="dk2"/>
                </a:solidFill>
                <a:latin typeface="Arial Narrow"/>
                <a:ea typeface="Arial Narrow"/>
                <a:cs typeface="Arial Narrow"/>
                <a:sym typeface="Arial Narrow"/>
              </a:defRPr>
            </a:lvl2pPr>
            <a:lvl3pPr indent="-406400" lvl="2" marL="1371600" marR="0" rtl="0" algn="l">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3pPr>
            <a:lvl4pPr indent="-406400" lvl="3" marL="1828800" marR="0" rtl="0" algn="l">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4pPr>
            <a:lvl5pPr indent="-406400" lvl="4" marL="2286000" marR="0" rtl="0" algn="l">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
        <p:nvSpPr>
          <p:cNvPr id="17" name="Google Shape;17;p34"/>
          <p:cNvSpPr txBox="1"/>
          <p:nvPr>
            <p:ph idx="2" type="body"/>
          </p:nvPr>
        </p:nvSpPr>
        <p:spPr>
          <a:xfrm>
            <a:off x="154517" y="4807237"/>
            <a:ext cx="7313083" cy="57785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320"/>
              </a:spcBef>
              <a:spcAft>
                <a:spcPts val="0"/>
              </a:spcAft>
              <a:buClr>
                <a:srgbClr val="262626"/>
              </a:buClr>
              <a:buSzPts val="1600"/>
              <a:buFont typeface="Arial"/>
              <a:buNone/>
              <a:defRPr b="0" i="0" sz="1600" u="none" cap="none" strike="noStrike">
                <a:solidFill>
                  <a:srgbClr val="262626"/>
                </a:solidFill>
                <a:latin typeface="Arial"/>
                <a:ea typeface="Arial"/>
                <a:cs typeface="Arial"/>
                <a:sym typeface="Arial"/>
              </a:defRPr>
            </a:lvl1pPr>
            <a:lvl2pPr indent="-431800" lvl="1" marL="914400" marR="0" rtl="0" algn="l">
              <a:spcBef>
                <a:spcPts val="640"/>
              </a:spcBef>
              <a:spcAft>
                <a:spcPts val="0"/>
              </a:spcAft>
              <a:buClr>
                <a:schemeClr val="dk2"/>
              </a:buClr>
              <a:buSzPts val="3200"/>
              <a:buFont typeface="Arial"/>
              <a:buChar char="•"/>
              <a:defRPr b="0" i="0" sz="3200" u="none" cap="none" strike="noStrike">
                <a:solidFill>
                  <a:schemeClr val="dk2"/>
                </a:solidFill>
                <a:latin typeface="Arial Narrow"/>
                <a:ea typeface="Arial Narrow"/>
                <a:cs typeface="Arial Narrow"/>
                <a:sym typeface="Arial Narrow"/>
              </a:defRPr>
            </a:lvl2pPr>
            <a:lvl3pPr indent="-406400" lvl="2" marL="1371600" marR="0" rtl="0" algn="l">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3pPr>
            <a:lvl4pPr indent="-406400" lvl="3" marL="1828800" marR="0" rtl="0" algn="l">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4pPr>
            <a:lvl5pPr indent="-406400" lvl="4" marL="2286000" marR="0" rtl="0" algn="l">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
        <p:nvSpPr>
          <p:cNvPr id="18" name="Google Shape;18;p34"/>
          <p:cNvSpPr/>
          <p:nvPr/>
        </p:nvSpPr>
        <p:spPr>
          <a:xfrm>
            <a:off x="372533" y="2201333"/>
            <a:ext cx="1557867" cy="89746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Narrow"/>
              <a:ea typeface="Arial Narrow"/>
              <a:cs typeface="Arial Narrow"/>
              <a:sym typeface="Arial Narrow"/>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2" name="Shape 62"/>
        <p:cNvGrpSpPr/>
        <p:nvPr/>
      </p:nvGrpSpPr>
      <p:grpSpPr>
        <a:xfrm>
          <a:off x="0" y="0"/>
          <a:ext cx="0" cy="0"/>
          <a:chOff x="0" y="0"/>
          <a:chExt cx="0" cy="0"/>
        </a:xfrm>
      </p:grpSpPr>
      <p:sp>
        <p:nvSpPr>
          <p:cNvPr id="63" name="Google Shape;63;p4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4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solidFill>
                  <a:srgbClr val="262626"/>
                </a:solidFill>
                <a:latin typeface="Arial"/>
                <a:ea typeface="Arial"/>
                <a:cs typeface="Arial"/>
                <a:sym typeface="Arial"/>
              </a:defRPr>
            </a:lvl1pPr>
            <a:lvl2pPr indent="-381000" lvl="1" marL="914400" algn="l">
              <a:lnSpc>
                <a:spcPct val="90000"/>
              </a:lnSpc>
              <a:spcBef>
                <a:spcPts val="500"/>
              </a:spcBef>
              <a:spcAft>
                <a:spcPts val="0"/>
              </a:spcAft>
              <a:buClr>
                <a:srgbClr val="262626"/>
              </a:buClr>
              <a:buSzPts val="2400"/>
              <a:buChar char="•"/>
              <a:defRPr>
                <a:solidFill>
                  <a:srgbClr val="262626"/>
                </a:solidFill>
                <a:latin typeface="Arial"/>
                <a:ea typeface="Arial"/>
                <a:cs typeface="Arial"/>
                <a:sym typeface="Arial"/>
              </a:defRPr>
            </a:lvl2pPr>
            <a:lvl3pPr indent="-355600" lvl="2" marL="1371600" algn="l">
              <a:lnSpc>
                <a:spcPct val="90000"/>
              </a:lnSpc>
              <a:spcBef>
                <a:spcPts val="500"/>
              </a:spcBef>
              <a:spcAft>
                <a:spcPts val="0"/>
              </a:spcAft>
              <a:buClr>
                <a:srgbClr val="262626"/>
              </a:buClr>
              <a:buSzPts val="2000"/>
              <a:buChar char="•"/>
              <a:defRPr>
                <a:solidFill>
                  <a:srgbClr val="262626"/>
                </a:solidFill>
                <a:latin typeface="Arial"/>
                <a:ea typeface="Arial"/>
                <a:cs typeface="Arial"/>
                <a:sym typeface="Arial"/>
              </a:defRPr>
            </a:lvl3pPr>
            <a:lvl4pPr indent="-342900" lvl="3" marL="1828800" algn="l">
              <a:lnSpc>
                <a:spcPct val="90000"/>
              </a:lnSpc>
              <a:spcBef>
                <a:spcPts val="500"/>
              </a:spcBef>
              <a:spcAft>
                <a:spcPts val="0"/>
              </a:spcAft>
              <a:buClr>
                <a:srgbClr val="262626"/>
              </a:buClr>
              <a:buSzPts val="1800"/>
              <a:buChar char="•"/>
              <a:defRPr>
                <a:solidFill>
                  <a:srgbClr val="262626"/>
                </a:solidFill>
                <a:latin typeface="Arial"/>
                <a:ea typeface="Arial"/>
                <a:cs typeface="Arial"/>
                <a:sym typeface="Arial"/>
              </a:defRPr>
            </a:lvl4pPr>
            <a:lvl5pPr indent="-342900" lvl="4" marL="2286000" algn="l">
              <a:lnSpc>
                <a:spcPct val="90000"/>
              </a:lnSpc>
              <a:spcBef>
                <a:spcPts val="500"/>
              </a:spcBef>
              <a:spcAft>
                <a:spcPts val="0"/>
              </a:spcAft>
              <a:buClr>
                <a:srgbClr val="262626"/>
              </a:buClr>
              <a:buSzPts val="1800"/>
              <a:buChar char="•"/>
              <a:defRPr>
                <a:solidFill>
                  <a:srgbClr val="262626"/>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44"/>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F2F2F2"/>
                </a:solidFill>
                <a:latin typeface="Helvetica Neue"/>
                <a:ea typeface="Helvetica Neue"/>
                <a:cs typeface="Helvetica Neue"/>
                <a:sym typeface="Helvetica Neue"/>
              </a:defRPr>
            </a:lvl1pPr>
            <a:lvl2pPr indent="0" lvl="1" marL="0" marR="0" rtl="0" algn="l">
              <a:spcBef>
                <a:spcPts val="0"/>
              </a:spcBef>
              <a:buNone/>
              <a:defRPr sz="1800">
                <a:solidFill>
                  <a:srgbClr val="F2F2F2"/>
                </a:solidFill>
                <a:latin typeface="Helvetica Neue"/>
                <a:ea typeface="Helvetica Neue"/>
                <a:cs typeface="Helvetica Neue"/>
                <a:sym typeface="Helvetica Neue"/>
              </a:defRPr>
            </a:lvl2pPr>
            <a:lvl3pPr indent="0" lvl="2" marL="0" marR="0" rtl="0" algn="l">
              <a:spcBef>
                <a:spcPts val="0"/>
              </a:spcBef>
              <a:buNone/>
              <a:defRPr sz="1800">
                <a:solidFill>
                  <a:srgbClr val="F2F2F2"/>
                </a:solidFill>
                <a:latin typeface="Helvetica Neue"/>
                <a:ea typeface="Helvetica Neue"/>
                <a:cs typeface="Helvetica Neue"/>
                <a:sym typeface="Helvetica Neue"/>
              </a:defRPr>
            </a:lvl3pPr>
            <a:lvl4pPr indent="0" lvl="3" marL="0" marR="0" rtl="0" algn="l">
              <a:spcBef>
                <a:spcPts val="0"/>
              </a:spcBef>
              <a:buNone/>
              <a:defRPr sz="1800">
                <a:solidFill>
                  <a:srgbClr val="F2F2F2"/>
                </a:solidFill>
                <a:latin typeface="Helvetica Neue"/>
                <a:ea typeface="Helvetica Neue"/>
                <a:cs typeface="Helvetica Neue"/>
                <a:sym typeface="Helvetica Neue"/>
              </a:defRPr>
            </a:lvl4pPr>
            <a:lvl5pPr indent="0" lvl="4" marL="0" marR="0" rtl="0" algn="l">
              <a:spcBef>
                <a:spcPts val="0"/>
              </a:spcBef>
              <a:buNone/>
              <a:defRPr sz="1800">
                <a:solidFill>
                  <a:srgbClr val="F2F2F2"/>
                </a:solidFill>
                <a:latin typeface="Helvetica Neue"/>
                <a:ea typeface="Helvetica Neue"/>
                <a:cs typeface="Helvetica Neue"/>
                <a:sym typeface="Helvetica Neue"/>
              </a:defRPr>
            </a:lvl5pPr>
            <a:lvl6pPr indent="0" lvl="5" marL="0" marR="0" rtl="0" algn="l">
              <a:spcBef>
                <a:spcPts val="0"/>
              </a:spcBef>
              <a:buNone/>
              <a:defRPr sz="1800">
                <a:solidFill>
                  <a:srgbClr val="F2F2F2"/>
                </a:solidFill>
                <a:latin typeface="Helvetica Neue"/>
                <a:ea typeface="Helvetica Neue"/>
                <a:cs typeface="Helvetica Neue"/>
                <a:sym typeface="Helvetica Neue"/>
              </a:defRPr>
            </a:lvl6pPr>
            <a:lvl7pPr indent="0" lvl="6" marL="0" marR="0" rtl="0" algn="l">
              <a:spcBef>
                <a:spcPts val="0"/>
              </a:spcBef>
              <a:buNone/>
              <a:defRPr sz="1800">
                <a:solidFill>
                  <a:srgbClr val="F2F2F2"/>
                </a:solidFill>
                <a:latin typeface="Helvetica Neue"/>
                <a:ea typeface="Helvetica Neue"/>
                <a:cs typeface="Helvetica Neue"/>
                <a:sym typeface="Helvetica Neue"/>
              </a:defRPr>
            </a:lvl7pPr>
            <a:lvl8pPr indent="0" lvl="7" marL="0" marR="0" rtl="0" algn="l">
              <a:spcBef>
                <a:spcPts val="0"/>
              </a:spcBef>
              <a:buNone/>
              <a:defRPr sz="1800">
                <a:solidFill>
                  <a:srgbClr val="F2F2F2"/>
                </a:solidFill>
                <a:latin typeface="Helvetica Neue"/>
                <a:ea typeface="Helvetica Neue"/>
                <a:cs typeface="Helvetica Neue"/>
                <a:sym typeface="Helvetica Neue"/>
              </a:defRPr>
            </a:lvl8pPr>
            <a:lvl9pPr indent="0" lvl="8" marL="0" marR="0" rtl="0" algn="l">
              <a:spcBef>
                <a:spcPts val="0"/>
              </a:spcBef>
              <a:buNone/>
              <a:defRPr sz="1800">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66" name="Shape 66"/>
        <p:cNvGrpSpPr/>
        <p:nvPr/>
      </p:nvGrpSpPr>
      <p:grpSpPr>
        <a:xfrm>
          <a:off x="0" y="0"/>
          <a:ext cx="0" cy="0"/>
          <a:chOff x="0" y="0"/>
          <a:chExt cx="0" cy="0"/>
        </a:xfrm>
      </p:grpSpPr>
      <p:sp>
        <p:nvSpPr>
          <p:cNvPr id="67" name="Google Shape;67;p45"/>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45"/>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F2F2F2"/>
                </a:solidFill>
                <a:latin typeface="Helvetica Neue"/>
                <a:ea typeface="Helvetica Neue"/>
                <a:cs typeface="Helvetica Neue"/>
                <a:sym typeface="Helvetica Neue"/>
              </a:defRPr>
            </a:lvl1pPr>
            <a:lvl2pPr indent="0" lvl="1" marL="0" marR="0" rtl="0" algn="l">
              <a:spcBef>
                <a:spcPts val="0"/>
              </a:spcBef>
              <a:buNone/>
              <a:defRPr sz="1800">
                <a:solidFill>
                  <a:srgbClr val="F2F2F2"/>
                </a:solidFill>
                <a:latin typeface="Helvetica Neue"/>
                <a:ea typeface="Helvetica Neue"/>
                <a:cs typeface="Helvetica Neue"/>
                <a:sym typeface="Helvetica Neue"/>
              </a:defRPr>
            </a:lvl2pPr>
            <a:lvl3pPr indent="0" lvl="2" marL="0" marR="0" rtl="0" algn="l">
              <a:spcBef>
                <a:spcPts val="0"/>
              </a:spcBef>
              <a:buNone/>
              <a:defRPr sz="1800">
                <a:solidFill>
                  <a:srgbClr val="F2F2F2"/>
                </a:solidFill>
                <a:latin typeface="Helvetica Neue"/>
                <a:ea typeface="Helvetica Neue"/>
                <a:cs typeface="Helvetica Neue"/>
                <a:sym typeface="Helvetica Neue"/>
              </a:defRPr>
            </a:lvl3pPr>
            <a:lvl4pPr indent="0" lvl="3" marL="0" marR="0" rtl="0" algn="l">
              <a:spcBef>
                <a:spcPts val="0"/>
              </a:spcBef>
              <a:buNone/>
              <a:defRPr sz="1800">
                <a:solidFill>
                  <a:srgbClr val="F2F2F2"/>
                </a:solidFill>
                <a:latin typeface="Helvetica Neue"/>
                <a:ea typeface="Helvetica Neue"/>
                <a:cs typeface="Helvetica Neue"/>
                <a:sym typeface="Helvetica Neue"/>
              </a:defRPr>
            </a:lvl4pPr>
            <a:lvl5pPr indent="0" lvl="4" marL="0" marR="0" rtl="0" algn="l">
              <a:spcBef>
                <a:spcPts val="0"/>
              </a:spcBef>
              <a:buNone/>
              <a:defRPr sz="1800">
                <a:solidFill>
                  <a:srgbClr val="F2F2F2"/>
                </a:solidFill>
                <a:latin typeface="Helvetica Neue"/>
                <a:ea typeface="Helvetica Neue"/>
                <a:cs typeface="Helvetica Neue"/>
                <a:sym typeface="Helvetica Neue"/>
              </a:defRPr>
            </a:lvl5pPr>
            <a:lvl6pPr indent="0" lvl="5" marL="0" marR="0" rtl="0" algn="l">
              <a:spcBef>
                <a:spcPts val="0"/>
              </a:spcBef>
              <a:buNone/>
              <a:defRPr sz="1800">
                <a:solidFill>
                  <a:srgbClr val="F2F2F2"/>
                </a:solidFill>
                <a:latin typeface="Helvetica Neue"/>
                <a:ea typeface="Helvetica Neue"/>
                <a:cs typeface="Helvetica Neue"/>
                <a:sym typeface="Helvetica Neue"/>
              </a:defRPr>
            </a:lvl6pPr>
            <a:lvl7pPr indent="0" lvl="6" marL="0" marR="0" rtl="0" algn="l">
              <a:spcBef>
                <a:spcPts val="0"/>
              </a:spcBef>
              <a:buNone/>
              <a:defRPr sz="1800">
                <a:solidFill>
                  <a:srgbClr val="F2F2F2"/>
                </a:solidFill>
                <a:latin typeface="Helvetica Neue"/>
                <a:ea typeface="Helvetica Neue"/>
                <a:cs typeface="Helvetica Neue"/>
                <a:sym typeface="Helvetica Neue"/>
              </a:defRPr>
            </a:lvl7pPr>
            <a:lvl8pPr indent="0" lvl="7" marL="0" marR="0" rtl="0" algn="l">
              <a:spcBef>
                <a:spcPts val="0"/>
              </a:spcBef>
              <a:buNone/>
              <a:defRPr sz="1800">
                <a:solidFill>
                  <a:srgbClr val="F2F2F2"/>
                </a:solidFill>
                <a:latin typeface="Helvetica Neue"/>
                <a:ea typeface="Helvetica Neue"/>
                <a:cs typeface="Helvetica Neue"/>
                <a:sym typeface="Helvetica Neue"/>
              </a:defRPr>
            </a:lvl8pPr>
            <a:lvl9pPr indent="0" lvl="8" marL="0" marR="0" rtl="0" algn="l">
              <a:spcBef>
                <a:spcPts val="0"/>
              </a:spcBef>
              <a:buNone/>
              <a:defRPr sz="1800">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36"/>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36"/>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F2F2F2"/>
                </a:solidFill>
                <a:latin typeface="Helvetica Neue"/>
                <a:ea typeface="Helvetica Neue"/>
                <a:cs typeface="Helvetica Neue"/>
                <a:sym typeface="Helvetica Neue"/>
              </a:defRPr>
            </a:lvl1pPr>
            <a:lvl2pPr indent="0" lvl="1" marL="0" marR="0" rtl="0" algn="l">
              <a:spcBef>
                <a:spcPts val="0"/>
              </a:spcBef>
              <a:buNone/>
              <a:defRPr sz="1800">
                <a:solidFill>
                  <a:srgbClr val="F2F2F2"/>
                </a:solidFill>
                <a:latin typeface="Helvetica Neue"/>
                <a:ea typeface="Helvetica Neue"/>
                <a:cs typeface="Helvetica Neue"/>
                <a:sym typeface="Helvetica Neue"/>
              </a:defRPr>
            </a:lvl2pPr>
            <a:lvl3pPr indent="0" lvl="2" marL="0" marR="0" rtl="0" algn="l">
              <a:spcBef>
                <a:spcPts val="0"/>
              </a:spcBef>
              <a:buNone/>
              <a:defRPr sz="1800">
                <a:solidFill>
                  <a:srgbClr val="F2F2F2"/>
                </a:solidFill>
                <a:latin typeface="Helvetica Neue"/>
                <a:ea typeface="Helvetica Neue"/>
                <a:cs typeface="Helvetica Neue"/>
                <a:sym typeface="Helvetica Neue"/>
              </a:defRPr>
            </a:lvl3pPr>
            <a:lvl4pPr indent="0" lvl="3" marL="0" marR="0" rtl="0" algn="l">
              <a:spcBef>
                <a:spcPts val="0"/>
              </a:spcBef>
              <a:buNone/>
              <a:defRPr sz="1800">
                <a:solidFill>
                  <a:srgbClr val="F2F2F2"/>
                </a:solidFill>
                <a:latin typeface="Helvetica Neue"/>
                <a:ea typeface="Helvetica Neue"/>
                <a:cs typeface="Helvetica Neue"/>
                <a:sym typeface="Helvetica Neue"/>
              </a:defRPr>
            </a:lvl4pPr>
            <a:lvl5pPr indent="0" lvl="4" marL="0" marR="0" rtl="0" algn="l">
              <a:spcBef>
                <a:spcPts val="0"/>
              </a:spcBef>
              <a:buNone/>
              <a:defRPr sz="1800">
                <a:solidFill>
                  <a:srgbClr val="F2F2F2"/>
                </a:solidFill>
                <a:latin typeface="Helvetica Neue"/>
                <a:ea typeface="Helvetica Neue"/>
                <a:cs typeface="Helvetica Neue"/>
                <a:sym typeface="Helvetica Neue"/>
              </a:defRPr>
            </a:lvl5pPr>
            <a:lvl6pPr indent="0" lvl="5" marL="0" marR="0" rtl="0" algn="l">
              <a:spcBef>
                <a:spcPts val="0"/>
              </a:spcBef>
              <a:buNone/>
              <a:defRPr sz="1800">
                <a:solidFill>
                  <a:srgbClr val="F2F2F2"/>
                </a:solidFill>
                <a:latin typeface="Helvetica Neue"/>
                <a:ea typeface="Helvetica Neue"/>
                <a:cs typeface="Helvetica Neue"/>
                <a:sym typeface="Helvetica Neue"/>
              </a:defRPr>
            </a:lvl6pPr>
            <a:lvl7pPr indent="0" lvl="6" marL="0" marR="0" rtl="0" algn="l">
              <a:spcBef>
                <a:spcPts val="0"/>
              </a:spcBef>
              <a:buNone/>
              <a:defRPr sz="1800">
                <a:solidFill>
                  <a:srgbClr val="F2F2F2"/>
                </a:solidFill>
                <a:latin typeface="Helvetica Neue"/>
                <a:ea typeface="Helvetica Neue"/>
                <a:cs typeface="Helvetica Neue"/>
                <a:sym typeface="Helvetica Neue"/>
              </a:defRPr>
            </a:lvl7pPr>
            <a:lvl8pPr indent="0" lvl="7" marL="0" marR="0" rtl="0" algn="l">
              <a:spcBef>
                <a:spcPts val="0"/>
              </a:spcBef>
              <a:buNone/>
              <a:defRPr sz="1800">
                <a:solidFill>
                  <a:srgbClr val="F2F2F2"/>
                </a:solidFill>
                <a:latin typeface="Helvetica Neue"/>
                <a:ea typeface="Helvetica Neue"/>
                <a:cs typeface="Helvetica Neue"/>
                <a:sym typeface="Helvetica Neue"/>
              </a:defRPr>
            </a:lvl8pPr>
            <a:lvl9pPr indent="0" lvl="8" marL="0" marR="0" rtl="0" algn="l">
              <a:spcBef>
                <a:spcPts val="0"/>
              </a:spcBef>
              <a:buNone/>
              <a:defRPr sz="1800">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
        <p:nvSpPr>
          <p:cNvPr id="29" name="Google Shape;29;p36"/>
          <p:cNvSpPr txBox="1"/>
          <p:nvPr/>
        </p:nvSpPr>
        <p:spPr>
          <a:xfrm>
            <a:off x="1200193" y="6441410"/>
            <a:ext cx="10722866" cy="33563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2F2F2"/>
              </a:buClr>
              <a:buSzPts val="1800"/>
              <a:buFont typeface="Arial"/>
              <a:buNone/>
            </a:pPr>
            <a:r>
              <a:rPr b="0" i="0" lang="en-US" sz="1800" u="none" cap="none" strike="noStrike">
                <a:solidFill>
                  <a:srgbClr val="F2F2F2"/>
                </a:solidFill>
                <a:latin typeface="Arial"/>
                <a:ea typeface="Arial"/>
                <a:cs typeface="Arial"/>
                <a:sym typeface="Arial"/>
              </a:rPr>
              <a:t>NOAA CoastWatch Satellite Course                                      http://coastwatch.noaa.gov</a:t>
            </a:r>
            <a:endParaRPr b="0" i="0" sz="1800" u="none" cap="none" strike="noStrike">
              <a:solidFill>
                <a:srgbClr val="F2F2F2"/>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 name="Shape 30"/>
        <p:cNvGrpSpPr/>
        <p:nvPr/>
      </p:nvGrpSpPr>
      <p:grpSpPr>
        <a:xfrm>
          <a:off x="0" y="0"/>
          <a:ext cx="0" cy="0"/>
          <a:chOff x="0" y="0"/>
          <a:chExt cx="0" cy="0"/>
        </a:xfrm>
      </p:grpSpPr>
      <p:sp>
        <p:nvSpPr>
          <p:cNvPr id="31" name="Google Shape;31;p37"/>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3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solidFill>
                  <a:srgbClr val="262626"/>
                </a:solidFill>
                <a:latin typeface="Arial"/>
                <a:ea typeface="Arial"/>
                <a:cs typeface="Arial"/>
                <a:sym typeface="Arial"/>
              </a:defRPr>
            </a:lvl1pPr>
            <a:lvl2pPr indent="-381000" lvl="1" marL="914400" algn="l">
              <a:lnSpc>
                <a:spcPct val="90000"/>
              </a:lnSpc>
              <a:spcBef>
                <a:spcPts val="500"/>
              </a:spcBef>
              <a:spcAft>
                <a:spcPts val="0"/>
              </a:spcAft>
              <a:buClr>
                <a:srgbClr val="262626"/>
              </a:buClr>
              <a:buSzPts val="2400"/>
              <a:buChar char="•"/>
              <a:defRPr>
                <a:solidFill>
                  <a:srgbClr val="262626"/>
                </a:solidFill>
                <a:latin typeface="Arial"/>
                <a:ea typeface="Arial"/>
                <a:cs typeface="Arial"/>
                <a:sym typeface="Arial"/>
              </a:defRPr>
            </a:lvl2pPr>
            <a:lvl3pPr indent="-355600" lvl="2" marL="1371600" algn="l">
              <a:lnSpc>
                <a:spcPct val="90000"/>
              </a:lnSpc>
              <a:spcBef>
                <a:spcPts val="500"/>
              </a:spcBef>
              <a:spcAft>
                <a:spcPts val="0"/>
              </a:spcAft>
              <a:buClr>
                <a:srgbClr val="262626"/>
              </a:buClr>
              <a:buSzPts val="2000"/>
              <a:buChar char="•"/>
              <a:defRPr>
                <a:solidFill>
                  <a:srgbClr val="262626"/>
                </a:solidFill>
                <a:latin typeface="Arial"/>
                <a:ea typeface="Arial"/>
                <a:cs typeface="Arial"/>
                <a:sym typeface="Arial"/>
              </a:defRPr>
            </a:lvl3pPr>
            <a:lvl4pPr indent="-342900" lvl="3" marL="1828800" algn="l">
              <a:lnSpc>
                <a:spcPct val="90000"/>
              </a:lnSpc>
              <a:spcBef>
                <a:spcPts val="500"/>
              </a:spcBef>
              <a:spcAft>
                <a:spcPts val="0"/>
              </a:spcAft>
              <a:buClr>
                <a:srgbClr val="262626"/>
              </a:buClr>
              <a:buSzPts val="1800"/>
              <a:buChar char="•"/>
              <a:defRPr>
                <a:solidFill>
                  <a:srgbClr val="262626"/>
                </a:solidFill>
                <a:latin typeface="Arial"/>
                <a:ea typeface="Arial"/>
                <a:cs typeface="Arial"/>
                <a:sym typeface="Arial"/>
              </a:defRPr>
            </a:lvl4pPr>
            <a:lvl5pPr indent="-342900" lvl="4" marL="2286000" algn="l">
              <a:lnSpc>
                <a:spcPct val="90000"/>
              </a:lnSpc>
              <a:spcBef>
                <a:spcPts val="500"/>
              </a:spcBef>
              <a:spcAft>
                <a:spcPts val="0"/>
              </a:spcAft>
              <a:buClr>
                <a:srgbClr val="262626"/>
              </a:buClr>
              <a:buSzPts val="1800"/>
              <a:buChar char="•"/>
              <a:defRPr>
                <a:solidFill>
                  <a:srgbClr val="262626"/>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3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solidFill>
                  <a:srgbClr val="262626"/>
                </a:solidFill>
                <a:latin typeface="Helvetica Neue"/>
                <a:ea typeface="Helvetica Neue"/>
                <a:cs typeface="Helvetica Neue"/>
                <a:sym typeface="Helvetica Neue"/>
              </a:defRPr>
            </a:lvl1pPr>
            <a:lvl2pPr indent="-381000" lvl="1" marL="914400" algn="l">
              <a:lnSpc>
                <a:spcPct val="90000"/>
              </a:lnSpc>
              <a:spcBef>
                <a:spcPts val="500"/>
              </a:spcBef>
              <a:spcAft>
                <a:spcPts val="0"/>
              </a:spcAft>
              <a:buClr>
                <a:srgbClr val="262626"/>
              </a:buClr>
              <a:buSzPts val="2400"/>
              <a:buChar char="•"/>
              <a:defRPr>
                <a:solidFill>
                  <a:srgbClr val="262626"/>
                </a:solidFill>
                <a:latin typeface="Helvetica Neue"/>
                <a:ea typeface="Helvetica Neue"/>
                <a:cs typeface="Helvetica Neue"/>
                <a:sym typeface="Helvetica Neue"/>
              </a:defRPr>
            </a:lvl2pPr>
            <a:lvl3pPr indent="-355600" lvl="2" marL="1371600" algn="l">
              <a:lnSpc>
                <a:spcPct val="90000"/>
              </a:lnSpc>
              <a:spcBef>
                <a:spcPts val="500"/>
              </a:spcBef>
              <a:spcAft>
                <a:spcPts val="0"/>
              </a:spcAft>
              <a:buClr>
                <a:srgbClr val="262626"/>
              </a:buClr>
              <a:buSzPts val="2000"/>
              <a:buChar char="•"/>
              <a:defRPr>
                <a:solidFill>
                  <a:srgbClr val="262626"/>
                </a:solidFill>
                <a:latin typeface="Helvetica Neue"/>
                <a:ea typeface="Helvetica Neue"/>
                <a:cs typeface="Helvetica Neue"/>
                <a:sym typeface="Helvetica Neue"/>
              </a:defRPr>
            </a:lvl3pPr>
            <a:lvl4pPr indent="-342900" lvl="3" marL="18288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4pPr>
            <a:lvl5pPr indent="-342900" lvl="4" marL="22860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37"/>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F2F2F2"/>
                </a:solidFill>
                <a:latin typeface="Helvetica Neue"/>
                <a:ea typeface="Helvetica Neue"/>
                <a:cs typeface="Helvetica Neue"/>
                <a:sym typeface="Helvetica Neue"/>
              </a:defRPr>
            </a:lvl1pPr>
            <a:lvl2pPr indent="0" lvl="1" marL="0" marR="0" rtl="0" algn="l">
              <a:spcBef>
                <a:spcPts val="0"/>
              </a:spcBef>
              <a:buNone/>
              <a:defRPr sz="1800">
                <a:solidFill>
                  <a:srgbClr val="F2F2F2"/>
                </a:solidFill>
                <a:latin typeface="Helvetica Neue"/>
                <a:ea typeface="Helvetica Neue"/>
                <a:cs typeface="Helvetica Neue"/>
                <a:sym typeface="Helvetica Neue"/>
              </a:defRPr>
            </a:lvl2pPr>
            <a:lvl3pPr indent="0" lvl="2" marL="0" marR="0" rtl="0" algn="l">
              <a:spcBef>
                <a:spcPts val="0"/>
              </a:spcBef>
              <a:buNone/>
              <a:defRPr sz="1800">
                <a:solidFill>
                  <a:srgbClr val="F2F2F2"/>
                </a:solidFill>
                <a:latin typeface="Helvetica Neue"/>
                <a:ea typeface="Helvetica Neue"/>
                <a:cs typeface="Helvetica Neue"/>
                <a:sym typeface="Helvetica Neue"/>
              </a:defRPr>
            </a:lvl3pPr>
            <a:lvl4pPr indent="0" lvl="3" marL="0" marR="0" rtl="0" algn="l">
              <a:spcBef>
                <a:spcPts val="0"/>
              </a:spcBef>
              <a:buNone/>
              <a:defRPr sz="1800">
                <a:solidFill>
                  <a:srgbClr val="F2F2F2"/>
                </a:solidFill>
                <a:latin typeface="Helvetica Neue"/>
                <a:ea typeface="Helvetica Neue"/>
                <a:cs typeface="Helvetica Neue"/>
                <a:sym typeface="Helvetica Neue"/>
              </a:defRPr>
            </a:lvl4pPr>
            <a:lvl5pPr indent="0" lvl="4" marL="0" marR="0" rtl="0" algn="l">
              <a:spcBef>
                <a:spcPts val="0"/>
              </a:spcBef>
              <a:buNone/>
              <a:defRPr sz="1800">
                <a:solidFill>
                  <a:srgbClr val="F2F2F2"/>
                </a:solidFill>
                <a:latin typeface="Helvetica Neue"/>
                <a:ea typeface="Helvetica Neue"/>
                <a:cs typeface="Helvetica Neue"/>
                <a:sym typeface="Helvetica Neue"/>
              </a:defRPr>
            </a:lvl5pPr>
            <a:lvl6pPr indent="0" lvl="5" marL="0" marR="0" rtl="0" algn="l">
              <a:spcBef>
                <a:spcPts val="0"/>
              </a:spcBef>
              <a:buNone/>
              <a:defRPr sz="1800">
                <a:solidFill>
                  <a:srgbClr val="F2F2F2"/>
                </a:solidFill>
                <a:latin typeface="Helvetica Neue"/>
                <a:ea typeface="Helvetica Neue"/>
                <a:cs typeface="Helvetica Neue"/>
                <a:sym typeface="Helvetica Neue"/>
              </a:defRPr>
            </a:lvl6pPr>
            <a:lvl7pPr indent="0" lvl="6" marL="0" marR="0" rtl="0" algn="l">
              <a:spcBef>
                <a:spcPts val="0"/>
              </a:spcBef>
              <a:buNone/>
              <a:defRPr sz="1800">
                <a:solidFill>
                  <a:srgbClr val="F2F2F2"/>
                </a:solidFill>
                <a:latin typeface="Helvetica Neue"/>
                <a:ea typeface="Helvetica Neue"/>
                <a:cs typeface="Helvetica Neue"/>
                <a:sym typeface="Helvetica Neue"/>
              </a:defRPr>
            </a:lvl7pPr>
            <a:lvl8pPr indent="0" lvl="7" marL="0" marR="0" rtl="0" algn="l">
              <a:spcBef>
                <a:spcPts val="0"/>
              </a:spcBef>
              <a:buNone/>
              <a:defRPr sz="1800">
                <a:solidFill>
                  <a:srgbClr val="F2F2F2"/>
                </a:solidFill>
                <a:latin typeface="Helvetica Neue"/>
                <a:ea typeface="Helvetica Neue"/>
                <a:cs typeface="Helvetica Neue"/>
                <a:sym typeface="Helvetica Neue"/>
              </a:defRPr>
            </a:lvl8pPr>
            <a:lvl9pPr indent="0" lvl="8" marL="0" marR="0" rtl="0" algn="l">
              <a:spcBef>
                <a:spcPts val="0"/>
              </a:spcBef>
              <a:buNone/>
              <a:defRPr sz="1800">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r>
              <a:rPr lang="en-US"/>
              <a:t> </a:t>
            </a:r>
            <a:endParaRPr sz="1400">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5" name="Shape 35"/>
        <p:cNvGrpSpPr/>
        <p:nvPr/>
      </p:nvGrpSpPr>
      <p:grpSpPr>
        <a:xfrm>
          <a:off x="0" y="0"/>
          <a:ext cx="0" cy="0"/>
          <a:chOff x="0" y="0"/>
          <a:chExt cx="0" cy="0"/>
        </a:xfrm>
      </p:grpSpPr>
      <p:sp>
        <p:nvSpPr>
          <p:cNvPr id="36" name="Google Shape;36;p38"/>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solidFill>
                  <a:srgbClr val="262626"/>
                </a:solidFill>
                <a:latin typeface="Arial"/>
                <a:ea typeface="Arial"/>
                <a:cs typeface="Arial"/>
                <a:sym typeface="Arial"/>
              </a:defRPr>
            </a:lvl1pPr>
            <a:lvl2pPr indent="-381000" lvl="1" marL="914400" algn="l">
              <a:lnSpc>
                <a:spcPct val="90000"/>
              </a:lnSpc>
              <a:spcBef>
                <a:spcPts val="500"/>
              </a:spcBef>
              <a:spcAft>
                <a:spcPts val="0"/>
              </a:spcAft>
              <a:buClr>
                <a:srgbClr val="262626"/>
              </a:buClr>
              <a:buSzPts val="2400"/>
              <a:buChar char="•"/>
              <a:defRPr>
                <a:solidFill>
                  <a:srgbClr val="262626"/>
                </a:solidFill>
                <a:latin typeface="Arial"/>
                <a:ea typeface="Arial"/>
                <a:cs typeface="Arial"/>
                <a:sym typeface="Arial"/>
              </a:defRPr>
            </a:lvl2pPr>
            <a:lvl3pPr indent="-355600" lvl="2" marL="1371600" algn="l">
              <a:lnSpc>
                <a:spcPct val="90000"/>
              </a:lnSpc>
              <a:spcBef>
                <a:spcPts val="500"/>
              </a:spcBef>
              <a:spcAft>
                <a:spcPts val="0"/>
              </a:spcAft>
              <a:buClr>
                <a:srgbClr val="262626"/>
              </a:buClr>
              <a:buSzPts val="2000"/>
              <a:buChar char="•"/>
              <a:defRPr>
                <a:solidFill>
                  <a:srgbClr val="262626"/>
                </a:solidFill>
                <a:latin typeface="Arial"/>
                <a:ea typeface="Arial"/>
                <a:cs typeface="Arial"/>
                <a:sym typeface="Arial"/>
              </a:defRPr>
            </a:lvl3pPr>
            <a:lvl4pPr indent="-342900" lvl="3" marL="1828800" algn="l">
              <a:lnSpc>
                <a:spcPct val="90000"/>
              </a:lnSpc>
              <a:spcBef>
                <a:spcPts val="500"/>
              </a:spcBef>
              <a:spcAft>
                <a:spcPts val="0"/>
              </a:spcAft>
              <a:buClr>
                <a:srgbClr val="262626"/>
              </a:buClr>
              <a:buSzPts val="1800"/>
              <a:buChar char="•"/>
              <a:defRPr>
                <a:solidFill>
                  <a:srgbClr val="262626"/>
                </a:solidFill>
                <a:latin typeface="Arial"/>
                <a:ea typeface="Arial"/>
                <a:cs typeface="Arial"/>
                <a:sym typeface="Arial"/>
              </a:defRPr>
            </a:lvl4pPr>
            <a:lvl5pPr indent="-342900" lvl="4" marL="2286000" algn="l">
              <a:lnSpc>
                <a:spcPct val="90000"/>
              </a:lnSpc>
              <a:spcBef>
                <a:spcPts val="500"/>
              </a:spcBef>
              <a:spcAft>
                <a:spcPts val="0"/>
              </a:spcAft>
              <a:buClr>
                <a:srgbClr val="262626"/>
              </a:buClr>
              <a:buSzPts val="1800"/>
              <a:buChar char="•"/>
              <a:defRPr>
                <a:solidFill>
                  <a:srgbClr val="262626"/>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8"/>
          <p:cNvSpPr txBox="1"/>
          <p:nvPr>
            <p:ph idx="12" type="sldNum"/>
          </p:nvPr>
        </p:nvSpPr>
        <p:spPr>
          <a:xfrm>
            <a:off x="11214980"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F2F2F2"/>
                </a:solidFill>
                <a:latin typeface="Helvetica Neue"/>
                <a:ea typeface="Helvetica Neue"/>
                <a:cs typeface="Helvetica Neue"/>
                <a:sym typeface="Helvetica Neue"/>
              </a:defRPr>
            </a:lvl1pPr>
            <a:lvl2pPr indent="0" lvl="1" marL="0" marR="0" rtl="0" algn="l">
              <a:spcBef>
                <a:spcPts val="0"/>
              </a:spcBef>
              <a:buNone/>
              <a:defRPr sz="1800">
                <a:solidFill>
                  <a:srgbClr val="F2F2F2"/>
                </a:solidFill>
                <a:latin typeface="Helvetica Neue"/>
                <a:ea typeface="Helvetica Neue"/>
                <a:cs typeface="Helvetica Neue"/>
                <a:sym typeface="Helvetica Neue"/>
              </a:defRPr>
            </a:lvl2pPr>
            <a:lvl3pPr indent="0" lvl="2" marL="0" marR="0" rtl="0" algn="l">
              <a:spcBef>
                <a:spcPts val="0"/>
              </a:spcBef>
              <a:buNone/>
              <a:defRPr sz="1800">
                <a:solidFill>
                  <a:srgbClr val="F2F2F2"/>
                </a:solidFill>
                <a:latin typeface="Helvetica Neue"/>
                <a:ea typeface="Helvetica Neue"/>
                <a:cs typeface="Helvetica Neue"/>
                <a:sym typeface="Helvetica Neue"/>
              </a:defRPr>
            </a:lvl3pPr>
            <a:lvl4pPr indent="0" lvl="3" marL="0" marR="0" rtl="0" algn="l">
              <a:spcBef>
                <a:spcPts val="0"/>
              </a:spcBef>
              <a:buNone/>
              <a:defRPr sz="1800">
                <a:solidFill>
                  <a:srgbClr val="F2F2F2"/>
                </a:solidFill>
                <a:latin typeface="Helvetica Neue"/>
                <a:ea typeface="Helvetica Neue"/>
                <a:cs typeface="Helvetica Neue"/>
                <a:sym typeface="Helvetica Neue"/>
              </a:defRPr>
            </a:lvl4pPr>
            <a:lvl5pPr indent="0" lvl="4" marL="0" marR="0" rtl="0" algn="l">
              <a:spcBef>
                <a:spcPts val="0"/>
              </a:spcBef>
              <a:buNone/>
              <a:defRPr sz="1800">
                <a:solidFill>
                  <a:srgbClr val="F2F2F2"/>
                </a:solidFill>
                <a:latin typeface="Helvetica Neue"/>
                <a:ea typeface="Helvetica Neue"/>
                <a:cs typeface="Helvetica Neue"/>
                <a:sym typeface="Helvetica Neue"/>
              </a:defRPr>
            </a:lvl5pPr>
            <a:lvl6pPr indent="0" lvl="5" marL="0" marR="0" rtl="0" algn="l">
              <a:spcBef>
                <a:spcPts val="0"/>
              </a:spcBef>
              <a:buNone/>
              <a:defRPr sz="1800">
                <a:solidFill>
                  <a:srgbClr val="F2F2F2"/>
                </a:solidFill>
                <a:latin typeface="Helvetica Neue"/>
                <a:ea typeface="Helvetica Neue"/>
                <a:cs typeface="Helvetica Neue"/>
                <a:sym typeface="Helvetica Neue"/>
              </a:defRPr>
            </a:lvl6pPr>
            <a:lvl7pPr indent="0" lvl="6" marL="0" marR="0" rtl="0" algn="l">
              <a:spcBef>
                <a:spcPts val="0"/>
              </a:spcBef>
              <a:buNone/>
              <a:defRPr sz="1800">
                <a:solidFill>
                  <a:srgbClr val="F2F2F2"/>
                </a:solidFill>
                <a:latin typeface="Helvetica Neue"/>
                <a:ea typeface="Helvetica Neue"/>
                <a:cs typeface="Helvetica Neue"/>
                <a:sym typeface="Helvetica Neue"/>
              </a:defRPr>
            </a:lvl7pPr>
            <a:lvl8pPr indent="0" lvl="7" marL="0" marR="0" rtl="0" algn="l">
              <a:spcBef>
                <a:spcPts val="0"/>
              </a:spcBef>
              <a:buNone/>
              <a:defRPr sz="1800">
                <a:solidFill>
                  <a:srgbClr val="F2F2F2"/>
                </a:solidFill>
                <a:latin typeface="Helvetica Neue"/>
                <a:ea typeface="Helvetica Neue"/>
                <a:cs typeface="Helvetica Neue"/>
                <a:sym typeface="Helvetica Neue"/>
              </a:defRPr>
            </a:lvl8pPr>
            <a:lvl9pPr indent="0" lvl="8" marL="0" marR="0" rtl="0" algn="l">
              <a:spcBef>
                <a:spcPts val="0"/>
              </a:spcBef>
              <a:buNone/>
              <a:defRPr sz="1800">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9" name="Shape 39"/>
        <p:cNvGrpSpPr/>
        <p:nvPr/>
      </p:nvGrpSpPr>
      <p:grpSpPr>
        <a:xfrm>
          <a:off x="0" y="0"/>
          <a:ext cx="0" cy="0"/>
          <a:chOff x="0" y="0"/>
          <a:chExt cx="0" cy="0"/>
        </a:xfrm>
      </p:grpSpPr>
      <p:sp>
        <p:nvSpPr>
          <p:cNvPr id="40" name="Google Shape;40;p39"/>
          <p:cNvSpPr txBox="1"/>
          <p:nvPr>
            <p:ph type="title"/>
          </p:nvPr>
        </p:nvSpPr>
        <p:spPr>
          <a:xfrm>
            <a:off x="511740"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3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262626"/>
              </a:buClr>
              <a:buSzPts val="2400"/>
              <a:buNone/>
              <a:defRPr b="1" sz="2400">
                <a:solidFill>
                  <a:srgbClr val="262626"/>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2" name="Google Shape;42;p3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262626"/>
              </a:buClr>
              <a:buSzPts val="2000"/>
              <a:buChar char="•"/>
              <a:defRPr sz="2000">
                <a:solidFill>
                  <a:srgbClr val="262626"/>
                </a:solidFill>
                <a:latin typeface="Arial"/>
                <a:ea typeface="Arial"/>
                <a:cs typeface="Arial"/>
                <a:sym typeface="Arial"/>
              </a:defRPr>
            </a:lvl1pPr>
            <a:lvl2pPr indent="-342900" lvl="1" marL="914400" algn="l">
              <a:lnSpc>
                <a:spcPct val="90000"/>
              </a:lnSpc>
              <a:spcBef>
                <a:spcPts val="500"/>
              </a:spcBef>
              <a:spcAft>
                <a:spcPts val="0"/>
              </a:spcAft>
              <a:buClr>
                <a:srgbClr val="262626"/>
              </a:buClr>
              <a:buSzPts val="1800"/>
              <a:buChar char="•"/>
              <a:defRPr sz="1800">
                <a:solidFill>
                  <a:srgbClr val="262626"/>
                </a:solidFill>
                <a:latin typeface="Arial"/>
                <a:ea typeface="Arial"/>
                <a:cs typeface="Arial"/>
                <a:sym typeface="Arial"/>
              </a:defRPr>
            </a:lvl2pPr>
            <a:lvl3pPr indent="-330200" lvl="2" marL="1371600" algn="l">
              <a:lnSpc>
                <a:spcPct val="90000"/>
              </a:lnSpc>
              <a:spcBef>
                <a:spcPts val="500"/>
              </a:spcBef>
              <a:spcAft>
                <a:spcPts val="0"/>
              </a:spcAft>
              <a:buClr>
                <a:srgbClr val="262626"/>
              </a:buClr>
              <a:buSzPts val="1600"/>
              <a:buChar char="•"/>
              <a:defRPr sz="1600">
                <a:solidFill>
                  <a:srgbClr val="262626"/>
                </a:solidFill>
                <a:latin typeface="Arial"/>
                <a:ea typeface="Arial"/>
                <a:cs typeface="Arial"/>
                <a:sym typeface="Arial"/>
              </a:defRPr>
            </a:lvl3pPr>
            <a:lvl4pPr indent="-342900" lvl="3" marL="18288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4pPr>
            <a:lvl5pPr indent="-342900" lvl="4" marL="22860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3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262626"/>
              </a:buClr>
              <a:buSzPts val="2400"/>
              <a:buNone/>
              <a:defRPr b="1" sz="2400">
                <a:solidFill>
                  <a:srgbClr val="262626"/>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 name="Google Shape;44;p3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262626"/>
              </a:buClr>
              <a:buSzPts val="2000"/>
              <a:buChar char="•"/>
              <a:defRPr sz="2000">
                <a:solidFill>
                  <a:srgbClr val="262626"/>
                </a:solidFill>
                <a:latin typeface="Arial"/>
                <a:ea typeface="Arial"/>
                <a:cs typeface="Arial"/>
                <a:sym typeface="Arial"/>
              </a:defRPr>
            </a:lvl1pPr>
            <a:lvl2pPr indent="-342900" lvl="1" marL="914400" algn="l">
              <a:lnSpc>
                <a:spcPct val="90000"/>
              </a:lnSpc>
              <a:spcBef>
                <a:spcPts val="500"/>
              </a:spcBef>
              <a:spcAft>
                <a:spcPts val="0"/>
              </a:spcAft>
              <a:buClr>
                <a:srgbClr val="262626"/>
              </a:buClr>
              <a:buSzPts val="1800"/>
              <a:buChar char="•"/>
              <a:defRPr sz="1800">
                <a:solidFill>
                  <a:srgbClr val="262626"/>
                </a:solidFill>
                <a:latin typeface="Arial"/>
                <a:ea typeface="Arial"/>
                <a:cs typeface="Arial"/>
                <a:sym typeface="Arial"/>
              </a:defRPr>
            </a:lvl2pPr>
            <a:lvl3pPr indent="-330200" lvl="2" marL="1371600" algn="l">
              <a:lnSpc>
                <a:spcPct val="90000"/>
              </a:lnSpc>
              <a:spcBef>
                <a:spcPts val="500"/>
              </a:spcBef>
              <a:spcAft>
                <a:spcPts val="0"/>
              </a:spcAft>
              <a:buClr>
                <a:srgbClr val="262626"/>
              </a:buClr>
              <a:buSzPts val="1600"/>
              <a:buChar char="•"/>
              <a:defRPr sz="1600">
                <a:solidFill>
                  <a:srgbClr val="262626"/>
                </a:solidFill>
                <a:latin typeface="Arial"/>
                <a:ea typeface="Arial"/>
                <a:cs typeface="Arial"/>
                <a:sym typeface="Arial"/>
              </a:defRPr>
            </a:lvl3pPr>
            <a:lvl4pPr indent="-330200" lvl="3" marL="1828800" algn="l">
              <a:lnSpc>
                <a:spcPct val="90000"/>
              </a:lnSpc>
              <a:spcBef>
                <a:spcPts val="500"/>
              </a:spcBef>
              <a:spcAft>
                <a:spcPts val="0"/>
              </a:spcAft>
              <a:buClr>
                <a:srgbClr val="262626"/>
              </a:buClr>
              <a:buSzPts val="1600"/>
              <a:buChar char="•"/>
              <a:defRPr sz="1600">
                <a:solidFill>
                  <a:srgbClr val="262626"/>
                </a:solidFill>
                <a:latin typeface="Arial"/>
                <a:ea typeface="Arial"/>
                <a:cs typeface="Arial"/>
                <a:sym typeface="Arial"/>
              </a:defRPr>
            </a:lvl4pPr>
            <a:lvl5pPr indent="-330200" lvl="4" marL="2286000" algn="l">
              <a:lnSpc>
                <a:spcPct val="90000"/>
              </a:lnSpc>
              <a:spcBef>
                <a:spcPts val="500"/>
              </a:spcBef>
              <a:spcAft>
                <a:spcPts val="0"/>
              </a:spcAft>
              <a:buClr>
                <a:srgbClr val="262626"/>
              </a:buClr>
              <a:buSzPts val="1600"/>
              <a:buChar char="•"/>
              <a:defRPr sz="1600">
                <a:solidFill>
                  <a:srgbClr val="262626"/>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39"/>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F2F2F2"/>
                </a:solidFill>
                <a:latin typeface="Helvetica Neue"/>
                <a:ea typeface="Helvetica Neue"/>
                <a:cs typeface="Helvetica Neue"/>
                <a:sym typeface="Helvetica Neue"/>
              </a:defRPr>
            </a:lvl1pPr>
            <a:lvl2pPr indent="0" lvl="1" marL="0" marR="0" rtl="0" algn="l">
              <a:spcBef>
                <a:spcPts val="0"/>
              </a:spcBef>
              <a:buNone/>
              <a:defRPr sz="1800">
                <a:solidFill>
                  <a:srgbClr val="F2F2F2"/>
                </a:solidFill>
                <a:latin typeface="Helvetica Neue"/>
                <a:ea typeface="Helvetica Neue"/>
                <a:cs typeface="Helvetica Neue"/>
                <a:sym typeface="Helvetica Neue"/>
              </a:defRPr>
            </a:lvl2pPr>
            <a:lvl3pPr indent="0" lvl="2" marL="0" marR="0" rtl="0" algn="l">
              <a:spcBef>
                <a:spcPts val="0"/>
              </a:spcBef>
              <a:buNone/>
              <a:defRPr sz="1800">
                <a:solidFill>
                  <a:srgbClr val="F2F2F2"/>
                </a:solidFill>
                <a:latin typeface="Helvetica Neue"/>
                <a:ea typeface="Helvetica Neue"/>
                <a:cs typeface="Helvetica Neue"/>
                <a:sym typeface="Helvetica Neue"/>
              </a:defRPr>
            </a:lvl3pPr>
            <a:lvl4pPr indent="0" lvl="3" marL="0" marR="0" rtl="0" algn="l">
              <a:spcBef>
                <a:spcPts val="0"/>
              </a:spcBef>
              <a:buNone/>
              <a:defRPr sz="1800">
                <a:solidFill>
                  <a:srgbClr val="F2F2F2"/>
                </a:solidFill>
                <a:latin typeface="Helvetica Neue"/>
                <a:ea typeface="Helvetica Neue"/>
                <a:cs typeface="Helvetica Neue"/>
                <a:sym typeface="Helvetica Neue"/>
              </a:defRPr>
            </a:lvl4pPr>
            <a:lvl5pPr indent="0" lvl="4" marL="0" marR="0" rtl="0" algn="l">
              <a:spcBef>
                <a:spcPts val="0"/>
              </a:spcBef>
              <a:buNone/>
              <a:defRPr sz="1800">
                <a:solidFill>
                  <a:srgbClr val="F2F2F2"/>
                </a:solidFill>
                <a:latin typeface="Helvetica Neue"/>
                <a:ea typeface="Helvetica Neue"/>
                <a:cs typeface="Helvetica Neue"/>
                <a:sym typeface="Helvetica Neue"/>
              </a:defRPr>
            </a:lvl5pPr>
            <a:lvl6pPr indent="0" lvl="5" marL="0" marR="0" rtl="0" algn="l">
              <a:spcBef>
                <a:spcPts val="0"/>
              </a:spcBef>
              <a:buNone/>
              <a:defRPr sz="1800">
                <a:solidFill>
                  <a:srgbClr val="F2F2F2"/>
                </a:solidFill>
                <a:latin typeface="Helvetica Neue"/>
                <a:ea typeface="Helvetica Neue"/>
                <a:cs typeface="Helvetica Neue"/>
                <a:sym typeface="Helvetica Neue"/>
              </a:defRPr>
            </a:lvl6pPr>
            <a:lvl7pPr indent="0" lvl="6" marL="0" marR="0" rtl="0" algn="l">
              <a:spcBef>
                <a:spcPts val="0"/>
              </a:spcBef>
              <a:buNone/>
              <a:defRPr sz="1800">
                <a:solidFill>
                  <a:srgbClr val="F2F2F2"/>
                </a:solidFill>
                <a:latin typeface="Helvetica Neue"/>
                <a:ea typeface="Helvetica Neue"/>
                <a:cs typeface="Helvetica Neue"/>
                <a:sym typeface="Helvetica Neue"/>
              </a:defRPr>
            </a:lvl7pPr>
            <a:lvl8pPr indent="0" lvl="7" marL="0" marR="0" rtl="0" algn="l">
              <a:spcBef>
                <a:spcPts val="0"/>
              </a:spcBef>
              <a:buNone/>
              <a:defRPr sz="1800">
                <a:solidFill>
                  <a:srgbClr val="F2F2F2"/>
                </a:solidFill>
                <a:latin typeface="Helvetica Neue"/>
                <a:ea typeface="Helvetica Neue"/>
                <a:cs typeface="Helvetica Neue"/>
                <a:sym typeface="Helvetica Neue"/>
              </a:defRPr>
            </a:lvl8pPr>
            <a:lvl9pPr indent="0" lvl="8" marL="0" marR="0" rtl="0" algn="l">
              <a:spcBef>
                <a:spcPts val="0"/>
              </a:spcBef>
              <a:buNone/>
              <a:defRPr sz="1800">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6" name="Shape 46"/>
        <p:cNvGrpSpPr/>
        <p:nvPr/>
      </p:nvGrpSpPr>
      <p:grpSpPr>
        <a:xfrm>
          <a:off x="0" y="0"/>
          <a:ext cx="0" cy="0"/>
          <a:chOff x="0" y="0"/>
          <a:chExt cx="0" cy="0"/>
        </a:xfrm>
      </p:grpSpPr>
      <p:sp>
        <p:nvSpPr>
          <p:cNvPr id="47" name="Google Shape;47;p40"/>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F2F2F2"/>
                </a:solidFill>
                <a:latin typeface="Helvetica Neue"/>
                <a:ea typeface="Helvetica Neue"/>
                <a:cs typeface="Helvetica Neue"/>
                <a:sym typeface="Helvetica Neue"/>
              </a:defRPr>
            </a:lvl1pPr>
            <a:lvl2pPr indent="0" lvl="1" marL="0" marR="0" rtl="0" algn="l">
              <a:spcBef>
                <a:spcPts val="0"/>
              </a:spcBef>
              <a:buNone/>
              <a:defRPr sz="1800">
                <a:solidFill>
                  <a:srgbClr val="F2F2F2"/>
                </a:solidFill>
                <a:latin typeface="Helvetica Neue"/>
                <a:ea typeface="Helvetica Neue"/>
                <a:cs typeface="Helvetica Neue"/>
                <a:sym typeface="Helvetica Neue"/>
              </a:defRPr>
            </a:lvl2pPr>
            <a:lvl3pPr indent="0" lvl="2" marL="0" marR="0" rtl="0" algn="l">
              <a:spcBef>
                <a:spcPts val="0"/>
              </a:spcBef>
              <a:buNone/>
              <a:defRPr sz="1800">
                <a:solidFill>
                  <a:srgbClr val="F2F2F2"/>
                </a:solidFill>
                <a:latin typeface="Helvetica Neue"/>
                <a:ea typeface="Helvetica Neue"/>
                <a:cs typeface="Helvetica Neue"/>
                <a:sym typeface="Helvetica Neue"/>
              </a:defRPr>
            </a:lvl3pPr>
            <a:lvl4pPr indent="0" lvl="3" marL="0" marR="0" rtl="0" algn="l">
              <a:spcBef>
                <a:spcPts val="0"/>
              </a:spcBef>
              <a:buNone/>
              <a:defRPr sz="1800">
                <a:solidFill>
                  <a:srgbClr val="F2F2F2"/>
                </a:solidFill>
                <a:latin typeface="Helvetica Neue"/>
                <a:ea typeface="Helvetica Neue"/>
                <a:cs typeface="Helvetica Neue"/>
                <a:sym typeface="Helvetica Neue"/>
              </a:defRPr>
            </a:lvl4pPr>
            <a:lvl5pPr indent="0" lvl="4" marL="0" marR="0" rtl="0" algn="l">
              <a:spcBef>
                <a:spcPts val="0"/>
              </a:spcBef>
              <a:buNone/>
              <a:defRPr sz="1800">
                <a:solidFill>
                  <a:srgbClr val="F2F2F2"/>
                </a:solidFill>
                <a:latin typeface="Helvetica Neue"/>
                <a:ea typeface="Helvetica Neue"/>
                <a:cs typeface="Helvetica Neue"/>
                <a:sym typeface="Helvetica Neue"/>
              </a:defRPr>
            </a:lvl5pPr>
            <a:lvl6pPr indent="0" lvl="5" marL="0" marR="0" rtl="0" algn="l">
              <a:spcBef>
                <a:spcPts val="0"/>
              </a:spcBef>
              <a:buNone/>
              <a:defRPr sz="1800">
                <a:solidFill>
                  <a:srgbClr val="F2F2F2"/>
                </a:solidFill>
                <a:latin typeface="Helvetica Neue"/>
                <a:ea typeface="Helvetica Neue"/>
                <a:cs typeface="Helvetica Neue"/>
                <a:sym typeface="Helvetica Neue"/>
              </a:defRPr>
            </a:lvl6pPr>
            <a:lvl7pPr indent="0" lvl="6" marL="0" marR="0" rtl="0" algn="l">
              <a:spcBef>
                <a:spcPts val="0"/>
              </a:spcBef>
              <a:buNone/>
              <a:defRPr sz="1800">
                <a:solidFill>
                  <a:srgbClr val="F2F2F2"/>
                </a:solidFill>
                <a:latin typeface="Helvetica Neue"/>
                <a:ea typeface="Helvetica Neue"/>
                <a:cs typeface="Helvetica Neue"/>
                <a:sym typeface="Helvetica Neue"/>
              </a:defRPr>
            </a:lvl7pPr>
            <a:lvl8pPr indent="0" lvl="7" marL="0" marR="0" rtl="0" algn="l">
              <a:spcBef>
                <a:spcPts val="0"/>
              </a:spcBef>
              <a:buNone/>
              <a:defRPr sz="1800">
                <a:solidFill>
                  <a:srgbClr val="F2F2F2"/>
                </a:solidFill>
                <a:latin typeface="Helvetica Neue"/>
                <a:ea typeface="Helvetica Neue"/>
                <a:cs typeface="Helvetica Neue"/>
                <a:sym typeface="Helvetica Neue"/>
              </a:defRPr>
            </a:lvl8pPr>
            <a:lvl9pPr indent="0" lvl="8" marL="0" marR="0" rtl="0" algn="l">
              <a:spcBef>
                <a:spcPts val="0"/>
              </a:spcBef>
              <a:buNone/>
              <a:defRPr sz="1800">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8" name="Shape 48"/>
        <p:cNvGrpSpPr/>
        <p:nvPr/>
      </p:nvGrpSpPr>
      <p:grpSpPr>
        <a:xfrm>
          <a:off x="0" y="0"/>
          <a:ext cx="0" cy="0"/>
          <a:chOff x="0" y="0"/>
          <a:chExt cx="0" cy="0"/>
        </a:xfrm>
      </p:grpSpPr>
      <p:sp>
        <p:nvSpPr>
          <p:cNvPr id="49" name="Google Shape;49;p4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a:buNone/>
              <a:defRPr sz="32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4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262626"/>
              </a:buClr>
              <a:buSzPts val="3200"/>
              <a:buChar char="•"/>
              <a:defRPr sz="3200">
                <a:solidFill>
                  <a:srgbClr val="262626"/>
                </a:solidFill>
                <a:latin typeface="Arial"/>
                <a:ea typeface="Arial"/>
                <a:cs typeface="Arial"/>
                <a:sym typeface="Arial"/>
              </a:defRPr>
            </a:lvl1pPr>
            <a:lvl2pPr indent="-406400" lvl="1" marL="914400" algn="l">
              <a:lnSpc>
                <a:spcPct val="90000"/>
              </a:lnSpc>
              <a:spcBef>
                <a:spcPts val="500"/>
              </a:spcBef>
              <a:spcAft>
                <a:spcPts val="0"/>
              </a:spcAft>
              <a:buClr>
                <a:srgbClr val="262626"/>
              </a:buClr>
              <a:buSzPts val="2800"/>
              <a:buChar char="•"/>
              <a:defRPr sz="2800">
                <a:solidFill>
                  <a:srgbClr val="262626"/>
                </a:solidFill>
                <a:latin typeface="Arial"/>
                <a:ea typeface="Arial"/>
                <a:cs typeface="Arial"/>
                <a:sym typeface="Arial"/>
              </a:defRPr>
            </a:lvl2pPr>
            <a:lvl3pPr indent="-381000" lvl="2" marL="1371600" algn="l">
              <a:lnSpc>
                <a:spcPct val="90000"/>
              </a:lnSpc>
              <a:spcBef>
                <a:spcPts val="500"/>
              </a:spcBef>
              <a:spcAft>
                <a:spcPts val="0"/>
              </a:spcAft>
              <a:buClr>
                <a:srgbClr val="262626"/>
              </a:buClr>
              <a:buSzPts val="2400"/>
              <a:buChar char="•"/>
              <a:defRPr sz="2400">
                <a:solidFill>
                  <a:srgbClr val="262626"/>
                </a:solidFill>
                <a:latin typeface="Arial"/>
                <a:ea typeface="Arial"/>
                <a:cs typeface="Arial"/>
                <a:sym typeface="Arial"/>
              </a:defRPr>
            </a:lvl3pPr>
            <a:lvl4pPr indent="-355600" lvl="3" marL="1828800" algn="l">
              <a:lnSpc>
                <a:spcPct val="90000"/>
              </a:lnSpc>
              <a:spcBef>
                <a:spcPts val="500"/>
              </a:spcBef>
              <a:spcAft>
                <a:spcPts val="0"/>
              </a:spcAft>
              <a:buClr>
                <a:srgbClr val="262626"/>
              </a:buClr>
              <a:buSzPts val="2000"/>
              <a:buChar char="•"/>
              <a:defRPr sz="2000">
                <a:solidFill>
                  <a:srgbClr val="262626"/>
                </a:solidFill>
                <a:latin typeface="Arial"/>
                <a:ea typeface="Arial"/>
                <a:cs typeface="Arial"/>
                <a:sym typeface="Arial"/>
              </a:defRPr>
            </a:lvl4pPr>
            <a:lvl5pPr indent="-355600" lvl="4" marL="2286000" algn="l">
              <a:lnSpc>
                <a:spcPct val="90000"/>
              </a:lnSpc>
              <a:spcBef>
                <a:spcPts val="500"/>
              </a:spcBef>
              <a:spcAft>
                <a:spcPts val="0"/>
              </a:spcAft>
              <a:buClr>
                <a:srgbClr val="262626"/>
              </a:buClr>
              <a:buSzPts val="2000"/>
              <a:buChar char="•"/>
              <a:defRPr sz="2000">
                <a:solidFill>
                  <a:srgbClr val="262626"/>
                </a:solidFill>
                <a:latin typeface="Arial"/>
                <a:ea typeface="Arial"/>
                <a:cs typeface="Arial"/>
                <a:sym typeface="Arial"/>
              </a:defRPr>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1" name="Google Shape;51;p4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atin typeface="Arial"/>
                <a:ea typeface="Arial"/>
                <a:cs typeface="Arial"/>
                <a:sym typeface="Aria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2" name="Google Shape;52;p41"/>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F2F2F2"/>
                </a:solidFill>
                <a:latin typeface="Helvetica Neue"/>
                <a:ea typeface="Helvetica Neue"/>
                <a:cs typeface="Helvetica Neue"/>
                <a:sym typeface="Helvetica Neue"/>
              </a:defRPr>
            </a:lvl1pPr>
            <a:lvl2pPr indent="0" lvl="1" marL="0" marR="0" rtl="0" algn="l">
              <a:spcBef>
                <a:spcPts val="0"/>
              </a:spcBef>
              <a:buNone/>
              <a:defRPr sz="1800">
                <a:solidFill>
                  <a:srgbClr val="F2F2F2"/>
                </a:solidFill>
                <a:latin typeface="Helvetica Neue"/>
                <a:ea typeface="Helvetica Neue"/>
                <a:cs typeface="Helvetica Neue"/>
                <a:sym typeface="Helvetica Neue"/>
              </a:defRPr>
            </a:lvl2pPr>
            <a:lvl3pPr indent="0" lvl="2" marL="0" marR="0" rtl="0" algn="l">
              <a:spcBef>
                <a:spcPts val="0"/>
              </a:spcBef>
              <a:buNone/>
              <a:defRPr sz="1800">
                <a:solidFill>
                  <a:srgbClr val="F2F2F2"/>
                </a:solidFill>
                <a:latin typeface="Helvetica Neue"/>
                <a:ea typeface="Helvetica Neue"/>
                <a:cs typeface="Helvetica Neue"/>
                <a:sym typeface="Helvetica Neue"/>
              </a:defRPr>
            </a:lvl3pPr>
            <a:lvl4pPr indent="0" lvl="3" marL="0" marR="0" rtl="0" algn="l">
              <a:spcBef>
                <a:spcPts val="0"/>
              </a:spcBef>
              <a:buNone/>
              <a:defRPr sz="1800">
                <a:solidFill>
                  <a:srgbClr val="F2F2F2"/>
                </a:solidFill>
                <a:latin typeface="Helvetica Neue"/>
                <a:ea typeface="Helvetica Neue"/>
                <a:cs typeface="Helvetica Neue"/>
                <a:sym typeface="Helvetica Neue"/>
              </a:defRPr>
            </a:lvl4pPr>
            <a:lvl5pPr indent="0" lvl="4" marL="0" marR="0" rtl="0" algn="l">
              <a:spcBef>
                <a:spcPts val="0"/>
              </a:spcBef>
              <a:buNone/>
              <a:defRPr sz="1800">
                <a:solidFill>
                  <a:srgbClr val="F2F2F2"/>
                </a:solidFill>
                <a:latin typeface="Helvetica Neue"/>
                <a:ea typeface="Helvetica Neue"/>
                <a:cs typeface="Helvetica Neue"/>
                <a:sym typeface="Helvetica Neue"/>
              </a:defRPr>
            </a:lvl5pPr>
            <a:lvl6pPr indent="0" lvl="5" marL="0" marR="0" rtl="0" algn="l">
              <a:spcBef>
                <a:spcPts val="0"/>
              </a:spcBef>
              <a:buNone/>
              <a:defRPr sz="1800">
                <a:solidFill>
                  <a:srgbClr val="F2F2F2"/>
                </a:solidFill>
                <a:latin typeface="Helvetica Neue"/>
                <a:ea typeface="Helvetica Neue"/>
                <a:cs typeface="Helvetica Neue"/>
                <a:sym typeface="Helvetica Neue"/>
              </a:defRPr>
            </a:lvl6pPr>
            <a:lvl7pPr indent="0" lvl="6" marL="0" marR="0" rtl="0" algn="l">
              <a:spcBef>
                <a:spcPts val="0"/>
              </a:spcBef>
              <a:buNone/>
              <a:defRPr sz="1800">
                <a:solidFill>
                  <a:srgbClr val="F2F2F2"/>
                </a:solidFill>
                <a:latin typeface="Helvetica Neue"/>
                <a:ea typeface="Helvetica Neue"/>
                <a:cs typeface="Helvetica Neue"/>
                <a:sym typeface="Helvetica Neue"/>
              </a:defRPr>
            </a:lvl7pPr>
            <a:lvl8pPr indent="0" lvl="7" marL="0" marR="0" rtl="0" algn="l">
              <a:spcBef>
                <a:spcPts val="0"/>
              </a:spcBef>
              <a:buNone/>
              <a:defRPr sz="1800">
                <a:solidFill>
                  <a:srgbClr val="F2F2F2"/>
                </a:solidFill>
                <a:latin typeface="Helvetica Neue"/>
                <a:ea typeface="Helvetica Neue"/>
                <a:cs typeface="Helvetica Neue"/>
                <a:sym typeface="Helvetica Neue"/>
              </a:defRPr>
            </a:lvl8pPr>
            <a:lvl9pPr indent="0" lvl="8" marL="0" marR="0" rtl="0" algn="l">
              <a:spcBef>
                <a:spcPts val="0"/>
              </a:spcBef>
              <a:buNone/>
              <a:defRPr sz="1800">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3" name="Shape 53"/>
        <p:cNvGrpSpPr/>
        <p:nvPr/>
      </p:nvGrpSpPr>
      <p:grpSpPr>
        <a:xfrm>
          <a:off x="0" y="0"/>
          <a:ext cx="0" cy="0"/>
          <a:chOff x="0" y="0"/>
          <a:chExt cx="0" cy="0"/>
        </a:xfrm>
      </p:grpSpPr>
      <p:sp>
        <p:nvSpPr>
          <p:cNvPr id="54" name="Google Shape;54;p4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42"/>
          <p:cNvSpPr/>
          <p:nvPr>
            <p:ph idx="2" type="pic"/>
          </p:nvPr>
        </p:nvSpPr>
        <p:spPr>
          <a:xfrm>
            <a:off x="5183188" y="987425"/>
            <a:ext cx="6172200" cy="4873625"/>
          </a:xfrm>
          <a:prstGeom prst="rect">
            <a:avLst/>
          </a:prstGeom>
          <a:noFill/>
          <a:ln>
            <a:noFill/>
          </a:ln>
        </p:spPr>
      </p:sp>
      <p:sp>
        <p:nvSpPr>
          <p:cNvPr id="56" name="Google Shape;56;p4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42"/>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F2F2F2"/>
                </a:solidFill>
                <a:latin typeface="Helvetica Neue"/>
                <a:ea typeface="Helvetica Neue"/>
                <a:cs typeface="Helvetica Neue"/>
                <a:sym typeface="Helvetica Neue"/>
              </a:defRPr>
            </a:lvl1pPr>
            <a:lvl2pPr indent="0" lvl="1" marL="0" marR="0" rtl="0" algn="l">
              <a:spcBef>
                <a:spcPts val="0"/>
              </a:spcBef>
              <a:buNone/>
              <a:defRPr sz="1800">
                <a:solidFill>
                  <a:srgbClr val="F2F2F2"/>
                </a:solidFill>
                <a:latin typeface="Helvetica Neue"/>
                <a:ea typeface="Helvetica Neue"/>
                <a:cs typeface="Helvetica Neue"/>
                <a:sym typeface="Helvetica Neue"/>
              </a:defRPr>
            </a:lvl2pPr>
            <a:lvl3pPr indent="0" lvl="2" marL="0" marR="0" rtl="0" algn="l">
              <a:spcBef>
                <a:spcPts val="0"/>
              </a:spcBef>
              <a:buNone/>
              <a:defRPr sz="1800">
                <a:solidFill>
                  <a:srgbClr val="F2F2F2"/>
                </a:solidFill>
                <a:latin typeface="Helvetica Neue"/>
                <a:ea typeface="Helvetica Neue"/>
                <a:cs typeface="Helvetica Neue"/>
                <a:sym typeface="Helvetica Neue"/>
              </a:defRPr>
            </a:lvl3pPr>
            <a:lvl4pPr indent="0" lvl="3" marL="0" marR="0" rtl="0" algn="l">
              <a:spcBef>
                <a:spcPts val="0"/>
              </a:spcBef>
              <a:buNone/>
              <a:defRPr sz="1800">
                <a:solidFill>
                  <a:srgbClr val="F2F2F2"/>
                </a:solidFill>
                <a:latin typeface="Helvetica Neue"/>
                <a:ea typeface="Helvetica Neue"/>
                <a:cs typeface="Helvetica Neue"/>
                <a:sym typeface="Helvetica Neue"/>
              </a:defRPr>
            </a:lvl4pPr>
            <a:lvl5pPr indent="0" lvl="4" marL="0" marR="0" rtl="0" algn="l">
              <a:spcBef>
                <a:spcPts val="0"/>
              </a:spcBef>
              <a:buNone/>
              <a:defRPr sz="1800">
                <a:solidFill>
                  <a:srgbClr val="F2F2F2"/>
                </a:solidFill>
                <a:latin typeface="Helvetica Neue"/>
                <a:ea typeface="Helvetica Neue"/>
                <a:cs typeface="Helvetica Neue"/>
                <a:sym typeface="Helvetica Neue"/>
              </a:defRPr>
            </a:lvl5pPr>
            <a:lvl6pPr indent="0" lvl="5" marL="0" marR="0" rtl="0" algn="l">
              <a:spcBef>
                <a:spcPts val="0"/>
              </a:spcBef>
              <a:buNone/>
              <a:defRPr sz="1800">
                <a:solidFill>
                  <a:srgbClr val="F2F2F2"/>
                </a:solidFill>
                <a:latin typeface="Helvetica Neue"/>
                <a:ea typeface="Helvetica Neue"/>
                <a:cs typeface="Helvetica Neue"/>
                <a:sym typeface="Helvetica Neue"/>
              </a:defRPr>
            </a:lvl6pPr>
            <a:lvl7pPr indent="0" lvl="6" marL="0" marR="0" rtl="0" algn="l">
              <a:spcBef>
                <a:spcPts val="0"/>
              </a:spcBef>
              <a:buNone/>
              <a:defRPr sz="1800">
                <a:solidFill>
                  <a:srgbClr val="F2F2F2"/>
                </a:solidFill>
                <a:latin typeface="Helvetica Neue"/>
                <a:ea typeface="Helvetica Neue"/>
                <a:cs typeface="Helvetica Neue"/>
                <a:sym typeface="Helvetica Neue"/>
              </a:defRPr>
            </a:lvl7pPr>
            <a:lvl8pPr indent="0" lvl="7" marL="0" marR="0" rtl="0" algn="l">
              <a:spcBef>
                <a:spcPts val="0"/>
              </a:spcBef>
              <a:buNone/>
              <a:defRPr sz="1800">
                <a:solidFill>
                  <a:srgbClr val="F2F2F2"/>
                </a:solidFill>
                <a:latin typeface="Helvetica Neue"/>
                <a:ea typeface="Helvetica Neue"/>
                <a:cs typeface="Helvetica Neue"/>
                <a:sym typeface="Helvetica Neue"/>
              </a:defRPr>
            </a:lvl8pPr>
            <a:lvl9pPr indent="0" lvl="8" marL="0" marR="0" rtl="0" algn="l">
              <a:spcBef>
                <a:spcPts val="0"/>
              </a:spcBef>
              <a:buNone/>
              <a:defRPr sz="1800">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8" name="Shape 58"/>
        <p:cNvGrpSpPr/>
        <p:nvPr/>
      </p:nvGrpSpPr>
      <p:grpSpPr>
        <a:xfrm>
          <a:off x="0" y="0"/>
          <a:ext cx="0" cy="0"/>
          <a:chOff x="0" y="0"/>
          <a:chExt cx="0" cy="0"/>
        </a:xfrm>
      </p:grpSpPr>
      <p:sp>
        <p:nvSpPr>
          <p:cNvPr id="59" name="Google Shape;59;p43"/>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4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solidFill>
                  <a:srgbClr val="262626"/>
                </a:solidFill>
                <a:latin typeface="Arial"/>
                <a:ea typeface="Arial"/>
                <a:cs typeface="Arial"/>
                <a:sym typeface="Arial"/>
              </a:defRPr>
            </a:lvl1pPr>
            <a:lvl2pPr indent="-381000" lvl="1" marL="914400" algn="l">
              <a:lnSpc>
                <a:spcPct val="90000"/>
              </a:lnSpc>
              <a:spcBef>
                <a:spcPts val="500"/>
              </a:spcBef>
              <a:spcAft>
                <a:spcPts val="0"/>
              </a:spcAft>
              <a:buClr>
                <a:srgbClr val="262626"/>
              </a:buClr>
              <a:buSzPts val="2400"/>
              <a:buChar char="•"/>
              <a:defRPr>
                <a:solidFill>
                  <a:srgbClr val="262626"/>
                </a:solidFill>
                <a:latin typeface="Arial"/>
                <a:ea typeface="Arial"/>
                <a:cs typeface="Arial"/>
                <a:sym typeface="Arial"/>
              </a:defRPr>
            </a:lvl2pPr>
            <a:lvl3pPr indent="-355600" lvl="2" marL="1371600" algn="l">
              <a:lnSpc>
                <a:spcPct val="90000"/>
              </a:lnSpc>
              <a:spcBef>
                <a:spcPts val="500"/>
              </a:spcBef>
              <a:spcAft>
                <a:spcPts val="0"/>
              </a:spcAft>
              <a:buClr>
                <a:srgbClr val="262626"/>
              </a:buClr>
              <a:buSzPts val="2000"/>
              <a:buChar char="•"/>
              <a:defRPr>
                <a:solidFill>
                  <a:srgbClr val="262626"/>
                </a:solidFill>
                <a:latin typeface="Arial"/>
                <a:ea typeface="Arial"/>
                <a:cs typeface="Arial"/>
                <a:sym typeface="Arial"/>
              </a:defRPr>
            </a:lvl3pPr>
            <a:lvl4pPr indent="-342900" lvl="3" marL="1828800" algn="l">
              <a:lnSpc>
                <a:spcPct val="90000"/>
              </a:lnSpc>
              <a:spcBef>
                <a:spcPts val="500"/>
              </a:spcBef>
              <a:spcAft>
                <a:spcPts val="0"/>
              </a:spcAft>
              <a:buClr>
                <a:srgbClr val="262626"/>
              </a:buClr>
              <a:buSzPts val="1800"/>
              <a:buChar char="•"/>
              <a:defRPr>
                <a:solidFill>
                  <a:srgbClr val="262626"/>
                </a:solidFill>
                <a:latin typeface="Arial"/>
                <a:ea typeface="Arial"/>
                <a:cs typeface="Arial"/>
                <a:sym typeface="Arial"/>
              </a:defRPr>
            </a:lvl4pPr>
            <a:lvl5pPr indent="-342900" lvl="4" marL="2286000" algn="l">
              <a:lnSpc>
                <a:spcPct val="90000"/>
              </a:lnSpc>
              <a:spcBef>
                <a:spcPts val="500"/>
              </a:spcBef>
              <a:spcAft>
                <a:spcPts val="0"/>
              </a:spcAft>
              <a:buClr>
                <a:srgbClr val="262626"/>
              </a:buClr>
              <a:buSzPts val="1800"/>
              <a:buChar char="•"/>
              <a:defRPr>
                <a:solidFill>
                  <a:srgbClr val="262626"/>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43"/>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F2F2F2"/>
                </a:solidFill>
                <a:latin typeface="Helvetica Neue"/>
                <a:ea typeface="Helvetica Neue"/>
                <a:cs typeface="Helvetica Neue"/>
                <a:sym typeface="Helvetica Neue"/>
              </a:defRPr>
            </a:lvl1pPr>
            <a:lvl2pPr indent="0" lvl="1" marL="0" marR="0" rtl="0" algn="l">
              <a:spcBef>
                <a:spcPts val="0"/>
              </a:spcBef>
              <a:buNone/>
              <a:defRPr sz="1800">
                <a:solidFill>
                  <a:srgbClr val="F2F2F2"/>
                </a:solidFill>
                <a:latin typeface="Helvetica Neue"/>
                <a:ea typeface="Helvetica Neue"/>
                <a:cs typeface="Helvetica Neue"/>
                <a:sym typeface="Helvetica Neue"/>
              </a:defRPr>
            </a:lvl2pPr>
            <a:lvl3pPr indent="0" lvl="2" marL="0" marR="0" rtl="0" algn="l">
              <a:spcBef>
                <a:spcPts val="0"/>
              </a:spcBef>
              <a:buNone/>
              <a:defRPr sz="1800">
                <a:solidFill>
                  <a:srgbClr val="F2F2F2"/>
                </a:solidFill>
                <a:latin typeface="Helvetica Neue"/>
                <a:ea typeface="Helvetica Neue"/>
                <a:cs typeface="Helvetica Neue"/>
                <a:sym typeface="Helvetica Neue"/>
              </a:defRPr>
            </a:lvl3pPr>
            <a:lvl4pPr indent="0" lvl="3" marL="0" marR="0" rtl="0" algn="l">
              <a:spcBef>
                <a:spcPts val="0"/>
              </a:spcBef>
              <a:buNone/>
              <a:defRPr sz="1800">
                <a:solidFill>
                  <a:srgbClr val="F2F2F2"/>
                </a:solidFill>
                <a:latin typeface="Helvetica Neue"/>
                <a:ea typeface="Helvetica Neue"/>
                <a:cs typeface="Helvetica Neue"/>
                <a:sym typeface="Helvetica Neue"/>
              </a:defRPr>
            </a:lvl4pPr>
            <a:lvl5pPr indent="0" lvl="4" marL="0" marR="0" rtl="0" algn="l">
              <a:spcBef>
                <a:spcPts val="0"/>
              </a:spcBef>
              <a:buNone/>
              <a:defRPr sz="1800">
                <a:solidFill>
                  <a:srgbClr val="F2F2F2"/>
                </a:solidFill>
                <a:latin typeface="Helvetica Neue"/>
                <a:ea typeface="Helvetica Neue"/>
                <a:cs typeface="Helvetica Neue"/>
                <a:sym typeface="Helvetica Neue"/>
              </a:defRPr>
            </a:lvl5pPr>
            <a:lvl6pPr indent="0" lvl="5" marL="0" marR="0" rtl="0" algn="l">
              <a:spcBef>
                <a:spcPts val="0"/>
              </a:spcBef>
              <a:buNone/>
              <a:defRPr sz="1800">
                <a:solidFill>
                  <a:srgbClr val="F2F2F2"/>
                </a:solidFill>
                <a:latin typeface="Helvetica Neue"/>
                <a:ea typeface="Helvetica Neue"/>
                <a:cs typeface="Helvetica Neue"/>
                <a:sym typeface="Helvetica Neue"/>
              </a:defRPr>
            </a:lvl6pPr>
            <a:lvl7pPr indent="0" lvl="6" marL="0" marR="0" rtl="0" algn="l">
              <a:spcBef>
                <a:spcPts val="0"/>
              </a:spcBef>
              <a:buNone/>
              <a:defRPr sz="1800">
                <a:solidFill>
                  <a:srgbClr val="F2F2F2"/>
                </a:solidFill>
                <a:latin typeface="Helvetica Neue"/>
                <a:ea typeface="Helvetica Neue"/>
                <a:cs typeface="Helvetica Neue"/>
                <a:sym typeface="Helvetica Neue"/>
              </a:defRPr>
            </a:lvl7pPr>
            <a:lvl8pPr indent="0" lvl="7" marL="0" marR="0" rtl="0" algn="l">
              <a:spcBef>
                <a:spcPts val="0"/>
              </a:spcBef>
              <a:buNone/>
              <a:defRPr sz="1800">
                <a:solidFill>
                  <a:srgbClr val="F2F2F2"/>
                </a:solidFill>
                <a:latin typeface="Helvetica Neue"/>
                <a:ea typeface="Helvetica Neue"/>
                <a:cs typeface="Helvetica Neue"/>
                <a:sym typeface="Helvetica Neue"/>
              </a:defRPr>
            </a:lvl8pPr>
            <a:lvl9pPr indent="0" lvl="8" marL="0" marR="0" rtl="0" algn="l">
              <a:spcBef>
                <a:spcPts val="0"/>
              </a:spcBef>
              <a:buNone/>
              <a:defRPr sz="1800">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3.png"/><Relationship Id="rId3" Type="http://schemas.openxmlformats.org/officeDocument/2006/relationships/image" Target="../media/image5.png"/><Relationship Id="rId4" Type="http://schemas.openxmlformats.org/officeDocument/2006/relationships/slideLayout" Target="../slideLayouts/slideLayout1.xml"/><Relationship Id="rId5"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33"/>
          <p:cNvSpPr/>
          <p:nvPr/>
        </p:nvSpPr>
        <p:spPr>
          <a:xfrm>
            <a:off x="-12253" y="4417161"/>
            <a:ext cx="12227564" cy="2457785"/>
          </a:xfrm>
          <a:custGeom>
            <a:rect b="b" l="l" r="r" t="t"/>
            <a:pathLst>
              <a:path extrusionOk="0" h="2457785" w="9170673">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Narrow"/>
              <a:ea typeface="Arial Narrow"/>
              <a:cs typeface="Arial Narrow"/>
              <a:sym typeface="Arial Narrow"/>
            </a:endParaRPr>
          </a:p>
        </p:txBody>
      </p:sp>
      <p:sp>
        <p:nvSpPr>
          <p:cNvPr id="11" name="Google Shape;11;p33"/>
          <p:cNvSpPr/>
          <p:nvPr/>
        </p:nvSpPr>
        <p:spPr>
          <a:xfrm>
            <a:off x="-12253" y="0"/>
            <a:ext cx="12227564" cy="3708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Narrow"/>
              <a:ea typeface="Arial Narrow"/>
              <a:cs typeface="Arial Narrow"/>
              <a:sym typeface="Arial Narrow"/>
            </a:endParaRPr>
          </a:p>
        </p:txBody>
      </p:sp>
      <p:pic>
        <p:nvPicPr>
          <p:cNvPr id="12" name="Google Shape;12;p33"/>
          <p:cNvPicPr preferRelativeResize="0"/>
          <p:nvPr/>
        </p:nvPicPr>
        <p:blipFill rotWithShape="1">
          <a:blip r:embed="rId2">
            <a:alphaModFix/>
          </a:blip>
          <a:srcRect b="0" l="0" r="0" t="0"/>
          <a:stretch/>
        </p:blipFill>
        <p:spPr>
          <a:xfrm>
            <a:off x="10668000" y="5405168"/>
            <a:ext cx="1243781" cy="1243781"/>
          </a:xfrm>
          <a:prstGeom prst="rect">
            <a:avLst/>
          </a:prstGeom>
          <a:noFill/>
          <a:ln>
            <a:noFill/>
          </a:ln>
        </p:spPr>
      </p:pic>
      <p:pic>
        <p:nvPicPr>
          <p:cNvPr id="13" name="Google Shape;13;p33"/>
          <p:cNvPicPr preferRelativeResize="0"/>
          <p:nvPr/>
        </p:nvPicPr>
        <p:blipFill rotWithShape="1">
          <a:blip r:embed="rId3">
            <a:alphaModFix/>
          </a:blip>
          <a:srcRect b="0" l="0" r="0" t="0"/>
          <a:stretch/>
        </p:blipFill>
        <p:spPr>
          <a:xfrm>
            <a:off x="-17878" y="-97099"/>
            <a:ext cx="9144000" cy="416157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 name="Shape 19"/>
        <p:cNvGrpSpPr/>
        <p:nvPr/>
      </p:nvGrpSpPr>
      <p:grpSpPr>
        <a:xfrm>
          <a:off x="0" y="0"/>
          <a:ext cx="0" cy="0"/>
          <a:chOff x="0" y="0"/>
          <a:chExt cx="0" cy="0"/>
        </a:xfrm>
      </p:grpSpPr>
      <p:sp>
        <p:nvSpPr>
          <p:cNvPr id="20" name="Google Shape;20;p35"/>
          <p:cNvSpPr/>
          <p:nvPr/>
        </p:nvSpPr>
        <p:spPr>
          <a:xfrm>
            <a:off x="0" y="6398651"/>
            <a:ext cx="12192000" cy="457200"/>
          </a:xfrm>
          <a:prstGeom prst="rect">
            <a:avLst/>
          </a:prstGeom>
          <a:solidFill>
            <a:srgbClr val="1E4E79"/>
          </a:solidFill>
          <a:ln>
            <a:noFill/>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chemeClr val="dk1"/>
              </a:buClr>
              <a:buSzPts val="1800"/>
              <a:buFont typeface="Arial"/>
              <a:buNone/>
            </a:pPr>
            <a:r>
              <a:t/>
            </a:r>
            <a:endParaRPr b="0" i="0" sz="1800" u="none" cap="none" strike="noStrike">
              <a:solidFill>
                <a:srgbClr val="000000"/>
              </a:solidFill>
              <a:latin typeface="Helvetica Neue"/>
              <a:ea typeface="Helvetica Neue"/>
              <a:cs typeface="Helvetica Neue"/>
              <a:sym typeface="Helvetica Neue"/>
            </a:endParaRPr>
          </a:p>
        </p:txBody>
      </p:sp>
      <p:sp>
        <p:nvSpPr>
          <p:cNvPr id="21" name="Google Shape;21;p35"/>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E4E79"/>
              </a:buClr>
              <a:buSzPts val="3200"/>
              <a:buFont typeface="Arial"/>
              <a:buNone/>
              <a:defRPr b="0" i="0" sz="3200" u="none" cap="none" strike="noStrike">
                <a:solidFill>
                  <a:srgbClr val="1E4E79"/>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2" name="Google Shape;22;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 name="Google Shape;23;p35"/>
          <p:cNvSpPr/>
          <p:nvPr/>
        </p:nvSpPr>
        <p:spPr>
          <a:xfrm>
            <a:off x="0" y="0"/>
            <a:ext cx="12192000" cy="91440"/>
          </a:xfrm>
          <a:prstGeom prst="rect">
            <a:avLst/>
          </a:prstGeom>
          <a:solidFill>
            <a:srgbClr val="1F4E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4" name="Google Shape;24;p35"/>
          <p:cNvPicPr preferRelativeResize="0"/>
          <p:nvPr/>
        </p:nvPicPr>
        <p:blipFill rotWithShape="1">
          <a:blip r:embed="rId1">
            <a:alphaModFix/>
          </a:blip>
          <a:srcRect b="0" l="0" r="0" t="0"/>
          <a:stretch/>
        </p:blipFill>
        <p:spPr>
          <a:xfrm>
            <a:off x="344806" y="6418969"/>
            <a:ext cx="411480" cy="411480"/>
          </a:xfrm>
          <a:prstGeom prst="rect">
            <a:avLst/>
          </a:prstGeom>
          <a:noFill/>
          <a:ln>
            <a:noFill/>
          </a:ln>
        </p:spPr>
      </p:pic>
      <p:sp>
        <p:nvSpPr>
          <p:cNvPr id="25" name="Google Shape;25;p35"/>
          <p:cNvSpPr txBox="1"/>
          <p:nvPr/>
        </p:nvSpPr>
        <p:spPr>
          <a:xfrm>
            <a:off x="1200193" y="6441410"/>
            <a:ext cx="10722866" cy="33563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2F2F2"/>
              </a:buClr>
              <a:buSzPts val="1800"/>
              <a:buFont typeface="Arial"/>
              <a:buNone/>
            </a:pPr>
            <a:r>
              <a:rPr b="0" i="0" lang="en-US" sz="1800" u="none" cap="none" strike="noStrike">
                <a:solidFill>
                  <a:srgbClr val="F2F2F2"/>
                </a:solidFill>
                <a:latin typeface="Arial"/>
                <a:ea typeface="Arial"/>
                <a:cs typeface="Arial"/>
                <a:sym typeface="Arial"/>
              </a:rPr>
              <a:t>NOAA CoastWatch Satellite Course                                      http://coastwatch.noaa.gov</a:t>
            </a:r>
            <a:endParaRPr b="0" i="0" sz="1800" u="none" cap="none" strike="noStrike">
              <a:solidFill>
                <a:srgbClr val="F2F2F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hyperlink" Target="mailto:coastwatch.info@noaa.gov" TargetMode="External"/><Relationship Id="rId5"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24.png"/><Relationship Id="rId9" Type="http://schemas.openxmlformats.org/officeDocument/2006/relationships/image" Target="../media/image16.png"/><Relationship Id="rId5" Type="http://schemas.openxmlformats.org/officeDocument/2006/relationships/image" Target="../media/image25.png"/><Relationship Id="rId6" Type="http://schemas.openxmlformats.org/officeDocument/2006/relationships/image" Target="../media/image43.png"/><Relationship Id="rId7" Type="http://schemas.openxmlformats.org/officeDocument/2006/relationships/image" Target="../media/image33.png"/><Relationship Id="rId8"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16.png"/><Relationship Id="rId5" Type="http://schemas.openxmlformats.org/officeDocument/2006/relationships/image" Target="../media/image17.gif"/><Relationship Id="rId6" Type="http://schemas.openxmlformats.org/officeDocument/2006/relationships/image" Target="../media/image29.png"/><Relationship Id="rId7" Type="http://schemas.openxmlformats.org/officeDocument/2006/relationships/image" Target="../media/image32.png"/><Relationship Id="rId8"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7.png"/><Relationship Id="rId4" Type="http://schemas.openxmlformats.org/officeDocument/2006/relationships/image" Target="../media/image35.jpg"/><Relationship Id="rId5"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40.png"/><Relationship Id="rId5"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8.png"/><Relationship Id="rId4" Type="http://schemas.openxmlformats.org/officeDocument/2006/relationships/image" Target="../media/image41.png"/><Relationship Id="rId5" Type="http://schemas.openxmlformats.org/officeDocument/2006/relationships/image" Target="../media/image39.png"/><Relationship Id="rId6"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5.jpg"/><Relationship Id="rId4" Type="http://schemas.openxmlformats.org/officeDocument/2006/relationships/image" Target="../media/image42.png"/><Relationship Id="rId5" Type="http://schemas.openxmlformats.org/officeDocument/2006/relationships/image" Target="../media/image47.png"/><Relationship Id="rId6"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9.png"/><Relationship Id="rId4" Type="http://schemas.openxmlformats.org/officeDocument/2006/relationships/image" Target="../media/image42.png"/><Relationship Id="rId5" Type="http://schemas.openxmlformats.org/officeDocument/2006/relationships/image" Target="../media/image46.png"/><Relationship Id="rId6"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8.png"/><Relationship Id="rId4" Type="http://schemas.openxmlformats.org/officeDocument/2006/relationships/image" Target="../media/image52.png"/><Relationship Id="rId5"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3.png"/><Relationship Id="rId4" Type="http://schemas.openxmlformats.org/officeDocument/2006/relationships/image" Target="../media/image50.png"/><Relationship Id="rId5" Type="http://schemas.openxmlformats.org/officeDocument/2006/relationships/image" Target="../media/image59.png"/><Relationship Id="rId6" Type="http://schemas.openxmlformats.org/officeDocument/2006/relationships/hyperlink" Target="https://coastwatch.pfeg.noaa.gov/projects/erddap/vectors.html" TargetMode="External"/><Relationship Id="rId7"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6.png"/><Relationship Id="rId4" Type="http://schemas.openxmlformats.org/officeDocument/2006/relationships/image" Target="../media/image51.png"/><Relationship Id="rId5" Type="http://schemas.openxmlformats.org/officeDocument/2006/relationships/image" Target="../media/image68.png"/><Relationship Id="rId6"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4.jpg"/><Relationship Id="rId4" Type="http://schemas.openxmlformats.org/officeDocument/2006/relationships/image" Target="../media/image57.jpg"/><Relationship Id="rId5" Type="http://schemas.openxmlformats.org/officeDocument/2006/relationships/image" Target="../media/image53.jpg"/><Relationship Id="rId6"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0.png"/><Relationship Id="rId4" Type="http://schemas.openxmlformats.org/officeDocument/2006/relationships/image" Target="../media/image55.png"/><Relationship Id="rId5" Type="http://schemas.openxmlformats.org/officeDocument/2006/relationships/image" Target="../media/image58.png"/><Relationship Id="rId6" Type="http://schemas.openxmlformats.org/officeDocument/2006/relationships/image" Target="../media/image67.png"/><Relationship Id="rId7"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2.png"/><Relationship Id="rId4" Type="http://schemas.openxmlformats.org/officeDocument/2006/relationships/image" Target="../media/image61.png"/><Relationship Id="rId5" Type="http://schemas.openxmlformats.org/officeDocument/2006/relationships/image" Target="../media/image66.png"/><Relationship Id="rId6"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77.png"/><Relationship Id="rId6"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0.png"/><Relationship Id="rId4" Type="http://schemas.openxmlformats.org/officeDocument/2006/relationships/image" Target="../media/image69.png"/><Relationship Id="rId5"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1.png"/><Relationship Id="rId4" Type="http://schemas.openxmlformats.org/officeDocument/2006/relationships/image" Target="../media/image74.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8.png"/><Relationship Id="rId4" Type="http://schemas.openxmlformats.org/officeDocument/2006/relationships/hyperlink" Target="https://www.aoml.noaa.gov/phod/dhos/altimetry.php" TargetMode="External"/><Relationship Id="rId5" Type="http://schemas.openxmlformats.org/officeDocument/2006/relationships/image" Target="../media/image76.png"/><Relationship Id="rId6"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9.png"/><Relationship Id="rId4" Type="http://schemas.openxmlformats.org/officeDocument/2006/relationships/image" Target="../media/image75.png"/><Relationship Id="rId5"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11.png"/><Relationship Id="rId6"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gif"/><Relationship Id="rId4" Type="http://schemas.openxmlformats.org/officeDocument/2006/relationships/image" Target="../media/image17.gif"/><Relationship Id="rId5"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gif"/><Relationship Id="rId4" Type="http://schemas.openxmlformats.org/officeDocument/2006/relationships/image" Target="../media/image18.png"/><Relationship Id="rId5"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0.png"/><Relationship Id="rId6" Type="http://schemas.openxmlformats.org/officeDocument/2006/relationships/image" Target="../media/image19.png"/><Relationship Id="rId7"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
          <p:cNvSpPr txBox="1"/>
          <p:nvPr>
            <p:ph type="title"/>
          </p:nvPr>
        </p:nvSpPr>
        <p:spPr>
          <a:xfrm>
            <a:off x="2717597" y="1105837"/>
            <a:ext cx="8075482" cy="2436302"/>
          </a:xfrm>
          <a:prstGeom prst="rect">
            <a:avLst/>
          </a:prstGeom>
          <a:noFill/>
          <a:ln>
            <a:noFill/>
          </a:ln>
        </p:spPr>
        <p:txBody>
          <a:bodyPr anchorCtr="0" anchor="t" bIns="45700" lIns="91425" spcFirstLastPara="1" rIns="91425" wrap="square" tIns="45700">
            <a:noAutofit/>
          </a:bodyPr>
          <a:lstStyle/>
          <a:p>
            <a:pPr indent="0" lvl="0" marL="0" rtl="0" algn="ctr">
              <a:lnSpc>
                <a:spcPct val="120000"/>
              </a:lnSpc>
              <a:spcBef>
                <a:spcPts val="0"/>
              </a:spcBef>
              <a:spcAft>
                <a:spcPts val="0"/>
              </a:spcAft>
              <a:buClr>
                <a:srgbClr val="1E4E79"/>
              </a:buClr>
              <a:buSzPts val="5400"/>
              <a:buFont typeface="Arial Narrow"/>
              <a:buNone/>
            </a:pPr>
            <a:r>
              <a:rPr lang="en-US" sz="5400">
                <a:solidFill>
                  <a:srgbClr val="1E4E79"/>
                </a:solidFill>
                <a:latin typeface="Arial Narrow"/>
                <a:ea typeface="Arial Narrow"/>
                <a:cs typeface="Arial Narrow"/>
                <a:sym typeface="Arial Narrow"/>
              </a:rPr>
              <a:t>Salinity, Wind, Altimetry</a:t>
            </a:r>
            <a:br>
              <a:rPr lang="en-US" sz="5400">
                <a:solidFill>
                  <a:srgbClr val="1E4E79"/>
                </a:solidFill>
                <a:latin typeface="Arial Narrow"/>
                <a:ea typeface="Arial Narrow"/>
                <a:cs typeface="Arial Narrow"/>
                <a:sym typeface="Arial Narrow"/>
              </a:rPr>
            </a:br>
            <a:br>
              <a:rPr lang="en-US" sz="2400">
                <a:solidFill>
                  <a:srgbClr val="1E4E79"/>
                </a:solidFill>
                <a:latin typeface="Arial Narrow"/>
                <a:ea typeface="Arial Narrow"/>
                <a:cs typeface="Arial Narrow"/>
                <a:sym typeface="Arial Narrow"/>
              </a:rPr>
            </a:br>
            <a:r>
              <a:rPr lang="en-US" sz="3600">
                <a:latin typeface="Arial Narrow"/>
                <a:ea typeface="Arial Narrow"/>
                <a:cs typeface="Arial Narrow"/>
                <a:sym typeface="Arial Narrow"/>
              </a:rPr>
              <a:t>NOAA CoastWatch Satellite Course</a:t>
            </a:r>
            <a:br>
              <a:rPr lang="en-US" sz="3600">
                <a:solidFill>
                  <a:srgbClr val="1E4E79"/>
                </a:solidFill>
                <a:latin typeface="Arial Narrow"/>
                <a:ea typeface="Arial Narrow"/>
                <a:cs typeface="Arial Narrow"/>
                <a:sym typeface="Arial Narrow"/>
              </a:rPr>
            </a:br>
            <a:endParaRPr>
              <a:latin typeface="Arial Narrow"/>
              <a:ea typeface="Arial Narrow"/>
              <a:cs typeface="Arial Narrow"/>
              <a:sym typeface="Arial Narrow"/>
            </a:endParaRPr>
          </a:p>
        </p:txBody>
      </p:sp>
      <p:sp>
        <p:nvSpPr>
          <p:cNvPr id="75" name="Google Shape;75;p1"/>
          <p:cNvSpPr/>
          <p:nvPr/>
        </p:nvSpPr>
        <p:spPr>
          <a:xfrm>
            <a:off x="497785" y="2206486"/>
            <a:ext cx="1649895" cy="1087962"/>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Narrow"/>
              <a:ea typeface="Arial Narrow"/>
              <a:cs typeface="Arial Narrow"/>
              <a:sym typeface="Arial Narrow"/>
            </a:endParaRPr>
          </a:p>
        </p:txBody>
      </p:sp>
      <p:pic>
        <p:nvPicPr>
          <p:cNvPr id="76" name="Google Shape;76;p1"/>
          <p:cNvPicPr preferRelativeResize="0"/>
          <p:nvPr/>
        </p:nvPicPr>
        <p:blipFill rotWithShape="1">
          <a:blip r:embed="rId3">
            <a:alphaModFix/>
          </a:blip>
          <a:srcRect b="0" l="0" r="0" t="0"/>
          <a:stretch/>
        </p:blipFill>
        <p:spPr>
          <a:xfrm>
            <a:off x="10668000" y="5405168"/>
            <a:ext cx="1243781" cy="1243781"/>
          </a:xfrm>
          <a:prstGeom prst="rect">
            <a:avLst/>
          </a:prstGeom>
          <a:noFill/>
          <a:ln>
            <a:noFill/>
          </a:ln>
        </p:spPr>
      </p:pic>
      <p:sp>
        <p:nvSpPr>
          <p:cNvPr id="77" name="Google Shape;77;p1"/>
          <p:cNvSpPr txBox="1"/>
          <p:nvPr>
            <p:ph idx="2" type="body"/>
          </p:nvPr>
        </p:nvSpPr>
        <p:spPr>
          <a:xfrm>
            <a:off x="154517" y="6427310"/>
            <a:ext cx="7313083" cy="5778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262626"/>
              </a:buClr>
              <a:buSzPts val="1600"/>
              <a:buNone/>
            </a:pPr>
            <a:r>
              <a:rPr lang="en-US"/>
              <a:t>Last Updated: 10/20/2020</a:t>
            </a:r>
            <a:endParaRPr/>
          </a:p>
        </p:txBody>
      </p:sp>
      <p:sp>
        <p:nvSpPr>
          <p:cNvPr id="78" name="Google Shape;78;p1"/>
          <p:cNvSpPr/>
          <p:nvPr/>
        </p:nvSpPr>
        <p:spPr>
          <a:xfrm>
            <a:off x="7953580" y="6296286"/>
            <a:ext cx="246734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sng" cap="none" strike="noStrike">
                <a:solidFill>
                  <a:schemeClr val="dk1"/>
                </a:solidFill>
                <a:latin typeface="Arial Narrow"/>
                <a:ea typeface="Arial Narrow"/>
                <a:cs typeface="Arial Narrow"/>
                <a:sym typeface="Arial Narrow"/>
                <a:hlinkClick r:id="rId4">
                  <a:extLst>
                    <a:ext uri="{A12FA001-AC4F-418D-AE19-62706E023703}">
                      <ahyp:hlinkClr val="tx"/>
                    </a:ext>
                  </a:extLst>
                </a:hlinkClick>
              </a:rPr>
              <a:t>coastwatch.info@noaa.gov</a:t>
            </a:r>
            <a:endParaRPr sz="1800">
              <a:solidFill>
                <a:schemeClr val="dk1"/>
              </a:solidFill>
              <a:latin typeface="Arial Narrow"/>
              <a:ea typeface="Arial Narrow"/>
              <a:cs typeface="Arial Narrow"/>
              <a:sym typeface="Arial Narrow"/>
            </a:endParaRPr>
          </a:p>
        </p:txBody>
      </p:sp>
      <p:pic>
        <p:nvPicPr>
          <p:cNvPr id="79" name="Google Shape;79;p1"/>
          <p:cNvPicPr preferRelativeResize="0"/>
          <p:nvPr/>
        </p:nvPicPr>
        <p:blipFill rotWithShape="1">
          <a:blip r:embed="rId5">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1"/>
                                        <p:tgtEl>
                                          <p:spTgt spid="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10"/>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latin typeface="Arial Narrow"/>
                <a:ea typeface="Arial Narrow"/>
                <a:cs typeface="Arial Narrow"/>
                <a:sym typeface="Arial Narrow"/>
              </a:rPr>
              <a:t>A drawback to passive microwave sensors is low spatial resolution</a:t>
            </a:r>
            <a:endParaRPr/>
          </a:p>
        </p:txBody>
      </p:sp>
      <p:sp>
        <p:nvSpPr>
          <p:cNvPr id="423" name="Google Shape;423;p10"/>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424" name="Google Shape;424;p10"/>
          <p:cNvSpPr/>
          <p:nvPr/>
        </p:nvSpPr>
        <p:spPr>
          <a:xfrm>
            <a:off x="931263" y="3731203"/>
            <a:ext cx="6889236" cy="93027"/>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Narrow"/>
              <a:ea typeface="Arial Narrow"/>
              <a:cs typeface="Arial Narrow"/>
              <a:sym typeface="Arial Narrow"/>
            </a:endParaRPr>
          </a:p>
        </p:txBody>
      </p:sp>
      <p:sp>
        <p:nvSpPr>
          <p:cNvPr id="425" name="Google Shape;425;p10"/>
          <p:cNvSpPr txBox="1"/>
          <p:nvPr/>
        </p:nvSpPr>
        <p:spPr>
          <a:xfrm>
            <a:off x="848883" y="1619109"/>
            <a:ext cx="58123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Footprint (spatial resolution) for WindSat channels </a:t>
            </a:r>
            <a:endParaRPr/>
          </a:p>
        </p:txBody>
      </p:sp>
      <p:pic>
        <p:nvPicPr>
          <p:cNvPr id="426" name="Google Shape;426;p10"/>
          <p:cNvPicPr preferRelativeResize="0"/>
          <p:nvPr/>
        </p:nvPicPr>
        <p:blipFill rotWithShape="1">
          <a:blip r:embed="rId3">
            <a:alphaModFix/>
          </a:blip>
          <a:srcRect b="0" l="0" r="0" t="0"/>
          <a:stretch/>
        </p:blipFill>
        <p:spPr>
          <a:xfrm>
            <a:off x="869246" y="3668077"/>
            <a:ext cx="6914408" cy="1828800"/>
          </a:xfrm>
          <a:prstGeom prst="rect">
            <a:avLst/>
          </a:prstGeom>
          <a:noFill/>
          <a:ln>
            <a:noFill/>
          </a:ln>
        </p:spPr>
      </p:pic>
      <p:cxnSp>
        <p:nvCxnSpPr>
          <p:cNvPr id="427" name="Google Shape;427;p10"/>
          <p:cNvCxnSpPr/>
          <p:nvPr/>
        </p:nvCxnSpPr>
        <p:spPr>
          <a:xfrm>
            <a:off x="938324" y="5438935"/>
            <a:ext cx="0" cy="132203"/>
          </a:xfrm>
          <a:prstGeom prst="straightConnector1">
            <a:avLst/>
          </a:prstGeom>
          <a:noFill/>
          <a:ln cap="flat" cmpd="sng" w="15875">
            <a:solidFill>
              <a:schemeClr val="dk1"/>
            </a:solidFill>
            <a:prstDash val="solid"/>
            <a:miter lim="800000"/>
            <a:headEnd len="sm" w="sm" type="none"/>
            <a:tailEnd len="sm" w="sm" type="none"/>
          </a:ln>
        </p:spPr>
      </p:cxnSp>
      <p:cxnSp>
        <p:nvCxnSpPr>
          <p:cNvPr id="428" name="Google Shape;428;p10"/>
          <p:cNvCxnSpPr/>
          <p:nvPr/>
        </p:nvCxnSpPr>
        <p:spPr>
          <a:xfrm>
            <a:off x="1905226" y="5438935"/>
            <a:ext cx="0" cy="132203"/>
          </a:xfrm>
          <a:prstGeom prst="straightConnector1">
            <a:avLst/>
          </a:prstGeom>
          <a:noFill/>
          <a:ln cap="flat" cmpd="sng" w="15875">
            <a:solidFill>
              <a:schemeClr val="dk1"/>
            </a:solidFill>
            <a:prstDash val="solid"/>
            <a:miter lim="800000"/>
            <a:headEnd len="sm" w="sm" type="none"/>
            <a:tailEnd len="sm" w="sm" type="none"/>
          </a:ln>
        </p:spPr>
      </p:cxnSp>
      <p:cxnSp>
        <p:nvCxnSpPr>
          <p:cNvPr id="429" name="Google Shape;429;p10"/>
          <p:cNvCxnSpPr/>
          <p:nvPr/>
        </p:nvCxnSpPr>
        <p:spPr>
          <a:xfrm>
            <a:off x="2872128" y="5438935"/>
            <a:ext cx="0" cy="132203"/>
          </a:xfrm>
          <a:prstGeom prst="straightConnector1">
            <a:avLst/>
          </a:prstGeom>
          <a:noFill/>
          <a:ln cap="flat" cmpd="sng" w="15875">
            <a:solidFill>
              <a:schemeClr val="dk1"/>
            </a:solidFill>
            <a:prstDash val="solid"/>
            <a:miter lim="800000"/>
            <a:headEnd len="sm" w="sm" type="none"/>
            <a:tailEnd len="sm" w="sm" type="none"/>
          </a:ln>
        </p:spPr>
      </p:cxnSp>
      <p:cxnSp>
        <p:nvCxnSpPr>
          <p:cNvPr id="430" name="Google Shape;430;p10"/>
          <p:cNvCxnSpPr/>
          <p:nvPr/>
        </p:nvCxnSpPr>
        <p:spPr>
          <a:xfrm>
            <a:off x="4805932" y="5438935"/>
            <a:ext cx="0" cy="132203"/>
          </a:xfrm>
          <a:prstGeom prst="straightConnector1">
            <a:avLst/>
          </a:prstGeom>
          <a:noFill/>
          <a:ln cap="flat" cmpd="sng" w="15875">
            <a:solidFill>
              <a:schemeClr val="dk1"/>
            </a:solidFill>
            <a:prstDash val="solid"/>
            <a:miter lim="800000"/>
            <a:headEnd len="sm" w="sm" type="none"/>
            <a:tailEnd len="sm" w="sm" type="none"/>
          </a:ln>
        </p:spPr>
      </p:cxnSp>
      <p:cxnSp>
        <p:nvCxnSpPr>
          <p:cNvPr id="431" name="Google Shape;431;p10"/>
          <p:cNvCxnSpPr/>
          <p:nvPr/>
        </p:nvCxnSpPr>
        <p:spPr>
          <a:xfrm>
            <a:off x="5772834" y="5438935"/>
            <a:ext cx="0" cy="132203"/>
          </a:xfrm>
          <a:prstGeom prst="straightConnector1">
            <a:avLst/>
          </a:prstGeom>
          <a:noFill/>
          <a:ln cap="flat" cmpd="sng" w="15875">
            <a:solidFill>
              <a:schemeClr val="dk1"/>
            </a:solidFill>
            <a:prstDash val="solid"/>
            <a:miter lim="800000"/>
            <a:headEnd len="sm" w="sm" type="none"/>
            <a:tailEnd len="sm" w="sm" type="none"/>
          </a:ln>
        </p:spPr>
      </p:cxnSp>
      <p:cxnSp>
        <p:nvCxnSpPr>
          <p:cNvPr id="432" name="Google Shape;432;p10"/>
          <p:cNvCxnSpPr/>
          <p:nvPr/>
        </p:nvCxnSpPr>
        <p:spPr>
          <a:xfrm>
            <a:off x="6739736" y="5438935"/>
            <a:ext cx="0" cy="132203"/>
          </a:xfrm>
          <a:prstGeom prst="straightConnector1">
            <a:avLst/>
          </a:prstGeom>
          <a:noFill/>
          <a:ln cap="flat" cmpd="sng" w="15875">
            <a:solidFill>
              <a:schemeClr val="dk1"/>
            </a:solidFill>
            <a:prstDash val="solid"/>
            <a:miter lim="800000"/>
            <a:headEnd len="sm" w="sm" type="none"/>
            <a:tailEnd len="sm" w="sm" type="none"/>
          </a:ln>
        </p:spPr>
      </p:cxnSp>
      <p:cxnSp>
        <p:nvCxnSpPr>
          <p:cNvPr id="433" name="Google Shape;433;p10"/>
          <p:cNvCxnSpPr/>
          <p:nvPr/>
        </p:nvCxnSpPr>
        <p:spPr>
          <a:xfrm>
            <a:off x="7706641" y="5438935"/>
            <a:ext cx="0" cy="132203"/>
          </a:xfrm>
          <a:prstGeom prst="straightConnector1">
            <a:avLst/>
          </a:prstGeom>
          <a:noFill/>
          <a:ln cap="flat" cmpd="sng" w="15875">
            <a:solidFill>
              <a:schemeClr val="dk1"/>
            </a:solidFill>
            <a:prstDash val="solid"/>
            <a:miter lim="800000"/>
            <a:headEnd len="sm" w="sm" type="none"/>
            <a:tailEnd len="sm" w="sm" type="none"/>
          </a:ln>
        </p:spPr>
      </p:cxnSp>
      <p:sp>
        <p:nvSpPr>
          <p:cNvPr id="434" name="Google Shape;434;p10"/>
          <p:cNvSpPr/>
          <p:nvPr/>
        </p:nvSpPr>
        <p:spPr>
          <a:xfrm>
            <a:off x="3242224" y="5789252"/>
            <a:ext cx="127310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Arial Narrow"/>
                <a:ea typeface="Arial Narrow"/>
                <a:cs typeface="Arial Narrow"/>
                <a:sym typeface="Arial Narrow"/>
              </a:rPr>
              <a:t>Frequency(GHz)</a:t>
            </a:r>
            <a:endParaRPr sz="1400">
              <a:solidFill>
                <a:schemeClr val="dk1"/>
              </a:solidFill>
              <a:latin typeface="Arial Narrow"/>
              <a:ea typeface="Arial Narrow"/>
              <a:cs typeface="Arial Narrow"/>
              <a:sym typeface="Arial Narrow"/>
            </a:endParaRPr>
          </a:p>
        </p:txBody>
      </p:sp>
      <p:cxnSp>
        <p:nvCxnSpPr>
          <p:cNvPr id="435" name="Google Shape;435;p10"/>
          <p:cNvCxnSpPr/>
          <p:nvPr/>
        </p:nvCxnSpPr>
        <p:spPr>
          <a:xfrm rot="10800000">
            <a:off x="934372" y="3590480"/>
            <a:ext cx="5856721" cy="0"/>
          </a:xfrm>
          <a:prstGeom prst="straightConnector1">
            <a:avLst/>
          </a:prstGeom>
          <a:noFill/>
          <a:ln cap="flat" cmpd="sng" w="19050">
            <a:solidFill>
              <a:schemeClr val="accent1"/>
            </a:solidFill>
            <a:prstDash val="solid"/>
            <a:miter lim="800000"/>
            <a:headEnd len="sm" w="sm" type="none"/>
            <a:tailEnd len="sm" w="sm" type="none"/>
          </a:ln>
        </p:spPr>
      </p:cxnSp>
      <p:sp>
        <p:nvSpPr>
          <p:cNvPr id="436" name="Google Shape;436;p10"/>
          <p:cNvSpPr txBox="1"/>
          <p:nvPr/>
        </p:nvSpPr>
        <p:spPr>
          <a:xfrm rot="-5400000">
            <a:off x="-325749" y="4503053"/>
            <a:ext cx="125386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W m</a:t>
            </a:r>
            <a:r>
              <a:rPr baseline="30000" lang="en-US" sz="1600">
                <a:solidFill>
                  <a:schemeClr val="dk1"/>
                </a:solidFill>
                <a:latin typeface="Arial"/>
                <a:ea typeface="Arial"/>
                <a:cs typeface="Arial"/>
                <a:sym typeface="Arial"/>
              </a:rPr>
              <a:t>-2</a:t>
            </a:r>
            <a:r>
              <a:rPr lang="en-US" sz="1600">
                <a:solidFill>
                  <a:schemeClr val="dk1"/>
                </a:solidFill>
                <a:latin typeface="Arial"/>
                <a:ea typeface="Arial"/>
                <a:cs typeface="Arial"/>
                <a:sym typeface="Arial"/>
              </a:rPr>
              <a:t> μm</a:t>
            </a:r>
            <a:r>
              <a:rPr baseline="30000" lang="en-US" sz="1600">
                <a:solidFill>
                  <a:schemeClr val="dk1"/>
                </a:solidFill>
                <a:latin typeface="Arial"/>
                <a:ea typeface="Arial"/>
                <a:cs typeface="Arial"/>
                <a:sym typeface="Arial"/>
              </a:rPr>
              <a:t>-1</a:t>
            </a:r>
            <a:r>
              <a:rPr lang="en-US" sz="1600">
                <a:solidFill>
                  <a:schemeClr val="dk1"/>
                </a:solidFill>
                <a:latin typeface="Arial"/>
                <a:ea typeface="Arial"/>
                <a:cs typeface="Arial"/>
                <a:sym typeface="Arial"/>
              </a:rPr>
              <a:t> </a:t>
            </a:r>
            <a:endParaRPr/>
          </a:p>
        </p:txBody>
      </p:sp>
      <p:sp>
        <p:nvSpPr>
          <p:cNvPr id="437" name="Google Shape;437;p10"/>
          <p:cNvSpPr txBox="1"/>
          <p:nvPr/>
        </p:nvSpPr>
        <p:spPr>
          <a:xfrm>
            <a:off x="3458367" y="4561506"/>
            <a:ext cx="208262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Radiation Intensity</a:t>
            </a:r>
            <a:endParaRPr/>
          </a:p>
        </p:txBody>
      </p:sp>
      <p:sp>
        <p:nvSpPr>
          <p:cNvPr id="438" name="Google Shape;438;p10"/>
          <p:cNvSpPr txBox="1"/>
          <p:nvPr/>
        </p:nvSpPr>
        <p:spPr>
          <a:xfrm>
            <a:off x="361528" y="3820155"/>
            <a:ext cx="533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chemeClr val="dk1"/>
                </a:solidFill>
                <a:latin typeface="Arial"/>
                <a:ea typeface="Arial"/>
                <a:cs typeface="Arial"/>
                <a:sym typeface="Arial"/>
              </a:rPr>
              <a:t>10</a:t>
            </a:r>
            <a:r>
              <a:rPr b="1" baseline="30000" lang="en-US" sz="1400">
                <a:solidFill>
                  <a:schemeClr val="dk1"/>
                </a:solidFill>
                <a:latin typeface="Arial"/>
                <a:ea typeface="Arial"/>
                <a:cs typeface="Arial"/>
                <a:sym typeface="Arial"/>
              </a:rPr>
              <a:t>-9</a:t>
            </a:r>
            <a:endParaRPr/>
          </a:p>
        </p:txBody>
      </p:sp>
      <p:sp>
        <p:nvSpPr>
          <p:cNvPr id="439" name="Google Shape;439;p10"/>
          <p:cNvSpPr txBox="1"/>
          <p:nvPr/>
        </p:nvSpPr>
        <p:spPr>
          <a:xfrm>
            <a:off x="145356" y="4313191"/>
            <a:ext cx="749620"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chemeClr val="dk1"/>
                </a:solidFill>
                <a:latin typeface="Arial"/>
                <a:ea typeface="Arial"/>
                <a:cs typeface="Arial"/>
                <a:sym typeface="Arial"/>
              </a:rPr>
              <a:t>10</a:t>
            </a:r>
            <a:r>
              <a:rPr b="1" baseline="30000" lang="en-US" sz="1400">
                <a:solidFill>
                  <a:schemeClr val="dk1"/>
                </a:solidFill>
                <a:latin typeface="Arial"/>
                <a:ea typeface="Arial"/>
                <a:cs typeface="Arial"/>
                <a:sym typeface="Arial"/>
              </a:rPr>
              <a:t>-10</a:t>
            </a:r>
            <a:endParaRPr/>
          </a:p>
        </p:txBody>
      </p:sp>
      <p:sp>
        <p:nvSpPr>
          <p:cNvPr id="440" name="Google Shape;440;p10"/>
          <p:cNvSpPr txBox="1"/>
          <p:nvPr/>
        </p:nvSpPr>
        <p:spPr>
          <a:xfrm>
            <a:off x="299718" y="4806227"/>
            <a:ext cx="59525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chemeClr val="dk1"/>
                </a:solidFill>
                <a:latin typeface="Arial"/>
                <a:ea typeface="Arial"/>
                <a:cs typeface="Arial"/>
                <a:sym typeface="Arial"/>
              </a:rPr>
              <a:t>10</a:t>
            </a:r>
            <a:r>
              <a:rPr b="1" baseline="30000" lang="en-US" sz="1400">
                <a:solidFill>
                  <a:schemeClr val="dk1"/>
                </a:solidFill>
                <a:latin typeface="Arial"/>
                <a:ea typeface="Arial"/>
                <a:cs typeface="Arial"/>
                <a:sym typeface="Arial"/>
              </a:rPr>
              <a:t>-11</a:t>
            </a:r>
            <a:endParaRPr/>
          </a:p>
        </p:txBody>
      </p:sp>
      <p:sp>
        <p:nvSpPr>
          <p:cNvPr id="441" name="Google Shape;441;p10"/>
          <p:cNvSpPr txBox="1"/>
          <p:nvPr/>
        </p:nvSpPr>
        <p:spPr>
          <a:xfrm>
            <a:off x="299718" y="5299264"/>
            <a:ext cx="59525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chemeClr val="dk1"/>
                </a:solidFill>
                <a:latin typeface="Arial"/>
                <a:ea typeface="Arial"/>
                <a:cs typeface="Arial"/>
                <a:sym typeface="Arial"/>
              </a:rPr>
              <a:t>10</a:t>
            </a:r>
            <a:r>
              <a:rPr b="1" baseline="30000" lang="en-US" sz="1400">
                <a:solidFill>
                  <a:schemeClr val="dk1"/>
                </a:solidFill>
                <a:latin typeface="Arial"/>
                <a:ea typeface="Arial"/>
                <a:cs typeface="Arial"/>
                <a:sym typeface="Arial"/>
              </a:rPr>
              <a:t>-12</a:t>
            </a:r>
            <a:endParaRPr/>
          </a:p>
        </p:txBody>
      </p:sp>
      <p:sp>
        <p:nvSpPr>
          <p:cNvPr id="442" name="Google Shape;442;p10"/>
          <p:cNvSpPr/>
          <p:nvPr/>
        </p:nvSpPr>
        <p:spPr>
          <a:xfrm>
            <a:off x="6896100" y="3185599"/>
            <a:ext cx="907392" cy="28620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3" name="Google Shape;443;p10"/>
          <p:cNvSpPr/>
          <p:nvPr/>
        </p:nvSpPr>
        <p:spPr>
          <a:xfrm>
            <a:off x="7588429" y="2791802"/>
            <a:ext cx="4408019" cy="251677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lang="en-US" sz="1800">
                <a:solidFill>
                  <a:schemeClr val="dk1"/>
                </a:solidFill>
                <a:latin typeface="Arial Narrow"/>
                <a:ea typeface="Arial Narrow"/>
                <a:cs typeface="Arial Narrow"/>
                <a:sym typeface="Arial Narrow"/>
              </a:rPr>
              <a:t>Microwave blackbody radiation by the sea is very low compared to infrared  </a:t>
            </a:r>
            <a:endParaRPr/>
          </a:p>
          <a:p>
            <a:pPr indent="0" lvl="0" marL="0" marR="0" rtl="0" algn="l">
              <a:lnSpc>
                <a:spcPct val="120000"/>
              </a:lnSpc>
              <a:spcBef>
                <a:spcPts val="1200"/>
              </a:spcBef>
              <a:spcAft>
                <a:spcPts val="0"/>
              </a:spcAft>
              <a:buNone/>
            </a:pPr>
            <a:r>
              <a:rPr lang="en-US" sz="1800">
                <a:solidFill>
                  <a:schemeClr val="dk1"/>
                </a:solidFill>
                <a:latin typeface="Arial Narrow"/>
                <a:ea typeface="Arial Narrow"/>
                <a:cs typeface="Arial Narrow"/>
                <a:sym typeface="Arial Narrow"/>
              </a:rPr>
              <a:t>To collect enough energy for measurements, microwave sensors require:</a:t>
            </a:r>
            <a:endParaRPr/>
          </a:p>
          <a:p>
            <a:pPr indent="-285750" lvl="0" marL="285750" marR="0" rtl="0" algn="l">
              <a:lnSpc>
                <a:spcPct val="120000"/>
              </a:lnSpc>
              <a:spcBef>
                <a:spcPts val="1200"/>
              </a:spcBef>
              <a:spcAft>
                <a:spcPts val="0"/>
              </a:spcAft>
              <a:buClr>
                <a:schemeClr val="dk1"/>
              </a:buClr>
              <a:buSzPts val="1800"/>
              <a:buFont typeface="Arial"/>
              <a:buChar char="•"/>
            </a:pPr>
            <a:r>
              <a:rPr lang="en-US" sz="1800">
                <a:solidFill>
                  <a:schemeClr val="dk1"/>
                </a:solidFill>
                <a:latin typeface="Arial Narrow"/>
                <a:ea typeface="Arial Narrow"/>
                <a:cs typeface="Arial Narrow"/>
                <a:sym typeface="Arial Narrow"/>
              </a:rPr>
              <a:t>Larger antennas and/or larger footprints </a:t>
            </a:r>
            <a:endParaRPr/>
          </a:p>
          <a:p>
            <a:pPr indent="-285750" lvl="0" marL="285750" marR="0" rtl="0" algn="l">
              <a:lnSpc>
                <a:spcPct val="120000"/>
              </a:lnSpc>
              <a:spcBef>
                <a:spcPts val="1200"/>
              </a:spcBef>
              <a:spcAft>
                <a:spcPts val="0"/>
              </a:spcAft>
              <a:buClr>
                <a:schemeClr val="dk1"/>
              </a:buClr>
              <a:buSzPts val="1800"/>
              <a:buFont typeface="Arial"/>
              <a:buChar char="•"/>
            </a:pPr>
            <a:r>
              <a:rPr lang="en-US" sz="1800">
                <a:solidFill>
                  <a:schemeClr val="dk1"/>
                </a:solidFill>
                <a:latin typeface="Arial Narrow"/>
                <a:ea typeface="Arial Narrow"/>
                <a:cs typeface="Arial Narrow"/>
                <a:sym typeface="Arial Narrow"/>
              </a:rPr>
              <a:t>Microwave spatial resolution: ~5km - 100 km</a:t>
            </a:r>
            <a:endParaRPr/>
          </a:p>
        </p:txBody>
      </p:sp>
      <p:sp>
        <p:nvSpPr>
          <p:cNvPr id="444" name="Google Shape;444;p10"/>
          <p:cNvSpPr txBox="1"/>
          <p:nvPr/>
        </p:nvSpPr>
        <p:spPr>
          <a:xfrm>
            <a:off x="702767" y="5528478"/>
            <a:ext cx="499634"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40</a:t>
            </a:r>
            <a:endParaRPr/>
          </a:p>
        </p:txBody>
      </p:sp>
      <p:sp>
        <p:nvSpPr>
          <p:cNvPr id="445" name="Google Shape;445;p10"/>
          <p:cNvSpPr txBox="1"/>
          <p:nvPr/>
        </p:nvSpPr>
        <p:spPr>
          <a:xfrm>
            <a:off x="2635695" y="5528478"/>
            <a:ext cx="499634"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15</a:t>
            </a:r>
            <a:endParaRPr/>
          </a:p>
        </p:txBody>
      </p:sp>
      <p:sp>
        <p:nvSpPr>
          <p:cNvPr id="446" name="Google Shape;446;p10"/>
          <p:cNvSpPr txBox="1"/>
          <p:nvPr/>
        </p:nvSpPr>
        <p:spPr>
          <a:xfrm>
            <a:off x="3602159" y="5528478"/>
            <a:ext cx="499634"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10</a:t>
            </a:r>
            <a:endParaRPr/>
          </a:p>
        </p:txBody>
      </p:sp>
      <p:sp>
        <p:nvSpPr>
          <p:cNvPr id="447" name="Google Shape;447;p10"/>
          <p:cNvSpPr txBox="1"/>
          <p:nvPr/>
        </p:nvSpPr>
        <p:spPr>
          <a:xfrm>
            <a:off x="6501551" y="5528478"/>
            <a:ext cx="499634"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5</a:t>
            </a:r>
            <a:endParaRPr/>
          </a:p>
        </p:txBody>
      </p:sp>
      <p:sp>
        <p:nvSpPr>
          <p:cNvPr id="448" name="Google Shape;448;p10"/>
          <p:cNvSpPr txBox="1"/>
          <p:nvPr/>
        </p:nvSpPr>
        <p:spPr>
          <a:xfrm>
            <a:off x="5535087" y="5528478"/>
            <a:ext cx="499634"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6</a:t>
            </a:r>
            <a:endParaRPr/>
          </a:p>
        </p:txBody>
      </p:sp>
      <p:sp>
        <p:nvSpPr>
          <p:cNvPr id="449" name="Google Shape;449;p10"/>
          <p:cNvSpPr txBox="1"/>
          <p:nvPr/>
        </p:nvSpPr>
        <p:spPr>
          <a:xfrm>
            <a:off x="4568623" y="5528478"/>
            <a:ext cx="499634"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7.5</a:t>
            </a:r>
            <a:endParaRPr/>
          </a:p>
        </p:txBody>
      </p:sp>
      <p:grpSp>
        <p:nvGrpSpPr>
          <p:cNvPr id="450" name="Google Shape;450;p10"/>
          <p:cNvGrpSpPr/>
          <p:nvPr/>
        </p:nvGrpSpPr>
        <p:grpSpPr>
          <a:xfrm>
            <a:off x="1934310" y="2672347"/>
            <a:ext cx="931665" cy="1189972"/>
            <a:chOff x="1906878" y="2672347"/>
            <a:chExt cx="931665" cy="1189972"/>
          </a:xfrm>
        </p:grpSpPr>
        <p:pic>
          <p:nvPicPr>
            <p:cNvPr id="451" name="Google Shape;451;p10"/>
            <p:cNvPicPr preferRelativeResize="0"/>
            <p:nvPr/>
          </p:nvPicPr>
          <p:blipFill rotWithShape="1">
            <a:blip r:embed="rId4">
              <a:alphaModFix/>
            </a:blip>
            <a:srcRect b="0" l="0" r="0" t="0"/>
            <a:stretch/>
          </p:blipFill>
          <p:spPr>
            <a:xfrm>
              <a:off x="2090171" y="2944874"/>
              <a:ext cx="350395" cy="581035"/>
            </a:xfrm>
            <a:prstGeom prst="rect">
              <a:avLst/>
            </a:prstGeom>
            <a:noFill/>
            <a:ln>
              <a:noFill/>
            </a:ln>
          </p:spPr>
        </p:pic>
        <p:sp>
          <p:nvSpPr>
            <p:cNvPr id="452" name="Google Shape;452;p10"/>
            <p:cNvSpPr txBox="1"/>
            <p:nvPr/>
          </p:nvSpPr>
          <p:spPr>
            <a:xfrm>
              <a:off x="1906878" y="2672347"/>
              <a:ext cx="93166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Narrow"/>
                  <a:ea typeface="Arial Narrow"/>
                  <a:cs typeface="Arial Narrow"/>
                  <a:sym typeface="Arial Narrow"/>
                </a:rPr>
                <a:t>16 X 27 km</a:t>
              </a:r>
              <a:endParaRPr/>
            </a:p>
          </p:txBody>
        </p:sp>
        <p:sp>
          <p:nvSpPr>
            <p:cNvPr id="453" name="Google Shape;453;p10"/>
            <p:cNvSpPr txBox="1"/>
            <p:nvPr/>
          </p:nvSpPr>
          <p:spPr>
            <a:xfrm>
              <a:off x="2057729" y="3554542"/>
              <a:ext cx="34817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Narrow"/>
                  <a:ea typeface="Arial Narrow"/>
                  <a:cs typeface="Arial Narrow"/>
                  <a:sym typeface="Arial Narrow"/>
                </a:rPr>
                <a:t>19</a:t>
              </a:r>
              <a:endParaRPr/>
            </a:p>
          </p:txBody>
        </p:sp>
      </p:grpSp>
      <p:grpSp>
        <p:nvGrpSpPr>
          <p:cNvPr id="454" name="Google Shape;454;p10"/>
          <p:cNvGrpSpPr/>
          <p:nvPr/>
        </p:nvGrpSpPr>
        <p:grpSpPr>
          <a:xfrm>
            <a:off x="3380704" y="2393540"/>
            <a:ext cx="1157913" cy="1476750"/>
            <a:chOff x="2795488" y="2393540"/>
            <a:chExt cx="1157913" cy="1476750"/>
          </a:xfrm>
        </p:grpSpPr>
        <p:pic>
          <p:nvPicPr>
            <p:cNvPr id="455" name="Google Shape;455;p10"/>
            <p:cNvPicPr preferRelativeResize="0"/>
            <p:nvPr/>
          </p:nvPicPr>
          <p:blipFill rotWithShape="1">
            <a:blip r:embed="rId5">
              <a:alphaModFix/>
            </a:blip>
            <a:srcRect b="0" l="0" r="0" t="0"/>
            <a:stretch/>
          </p:blipFill>
          <p:spPr>
            <a:xfrm>
              <a:off x="3034924" y="2674315"/>
              <a:ext cx="572165" cy="851594"/>
            </a:xfrm>
            <a:prstGeom prst="rect">
              <a:avLst/>
            </a:prstGeom>
            <a:noFill/>
            <a:ln>
              <a:noFill/>
            </a:ln>
          </p:spPr>
        </p:pic>
        <p:sp>
          <p:nvSpPr>
            <p:cNvPr id="456" name="Google Shape;456;p10"/>
            <p:cNvSpPr txBox="1"/>
            <p:nvPr/>
          </p:nvSpPr>
          <p:spPr>
            <a:xfrm>
              <a:off x="2795488" y="2393540"/>
              <a:ext cx="1157913"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Narrow"/>
                  <a:ea typeface="Arial Narrow"/>
                  <a:cs typeface="Arial Narrow"/>
                  <a:sym typeface="Arial Narrow"/>
                </a:rPr>
                <a:t>25 X 38 km</a:t>
              </a:r>
              <a:endParaRPr/>
            </a:p>
          </p:txBody>
        </p:sp>
        <p:sp>
          <p:nvSpPr>
            <p:cNvPr id="457" name="Google Shape;457;p10"/>
            <p:cNvSpPr txBox="1"/>
            <p:nvPr/>
          </p:nvSpPr>
          <p:spPr>
            <a:xfrm>
              <a:off x="3136744" y="3562513"/>
              <a:ext cx="34817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Narrow"/>
                  <a:ea typeface="Arial Narrow"/>
                  <a:cs typeface="Arial Narrow"/>
                  <a:sym typeface="Arial Narrow"/>
                </a:rPr>
                <a:t>10</a:t>
              </a:r>
              <a:endParaRPr/>
            </a:p>
          </p:txBody>
        </p:sp>
      </p:grpSp>
      <p:grpSp>
        <p:nvGrpSpPr>
          <p:cNvPr id="458" name="Google Shape;458;p10"/>
          <p:cNvGrpSpPr/>
          <p:nvPr/>
        </p:nvGrpSpPr>
        <p:grpSpPr>
          <a:xfrm>
            <a:off x="4754043" y="1953886"/>
            <a:ext cx="980395" cy="1901434"/>
            <a:chOff x="4296843" y="1953886"/>
            <a:chExt cx="980395" cy="1901434"/>
          </a:xfrm>
        </p:grpSpPr>
        <p:pic>
          <p:nvPicPr>
            <p:cNvPr id="459" name="Google Shape;459;p10"/>
            <p:cNvPicPr preferRelativeResize="0"/>
            <p:nvPr/>
          </p:nvPicPr>
          <p:blipFill rotWithShape="1">
            <a:blip r:embed="rId6">
              <a:alphaModFix/>
            </a:blip>
            <a:srcRect b="0" l="0" r="0" t="0"/>
            <a:stretch/>
          </p:blipFill>
          <p:spPr>
            <a:xfrm>
              <a:off x="4319758" y="2226342"/>
              <a:ext cx="869335" cy="1299567"/>
            </a:xfrm>
            <a:prstGeom prst="rect">
              <a:avLst/>
            </a:prstGeom>
            <a:noFill/>
            <a:ln>
              <a:noFill/>
            </a:ln>
          </p:spPr>
        </p:pic>
        <p:sp>
          <p:nvSpPr>
            <p:cNvPr id="460" name="Google Shape;460;p10"/>
            <p:cNvSpPr txBox="1"/>
            <p:nvPr/>
          </p:nvSpPr>
          <p:spPr>
            <a:xfrm>
              <a:off x="4296843" y="1953886"/>
              <a:ext cx="98039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Narrow"/>
                  <a:ea typeface="Arial Narrow"/>
                  <a:cs typeface="Arial Narrow"/>
                  <a:sym typeface="Arial Narrow"/>
                </a:rPr>
                <a:t>40 X 60 km</a:t>
              </a:r>
              <a:endParaRPr/>
            </a:p>
          </p:txBody>
        </p:sp>
        <p:sp>
          <p:nvSpPr>
            <p:cNvPr id="461" name="Google Shape;461;p10"/>
            <p:cNvSpPr txBox="1"/>
            <p:nvPr/>
          </p:nvSpPr>
          <p:spPr>
            <a:xfrm>
              <a:off x="4550076" y="3547543"/>
              <a:ext cx="38985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Narrow"/>
                  <a:ea typeface="Arial Narrow"/>
                  <a:cs typeface="Arial Narrow"/>
                  <a:sym typeface="Arial Narrow"/>
                </a:rPr>
                <a:t>6.8</a:t>
              </a:r>
              <a:endParaRPr/>
            </a:p>
          </p:txBody>
        </p:sp>
      </p:grpSp>
      <p:grpSp>
        <p:nvGrpSpPr>
          <p:cNvPr id="462" name="Google Shape;462;p10"/>
          <p:cNvGrpSpPr/>
          <p:nvPr/>
        </p:nvGrpSpPr>
        <p:grpSpPr>
          <a:xfrm>
            <a:off x="1552557" y="2390579"/>
            <a:ext cx="931665" cy="1507939"/>
            <a:chOff x="921621" y="2390579"/>
            <a:chExt cx="931665" cy="1507939"/>
          </a:xfrm>
        </p:grpSpPr>
        <p:pic>
          <p:nvPicPr>
            <p:cNvPr id="463" name="Google Shape;463;p10"/>
            <p:cNvPicPr preferRelativeResize="0"/>
            <p:nvPr/>
          </p:nvPicPr>
          <p:blipFill rotWithShape="1">
            <a:blip r:embed="rId7">
              <a:alphaModFix/>
            </a:blip>
            <a:srcRect b="0" l="0" r="0" t="0"/>
            <a:stretch/>
          </p:blipFill>
          <p:spPr>
            <a:xfrm>
              <a:off x="1204265" y="3082371"/>
              <a:ext cx="257252" cy="443538"/>
            </a:xfrm>
            <a:prstGeom prst="rect">
              <a:avLst/>
            </a:prstGeom>
            <a:noFill/>
            <a:ln>
              <a:noFill/>
            </a:ln>
          </p:spPr>
        </p:pic>
        <p:sp>
          <p:nvSpPr>
            <p:cNvPr id="464" name="Google Shape;464;p10"/>
            <p:cNvSpPr txBox="1"/>
            <p:nvPr/>
          </p:nvSpPr>
          <p:spPr>
            <a:xfrm>
              <a:off x="921621" y="2390579"/>
              <a:ext cx="93166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Narrow"/>
                  <a:ea typeface="Arial Narrow"/>
                  <a:cs typeface="Arial Narrow"/>
                  <a:sym typeface="Arial Narrow"/>
                </a:rPr>
                <a:t>12 X 20 km</a:t>
              </a:r>
              <a:endParaRPr/>
            </a:p>
          </p:txBody>
        </p:sp>
        <p:sp>
          <p:nvSpPr>
            <p:cNvPr id="465" name="Google Shape;465;p10"/>
            <p:cNvSpPr txBox="1"/>
            <p:nvPr/>
          </p:nvSpPr>
          <p:spPr>
            <a:xfrm>
              <a:off x="1168114" y="3559963"/>
              <a:ext cx="348172" cy="3385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Narrow"/>
                  <a:ea typeface="Arial Narrow"/>
                  <a:cs typeface="Arial Narrow"/>
                  <a:sym typeface="Arial Narrow"/>
                </a:rPr>
                <a:t>24</a:t>
              </a:r>
              <a:endParaRPr/>
            </a:p>
          </p:txBody>
        </p:sp>
        <p:cxnSp>
          <p:nvCxnSpPr>
            <p:cNvPr id="466" name="Google Shape;466;p10"/>
            <p:cNvCxnSpPr/>
            <p:nvPr/>
          </p:nvCxnSpPr>
          <p:spPr>
            <a:xfrm>
              <a:off x="1332296" y="2634656"/>
              <a:ext cx="0" cy="685800"/>
            </a:xfrm>
            <a:prstGeom prst="straightConnector1">
              <a:avLst/>
            </a:prstGeom>
            <a:noFill/>
            <a:ln cap="flat" cmpd="sng" w="31750">
              <a:solidFill>
                <a:srgbClr val="262626"/>
              </a:solidFill>
              <a:prstDash val="solid"/>
              <a:miter lim="800000"/>
              <a:headEnd len="sm" w="sm" type="none"/>
              <a:tailEnd len="med" w="med" type="triangle"/>
            </a:ln>
          </p:spPr>
        </p:cxnSp>
      </p:grpSp>
      <p:grpSp>
        <p:nvGrpSpPr>
          <p:cNvPr id="467" name="Google Shape;467;p10"/>
          <p:cNvGrpSpPr/>
          <p:nvPr/>
        </p:nvGrpSpPr>
        <p:grpSpPr>
          <a:xfrm>
            <a:off x="637528" y="2668274"/>
            <a:ext cx="768159" cy="1165217"/>
            <a:chOff x="527800" y="2668274"/>
            <a:chExt cx="768159" cy="1165217"/>
          </a:xfrm>
        </p:grpSpPr>
        <p:pic>
          <p:nvPicPr>
            <p:cNvPr id="468" name="Google Shape;468;p10"/>
            <p:cNvPicPr preferRelativeResize="0"/>
            <p:nvPr/>
          </p:nvPicPr>
          <p:blipFill rotWithShape="1">
            <a:blip r:embed="rId8">
              <a:alphaModFix/>
            </a:blip>
            <a:srcRect b="0" l="0" r="0" t="0"/>
            <a:stretch/>
          </p:blipFill>
          <p:spPr>
            <a:xfrm>
              <a:off x="806044" y="3250915"/>
              <a:ext cx="190722" cy="274994"/>
            </a:xfrm>
            <a:prstGeom prst="rect">
              <a:avLst/>
            </a:prstGeom>
            <a:noFill/>
            <a:ln>
              <a:noFill/>
            </a:ln>
          </p:spPr>
        </p:pic>
        <p:sp>
          <p:nvSpPr>
            <p:cNvPr id="469" name="Google Shape;469;p10"/>
            <p:cNvSpPr txBox="1"/>
            <p:nvPr/>
          </p:nvSpPr>
          <p:spPr>
            <a:xfrm>
              <a:off x="527800" y="2668274"/>
              <a:ext cx="768159"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Narrow"/>
                  <a:ea typeface="Arial Narrow"/>
                  <a:cs typeface="Arial Narrow"/>
                  <a:sym typeface="Arial Narrow"/>
                </a:rPr>
                <a:t>3 X 8 km</a:t>
              </a:r>
              <a:endParaRPr/>
            </a:p>
          </p:txBody>
        </p:sp>
        <p:sp>
          <p:nvSpPr>
            <p:cNvPr id="470" name="Google Shape;470;p10"/>
            <p:cNvSpPr txBox="1"/>
            <p:nvPr/>
          </p:nvSpPr>
          <p:spPr>
            <a:xfrm>
              <a:off x="728717" y="3541103"/>
              <a:ext cx="335348" cy="2923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300">
                  <a:solidFill>
                    <a:schemeClr val="dk1"/>
                  </a:solidFill>
                  <a:latin typeface="Arial Narrow"/>
                  <a:ea typeface="Arial Narrow"/>
                  <a:cs typeface="Arial Narrow"/>
                  <a:sym typeface="Arial Narrow"/>
                </a:rPr>
                <a:t>37</a:t>
              </a:r>
              <a:endParaRPr/>
            </a:p>
          </p:txBody>
        </p:sp>
        <p:cxnSp>
          <p:nvCxnSpPr>
            <p:cNvPr id="471" name="Google Shape;471;p10"/>
            <p:cNvCxnSpPr/>
            <p:nvPr/>
          </p:nvCxnSpPr>
          <p:spPr>
            <a:xfrm>
              <a:off x="901405" y="2913736"/>
              <a:ext cx="0" cy="502920"/>
            </a:xfrm>
            <a:prstGeom prst="straightConnector1">
              <a:avLst/>
            </a:prstGeom>
            <a:noFill/>
            <a:ln cap="flat" cmpd="sng" w="31750">
              <a:solidFill>
                <a:srgbClr val="262626"/>
              </a:solidFill>
              <a:prstDash val="solid"/>
              <a:miter lim="800000"/>
              <a:headEnd len="sm" w="sm" type="none"/>
              <a:tailEnd len="med" w="med" type="triangle"/>
            </a:ln>
          </p:spPr>
        </p:cxnSp>
      </p:grpSp>
      <p:cxnSp>
        <p:nvCxnSpPr>
          <p:cNvPr id="472" name="Google Shape;472;p10"/>
          <p:cNvCxnSpPr/>
          <p:nvPr/>
        </p:nvCxnSpPr>
        <p:spPr>
          <a:xfrm>
            <a:off x="3839030" y="5428968"/>
            <a:ext cx="0" cy="132203"/>
          </a:xfrm>
          <a:prstGeom prst="straightConnector1">
            <a:avLst/>
          </a:prstGeom>
          <a:noFill/>
          <a:ln cap="flat" cmpd="sng" w="15875">
            <a:solidFill>
              <a:schemeClr val="dk1"/>
            </a:solidFill>
            <a:prstDash val="solid"/>
            <a:miter lim="800000"/>
            <a:headEnd len="sm" w="sm" type="none"/>
            <a:tailEnd len="sm" w="sm" type="none"/>
          </a:ln>
        </p:spPr>
      </p:cxnSp>
      <p:sp>
        <p:nvSpPr>
          <p:cNvPr id="473" name="Google Shape;473;p10"/>
          <p:cNvSpPr txBox="1"/>
          <p:nvPr/>
        </p:nvSpPr>
        <p:spPr>
          <a:xfrm>
            <a:off x="1669231" y="5528478"/>
            <a:ext cx="499634"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30</a:t>
            </a:r>
            <a:endParaRPr/>
          </a:p>
        </p:txBody>
      </p:sp>
      <p:sp>
        <p:nvSpPr>
          <p:cNvPr id="474" name="Google Shape;474;p10"/>
          <p:cNvSpPr/>
          <p:nvPr/>
        </p:nvSpPr>
        <p:spPr>
          <a:xfrm>
            <a:off x="3129563" y="3777227"/>
            <a:ext cx="127310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Arial Narrow"/>
                <a:ea typeface="Arial Narrow"/>
                <a:cs typeface="Arial Narrow"/>
                <a:sym typeface="Arial Narrow"/>
              </a:rPr>
              <a:t>Frequency(GHz)</a:t>
            </a:r>
            <a:endParaRPr sz="1400">
              <a:solidFill>
                <a:schemeClr val="dk1"/>
              </a:solidFill>
              <a:latin typeface="Arial Narrow"/>
              <a:ea typeface="Arial Narrow"/>
              <a:cs typeface="Arial Narrow"/>
              <a:sym typeface="Arial Narrow"/>
            </a:endParaRPr>
          </a:p>
        </p:txBody>
      </p:sp>
      <p:pic>
        <p:nvPicPr>
          <p:cNvPr id="475" name="Google Shape;475;p10"/>
          <p:cNvPicPr preferRelativeResize="0"/>
          <p:nvPr/>
        </p:nvPicPr>
        <p:blipFill rotWithShape="1">
          <a:blip r:embed="rId9">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1"/>
                                        <p:tgtEl>
                                          <p:spTgt spid="4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11"/>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latin typeface="Arial Narrow"/>
                <a:ea typeface="Arial Narrow"/>
                <a:cs typeface="Arial Narrow"/>
                <a:sym typeface="Arial Narrow"/>
              </a:rPr>
              <a:t>Passive microwave measurements cannot be made close to the coast</a:t>
            </a:r>
            <a:endParaRPr/>
          </a:p>
        </p:txBody>
      </p:sp>
      <p:sp>
        <p:nvSpPr>
          <p:cNvPr id="482" name="Google Shape;482;p11"/>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grpSp>
        <p:nvGrpSpPr>
          <p:cNvPr id="483" name="Google Shape;483;p11"/>
          <p:cNvGrpSpPr/>
          <p:nvPr/>
        </p:nvGrpSpPr>
        <p:grpSpPr>
          <a:xfrm>
            <a:off x="837629" y="1197295"/>
            <a:ext cx="3036077" cy="2676118"/>
            <a:chOff x="1817224" y="2086274"/>
            <a:chExt cx="4159496" cy="3666344"/>
          </a:xfrm>
        </p:grpSpPr>
        <p:pic>
          <p:nvPicPr>
            <p:cNvPr id="484" name="Google Shape;484;p11"/>
            <p:cNvPicPr preferRelativeResize="0"/>
            <p:nvPr/>
          </p:nvPicPr>
          <p:blipFill rotWithShape="1">
            <a:blip r:embed="rId3">
              <a:alphaModFix/>
            </a:blip>
            <a:srcRect b="5726" l="0" r="0" t="0"/>
            <a:stretch/>
          </p:blipFill>
          <p:spPr>
            <a:xfrm flipH="1">
              <a:off x="2051288" y="3443469"/>
              <a:ext cx="3925432" cy="2309149"/>
            </a:xfrm>
            <a:prstGeom prst="rect">
              <a:avLst/>
            </a:prstGeom>
            <a:noFill/>
            <a:ln>
              <a:noFill/>
            </a:ln>
          </p:spPr>
        </p:pic>
        <p:pic>
          <p:nvPicPr>
            <p:cNvPr id="485" name="Google Shape;485;p11"/>
            <p:cNvPicPr preferRelativeResize="0"/>
            <p:nvPr/>
          </p:nvPicPr>
          <p:blipFill rotWithShape="1">
            <a:blip r:embed="rId4">
              <a:alphaModFix/>
            </a:blip>
            <a:srcRect b="5155" l="922" r="18972" t="0"/>
            <a:stretch/>
          </p:blipFill>
          <p:spPr>
            <a:xfrm flipH="1">
              <a:off x="1817224" y="3449256"/>
              <a:ext cx="3144519" cy="2303362"/>
            </a:xfrm>
            <a:prstGeom prst="rect">
              <a:avLst/>
            </a:prstGeom>
            <a:noFill/>
            <a:ln>
              <a:noFill/>
            </a:ln>
          </p:spPr>
        </p:pic>
        <p:pic>
          <p:nvPicPr>
            <p:cNvPr descr="satCartoon_mod.gif" id="486" name="Google Shape;486;p11"/>
            <p:cNvPicPr preferRelativeResize="0"/>
            <p:nvPr/>
          </p:nvPicPr>
          <p:blipFill rotWithShape="1">
            <a:blip r:embed="rId5">
              <a:alphaModFix amt="73000"/>
            </a:blip>
            <a:srcRect b="0" l="0" r="0" t="0"/>
            <a:stretch/>
          </p:blipFill>
          <p:spPr>
            <a:xfrm flipH="1">
              <a:off x="4871137" y="2086274"/>
              <a:ext cx="914961" cy="863114"/>
            </a:xfrm>
            <a:prstGeom prst="rect">
              <a:avLst/>
            </a:prstGeom>
            <a:noFill/>
            <a:ln>
              <a:noFill/>
            </a:ln>
          </p:spPr>
        </p:pic>
        <p:sp>
          <p:nvSpPr>
            <p:cNvPr id="487" name="Google Shape;487;p11"/>
            <p:cNvSpPr/>
            <p:nvPr/>
          </p:nvSpPr>
          <p:spPr>
            <a:xfrm>
              <a:off x="2830010" y="4988689"/>
              <a:ext cx="1545220" cy="271148"/>
            </a:xfrm>
            <a:prstGeom prst="ellipse">
              <a:avLst/>
            </a:prstGeom>
            <a:solidFill>
              <a:schemeClr val="accent1">
                <a:alpha val="27843"/>
              </a:schemeClr>
            </a:solidFill>
            <a:ln cap="flat" cmpd="sng" w="254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88" name="Google Shape;488;p11"/>
            <p:cNvCxnSpPr>
              <a:endCxn id="487" idx="2"/>
            </p:cNvCxnSpPr>
            <p:nvPr/>
          </p:nvCxnSpPr>
          <p:spPr>
            <a:xfrm flipH="1">
              <a:off x="2830010" y="2754863"/>
              <a:ext cx="2245500" cy="2369400"/>
            </a:xfrm>
            <a:prstGeom prst="straightConnector1">
              <a:avLst/>
            </a:prstGeom>
            <a:noFill/>
            <a:ln cap="flat" cmpd="sng" w="25400">
              <a:solidFill>
                <a:srgbClr val="3F3F3F"/>
              </a:solidFill>
              <a:prstDash val="solid"/>
              <a:miter lim="800000"/>
              <a:headEnd len="sm" w="sm" type="none"/>
              <a:tailEnd len="sm" w="sm" type="none"/>
            </a:ln>
          </p:spPr>
        </p:cxnSp>
        <p:cxnSp>
          <p:nvCxnSpPr>
            <p:cNvPr id="489" name="Google Shape;489;p11"/>
            <p:cNvCxnSpPr>
              <a:endCxn id="487" idx="6"/>
            </p:cNvCxnSpPr>
            <p:nvPr/>
          </p:nvCxnSpPr>
          <p:spPr>
            <a:xfrm flipH="1">
              <a:off x="4375230" y="2754863"/>
              <a:ext cx="700200" cy="2369400"/>
            </a:xfrm>
            <a:prstGeom prst="straightConnector1">
              <a:avLst/>
            </a:prstGeom>
            <a:noFill/>
            <a:ln cap="flat" cmpd="sng" w="25400">
              <a:solidFill>
                <a:srgbClr val="3F3F3F"/>
              </a:solidFill>
              <a:prstDash val="solid"/>
              <a:miter lim="800000"/>
              <a:headEnd len="sm" w="sm" type="none"/>
              <a:tailEnd len="sm" w="sm" type="none"/>
            </a:ln>
          </p:spPr>
        </p:cxnSp>
        <p:sp>
          <p:nvSpPr>
            <p:cNvPr id="490" name="Google Shape;490;p11"/>
            <p:cNvSpPr/>
            <p:nvPr/>
          </p:nvSpPr>
          <p:spPr>
            <a:xfrm rot="-3028426">
              <a:off x="2744048" y="4032591"/>
              <a:ext cx="2505626" cy="285309"/>
            </a:xfrm>
            <a:prstGeom prst="rightArrow">
              <a:avLst>
                <a:gd fmla="val 50000" name="adj1"/>
                <a:gd fmla="val 113985" name="adj2"/>
              </a:avLst>
            </a:prstGeom>
            <a:solidFill>
              <a:srgbClr val="FD270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200" cap="small">
                <a:solidFill>
                  <a:schemeClr val="lt1"/>
                </a:solidFill>
                <a:latin typeface="Arial Narrow"/>
                <a:ea typeface="Arial Narrow"/>
                <a:cs typeface="Arial Narrow"/>
                <a:sym typeface="Arial Narrow"/>
              </a:endParaRPr>
            </a:p>
          </p:txBody>
        </p:sp>
        <p:sp>
          <p:nvSpPr>
            <p:cNvPr id="491" name="Google Shape;491;p11"/>
            <p:cNvSpPr/>
            <p:nvPr/>
          </p:nvSpPr>
          <p:spPr>
            <a:xfrm rot="-4201823">
              <a:off x="3522582" y="4182312"/>
              <a:ext cx="1956816" cy="75418"/>
            </a:xfrm>
            <a:prstGeom prst="rightArrow">
              <a:avLst>
                <a:gd fmla="val 50000" name="adj1"/>
                <a:gd fmla="val 113985" name="adj2"/>
              </a:avLst>
            </a:prstGeom>
            <a:solidFill>
              <a:srgbClr val="FFFF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300">
                <a:solidFill>
                  <a:srgbClr val="FFFFFF"/>
                </a:solidFill>
                <a:latin typeface="Arial"/>
                <a:ea typeface="Arial"/>
                <a:cs typeface="Arial"/>
                <a:sym typeface="Arial"/>
              </a:endParaRPr>
            </a:p>
          </p:txBody>
        </p:sp>
      </p:grpSp>
      <p:grpSp>
        <p:nvGrpSpPr>
          <p:cNvPr id="492" name="Google Shape;492;p11"/>
          <p:cNvGrpSpPr/>
          <p:nvPr/>
        </p:nvGrpSpPr>
        <p:grpSpPr>
          <a:xfrm>
            <a:off x="804291" y="3253627"/>
            <a:ext cx="3800928" cy="2676118"/>
            <a:chOff x="692706" y="3348842"/>
            <a:chExt cx="4189483" cy="2949688"/>
          </a:xfrm>
        </p:grpSpPr>
        <p:grpSp>
          <p:nvGrpSpPr>
            <p:cNvPr id="493" name="Google Shape;493;p11"/>
            <p:cNvGrpSpPr/>
            <p:nvPr/>
          </p:nvGrpSpPr>
          <p:grpSpPr>
            <a:xfrm>
              <a:off x="692706" y="3348842"/>
              <a:ext cx="4189483" cy="2949688"/>
              <a:chOff x="6755442" y="2140290"/>
              <a:chExt cx="5207359" cy="3666344"/>
            </a:xfrm>
          </p:grpSpPr>
          <p:pic>
            <p:nvPicPr>
              <p:cNvPr id="494" name="Google Shape;494;p11"/>
              <p:cNvPicPr preferRelativeResize="0"/>
              <p:nvPr/>
            </p:nvPicPr>
            <p:blipFill rotWithShape="1">
              <a:blip r:embed="rId6">
                <a:alphaModFix/>
              </a:blip>
              <a:srcRect b="5726" l="0" r="0" t="0"/>
              <a:stretch/>
            </p:blipFill>
            <p:spPr>
              <a:xfrm flipH="1">
                <a:off x="6989506" y="3497485"/>
                <a:ext cx="3925432" cy="2309149"/>
              </a:xfrm>
              <a:prstGeom prst="rect">
                <a:avLst/>
              </a:prstGeom>
              <a:noFill/>
              <a:ln>
                <a:noFill/>
              </a:ln>
            </p:spPr>
          </p:pic>
          <p:pic>
            <p:nvPicPr>
              <p:cNvPr id="495" name="Google Shape;495;p11"/>
              <p:cNvPicPr preferRelativeResize="0"/>
              <p:nvPr/>
            </p:nvPicPr>
            <p:blipFill rotWithShape="1">
              <a:blip r:embed="rId7">
                <a:alphaModFix/>
              </a:blip>
              <a:srcRect b="5155" l="922" r="18972" t="0"/>
              <a:stretch/>
            </p:blipFill>
            <p:spPr>
              <a:xfrm flipH="1">
                <a:off x="6755442" y="3503272"/>
                <a:ext cx="3144519" cy="2303362"/>
              </a:xfrm>
              <a:prstGeom prst="rect">
                <a:avLst/>
              </a:prstGeom>
              <a:noFill/>
              <a:ln>
                <a:noFill/>
              </a:ln>
            </p:spPr>
          </p:pic>
          <p:pic>
            <p:nvPicPr>
              <p:cNvPr descr="satCartoon_mod.gif" id="496" name="Google Shape;496;p11"/>
              <p:cNvPicPr preferRelativeResize="0"/>
              <p:nvPr/>
            </p:nvPicPr>
            <p:blipFill rotWithShape="1">
              <a:blip r:embed="rId5">
                <a:alphaModFix amt="73000"/>
              </a:blip>
              <a:srcRect b="0" l="0" r="0" t="0"/>
              <a:stretch/>
            </p:blipFill>
            <p:spPr>
              <a:xfrm flipH="1">
                <a:off x="11047840" y="2140290"/>
                <a:ext cx="914961" cy="863114"/>
              </a:xfrm>
              <a:prstGeom prst="rect">
                <a:avLst/>
              </a:prstGeom>
              <a:noFill/>
              <a:ln>
                <a:noFill/>
              </a:ln>
            </p:spPr>
          </p:pic>
          <p:sp>
            <p:nvSpPr>
              <p:cNvPr id="497" name="Google Shape;497;p11"/>
              <p:cNvSpPr/>
              <p:nvPr/>
            </p:nvSpPr>
            <p:spPr>
              <a:xfrm>
                <a:off x="9006713" y="5042705"/>
                <a:ext cx="1545220" cy="271148"/>
              </a:xfrm>
              <a:prstGeom prst="ellipse">
                <a:avLst/>
              </a:prstGeom>
              <a:solidFill>
                <a:schemeClr val="accent1">
                  <a:alpha val="27843"/>
                </a:schemeClr>
              </a:solidFill>
              <a:ln cap="flat" cmpd="sng" w="254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98" name="Google Shape;498;p11"/>
              <p:cNvCxnSpPr>
                <a:endCxn id="497" idx="2"/>
              </p:cNvCxnSpPr>
              <p:nvPr/>
            </p:nvCxnSpPr>
            <p:spPr>
              <a:xfrm flipH="1">
                <a:off x="9006713" y="2808879"/>
                <a:ext cx="2245500" cy="2369400"/>
              </a:xfrm>
              <a:prstGeom prst="straightConnector1">
                <a:avLst/>
              </a:prstGeom>
              <a:noFill/>
              <a:ln cap="flat" cmpd="sng" w="25400">
                <a:solidFill>
                  <a:srgbClr val="3F3F3F"/>
                </a:solidFill>
                <a:prstDash val="solid"/>
                <a:miter lim="800000"/>
                <a:headEnd len="sm" w="sm" type="none"/>
                <a:tailEnd len="sm" w="sm" type="none"/>
              </a:ln>
            </p:spPr>
          </p:cxnSp>
          <p:cxnSp>
            <p:nvCxnSpPr>
              <p:cNvPr id="499" name="Google Shape;499;p11"/>
              <p:cNvCxnSpPr>
                <a:endCxn id="497" idx="6"/>
              </p:cNvCxnSpPr>
              <p:nvPr/>
            </p:nvCxnSpPr>
            <p:spPr>
              <a:xfrm flipH="1">
                <a:off x="10551933" y="2808879"/>
                <a:ext cx="700200" cy="2369400"/>
              </a:xfrm>
              <a:prstGeom prst="straightConnector1">
                <a:avLst/>
              </a:prstGeom>
              <a:noFill/>
              <a:ln cap="flat" cmpd="sng" w="25400">
                <a:solidFill>
                  <a:srgbClr val="3F3F3F"/>
                </a:solidFill>
                <a:prstDash val="solid"/>
                <a:miter lim="800000"/>
                <a:headEnd len="sm" w="sm" type="none"/>
                <a:tailEnd len="sm" w="sm" type="none"/>
              </a:ln>
            </p:spPr>
          </p:cxnSp>
          <p:grpSp>
            <p:nvGrpSpPr>
              <p:cNvPr id="500" name="Google Shape;500;p11"/>
              <p:cNvGrpSpPr/>
              <p:nvPr/>
            </p:nvGrpSpPr>
            <p:grpSpPr>
              <a:xfrm>
                <a:off x="9907933" y="3404648"/>
                <a:ext cx="787871" cy="804449"/>
                <a:chOff x="1966737" y="4732301"/>
                <a:chExt cx="787871" cy="804449"/>
              </a:xfrm>
            </p:grpSpPr>
            <p:cxnSp>
              <p:nvCxnSpPr>
                <p:cNvPr id="501" name="Google Shape;501;p11"/>
                <p:cNvCxnSpPr/>
                <p:nvPr/>
              </p:nvCxnSpPr>
              <p:spPr>
                <a:xfrm rot="10800000">
                  <a:off x="2198239" y="4732301"/>
                  <a:ext cx="0" cy="804449"/>
                </a:xfrm>
                <a:prstGeom prst="straightConnector1">
                  <a:avLst/>
                </a:prstGeom>
                <a:noFill/>
                <a:ln cap="flat" cmpd="sng" w="12700">
                  <a:solidFill>
                    <a:srgbClr val="595959"/>
                  </a:solidFill>
                  <a:prstDash val="solid"/>
                  <a:miter lim="800000"/>
                  <a:headEnd len="sm" w="sm" type="none"/>
                  <a:tailEnd len="med" w="med" type="triangle"/>
                </a:ln>
              </p:spPr>
            </p:cxnSp>
            <p:cxnSp>
              <p:nvCxnSpPr>
                <p:cNvPr id="502" name="Google Shape;502;p11"/>
                <p:cNvCxnSpPr/>
                <p:nvPr/>
              </p:nvCxnSpPr>
              <p:spPr>
                <a:xfrm rot="10800000">
                  <a:off x="1966737" y="4885839"/>
                  <a:ext cx="231502" cy="650911"/>
                </a:xfrm>
                <a:prstGeom prst="straightConnector1">
                  <a:avLst/>
                </a:prstGeom>
                <a:noFill/>
                <a:ln cap="flat" cmpd="sng" w="12700">
                  <a:solidFill>
                    <a:srgbClr val="595959"/>
                  </a:solidFill>
                  <a:prstDash val="solid"/>
                  <a:miter lim="800000"/>
                  <a:headEnd len="sm" w="sm" type="none"/>
                  <a:tailEnd len="med" w="med" type="triangle"/>
                </a:ln>
              </p:spPr>
            </p:cxnSp>
            <p:cxnSp>
              <p:nvCxnSpPr>
                <p:cNvPr id="503" name="Google Shape;503;p11"/>
                <p:cNvCxnSpPr/>
                <p:nvPr/>
              </p:nvCxnSpPr>
              <p:spPr>
                <a:xfrm flipH="1" rot="10800000">
                  <a:off x="2222005" y="4732302"/>
                  <a:ext cx="305398" cy="804447"/>
                </a:xfrm>
                <a:prstGeom prst="straightConnector1">
                  <a:avLst/>
                </a:prstGeom>
                <a:noFill/>
                <a:ln cap="flat" cmpd="sng" w="12700">
                  <a:solidFill>
                    <a:srgbClr val="595959"/>
                  </a:solidFill>
                  <a:prstDash val="solid"/>
                  <a:miter lim="800000"/>
                  <a:headEnd len="sm" w="sm" type="none"/>
                  <a:tailEnd len="med" w="med" type="triangle"/>
                </a:ln>
              </p:spPr>
            </p:cxnSp>
            <p:cxnSp>
              <p:nvCxnSpPr>
                <p:cNvPr id="504" name="Google Shape;504;p11"/>
                <p:cNvCxnSpPr/>
                <p:nvPr/>
              </p:nvCxnSpPr>
              <p:spPr>
                <a:xfrm flipH="1" rot="10800000">
                  <a:off x="2219416" y="5236081"/>
                  <a:ext cx="535192" cy="292455"/>
                </a:xfrm>
                <a:prstGeom prst="straightConnector1">
                  <a:avLst/>
                </a:prstGeom>
                <a:noFill/>
                <a:ln cap="flat" cmpd="sng" w="12700">
                  <a:solidFill>
                    <a:srgbClr val="595959"/>
                  </a:solidFill>
                  <a:prstDash val="solid"/>
                  <a:miter lim="800000"/>
                  <a:headEnd len="sm" w="sm" type="none"/>
                  <a:tailEnd len="med" w="med" type="triangle"/>
                </a:ln>
              </p:spPr>
            </p:cxnSp>
          </p:grpSp>
          <p:sp>
            <p:nvSpPr>
              <p:cNvPr id="505" name="Google Shape;505;p11"/>
              <p:cNvSpPr/>
              <p:nvPr/>
            </p:nvSpPr>
            <p:spPr>
              <a:xfrm rot="-1379470">
                <a:off x="7825727" y="4516335"/>
                <a:ext cx="2505626" cy="285309"/>
              </a:xfrm>
              <a:prstGeom prst="rightArrow">
                <a:avLst>
                  <a:gd fmla="val 50000" name="adj1"/>
                  <a:gd fmla="val 113985" name="adj2"/>
                </a:avLst>
              </a:prstGeom>
              <a:solidFill>
                <a:srgbClr val="FD270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cap="small">
                  <a:solidFill>
                    <a:schemeClr val="lt1"/>
                  </a:solidFill>
                  <a:latin typeface="Arial"/>
                  <a:ea typeface="Arial"/>
                  <a:cs typeface="Arial"/>
                  <a:sym typeface="Arial"/>
                </a:endParaRPr>
              </a:p>
            </p:txBody>
          </p:sp>
          <p:sp>
            <p:nvSpPr>
              <p:cNvPr id="506" name="Google Shape;506;p11"/>
              <p:cNvSpPr/>
              <p:nvPr/>
            </p:nvSpPr>
            <p:spPr>
              <a:xfrm rot="-4201823">
                <a:off x="9686709" y="4240517"/>
                <a:ext cx="1956816" cy="75418"/>
              </a:xfrm>
              <a:prstGeom prst="rightArrow">
                <a:avLst>
                  <a:gd fmla="val 50000" name="adj1"/>
                  <a:gd fmla="val 113985" name="adj2"/>
                </a:avLst>
              </a:prstGeom>
              <a:solidFill>
                <a:srgbClr val="FFFF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300">
                  <a:solidFill>
                    <a:srgbClr val="FFFFFF"/>
                  </a:solidFill>
                  <a:latin typeface="Arial"/>
                  <a:ea typeface="Arial"/>
                  <a:cs typeface="Arial"/>
                  <a:sym typeface="Arial"/>
                </a:endParaRPr>
              </a:p>
            </p:txBody>
          </p:sp>
        </p:grpSp>
        <p:sp>
          <p:nvSpPr>
            <p:cNvPr id="507" name="Google Shape;507;p11"/>
            <p:cNvSpPr/>
            <p:nvPr/>
          </p:nvSpPr>
          <p:spPr>
            <a:xfrm rot="-3074179">
              <a:off x="3300373" y="4613568"/>
              <a:ext cx="868680" cy="71992"/>
            </a:xfrm>
            <a:prstGeom prst="rightArrow">
              <a:avLst>
                <a:gd fmla="val 50000" name="adj1"/>
                <a:gd fmla="val 113985" name="adj2"/>
              </a:avLst>
            </a:prstGeom>
            <a:solidFill>
              <a:srgbClr val="FD270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00" cap="small">
                <a:solidFill>
                  <a:schemeClr val="lt1"/>
                </a:solidFill>
                <a:latin typeface="Arial"/>
                <a:ea typeface="Arial"/>
                <a:cs typeface="Arial"/>
                <a:sym typeface="Arial"/>
              </a:endParaRPr>
            </a:p>
          </p:txBody>
        </p:sp>
      </p:grpSp>
      <p:grpSp>
        <p:nvGrpSpPr>
          <p:cNvPr id="508" name="Google Shape;508;p11"/>
          <p:cNvGrpSpPr/>
          <p:nvPr/>
        </p:nvGrpSpPr>
        <p:grpSpPr>
          <a:xfrm>
            <a:off x="4742757" y="2722065"/>
            <a:ext cx="2665179" cy="2560677"/>
            <a:chOff x="7925622" y="3618645"/>
            <a:chExt cx="2665179" cy="2560677"/>
          </a:xfrm>
        </p:grpSpPr>
        <p:sp>
          <p:nvSpPr>
            <p:cNvPr id="509" name="Google Shape;509;p11"/>
            <p:cNvSpPr/>
            <p:nvPr/>
          </p:nvSpPr>
          <p:spPr>
            <a:xfrm>
              <a:off x="7925622" y="3618645"/>
              <a:ext cx="2665179" cy="2560677"/>
            </a:xfrm>
            <a:prstGeom prst="roundRect">
              <a:avLst>
                <a:gd fmla="val 5150" name="adj"/>
              </a:avLst>
            </a:prstGeom>
            <a:solidFill>
              <a:schemeClr val="lt1"/>
            </a:solidFill>
            <a:ln cap="flat" cmpd="sng" w="254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510" name="Google Shape;510;p11"/>
            <p:cNvPicPr preferRelativeResize="0"/>
            <p:nvPr/>
          </p:nvPicPr>
          <p:blipFill rotWithShape="1">
            <a:blip r:embed="rId8">
              <a:alphaModFix/>
            </a:blip>
            <a:srcRect b="0" l="0" r="0" t="0"/>
            <a:stretch/>
          </p:blipFill>
          <p:spPr>
            <a:xfrm>
              <a:off x="8176195" y="3824232"/>
              <a:ext cx="2185735" cy="2218212"/>
            </a:xfrm>
            <a:prstGeom prst="rect">
              <a:avLst/>
            </a:prstGeom>
            <a:noFill/>
            <a:ln>
              <a:noFill/>
            </a:ln>
          </p:spPr>
        </p:pic>
      </p:grpSp>
      <p:sp>
        <p:nvSpPr>
          <p:cNvPr id="511" name="Google Shape;511;p11"/>
          <p:cNvSpPr txBox="1"/>
          <p:nvPr/>
        </p:nvSpPr>
        <p:spPr>
          <a:xfrm>
            <a:off x="719258" y="1291402"/>
            <a:ext cx="205216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Narrow"/>
                <a:ea typeface="Arial Narrow"/>
                <a:cs typeface="Arial Narrow"/>
                <a:sym typeface="Arial Narrow"/>
              </a:rPr>
              <a:t>Emissivity</a:t>
            </a:r>
            <a:endParaRPr/>
          </a:p>
          <a:p>
            <a:pPr indent="0" lvl="0" marL="0" marR="0" rtl="0" algn="l">
              <a:spcBef>
                <a:spcPts val="0"/>
              </a:spcBef>
              <a:spcAft>
                <a:spcPts val="0"/>
              </a:spcAft>
              <a:buNone/>
            </a:pPr>
            <a:r>
              <a:rPr lang="en-US" sz="1600">
                <a:solidFill>
                  <a:schemeClr val="dk1"/>
                </a:solidFill>
                <a:latin typeface="Arial Narrow"/>
                <a:ea typeface="Arial Narrow"/>
                <a:cs typeface="Arial Narrow"/>
                <a:sym typeface="Arial Narrow"/>
              </a:rPr>
              <a:t>  Land 	~ 0.95</a:t>
            </a:r>
            <a:endParaRPr/>
          </a:p>
          <a:p>
            <a:pPr indent="0" lvl="0" marL="0" marR="0" rtl="0" algn="l">
              <a:spcBef>
                <a:spcPts val="0"/>
              </a:spcBef>
              <a:spcAft>
                <a:spcPts val="0"/>
              </a:spcAft>
              <a:buNone/>
            </a:pPr>
            <a:r>
              <a:rPr lang="en-US" sz="1600">
                <a:solidFill>
                  <a:schemeClr val="dk1"/>
                </a:solidFill>
                <a:latin typeface="Arial Narrow"/>
                <a:ea typeface="Arial Narrow"/>
                <a:cs typeface="Arial Narrow"/>
                <a:sym typeface="Arial Narrow"/>
              </a:rPr>
              <a:t>  Sea water 	~ 0.30 - 0.50</a:t>
            </a:r>
            <a:endParaRPr/>
          </a:p>
        </p:txBody>
      </p:sp>
      <p:sp>
        <p:nvSpPr>
          <p:cNvPr id="512" name="Google Shape;512;p11"/>
          <p:cNvSpPr txBox="1"/>
          <p:nvPr/>
        </p:nvSpPr>
        <p:spPr>
          <a:xfrm rot="-4052416">
            <a:off x="1810007" y="2635998"/>
            <a:ext cx="80297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cap="small">
                <a:solidFill>
                  <a:schemeClr val="lt1"/>
                </a:solidFill>
                <a:latin typeface="Arial Narrow"/>
                <a:ea typeface="Arial Narrow"/>
                <a:cs typeface="Arial Narrow"/>
                <a:sym typeface="Arial Narrow"/>
              </a:rPr>
              <a:t>sea signal</a:t>
            </a:r>
            <a:endParaRPr/>
          </a:p>
        </p:txBody>
      </p:sp>
      <p:sp>
        <p:nvSpPr>
          <p:cNvPr id="513" name="Google Shape;513;p11"/>
          <p:cNvSpPr txBox="1"/>
          <p:nvPr/>
        </p:nvSpPr>
        <p:spPr>
          <a:xfrm rot="-4052416">
            <a:off x="2636868" y="5061036"/>
            <a:ext cx="80297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cap="small">
                <a:solidFill>
                  <a:schemeClr val="lt1"/>
                </a:solidFill>
                <a:latin typeface="Arial Narrow"/>
                <a:ea typeface="Arial Narrow"/>
                <a:cs typeface="Arial Narrow"/>
                <a:sym typeface="Arial Narrow"/>
              </a:rPr>
              <a:t>sea signal</a:t>
            </a:r>
            <a:endParaRPr/>
          </a:p>
        </p:txBody>
      </p:sp>
      <p:sp>
        <p:nvSpPr>
          <p:cNvPr id="514" name="Google Shape;514;p11"/>
          <p:cNvSpPr txBox="1"/>
          <p:nvPr/>
        </p:nvSpPr>
        <p:spPr>
          <a:xfrm rot="-3077206">
            <a:off x="1522862" y="2698267"/>
            <a:ext cx="87716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cap="small">
                <a:solidFill>
                  <a:schemeClr val="lt1"/>
                </a:solidFill>
                <a:latin typeface="Arial Narrow"/>
                <a:ea typeface="Arial Narrow"/>
                <a:cs typeface="Arial Narrow"/>
                <a:sym typeface="Arial Narrow"/>
              </a:rPr>
              <a:t>land signal</a:t>
            </a:r>
            <a:endParaRPr/>
          </a:p>
        </p:txBody>
      </p:sp>
      <p:sp>
        <p:nvSpPr>
          <p:cNvPr id="515" name="Google Shape;515;p11"/>
          <p:cNvSpPr txBox="1"/>
          <p:nvPr/>
        </p:nvSpPr>
        <p:spPr>
          <a:xfrm rot="-1385561">
            <a:off x="1435331" y="5061442"/>
            <a:ext cx="87716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cap="small">
                <a:solidFill>
                  <a:schemeClr val="lt1"/>
                </a:solidFill>
                <a:latin typeface="Arial Narrow"/>
                <a:ea typeface="Arial Narrow"/>
                <a:cs typeface="Arial Narrow"/>
                <a:sym typeface="Arial Narrow"/>
              </a:rPr>
              <a:t>land signal</a:t>
            </a:r>
            <a:endParaRPr/>
          </a:p>
        </p:txBody>
      </p:sp>
      <p:sp>
        <p:nvSpPr>
          <p:cNvPr id="516" name="Google Shape;516;p11"/>
          <p:cNvSpPr/>
          <p:nvPr/>
        </p:nvSpPr>
        <p:spPr>
          <a:xfrm>
            <a:off x="5115234" y="2109122"/>
            <a:ext cx="1869423"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Narrow"/>
                <a:ea typeface="Arial Narrow"/>
                <a:cs typeface="Arial Narrow"/>
                <a:sym typeface="Arial Narrow"/>
              </a:rPr>
              <a:t>Coastline of Japan</a:t>
            </a:r>
            <a:endParaRPr/>
          </a:p>
          <a:p>
            <a:pPr indent="0" lvl="0" marL="0" marR="0" rtl="0" algn="ctr">
              <a:spcBef>
                <a:spcPts val="0"/>
              </a:spcBef>
              <a:spcAft>
                <a:spcPts val="0"/>
              </a:spcAft>
              <a:buNone/>
            </a:pPr>
            <a:r>
              <a:rPr b="1" lang="en-US" sz="1800">
                <a:solidFill>
                  <a:schemeClr val="dk1"/>
                </a:solidFill>
                <a:latin typeface="Arial Narrow"/>
                <a:ea typeface="Arial Narrow"/>
                <a:cs typeface="Arial Narrow"/>
                <a:sym typeface="Arial Narrow"/>
              </a:rPr>
              <a:t>6 GHz channel</a:t>
            </a:r>
            <a:endParaRPr sz="1800">
              <a:solidFill>
                <a:schemeClr val="dk1"/>
              </a:solidFill>
              <a:latin typeface="Arial"/>
              <a:ea typeface="Arial"/>
              <a:cs typeface="Arial"/>
              <a:sym typeface="Arial"/>
            </a:endParaRPr>
          </a:p>
        </p:txBody>
      </p:sp>
      <p:sp>
        <p:nvSpPr>
          <p:cNvPr id="517" name="Google Shape;517;p11"/>
          <p:cNvSpPr/>
          <p:nvPr/>
        </p:nvSpPr>
        <p:spPr>
          <a:xfrm>
            <a:off x="7778299" y="2903954"/>
            <a:ext cx="4207754" cy="1722716"/>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lang="en-US" sz="1800">
                <a:solidFill>
                  <a:schemeClr val="dk1"/>
                </a:solidFill>
                <a:latin typeface="Arial Narrow"/>
                <a:ea typeface="Arial Narrow"/>
                <a:cs typeface="Arial Narrow"/>
                <a:sym typeface="Arial Narrow"/>
              </a:rPr>
              <a:t>Near the coast, the strong microwave emissions from land contaminate the signal from the sea.</a:t>
            </a:r>
            <a:endParaRPr/>
          </a:p>
          <a:p>
            <a:pPr indent="0" lvl="0" marL="0" marR="0" rtl="0" algn="l">
              <a:lnSpc>
                <a:spcPct val="120000"/>
              </a:lnSpc>
              <a:spcBef>
                <a:spcPts val="0"/>
              </a:spcBef>
              <a:spcAft>
                <a:spcPts val="0"/>
              </a:spcAft>
              <a:buNone/>
            </a:pPr>
            <a:r>
              <a:t/>
            </a:r>
            <a:endParaRPr sz="1800">
              <a:solidFill>
                <a:schemeClr val="dk1"/>
              </a:solidFill>
              <a:latin typeface="Arial Narrow"/>
              <a:ea typeface="Arial Narrow"/>
              <a:cs typeface="Arial Narrow"/>
              <a:sym typeface="Arial Narrow"/>
            </a:endParaRPr>
          </a:p>
          <a:p>
            <a:pPr indent="0" lvl="0" marL="0" marR="0" rtl="0" algn="l">
              <a:lnSpc>
                <a:spcPct val="120000"/>
              </a:lnSpc>
              <a:spcBef>
                <a:spcPts val="0"/>
              </a:spcBef>
              <a:spcAft>
                <a:spcPts val="0"/>
              </a:spcAft>
              <a:buNone/>
            </a:pPr>
            <a:r>
              <a:rPr lang="en-US" sz="1800">
                <a:solidFill>
                  <a:schemeClr val="dk1"/>
                </a:solidFill>
                <a:latin typeface="Arial Narrow"/>
                <a:ea typeface="Arial Narrow"/>
                <a:cs typeface="Arial Narrow"/>
                <a:sym typeface="Arial Narrow"/>
              </a:rPr>
              <a:t>Data within ~50 km of the coast are removed from satellite products to eliminate bad values.</a:t>
            </a:r>
            <a:endParaRPr/>
          </a:p>
        </p:txBody>
      </p:sp>
      <p:sp>
        <p:nvSpPr>
          <p:cNvPr id="518" name="Google Shape;518;p11"/>
          <p:cNvSpPr txBox="1"/>
          <p:nvPr/>
        </p:nvSpPr>
        <p:spPr>
          <a:xfrm>
            <a:off x="4993330" y="3368396"/>
            <a:ext cx="55175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Arial"/>
                <a:ea typeface="Arial"/>
                <a:cs typeface="Arial"/>
                <a:sym typeface="Arial"/>
              </a:rPr>
              <a:t>40</a:t>
            </a:r>
            <a:r>
              <a:rPr b="1" baseline="30000" lang="en-US" sz="1200">
                <a:solidFill>
                  <a:schemeClr val="lt1"/>
                </a:solidFill>
                <a:latin typeface="Arial"/>
                <a:ea typeface="Arial"/>
                <a:cs typeface="Arial"/>
                <a:sym typeface="Arial"/>
              </a:rPr>
              <a:t>o </a:t>
            </a:r>
            <a:r>
              <a:rPr b="1" lang="en-US" sz="1200">
                <a:solidFill>
                  <a:schemeClr val="lt1"/>
                </a:solidFill>
                <a:latin typeface="Arial"/>
                <a:ea typeface="Arial"/>
                <a:cs typeface="Arial"/>
                <a:sym typeface="Arial"/>
              </a:rPr>
              <a:t>N</a:t>
            </a:r>
            <a:endParaRPr/>
          </a:p>
        </p:txBody>
      </p:sp>
      <p:sp>
        <p:nvSpPr>
          <p:cNvPr id="519" name="Google Shape;519;p11"/>
          <p:cNvSpPr txBox="1"/>
          <p:nvPr/>
        </p:nvSpPr>
        <p:spPr>
          <a:xfrm>
            <a:off x="6075346" y="4817330"/>
            <a:ext cx="641522"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Arial"/>
                <a:ea typeface="Arial"/>
                <a:cs typeface="Arial"/>
                <a:sym typeface="Arial"/>
              </a:rPr>
              <a:t>140</a:t>
            </a:r>
            <a:r>
              <a:rPr b="1" baseline="30000" lang="en-US" sz="1200">
                <a:solidFill>
                  <a:schemeClr val="lt1"/>
                </a:solidFill>
                <a:latin typeface="Arial"/>
                <a:ea typeface="Arial"/>
                <a:cs typeface="Arial"/>
                <a:sym typeface="Arial"/>
              </a:rPr>
              <a:t>o </a:t>
            </a:r>
            <a:r>
              <a:rPr b="1" lang="en-US" sz="1200">
                <a:solidFill>
                  <a:schemeClr val="lt1"/>
                </a:solidFill>
                <a:latin typeface="Arial"/>
                <a:ea typeface="Arial"/>
                <a:cs typeface="Arial"/>
                <a:sym typeface="Arial"/>
              </a:rPr>
              <a:t>E</a:t>
            </a:r>
            <a:endParaRPr/>
          </a:p>
        </p:txBody>
      </p:sp>
      <p:pic>
        <p:nvPicPr>
          <p:cNvPr id="520" name="Google Shape;520;p11"/>
          <p:cNvPicPr preferRelativeResize="0"/>
          <p:nvPr/>
        </p:nvPicPr>
        <p:blipFill rotWithShape="1">
          <a:blip r:embed="rId9">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20"/>
                                        </p:tgtEl>
                                        <p:attrNameLst>
                                          <p:attrName>style.visibility</p:attrName>
                                        </p:attrNameLst>
                                      </p:cBhvr>
                                      <p:to>
                                        <p:strVal val="visible"/>
                                      </p:to>
                                    </p:set>
                                    <p:animEffect filter="fade" transition="in">
                                      <p:cBhvr>
                                        <p:cTn dur="1"/>
                                        <p:tgtEl>
                                          <p:spTgt spid="5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12"/>
          <p:cNvSpPr/>
          <p:nvPr/>
        </p:nvSpPr>
        <p:spPr>
          <a:xfrm>
            <a:off x="9247469" y="2752631"/>
            <a:ext cx="863040" cy="2040327"/>
          </a:xfrm>
          <a:prstGeom prst="rect">
            <a:avLst/>
          </a:prstGeom>
          <a:solidFill>
            <a:schemeClr val="accent1">
              <a:alpha val="1372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527" name="Google Shape;527;p12"/>
          <p:cNvPicPr preferRelativeResize="0"/>
          <p:nvPr/>
        </p:nvPicPr>
        <p:blipFill rotWithShape="1">
          <a:blip r:embed="rId3">
            <a:alphaModFix/>
          </a:blip>
          <a:srcRect b="0" l="0" r="0" t="0"/>
          <a:stretch/>
        </p:blipFill>
        <p:spPr>
          <a:xfrm>
            <a:off x="7271316" y="2499233"/>
            <a:ext cx="3391873" cy="2398712"/>
          </a:xfrm>
          <a:prstGeom prst="rect">
            <a:avLst/>
          </a:prstGeom>
          <a:noFill/>
          <a:ln>
            <a:noFill/>
          </a:ln>
        </p:spPr>
      </p:pic>
      <p:sp>
        <p:nvSpPr>
          <p:cNvPr id="528" name="Google Shape;528;p12"/>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latin typeface="Arial Narrow"/>
                <a:ea typeface="Arial Narrow"/>
                <a:cs typeface="Arial Narrow"/>
                <a:sym typeface="Arial Narrow"/>
              </a:rPr>
              <a:t>Sea Surface Salinity is measured with passive sensors </a:t>
            </a:r>
            <a:endParaRPr/>
          </a:p>
        </p:txBody>
      </p:sp>
      <p:sp>
        <p:nvSpPr>
          <p:cNvPr id="529" name="Google Shape;529;p12"/>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cxnSp>
        <p:nvCxnSpPr>
          <p:cNvPr id="530" name="Google Shape;530;p12"/>
          <p:cNvCxnSpPr/>
          <p:nvPr/>
        </p:nvCxnSpPr>
        <p:spPr>
          <a:xfrm>
            <a:off x="634001" y="924560"/>
            <a:ext cx="9956800" cy="0"/>
          </a:xfrm>
          <a:prstGeom prst="straightConnector1">
            <a:avLst/>
          </a:prstGeom>
          <a:noFill/>
          <a:ln cap="flat" cmpd="sng" w="31750">
            <a:solidFill>
              <a:srgbClr val="1E4E79"/>
            </a:solidFill>
            <a:prstDash val="solid"/>
            <a:miter lim="800000"/>
            <a:headEnd len="sm" w="sm" type="none"/>
            <a:tailEnd len="sm" w="sm" type="none"/>
          </a:ln>
        </p:spPr>
      </p:cxnSp>
      <p:pic>
        <p:nvPicPr>
          <p:cNvPr descr="SSS_amazon.jpg" id="531" name="Google Shape;531;p12"/>
          <p:cNvPicPr preferRelativeResize="0"/>
          <p:nvPr/>
        </p:nvPicPr>
        <p:blipFill rotWithShape="1">
          <a:blip r:embed="rId4">
            <a:alphaModFix/>
          </a:blip>
          <a:srcRect b="0" l="10397" r="8155" t="0"/>
          <a:stretch/>
        </p:blipFill>
        <p:spPr>
          <a:xfrm>
            <a:off x="1077618" y="1755620"/>
            <a:ext cx="4270465" cy="2857720"/>
          </a:xfrm>
          <a:prstGeom prst="rect">
            <a:avLst/>
          </a:prstGeom>
          <a:noFill/>
          <a:ln>
            <a:noFill/>
          </a:ln>
        </p:spPr>
      </p:pic>
      <p:sp>
        <p:nvSpPr>
          <p:cNvPr id="532" name="Google Shape;532;p12"/>
          <p:cNvSpPr txBox="1"/>
          <p:nvPr/>
        </p:nvSpPr>
        <p:spPr>
          <a:xfrm>
            <a:off x="7067919" y="5723750"/>
            <a:ext cx="369364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Narrow"/>
                <a:ea typeface="Arial Narrow"/>
                <a:cs typeface="Arial Narrow"/>
                <a:sym typeface="Arial Narrow"/>
              </a:rPr>
              <a:t>Radiometers measure salinity at 1.4 GHz </a:t>
            </a:r>
            <a:endParaRPr/>
          </a:p>
        </p:txBody>
      </p:sp>
      <p:sp>
        <p:nvSpPr>
          <p:cNvPr id="533" name="Google Shape;533;p12"/>
          <p:cNvSpPr txBox="1"/>
          <p:nvPr/>
        </p:nvSpPr>
        <p:spPr>
          <a:xfrm>
            <a:off x="6758848" y="1254537"/>
            <a:ext cx="4206519" cy="1196667"/>
          </a:xfrm>
          <a:prstGeom prst="rect">
            <a:avLst/>
          </a:prstGeom>
          <a:noFill/>
          <a:ln>
            <a:noFill/>
          </a:ln>
        </p:spPr>
        <p:txBody>
          <a:bodyPr anchorCtr="0" anchor="ctr" bIns="0" lIns="0" spcFirstLastPara="1" rIns="0" wrap="square" tIns="35275">
            <a:noAutofit/>
          </a:bodyPr>
          <a:lstStyle/>
          <a:p>
            <a:pPr indent="0" lvl="0" marL="0" marR="0" rtl="0" algn="ctr">
              <a:spcBef>
                <a:spcPts val="0"/>
              </a:spcBef>
              <a:spcAft>
                <a:spcPts val="0"/>
              </a:spcAft>
              <a:buNone/>
            </a:pPr>
            <a:r>
              <a:rPr lang="en-US" sz="2000">
                <a:solidFill>
                  <a:srgbClr val="1F3864"/>
                </a:solidFill>
                <a:latin typeface="Arial Narrow"/>
                <a:ea typeface="Arial Narrow"/>
                <a:cs typeface="Arial Narrow"/>
                <a:sym typeface="Arial Narrow"/>
              </a:rPr>
              <a:t>Salinity changes the brightness of</a:t>
            </a:r>
            <a:br>
              <a:rPr lang="en-US" sz="2000">
                <a:solidFill>
                  <a:srgbClr val="1F3864"/>
                </a:solidFill>
                <a:latin typeface="Arial Narrow"/>
                <a:ea typeface="Arial Narrow"/>
                <a:cs typeface="Arial Narrow"/>
                <a:sym typeface="Arial Narrow"/>
              </a:rPr>
            </a:br>
            <a:r>
              <a:rPr lang="en-US" sz="2000">
                <a:solidFill>
                  <a:srgbClr val="1F3864"/>
                </a:solidFill>
                <a:latin typeface="Arial Narrow"/>
                <a:ea typeface="Arial Narrow"/>
                <a:cs typeface="Arial Narrow"/>
                <a:sym typeface="Arial Narrow"/>
              </a:rPr>
              <a:t>the microwave signal emitted by the ocean</a:t>
            </a:r>
            <a:endParaRPr/>
          </a:p>
          <a:p>
            <a:pPr indent="0" lvl="0" marL="0" marR="0" rtl="0" algn="ctr">
              <a:spcBef>
                <a:spcPts val="0"/>
              </a:spcBef>
              <a:spcAft>
                <a:spcPts val="0"/>
              </a:spcAft>
              <a:buNone/>
            </a:pPr>
            <a:r>
              <a:t/>
            </a:r>
            <a:endParaRPr b="1" sz="2000" cap="small">
              <a:solidFill>
                <a:srgbClr val="1E4E79"/>
              </a:solidFill>
              <a:latin typeface="Arial Narrow"/>
              <a:ea typeface="Arial Narrow"/>
              <a:cs typeface="Arial Narrow"/>
              <a:sym typeface="Arial Narrow"/>
            </a:endParaRPr>
          </a:p>
        </p:txBody>
      </p:sp>
      <p:cxnSp>
        <p:nvCxnSpPr>
          <p:cNvPr id="534" name="Google Shape;534;p12"/>
          <p:cNvCxnSpPr/>
          <p:nvPr/>
        </p:nvCxnSpPr>
        <p:spPr>
          <a:xfrm rot="10800000">
            <a:off x="9247469" y="2749345"/>
            <a:ext cx="0" cy="2047659"/>
          </a:xfrm>
          <a:prstGeom prst="straightConnector1">
            <a:avLst/>
          </a:prstGeom>
          <a:noFill/>
          <a:ln cap="flat" cmpd="sng" w="25400">
            <a:solidFill>
              <a:schemeClr val="accent1"/>
            </a:solidFill>
            <a:prstDash val="dash"/>
            <a:miter lim="800000"/>
            <a:headEnd len="sm" w="sm" type="none"/>
            <a:tailEnd len="sm" w="sm" type="none"/>
          </a:ln>
        </p:spPr>
      </p:cxnSp>
      <p:sp>
        <p:nvSpPr>
          <p:cNvPr id="535" name="Google Shape;535;p12"/>
          <p:cNvSpPr txBox="1"/>
          <p:nvPr/>
        </p:nvSpPr>
        <p:spPr>
          <a:xfrm>
            <a:off x="7155396" y="4824290"/>
            <a:ext cx="3834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262626"/>
                </a:solidFill>
                <a:latin typeface="Arial"/>
                <a:ea typeface="Arial"/>
                <a:cs typeface="Arial"/>
                <a:sym typeface="Arial"/>
              </a:rPr>
              <a:t>20</a:t>
            </a:r>
            <a:endParaRPr/>
          </a:p>
        </p:txBody>
      </p:sp>
      <p:sp>
        <p:nvSpPr>
          <p:cNvPr id="536" name="Google Shape;536;p12"/>
          <p:cNvSpPr txBox="1"/>
          <p:nvPr/>
        </p:nvSpPr>
        <p:spPr>
          <a:xfrm rot="-5400000">
            <a:off x="6179399" y="3659091"/>
            <a:ext cx="1617622" cy="313932"/>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None/>
            </a:pPr>
            <a:r>
              <a:rPr lang="en-US" sz="1600" cap="small">
                <a:solidFill>
                  <a:schemeClr val="dk1"/>
                </a:solidFill>
                <a:latin typeface="Arial Narrow"/>
                <a:ea typeface="Arial Narrow"/>
                <a:cs typeface="Arial Narrow"/>
                <a:sym typeface="Arial Narrow"/>
              </a:rPr>
              <a:t>△</a:t>
            </a:r>
            <a:r>
              <a:rPr lang="en-US" sz="1400" cap="small">
                <a:solidFill>
                  <a:schemeClr val="dk1"/>
                </a:solidFill>
                <a:latin typeface="Arial Narrow"/>
                <a:ea typeface="Arial Narrow"/>
                <a:cs typeface="Arial Narrow"/>
                <a:sym typeface="Arial Narrow"/>
              </a:rPr>
              <a:t> Microwave Signal</a:t>
            </a:r>
            <a:endParaRPr/>
          </a:p>
        </p:txBody>
      </p:sp>
      <p:sp>
        <p:nvSpPr>
          <p:cNvPr id="537" name="Google Shape;537;p12"/>
          <p:cNvSpPr txBox="1"/>
          <p:nvPr/>
        </p:nvSpPr>
        <p:spPr>
          <a:xfrm>
            <a:off x="7357239" y="5133455"/>
            <a:ext cx="330595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cap="small">
                <a:solidFill>
                  <a:schemeClr val="dk1"/>
                </a:solidFill>
                <a:latin typeface="Arial"/>
                <a:ea typeface="Arial"/>
                <a:cs typeface="Arial"/>
                <a:sym typeface="Arial"/>
              </a:rPr>
              <a:t>Salinity (psu)</a:t>
            </a:r>
            <a:endParaRPr/>
          </a:p>
        </p:txBody>
      </p:sp>
      <p:sp>
        <p:nvSpPr>
          <p:cNvPr id="538" name="Google Shape;538;p12"/>
          <p:cNvSpPr txBox="1"/>
          <p:nvPr/>
        </p:nvSpPr>
        <p:spPr>
          <a:xfrm>
            <a:off x="6992709" y="4385976"/>
            <a:ext cx="28405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262626"/>
                </a:solidFill>
                <a:latin typeface="Arial"/>
                <a:ea typeface="Arial"/>
                <a:cs typeface="Arial"/>
                <a:sym typeface="Arial"/>
              </a:rPr>
              <a:t>0</a:t>
            </a:r>
            <a:endParaRPr/>
          </a:p>
        </p:txBody>
      </p:sp>
      <p:sp>
        <p:nvSpPr>
          <p:cNvPr id="539" name="Google Shape;539;p12"/>
          <p:cNvSpPr txBox="1"/>
          <p:nvPr/>
        </p:nvSpPr>
        <p:spPr>
          <a:xfrm>
            <a:off x="10471470" y="4858844"/>
            <a:ext cx="3834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262626"/>
                </a:solidFill>
                <a:latin typeface="Arial"/>
                <a:ea typeface="Arial"/>
                <a:cs typeface="Arial"/>
                <a:sym typeface="Arial"/>
              </a:rPr>
              <a:t>40</a:t>
            </a:r>
            <a:endParaRPr/>
          </a:p>
        </p:txBody>
      </p:sp>
      <p:sp>
        <p:nvSpPr>
          <p:cNvPr id="540" name="Google Shape;540;p12"/>
          <p:cNvSpPr txBox="1"/>
          <p:nvPr/>
        </p:nvSpPr>
        <p:spPr>
          <a:xfrm>
            <a:off x="8829306" y="4851447"/>
            <a:ext cx="3834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262626"/>
                </a:solidFill>
                <a:latin typeface="Arial"/>
                <a:ea typeface="Arial"/>
                <a:cs typeface="Arial"/>
                <a:sym typeface="Arial"/>
              </a:rPr>
              <a:t>30</a:t>
            </a:r>
            <a:endParaRPr/>
          </a:p>
        </p:txBody>
      </p:sp>
      <p:sp>
        <p:nvSpPr>
          <p:cNvPr id="541" name="Google Shape;541;p12"/>
          <p:cNvSpPr txBox="1"/>
          <p:nvPr/>
        </p:nvSpPr>
        <p:spPr>
          <a:xfrm>
            <a:off x="8020464" y="4883997"/>
            <a:ext cx="3834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262626"/>
                </a:solidFill>
                <a:latin typeface="Arial"/>
                <a:ea typeface="Arial"/>
                <a:cs typeface="Arial"/>
                <a:sym typeface="Arial"/>
              </a:rPr>
              <a:t>25</a:t>
            </a:r>
            <a:endParaRPr/>
          </a:p>
        </p:txBody>
      </p:sp>
      <p:sp>
        <p:nvSpPr>
          <p:cNvPr id="542" name="Google Shape;542;p12"/>
          <p:cNvSpPr txBox="1"/>
          <p:nvPr/>
        </p:nvSpPr>
        <p:spPr>
          <a:xfrm>
            <a:off x="9669196" y="4874696"/>
            <a:ext cx="3834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262626"/>
                </a:solidFill>
                <a:latin typeface="Arial"/>
                <a:ea typeface="Arial"/>
                <a:cs typeface="Arial"/>
                <a:sym typeface="Arial"/>
              </a:rPr>
              <a:t>35</a:t>
            </a:r>
            <a:endParaRPr/>
          </a:p>
        </p:txBody>
      </p:sp>
      <p:sp>
        <p:nvSpPr>
          <p:cNvPr id="543" name="Google Shape;543;p12"/>
          <p:cNvSpPr txBox="1"/>
          <p:nvPr/>
        </p:nvSpPr>
        <p:spPr>
          <a:xfrm>
            <a:off x="7003150" y="3846179"/>
            <a:ext cx="28405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262626"/>
                </a:solidFill>
                <a:latin typeface="Arial"/>
                <a:ea typeface="Arial"/>
                <a:cs typeface="Arial"/>
                <a:sym typeface="Arial"/>
              </a:rPr>
              <a:t>2</a:t>
            </a:r>
            <a:endParaRPr/>
          </a:p>
        </p:txBody>
      </p:sp>
      <p:sp>
        <p:nvSpPr>
          <p:cNvPr id="544" name="Google Shape;544;p12"/>
          <p:cNvSpPr txBox="1"/>
          <p:nvPr/>
        </p:nvSpPr>
        <p:spPr>
          <a:xfrm>
            <a:off x="7013370" y="3302892"/>
            <a:ext cx="28405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262626"/>
                </a:solidFill>
                <a:latin typeface="Arial"/>
                <a:ea typeface="Arial"/>
                <a:cs typeface="Arial"/>
                <a:sym typeface="Arial"/>
              </a:rPr>
              <a:t>4</a:t>
            </a:r>
            <a:endParaRPr/>
          </a:p>
        </p:txBody>
      </p:sp>
      <p:sp>
        <p:nvSpPr>
          <p:cNvPr id="545" name="Google Shape;545;p12"/>
          <p:cNvSpPr txBox="1"/>
          <p:nvPr/>
        </p:nvSpPr>
        <p:spPr>
          <a:xfrm>
            <a:off x="7017830" y="2749345"/>
            <a:ext cx="28405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262626"/>
                </a:solidFill>
                <a:latin typeface="Arial"/>
                <a:ea typeface="Arial"/>
                <a:cs typeface="Arial"/>
                <a:sym typeface="Arial"/>
              </a:rPr>
              <a:t>6</a:t>
            </a:r>
            <a:endParaRPr/>
          </a:p>
        </p:txBody>
      </p:sp>
      <p:cxnSp>
        <p:nvCxnSpPr>
          <p:cNvPr id="546" name="Google Shape;546;p12"/>
          <p:cNvCxnSpPr/>
          <p:nvPr/>
        </p:nvCxnSpPr>
        <p:spPr>
          <a:xfrm rot="10800000">
            <a:off x="10110509" y="2749345"/>
            <a:ext cx="0" cy="2043613"/>
          </a:xfrm>
          <a:prstGeom prst="straightConnector1">
            <a:avLst/>
          </a:prstGeom>
          <a:noFill/>
          <a:ln cap="flat" cmpd="sng" w="25400">
            <a:solidFill>
              <a:schemeClr val="accent1"/>
            </a:solidFill>
            <a:prstDash val="dash"/>
            <a:miter lim="800000"/>
            <a:headEnd len="sm" w="sm" type="none"/>
            <a:tailEnd len="sm" w="sm" type="none"/>
          </a:ln>
        </p:spPr>
      </p:cxnSp>
      <p:sp>
        <p:nvSpPr>
          <p:cNvPr id="547" name="Google Shape;547;p12"/>
          <p:cNvSpPr/>
          <p:nvPr/>
        </p:nvSpPr>
        <p:spPr>
          <a:xfrm>
            <a:off x="9326923" y="2872430"/>
            <a:ext cx="72571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Narrow"/>
                <a:ea typeface="Arial Narrow"/>
                <a:cs typeface="Arial Narrow"/>
                <a:sym typeface="Arial Narrow"/>
              </a:rPr>
              <a:t>ocean</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water</a:t>
            </a:r>
            <a:endParaRPr/>
          </a:p>
        </p:txBody>
      </p:sp>
      <p:pic>
        <p:nvPicPr>
          <p:cNvPr id="548" name="Google Shape;548;p12"/>
          <p:cNvPicPr preferRelativeResize="0"/>
          <p:nvPr/>
        </p:nvPicPr>
        <p:blipFill rotWithShape="1">
          <a:blip r:embed="rId5">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8"/>
                                        </p:tgtEl>
                                        <p:attrNameLst>
                                          <p:attrName>style.visibility</p:attrName>
                                        </p:attrNameLst>
                                      </p:cBhvr>
                                      <p:to>
                                        <p:strVal val="visible"/>
                                      </p:to>
                                    </p:set>
                                    <p:animEffect filter="fade" transition="in">
                                      <p:cBhvr>
                                        <p:cTn dur="1"/>
                                        <p:tgtEl>
                                          <p:spTgt spid="5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13"/>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a:buNone/>
            </a:pPr>
            <a:r>
              <a:rPr lang="en-US"/>
              <a:t>Satellite salinity is a relatively new measurement</a:t>
            </a:r>
            <a:endParaRPr/>
          </a:p>
        </p:txBody>
      </p:sp>
      <p:sp>
        <p:nvSpPr>
          <p:cNvPr id="555" name="Google Shape;555;p13"/>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grpSp>
        <p:nvGrpSpPr>
          <p:cNvPr id="556" name="Google Shape;556;p13"/>
          <p:cNvGrpSpPr/>
          <p:nvPr/>
        </p:nvGrpSpPr>
        <p:grpSpPr>
          <a:xfrm>
            <a:off x="1399080" y="1663699"/>
            <a:ext cx="3653898" cy="3404424"/>
            <a:chOff x="2249980" y="2158999"/>
            <a:chExt cx="3653898" cy="3404424"/>
          </a:xfrm>
        </p:grpSpPr>
        <p:grpSp>
          <p:nvGrpSpPr>
            <p:cNvPr id="557" name="Google Shape;557;p13"/>
            <p:cNvGrpSpPr/>
            <p:nvPr/>
          </p:nvGrpSpPr>
          <p:grpSpPr>
            <a:xfrm>
              <a:off x="2380444" y="4864329"/>
              <a:ext cx="3523434" cy="699094"/>
              <a:chOff x="2541525" y="1102997"/>
              <a:chExt cx="3523434" cy="699094"/>
            </a:xfrm>
          </p:grpSpPr>
          <p:sp>
            <p:nvSpPr>
              <p:cNvPr id="558" name="Google Shape;558;p13"/>
              <p:cNvSpPr txBox="1"/>
              <p:nvPr/>
            </p:nvSpPr>
            <p:spPr>
              <a:xfrm rot="-2886155">
                <a:off x="2578014" y="1267878"/>
                <a:ext cx="60785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Narrow"/>
                    <a:ea typeface="Arial Narrow"/>
                    <a:cs typeface="Arial Narrow"/>
                    <a:sym typeface="Arial Narrow"/>
                  </a:rPr>
                  <a:t>2010</a:t>
                </a:r>
                <a:endParaRPr/>
              </a:p>
            </p:txBody>
          </p:sp>
          <p:sp>
            <p:nvSpPr>
              <p:cNvPr id="559" name="Google Shape;559;p13"/>
              <p:cNvSpPr txBox="1"/>
              <p:nvPr/>
            </p:nvSpPr>
            <p:spPr>
              <a:xfrm rot="-2886155">
                <a:off x="3999312" y="1267878"/>
                <a:ext cx="60785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Narrow"/>
                    <a:ea typeface="Arial Narrow"/>
                    <a:cs typeface="Arial Narrow"/>
                    <a:sym typeface="Arial Narrow"/>
                  </a:rPr>
                  <a:t>2015</a:t>
                </a:r>
                <a:endParaRPr/>
              </a:p>
            </p:txBody>
          </p:sp>
          <p:sp>
            <p:nvSpPr>
              <p:cNvPr id="560" name="Google Shape;560;p13"/>
              <p:cNvSpPr txBox="1"/>
              <p:nvPr/>
            </p:nvSpPr>
            <p:spPr>
              <a:xfrm rot="-2886155">
                <a:off x="5420611" y="1267878"/>
                <a:ext cx="60785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Narrow"/>
                    <a:ea typeface="Arial Narrow"/>
                    <a:cs typeface="Arial Narrow"/>
                    <a:sym typeface="Arial Narrow"/>
                  </a:rPr>
                  <a:t>2020</a:t>
                </a:r>
                <a:endParaRPr/>
              </a:p>
            </p:txBody>
          </p:sp>
        </p:grpSp>
        <p:grpSp>
          <p:nvGrpSpPr>
            <p:cNvPr id="561" name="Google Shape;561;p13"/>
            <p:cNvGrpSpPr/>
            <p:nvPr/>
          </p:nvGrpSpPr>
          <p:grpSpPr>
            <a:xfrm>
              <a:off x="2249980" y="2158999"/>
              <a:ext cx="3408078" cy="2796447"/>
              <a:chOff x="2794312" y="2592992"/>
              <a:chExt cx="3951677" cy="3308610"/>
            </a:xfrm>
          </p:grpSpPr>
          <p:cxnSp>
            <p:nvCxnSpPr>
              <p:cNvPr id="562" name="Google Shape;562;p13"/>
              <p:cNvCxnSpPr/>
              <p:nvPr/>
            </p:nvCxnSpPr>
            <p:spPr>
              <a:xfrm>
                <a:off x="2794312" y="2592992"/>
                <a:ext cx="0" cy="3302871"/>
              </a:xfrm>
              <a:prstGeom prst="straightConnector1">
                <a:avLst/>
              </a:prstGeom>
              <a:noFill/>
              <a:ln cap="flat" cmpd="sng" w="31750">
                <a:solidFill>
                  <a:schemeClr val="dk1"/>
                </a:solidFill>
                <a:prstDash val="solid"/>
                <a:miter lim="800000"/>
                <a:headEnd len="sm" w="sm" type="none"/>
                <a:tailEnd len="sm" w="sm" type="none"/>
              </a:ln>
            </p:spPr>
          </p:cxnSp>
          <p:grpSp>
            <p:nvGrpSpPr>
              <p:cNvPr id="563" name="Google Shape;563;p13"/>
              <p:cNvGrpSpPr/>
              <p:nvPr/>
            </p:nvGrpSpPr>
            <p:grpSpPr>
              <a:xfrm>
                <a:off x="2794312" y="5764442"/>
                <a:ext cx="3951677" cy="137160"/>
                <a:chOff x="2185313" y="5486400"/>
                <a:chExt cx="3951677" cy="137160"/>
              </a:xfrm>
            </p:grpSpPr>
            <p:cxnSp>
              <p:nvCxnSpPr>
                <p:cNvPr id="564" name="Google Shape;564;p13"/>
                <p:cNvCxnSpPr/>
                <p:nvPr/>
              </p:nvCxnSpPr>
              <p:spPr>
                <a:xfrm>
                  <a:off x="2185313" y="5617821"/>
                  <a:ext cx="3948787" cy="0"/>
                </a:xfrm>
                <a:prstGeom prst="straightConnector1">
                  <a:avLst/>
                </a:prstGeom>
                <a:noFill/>
                <a:ln cap="flat" cmpd="sng" w="31750">
                  <a:solidFill>
                    <a:schemeClr val="dk1"/>
                  </a:solidFill>
                  <a:prstDash val="solid"/>
                  <a:miter lim="800000"/>
                  <a:headEnd len="sm" w="sm" type="none"/>
                  <a:tailEnd len="sm" w="sm" type="none"/>
                </a:ln>
              </p:spPr>
            </p:cxnSp>
            <p:cxnSp>
              <p:nvCxnSpPr>
                <p:cNvPr id="565" name="Google Shape;565;p13"/>
                <p:cNvCxnSpPr/>
                <p:nvPr/>
              </p:nvCxnSpPr>
              <p:spPr>
                <a:xfrm>
                  <a:off x="2519446"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566" name="Google Shape;566;p13"/>
                <p:cNvCxnSpPr/>
                <p:nvPr/>
              </p:nvCxnSpPr>
              <p:spPr>
                <a:xfrm>
                  <a:off x="2190579"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567" name="Google Shape;567;p13"/>
                <p:cNvCxnSpPr/>
                <p:nvPr/>
              </p:nvCxnSpPr>
              <p:spPr>
                <a:xfrm>
                  <a:off x="2848313"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568" name="Google Shape;568;p13"/>
                <p:cNvCxnSpPr/>
                <p:nvPr/>
              </p:nvCxnSpPr>
              <p:spPr>
                <a:xfrm>
                  <a:off x="3177180"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569" name="Google Shape;569;p13"/>
                <p:cNvCxnSpPr/>
                <p:nvPr/>
              </p:nvCxnSpPr>
              <p:spPr>
                <a:xfrm>
                  <a:off x="3506047"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570" name="Google Shape;570;p13"/>
                <p:cNvCxnSpPr/>
                <p:nvPr/>
              </p:nvCxnSpPr>
              <p:spPr>
                <a:xfrm>
                  <a:off x="3834914"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571" name="Google Shape;571;p13"/>
                <p:cNvCxnSpPr/>
                <p:nvPr/>
              </p:nvCxnSpPr>
              <p:spPr>
                <a:xfrm>
                  <a:off x="4163781"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572" name="Google Shape;572;p13"/>
                <p:cNvCxnSpPr/>
                <p:nvPr/>
              </p:nvCxnSpPr>
              <p:spPr>
                <a:xfrm>
                  <a:off x="4492648"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573" name="Google Shape;573;p13"/>
                <p:cNvCxnSpPr/>
                <p:nvPr/>
              </p:nvCxnSpPr>
              <p:spPr>
                <a:xfrm>
                  <a:off x="4821515"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574" name="Google Shape;574;p13"/>
                <p:cNvCxnSpPr/>
                <p:nvPr/>
              </p:nvCxnSpPr>
              <p:spPr>
                <a:xfrm>
                  <a:off x="5150382"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575" name="Google Shape;575;p13"/>
                <p:cNvCxnSpPr/>
                <p:nvPr/>
              </p:nvCxnSpPr>
              <p:spPr>
                <a:xfrm>
                  <a:off x="5479249"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576" name="Google Shape;576;p13"/>
                <p:cNvCxnSpPr/>
                <p:nvPr/>
              </p:nvCxnSpPr>
              <p:spPr>
                <a:xfrm>
                  <a:off x="5808116"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577" name="Google Shape;577;p13"/>
                <p:cNvCxnSpPr/>
                <p:nvPr/>
              </p:nvCxnSpPr>
              <p:spPr>
                <a:xfrm>
                  <a:off x="6136990" y="5486400"/>
                  <a:ext cx="0" cy="137160"/>
                </a:xfrm>
                <a:prstGeom prst="straightConnector1">
                  <a:avLst/>
                </a:prstGeom>
                <a:noFill/>
                <a:ln cap="flat" cmpd="sng" w="25400">
                  <a:solidFill>
                    <a:schemeClr val="dk1"/>
                  </a:solidFill>
                  <a:prstDash val="solid"/>
                  <a:miter lim="800000"/>
                  <a:headEnd len="sm" w="sm" type="none"/>
                  <a:tailEnd len="sm" w="sm" type="none"/>
                </a:ln>
              </p:spPr>
            </p:cxnSp>
          </p:grpSp>
        </p:grpSp>
        <p:sp>
          <p:nvSpPr>
            <p:cNvPr id="578" name="Google Shape;578;p13"/>
            <p:cNvSpPr/>
            <p:nvPr/>
          </p:nvSpPr>
          <p:spPr>
            <a:xfrm>
              <a:off x="3389032" y="2568189"/>
              <a:ext cx="850882" cy="320040"/>
            </a:xfrm>
            <a:prstGeom prst="rect">
              <a:avLst/>
            </a:prstGeom>
            <a:solidFill>
              <a:srgbClr val="7AC0F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Narrow"/>
                  <a:ea typeface="Arial Narrow"/>
                  <a:cs typeface="Arial Narrow"/>
                  <a:sym typeface="Arial Narrow"/>
                </a:rPr>
                <a:t>Aquarius</a:t>
              </a:r>
              <a:endParaRPr/>
            </a:p>
          </p:txBody>
        </p:sp>
        <p:sp>
          <p:nvSpPr>
            <p:cNvPr id="579" name="Google Shape;579;p13"/>
            <p:cNvSpPr/>
            <p:nvPr/>
          </p:nvSpPr>
          <p:spPr>
            <a:xfrm>
              <a:off x="2821777" y="3254043"/>
              <a:ext cx="2870011" cy="548640"/>
            </a:xfrm>
            <a:prstGeom prst="rightArrow">
              <a:avLst>
                <a:gd fmla="val 50000" name="adj1"/>
                <a:gd fmla="val 57833" name="adj2"/>
              </a:avLst>
            </a:prstGeom>
            <a:solidFill>
              <a:srgbClr val="94E43E"/>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SMOS</a:t>
              </a:r>
              <a:r>
                <a:rPr baseline="30000" lang="en-US" sz="1600">
                  <a:solidFill>
                    <a:srgbClr val="000000"/>
                  </a:solidFill>
                  <a:latin typeface="Arial Narrow"/>
                  <a:ea typeface="Arial Narrow"/>
                  <a:cs typeface="Arial Narrow"/>
                  <a:sym typeface="Arial Narrow"/>
                </a:rPr>
                <a:t>1</a:t>
              </a:r>
              <a:endParaRPr sz="1600">
                <a:solidFill>
                  <a:schemeClr val="dk1"/>
                </a:solidFill>
                <a:latin typeface="Arial"/>
                <a:ea typeface="Arial"/>
                <a:cs typeface="Arial"/>
                <a:sym typeface="Arial"/>
              </a:endParaRPr>
            </a:p>
          </p:txBody>
        </p:sp>
        <p:sp>
          <p:nvSpPr>
            <p:cNvPr id="580" name="Google Shape;580;p13"/>
            <p:cNvSpPr/>
            <p:nvPr/>
          </p:nvSpPr>
          <p:spPr>
            <a:xfrm>
              <a:off x="4239914" y="4073578"/>
              <a:ext cx="1428227" cy="548640"/>
            </a:xfrm>
            <a:prstGeom prst="rightArrow">
              <a:avLst>
                <a:gd fmla="val 50000" name="adj1"/>
                <a:gd fmla="val 57833" name="adj2"/>
              </a:avLst>
            </a:prstGeom>
            <a:solidFill>
              <a:srgbClr val="94E43E"/>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SMAP</a:t>
              </a:r>
              <a:r>
                <a:rPr baseline="30000" lang="en-US" sz="1600">
                  <a:solidFill>
                    <a:srgbClr val="000000"/>
                  </a:solidFill>
                  <a:latin typeface="Arial"/>
                  <a:ea typeface="Arial"/>
                  <a:cs typeface="Arial"/>
                  <a:sym typeface="Arial"/>
                </a:rPr>
                <a:t>2</a:t>
              </a:r>
              <a:endParaRPr sz="1600">
                <a:solidFill>
                  <a:schemeClr val="dk1"/>
                </a:solidFill>
                <a:latin typeface="Arial"/>
                <a:ea typeface="Arial"/>
                <a:cs typeface="Arial"/>
                <a:sym typeface="Arial"/>
              </a:endParaRPr>
            </a:p>
          </p:txBody>
        </p:sp>
      </p:grpSp>
      <p:sp>
        <p:nvSpPr>
          <p:cNvPr id="581" name="Google Shape;581;p13"/>
          <p:cNvSpPr txBox="1"/>
          <p:nvPr/>
        </p:nvSpPr>
        <p:spPr>
          <a:xfrm>
            <a:off x="6134100" y="2639477"/>
            <a:ext cx="5257941" cy="2212850"/>
          </a:xfrm>
          <a:prstGeom prst="rect">
            <a:avLst/>
          </a:prstGeom>
          <a:noFill/>
          <a:ln>
            <a:noFill/>
          </a:ln>
        </p:spPr>
        <p:txBody>
          <a:bodyPr anchorCtr="0" anchor="t" bIns="45700" lIns="91425" spcFirstLastPara="1" rIns="91425" wrap="square" tIns="45700">
            <a:spAutoFit/>
          </a:bodyPr>
          <a:lstStyle/>
          <a:p>
            <a:pPr indent="0" lvl="1" marL="283464" marR="0" rtl="0" algn="l">
              <a:lnSpc>
                <a:spcPct val="120000"/>
              </a:lnSpc>
              <a:spcBef>
                <a:spcPts val="0"/>
              </a:spcBef>
              <a:spcAft>
                <a:spcPts val="0"/>
              </a:spcAft>
              <a:buNone/>
            </a:pPr>
            <a:r>
              <a:rPr b="0" i="0" lang="en-US" sz="2000" u="none" cap="none" strike="noStrike">
                <a:solidFill>
                  <a:schemeClr val="dk1"/>
                </a:solidFill>
                <a:latin typeface="Arial"/>
                <a:ea typeface="Arial"/>
                <a:cs typeface="Arial"/>
                <a:sym typeface="Arial"/>
              </a:rPr>
              <a:t>Temporal coverage: 	2010 - Present</a:t>
            </a:r>
            <a:endParaRPr/>
          </a:p>
          <a:p>
            <a:pPr indent="0" lvl="1" marL="283464" marR="0" rtl="0" algn="l">
              <a:lnSpc>
                <a:spcPct val="120000"/>
              </a:lnSpc>
              <a:spcBef>
                <a:spcPts val="600"/>
              </a:spcBef>
              <a:spcAft>
                <a:spcPts val="0"/>
              </a:spcAft>
              <a:buNone/>
            </a:pPr>
            <a:r>
              <a:rPr b="0" i="0" lang="en-US" sz="2000" u="none" cap="none" strike="noStrike">
                <a:solidFill>
                  <a:schemeClr val="dk1"/>
                </a:solidFill>
                <a:latin typeface="Arial"/>
                <a:ea typeface="Arial"/>
                <a:cs typeface="Arial"/>
                <a:sym typeface="Arial"/>
              </a:rPr>
              <a:t>Spatial resolution: 	0.25 – 1 degree </a:t>
            </a:r>
            <a:endParaRPr/>
          </a:p>
          <a:p>
            <a:pPr indent="0" lvl="1" marL="283464" marR="0" rtl="0" algn="l">
              <a:lnSpc>
                <a:spcPct val="120000"/>
              </a:lnSpc>
              <a:spcBef>
                <a:spcPts val="600"/>
              </a:spcBef>
              <a:spcAft>
                <a:spcPts val="0"/>
              </a:spcAft>
              <a:buNone/>
            </a:pPr>
            <a:r>
              <a:rPr b="0" i="0" lang="en-US" sz="2000" u="none" cap="none" strike="noStrike">
                <a:solidFill>
                  <a:schemeClr val="dk1"/>
                </a:solidFill>
                <a:latin typeface="Arial"/>
                <a:ea typeface="Arial"/>
                <a:cs typeface="Arial"/>
                <a:sym typeface="Arial"/>
              </a:rPr>
              <a:t>Global coverage: 		3 – 8 days</a:t>
            </a:r>
            <a:endParaRPr/>
          </a:p>
          <a:p>
            <a:pPr indent="0" lvl="1" marL="283464" marR="0" rtl="0" algn="l">
              <a:lnSpc>
                <a:spcPct val="120000"/>
              </a:lnSpc>
              <a:spcBef>
                <a:spcPts val="600"/>
              </a:spcBef>
              <a:spcAft>
                <a:spcPts val="0"/>
              </a:spcAft>
              <a:buNone/>
            </a:pPr>
            <a:r>
              <a:rPr b="0" i="0" lang="en-US" sz="2000" u="none" cap="none" strike="noStrike">
                <a:solidFill>
                  <a:schemeClr val="dk1"/>
                </a:solidFill>
                <a:latin typeface="Arial"/>
                <a:ea typeface="Arial"/>
                <a:cs typeface="Arial"/>
                <a:sym typeface="Arial"/>
              </a:rPr>
              <a:t>Accuracy: 			0.15-0.25 PSS</a:t>
            </a:r>
            <a:endParaRPr/>
          </a:p>
          <a:p>
            <a:pPr indent="0" lvl="1" marL="283464" marR="0" rtl="0" algn="l">
              <a:lnSpc>
                <a:spcPct val="120000"/>
              </a:lnSpc>
              <a:spcBef>
                <a:spcPts val="600"/>
              </a:spcBef>
              <a:spcAft>
                <a:spcPts val="0"/>
              </a:spcAft>
              <a:buNone/>
            </a:pPr>
            <a:r>
              <a:rPr b="0" i="0" lang="en-US" sz="2000" u="none" cap="none" strike="noStrike">
                <a:solidFill>
                  <a:schemeClr val="dk1"/>
                </a:solidFill>
                <a:latin typeface="Arial"/>
                <a:ea typeface="Arial"/>
                <a:cs typeface="Arial"/>
                <a:sym typeface="Arial"/>
              </a:rPr>
              <a:t>Depth: 				1–2 cm </a:t>
            </a:r>
            <a:endParaRPr b="1" i="0" sz="2000" u="none" cap="none" strike="noStrike">
              <a:solidFill>
                <a:schemeClr val="dk1"/>
              </a:solidFill>
              <a:latin typeface="Arial"/>
              <a:ea typeface="Arial"/>
              <a:cs typeface="Arial"/>
              <a:sym typeface="Arial"/>
            </a:endParaRPr>
          </a:p>
        </p:txBody>
      </p:sp>
      <p:sp>
        <p:nvSpPr>
          <p:cNvPr id="582" name="Google Shape;582;p13"/>
          <p:cNvSpPr/>
          <p:nvPr/>
        </p:nvSpPr>
        <p:spPr>
          <a:xfrm>
            <a:off x="1445631" y="5716001"/>
            <a:ext cx="328487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aseline="30000" lang="en-US" sz="1600">
                <a:solidFill>
                  <a:schemeClr val="dk1"/>
                </a:solidFill>
                <a:latin typeface="Arial Narrow"/>
                <a:ea typeface="Arial Narrow"/>
                <a:cs typeface="Arial Narrow"/>
                <a:sym typeface="Arial Narrow"/>
              </a:rPr>
              <a:t>1</a:t>
            </a:r>
            <a:r>
              <a:rPr lang="en-US" sz="1600">
                <a:solidFill>
                  <a:schemeClr val="dk1"/>
                </a:solidFill>
                <a:latin typeface="Arial Narrow"/>
                <a:ea typeface="Arial Narrow"/>
                <a:cs typeface="Arial Narrow"/>
                <a:sym typeface="Arial Narrow"/>
              </a:rPr>
              <a:t>Soil Moisture and Ocean Salinity mission</a:t>
            </a:r>
            <a:endParaRPr/>
          </a:p>
          <a:p>
            <a:pPr indent="0" lvl="0" marL="0" marR="0" rtl="0" algn="l">
              <a:spcBef>
                <a:spcPts val="0"/>
              </a:spcBef>
              <a:spcAft>
                <a:spcPts val="0"/>
              </a:spcAft>
              <a:buNone/>
            </a:pPr>
            <a:r>
              <a:rPr baseline="30000" lang="en-US" sz="1600">
                <a:solidFill>
                  <a:schemeClr val="dk1"/>
                </a:solidFill>
                <a:latin typeface="Arial Narrow"/>
                <a:ea typeface="Arial Narrow"/>
                <a:cs typeface="Arial Narrow"/>
                <a:sym typeface="Arial Narrow"/>
              </a:rPr>
              <a:t>2</a:t>
            </a:r>
            <a:r>
              <a:rPr lang="en-US" sz="1600">
                <a:solidFill>
                  <a:schemeClr val="dk1"/>
                </a:solidFill>
                <a:latin typeface="Arial Narrow"/>
                <a:ea typeface="Arial Narrow"/>
                <a:cs typeface="Arial Narrow"/>
                <a:sym typeface="Arial Narrow"/>
              </a:rPr>
              <a:t>Soil Moisture Active Passive mission</a:t>
            </a:r>
            <a:endParaRPr/>
          </a:p>
        </p:txBody>
      </p:sp>
      <p:pic>
        <p:nvPicPr>
          <p:cNvPr id="583" name="Google Shape;583;p13"/>
          <p:cNvPicPr preferRelativeResize="0"/>
          <p:nvPr/>
        </p:nvPicPr>
        <p:blipFill rotWithShape="1">
          <a:blip r:embed="rId3">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3"/>
                                        </p:tgtEl>
                                        <p:attrNameLst>
                                          <p:attrName>style.visibility</p:attrName>
                                        </p:attrNameLst>
                                      </p:cBhvr>
                                      <p:to>
                                        <p:strVal val="visible"/>
                                      </p:to>
                                    </p:set>
                                    <p:animEffect filter="fade" transition="in">
                                      <p:cBhvr>
                                        <p:cTn dur="1"/>
                                        <p:tgtEl>
                                          <p:spTgt spid="5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14"/>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a:buNone/>
            </a:pPr>
            <a:r>
              <a:rPr lang="en-US"/>
              <a:t>Uses for satellite salinity</a:t>
            </a:r>
            <a:endParaRPr/>
          </a:p>
        </p:txBody>
      </p:sp>
      <p:sp>
        <p:nvSpPr>
          <p:cNvPr id="590" name="Google Shape;590;p14"/>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591" name="Google Shape;591;p14"/>
          <p:cNvSpPr txBox="1"/>
          <p:nvPr/>
        </p:nvSpPr>
        <p:spPr>
          <a:xfrm>
            <a:off x="6134100" y="2639477"/>
            <a:ext cx="5257941" cy="1320233"/>
          </a:xfrm>
          <a:prstGeom prst="rect">
            <a:avLst/>
          </a:prstGeom>
          <a:noFill/>
          <a:ln>
            <a:noFill/>
          </a:ln>
        </p:spPr>
        <p:txBody>
          <a:bodyPr anchorCtr="0" anchor="t" bIns="45700" lIns="91425" spcFirstLastPara="1" rIns="91425" wrap="square" tIns="45700">
            <a:spAutoFit/>
          </a:bodyPr>
          <a:lstStyle/>
          <a:p>
            <a:pPr indent="0" lvl="1" marL="283464" marR="0" rtl="0" algn="l">
              <a:lnSpc>
                <a:spcPct val="120000"/>
              </a:lnSpc>
              <a:spcBef>
                <a:spcPts val="0"/>
              </a:spcBef>
              <a:spcAft>
                <a:spcPts val="0"/>
              </a:spcAft>
              <a:buNone/>
            </a:pPr>
            <a:r>
              <a:rPr b="0" i="0" lang="en-US" sz="2000" u="none" cap="none" strike="noStrike">
                <a:solidFill>
                  <a:schemeClr val="dk1"/>
                </a:solidFill>
                <a:latin typeface="Arial"/>
                <a:ea typeface="Arial"/>
                <a:cs typeface="Arial"/>
                <a:sym typeface="Arial"/>
              </a:rPr>
              <a:t>Global thermohaline circulation </a:t>
            </a:r>
            <a:endParaRPr/>
          </a:p>
          <a:p>
            <a:pPr indent="0" lvl="1" marL="283464" marR="0" rtl="0" algn="l">
              <a:lnSpc>
                <a:spcPct val="120000"/>
              </a:lnSpc>
              <a:spcBef>
                <a:spcPts val="600"/>
              </a:spcBef>
              <a:spcAft>
                <a:spcPts val="0"/>
              </a:spcAft>
              <a:buNone/>
            </a:pPr>
            <a:r>
              <a:rPr b="0" i="0" lang="en-US" sz="2000" u="none" cap="none" strike="noStrike">
                <a:solidFill>
                  <a:schemeClr val="dk1"/>
                </a:solidFill>
                <a:latin typeface="Arial"/>
                <a:ea typeface="Arial"/>
                <a:cs typeface="Arial"/>
                <a:sym typeface="Arial"/>
              </a:rPr>
              <a:t>Dynamic ecosystem modeling 	</a:t>
            </a:r>
            <a:endParaRPr/>
          </a:p>
          <a:p>
            <a:pPr indent="0" lvl="1" marL="283464" marR="0" rtl="0" algn="l">
              <a:lnSpc>
                <a:spcPct val="120000"/>
              </a:lnSpc>
              <a:spcBef>
                <a:spcPts val="600"/>
              </a:spcBef>
              <a:spcAft>
                <a:spcPts val="0"/>
              </a:spcAft>
              <a:buNone/>
            </a:pPr>
            <a:r>
              <a:rPr b="0" i="0" lang="en-US" sz="2000" u="none" cap="none" strike="noStrike">
                <a:solidFill>
                  <a:schemeClr val="dk1"/>
                </a:solidFill>
                <a:latin typeface="Arial"/>
                <a:ea typeface="Arial"/>
                <a:cs typeface="Arial"/>
                <a:sym typeface="Arial"/>
              </a:rPr>
              <a:t>Tracking surface salinity events</a:t>
            </a:r>
            <a:endParaRPr/>
          </a:p>
        </p:txBody>
      </p:sp>
      <p:pic>
        <p:nvPicPr>
          <p:cNvPr id="592" name="Google Shape;592;p14"/>
          <p:cNvPicPr preferRelativeResize="0"/>
          <p:nvPr/>
        </p:nvPicPr>
        <p:blipFill rotWithShape="1">
          <a:blip r:embed="rId3">
            <a:alphaModFix/>
          </a:blip>
          <a:srcRect b="18462" l="12566" r="6169" t="30923"/>
          <a:stretch/>
        </p:blipFill>
        <p:spPr>
          <a:xfrm>
            <a:off x="528298" y="1664106"/>
            <a:ext cx="4559017" cy="3155029"/>
          </a:xfrm>
          <a:prstGeom prst="rect">
            <a:avLst/>
          </a:prstGeom>
          <a:noFill/>
          <a:ln cap="flat" cmpd="sng" w="25400">
            <a:solidFill>
              <a:srgbClr val="595959"/>
            </a:solidFill>
            <a:prstDash val="solid"/>
            <a:round/>
            <a:headEnd len="sm" w="sm" type="none"/>
            <a:tailEnd len="sm" w="sm" type="none"/>
          </a:ln>
        </p:spPr>
      </p:pic>
      <p:sp>
        <p:nvSpPr>
          <p:cNvPr id="593" name="Google Shape;593;p14"/>
          <p:cNvSpPr txBox="1"/>
          <p:nvPr/>
        </p:nvSpPr>
        <p:spPr>
          <a:xfrm>
            <a:off x="528298" y="4831228"/>
            <a:ext cx="321113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SMOS data – 0.25</a:t>
            </a:r>
            <a:r>
              <a:rPr baseline="30000" lang="en-US" sz="1800">
                <a:solidFill>
                  <a:schemeClr val="dk1"/>
                </a:solidFill>
                <a:latin typeface="Arial"/>
                <a:ea typeface="Arial"/>
                <a:cs typeface="Arial"/>
                <a:sym typeface="Arial"/>
              </a:rPr>
              <a:t>o </a:t>
            </a:r>
            <a:r>
              <a:rPr lang="en-US" sz="1800">
                <a:solidFill>
                  <a:schemeClr val="dk1"/>
                </a:solidFill>
                <a:latin typeface="Arial"/>
                <a:ea typeface="Arial"/>
                <a:cs typeface="Arial"/>
                <a:sym typeface="Arial"/>
              </a:rPr>
              <a:t>resolution</a:t>
            </a:r>
            <a:endParaRPr/>
          </a:p>
        </p:txBody>
      </p:sp>
      <p:pic>
        <p:nvPicPr>
          <p:cNvPr id="594" name="Google Shape;594;p14"/>
          <p:cNvPicPr preferRelativeResize="0"/>
          <p:nvPr/>
        </p:nvPicPr>
        <p:blipFill rotWithShape="1">
          <a:blip r:embed="rId4">
            <a:alphaModFix/>
          </a:blip>
          <a:srcRect b="7262" l="5132" r="2801" t="86263"/>
          <a:stretch/>
        </p:blipFill>
        <p:spPr>
          <a:xfrm>
            <a:off x="514851" y="5242520"/>
            <a:ext cx="4559018" cy="403653"/>
          </a:xfrm>
          <a:prstGeom prst="rect">
            <a:avLst/>
          </a:prstGeom>
          <a:noFill/>
          <a:ln cap="flat" cmpd="sng" w="25400">
            <a:solidFill>
              <a:srgbClr val="595959"/>
            </a:solidFill>
            <a:prstDash val="solid"/>
            <a:round/>
            <a:headEnd len="sm" w="sm" type="none"/>
            <a:tailEnd len="sm" w="sm" type="none"/>
          </a:ln>
        </p:spPr>
      </p:pic>
      <p:sp>
        <p:nvSpPr>
          <p:cNvPr id="595" name="Google Shape;595;p14"/>
          <p:cNvSpPr/>
          <p:nvPr/>
        </p:nvSpPr>
        <p:spPr>
          <a:xfrm>
            <a:off x="514851" y="5646173"/>
            <a:ext cx="4572464"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Practical Salinity Scale</a:t>
            </a:r>
            <a:endParaRPr/>
          </a:p>
        </p:txBody>
      </p:sp>
      <p:pic>
        <p:nvPicPr>
          <p:cNvPr id="596" name="Google Shape;596;p14"/>
          <p:cNvPicPr preferRelativeResize="0"/>
          <p:nvPr/>
        </p:nvPicPr>
        <p:blipFill rotWithShape="1">
          <a:blip r:embed="rId5">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96"/>
                                        </p:tgtEl>
                                        <p:attrNameLst>
                                          <p:attrName>style.visibility</p:attrName>
                                        </p:attrNameLst>
                                      </p:cBhvr>
                                      <p:to>
                                        <p:strVal val="visible"/>
                                      </p:to>
                                    </p:set>
                                    <p:animEffect filter="fade" transition="in">
                                      <p:cBhvr>
                                        <p:cTn dur="1"/>
                                        <p:tgtEl>
                                          <p:spTgt spid="5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pic>
        <p:nvPicPr>
          <p:cNvPr id="602" name="Google Shape;602;p15"/>
          <p:cNvPicPr preferRelativeResize="0"/>
          <p:nvPr/>
        </p:nvPicPr>
        <p:blipFill rotWithShape="1">
          <a:blip r:embed="rId3">
            <a:alphaModFix/>
          </a:blip>
          <a:srcRect b="0" l="0" r="0" t="0"/>
          <a:stretch/>
        </p:blipFill>
        <p:spPr>
          <a:xfrm>
            <a:off x="7343059" y="2793563"/>
            <a:ext cx="2906518" cy="2058129"/>
          </a:xfrm>
          <a:prstGeom prst="rect">
            <a:avLst/>
          </a:prstGeom>
          <a:noFill/>
          <a:ln>
            <a:noFill/>
          </a:ln>
        </p:spPr>
      </p:pic>
      <p:sp>
        <p:nvSpPr>
          <p:cNvPr id="603" name="Google Shape;603;p15"/>
          <p:cNvSpPr txBox="1"/>
          <p:nvPr>
            <p:ph type="title"/>
          </p:nvPr>
        </p:nvSpPr>
        <p:spPr>
          <a:xfrm>
            <a:off x="528298" y="45423"/>
            <a:ext cx="11204432" cy="1325563"/>
          </a:xfrm>
          <a:prstGeom prst="rect">
            <a:avLst/>
          </a:prstGeom>
          <a:noFill/>
          <a:ln>
            <a:noFill/>
          </a:ln>
        </p:spPr>
        <p:txBody>
          <a:bodyPr anchorCtr="0" anchor="ctr" bIns="45700" lIns="91425" spcFirstLastPara="1" rIns="91425" wrap="square" tIns="45700">
            <a:noAutofit/>
          </a:bodyPr>
          <a:lstStyle/>
          <a:p>
            <a:pPr indent="0" lvl="0" marL="0" rtl="0" algn="l">
              <a:lnSpc>
                <a:spcPct val="110000"/>
              </a:lnSpc>
              <a:spcBef>
                <a:spcPts val="0"/>
              </a:spcBef>
              <a:spcAft>
                <a:spcPts val="0"/>
              </a:spcAft>
              <a:buClr>
                <a:srgbClr val="1E4E79"/>
              </a:buClr>
              <a:buSzPts val="3200"/>
              <a:buFont typeface="Arial Narrow"/>
              <a:buNone/>
            </a:pPr>
            <a:r>
              <a:rPr lang="en-US">
                <a:latin typeface="Arial Narrow"/>
                <a:ea typeface="Arial Narrow"/>
                <a:cs typeface="Arial Narrow"/>
                <a:sym typeface="Arial Narrow"/>
              </a:rPr>
              <a:t>Wind speed (not direction*) is measured with passive radiometer sensors</a:t>
            </a:r>
            <a:endParaRPr/>
          </a:p>
        </p:txBody>
      </p:sp>
      <p:sp>
        <p:nvSpPr>
          <p:cNvPr id="604" name="Google Shape;604;p15"/>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605" name="Google Shape;605;p15"/>
          <p:cNvSpPr txBox="1"/>
          <p:nvPr/>
        </p:nvSpPr>
        <p:spPr>
          <a:xfrm>
            <a:off x="7115584" y="6434328"/>
            <a:ext cx="398592" cy="2662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rgbClr val="800000"/>
                </a:solidFill>
                <a:latin typeface="Arial"/>
                <a:ea typeface="Arial"/>
                <a:cs typeface="Arial"/>
                <a:sym typeface="Arial"/>
              </a:rPr>
              <a:t>6.6</a:t>
            </a:r>
            <a:endParaRPr/>
          </a:p>
        </p:txBody>
      </p:sp>
      <p:sp>
        <p:nvSpPr>
          <p:cNvPr id="606" name="Google Shape;606;p15"/>
          <p:cNvSpPr txBox="1"/>
          <p:nvPr/>
        </p:nvSpPr>
        <p:spPr>
          <a:xfrm>
            <a:off x="6716081" y="1837904"/>
            <a:ext cx="4206519" cy="1196667"/>
          </a:xfrm>
          <a:prstGeom prst="rect">
            <a:avLst/>
          </a:prstGeom>
          <a:noFill/>
          <a:ln>
            <a:noFill/>
          </a:ln>
        </p:spPr>
        <p:txBody>
          <a:bodyPr anchorCtr="0" anchor="ctr" bIns="0" lIns="0" spcFirstLastPara="1" rIns="0" wrap="square" tIns="35275">
            <a:noAutofit/>
          </a:bodyPr>
          <a:lstStyle/>
          <a:p>
            <a:pPr indent="0" lvl="0" marL="0" marR="0" rtl="0" algn="ctr">
              <a:spcBef>
                <a:spcPts val="0"/>
              </a:spcBef>
              <a:spcAft>
                <a:spcPts val="0"/>
              </a:spcAft>
              <a:buNone/>
            </a:pPr>
            <a:r>
              <a:rPr lang="en-US" sz="1800">
                <a:solidFill>
                  <a:srgbClr val="1F3864"/>
                </a:solidFill>
                <a:latin typeface="Arial Narrow"/>
                <a:ea typeface="Arial Narrow"/>
                <a:cs typeface="Arial Narrow"/>
                <a:sym typeface="Arial Narrow"/>
              </a:rPr>
              <a:t>Sea surface roughness changes the brightness of the microwave signal emitted by the ocean</a:t>
            </a:r>
            <a:endParaRPr/>
          </a:p>
          <a:p>
            <a:pPr indent="0" lvl="0" marL="0" marR="0" rtl="0" algn="ctr">
              <a:spcBef>
                <a:spcPts val="0"/>
              </a:spcBef>
              <a:spcAft>
                <a:spcPts val="0"/>
              </a:spcAft>
              <a:buNone/>
            </a:pPr>
            <a:r>
              <a:t/>
            </a:r>
            <a:endParaRPr b="1" sz="2000" cap="small">
              <a:solidFill>
                <a:srgbClr val="1E4E79"/>
              </a:solidFill>
              <a:latin typeface="Arial Narrow"/>
              <a:ea typeface="Arial Narrow"/>
              <a:cs typeface="Arial Narrow"/>
              <a:sym typeface="Arial Narrow"/>
            </a:endParaRPr>
          </a:p>
        </p:txBody>
      </p:sp>
      <p:sp>
        <p:nvSpPr>
          <p:cNvPr id="607" name="Google Shape;607;p15"/>
          <p:cNvSpPr txBox="1"/>
          <p:nvPr/>
        </p:nvSpPr>
        <p:spPr>
          <a:xfrm>
            <a:off x="7764992" y="4808248"/>
            <a:ext cx="3834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262626"/>
                </a:solidFill>
                <a:latin typeface="Arial"/>
                <a:ea typeface="Arial"/>
                <a:cs typeface="Arial"/>
                <a:sym typeface="Arial"/>
              </a:rPr>
              <a:t>10</a:t>
            </a:r>
            <a:endParaRPr/>
          </a:p>
        </p:txBody>
      </p:sp>
      <p:sp>
        <p:nvSpPr>
          <p:cNvPr id="608" name="Google Shape;608;p15"/>
          <p:cNvSpPr txBox="1"/>
          <p:nvPr/>
        </p:nvSpPr>
        <p:spPr>
          <a:xfrm>
            <a:off x="8339062" y="4809508"/>
            <a:ext cx="3834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262626"/>
                </a:solidFill>
                <a:latin typeface="Arial"/>
                <a:ea typeface="Arial"/>
                <a:cs typeface="Arial"/>
                <a:sym typeface="Arial"/>
              </a:rPr>
              <a:t>20</a:t>
            </a:r>
            <a:endParaRPr/>
          </a:p>
        </p:txBody>
      </p:sp>
      <p:sp>
        <p:nvSpPr>
          <p:cNvPr id="609" name="Google Shape;609;p15"/>
          <p:cNvSpPr txBox="1"/>
          <p:nvPr/>
        </p:nvSpPr>
        <p:spPr>
          <a:xfrm>
            <a:off x="8916202" y="4798742"/>
            <a:ext cx="3834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262626"/>
                </a:solidFill>
                <a:latin typeface="Arial"/>
                <a:ea typeface="Arial"/>
                <a:cs typeface="Arial"/>
                <a:sym typeface="Arial"/>
              </a:rPr>
              <a:t>30</a:t>
            </a:r>
            <a:endParaRPr/>
          </a:p>
        </p:txBody>
      </p:sp>
      <p:sp>
        <p:nvSpPr>
          <p:cNvPr id="610" name="Google Shape;610;p15"/>
          <p:cNvSpPr txBox="1"/>
          <p:nvPr/>
        </p:nvSpPr>
        <p:spPr>
          <a:xfrm rot="-5400000">
            <a:off x="6179401" y="3706595"/>
            <a:ext cx="1617623" cy="313932"/>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None/>
            </a:pPr>
            <a:r>
              <a:rPr lang="en-US" sz="1600" cap="small">
                <a:solidFill>
                  <a:schemeClr val="dk1"/>
                </a:solidFill>
                <a:latin typeface="Arial Narrow"/>
                <a:ea typeface="Arial Narrow"/>
                <a:cs typeface="Arial Narrow"/>
                <a:sym typeface="Arial Narrow"/>
              </a:rPr>
              <a:t>△</a:t>
            </a:r>
            <a:r>
              <a:rPr lang="en-US" sz="1400" cap="small">
                <a:solidFill>
                  <a:schemeClr val="dk1"/>
                </a:solidFill>
                <a:latin typeface="Arial Narrow"/>
                <a:ea typeface="Arial Narrow"/>
                <a:cs typeface="Arial Narrow"/>
                <a:sym typeface="Arial Narrow"/>
              </a:rPr>
              <a:t> Microwave Signal</a:t>
            </a:r>
            <a:endParaRPr/>
          </a:p>
        </p:txBody>
      </p:sp>
      <p:sp>
        <p:nvSpPr>
          <p:cNvPr id="611" name="Google Shape;611;p15"/>
          <p:cNvSpPr txBox="1"/>
          <p:nvPr/>
        </p:nvSpPr>
        <p:spPr>
          <a:xfrm>
            <a:off x="7411544" y="5008804"/>
            <a:ext cx="2829986"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cap="small">
                <a:solidFill>
                  <a:schemeClr val="dk1"/>
                </a:solidFill>
                <a:latin typeface="Arial"/>
                <a:ea typeface="Arial"/>
                <a:cs typeface="Arial"/>
                <a:sym typeface="Arial"/>
              </a:rPr>
              <a:t>Surface roughness converted to Wind Speed (m s</a:t>
            </a:r>
            <a:r>
              <a:rPr baseline="30000" lang="en-US" sz="1400" cap="small">
                <a:solidFill>
                  <a:schemeClr val="dk1"/>
                </a:solidFill>
                <a:latin typeface="Arial"/>
                <a:ea typeface="Arial"/>
                <a:cs typeface="Arial"/>
                <a:sym typeface="Arial"/>
              </a:rPr>
              <a:t>-1</a:t>
            </a:r>
            <a:r>
              <a:rPr lang="en-US" sz="1400" cap="small">
                <a:solidFill>
                  <a:schemeClr val="dk1"/>
                </a:solidFill>
                <a:latin typeface="Arial"/>
                <a:ea typeface="Arial"/>
                <a:cs typeface="Arial"/>
                <a:sym typeface="Arial"/>
              </a:rPr>
              <a:t>)</a:t>
            </a:r>
            <a:endParaRPr/>
          </a:p>
        </p:txBody>
      </p:sp>
      <p:grpSp>
        <p:nvGrpSpPr>
          <p:cNvPr id="612" name="Google Shape;612;p15"/>
          <p:cNvGrpSpPr/>
          <p:nvPr/>
        </p:nvGrpSpPr>
        <p:grpSpPr>
          <a:xfrm>
            <a:off x="1030355" y="1806937"/>
            <a:ext cx="4527965" cy="3815397"/>
            <a:chOff x="6899910" y="2351945"/>
            <a:chExt cx="4527965" cy="3815397"/>
          </a:xfrm>
        </p:grpSpPr>
        <p:grpSp>
          <p:nvGrpSpPr>
            <p:cNvPr id="613" name="Google Shape;613;p15"/>
            <p:cNvGrpSpPr/>
            <p:nvPr/>
          </p:nvGrpSpPr>
          <p:grpSpPr>
            <a:xfrm>
              <a:off x="6899910" y="2351945"/>
              <a:ext cx="2741768" cy="2071061"/>
              <a:chOff x="6899910" y="2351945"/>
              <a:chExt cx="2741768" cy="2071061"/>
            </a:xfrm>
          </p:grpSpPr>
          <p:grpSp>
            <p:nvGrpSpPr>
              <p:cNvPr id="614" name="Google Shape;614;p15"/>
              <p:cNvGrpSpPr/>
              <p:nvPr/>
            </p:nvGrpSpPr>
            <p:grpSpPr>
              <a:xfrm>
                <a:off x="6899910" y="2351945"/>
                <a:ext cx="2741768" cy="2071061"/>
                <a:chOff x="1295330" y="2533209"/>
                <a:chExt cx="2741768" cy="2071061"/>
              </a:xfrm>
            </p:grpSpPr>
            <p:pic>
              <p:nvPicPr>
                <p:cNvPr id="615" name="Google Shape;615;p15"/>
                <p:cNvPicPr preferRelativeResize="0"/>
                <p:nvPr/>
              </p:nvPicPr>
              <p:blipFill rotWithShape="1">
                <a:blip r:embed="rId4">
                  <a:alphaModFix/>
                </a:blip>
                <a:srcRect b="0" l="0" r="0" t="0"/>
                <a:stretch/>
              </p:blipFill>
              <p:spPr>
                <a:xfrm rot="-5400000">
                  <a:off x="1318000" y="2510539"/>
                  <a:ext cx="899250" cy="944590"/>
                </a:xfrm>
                <a:prstGeom prst="rect">
                  <a:avLst/>
                </a:prstGeom>
                <a:noFill/>
                <a:ln>
                  <a:noFill/>
                </a:ln>
              </p:spPr>
            </p:pic>
            <p:grpSp>
              <p:nvGrpSpPr>
                <p:cNvPr id="616" name="Google Shape;616;p15"/>
                <p:cNvGrpSpPr/>
                <p:nvPr/>
              </p:nvGrpSpPr>
              <p:grpSpPr>
                <a:xfrm rot="540000">
                  <a:off x="2253541" y="4102967"/>
                  <a:ext cx="1765845" cy="365432"/>
                  <a:chOff x="4268810" y="3432768"/>
                  <a:chExt cx="1787884" cy="370031"/>
                </a:xfrm>
              </p:grpSpPr>
              <p:grpSp>
                <p:nvGrpSpPr>
                  <p:cNvPr id="617" name="Google Shape;617;p15"/>
                  <p:cNvGrpSpPr/>
                  <p:nvPr/>
                </p:nvGrpSpPr>
                <p:grpSpPr>
                  <a:xfrm rot="-720000">
                    <a:off x="4269111" y="3671421"/>
                    <a:ext cx="618114" cy="67863"/>
                    <a:chOff x="3225442" y="2880045"/>
                    <a:chExt cx="4995795" cy="397525"/>
                  </a:xfrm>
                </p:grpSpPr>
                <p:sp>
                  <p:nvSpPr>
                    <p:cNvPr id="618" name="Google Shape;618;p15"/>
                    <p:cNvSpPr/>
                    <p:nvPr/>
                  </p:nvSpPr>
                  <p:spPr>
                    <a:xfrm>
                      <a:off x="6474933" y="3061734"/>
                      <a:ext cx="1746304" cy="215836"/>
                    </a:xfrm>
                    <a:custGeom>
                      <a:rect b="b" l="l" r="r" t="t"/>
                      <a:pathLst>
                        <a:path extrusionOk="0" h="215836" w="1746304">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noFill/>
                    <a:ln cap="flat" cmpd="sng" w="12700">
                      <a:solidFill>
                        <a:srgbClr val="00009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19" name="Google Shape;619;p15"/>
                    <p:cNvSpPr/>
                    <p:nvPr/>
                  </p:nvSpPr>
                  <p:spPr>
                    <a:xfrm>
                      <a:off x="4850156" y="2970263"/>
                      <a:ext cx="1746304" cy="215836"/>
                    </a:xfrm>
                    <a:custGeom>
                      <a:rect b="b" l="l" r="r" t="t"/>
                      <a:pathLst>
                        <a:path extrusionOk="0" h="215836" w="1746304">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noFill/>
                    <a:ln cap="flat" cmpd="sng" w="12700">
                      <a:solidFill>
                        <a:srgbClr val="00009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20" name="Google Shape;620;p15"/>
                    <p:cNvSpPr/>
                    <p:nvPr/>
                  </p:nvSpPr>
                  <p:spPr>
                    <a:xfrm>
                      <a:off x="3225442" y="2880045"/>
                      <a:ext cx="1746304" cy="215836"/>
                    </a:xfrm>
                    <a:custGeom>
                      <a:rect b="b" l="l" r="r" t="t"/>
                      <a:pathLst>
                        <a:path extrusionOk="0" h="215836" w="1746304">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noFill/>
                    <a:ln cap="flat" cmpd="sng" w="12700">
                      <a:solidFill>
                        <a:srgbClr val="00009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grpSp>
                <p:nvGrpSpPr>
                  <p:cNvPr id="621" name="Google Shape;621;p15"/>
                  <p:cNvGrpSpPr/>
                  <p:nvPr/>
                </p:nvGrpSpPr>
                <p:grpSpPr>
                  <a:xfrm rot="-720000">
                    <a:off x="4850279" y="3580642"/>
                    <a:ext cx="618114" cy="67863"/>
                    <a:chOff x="3225442" y="2880045"/>
                    <a:chExt cx="4995795" cy="397525"/>
                  </a:xfrm>
                </p:grpSpPr>
                <p:sp>
                  <p:nvSpPr>
                    <p:cNvPr id="622" name="Google Shape;622;p15"/>
                    <p:cNvSpPr/>
                    <p:nvPr/>
                  </p:nvSpPr>
                  <p:spPr>
                    <a:xfrm>
                      <a:off x="6474933" y="3061734"/>
                      <a:ext cx="1746304" cy="215836"/>
                    </a:xfrm>
                    <a:custGeom>
                      <a:rect b="b" l="l" r="r" t="t"/>
                      <a:pathLst>
                        <a:path extrusionOk="0" h="215836" w="1746304">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noFill/>
                    <a:ln cap="flat" cmpd="sng" w="12700">
                      <a:solidFill>
                        <a:srgbClr val="00009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23" name="Google Shape;623;p15"/>
                    <p:cNvSpPr/>
                    <p:nvPr/>
                  </p:nvSpPr>
                  <p:spPr>
                    <a:xfrm>
                      <a:off x="4850156" y="2970263"/>
                      <a:ext cx="1746304" cy="215836"/>
                    </a:xfrm>
                    <a:custGeom>
                      <a:rect b="b" l="l" r="r" t="t"/>
                      <a:pathLst>
                        <a:path extrusionOk="0" h="215836" w="1746304">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noFill/>
                    <a:ln cap="flat" cmpd="sng" w="12700">
                      <a:solidFill>
                        <a:srgbClr val="00009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24" name="Google Shape;624;p15"/>
                    <p:cNvSpPr/>
                    <p:nvPr/>
                  </p:nvSpPr>
                  <p:spPr>
                    <a:xfrm>
                      <a:off x="3225442" y="2880045"/>
                      <a:ext cx="1746304" cy="215836"/>
                    </a:xfrm>
                    <a:custGeom>
                      <a:rect b="b" l="l" r="r" t="t"/>
                      <a:pathLst>
                        <a:path extrusionOk="0" h="215836" w="1746304">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noFill/>
                    <a:ln cap="flat" cmpd="sng" w="12700">
                      <a:solidFill>
                        <a:srgbClr val="00009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grpSp>
                <p:nvGrpSpPr>
                  <p:cNvPr id="625" name="Google Shape;625;p15"/>
                  <p:cNvGrpSpPr/>
                  <p:nvPr/>
                </p:nvGrpSpPr>
                <p:grpSpPr>
                  <a:xfrm rot="-720000">
                    <a:off x="5438279" y="3496283"/>
                    <a:ext cx="618114" cy="67863"/>
                    <a:chOff x="3225442" y="2880045"/>
                    <a:chExt cx="4995795" cy="397525"/>
                  </a:xfrm>
                </p:grpSpPr>
                <p:sp>
                  <p:nvSpPr>
                    <p:cNvPr id="626" name="Google Shape;626;p15"/>
                    <p:cNvSpPr/>
                    <p:nvPr/>
                  </p:nvSpPr>
                  <p:spPr>
                    <a:xfrm>
                      <a:off x="6474933" y="3061734"/>
                      <a:ext cx="1746304" cy="215836"/>
                    </a:xfrm>
                    <a:custGeom>
                      <a:rect b="b" l="l" r="r" t="t"/>
                      <a:pathLst>
                        <a:path extrusionOk="0" h="215836" w="1746304">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noFill/>
                    <a:ln cap="flat" cmpd="sng" w="12700">
                      <a:solidFill>
                        <a:srgbClr val="00009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27" name="Google Shape;627;p15"/>
                    <p:cNvSpPr/>
                    <p:nvPr/>
                  </p:nvSpPr>
                  <p:spPr>
                    <a:xfrm>
                      <a:off x="4850156" y="2970263"/>
                      <a:ext cx="1746304" cy="215836"/>
                    </a:xfrm>
                    <a:custGeom>
                      <a:rect b="b" l="l" r="r" t="t"/>
                      <a:pathLst>
                        <a:path extrusionOk="0" h="215836" w="1746304">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noFill/>
                    <a:ln cap="flat" cmpd="sng" w="12700">
                      <a:solidFill>
                        <a:srgbClr val="00009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28" name="Google Shape;628;p15"/>
                    <p:cNvSpPr/>
                    <p:nvPr/>
                  </p:nvSpPr>
                  <p:spPr>
                    <a:xfrm>
                      <a:off x="3225442" y="2880045"/>
                      <a:ext cx="1746304" cy="215836"/>
                    </a:xfrm>
                    <a:custGeom>
                      <a:rect b="b" l="l" r="r" t="t"/>
                      <a:pathLst>
                        <a:path extrusionOk="0" h="215836" w="1746304">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noFill/>
                    <a:ln cap="flat" cmpd="sng" w="12700">
                      <a:solidFill>
                        <a:srgbClr val="00009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grpSp>
            <p:cxnSp>
              <p:nvCxnSpPr>
                <p:cNvPr id="629" name="Google Shape;629;p15"/>
                <p:cNvCxnSpPr/>
                <p:nvPr/>
              </p:nvCxnSpPr>
              <p:spPr>
                <a:xfrm rot="10800000">
                  <a:off x="2082399" y="3286978"/>
                  <a:ext cx="910341" cy="862608"/>
                </a:xfrm>
                <a:prstGeom prst="straightConnector1">
                  <a:avLst/>
                </a:prstGeom>
                <a:noFill/>
                <a:ln cap="flat" cmpd="sng" w="28575">
                  <a:solidFill>
                    <a:srgbClr val="385623"/>
                  </a:solidFill>
                  <a:prstDash val="solid"/>
                  <a:miter lim="800000"/>
                  <a:headEnd len="sm" w="sm" type="none"/>
                  <a:tailEnd len="lg" w="lg" type="triangle"/>
                </a:ln>
              </p:spPr>
            </p:cxnSp>
          </p:grpSp>
          <p:sp>
            <p:nvSpPr>
              <p:cNvPr id="630" name="Google Shape;630;p15"/>
              <p:cNvSpPr txBox="1"/>
              <p:nvPr/>
            </p:nvSpPr>
            <p:spPr>
              <a:xfrm rot="2646534">
                <a:off x="7538382" y="3325338"/>
                <a:ext cx="167674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85623"/>
                    </a:solidFill>
                    <a:latin typeface="Arial"/>
                    <a:ea typeface="Arial"/>
                    <a:cs typeface="Arial"/>
                    <a:sym typeface="Arial"/>
                  </a:rPr>
                  <a:t>signal change</a:t>
                </a:r>
                <a:endParaRPr/>
              </a:p>
            </p:txBody>
          </p:sp>
        </p:grpSp>
        <p:grpSp>
          <p:nvGrpSpPr>
            <p:cNvPr id="631" name="Google Shape;631;p15"/>
            <p:cNvGrpSpPr/>
            <p:nvPr/>
          </p:nvGrpSpPr>
          <p:grpSpPr>
            <a:xfrm>
              <a:off x="7120876" y="4313637"/>
              <a:ext cx="2710300" cy="1802192"/>
              <a:chOff x="4892742" y="3130568"/>
              <a:chExt cx="2710300" cy="1802192"/>
            </a:xfrm>
          </p:grpSpPr>
          <p:grpSp>
            <p:nvGrpSpPr>
              <p:cNvPr id="632" name="Google Shape;632;p15"/>
              <p:cNvGrpSpPr/>
              <p:nvPr/>
            </p:nvGrpSpPr>
            <p:grpSpPr>
              <a:xfrm>
                <a:off x="4892742" y="3130568"/>
                <a:ext cx="2710300" cy="1802192"/>
                <a:chOff x="4892742" y="3130568"/>
                <a:chExt cx="2710300" cy="1802192"/>
              </a:xfrm>
            </p:grpSpPr>
            <p:pic>
              <p:nvPicPr>
                <p:cNvPr id="633" name="Google Shape;633;p15"/>
                <p:cNvPicPr preferRelativeResize="0"/>
                <p:nvPr/>
              </p:nvPicPr>
              <p:blipFill rotWithShape="1">
                <a:blip r:embed="rId5">
                  <a:alphaModFix/>
                </a:blip>
                <a:srcRect b="0" l="0" r="0" t="0"/>
                <a:stretch/>
              </p:blipFill>
              <p:spPr>
                <a:xfrm rot="-5400000">
                  <a:off x="4915412" y="3107898"/>
                  <a:ext cx="899250" cy="944590"/>
                </a:xfrm>
                <a:prstGeom prst="rect">
                  <a:avLst/>
                </a:prstGeom>
                <a:noFill/>
                <a:ln>
                  <a:noFill/>
                </a:ln>
              </p:spPr>
            </p:pic>
            <p:grpSp>
              <p:nvGrpSpPr>
                <p:cNvPr id="634" name="Google Shape;634;p15"/>
                <p:cNvGrpSpPr/>
                <p:nvPr/>
              </p:nvGrpSpPr>
              <p:grpSpPr>
                <a:xfrm>
                  <a:off x="5837199" y="4601586"/>
                  <a:ext cx="1765844" cy="331175"/>
                  <a:chOff x="7066031" y="3078122"/>
                  <a:chExt cx="1787883" cy="335343"/>
                </a:xfrm>
              </p:grpSpPr>
              <p:grpSp>
                <p:nvGrpSpPr>
                  <p:cNvPr id="635" name="Google Shape;635;p15"/>
                  <p:cNvGrpSpPr/>
                  <p:nvPr/>
                </p:nvGrpSpPr>
                <p:grpSpPr>
                  <a:xfrm rot="-720000">
                    <a:off x="7080300" y="3137356"/>
                    <a:ext cx="590177" cy="199292"/>
                    <a:chOff x="3225442" y="2880045"/>
                    <a:chExt cx="4995795" cy="397525"/>
                  </a:xfrm>
                </p:grpSpPr>
                <p:sp>
                  <p:nvSpPr>
                    <p:cNvPr id="636" name="Google Shape;636;p15"/>
                    <p:cNvSpPr/>
                    <p:nvPr/>
                  </p:nvSpPr>
                  <p:spPr>
                    <a:xfrm>
                      <a:off x="6474933" y="3061734"/>
                      <a:ext cx="1746304" cy="215836"/>
                    </a:xfrm>
                    <a:custGeom>
                      <a:rect b="b" l="l" r="r" t="t"/>
                      <a:pathLst>
                        <a:path extrusionOk="0" h="215836" w="1746304">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noFill/>
                    <a:ln cap="flat" cmpd="sng" w="12700">
                      <a:solidFill>
                        <a:srgbClr val="00009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37" name="Google Shape;637;p15"/>
                    <p:cNvSpPr/>
                    <p:nvPr/>
                  </p:nvSpPr>
                  <p:spPr>
                    <a:xfrm>
                      <a:off x="4850156" y="2970263"/>
                      <a:ext cx="1746304" cy="215836"/>
                    </a:xfrm>
                    <a:custGeom>
                      <a:rect b="b" l="l" r="r" t="t"/>
                      <a:pathLst>
                        <a:path extrusionOk="0" h="215836" w="1746304">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noFill/>
                    <a:ln cap="flat" cmpd="sng" w="12700">
                      <a:solidFill>
                        <a:srgbClr val="00009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38" name="Google Shape;638;p15"/>
                    <p:cNvSpPr/>
                    <p:nvPr/>
                  </p:nvSpPr>
                  <p:spPr>
                    <a:xfrm>
                      <a:off x="3225442" y="2880045"/>
                      <a:ext cx="1746304" cy="215836"/>
                    </a:xfrm>
                    <a:custGeom>
                      <a:rect b="b" l="l" r="r" t="t"/>
                      <a:pathLst>
                        <a:path extrusionOk="0" h="215836" w="1746304">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noFill/>
                    <a:ln cap="flat" cmpd="sng" w="12700">
                      <a:solidFill>
                        <a:srgbClr val="00009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grpSp>
                <p:nvGrpSpPr>
                  <p:cNvPr id="639" name="Google Shape;639;p15"/>
                  <p:cNvGrpSpPr/>
                  <p:nvPr/>
                </p:nvGrpSpPr>
                <p:grpSpPr>
                  <a:xfrm rot="-720000">
                    <a:off x="7661468" y="3137297"/>
                    <a:ext cx="590177" cy="199292"/>
                    <a:chOff x="3225442" y="2880045"/>
                    <a:chExt cx="4995795" cy="397525"/>
                  </a:xfrm>
                </p:grpSpPr>
                <p:sp>
                  <p:nvSpPr>
                    <p:cNvPr id="640" name="Google Shape;640;p15"/>
                    <p:cNvSpPr/>
                    <p:nvPr/>
                  </p:nvSpPr>
                  <p:spPr>
                    <a:xfrm>
                      <a:off x="6474933" y="3061734"/>
                      <a:ext cx="1746304" cy="215836"/>
                    </a:xfrm>
                    <a:custGeom>
                      <a:rect b="b" l="l" r="r" t="t"/>
                      <a:pathLst>
                        <a:path extrusionOk="0" h="215836" w="1746304">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noFill/>
                    <a:ln cap="flat" cmpd="sng" w="12700">
                      <a:solidFill>
                        <a:srgbClr val="00009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41" name="Google Shape;641;p15"/>
                    <p:cNvSpPr/>
                    <p:nvPr/>
                  </p:nvSpPr>
                  <p:spPr>
                    <a:xfrm>
                      <a:off x="4850156" y="2970263"/>
                      <a:ext cx="1746304" cy="215836"/>
                    </a:xfrm>
                    <a:custGeom>
                      <a:rect b="b" l="l" r="r" t="t"/>
                      <a:pathLst>
                        <a:path extrusionOk="0" h="215836" w="1746304">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noFill/>
                    <a:ln cap="flat" cmpd="sng" w="12700">
                      <a:solidFill>
                        <a:srgbClr val="00009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42" name="Google Shape;642;p15"/>
                    <p:cNvSpPr/>
                    <p:nvPr/>
                  </p:nvSpPr>
                  <p:spPr>
                    <a:xfrm>
                      <a:off x="3225442" y="2880045"/>
                      <a:ext cx="1746304" cy="215836"/>
                    </a:xfrm>
                    <a:custGeom>
                      <a:rect b="b" l="l" r="r" t="t"/>
                      <a:pathLst>
                        <a:path extrusionOk="0" h="215836" w="1746304">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noFill/>
                    <a:ln cap="flat" cmpd="sng" w="12700">
                      <a:solidFill>
                        <a:srgbClr val="00009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grpSp>
                <p:nvGrpSpPr>
                  <p:cNvPr id="643" name="Google Shape;643;p15"/>
                  <p:cNvGrpSpPr/>
                  <p:nvPr/>
                </p:nvGrpSpPr>
                <p:grpSpPr>
                  <a:xfrm rot="-720000">
                    <a:off x="8249468" y="3154998"/>
                    <a:ext cx="590177" cy="199292"/>
                    <a:chOff x="3225442" y="2880045"/>
                    <a:chExt cx="4995795" cy="397525"/>
                  </a:xfrm>
                </p:grpSpPr>
                <p:sp>
                  <p:nvSpPr>
                    <p:cNvPr id="644" name="Google Shape;644;p15"/>
                    <p:cNvSpPr/>
                    <p:nvPr/>
                  </p:nvSpPr>
                  <p:spPr>
                    <a:xfrm>
                      <a:off x="6474933" y="3061734"/>
                      <a:ext cx="1746304" cy="215836"/>
                    </a:xfrm>
                    <a:custGeom>
                      <a:rect b="b" l="l" r="r" t="t"/>
                      <a:pathLst>
                        <a:path extrusionOk="0" h="215836" w="1746304">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noFill/>
                    <a:ln cap="flat" cmpd="sng" w="12700">
                      <a:solidFill>
                        <a:srgbClr val="00009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45" name="Google Shape;645;p15"/>
                    <p:cNvSpPr/>
                    <p:nvPr/>
                  </p:nvSpPr>
                  <p:spPr>
                    <a:xfrm>
                      <a:off x="4850156" y="2970263"/>
                      <a:ext cx="1746304" cy="215836"/>
                    </a:xfrm>
                    <a:custGeom>
                      <a:rect b="b" l="l" r="r" t="t"/>
                      <a:pathLst>
                        <a:path extrusionOk="0" h="215836" w="1746304">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noFill/>
                    <a:ln cap="flat" cmpd="sng" w="12700">
                      <a:solidFill>
                        <a:srgbClr val="00009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46" name="Google Shape;646;p15"/>
                    <p:cNvSpPr/>
                    <p:nvPr/>
                  </p:nvSpPr>
                  <p:spPr>
                    <a:xfrm>
                      <a:off x="3225442" y="2880045"/>
                      <a:ext cx="1746304" cy="215836"/>
                    </a:xfrm>
                    <a:custGeom>
                      <a:rect b="b" l="l" r="r" t="t"/>
                      <a:pathLst>
                        <a:path extrusionOk="0" h="215836" w="1746304">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noFill/>
                    <a:ln cap="flat" cmpd="sng" w="12700">
                      <a:solidFill>
                        <a:srgbClr val="00009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grpSp>
            <p:cxnSp>
              <p:nvCxnSpPr>
                <p:cNvPr id="647" name="Google Shape;647;p15"/>
                <p:cNvCxnSpPr/>
                <p:nvPr/>
              </p:nvCxnSpPr>
              <p:spPr>
                <a:xfrm rot="10800000">
                  <a:off x="5680470" y="3865451"/>
                  <a:ext cx="822929" cy="779779"/>
                </a:xfrm>
                <a:prstGeom prst="straightConnector1">
                  <a:avLst/>
                </a:prstGeom>
                <a:noFill/>
                <a:ln cap="flat" cmpd="sng" w="50800">
                  <a:solidFill>
                    <a:srgbClr val="385623"/>
                  </a:solidFill>
                  <a:prstDash val="solid"/>
                  <a:miter lim="800000"/>
                  <a:headEnd len="sm" w="sm" type="none"/>
                  <a:tailEnd len="lg" w="lg" type="triangle"/>
                </a:ln>
              </p:spPr>
            </p:cxnSp>
          </p:grpSp>
          <p:cxnSp>
            <p:nvCxnSpPr>
              <p:cNvPr id="648" name="Google Shape;648;p15"/>
              <p:cNvCxnSpPr/>
              <p:nvPr/>
            </p:nvCxnSpPr>
            <p:spPr>
              <a:xfrm rot="10800000">
                <a:off x="5821595" y="3995203"/>
                <a:ext cx="681804" cy="669077"/>
              </a:xfrm>
              <a:prstGeom prst="straightConnector1">
                <a:avLst/>
              </a:prstGeom>
              <a:noFill/>
              <a:ln cap="flat" cmpd="sng" w="120650">
                <a:solidFill>
                  <a:srgbClr val="385623"/>
                </a:solidFill>
                <a:prstDash val="solid"/>
                <a:miter lim="800000"/>
                <a:headEnd len="sm" w="sm" type="none"/>
                <a:tailEnd len="sm" w="sm" type="none"/>
              </a:ln>
            </p:spPr>
          </p:cxnSp>
        </p:grpSp>
        <p:sp>
          <p:nvSpPr>
            <p:cNvPr id="649" name="Google Shape;649;p15"/>
            <p:cNvSpPr/>
            <p:nvPr/>
          </p:nvSpPr>
          <p:spPr>
            <a:xfrm>
              <a:off x="9830157" y="3528178"/>
              <a:ext cx="1479892" cy="394147"/>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800">
                  <a:solidFill>
                    <a:schemeClr val="dk1"/>
                  </a:solidFill>
                  <a:latin typeface="Arial"/>
                  <a:ea typeface="Arial"/>
                  <a:cs typeface="Arial"/>
                  <a:sym typeface="Arial"/>
                </a:rPr>
                <a:t>lighter wind</a:t>
              </a:r>
              <a:endParaRPr/>
            </a:p>
          </p:txBody>
        </p:sp>
        <p:sp>
          <p:nvSpPr>
            <p:cNvPr id="650" name="Google Shape;650;p15"/>
            <p:cNvSpPr txBox="1"/>
            <p:nvPr/>
          </p:nvSpPr>
          <p:spPr>
            <a:xfrm rot="2777905">
              <a:off x="7785162" y="5248991"/>
              <a:ext cx="167674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85623"/>
                  </a:solidFill>
                  <a:latin typeface="Arial"/>
                  <a:ea typeface="Arial"/>
                  <a:cs typeface="Arial"/>
                  <a:sym typeface="Arial"/>
                </a:rPr>
                <a:t>signal change</a:t>
              </a:r>
              <a:endParaRPr/>
            </a:p>
          </p:txBody>
        </p:sp>
        <p:sp>
          <p:nvSpPr>
            <p:cNvPr id="651" name="Google Shape;651;p15"/>
            <p:cNvSpPr/>
            <p:nvPr/>
          </p:nvSpPr>
          <p:spPr>
            <a:xfrm>
              <a:off x="9717150" y="5326246"/>
              <a:ext cx="1710725" cy="394147"/>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800">
                  <a:solidFill>
                    <a:schemeClr val="dk1"/>
                  </a:solidFill>
                  <a:latin typeface="Arial"/>
                  <a:ea typeface="Arial"/>
                  <a:cs typeface="Arial"/>
                  <a:sym typeface="Arial"/>
                </a:rPr>
                <a:t>stronger wind</a:t>
              </a:r>
              <a:endParaRPr/>
            </a:p>
          </p:txBody>
        </p:sp>
        <p:sp>
          <p:nvSpPr>
            <p:cNvPr id="652" name="Google Shape;652;p15"/>
            <p:cNvSpPr/>
            <p:nvPr/>
          </p:nvSpPr>
          <p:spPr>
            <a:xfrm>
              <a:off x="9913947" y="3881148"/>
              <a:ext cx="1286373" cy="188252"/>
            </a:xfrm>
            <a:prstGeom prst="leftArrow">
              <a:avLst>
                <a:gd fmla="val 50000" name="adj1"/>
                <a:gd fmla="val 50000" name="adj2"/>
              </a:avLst>
            </a:prstGeom>
            <a:gradFill>
              <a:gsLst>
                <a:gs pos="0">
                  <a:srgbClr val="92AAEA"/>
                </a:gs>
                <a:gs pos="50000">
                  <a:srgbClr val="BDCAF0"/>
                </a:gs>
                <a:gs pos="100000">
                  <a:srgbClr val="DEE4F7"/>
                </a:gs>
              </a:gsLst>
              <a:lin ang="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3" name="Google Shape;653;p15"/>
            <p:cNvSpPr/>
            <p:nvPr/>
          </p:nvSpPr>
          <p:spPr>
            <a:xfrm>
              <a:off x="9913946" y="5651989"/>
              <a:ext cx="1286373" cy="188252"/>
            </a:xfrm>
            <a:prstGeom prst="leftArrow">
              <a:avLst>
                <a:gd fmla="val 50000" name="adj1"/>
                <a:gd fmla="val 50000" name="adj2"/>
              </a:avLst>
            </a:prstGeom>
            <a:gradFill>
              <a:gsLst>
                <a:gs pos="0">
                  <a:srgbClr val="92AAEA"/>
                </a:gs>
                <a:gs pos="50000">
                  <a:srgbClr val="BDCAF0"/>
                </a:gs>
                <a:gs pos="100000">
                  <a:srgbClr val="DEE4F7"/>
                </a:gs>
              </a:gsLst>
              <a:lin ang="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654" name="Google Shape;654;p15"/>
          <p:cNvSpPr/>
          <p:nvPr/>
        </p:nvSpPr>
        <p:spPr>
          <a:xfrm>
            <a:off x="1" y="1100175"/>
            <a:ext cx="12192000"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cap="small">
                <a:solidFill>
                  <a:srgbClr val="1F3864"/>
                </a:solidFill>
                <a:latin typeface="Arial Narrow"/>
                <a:ea typeface="Arial Narrow"/>
                <a:cs typeface="Arial Narrow"/>
                <a:sym typeface="Arial Narrow"/>
              </a:rPr>
              <a:t>radiometers measure sea surface roughness and use it as a proxy for wind speed</a:t>
            </a:r>
            <a:endParaRPr b="1" sz="2000" cap="small">
              <a:solidFill>
                <a:srgbClr val="1F3864"/>
              </a:solidFill>
              <a:latin typeface="Arial"/>
              <a:ea typeface="Arial"/>
              <a:cs typeface="Arial"/>
              <a:sym typeface="Arial"/>
            </a:endParaRPr>
          </a:p>
        </p:txBody>
      </p:sp>
      <p:sp>
        <p:nvSpPr>
          <p:cNvPr id="655" name="Google Shape;655;p15"/>
          <p:cNvSpPr txBox="1"/>
          <p:nvPr/>
        </p:nvSpPr>
        <p:spPr>
          <a:xfrm>
            <a:off x="6888156" y="5506797"/>
            <a:ext cx="441338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Narrow"/>
                <a:ea typeface="Arial Narrow"/>
                <a:cs typeface="Arial Narrow"/>
                <a:sym typeface="Arial Narrow"/>
              </a:rPr>
              <a:t>Radiometers measure roughness at ca. 10.7 GHz </a:t>
            </a:r>
            <a:endParaRPr/>
          </a:p>
        </p:txBody>
      </p:sp>
      <p:sp>
        <p:nvSpPr>
          <p:cNvPr id="656" name="Google Shape;656;p15"/>
          <p:cNvSpPr txBox="1"/>
          <p:nvPr/>
        </p:nvSpPr>
        <p:spPr>
          <a:xfrm>
            <a:off x="9490453" y="4805612"/>
            <a:ext cx="3834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262626"/>
                </a:solidFill>
                <a:latin typeface="Arial"/>
                <a:ea typeface="Arial"/>
                <a:cs typeface="Arial"/>
                <a:sym typeface="Arial"/>
              </a:rPr>
              <a:t>40</a:t>
            </a:r>
            <a:endParaRPr/>
          </a:p>
        </p:txBody>
      </p:sp>
      <p:sp>
        <p:nvSpPr>
          <p:cNvPr id="657" name="Google Shape;657;p15"/>
          <p:cNvSpPr txBox="1"/>
          <p:nvPr/>
        </p:nvSpPr>
        <p:spPr>
          <a:xfrm>
            <a:off x="7259596" y="4794709"/>
            <a:ext cx="28405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262626"/>
                </a:solidFill>
                <a:latin typeface="Arial"/>
                <a:ea typeface="Arial"/>
                <a:cs typeface="Arial"/>
                <a:sym typeface="Arial"/>
              </a:rPr>
              <a:t>0</a:t>
            </a:r>
            <a:endParaRPr/>
          </a:p>
        </p:txBody>
      </p:sp>
      <p:sp>
        <p:nvSpPr>
          <p:cNvPr id="658" name="Google Shape;658;p15"/>
          <p:cNvSpPr txBox="1"/>
          <p:nvPr/>
        </p:nvSpPr>
        <p:spPr>
          <a:xfrm>
            <a:off x="7020319" y="4012124"/>
            <a:ext cx="3834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262626"/>
                </a:solidFill>
                <a:latin typeface="Arial"/>
                <a:ea typeface="Arial"/>
                <a:cs typeface="Arial"/>
                <a:sym typeface="Arial"/>
              </a:rPr>
              <a:t>20</a:t>
            </a:r>
            <a:endParaRPr/>
          </a:p>
        </p:txBody>
      </p:sp>
      <p:sp>
        <p:nvSpPr>
          <p:cNvPr id="659" name="Google Shape;659;p15"/>
          <p:cNvSpPr txBox="1"/>
          <p:nvPr/>
        </p:nvSpPr>
        <p:spPr>
          <a:xfrm>
            <a:off x="7023307" y="3403883"/>
            <a:ext cx="3834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262626"/>
                </a:solidFill>
                <a:latin typeface="Arial"/>
                <a:ea typeface="Arial"/>
                <a:cs typeface="Arial"/>
                <a:sym typeface="Arial"/>
              </a:rPr>
              <a:t>40</a:t>
            </a:r>
            <a:endParaRPr/>
          </a:p>
        </p:txBody>
      </p:sp>
      <p:sp>
        <p:nvSpPr>
          <p:cNvPr id="660" name="Google Shape;660;p15"/>
          <p:cNvSpPr txBox="1"/>
          <p:nvPr/>
        </p:nvSpPr>
        <p:spPr>
          <a:xfrm>
            <a:off x="7025483" y="2806082"/>
            <a:ext cx="3834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262626"/>
                </a:solidFill>
                <a:latin typeface="Arial"/>
                <a:ea typeface="Arial"/>
                <a:cs typeface="Arial"/>
                <a:sym typeface="Arial"/>
              </a:rPr>
              <a:t>20</a:t>
            </a:r>
            <a:endParaRPr/>
          </a:p>
        </p:txBody>
      </p:sp>
      <p:sp>
        <p:nvSpPr>
          <p:cNvPr id="661" name="Google Shape;661;p15"/>
          <p:cNvSpPr txBox="1"/>
          <p:nvPr/>
        </p:nvSpPr>
        <p:spPr>
          <a:xfrm>
            <a:off x="7127492" y="4609925"/>
            <a:ext cx="28405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262626"/>
                </a:solidFill>
                <a:latin typeface="Arial"/>
                <a:ea typeface="Arial"/>
                <a:cs typeface="Arial"/>
                <a:sym typeface="Arial"/>
              </a:rPr>
              <a:t>0</a:t>
            </a:r>
            <a:endParaRPr/>
          </a:p>
        </p:txBody>
      </p:sp>
      <p:sp>
        <p:nvSpPr>
          <p:cNvPr id="662" name="Google Shape;662;p15"/>
          <p:cNvSpPr txBox="1"/>
          <p:nvPr/>
        </p:nvSpPr>
        <p:spPr>
          <a:xfrm>
            <a:off x="692807" y="6057281"/>
            <a:ext cx="5508239"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*WindSat radiometer can measure wind direction using polarization</a:t>
            </a:r>
            <a:endParaRPr/>
          </a:p>
        </p:txBody>
      </p:sp>
      <p:cxnSp>
        <p:nvCxnSpPr>
          <p:cNvPr id="663" name="Google Shape;663;p15"/>
          <p:cNvCxnSpPr/>
          <p:nvPr/>
        </p:nvCxnSpPr>
        <p:spPr>
          <a:xfrm>
            <a:off x="634001" y="972060"/>
            <a:ext cx="10920690" cy="0"/>
          </a:xfrm>
          <a:prstGeom prst="straightConnector1">
            <a:avLst/>
          </a:prstGeom>
          <a:noFill/>
          <a:ln cap="flat" cmpd="sng" w="31750">
            <a:solidFill>
              <a:srgbClr val="1E4E79"/>
            </a:solidFill>
            <a:prstDash val="solid"/>
            <a:miter lim="800000"/>
            <a:headEnd len="sm" w="sm" type="none"/>
            <a:tailEnd len="sm" w="sm" type="none"/>
          </a:ln>
        </p:spPr>
      </p:cxnSp>
      <p:pic>
        <p:nvPicPr>
          <p:cNvPr id="664" name="Google Shape;664;p15"/>
          <p:cNvPicPr preferRelativeResize="0"/>
          <p:nvPr/>
        </p:nvPicPr>
        <p:blipFill rotWithShape="1">
          <a:blip r:embed="rId6">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64"/>
                                        </p:tgtEl>
                                        <p:attrNameLst>
                                          <p:attrName>style.visibility</p:attrName>
                                        </p:attrNameLst>
                                      </p:cBhvr>
                                      <p:to>
                                        <p:strVal val="visible"/>
                                      </p:to>
                                    </p:set>
                                    <p:animEffect filter="fade" transition="in">
                                      <p:cBhvr>
                                        <p:cTn dur="1"/>
                                        <p:tgtEl>
                                          <p:spTgt spid="6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16"/>
          <p:cNvSpPr txBox="1"/>
          <p:nvPr>
            <p:ph type="title"/>
          </p:nvPr>
        </p:nvSpPr>
        <p:spPr>
          <a:xfrm>
            <a:off x="528298" y="45423"/>
            <a:ext cx="11777700" cy="1325563"/>
          </a:xfrm>
          <a:prstGeom prst="rect">
            <a:avLst/>
          </a:prstGeom>
          <a:noFill/>
          <a:ln>
            <a:noFill/>
          </a:ln>
        </p:spPr>
        <p:txBody>
          <a:bodyPr anchorCtr="0" anchor="ctr" bIns="45700" lIns="91425" spcFirstLastPara="1" rIns="91425" wrap="square" tIns="45700">
            <a:normAutofit/>
          </a:bodyPr>
          <a:lstStyle/>
          <a:p>
            <a:pPr indent="0" lvl="0" marL="0" rtl="0" algn="l">
              <a:lnSpc>
                <a:spcPct val="110000"/>
              </a:lnSpc>
              <a:spcBef>
                <a:spcPts val="0"/>
              </a:spcBef>
              <a:spcAft>
                <a:spcPts val="0"/>
              </a:spcAft>
              <a:buClr>
                <a:srgbClr val="1E4E79"/>
              </a:buClr>
              <a:buSzPts val="3000"/>
              <a:buFont typeface="Arial Narrow"/>
              <a:buNone/>
            </a:pPr>
            <a:r>
              <a:rPr lang="en-US" sz="3000">
                <a:latin typeface="Arial Narrow"/>
                <a:ea typeface="Arial Narrow"/>
                <a:cs typeface="Arial Narrow"/>
                <a:sym typeface="Arial Narrow"/>
              </a:rPr>
              <a:t>Wind speed and direction are measured with active scatterometer sensors</a:t>
            </a:r>
            <a:endParaRPr/>
          </a:p>
        </p:txBody>
      </p:sp>
      <p:sp>
        <p:nvSpPr>
          <p:cNvPr id="671" name="Google Shape;671;p16"/>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672" name="Google Shape;672;p16"/>
          <p:cNvSpPr txBox="1"/>
          <p:nvPr/>
        </p:nvSpPr>
        <p:spPr>
          <a:xfrm>
            <a:off x="7089551" y="1887485"/>
            <a:ext cx="4637227" cy="3569731"/>
          </a:xfrm>
          <a:prstGeom prst="rect">
            <a:avLst/>
          </a:prstGeom>
          <a:noFill/>
          <a:ln>
            <a:noFill/>
          </a:ln>
        </p:spPr>
        <p:txBody>
          <a:bodyPr anchorCtr="0" anchor="ctr" bIns="0" lIns="0" spcFirstLastPara="1" rIns="0" wrap="square" tIns="35275">
            <a:no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Scatterometers send a microwave pulse to the sea surface</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a:p>
            <a:pPr indent="0" lvl="0" marL="0" marR="0" rtl="0" algn="l">
              <a:spcBef>
                <a:spcPts val="0"/>
              </a:spcBef>
              <a:spcAft>
                <a:spcPts val="0"/>
              </a:spcAft>
              <a:buNone/>
            </a:pPr>
            <a:r>
              <a:rPr lang="en-US" sz="2000">
                <a:solidFill>
                  <a:schemeClr val="dk1"/>
                </a:solidFill>
                <a:latin typeface="Arial"/>
                <a:ea typeface="Arial"/>
                <a:cs typeface="Arial"/>
                <a:sym typeface="Arial"/>
              </a:rPr>
              <a:t>The strength of the signal backscattered to the sensor is measured</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a:p>
            <a:pPr indent="0" lvl="0" marL="0" marR="0" rtl="0" algn="l">
              <a:spcBef>
                <a:spcPts val="0"/>
              </a:spcBef>
              <a:spcAft>
                <a:spcPts val="0"/>
              </a:spcAft>
              <a:buNone/>
            </a:pPr>
            <a:r>
              <a:rPr lang="en-US" sz="2000">
                <a:solidFill>
                  <a:schemeClr val="dk1"/>
                </a:solidFill>
                <a:latin typeface="Arial"/>
                <a:ea typeface="Arial"/>
                <a:cs typeface="Arial"/>
                <a:sym typeface="Arial"/>
              </a:rPr>
              <a:t>Higher wind speed increases backscatter by increasing ripples (capillary waves)</a:t>
            </a:r>
            <a:endParaRPr/>
          </a:p>
          <a:p>
            <a:pPr indent="0" lvl="0" marL="0" marR="0" rtl="0" algn="ctr">
              <a:spcBef>
                <a:spcPts val="0"/>
              </a:spcBef>
              <a:spcAft>
                <a:spcPts val="0"/>
              </a:spcAft>
              <a:buNone/>
            </a:pPr>
            <a:r>
              <a:t/>
            </a:r>
            <a:endParaRPr sz="2000">
              <a:solidFill>
                <a:schemeClr val="dk1"/>
              </a:solidFill>
              <a:latin typeface="Arial"/>
              <a:ea typeface="Arial"/>
              <a:cs typeface="Arial"/>
              <a:sym typeface="Arial"/>
            </a:endParaRPr>
          </a:p>
        </p:txBody>
      </p:sp>
      <p:grpSp>
        <p:nvGrpSpPr>
          <p:cNvPr id="673" name="Google Shape;673;p16"/>
          <p:cNvGrpSpPr/>
          <p:nvPr/>
        </p:nvGrpSpPr>
        <p:grpSpPr>
          <a:xfrm>
            <a:off x="270944" y="3940060"/>
            <a:ext cx="5922299" cy="1895938"/>
            <a:chOff x="6902163" y="2204421"/>
            <a:chExt cx="5922299" cy="1895938"/>
          </a:xfrm>
        </p:grpSpPr>
        <p:pic>
          <p:nvPicPr>
            <p:cNvPr id="674" name="Google Shape;674;p16"/>
            <p:cNvPicPr preferRelativeResize="0"/>
            <p:nvPr/>
          </p:nvPicPr>
          <p:blipFill rotWithShape="1">
            <a:blip r:embed="rId3">
              <a:alphaModFix/>
            </a:blip>
            <a:srcRect b="0" l="0" r="0" t="0"/>
            <a:stretch/>
          </p:blipFill>
          <p:spPr>
            <a:xfrm>
              <a:off x="10199309" y="2387181"/>
              <a:ext cx="2625153" cy="1713178"/>
            </a:xfrm>
            <a:prstGeom prst="rect">
              <a:avLst/>
            </a:prstGeom>
            <a:noFill/>
            <a:ln>
              <a:noFill/>
            </a:ln>
          </p:spPr>
        </p:pic>
        <p:grpSp>
          <p:nvGrpSpPr>
            <p:cNvPr id="675" name="Google Shape;675;p16"/>
            <p:cNvGrpSpPr/>
            <p:nvPr/>
          </p:nvGrpSpPr>
          <p:grpSpPr>
            <a:xfrm>
              <a:off x="6902163" y="2204421"/>
              <a:ext cx="2858694" cy="1708594"/>
              <a:chOff x="4921006" y="2977098"/>
              <a:chExt cx="2858694" cy="1708594"/>
            </a:xfrm>
          </p:grpSpPr>
          <p:pic>
            <p:nvPicPr>
              <p:cNvPr id="676" name="Google Shape;676;p16"/>
              <p:cNvPicPr preferRelativeResize="0"/>
              <p:nvPr/>
            </p:nvPicPr>
            <p:blipFill rotWithShape="1">
              <a:blip r:embed="rId4">
                <a:alphaModFix/>
              </a:blip>
              <a:srcRect b="0" l="0" r="0" t="0"/>
              <a:stretch/>
            </p:blipFill>
            <p:spPr>
              <a:xfrm rot="-5400000">
                <a:off x="4943676" y="2954428"/>
                <a:ext cx="899250" cy="944590"/>
              </a:xfrm>
              <a:prstGeom prst="rect">
                <a:avLst/>
              </a:prstGeom>
              <a:noFill/>
              <a:ln>
                <a:noFill/>
              </a:ln>
            </p:spPr>
          </p:pic>
          <p:grpSp>
            <p:nvGrpSpPr>
              <p:cNvPr id="677" name="Google Shape;677;p16"/>
              <p:cNvGrpSpPr/>
              <p:nvPr/>
            </p:nvGrpSpPr>
            <p:grpSpPr>
              <a:xfrm>
                <a:off x="5682610" y="3585096"/>
                <a:ext cx="1889514" cy="991462"/>
                <a:chOff x="1160945" y="5558781"/>
                <a:chExt cx="1452155" cy="761972"/>
              </a:xfrm>
            </p:grpSpPr>
            <p:cxnSp>
              <p:nvCxnSpPr>
                <p:cNvPr id="678" name="Google Shape;678;p16"/>
                <p:cNvCxnSpPr/>
                <p:nvPr/>
              </p:nvCxnSpPr>
              <p:spPr>
                <a:xfrm rot="10800000">
                  <a:off x="1160945" y="5558781"/>
                  <a:ext cx="895873" cy="761972"/>
                </a:xfrm>
                <a:prstGeom prst="straightConnector1">
                  <a:avLst/>
                </a:prstGeom>
                <a:noFill/>
                <a:ln cap="flat" cmpd="sng" w="44450">
                  <a:solidFill>
                    <a:schemeClr val="dk1"/>
                  </a:solidFill>
                  <a:prstDash val="solid"/>
                  <a:miter lim="800000"/>
                  <a:headEnd len="sm" w="sm" type="none"/>
                  <a:tailEnd len="med" w="med" type="triangle"/>
                </a:ln>
              </p:spPr>
            </p:cxnSp>
            <p:cxnSp>
              <p:nvCxnSpPr>
                <p:cNvPr id="679" name="Google Shape;679;p16"/>
                <p:cNvCxnSpPr/>
                <p:nvPr/>
              </p:nvCxnSpPr>
              <p:spPr>
                <a:xfrm rot="-5400000">
                  <a:off x="2044629" y="5886932"/>
                  <a:ext cx="462147" cy="401236"/>
                </a:xfrm>
                <a:prstGeom prst="straightConnector1">
                  <a:avLst/>
                </a:prstGeom>
                <a:noFill/>
                <a:ln cap="flat" cmpd="sng" w="28575">
                  <a:solidFill>
                    <a:srgbClr val="FF0000"/>
                  </a:solidFill>
                  <a:prstDash val="solid"/>
                  <a:miter lim="800000"/>
                  <a:headEnd len="sm" w="sm" type="none"/>
                  <a:tailEnd len="med" w="med" type="triangle"/>
                </a:ln>
              </p:spPr>
            </p:cxnSp>
            <p:cxnSp>
              <p:nvCxnSpPr>
                <p:cNvPr id="680" name="Google Shape;680;p16"/>
                <p:cNvCxnSpPr/>
                <p:nvPr/>
              </p:nvCxnSpPr>
              <p:spPr>
                <a:xfrm rot="10800000">
                  <a:off x="2056818" y="5700378"/>
                  <a:ext cx="0" cy="618246"/>
                </a:xfrm>
                <a:prstGeom prst="straightConnector1">
                  <a:avLst/>
                </a:prstGeom>
                <a:noFill/>
                <a:ln cap="flat" cmpd="sng" w="12700">
                  <a:solidFill>
                    <a:srgbClr val="595959"/>
                  </a:solidFill>
                  <a:prstDash val="solid"/>
                  <a:miter lim="800000"/>
                  <a:headEnd len="sm" w="sm" type="none"/>
                  <a:tailEnd len="med" w="med" type="triangle"/>
                </a:ln>
              </p:spPr>
            </p:cxnSp>
            <p:cxnSp>
              <p:nvCxnSpPr>
                <p:cNvPr id="681" name="Google Shape;681;p16"/>
                <p:cNvCxnSpPr/>
                <p:nvPr/>
              </p:nvCxnSpPr>
              <p:spPr>
                <a:xfrm rot="10800000">
                  <a:off x="1878901" y="5818377"/>
                  <a:ext cx="177917" cy="500247"/>
                </a:xfrm>
                <a:prstGeom prst="straightConnector1">
                  <a:avLst/>
                </a:prstGeom>
                <a:noFill/>
                <a:ln cap="flat" cmpd="sng" w="12700">
                  <a:solidFill>
                    <a:srgbClr val="595959"/>
                  </a:solidFill>
                  <a:prstDash val="solid"/>
                  <a:miter lim="800000"/>
                  <a:headEnd len="sm" w="sm" type="none"/>
                  <a:tailEnd len="med" w="med" type="triangle"/>
                </a:ln>
              </p:spPr>
            </p:cxnSp>
            <p:cxnSp>
              <p:nvCxnSpPr>
                <p:cNvPr id="682" name="Google Shape;682;p16"/>
                <p:cNvCxnSpPr/>
                <p:nvPr/>
              </p:nvCxnSpPr>
              <p:spPr>
                <a:xfrm flipH="1" rot="10800000">
                  <a:off x="2075083" y="5700379"/>
                  <a:ext cx="234709" cy="618245"/>
                </a:xfrm>
                <a:prstGeom prst="straightConnector1">
                  <a:avLst/>
                </a:prstGeom>
                <a:noFill/>
                <a:ln cap="flat" cmpd="sng" w="12700">
                  <a:solidFill>
                    <a:srgbClr val="595959"/>
                  </a:solidFill>
                  <a:prstDash val="solid"/>
                  <a:miter lim="800000"/>
                  <a:headEnd len="sm" w="sm" type="none"/>
                  <a:tailEnd len="med" w="med" type="triangle"/>
                </a:ln>
              </p:spPr>
            </p:cxnSp>
            <p:cxnSp>
              <p:nvCxnSpPr>
                <p:cNvPr id="683" name="Google Shape;683;p16"/>
                <p:cNvCxnSpPr/>
                <p:nvPr/>
              </p:nvCxnSpPr>
              <p:spPr>
                <a:xfrm flipH="1" rot="10800000">
                  <a:off x="2073093" y="6025393"/>
                  <a:ext cx="540007" cy="286918"/>
                </a:xfrm>
                <a:prstGeom prst="straightConnector1">
                  <a:avLst/>
                </a:prstGeom>
                <a:noFill/>
                <a:ln cap="flat" cmpd="sng" w="12700">
                  <a:solidFill>
                    <a:srgbClr val="595959"/>
                  </a:solidFill>
                  <a:prstDash val="solid"/>
                  <a:miter lim="800000"/>
                  <a:headEnd len="sm" w="sm" type="none"/>
                  <a:tailEnd len="med" w="med" type="triangle"/>
                </a:ln>
              </p:spPr>
            </p:cxnSp>
          </p:grpSp>
          <p:cxnSp>
            <p:nvCxnSpPr>
              <p:cNvPr id="684" name="Google Shape;684;p16"/>
              <p:cNvCxnSpPr/>
              <p:nvPr/>
            </p:nvCxnSpPr>
            <p:spPr>
              <a:xfrm>
                <a:off x="5660309" y="3716610"/>
                <a:ext cx="1070247" cy="896487"/>
              </a:xfrm>
              <a:prstGeom prst="straightConnector1">
                <a:avLst/>
              </a:prstGeom>
              <a:noFill/>
              <a:ln cap="flat" cmpd="sng" w="47625">
                <a:solidFill>
                  <a:srgbClr val="FF0000"/>
                </a:solidFill>
                <a:prstDash val="solid"/>
                <a:miter lim="800000"/>
                <a:headEnd len="sm" w="sm" type="none"/>
                <a:tailEnd len="lg" w="lg" type="triangle"/>
              </a:ln>
            </p:spPr>
          </p:cxnSp>
          <p:grpSp>
            <p:nvGrpSpPr>
              <p:cNvPr id="685" name="Google Shape;685;p16"/>
              <p:cNvGrpSpPr/>
              <p:nvPr/>
            </p:nvGrpSpPr>
            <p:grpSpPr>
              <a:xfrm>
                <a:off x="5841240" y="4591375"/>
                <a:ext cx="1938460" cy="94317"/>
                <a:chOff x="5905667" y="4604814"/>
                <a:chExt cx="1938460" cy="94317"/>
              </a:xfrm>
            </p:grpSpPr>
            <p:grpSp>
              <p:nvGrpSpPr>
                <p:cNvPr id="686" name="Google Shape;686;p16"/>
                <p:cNvGrpSpPr/>
                <p:nvPr/>
              </p:nvGrpSpPr>
              <p:grpSpPr>
                <a:xfrm>
                  <a:off x="5906129" y="4630830"/>
                  <a:ext cx="1937998" cy="68301"/>
                  <a:chOff x="9105900" y="2908796"/>
                  <a:chExt cx="1937998" cy="68301"/>
                </a:xfrm>
              </p:grpSpPr>
              <p:cxnSp>
                <p:nvCxnSpPr>
                  <p:cNvPr id="687" name="Google Shape;687;p16"/>
                  <p:cNvCxnSpPr/>
                  <p:nvPr/>
                </p:nvCxnSpPr>
                <p:spPr>
                  <a:xfrm>
                    <a:off x="9105900" y="2977097"/>
                    <a:ext cx="1937998" cy="0"/>
                  </a:xfrm>
                  <a:prstGeom prst="straightConnector1">
                    <a:avLst/>
                  </a:prstGeom>
                  <a:noFill/>
                  <a:ln cap="flat" cmpd="sng" w="76200">
                    <a:solidFill>
                      <a:schemeClr val="accent1"/>
                    </a:solidFill>
                    <a:prstDash val="solid"/>
                    <a:miter lim="800000"/>
                    <a:headEnd len="sm" w="sm" type="none"/>
                    <a:tailEnd len="sm" w="sm" type="none"/>
                  </a:ln>
                </p:spPr>
              </p:cxnSp>
              <p:cxnSp>
                <p:nvCxnSpPr>
                  <p:cNvPr id="688" name="Google Shape;688;p16"/>
                  <p:cNvCxnSpPr/>
                  <p:nvPr/>
                </p:nvCxnSpPr>
                <p:spPr>
                  <a:xfrm>
                    <a:off x="9109152" y="2908796"/>
                    <a:ext cx="1934746" cy="0"/>
                  </a:xfrm>
                  <a:prstGeom prst="straightConnector1">
                    <a:avLst/>
                  </a:prstGeom>
                  <a:noFill/>
                  <a:ln cap="flat" cmpd="sng" w="60325">
                    <a:solidFill>
                      <a:schemeClr val="accent1"/>
                    </a:solidFill>
                    <a:prstDash val="dot"/>
                    <a:miter lim="800000"/>
                    <a:headEnd len="sm" w="sm" type="none"/>
                    <a:tailEnd len="sm" w="sm" type="none"/>
                  </a:ln>
                </p:spPr>
              </p:cxnSp>
            </p:grpSp>
            <p:cxnSp>
              <p:nvCxnSpPr>
                <p:cNvPr id="689" name="Google Shape;689;p16"/>
                <p:cNvCxnSpPr/>
                <p:nvPr/>
              </p:nvCxnSpPr>
              <p:spPr>
                <a:xfrm>
                  <a:off x="5905667" y="4604814"/>
                  <a:ext cx="1934746" cy="0"/>
                </a:xfrm>
                <a:prstGeom prst="straightConnector1">
                  <a:avLst/>
                </a:prstGeom>
                <a:noFill/>
                <a:ln cap="flat" cmpd="sng" w="60325">
                  <a:solidFill>
                    <a:schemeClr val="accent1"/>
                  </a:solidFill>
                  <a:prstDash val="dot"/>
                  <a:miter lim="800000"/>
                  <a:headEnd len="sm" w="sm" type="none"/>
                  <a:tailEnd len="sm" w="sm" type="none"/>
                </a:ln>
              </p:spPr>
            </p:cxnSp>
          </p:grpSp>
        </p:grpSp>
      </p:grpSp>
      <p:sp>
        <p:nvSpPr>
          <p:cNvPr id="690" name="Google Shape;690;p16"/>
          <p:cNvSpPr/>
          <p:nvPr/>
        </p:nvSpPr>
        <p:spPr>
          <a:xfrm>
            <a:off x="1438893" y="3945539"/>
            <a:ext cx="1710725" cy="394147"/>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800">
                <a:solidFill>
                  <a:schemeClr val="dk1"/>
                </a:solidFill>
                <a:latin typeface="Arial"/>
                <a:ea typeface="Arial"/>
                <a:cs typeface="Arial"/>
                <a:sym typeface="Arial"/>
              </a:rPr>
              <a:t>stronger wind</a:t>
            </a:r>
            <a:endParaRPr/>
          </a:p>
        </p:txBody>
      </p:sp>
      <p:grpSp>
        <p:nvGrpSpPr>
          <p:cNvPr id="691" name="Google Shape;691;p16"/>
          <p:cNvGrpSpPr/>
          <p:nvPr/>
        </p:nvGrpSpPr>
        <p:grpSpPr>
          <a:xfrm>
            <a:off x="270945" y="1495081"/>
            <a:ext cx="5828887" cy="1913504"/>
            <a:chOff x="1149840" y="1833943"/>
            <a:chExt cx="5828887" cy="1913504"/>
          </a:xfrm>
        </p:grpSpPr>
        <p:grpSp>
          <p:nvGrpSpPr>
            <p:cNvPr id="692" name="Google Shape;692;p16"/>
            <p:cNvGrpSpPr/>
            <p:nvPr/>
          </p:nvGrpSpPr>
          <p:grpSpPr>
            <a:xfrm>
              <a:off x="1149840" y="1833943"/>
              <a:ext cx="5828887" cy="1913504"/>
              <a:chOff x="1149840" y="1833943"/>
              <a:chExt cx="5828887" cy="1913504"/>
            </a:xfrm>
          </p:grpSpPr>
          <p:grpSp>
            <p:nvGrpSpPr>
              <p:cNvPr id="693" name="Google Shape;693;p16"/>
              <p:cNvGrpSpPr/>
              <p:nvPr/>
            </p:nvGrpSpPr>
            <p:grpSpPr>
              <a:xfrm>
                <a:off x="1149840" y="1833943"/>
                <a:ext cx="2776237" cy="1777561"/>
                <a:chOff x="1106274" y="2468411"/>
                <a:chExt cx="2776237" cy="1777561"/>
              </a:xfrm>
            </p:grpSpPr>
            <p:pic>
              <p:nvPicPr>
                <p:cNvPr id="694" name="Google Shape;694;p16"/>
                <p:cNvPicPr preferRelativeResize="0"/>
                <p:nvPr/>
              </p:nvPicPr>
              <p:blipFill rotWithShape="1">
                <a:blip r:embed="rId4">
                  <a:alphaModFix/>
                </a:blip>
                <a:srcRect b="0" l="0" r="0" t="0"/>
                <a:stretch/>
              </p:blipFill>
              <p:spPr>
                <a:xfrm rot="-5400000">
                  <a:off x="1128944" y="2445741"/>
                  <a:ext cx="899250" cy="944590"/>
                </a:xfrm>
                <a:prstGeom prst="rect">
                  <a:avLst/>
                </a:prstGeom>
                <a:noFill/>
                <a:ln>
                  <a:noFill/>
                </a:ln>
              </p:spPr>
            </p:pic>
            <p:cxnSp>
              <p:nvCxnSpPr>
                <p:cNvPr id="695" name="Google Shape;695;p16"/>
                <p:cNvCxnSpPr/>
                <p:nvPr/>
              </p:nvCxnSpPr>
              <p:spPr>
                <a:xfrm>
                  <a:off x="2101745" y="4245972"/>
                  <a:ext cx="1780766" cy="0"/>
                </a:xfrm>
                <a:prstGeom prst="straightConnector1">
                  <a:avLst/>
                </a:prstGeom>
                <a:noFill/>
                <a:ln cap="flat" cmpd="sng" w="76200">
                  <a:solidFill>
                    <a:srgbClr val="000090"/>
                  </a:solidFill>
                  <a:prstDash val="solid"/>
                  <a:miter lim="800000"/>
                  <a:headEnd len="sm" w="sm" type="none"/>
                  <a:tailEnd len="sm" w="sm" type="none"/>
                </a:ln>
              </p:spPr>
            </p:cxnSp>
            <p:cxnSp>
              <p:nvCxnSpPr>
                <p:cNvPr id="696" name="Google Shape;696;p16"/>
                <p:cNvCxnSpPr/>
                <p:nvPr/>
              </p:nvCxnSpPr>
              <p:spPr>
                <a:xfrm>
                  <a:off x="1871040" y="3194130"/>
                  <a:ext cx="1096954" cy="998112"/>
                </a:xfrm>
                <a:prstGeom prst="straightConnector1">
                  <a:avLst/>
                </a:prstGeom>
                <a:noFill/>
                <a:ln cap="flat" cmpd="sng" w="47625">
                  <a:solidFill>
                    <a:srgbClr val="FF0000"/>
                  </a:solidFill>
                  <a:prstDash val="solid"/>
                  <a:miter lim="800000"/>
                  <a:headEnd len="sm" w="sm" type="none"/>
                  <a:tailEnd len="lg" w="lg" type="triangle"/>
                </a:ln>
              </p:spPr>
            </p:cxnSp>
            <p:cxnSp>
              <p:nvCxnSpPr>
                <p:cNvPr id="697" name="Google Shape;697;p16"/>
                <p:cNvCxnSpPr/>
                <p:nvPr/>
              </p:nvCxnSpPr>
              <p:spPr>
                <a:xfrm rot="-5400000">
                  <a:off x="2964652" y="3562700"/>
                  <a:ext cx="654260" cy="604824"/>
                </a:xfrm>
                <a:prstGeom prst="straightConnector1">
                  <a:avLst/>
                </a:prstGeom>
                <a:noFill/>
                <a:ln cap="flat" cmpd="sng" w="47625">
                  <a:solidFill>
                    <a:srgbClr val="FF0000"/>
                  </a:solidFill>
                  <a:prstDash val="solid"/>
                  <a:miter lim="800000"/>
                  <a:headEnd len="sm" w="sm" type="none"/>
                  <a:tailEnd len="lg" w="lg" type="triangle"/>
                </a:ln>
              </p:spPr>
            </p:cxnSp>
          </p:grpSp>
          <p:pic>
            <p:nvPicPr>
              <p:cNvPr id="698" name="Google Shape;698;p16"/>
              <p:cNvPicPr preferRelativeResize="0"/>
              <p:nvPr/>
            </p:nvPicPr>
            <p:blipFill rotWithShape="1">
              <a:blip r:embed="rId5">
                <a:alphaModFix/>
              </a:blip>
              <a:srcRect b="14232" l="0" r="37365" t="22784"/>
              <a:stretch/>
            </p:blipFill>
            <p:spPr>
              <a:xfrm>
                <a:off x="4434411" y="2064815"/>
                <a:ext cx="2544316" cy="1682632"/>
              </a:xfrm>
              <a:prstGeom prst="rect">
                <a:avLst/>
              </a:prstGeom>
              <a:noFill/>
              <a:ln>
                <a:noFill/>
              </a:ln>
            </p:spPr>
          </p:pic>
        </p:grpSp>
        <p:sp>
          <p:nvSpPr>
            <p:cNvPr id="699" name="Google Shape;699;p16"/>
            <p:cNvSpPr/>
            <p:nvPr/>
          </p:nvSpPr>
          <p:spPr>
            <a:xfrm>
              <a:off x="2631911" y="2064815"/>
              <a:ext cx="1056700" cy="394147"/>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800">
                  <a:solidFill>
                    <a:schemeClr val="dk1"/>
                  </a:solidFill>
                  <a:latin typeface="Arial"/>
                  <a:ea typeface="Arial"/>
                  <a:cs typeface="Arial"/>
                  <a:sym typeface="Arial"/>
                </a:rPr>
                <a:t>no wind</a:t>
              </a:r>
              <a:endParaRPr/>
            </a:p>
          </p:txBody>
        </p:sp>
        <p:sp>
          <p:nvSpPr>
            <p:cNvPr id="700" name="Google Shape;700;p16"/>
            <p:cNvSpPr/>
            <p:nvPr/>
          </p:nvSpPr>
          <p:spPr>
            <a:xfrm>
              <a:off x="2497043" y="2417785"/>
              <a:ext cx="1286373" cy="188252"/>
            </a:xfrm>
            <a:prstGeom prst="leftArrow">
              <a:avLst>
                <a:gd fmla="val 50000" name="adj1"/>
                <a:gd fmla="val 50000" name="adj2"/>
              </a:avLst>
            </a:prstGeom>
            <a:gradFill>
              <a:gsLst>
                <a:gs pos="0">
                  <a:srgbClr val="92AAEA"/>
                </a:gs>
                <a:gs pos="50000">
                  <a:srgbClr val="BDCAF0"/>
                </a:gs>
                <a:gs pos="100000">
                  <a:srgbClr val="DEE4F7"/>
                </a:gs>
              </a:gsLst>
              <a:lin ang="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701" name="Google Shape;701;p16"/>
          <p:cNvSpPr/>
          <p:nvPr/>
        </p:nvSpPr>
        <p:spPr>
          <a:xfrm>
            <a:off x="1635689" y="4271282"/>
            <a:ext cx="1286373" cy="188252"/>
          </a:xfrm>
          <a:prstGeom prst="leftArrow">
            <a:avLst>
              <a:gd fmla="val 50000" name="adj1"/>
              <a:gd fmla="val 50000" name="adj2"/>
            </a:avLst>
          </a:prstGeom>
          <a:gradFill>
            <a:gsLst>
              <a:gs pos="0">
                <a:srgbClr val="92AAEA"/>
              </a:gs>
              <a:gs pos="50000">
                <a:srgbClr val="BDCAF0"/>
              </a:gs>
              <a:gs pos="100000">
                <a:srgbClr val="DEE4F7"/>
              </a:gs>
            </a:gsLst>
            <a:lin ang="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702" name="Google Shape;702;p16"/>
          <p:cNvCxnSpPr/>
          <p:nvPr/>
        </p:nvCxnSpPr>
        <p:spPr>
          <a:xfrm>
            <a:off x="634001" y="972060"/>
            <a:ext cx="10920690" cy="0"/>
          </a:xfrm>
          <a:prstGeom prst="straightConnector1">
            <a:avLst/>
          </a:prstGeom>
          <a:noFill/>
          <a:ln cap="flat" cmpd="sng" w="31750">
            <a:solidFill>
              <a:srgbClr val="1E4E79"/>
            </a:solidFill>
            <a:prstDash val="solid"/>
            <a:miter lim="800000"/>
            <a:headEnd len="sm" w="sm" type="none"/>
            <a:tailEnd len="sm" w="sm" type="none"/>
          </a:ln>
        </p:spPr>
      </p:cxnSp>
      <p:pic>
        <p:nvPicPr>
          <p:cNvPr id="703" name="Google Shape;703;p16"/>
          <p:cNvPicPr preferRelativeResize="0"/>
          <p:nvPr/>
        </p:nvPicPr>
        <p:blipFill rotWithShape="1">
          <a:blip r:embed="rId6">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03"/>
                                        </p:tgtEl>
                                        <p:attrNameLst>
                                          <p:attrName>style.visibility</p:attrName>
                                        </p:attrNameLst>
                                      </p:cBhvr>
                                      <p:to>
                                        <p:strVal val="visible"/>
                                      </p:to>
                                    </p:set>
                                    <p:animEffect filter="fade" transition="in">
                                      <p:cBhvr>
                                        <p:cTn dur="1"/>
                                        <p:tgtEl>
                                          <p:spTgt spid="7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17"/>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a:buNone/>
            </a:pPr>
            <a:r>
              <a:rPr lang="en-US"/>
              <a:t>Signal backscatter is also dependent on wind direction</a:t>
            </a:r>
            <a:endParaRPr/>
          </a:p>
        </p:txBody>
      </p:sp>
      <p:sp>
        <p:nvSpPr>
          <p:cNvPr id="710" name="Google Shape;710;p17"/>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711" name="Google Shape;711;p17"/>
          <p:cNvPicPr preferRelativeResize="0"/>
          <p:nvPr/>
        </p:nvPicPr>
        <p:blipFill rotWithShape="1">
          <a:blip r:embed="rId3">
            <a:alphaModFix/>
          </a:blip>
          <a:srcRect b="34692" l="0" r="0" t="37430"/>
          <a:stretch/>
        </p:blipFill>
        <p:spPr>
          <a:xfrm>
            <a:off x="2500192" y="4481812"/>
            <a:ext cx="5437955" cy="1409607"/>
          </a:xfrm>
          <a:prstGeom prst="rect">
            <a:avLst/>
          </a:prstGeom>
          <a:noFill/>
          <a:ln>
            <a:noFill/>
          </a:ln>
        </p:spPr>
      </p:pic>
      <p:sp>
        <p:nvSpPr>
          <p:cNvPr id="712" name="Google Shape;712;p17"/>
          <p:cNvSpPr/>
          <p:nvPr/>
        </p:nvSpPr>
        <p:spPr>
          <a:xfrm>
            <a:off x="141288" y="2122925"/>
            <a:ext cx="2082621" cy="92333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800">
                <a:solidFill>
                  <a:srgbClr val="262626"/>
                </a:solidFill>
                <a:latin typeface="Arial"/>
                <a:ea typeface="Arial"/>
                <a:cs typeface="Arial"/>
                <a:sym typeface="Arial"/>
              </a:rPr>
              <a:t>reduced with the </a:t>
            </a:r>
            <a:br>
              <a:rPr b="1" lang="en-US" sz="1800">
                <a:solidFill>
                  <a:srgbClr val="262626"/>
                </a:solidFill>
                <a:latin typeface="Arial"/>
                <a:ea typeface="Arial"/>
                <a:cs typeface="Arial"/>
                <a:sym typeface="Arial"/>
              </a:rPr>
            </a:br>
            <a:r>
              <a:rPr b="1" lang="en-US" sz="1800">
                <a:solidFill>
                  <a:srgbClr val="262626"/>
                </a:solidFill>
                <a:latin typeface="Arial"/>
                <a:ea typeface="Arial"/>
                <a:cs typeface="Arial"/>
                <a:sym typeface="Arial"/>
              </a:rPr>
              <a:t>pulse pointed </a:t>
            </a:r>
            <a:endParaRPr/>
          </a:p>
          <a:p>
            <a:pPr indent="0" lvl="0" marL="0" marR="0" rtl="0" algn="r">
              <a:spcBef>
                <a:spcPts val="0"/>
              </a:spcBef>
              <a:spcAft>
                <a:spcPts val="0"/>
              </a:spcAft>
              <a:buNone/>
            </a:pPr>
            <a:r>
              <a:rPr b="1" lang="en-US" sz="1800">
                <a:solidFill>
                  <a:srgbClr val="262626"/>
                </a:solidFill>
                <a:latin typeface="Arial"/>
                <a:ea typeface="Arial"/>
                <a:cs typeface="Arial"/>
                <a:sym typeface="Arial"/>
              </a:rPr>
              <a:t>downwind </a:t>
            </a:r>
            <a:endParaRPr b="1" sz="1800">
              <a:solidFill>
                <a:schemeClr val="dk1"/>
              </a:solidFill>
              <a:latin typeface="Arial"/>
              <a:ea typeface="Arial"/>
              <a:cs typeface="Arial"/>
              <a:sym typeface="Arial"/>
            </a:endParaRPr>
          </a:p>
        </p:txBody>
      </p:sp>
      <p:grpSp>
        <p:nvGrpSpPr>
          <p:cNvPr id="713" name="Google Shape;713;p17"/>
          <p:cNvGrpSpPr/>
          <p:nvPr/>
        </p:nvGrpSpPr>
        <p:grpSpPr>
          <a:xfrm>
            <a:off x="6865390" y="1942796"/>
            <a:ext cx="2961615" cy="2772874"/>
            <a:chOff x="7736538" y="1974572"/>
            <a:chExt cx="2961615" cy="2772874"/>
          </a:xfrm>
        </p:grpSpPr>
        <p:grpSp>
          <p:nvGrpSpPr>
            <p:cNvPr id="714" name="Google Shape;714;p17"/>
            <p:cNvGrpSpPr/>
            <p:nvPr/>
          </p:nvGrpSpPr>
          <p:grpSpPr>
            <a:xfrm flipH="1">
              <a:off x="7736538" y="1974572"/>
              <a:ext cx="2961615" cy="2590359"/>
              <a:chOff x="1791623" y="2131635"/>
              <a:chExt cx="2961615" cy="2590359"/>
            </a:xfrm>
          </p:grpSpPr>
          <p:pic>
            <p:nvPicPr>
              <p:cNvPr id="715" name="Google Shape;715;p17"/>
              <p:cNvPicPr preferRelativeResize="0"/>
              <p:nvPr/>
            </p:nvPicPr>
            <p:blipFill rotWithShape="1">
              <a:blip r:embed="rId4">
                <a:alphaModFix/>
              </a:blip>
              <a:srcRect b="0" l="0" r="0" t="0"/>
              <a:stretch/>
            </p:blipFill>
            <p:spPr>
              <a:xfrm rot="-5400000">
                <a:off x="1814293" y="2108965"/>
                <a:ext cx="899250" cy="944590"/>
              </a:xfrm>
              <a:prstGeom prst="rect">
                <a:avLst/>
              </a:prstGeom>
              <a:noFill/>
              <a:ln>
                <a:noFill/>
              </a:ln>
            </p:spPr>
          </p:pic>
          <p:cxnSp>
            <p:nvCxnSpPr>
              <p:cNvPr id="716" name="Google Shape;716;p17"/>
              <p:cNvCxnSpPr/>
              <p:nvPr/>
            </p:nvCxnSpPr>
            <p:spPr>
              <a:xfrm>
                <a:off x="2668683" y="2825270"/>
                <a:ext cx="2084555" cy="1896724"/>
              </a:xfrm>
              <a:prstGeom prst="straightConnector1">
                <a:avLst/>
              </a:prstGeom>
              <a:noFill/>
              <a:ln cap="flat" cmpd="sng" w="190500">
                <a:solidFill>
                  <a:srgbClr val="FF0000"/>
                </a:solidFill>
                <a:prstDash val="solid"/>
                <a:miter lim="800000"/>
                <a:headEnd len="sm" w="sm" type="none"/>
                <a:tailEnd len="sm" w="sm" type="triangle"/>
              </a:ln>
            </p:spPr>
          </p:cxnSp>
        </p:grpSp>
        <p:cxnSp>
          <p:nvCxnSpPr>
            <p:cNvPr id="717" name="Google Shape;717;p17"/>
            <p:cNvCxnSpPr/>
            <p:nvPr/>
          </p:nvCxnSpPr>
          <p:spPr>
            <a:xfrm flipH="1" rot="10800000">
              <a:off x="8053867" y="2850722"/>
              <a:ext cx="2084555" cy="1896724"/>
            </a:xfrm>
            <a:prstGeom prst="straightConnector1">
              <a:avLst/>
            </a:prstGeom>
            <a:noFill/>
            <a:ln cap="flat" cmpd="sng" w="190500">
              <a:solidFill>
                <a:srgbClr val="002060"/>
              </a:solidFill>
              <a:prstDash val="solid"/>
              <a:miter lim="800000"/>
              <a:headEnd len="sm" w="sm" type="none"/>
              <a:tailEnd len="sm" w="sm" type="triangle"/>
            </a:ln>
          </p:spPr>
        </p:cxnSp>
      </p:grpSp>
      <p:pic>
        <p:nvPicPr>
          <p:cNvPr id="718" name="Google Shape;718;p17"/>
          <p:cNvPicPr preferRelativeResize="0"/>
          <p:nvPr/>
        </p:nvPicPr>
        <p:blipFill rotWithShape="1">
          <a:blip r:embed="rId4">
            <a:alphaModFix/>
          </a:blip>
          <a:srcRect b="0" l="0" r="0" t="0"/>
          <a:stretch/>
        </p:blipFill>
        <p:spPr>
          <a:xfrm rot="-5400000">
            <a:off x="2290027" y="1909787"/>
            <a:ext cx="899250" cy="944590"/>
          </a:xfrm>
          <a:prstGeom prst="rect">
            <a:avLst/>
          </a:prstGeom>
          <a:noFill/>
          <a:ln>
            <a:noFill/>
          </a:ln>
        </p:spPr>
      </p:pic>
      <p:cxnSp>
        <p:nvCxnSpPr>
          <p:cNvPr id="719" name="Google Shape;719;p17"/>
          <p:cNvCxnSpPr/>
          <p:nvPr/>
        </p:nvCxnSpPr>
        <p:spPr>
          <a:xfrm>
            <a:off x="3144416" y="2626092"/>
            <a:ext cx="2084832" cy="1896724"/>
          </a:xfrm>
          <a:prstGeom prst="straightConnector1">
            <a:avLst/>
          </a:prstGeom>
          <a:noFill/>
          <a:ln cap="flat" cmpd="sng" w="190500">
            <a:solidFill>
              <a:srgbClr val="FF0000"/>
            </a:solidFill>
            <a:prstDash val="solid"/>
            <a:miter lim="800000"/>
            <a:headEnd len="sm" w="sm" type="none"/>
            <a:tailEnd len="sm" w="sm" type="triangle"/>
          </a:ln>
        </p:spPr>
      </p:cxnSp>
      <p:cxnSp>
        <p:nvCxnSpPr>
          <p:cNvPr id="720" name="Google Shape;720;p17"/>
          <p:cNvCxnSpPr/>
          <p:nvPr/>
        </p:nvCxnSpPr>
        <p:spPr>
          <a:xfrm rot="10800000">
            <a:off x="2827088" y="2808607"/>
            <a:ext cx="2084555" cy="1896724"/>
          </a:xfrm>
          <a:prstGeom prst="straightConnector1">
            <a:avLst/>
          </a:prstGeom>
          <a:noFill/>
          <a:ln cap="flat" cmpd="sng" w="127000">
            <a:solidFill>
              <a:srgbClr val="002060"/>
            </a:solidFill>
            <a:prstDash val="solid"/>
            <a:miter lim="800000"/>
            <a:headEnd len="sm" w="sm" type="none"/>
            <a:tailEnd len="sm" w="sm" type="triangle"/>
          </a:ln>
        </p:spPr>
      </p:cxnSp>
      <p:pic>
        <p:nvPicPr>
          <p:cNvPr id="721" name="Google Shape;721;p17"/>
          <p:cNvPicPr preferRelativeResize="0"/>
          <p:nvPr/>
        </p:nvPicPr>
        <p:blipFill rotWithShape="1">
          <a:blip r:embed="rId4">
            <a:alphaModFix/>
          </a:blip>
          <a:srcRect b="0" l="0" r="0" t="0"/>
          <a:stretch/>
        </p:blipFill>
        <p:spPr>
          <a:xfrm rot="-1967427">
            <a:off x="5525258" y="2239720"/>
            <a:ext cx="932751" cy="979780"/>
          </a:xfrm>
          <a:prstGeom prst="rect">
            <a:avLst/>
          </a:prstGeom>
          <a:noFill/>
          <a:ln>
            <a:noFill/>
          </a:ln>
        </p:spPr>
      </p:pic>
      <p:sp>
        <p:nvSpPr>
          <p:cNvPr id="722" name="Google Shape;722;p17"/>
          <p:cNvSpPr/>
          <p:nvPr/>
        </p:nvSpPr>
        <p:spPr>
          <a:xfrm>
            <a:off x="4509908" y="1721582"/>
            <a:ext cx="265970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262626"/>
                </a:solidFill>
                <a:latin typeface="Arial"/>
                <a:ea typeface="Arial"/>
                <a:cs typeface="Arial"/>
                <a:sym typeface="Arial"/>
              </a:rPr>
              <a:t>minimal with the pulse</a:t>
            </a:r>
            <a:br>
              <a:rPr b="1" lang="en-US" sz="1800">
                <a:solidFill>
                  <a:srgbClr val="262626"/>
                </a:solidFill>
                <a:latin typeface="Arial"/>
                <a:ea typeface="Arial"/>
                <a:cs typeface="Arial"/>
                <a:sym typeface="Arial"/>
              </a:rPr>
            </a:br>
            <a:r>
              <a:rPr b="1" lang="en-US" sz="1800">
                <a:solidFill>
                  <a:srgbClr val="262626"/>
                </a:solidFill>
                <a:latin typeface="Arial"/>
                <a:ea typeface="Arial"/>
                <a:cs typeface="Arial"/>
                <a:sym typeface="Arial"/>
              </a:rPr>
              <a:t>pointed crosswind</a:t>
            </a:r>
            <a:endParaRPr b="1" sz="1800">
              <a:solidFill>
                <a:schemeClr val="dk1"/>
              </a:solidFill>
              <a:latin typeface="Arial"/>
              <a:ea typeface="Arial"/>
              <a:cs typeface="Arial"/>
              <a:sym typeface="Arial"/>
            </a:endParaRPr>
          </a:p>
        </p:txBody>
      </p:sp>
      <p:sp>
        <p:nvSpPr>
          <p:cNvPr id="723" name="Google Shape;723;p17"/>
          <p:cNvSpPr txBox="1"/>
          <p:nvPr/>
        </p:nvSpPr>
        <p:spPr>
          <a:xfrm>
            <a:off x="-17736" y="961275"/>
            <a:ext cx="12209736" cy="544014"/>
          </a:xfrm>
          <a:prstGeom prst="rect">
            <a:avLst/>
          </a:prstGeom>
          <a:noFill/>
          <a:ln>
            <a:noFill/>
          </a:ln>
        </p:spPr>
        <p:txBody>
          <a:bodyPr anchorCtr="0" anchor="ctr" bIns="0" lIns="0" spcFirstLastPara="1" rIns="0" wrap="square" tIns="35275">
            <a:noAutofit/>
          </a:bodyPr>
          <a:lstStyle/>
          <a:p>
            <a:pPr indent="0" lvl="0" marL="0" marR="0" rtl="0" algn="ctr">
              <a:spcBef>
                <a:spcPts val="0"/>
              </a:spcBef>
              <a:spcAft>
                <a:spcPts val="0"/>
              </a:spcAft>
              <a:buNone/>
            </a:pPr>
            <a:r>
              <a:rPr b="1" lang="en-US" sz="2000" cap="small">
                <a:solidFill>
                  <a:srgbClr val="1E4E79"/>
                </a:solidFill>
                <a:latin typeface="Arial Narrow"/>
                <a:ea typeface="Arial Narrow"/>
                <a:cs typeface="Arial Narrow"/>
                <a:sym typeface="Arial Narrow"/>
              </a:rPr>
              <a:t>for a single wind speed, backscatter is sensitive to the pulse direction relative to the wind direction</a:t>
            </a:r>
            <a:endParaRPr/>
          </a:p>
        </p:txBody>
      </p:sp>
      <p:cxnSp>
        <p:nvCxnSpPr>
          <p:cNvPr id="724" name="Google Shape;724;p17"/>
          <p:cNvCxnSpPr/>
          <p:nvPr/>
        </p:nvCxnSpPr>
        <p:spPr>
          <a:xfrm flipH="1" rot="10800000">
            <a:off x="5492972" y="3094481"/>
            <a:ext cx="262122" cy="982239"/>
          </a:xfrm>
          <a:prstGeom prst="straightConnector1">
            <a:avLst/>
          </a:prstGeom>
          <a:noFill/>
          <a:ln cap="flat" cmpd="sng" w="190500">
            <a:solidFill>
              <a:srgbClr val="FF0000"/>
            </a:solidFill>
            <a:prstDash val="solid"/>
            <a:miter lim="800000"/>
            <a:headEnd len="sm" w="sm" type="none"/>
            <a:tailEnd len="sm" w="sm" type="triangle"/>
          </a:ln>
        </p:spPr>
      </p:cxnSp>
      <p:cxnSp>
        <p:nvCxnSpPr>
          <p:cNvPr id="725" name="Google Shape;725;p17"/>
          <p:cNvCxnSpPr/>
          <p:nvPr/>
        </p:nvCxnSpPr>
        <p:spPr>
          <a:xfrm flipH="1">
            <a:off x="5733928" y="3198546"/>
            <a:ext cx="277916" cy="982165"/>
          </a:xfrm>
          <a:prstGeom prst="straightConnector1">
            <a:avLst/>
          </a:prstGeom>
          <a:noFill/>
          <a:ln cap="flat" cmpd="sng" w="63500">
            <a:solidFill>
              <a:srgbClr val="002060"/>
            </a:solidFill>
            <a:prstDash val="solid"/>
            <a:miter lim="800000"/>
            <a:headEnd len="sm" w="sm" type="none"/>
            <a:tailEnd len="sm" w="sm" type="triangle"/>
          </a:ln>
        </p:spPr>
      </p:cxnSp>
      <p:sp>
        <p:nvSpPr>
          <p:cNvPr id="726" name="Google Shape;726;p17"/>
          <p:cNvSpPr/>
          <p:nvPr/>
        </p:nvSpPr>
        <p:spPr>
          <a:xfrm>
            <a:off x="9703383" y="1951054"/>
            <a:ext cx="2093679" cy="92333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800">
                <a:solidFill>
                  <a:srgbClr val="262626"/>
                </a:solidFill>
                <a:latin typeface="Arial"/>
                <a:ea typeface="Arial"/>
                <a:cs typeface="Arial"/>
                <a:sym typeface="Arial"/>
              </a:rPr>
              <a:t>maximal with the pulse pointed upwind </a:t>
            </a:r>
            <a:endParaRPr b="1" sz="1800">
              <a:solidFill>
                <a:schemeClr val="dk1"/>
              </a:solidFill>
              <a:latin typeface="Arial"/>
              <a:ea typeface="Arial"/>
              <a:cs typeface="Arial"/>
              <a:sym typeface="Arial"/>
            </a:endParaRPr>
          </a:p>
        </p:txBody>
      </p:sp>
      <p:pic>
        <p:nvPicPr>
          <p:cNvPr id="727" name="Google Shape;727;p17"/>
          <p:cNvPicPr preferRelativeResize="0"/>
          <p:nvPr/>
        </p:nvPicPr>
        <p:blipFill rotWithShape="1">
          <a:blip r:embed="rId5">
            <a:alphaModFix/>
          </a:blip>
          <a:srcRect b="0" l="0" r="0" t="0"/>
          <a:stretch/>
        </p:blipFill>
        <p:spPr>
          <a:xfrm rot="-755175">
            <a:off x="172537" y="3563712"/>
            <a:ext cx="2878618" cy="2072605"/>
          </a:xfrm>
          <a:prstGeom prst="rect">
            <a:avLst/>
          </a:prstGeom>
          <a:noFill/>
          <a:ln>
            <a:noFill/>
          </a:ln>
        </p:spPr>
      </p:pic>
      <p:pic>
        <p:nvPicPr>
          <p:cNvPr id="728" name="Google Shape;728;p17"/>
          <p:cNvPicPr preferRelativeResize="0"/>
          <p:nvPr/>
        </p:nvPicPr>
        <p:blipFill rotWithShape="1">
          <a:blip r:embed="rId6">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28"/>
                                        </p:tgtEl>
                                        <p:attrNameLst>
                                          <p:attrName>style.visibility</p:attrName>
                                        </p:attrNameLst>
                                      </p:cBhvr>
                                      <p:to>
                                        <p:strVal val="visible"/>
                                      </p:to>
                                    </p:set>
                                    <p:animEffect filter="fade" transition="in">
                                      <p:cBhvr>
                                        <p:cTn dur="1"/>
                                        <p:tgtEl>
                                          <p:spTgt spid="7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18"/>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latin typeface="Arial Narrow"/>
                <a:ea typeface="Arial Narrow"/>
                <a:cs typeface="Arial Narrow"/>
                <a:sym typeface="Arial Narrow"/>
              </a:rPr>
              <a:t>Scatterometers measure backscatter at several pulse directions</a:t>
            </a:r>
            <a:endParaRPr/>
          </a:p>
        </p:txBody>
      </p:sp>
      <p:sp>
        <p:nvSpPr>
          <p:cNvPr id="735" name="Google Shape;735;p18"/>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736" name="Google Shape;736;p18"/>
          <p:cNvSpPr txBox="1"/>
          <p:nvPr/>
        </p:nvSpPr>
        <p:spPr>
          <a:xfrm>
            <a:off x="0" y="1168746"/>
            <a:ext cx="12191999" cy="42595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b="1" lang="en-US" sz="2000" cap="small">
                <a:solidFill>
                  <a:srgbClr val="1F4E79"/>
                </a:solidFill>
                <a:latin typeface="Arial Narrow"/>
                <a:ea typeface="Arial Narrow"/>
                <a:cs typeface="Arial Narrow"/>
                <a:sym typeface="Arial Narrow"/>
              </a:rPr>
              <a:t>solve for the wind speed and direction that best fits all of the measurements</a:t>
            </a:r>
            <a:endParaRPr/>
          </a:p>
        </p:txBody>
      </p:sp>
      <p:grpSp>
        <p:nvGrpSpPr>
          <p:cNvPr id="737" name="Google Shape;737;p18"/>
          <p:cNvGrpSpPr/>
          <p:nvPr/>
        </p:nvGrpSpPr>
        <p:grpSpPr>
          <a:xfrm>
            <a:off x="1381724" y="2110504"/>
            <a:ext cx="3193112" cy="3389674"/>
            <a:chOff x="1372701" y="1569972"/>
            <a:chExt cx="3543176" cy="3761287"/>
          </a:xfrm>
        </p:grpSpPr>
        <p:grpSp>
          <p:nvGrpSpPr>
            <p:cNvPr id="738" name="Google Shape;738;p18"/>
            <p:cNvGrpSpPr/>
            <p:nvPr/>
          </p:nvGrpSpPr>
          <p:grpSpPr>
            <a:xfrm>
              <a:off x="1372701" y="1569972"/>
              <a:ext cx="3543176" cy="3761287"/>
              <a:chOff x="1638530" y="2140480"/>
              <a:chExt cx="3543176" cy="3761287"/>
            </a:xfrm>
          </p:grpSpPr>
          <p:grpSp>
            <p:nvGrpSpPr>
              <p:cNvPr id="739" name="Google Shape;739;p18"/>
              <p:cNvGrpSpPr/>
              <p:nvPr/>
            </p:nvGrpSpPr>
            <p:grpSpPr>
              <a:xfrm>
                <a:off x="1638530" y="2140480"/>
                <a:ext cx="3543176" cy="3761287"/>
                <a:chOff x="1638530" y="2140480"/>
                <a:chExt cx="3543176" cy="3761287"/>
              </a:xfrm>
            </p:grpSpPr>
            <p:grpSp>
              <p:nvGrpSpPr>
                <p:cNvPr id="740" name="Google Shape;740;p18"/>
                <p:cNvGrpSpPr/>
                <p:nvPr/>
              </p:nvGrpSpPr>
              <p:grpSpPr>
                <a:xfrm>
                  <a:off x="1638530" y="2140480"/>
                  <a:ext cx="3543176" cy="3661721"/>
                  <a:chOff x="2112663" y="2158348"/>
                  <a:chExt cx="3543176" cy="3661721"/>
                </a:xfrm>
              </p:grpSpPr>
              <p:pic>
                <p:nvPicPr>
                  <p:cNvPr id="741" name="Google Shape;741;p18"/>
                  <p:cNvPicPr preferRelativeResize="0"/>
                  <p:nvPr/>
                </p:nvPicPr>
                <p:blipFill rotWithShape="1">
                  <a:blip r:embed="rId3">
                    <a:alphaModFix/>
                  </a:blip>
                  <a:srcRect b="0" l="0" r="0" t="0"/>
                  <a:stretch/>
                </p:blipFill>
                <p:spPr>
                  <a:xfrm>
                    <a:off x="2112663" y="2158348"/>
                    <a:ext cx="3543176" cy="3661721"/>
                  </a:xfrm>
                  <a:prstGeom prst="rect">
                    <a:avLst/>
                  </a:prstGeom>
                  <a:noFill/>
                  <a:ln>
                    <a:noFill/>
                  </a:ln>
                </p:spPr>
              </p:pic>
              <p:sp>
                <p:nvSpPr>
                  <p:cNvPr id="742" name="Google Shape;742;p18"/>
                  <p:cNvSpPr/>
                  <p:nvPr/>
                </p:nvSpPr>
                <p:spPr>
                  <a:xfrm>
                    <a:off x="3627322" y="4765780"/>
                    <a:ext cx="654008" cy="1041568"/>
                  </a:xfrm>
                  <a:custGeom>
                    <a:rect b="b" l="l" r="r" t="t"/>
                    <a:pathLst>
                      <a:path extrusionOk="0" h="1041568" w="654008">
                        <a:moveTo>
                          <a:pt x="0" y="0"/>
                        </a:moveTo>
                        <a:lnTo>
                          <a:pt x="654008" y="968901"/>
                        </a:lnTo>
                        <a:lnTo>
                          <a:pt x="599507" y="1041568"/>
                        </a:lnTo>
                        <a:lnTo>
                          <a:pt x="484450" y="1035513"/>
                        </a:lnTo>
                        <a:lnTo>
                          <a:pt x="0" y="0"/>
                        </a:lnTo>
                        <a:close/>
                      </a:path>
                    </a:pathLst>
                  </a:custGeom>
                  <a:solidFill>
                    <a:srgbClr val="F2F2F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3" name="Google Shape;743;p18"/>
                  <p:cNvSpPr/>
                  <p:nvPr/>
                </p:nvSpPr>
                <p:spPr>
                  <a:xfrm>
                    <a:off x="2634199" y="4469054"/>
                    <a:ext cx="1925690" cy="545007"/>
                  </a:xfrm>
                  <a:custGeom>
                    <a:rect b="b" l="l" r="r" t="t"/>
                    <a:pathLst>
                      <a:path extrusionOk="0" h="545007" w="1925690">
                        <a:moveTo>
                          <a:pt x="1925690" y="363338"/>
                        </a:moveTo>
                        <a:lnTo>
                          <a:pt x="0" y="133224"/>
                        </a:lnTo>
                        <a:lnTo>
                          <a:pt x="96890" y="0"/>
                        </a:lnTo>
                        <a:lnTo>
                          <a:pt x="1877245" y="545007"/>
                        </a:lnTo>
                        <a:lnTo>
                          <a:pt x="1925690" y="363338"/>
                        </a:lnTo>
                        <a:close/>
                      </a:path>
                    </a:pathLst>
                  </a:custGeom>
                  <a:solidFill>
                    <a:srgbClr val="F2F2F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4" name="Google Shape;744;p18"/>
                  <p:cNvSpPr/>
                  <p:nvPr/>
                </p:nvSpPr>
                <p:spPr>
                  <a:xfrm>
                    <a:off x="3603099" y="4275274"/>
                    <a:ext cx="1162681" cy="460228"/>
                  </a:xfrm>
                  <a:custGeom>
                    <a:rect b="b" l="l" r="r" t="t"/>
                    <a:pathLst>
                      <a:path extrusionOk="0" h="460228" w="1162681">
                        <a:moveTo>
                          <a:pt x="0" y="460228"/>
                        </a:moveTo>
                        <a:lnTo>
                          <a:pt x="1162681" y="0"/>
                        </a:lnTo>
                        <a:lnTo>
                          <a:pt x="1108180" y="169558"/>
                        </a:lnTo>
                        <a:lnTo>
                          <a:pt x="0" y="460228"/>
                        </a:lnTo>
                        <a:close/>
                      </a:path>
                    </a:pathLst>
                  </a:custGeom>
                  <a:solidFill>
                    <a:srgbClr val="F2F2F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5" name="Google Shape;745;p18"/>
                  <p:cNvSpPr txBox="1"/>
                  <p:nvPr/>
                </p:nvSpPr>
                <p:spPr>
                  <a:xfrm>
                    <a:off x="4395896" y="3878088"/>
                    <a:ext cx="412292" cy="222240"/>
                  </a:xfrm>
                  <a:prstGeom prst="rect">
                    <a:avLst/>
                  </a:prstGeom>
                  <a:noFill/>
                  <a:ln>
                    <a:noFill/>
                  </a:ln>
                </p:spPr>
                <p:txBody>
                  <a:bodyPr anchorCtr="0" anchor="t" bIns="45700" lIns="91425" spcFirstLastPara="1" rIns="91425" wrap="square" tIns="45700">
                    <a:spAutoFit/>
                  </a:bodyPr>
                  <a:lstStyle/>
                  <a:p>
                    <a:pPr indent="0" lvl="0" marL="0" marR="0" rtl="0" algn="r">
                      <a:lnSpc>
                        <a:spcPct val="104312"/>
                      </a:lnSpc>
                      <a:spcBef>
                        <a:spcPts val="0"/>
                      </a:spcBef>
                      <a:spcAft>
                        <a:spcPts val="0"/>
                      </a:spcAft>
                      <a:buNone/>
                    </a:pPr>
                    <a:r>
                      <a:rPr b="1" lang="en-US" sz="997">
                        <a:solidFill>
                          <a:schemeClr val="lt1"/>
                        </a:solidFill>
                        <a:latin typeface="Arial Black"/>
                        <a:ea typeface="Arial Black"/>
                        <a:cs typeface="Arial Black"/>
                        <a:sym typeface="Arial Black"/>
                      </a:rPr>
                      <a:t>45</a:t>
                    </a:r>
                    <a:r>
                      <a:rPr b="1" baseline="30000" lang="en-US" sz="997">
                        <a:solidFill>
                          <a:schemeClr val="lt1"/>
                        </a:solidFill>
                        <a:latin typeface="Arial Black"/>
                        <a:ea typeface="Arial Black"/>
                        <a:cs typeface="Arial Black"/>
                        <a:sym typeface="Arial Black"/>
                      </a:rPr>
                      <a:t>o</a:t>
                    </a:r>
                    <a:endParaRPr/>
                  </a:p>
                </p:txBody>
              </p:sp>
              <p:sp>
                <p:nvSpPr>
                  <p:cNvPr id="746" name="Google Shape;746;p18"/>
                  <p:cNvSpPr txBox="1"/>
                  <p:nvPr/>
                </p:nvSpPr>
                <p:spPr>
                  <a:xfrm>
                    <a:off x="4395896" y="4502181"/>
                    <a:ext cx="412292" cy="222240"/>
                  </a:xfrm>
                  <a:prstGeom prst="rect">
                    <a:avLst/>
                  </a:prstGeom>
                  <a:noFill/>
                  <a:ln>
                    <a:noFill/>
                  </a:ln>
                </p:spPr>
                <p:txBody>
                  <a:bodyPr anchorCtr="0" anchor="t" bIns="45700" lIns="91425" spcFirstLastPara="1" rIns="91425" wrap="square" tIns="45700">
                    <a:spAutoFit/>
                  </a:bodyPr>
                  <a:lstStyle/>
                  <a:p>
                    <a:pPr indent="0" lvl="0" marL="0" marR="0" rtl="0" algn="r">
                      <a:lnSpc>
                        <a:spcPct val="104312"/>
                      </a:lnSpc>
                      <a:spcBef>
                        <a:spcPts val="0"/>
                      </a:spcBef>
                      <a:spcAft>
                        <a:spcPts val="0"/>
                      </a:spcAft>
                      <a:buNone/>
                    </a:pPr>
                    <a:r>
                      <a:rPr b="1" lang="en-US" sz="997">
                        <a:solidFill>
                          <a:schemeClr val="lt1"/>
                        </a:solidFill>
                        <a:latin typeface="Arial Black"/>
                        <a:ea typeface="Arial Black"/>
                        <a:cs typeface="Arial Black"/>
                        <a:sym typeface="Arial Black"/>
                      </a:rPr>
                      <a:t>90</a:t>
                    </a:r>
                    <a:r>
                      <a:rPr b="1" baseline="30000" lang="en-US" sz="997">
                        <a:solidFill>
                          <a:schemeClr val="lt1"/>
                        </a:solidFill>
                        <a:latin typeface="Arial Black"/>
                        <a:ea typeface="Arial Black"/>
                        <a:cs typeface="Arial Black"/>
                        <a:sym typeface="Arial Black"/>
                      </a:rPr>
                      <a:t>o</a:t>
                    </a:r>
                    <a:endParaRPr/>
                  </a:p>
                </p:txBody>
              </p:sp>
              <p:sp>
                <p:nvSpPr>
                  <p:cNvPr id="747" name="Google Shape;747;p18"/>
                  <p:cNvSpPr txBox="1"/>
                  <p:nvPr/>
                </p:nvSpPr>
                <p:spPr>
                  <a:xfrm>
                    <a:off x="4016520" y="5050005"/>
                    <a:ext cx="497252" cy="222240"/>
                  </a:xfrm>
                  <a:prstGeom prst="rect">
                    <a:avLst/>
                  </a:prstGeom>
                  <a:noFill/>
                  <a:ln>
                    <a:noFill/>
                  </a:ln>
                </p:spPr>
                <p:txBody>
                  <a:bodyPr anchorCtr="0" anchor="t" bIns="45700" lIns="91425" spcFirstLastPara="1" rIns="91425" wrap="square" tIns="45700">
                    <a:spAutoFit/>
                  </a:bodyPr>
                  <a:lstStyle/>
                  <a:p>
                    <a:pPr indent="0" lvl="0" marL="0" marR="0" rtl="0" algn="r">
                      <a:lnSpc>
                        <a:spcPct val="104312"/>
                      </a:lnSpc>
                      <a:spcBef>
                        <a:spcPts val="0"/>
                      </a:spcBef>
                      <a:spcAft>
                        <a:spcPts val="0"/>
                      </a:spcAft>
                      <a:buNone/>
                    </a:pPr>
                    <a:r>
                      <a:rPr b="1" lang="en-US" sz="997">
                        <a:solidFill>
                          <a:schemeClr val="lt1"/>
                        </a:solidFill>
                        <a:latin typeface="Arial Black"/>
                        <a:ea typeface="Arial Black"/>
                        <a:cs typeface="Arial Black"/>
                        <a:sym typeface="Arial Black"/>
                      </a:rPr>
                      <a:t>135</a:t>
                    </a:r>
                    <a:r>
                      <a:rPr b="1" baseline="30000" lang="en-US" sz="997">
                        <a:solidFill>
                          <a:schemeClr val="lt1"/>
                        </a:solidFill>
                        <a:latin typeface="Arial Black"/>
                        <a:ea typeface="Arial Black"/>
                        <a:cs typeface="Arial Black"/>
                        <a:sym typeface="Arial Black"/>
                      </a:rPr>
                      <a:t>o</a:t>
                    </a:r>
                    <a:endParaRPr/>
                  </a:p>
                </p:txBody>
              </p:sp>
              <p:cxnSp>
                <p:nvCxnSpPr>
                  <p:cNvPr id="748" name="Google Shape;748;p18"/>
                  <p:cNvCxnSpPr/>
                  <p:nvPr/>
                </p:nvCxnSpPr>
                <p:spPr>
                  <a:xfrm flipH="1" rot="10800000">
                    <a:off x="3158067" y="3647299"/>
                    <a:ext cx="1176869" cy="1783164"/>
                  </a:xfrm>
                  <a:prstGeom prst="straightConnector1">
                    <a:avLst/>
                  </a:prstGeom>
                  <a:noFill/>
                  <a:ln cap="flat" cmpd="sng" w="79375">
                    <a:solidFill>
                      <a:schemeClr val="accent2"/>
                    </a:solidFill>
                    <a:prstDash val="solid"/>
                    <a:miter lim="800000"/>
                    <a:headEnd len="sm" w="sm" type="none"/>
                    <a:tailEnd len="med" w="med" type="triangle"/>
                  </a:ln>
                </p:spPr>
              </p:cxnSp>
              <p:sp>
                <p:nvSpPr>
                  <p:cNvPr id="749" name="Google Shape;749;p18"/>
                  <p:cNvSpPr/>
                  <p:nvPr/>
                </p:nvSpPr>
                <p:spPr>
                  <a:xfrm>
                    <a:off x="3118649" y="3960381"/>
                    <a:ext cx="454173" cy="744843"/>
                  </a:xfrm>
                  <a:custGeom>
                    <a:rect b="b" l="l" r="r" t="t"/>
                    <a:pathLst>
                      <a:path extrusionOk="0" h="744843" w="454173">
                        <a:moveTo>
                          <a:pt x="121113" y="0"/>
                        </a:moveTo>
                        <a:lnTo>
                          <a:pt x="0" y="127169"/>
                        </a:lnTo>
                        <a:lnTo>
                          <a:pt x="454173" y="744843"/>
                        </a:lnTo>
                        <a:lnTo>
                          <a:pt x="121113" y="0"/>
                        </a:lnTo>
                        <a:close/>
                      </a:path>
                    </a:pathLst>
                  </a:custGeom>
                  <a:solidFill>
                    <a:srgbClr val="F2F2F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50" name="Google Shape;750;p18"/>
                  <p:cNvSpPr/>
                  <p:nvPr/>
                </p:nvSpPr>
                <p:spPr>
                  <a:xfrm>
                    <a:off x="2137637" y="4723391"/>
                    <a:ext cx="1453351" cy="563173"/>
                  </a:xfrm>
                  <a:custGeom>
                    <a:rect b="b" l="l" r="r" t="t"/>
                    <a:pathLst>
                      <a:path extrusionOk="0" h="563173" w="1453351">
                        <a:moveTo>
                          <a:pt x="1453351" y="0"/>
                        </a:moveTo>
                        <a:lnTo>
                          <a:pt x="72668" y="387560"/>
                        </a:lnTo>
                        <a:lnTo>
                          <a:pt x="0" y="484450"/>
                        </a:lnTo>
                        <a:lnTo>
                          <a:pt x="6056" y="563173"/>
                        </a:lnTo>
                        <a:lnTo>
                          <a:pt x="1453351" y="0"/>
                        </a:lnTo>
                        <a:close/>
                      </a:path>
                    </a:pathLst>
                  </a:custGeom>
                  <a:solidFill>
                    <a:srgbClr val="F2F2F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51" name="Google Shape;751;p18"/>
                  <p:cNvSpPr/>
                  <p:nvPr/>
                </p:nvSpPr>
                <p:spPr>
                  <a:xfrm rot="2424494">
                    <a:off x="3914492" y="2279898"/>
                    <a:ext cx="403833" cy="387947"/>
                  </a:xfrm>
                  <a:prstGeom prst="upArrow">
                    <a:avLst>
                      <a:gd fmla="val 50000" name="adj1"/>
                      <a:gd fmla="val 61356" name="adj2"/>
                    </a:avLst>
                  </a:prstGeom>
                  <a:solidFill>
                    <a:srgbClr val="D8D8D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752" name="Google Shape;752;p18"/>
                <p:cNvSpPr/>
                <p:nvPr/>
              </p:nvSpPr>
              <p:spPr>
                <a:xfrm rot="2006420">
                  <a:off x="3062952" y="3370418"/>
                  <a:ext cx="418237" cy="2230636"/>
                </a:xfrm>
                <a:prstGeom prst="upArrow">
                  <a:avLst>
                    <a:gd fmla="val 50000" name="adj1"/>
                    <a:gd fmla="val 78744" name="adj2"/>
                  </a:avLst>
                </a:prstGeom>
                <a:solidFill>
                  <a:schemeClr val="accent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53" name="Google Shape;753;p18"/>
                <p:cNvGrpSpPr/>
                <p:nvPr/>
              </p:nvGrpSpPr>
              <p:grpSpPr>
                <a:xfrm>
                  <a:off x="1951608" y="3316151"/>
                  <a:ext cx="2587089" cy="2585616"/>
                  <a:chOff x="1951608" y="3295526"/>
                  <a:chExt cx="2587089" cy="2585616"/>
                </a:xfrm>
              </p:grpSpPr>
              <p:grpSp>
                <p:nvGrpSpPr>
                  <p:cNvPr id="754" name="Google Shape;754;p18"/>
                  <p:cNvGrpSpPr/>
                  <p:nvPr/>
                </p:nvGrpSpPr>
                <p:grpSpPr>
                  <a:xfrm>
                    <a:off x="1951608" y="3295527"/>
                    <a:ext cx="2585615" cy="2585615"/>
                    <a:chOff x="1951608" y="3295527"/>
                    <a:chExt cx="2585615" cy="2585615"/>
                  </a:xfrm>
                </p:grpSpPr>
                <p:sp>
                  <p:nvSpPr>
                    <p:cNvPr id="755" name="Google Shape;755;p18"/>
                    <p:cNvSpPr/>
                    <p:nvPr/>
                  </p:nvSpPr>
                  <p:spPr>
                    <a:xfrm rot="1980000">
                      <a:off x="2563111" y="4011495"/>
                      <a:ext cx="1242471" cy="1242471"/>
                    </a:xfrm>
                    <a:prstGeom prst="arc">
                      <a:avLst>
                        <a:gd fmla="val 16200000" name="adj1"/>
                        <a:gd fmla="val 2040370" name="adj2"/>
                      </a:avLst>
                    </a:prstGeom>
                    <a:noFill/>
                    <a:ln cap="flat" cmpd="sng" w="508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56" name="Google Shape;756;p18"/>
                    <p:cNvSpPr/>
                    <p:nvPr/>
                  </p:nvSpPr>
                  <p:spPr>
                    <a:xfrm rot="1980000">
                      <a:off x="2319881" y="3814333"/>
                      <a:ext cx="1676877" cy="1676877"/>
                    </a:xfrm>
                    <a:prstGeom prst="arc">
                      <a:avLst>
                        <a:gd fmla="val 16200000" name="adj1"/>
                        <a:gd fmla="val 20456165" name="adj2"/>
                      </a:avLst>
                    </a:prstGeom>
                    <a:noFill/>
                    <a:ln cap="flat" cmpd="sng" w="508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57" name="Google Shape;757;p18"/>
                    <p:cNvSpPr/>
                    <p:nvPr/>
                  </p:nvSpPr>
                  <p:spPr>
                    <a:xfrm rot="1980000">
                      <a:off x="2309840" y="3653759"/>
                      <a:ext cx="1869151" cy="1869151"/>
                    </a:xfrm>
                    <a:prstGeom prst="arc">
                      <a:avLst>
                        <a:gd fmla="val 16200000" name="adj1"/>
                        <a:gd fmla="val 18744748" name="adj2"/>
                      </a:avLst>
                    </a:prstGeom>
                    <a:noFill/>
                    <a:ln cap="flat" cmpd="sng" w="508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grpSp>
                <p:nvGrpSpPr>
                  <p:cNvPr id="758" name="Google Shape;758;p18"/>
                  <p:cNvGrpSpPr/>
                  <p:nvPr/>
                </p:nvGrpSpPr>
                <p:grpSpPr>
                  <a:xfrm>
                    <a:off x="1953082" y="3295526"/>
                    <a:ext cx="2585615" cy="2585615"/>
                    <a:chOff x="2310258" y="3447927"/>
                    <a:chExt cx="2585615" cy="2585615"/>
                  </a:xfrm>
                </p:grpSpPr>
                <p:sp>
                  <p:nvSpPr>
                    <p:cNvPr id="759" name="Google Shape;759;p18"/>
                    <p:cNvSpPr/>
                    <p:nvPr/>
                  </p:nvSpPr>
                  <p:spPr>
                    <a:xfrm rot="1980000">
                      <a:off x="2921761" y="4163895"/>
                      <a:ext cx="1242471" cy="1242471"/>
                    </a:xfrm>
                    <a:prstGeom prst="arc">
                      <a:avLst>
                        <a:gd fmla="val 16200000" name="adj1"/>
                        <a:gd fmla="val 2040370" name="adj2"/>
                      </a:avLst>
                    </a:prstGeom>
                    <a:noFill/>
                    <a:ln cap="flat" cmpd="sng" w="254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60" name="Google Shape;760;p18"/>
                    <p:cNvSpPr/>
                    <p:nvPr/>
                  </p:nvSpPr>
                  <p:spPr>
                    <a:xfrm rot="1980000">
                      <a:off x="2678531" y="3966733"/>
                      <a:ext cx="1676877" cy="1676877"/>
                    </a:xfrm>
                    <a:prstGeom prst="arc">
                      <a:avLst>
                        <a:gd fmla="val 16200000" name="adj1"/>
                        <a:gd fmla="val 20456165" name="adj2"/>
                      </a:avLst>
                    </a:prstGeom>
                    <a:noFill/>
                    <a:ln cap="flat" cmpd="sng" w="254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61" name="Google Shape;761;p18"/>
                    <p:cNvSpPr/>
                    <p:nvPr/>
                  </p:nvSpPr>
                  <p:spPr>
                    <a:xfrm rot="1980000">
                      <a:off x="2668490" y="3806159"/>
                      <a:ext cx="1869151" cy="1869151"/>
                    </a:xfrm>
                    <a:prstGeom prst="arc">
                      <a:avLst>
                        <a:gd fmla="val 16200000" name="adj1"/>
                        <a:gd fmla="val 18744748" name="adj2"/>
                      </a:avLst>
                    </a:prstGeom>
                    <a:noFill/>
                    <a:ln cap="flat" cmpd="sng" w="254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grpSp>
            <p:cxnSp>
              <p:nvCxnSpPr>
                <p:cNvPr id="762" name="Google Shape;762;p18"/>
                <p:cNvCxnSpPr/>
                <p:nvPr/>
              </p:nvCxnSpPr>
              <p:spPr>
                <a:xfrm flipH="1">
                  <a:off x="3399544" y="3753468"/>
                  <a:ext cx="374179" cy="540841"/>
                </a:xfrm>
                <a:prstGeom prst="straightConnector1">
                  <a:avLst/>
                </a:prstGeom>
                <a:noFill/>
                <a:ln cap="flat" cmpd="sng" w="41275">
                  <a:solidFill>
                    <a:schemeClr val="accent2"/>
                  </a:solidFill>
                  <a:prstDash val="solid"/>
                  <a:miter lim="800000"/>
                  <a:headEnd len="sm" w="sm" type="none"/>
                  <a:tailEnd len="sm" w="sm" type="none"/>
                </a:ln>
              </p:spPr>
            </p:cxnSp>
            <p:sp>
              <p:nvSpPr>
                <p:cNvPr id="763" name="Google Shape;763;p18"/>
                <p:cNvSpPr txBox="1"/>
                <p:nvPr/>
              </p:nvSpPr>
              <p:spPr>
                <a:xfrm rot="-3326782">
                  <a:off x="2444562" y="4502575"/>
                  <a:ext cx="138211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satellite track</a:t>
                  </a:r>
                  <a:endParaRPr/>
                </a:p>
              </p:txBody>
            </p:sp>
          </p:grpSp>
          <p:cxnSp>
            <p:nvCxnSpPr>
              <p:cNvPr id="764" name="Google Shape;764;p18"/>
              <p:cNvCxnSpPr/>
              <p:nvPr/>
            </p:nvCxnSpPr>
            <p:spPr>
              <a:xfrm flipH="1" rot="10800000">
                <a:off x="3926886" y="2695964"/>
                <a:ext cx="1023350" cy="740278"/>
              </a:xfrm>
              <a:prstGeom prst="straightConnector1">
                <a:avLst/>
              </a:prstGeom>
              <a:noFill/>
              <a:ln cap="flat" cmpd="sng" w="57150">
                <a:solidFill>
                  <a:srgbClr val="F2F2F2"/>
                </a:solidFill>
                <a:prstDash val="solid"/>
                <a:miter lim="800000"/>
                <a:headEnd len="sm" w="sm" type="none"/>
                <a:tailEnd len="med" w="med" type="triangle"/>
              </a:ln>
            </p:spPr>
          </p:cxnSp>
        </p:grpSp>
        <p:sp>
          <p:nvSpPr>
            <p:cNvPr id="765" name="Google Shape;765;p18"/>
            <p:cNvSpPr/>
            <p:nvPr/>
          </p:nvSpPr>
          <p:spPr>
            <a:xfrm rot="-2204425">
              <a:off x="3672210" y="2496441"/>
              <a:ext cx="123623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2F2F2"/>
                  </a:solidFill>
                  <a:latin typeface="Arial"/>
                  <a:ea typeface="Arial"/>
                  <a:cs typeface="Arial"/>
                  <a:sym typeface="Arial"/>
                </a:rPr>
                <a:t>Wind +15</a:t>
              </a:r>
              <a:r>
                <a:rPr b="1" baseline="30000" lang="en-US" sz="1800">
                  <a:solidFill>
                    <a:srgbClr val="F2F2F2"/>
                  </a:solidFill>
                  <a:latin typeface="Arial"/>
                  <a:ea typeface="Arial"/>
                  <a:cs typeface="Arial"/>
                  <a:sym typeface="Arial"/>
                </a:rPr>
                <a:t>o</a:t>
              </a:r>
              <a:r>
                <a:rPr b="1" lang="en-US" sz="1800">
                  <a:solidFill>
                    <a:srgbClr val="F2F2F2"/>
                  </a:solidFill>
                  <a:latin typeface="Arial"/>
                  <a:ea typeface="Arial"/>
                  <a:cs typeface="Arial"/>
                  <a:sym typeface="Arial"/>
                </a:rPr>
                <a:t> </a:t>
              </a:r>
              <a:endParaRPr/>
            </a:p>
          </p:txBody>
        </p:sp>
      </p:grpSp>
      <p:grpSp>
        <p:nvGrpSpPr>
          <p:cNvPr id="766" name="Google Shape;766;p18"/>
          <p:cNvGrpSpPr/>
          <p:nvPr/>
        </p:nvGrpSpPr>
        <p:grpSpPr>
          <a:xfrm>
            <a:off x="6332812" y="2199375"/>
            <a:ext cx="4299978" cy="3602889"/>
            <a:chOff x="5967052" y="2309103"/>
            <a:chExt cx="4299978" cy="3602889"/>
          </a:xfrm>
        </p:grpSpPr>
        <p:sp>
          <p:nvSpPr>
            <p:cNvPr id="767" name="Google Shape;767;p18"/>
            <p:cNvSpPr/>
            <p:nvPr/>
          </p:nvSpPr>
          <p:spPr>
            <a:xfrm>
              <a:off x="5967052" y="2751884"/>
              <a:ext cx="4299978" cy="3160107"/>
            </a:xfrm>
            <a:prstGeom prst="roundRect">
              <a:avLst>
                <a:gd fmla="val 5150" name="adj"/>
              </a:avLst>
            </a:prstGeom>
            <a:solidFill>
              <a:schemeClr val="lt1"/>
            </a:solidFill>
            <a:ln cap="flat" cmpd="sng" w="254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68" name="Google Shape;768;p18"/>
            <p:cNvGrpSpPr/>
            <p:nvPr/>
          </p:nvGrpSpPr>
          <p:grpSpPr>
            <a:xfrm>
              <a:off x="5990737" y="2871561"/>
              <a:ext cx="4148275" cy="3040431"/>
              <a:chOff x="1637558" y="2309013"/>
              <a:chExt cx="4148275" cy="3040431"/>
            </a:xfrm>
          </p:grpSpPr>
          <p:grpSp>
            <p:nvGrpSpPr>
              <p:cNvPr id="769" name="Google Shape;769;p18"/>
              <p:cNvGrpSpPr/>
              <p:nvPr/>
            </p:nvGrpSpPr>
            <p:grpSpPr>
              <a:xfrm>
                <a:off x="1637558" y="2309013"/>
                <a:ext cx="4148275" cy="3040431"/>
                <a:chOff x="-301302" y="2366360"/>
                <a:chExt cx="4573190" cy="3351864"/>
              </a:xfrm>
            </p:grpSpPr>
            <p:pic>
              <p:nvPicPr>
                <p:cNvPr descr="scatter graph.tiff" id="770" name="Google Shape;770;p18"/>
                <p:cNvPicPr preferRelativeResize="0"/>
                <p:nvPr/>
              </p:nvPicPr>
              <p:blipFill rotWithShape="1">
                <a:blip r:embed="rId4">
                  <a:alphaModFix/>
                </a:blip>
                <a:srcRect b="9418" l="17387" r="4307" t="0"/>
                <a:stretch/>
              </p:blipFill>
              <p:spPr>
                <a:xfrm>
                  <a:off x="220102" y="2366360"/>
                  <a:ext cx="3851304" cy="2966893"/>
                </a:xfrm>
                <a:prstGeom prst="rect">
                  <a:avLst/>
                </a:prstGeom>
                <a:noFill/>
                <a:ln>
                  <a:noFill/>
                </a:ln>
              </p:spPr>
            </p:pic>
            <p:sp>
              <p:nvSpPr>
                <p:cNvPr id="771" name="Google Shape;771;p18"/>
                <p:cNvSpPr txBox="1"/>
                <p:nvPr/>
              </p:nvSpPr>
              <p:spPr>
                <a:xfrm>
                  <a:off x="423288" y="5400976"/>
                  <a:ext cx="3391609" cy="31724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70">
                      <a:solidFill>
                        <a:schemeClr val="dk1"/>
                      </a:solidFill>
                      <a:latin typeface="Arial"/>
                      <a:ea typeface="Arial"/>
                      <a:cs typeface="Arial"/>
                      <a:sym typeface="Arial"/>
                    </a:rPr>
                    <a:t>Pulse direction (</a:t>
                  </a:r>
                  <a:r>
                    <a:rPr baseline="30000" lang="en-US" sz="1270">
                      <a:solidFill>
                        <a:schemeClr val="dk1"/>
                      </a:solidFill>
                      <a:latin typeface="Arial"/>
                      <a:ea typeface="Arial"/>
                      <a:cs typeface="Arial"/>
                      <a:sym typeface="Arial"/>
                    </a:rPr>
                    <a:t>o</a:t>
                  </a:r>
                  <a:r>
                    <a:rPr lang="en-US" sz="1270">
                      <a:solidFill>
                        <a:schemeClr val="dk1"/>
                      </a:solidFill>
                      <a:latin typeface="Arial"/>
                      <a:ea typeface="Arial"/>
                      <a:cs typeface="Arial"/>
                      <a:sym typeface="Arial"/>
                    </a:rPr>
                    <a:t> from upwind direction)</a:t>
                  </a:r>
                  <a:endParaRPr/>
                </a:p>
              </p:txBody>
            </p:sp>
            <p:sp>
              <p:nvSpPr>
                <p:cNvPr id="772" name="Google Shape;772;p18"/>
                <p:cNvSpPr txBox="1"/>
                <p:nvPr/>
              </p:nvSpPr>
              <p:spPr>
                <a:xfrm>
                  <a:off x="1727022" y="2708954"/>
                  <a:ext cx="776154" cy="31724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70">
                      <a:solidFill>
                        <a:schemeClr val="dk1"/>
                      </a:solidFill>
                      <a:latin typeface="Arial"/>
                      <a:ea typeface="Arial"/>
                      <a:cs typeface="Arial"/>
                      <a:sym typeface="Arial"/>
                    </a:rPr>
                    <a:t>upwind</a:t>
                  </a:r>
                  <a:endParaRPr/>
                </a:p>
              </p:txBody>
            </p:sp>
            <p:sp>
              <p:nvSpPr>
                <p:cNvPr id="773" name="Google Shape;773;p18"/>
                <p:cNvSpPr txBox="1"/>
                <p:nvPr/>
              </p:nvSpPr>
              <p:spPr>
                <a:xfrm>
                  <a:off x="2852561" y="3572454"/>
                  <a:ext cx="1419326" cy="31724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270">
                      <a:solidFill>
                        <a:schemeClr val="dk1"/>
                      </a:solidFill>
                      <a:latin typeface="Arial"/>
                      <a:ea typeface="Arial"/>
                      <a:cs typeface="Arial"/>
                      <a:sym typeface="Arial"/>
                    </a:rPr>
                    <a:t>downwind</a:t>
                  </a:r>
                  <a:endParaRPr/>
                </a:p>
              </p:txBody>
            </p:sp>
            <p:sp>
              <p:nvSpPr>
                <p:cNvPr id="774" name="Google Shape;774;p18"/>
                <p:cNvSpPr txBox="1"/>
                <p:nvPr/>
              </p:nvSpPr>
              <p:spPr>
                <a:xfrm>
                  <a:off x="2726021" y="4588334"/>
                  <a:ext cx="1005890" cy="31724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70">
                      <a:solidFill>
                        <a:schemeClr val="dk1"/>
                      </a:solidFill>
                      <a:latin typeface="Arial"/>
                      <a:ea typeface="Arial"/>
                      <a:cs typeface="Arial"/>
                      <a:sym typeface="Arial"/>
                    </a:rPr>
                    <a:t>crosswind</a:t>
                  </a:r>
                  <a:endParaRPr/>
                </a:p>
              </p:txBody>
            </p:sp>
            <p:sp>
              <p:nvSpPr>
                <p:cNvPr id="775" name="Google Shape;775;p18"/>
                <p:cNvSpPr txBox="1"/>
                <p:nvPr/>
              </p:nvSpPr>
              <p:spPr>
                <a:xfrm>
                  <a:off x="426794" y="3589405"/>
                  <a:ext cx="998928" cy="31724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70">
                      <a:solidFill>
                        <a:schemeClr val="lt1"/>
                      </a:solidFill>
                      <a:latin typeface="Arial"/>
                      <a:ea typeface="Arial"/>
                      <a:cs typeface="Arial"/>
                      <a:sym typeface="Arial"/>
                    </a:rPr>
                    <a:t>downwind</a:t>
                  </a:r>
                  <a:endParaRPr/>
                </a:p>
              </p:txBody>
            </p:sp>
            <p:sp>
              <p:nvSpPr>
                <p:cNvPr id="776" name="Google Shape;776;p18"/>
                <p:cNvSpPr txBox="1"/>
                <p:nvPr/>
              </p:nvSpPr>
              <p:spPr>
                <a:xfrm>
                  <a:off x="609584" y="4622217"/>
                  <a:ext cx="1005890" cy="31724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70">
                      <a:solidFill>
                        <a:schemeClr val="dk1"/>
                      </a:solidFill>
                      <a:latin typeface="Arial"/>
                      <a:ea typeface="Arial"/>
                      <a:cs typeface="Arial"/>
                      <a:sym typeface="Arial"/>
                    </a:rPr>
                    <a:t>crosswind</a:t>
                  </a:r>
                  <a:endParaRPr/>
                </a:p>
              </p:txBody>
            </p:sp>
            <p:sp>
              <p:nvSpPr>
                <p:cNvPr id="777" name="Google Shape;777;p18"/>
                <p:cNvSpPr txBox="1"/>
                <p:nvPr/>
              </p:nvSpPr>
              <p:spPr>
                <a:xfrm>
                  <a:off x="118536" y="5079320"/>
                  <a:ext cx="565858" cy="317248"/>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70">
                      <a:solidFill>
                        <a:schemeClr val="dk1"/>
                      </a:solidFill>
                      <a:latin typeface="Arial"/>
                      <a:ea typeface="Arial"/>
                      <a:cs typeface="Arial"/>
                      <a:sym typeface="Arial"/>
                    </a:rPr>
                    <a:t>-180</a:t>
                  </a:r>
                  <a:endParaRPr/>
                </a:p>
              </p:txBody>
            </p:sp>
            <p:sp>
              <p:nvSpPr>
                <p:cNvPr id="778" name="Google Shape;778;p18"/>
                <p:cNvSpPr txBox="1"/>
                <p:nvPr/>
              </p:nvSpPr>
              <p:spPr>
                <a:xfrm>
                  <a:off x="3640318" y="5079320"/>
                  <a:ext cx="505773" cy="317248"/>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70">
                      <a:solidFill>
                        <a:schemeClr val="dk1"/>
                      </a:solidFill>
                      <a:latin typeface="Arial"/>
                      <a:ea typeface="Arial"/>
                      <a:cs typeface="Arial"/>
                      <a:sym typeface="Arial"/>
                    </a:rPr>
                    <a:t>180</a:t>
                  </a:r>
                  <a:endParaRPr/>
                </a:p>
              </p:txBody>
            </p:sp>
            <p:sp>
              <p:nvSpPr>
                <p:cNvPr id="779" name="Google Shape;779;p18"/>
                <p:cNvSpPr txBox="1"/>
                <p:nvPr/>
              </p:nvSpPr>
              <p:spPr>
                <a:xfrm>
                  <a:off x="1354571" y="5079320"/>
                  <a:ext cx="465127" cy="317248"/>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70">
                      <a:solidFill>
                        <a:schemeClr val="dk1"/>
                      </a:solidFill>
                      <a:latin typeface="Arial"/>
                      <a:ea typeface="Arial"/>
                      <a:cs typeface="Arial"/>
                      <a:sym typeface="Arial"/>
                    </a:rPr>
                    <a:t>-60</a:t>
                  </a:r>
                  <a:endParaRPr/>
                </a:p>
              </p:txBody>
            </p:sp>
            <p:sp>
              <p:nvSpPr>
                <p:cNvPr id="780" name="Google Shape;780;p18"/>
                <p:cNvSpPr txBox="1"/>
                <p:nvPr/>
              </p:nvSpPr>
              <p:spPr>
                <a:xfrm>
                  <a:off x="711184" y="5079320"/>
                  <a:ext cx="565858" cy="317248"/>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70">
                      <a:solidFill>
                        <a:schemeClr val="dk1"/>
                      </a:solidFill>
                      <a:latin typeface="Arial"/>
                      <a:ea typeface="Arial"/>
                      <a:cs typeface="Arial"/>
                      <a:sym typeface="Arial"/>
                    </a:rPr>
                    <a:t>-120</a:t>
                  </a:r>
                  <a:endParaRPr/>
                </a:p>
              </p:txBody>
            </p:sp>
            <p:sp>
              <p:nvSpPr>
                <p:cNvPr id="781" name="Google Shape;781;p18"/>
                <p:cNvSpPr txBox="1"/>
                <p:nvPr/>
              </p:nvSpPr>
              <p:spPr>
                <a:xfrm>
                  <a:off x="2539809" y="5079320"/>
                  <a:ext cx="405042" cy="317248"/>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70">
                      <a:solidFill>
                        <a:schemeClr val="dk1"/>
                      </a:solidFill>
                      <a:latin typeface="Arial"/>
                      <a:ea typeface="Arial"/>
                      <a:cs typeface="Arial"/>
                      <a:sym typeface="Arial"/>
                    </a:rPr>
                    <a:t>60</a:t>
                  </a:r>
                  <a:endParaRPr/>
                </a:p>
              </p:txBody>
            </p:sp>
            <p:sp>
              <p:nvSpPr>
                <p:cNvPr id="782" name="Google Shape;782;p18"/>
                <p:cNvSpPr txBox="1"/>
                <p:nvPr/>
              </p:nvSpPr>
              <p:spPr>
                <a:xfrm>
                  <a:off x="1998019" y="5079320"/>
                  <a:ext cx="304313" cy="317248"/>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70">
                      <a:solidFill>
                        <a:schemeClr val="dk1"/>
                      </a:solidFill>
                      <a:latin typeface="Arial"/>
                      <a:ea typeface="Arial"/>
                      <a:cs typeface="Arial"/>
                      <a:sym typeface="Arial"/>
                    </a:rPr>
                    <a:t>0</a:t>
                  </a:r>
                  <a:endParaRPr/>
                </a:p>
              </p:txBody>
            </p:sp>
            <p:sp>
              <p:nvSpPr>
                <p:cNvPr id="783" name="Google Shape;783;p18"/>
                <p:cNvSpPr txBox="1"/>
                <p:nvPr/>
              </p:nvSpPr>
              <p:spPr>
                <a:xfrm>
                  <a:off x="3013851" y="5079320"/>
                  <a:ext cx="505773" cy="317248"/>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70">
                      <a:solidFill>
                        <a:schemeClr val="dk1"/>
                      </a:solidFill>
                      <a:latin typeface="Arial"/>
                      <a:ea typeface="Arial"/>
                      <a:cs typeface="Arial"/>
                      <a:sym typeface="Arial"/>
                    </a:rPr>
                    <a:t>120</a:t>
                  </a:r>
                  <a:endParaRPr/>
                </a:p>
              </p:txBody>
            </p:sp>
            <p:sp>
              <p:nvSpPr>
                <p:cNvPr id="784" name="Google Shape;784;p18"/>
                <p:cNvSpPr txBox="1"/>
                <p:nvPr/>
              </p:nvSpPr>
              <p:spPr>
                <a:xfrm rot="-5400000">
                  <a:off x="-1362223" y="3776659"/>
                  <a:ext cx="2439089" cy="31724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70">
                      <a:solidFill>
                        <a:schemeClr val="dk1"/>
                      </a:solidFill>
                      <a:latin typeface="Arial"/>
                      <a:ea typeface="Arial"/>
                      <a:cs typeface="Arial"/>
                      <a:sym typeface="Arial"/>
                    </a:rPr>
                    <a:t>Backscatter power (relative)</a:t>
                  </a:r>
                  <a:endParaRPr/>
                </a:p>
              </p:txBody>
            </p:sp>
          </p:grpSp>
          <p:sp>
            <p:nvSpPr>
              <p:cNvPr id="785" name="Google Shape;785;p18"/>
              <p:cNvSpPr/>
              <p:nvPr/>
            </p:nvSpPr>
            <p:spPr>
              <a:xfrm>
                <a:off x="3943131" y="2885069"/>
                <a:ext cx="112295" cy="112295"/>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6" name="Google Shape;786;p18"/>
              <p:cNvSpPr/>
              <p:nvPr/>
            </p:nvSpPr>
            <p:spPr>
              <a:xfrm>
                <a:off x="4271307" y="3210463"/>
                <a:ext cx="112295" cy="112295"/>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7" name="Google Shape;787;p18"/>
              <p:cNvSpPr/>
              <p:nvPr/>
            </p:nvSpPr>
            <p:spPr>
              <a:xfrm>
                <a:off x="4839816" y="4264389"/>
                <a:ext cx="112295" cy="112295"/>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8" name="Google Shape;788;p18"/>
              <p:cNvSpPr/>
              <p:nvPr/>
            </p:nvSpPr>
            <p:spPr>
              <a:xfrm>
                <a:off x="3185467" y="3619866"/>
                <a:ext cx="112295" cy="112295"/>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9" name="Google Shape;789;p18"/>
              <p:cNvSpPr/>
              <p:nvPr/>
            </p:nvSpPr>
            <p:spPr>
              <a:xfrm>
                <a:off x="2870758" y="4264389"/>
                <a:ext cx="112295" cy="112295"/>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0" name="Google Shape;790;p18"/>
              <p:cNvSpPr/>
              <p:nvPr/>
            </p:nvSpPr>
            <p:spPr>
              <a:xfrm>
                <a:off x="2407662" y="3753141"/>
                <a:ext cx="112295" cy="112295"/>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791" name="Google Shape;791;p18"/>
            <p:cNvSpPr/>
            <p:nvPr/>
          </p:nvSpPr>
          <p:spPr>
            <a:xfrm>
              <a:off x="6118860" y="2309103"/>
              <a:ext cx="394531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262626"/>
                  </a:solidFill>
                  <a:latin typeface="Arial Narrow"/>
                  <a:ea typeface="Arial Narrow"/>
                  <a:cs typeface="Arial Narrow"/>
                  <a:sym typeface="Arial Narrow"/>
                </a:rPr>
                <a:t>backscatter values at 15</a:t>
              </a:r>
              <a:r>
                <a:rPr baseline="30000" lang="en-US" sz="2000">
                  <a:solidFill>
                    <a:srgbClr val="262626"/>
                  </a:solidFill>
                  <a:latin typeface="Arial Narrow"/>
                  <a:ea typeface="Arial Narrow"/>
                  <a:cs typeface="Arial Narrow"/>
                  <a:sym typeface="Arial Narrow"/>
                </a:rPr>
                <a:t>o</a:t>
              </a:r>
              <a:r>
                <a:rPr lang="en-US" sz="2000">
                  <a:solidFill>
                    <a:srgbClr val="262626"/>
                  </a:solidFill>
                  <a:latin typeface="Arial Narrow"/>
                  <a:ea typeface="Arial Narrow"/>
                  <a:cs typeface="Arial Narrow"/>
                  <a:sym typeface="Arial Narrow"/>
                </a:rPr>
                <a:t> pulse direction</a:t>
              </a:r>
              <a:endParaRPr/>
            </a:p>
          </p:txBody>
        </p:sp>
      </p:grpSp>
      <p:pic>
        <p:nvPicPr>
          <p:cNvPr id="792" name="Google Shape;792;p18"/>
          <p:cNvPicPr preferRelativeResize="0"/>
          <p:nvPr/>
        </p:nvPicPr>
        <p:blipFill rotWithShape="1">
          <a:blip r:embed="rId5">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92"/>
                                        </p:tgtEl>
                                        <p:attrNameLst>
                                          <p:attrName>style.visibility</p:attrName>
                                        </p:attrNameLst>
                                      </p:cBhvr>
                                      <p:to>
                                        <p:strVal val="visible"/>
                                      </p:to>
                                    </p:set>
                                    <p:animEffect filter="fade" transition="in">
                                      <p:cBhvr>
                                        <p:cTn dur="1"/>
                                        <p:tgtEl>
                                          <p:spTgt spid="7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19"/>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a:buNone/>
            </a:pPr>
            <a:r>
              <a:rPr lang="en-US"/>
              <a:t>Wind measurements date back to the late-1980s</a:t>
            </a:r>
            <a:endParaRPr/>
          </a:p>
        </p:txBody>
      </p:sp>
      <p:sp>
        <p:nvSpPr>
          <p:cNvPr id="799" name="Google Shape;799;p19"/>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800" name="Google Shape;800;p19"/>
          <p:cNvSpPr txBox="1"/>
          <p:nvPr/>
        </p:nvSpPr>
        <p:spPr>
          <a:xfrm>
            <a:off x="6760912" y="4045474"/>
            <a:ext cx="5529645" cy="1523494"/>
          </a:xfrm>
          <a:prstGeom prst="rect">
            <a:avLst/>
          </a:prstGeom>
          <a:noFill/>
          <a:ln>
            <a:noFill/>
          </a:ln>
        </p:spPr>
        <p:txBody>
          <a:bodyPr anchorCtr="0" anchor="t" bIns="45700" lIns="91425" spcFirstLastPara="1" rIns="91425" wrap="square" tIns="45700">
            <a:spAutoFit/>
          </a:bodyPr>
          <a:lstStyle/>
          <a:p>
            <a:pPr indent="0" lvl="1" marL="0" marR="0" rtl="0" algn="l">
              <a:lnSpc>
                <a:spcPct val="120000"/>
              </a:lnSpc>
              <a:spcBef>
                <a:spcPts val="0"/>
              </a:spcBef>
              <a:spcAft>
                <a:spcPts val="0"/>
              </a:spcAft>
              <a:buNone/>
            </a:pPr>
            <a:r>
              <a:rPr b="1" i="0" lang="en-US" sz="2000" u="none" cap="none" strike="noStrike">
                <a:solidFill>
                  <a:srgbClr val="C00000"/>
                </a:solidFill>
                <a:latin typeface="Arial"/>
                <a:ea typeface="Arial"/>
                <a:cs typeface="Arial"/>
                <a:sym typeface="Arial"/>
              </a:rPr>
              <a:t>Active sensors (wind speed &amp; direction)</a:t>
            </a:r>
            <a:endParaRPr/>
          </a:p>
          <a:p>
            <a:pPr indent="0" lvl="1" marL="228600" marR="0" rtl="0" algn="l">
              <a:spcBef>
                <a:spcPts val="600"/>
              </a:spcBef>
              <a:spcAft>
                <a:spcPts val="0"/>
              </a:spcAft>
              <a:buNone/>
            </a:pPr>
            <a:r>
              <a:rPr b="0" i="0" lang="en-US" sz="1800" u="none" cap="none" strike="noStrike">
                <a:solidFill>
                  <a:schemeClr val="dk1"/>
                </a:solidFill>
                <a:latin typeface="Arial"/>
                <a:ea typeface="Arial"/>
                <a:cs typeface="Arial"/>
                <a:sym typeface="Arial"/>
              </a:rPr>
              <a:t>Time span: 		1999 - Present</a:t>
            </a:r>
            <a:endParaRPr/>
          </a:p>
          <a:p>
            <a:pPr indent="0" lvl="1" marL="228600" marR="0" rtl="0" algn="l">
              <a:spcBef>
                <a:spcPts val="600"/>
              </a:spcBef>
              <a:spcAft>
                <a:spcPts val="0"/>
              </a:spcAft>
              <a:buNone/>
            </a:pPr>
            <a:r>
              <a:rPr b="0" i="0" lang="en-US" sz="1800" u="none" cap="none" strike="noStrike">
                <a:solidFill>
                  <a:schemeClr val="dk1"/>
                </a:solidFill>
                <a:latin typeface="Arial"/>
                <a:ea typeface="Arial"/>
                <a:cs typeface="Arial"/>
                <a:sym typeface="Arial"/>
              </a:rPr>
              <a:t>Global coverage: 	ca. 1 - 3 days </a:t>
            </a:r>
            <a:endParaRPr/>
          </a:p>
          <a:p>
            <a:pPr indent="0" lvl="1" marL="228600" marR="0" rtl="0" algn="l">
              <a:spcBef>
                <a:spcPts val="600"/>
              </a:spcBef>
              <a:spcAft>
                <a:spcPts val="0"/>
              </a:spcAft>
              <a:buNone/>
            </a:pPr>
            <a:r>
              <a:rPr b="0" i="0" lang="en-US" sz="1800" u="none" cap="none" strike="noStrike">
                <a:solidFill>
                  <a:schemeClr val="dk1"/>
                </a:solidFill>
                <a:latin typeface="Arial"/>
                <a:ea typeface="Arial"/>
                <a:cs typeface="Arial"/>
                <a:sym typeface="Arial"/>
              </a:rPr>
              <a:t>Spatial resolution: 	0.25</a:t>
            </a:r>
            <a:r>
              <a:rPr b="0" baseline="30000" i="0" lang="en-US" sz="1800" u="none" cap="none" strike="noStrike">
                <a:solidFill>
                  <a:schemeClr val="dk1"/>
                </a:solidFill>
                <a:latin typeface="Arial"/>
                <a:ea typeface="Arial"/>
                <a:cs typeface="Arial"/>
                <a:sym typeface="Arial"/>
              </a:rPr>
              <a:t>o</a:t>
            </a:r>
            <a:r>
              <a:rPr b="0" i="0" lang="en-US" sz="1800" u="none" cap="none" strike="noStrike">
                <a:solidFill>
                  <a:schemeClr val="dk1"/>
                </a:solidFill>
                <a:latin typeface="Arial"/>
                <a:ea typeface="Arial"/>
                <a:cs typeface="Arial"/>
                <a:sym typeface="Arial"/>
              </a:rPr>
              <a:t> – 1</a:t>
            </a:r>
            <a:r>
              <a:rPr b="0" baseline="30000" i="0" lang="en-US" sz="1800" u="none" cap="none" strike="noStrike">
                <a:solidFill>
                  <a:schemeClr val="dk1"/>
                </a:solidFill>
                <a:latin typeface="Arial"/>
                <a:ea typeface="Arial"/>
                <a:cs typeface="Arial"/>
                <a:sym typeface="Arial"/>
              </a:rPr>
              <a:t>o</a:t>
            </a:r>
            <a:r>
              <a:rPr b="0" i="0" lang="en-US" sz="1800" u="none" cap="none" strike="noStrike">
                <a:solidFill>
                  <a:schemeClr val="dk1"/>
                </a:solidFill>
                <a:latin typeface="Arial"/>
                <a:ea typeface="Arial"/>
                <a:cs typeface="Arial"/>
                <a:sym typeface="Arial"/>
              </a:rPr>
              <a:t> (25-100 km) </a:t>
            </a:r>
            <a:endParaRPr/>
          </a:p>
        </p:txBody>
      </p:sp>
      <p:sp>
        <p:nvSpPr>
          <p:cNvPr id="801" name="Google Shape;801;p19"/>
          <p:cNvSpPr txBox="1"/>
          <p:nvPr/>
        </p:nvSpPr>
        <p:spPr>
          <a:xfrm>
            <a:off x="6645884" y="1987720"/>
            <a:ext cx="5336288" cy="1877437"/>
          </a:xfrm>
          <a:prstGeom prst="rect">
            <a:avLst/>
          </a:prstGeom>
          <a:noFill/>
          <a:ln>
            <a:noFill/>
          </a:ln>
        </p:spPr>
        <p:txBody>
          <a:bodyPr anchorCtr="0" anchor="t" bIns="45700" lIns="91425" spcFirstLastPara="1" rIns="91425" wrap="square" tIns="45700">
            <a:spAutoFit/>
          </a:bodyPr>
          <a:lstStyle/>
          <a:p>
            <a:pPr indent="0" lvl="1" marL="0" marR="0" rtl="0" algn="l">
              <a:lnSpc>
                <a:spcPct val="120000"/>
              </a:lnSpc>
              <a:spcBef>
                <a:spcPts val="0"/>
              </a:spcBef>
              <a:spcAft>
                <a:spcPts val="0"/>
              </a:spcAft>
              <a:buNone/>
            </a:pPr>
            <a:r>
              <a:rPr b="1" i="0" lang="en-US" sz="2000" u="none" cap="none" strike="noStrike">
                <a:solidFill>
                  <a:schemeClr val="accent1"/>
                </a:solidFill>
                <a:latin typeface="Arial"/>
                <a:ea typeface="Arial"/>
                <a:cs typeface="Arial"/>
                <a:sym typeface="Arial"/>
              </a:rPr>
              <a:t>Passive sensors (wind speed only)</a:t>
            </a:r>
            <a:endParaRPr/>
          </a:p>
          <a:p>
            <a:pPr indent="0" lvl="1" marL="228600" marR="0" rtl="0" algn="l">
              <a:spcBef>
                <a:spcPts val="600"/>
              </a:spcBef>
              <a:spcAft>
                <a:spcPts val="0"/>
              </a:spcAft>
              <a:buNone/>
            </a:pPr>
            <a:r>
              <a:rPr b="0" i="0" lang="en-US" sz="1800" u="none" cap="none" strike="noStrike">
                <a:solidFill>
                  <a:schemeClr val="dk1"/>
                </a:solidFill>
                <a:latin typeface="Arial"/>
                <a:ea typeface="Arial"/>
                <a:cs typeface="Arial"/>
                <a:sym typeface="Arial"/>
              </a:rPr>
              <a:t>Time span: 		1987 - Present</a:t>
            </a:r>
            <a:endParaRPr/>
          </a:p>
          <a:p>
            <a:pPr indent="0" lvl="1" marL="228600" marR="0" rtl="0" algn="l">
              <a:spcBef>
                <a:spcPts val="600"/>
              </a:spcBef>
              <a:spcAft>
                <a:spcPts val="0"/>
              </a:spcAft>
              <a:buNone/>
            </a:pPr>
            <a:r>
              <a:rPr b="0" i="0" lang="en-US" sz="1800" u="none" cap="none" strike="noStrike">
                <a:solidFill>
                  <a:schemeClr val="dk1"/>
                </a:solidFill>
                <a:latin typeface="Arial"/>
                <a:ea typeface="Arial"/>
                <a:cs typeface="Arial"/>
                <a:sym typeface="Arial"/>
              </a:rPr>
              <a:t>Global coverage: 	ca. 6 hours - 3 days</a:t>
            </a:r>
            <a:endParaRPr/>
          </a:p>
          <a:p>
            <a:pPr indent="0" lvl="1" marL="228600" marR="0" rtl="0" algn="l">
              <a:spcBef>
                <a:spcPts val="600"/>
              </a:spcBef>
              <a:spcAft>
                <a:spcPts val="0"/>
              </a:spcAft>
              <a:buNone/>
            </a:pPr>
            <a:r>
              <a:rPr b="0" i="0" lang="en-US" sz="1800" u="none" cap="none" strike="noStrike">
                <a:solidFill>
                  <a:schemeClr val="dk1"/>
                </a:solidFill>
                <a:latin typeface="Arial"/>
                <a:ea typeface="Arial"/>
                <a:cs typeface="Arial"/>
                <a:sym typeface="Arial"/>
              </a:rPr>
              <a:t>Spatial resolution: 	1/8</a:t>
            </a:r>
            <a:r>
              <a:rPr b="0" baseline="30000" i="0" lang="en-US" sz="1800" u="none" cap="none" strike="noStrike">
                <a:solidFill>
                  <a:schemeClr val="dk1"/>
                </a:solidFill>
                <a:latin typeface="Arial"/>
                <a:ea typeface="Arial"/>
                <a:cs typeface="Arial"/>
                <a:sym typeface="Arial"/>
              </a:rPr>
              <a:t>o</a:t>
            </a:r>
            <a:r>
              <a:rPr b="0" i="0" lang="en-US" sz="1800" u="none" cap="none" strike="noStrike">
                <a:solidFill>
                  <a:schemeClr val="dk1"/>
                </a:solidFill>
                <a:latin typeface="Arial"/>
                <a:ea typeface="Arial"/>
                <a:cs typeface="Arial"/>
                <a:sym typeface="Arial"/>
              </a:rPr>
              <a:t> – 1</a:t>
            </a:r>
            <a:r>
              <a:rPr b="0" baseline="30000" i="0" lang="en-US" sz="1800" u="none" cap="none" strike="noStrike">
                <a:solidFill>
                  <a:schemeClr val="dk1"/>
                </a:solidFill>
                <a:latin typeface="Arial"/>
                <a:ea typeface="Arial"/>
                <a:cs typeface="Arial"/>
                <a:sym typeface="Arial"/>
              </a:rPr>
              <a:t>o </a:t>
            </a:r>
            <a:r>
              <a:rPr b="0" i="0" lang="en-US" sz="1800" u="none" cap="none" strike="noStrike">
                <a:solidFill>
                  <a:schemeClr val="dk1"/>
                </a:solidFill>
                <a:latin typeface="Arial"/>
                <a:ea typeface="Arial"/>
                <a:cs typeface="Arial"/>
                <a:sym typeface="Arial"/>
              </a:rPr>
              <a:t>(12–100km)</a:t>
            </a:r>
            <a:endParaRPr/>
          </a:p>
          <a:p>
            <a:pPr indent="0" lvl="1" marL="228600" marR="0" rtl="0" algn="l">
              <a:spcBef>
                <a:spcPts val="600"/>
              </a:spcBef>
              <a:spcAft>
                <a:spcPts val="0"/>
              </a:spcAft>
              <a:buNone/>
            </a:pPr>
            <a:r>
              <a:rPr b="0" i="0" lang="en-US" sz="1800" u="none" cap="none" strike="noStrike">
                <a:solidFill>
                  <a:schemeClr val="dk1"/>
                </a:solidFill>
                <a:latin typeface="Arial"/>
                <a:ea typeface="Arial"/>
                <a:cs typeface="Arial"/>
                <a:sym typeface="Arial"/>
              </a:rPr>
              <a:t> </a:t>
            </a:r>
            <a:endParaRPr/>
          </a:p>
        </p:txBody>
      </p:sp>
      <p:cxnSp>
        <p:nvCxnSpPr>
          <p:cNvPr id="802" name="Google Shape;802;p19"/>
          <p:cNvCxnSpPr/>
          <p:nvPr/>
        </p:nvCxnSpPr>
        <p:spPr>
          <a:xfrm>
            <a:off x="801099" y="1337120"/>
            <a:ext cx="0" cy="4757773"/>
          </a:xfrm>
          <a:prstGeom prst="straightConnector1">
            <a:avLst/>
          </a:prstGeom>
          <a:noFill/>
          <a:ln cap="flat" cmpd="sng" w="31750">
            <a:solidFill>
              <a:schemeClr val="dk1"/>
            </a:solidFill>
            <a:prstDash val="solid"/>
            <a:miter lim="800000"/>
            <a:headEnd len="sm" w="sm" type="none"/>
            <a:tailEnd len="sm" w="sm" type="none"/>
          </a:ln>
        </p:spPr>
      </p:cxnSp>
      <p:grpSp>
        <p:nvGrpSpPr>
          <p:cNvPr id="803" name="Google Shape;803;p19"/>
          <p:cNvGrpSpPr/>
          <p:nvPr/>
        </p:nvGrpSpPr>
        <p:grpSpPr>
          <a:xfrm>
            <a:off x="801099" y="5963472"/>
            <a:ext cx="5623530" cy="445854"/>
            <a:chOff x="801099" y="5486400"/>
            <a:chExt cx="5623530" cy="445854"/>
          </a:xfrm>
        </p:grpSpPr>
        <p:sp>
          <p:nvSpPr>
            <p:cNvPr id="804" name="Google Shape;804;p19"/>
            <p:cNvSpPr txBox="1"/>
            <p:nvPr/>
          </p:nvSpPr>
          <p:spPr>
            <a:xfrm>
              <a:off x="855493" y="5579201"/>
              <a:ext cx="63991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1990</a:t>
              </a:r>
              <a:endParaRPr/>
            </a:p>
          </p:txBody>
        </p:sp>
        <p:sp>
          <p:nvSpPr>
            <p:cNvPr id="805" name="Google Shape;805;p19"/>
            <p:cNvSpPr txBox="1"/>
            <p:nvPr/>
          </p:nvSpPr>
          <p:spPr>
            <a:xfrm>
              <a:off x="2514770" y="5593700"/>
              <a:ext cx="63991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2000</a:t>
              </a:r>
              <a:endParaRPr/>
            </a:p>
          </p:txBody>
        </p:sp>
        <p:sp>
          <p:nvSpPr>
            <p:cNvPr id="806" name="Google Shape;806;p19"/>
            <p:cNvSpPr txBox="1"/>
            <p:nvPr/>
          </p:nvSpPr>
          <p:spPr>
            <a:xfrm>
              <a:off x="4150358" y="5579201"/>
              <a:ext cx="63991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2010</a:t>
              </a:r>
              <a:endParaRPr/>
            </a:p>
          </p:txBody>
        </p:sp>
        <p:cxnSp>
          <p:nvCxnSpPr>
            <p:cNvPr id="807" name="Google Shape;807;p19"/>
            <p:cNvCxnSpPr/>
            <p:nvPr/>
          </p:nvCxnSpPr>
          <p:spPr>
            <a:xfrm>
              <a:off x="801099" y="5617821"/>
              <a:ext cx="5333001" cy="0"/>
            </a:xfrm>
            <a:prstGeom prst="straightConnector1">
              <a:avLst/>
            </a:prstGeom>
            <a:noFill/>
            <a:ln cap="flat" cmpd="sng" w="31750">
              <a:solidFill>
                <a:schemeClr val="dk1"/>
              </a:solidFill>
              <a:prstDash val="solid"/>
              <a:miter lim="800000"/>
              <a:headEnd len="sm" w="sm" type="none"/>
              <a:tailEnd len="sm" w="sm" type="none"/>
            </a:ln>
          </p:spPr>
        </p:cxnSp>
        <p:cxnSp>
          <p:nvCxnSpPr>
            <p:cNvPr id="808" name="Google Shape;808;p19"/>
            <p:cNvCxnSpPr/>
            <p:nvPr/>
          </p:nvCxnSpPr>
          <p:spPr>
            <a:xfrm>
              <a:off x="875111"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809" name="Google Shape;809;p19"/>
            <p:cNvCxnSpPr/>
            <p:nvPr/>
          </p:nvCxnSpPr>
          <p:spPr>
            <a:xfrm>
              <a:off x="1203978"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810" name="Google Shape;810;p19"/>
            <p:cNvCxnSpPr/>
            <p:nvPr/>
          </p:nvCxnSpPr>
          <p:spPr>
            <a:xfrm>
              <a:off x="1532845"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811" name="Google Shape;811;p19"/>
            <p:cNvCxnSpPr/>
            <p:nvPr/>
          </p:nvCxnSpPr>
          <p:spPr>
            <a:xfrm>
              <a:off x="1861712"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812" name="Google Shape;812;p19"/>
            <p:cNvCxnSpPr/>
            <p:nvPr/>
          </p:nvCxnSpPr>
          <p:spPr>
            <a:xfrm>
              <a:off x="2519446"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813" name="Google Shape;813;p19"/>
            <p:cNvCxnSpPr/>
            <p:nvPr/>
          </p:nvCxnSpPr>
          <p:spPr>
            <a:xfrm>
              <a:off x="2190579"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814" name="Google Shape;814;p19"/>
            <p:cNvCxnSpPr/>
            <p:nvPr/>
          </p:nvCxnSpPr>
          <p:spPr>
            <a:xfrm>
              <a:off x="2848313"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815" name="Google Shape;815;p19"/>
            <p:cNvCxnSpPr/>
            <p:nvPr/>
          </p:nvCxnSpPr>
          <p:spPr>
            <a:xfrm>
              <a:off x="3177180"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816" name="Google Shape;816;p19"/>
            <p:cNvCxnSpPr/>
            <p:nvPr/>
          </p:nvCxnSpPr>
          <p:spPr>
            <a:xfrm>
              <a:off x="3506047"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817" name="Google Shape;817;p19"/>
            <p:cNvCxnSpPr/>
            <p:nvPr/>
          </p:nvCxnSpPr>
          <p:spPr>
            <a:xfrm>
              <a:off x="3834914"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818" name="Google Shape;818;p19"/>
            <p:cNvCxnSpPr/>
            <p:nvPr/>
          </p:nvCxnSpPr>
          <p:spPr>
            <a:xfrm>
              <a:off x="4163781"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819" name="Google Shape;819;p19"/>
            <p:cNvCxnSpPr/>
            <p:nvPr/>
          </p:nvCxnSpPr>
          <p:spPr>
            <a:xfrm>
              <a:off x="4492648"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820" name="Google Shape;820;p19"/>
            <p:cNvCxnSpPr/>
            <p:nvPr/>
          </p:nvCxnSpPr>
          <p:spPr>
            <a:xfrm>
              <a:off x="4821515"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821" name="Google Shape;821;p19"/>
            <p:cNvCxnSpPr/>
            <p:nvPr/>
          </p:nvCxnSpPr>
          <p:spPr>
            <a:xfrm>
              <a:off x="5150382"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822" name="Google Shape;822;p19"/>
            <p:cNvCxnSpPr/>
            <p:nvPr/>
          </p:nvCxnSpPr>
          <p:spPr>
            <a:xfrm>
              <a:off x="5479249"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823" name="Google Shape;823;p19"/>
            <p:cNvCxnSpPr/>
            <p:nvPr/>
          </p:nvCxnSpPr>
          <p:spPr>
            <a:xfrm>
              <a:off x="5808116"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824" name="Google Shape;824;p19"/>
            <p:cNvCxnSpPr/>
            <p:nvPr/>
          </p:nvCxnSpPr>
          <p:spPr>
            <a:xfrm>
              <a:off x="6136990" y="5486400"/>
              <a:ext cx="0" cy="137160"/>
            </a:xfrm>
            <a:prstGeom prst="straightConnector1">
              <a:avLst/>
            </a:prstGeom>
            <a:noFill/>
            <a:ln cap="flat" cmpd="sng" w="25400">
              <a:solidFill>
                <a:schemeClr val="dk1"/>
              </a:solidFill>
              <a:prstDash val="solid"/>
              <a:miter lim="800000"/>
              <a:headEnd len="sm" w="sm" type="none"/>
              <a:tailEnd len="sm" w="sm" type="none"/>
            </a:ln>
          </p:spPr>
        </p:cxnSp>
        <p:sp>
          <p:nvSpPr>
            <p:cNvPr id="825" name="Google Shape;825;p19"/>
            <p:cNvSpPr txBox="1"/>
            <p:nvPr/>
          </p:nvSpPr>
          <p:spPr>
            <a:xfrm>
              <a:off x="5784710" y="5579201"/>
              <a:ext cx="63991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2020</a:t>
              </a:r>
              <a:endParaRPr/>
            </a:p>
          </p:txBody>
        </p:sp>
      </p:grpSp>
      <p:sp>
        <p:nvSpPr>
          <p:cNvPr id="826" name="Google Shape;826;p19"/>
          <p:cNvSpPr/>
          <p:nvPr/>
        </p:nvSpPr>
        <p:spPr>
          <a:xfrm>
            <a:off x="827992" y="1408070"/>
            <a:ext cx="694944" cy="1371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7" name="Google Shape;827;p19"/>
          <p:cNvSpPr/>
          <p:nvPr/>
        </p:nvSpPr>
        <p:spPr>
          <a:xfrm>
            <a:off x="1221458" y="1629192"/>
            <a:ext cx="1360957" cy="1371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8" name="Google Shape;828;p19"/>
          <p:cNvSpPr/>
          <p:nvPr/>
        </p:nvSpPr>
        <p:spPr>
          <a:xfrm>
            <a:off x="1567564" y="1837605"/>
            <a:ext cx="1408176" cy="1371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9" name="Google Shape;829;p19"/>
          <p:cNvSpPr/>
          <p:nvPr/>
        </p:nvSpPr>
        <p:spPr>
          <a:xfrm>
            <a:off x="2070848" y="2063615"/>
            <a:ext cx="2421800" cy="1371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0" name="Google Shape;830;p19"/>
          <p:cNvSpPr/>
          <p:nvPr/>
        </p:nvSpPr>
        <p:spPr>
          <a:xfrm>
            <a:off x="2450600" y="2284737"/>
            <a:ext cx="1699757" cy="1371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1" name="Google Shape;831;p19"/>
          <p:cNvSpPr/>
          <p:nvPr/>
        </p:nvSpPr>
        <p:spPr>
          <a:xfrm>
            <a:off x="2514770" y="2525737"/>
            <a:ext cx="2635612" cy="1371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2" name="Google Shape;832;p19"/>
          <p:cNvSpPr/>
          <p:nvPr/>
        </p:nvSpPr>
        <p:spPr>
          <a:xfrm>
            <a:off x="2834729" y="2761849"/>
            <a:ext cx="1118706" cy="1371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3" name="Google Shape;833;p19"/>
          <p:cNvSpPr/>
          <p:nvPr/>
        </p:nvSpPr>
        <p:spPr>
          <a:xfrm>
            <a:off x="3177179" y="2993067"/>
            <a:ext cx="1644335" cy="1371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4" name="Google Shape;834;p19"/>
          <p:cNvSpPr/>
          <p:nvPr/>
        </p:nvSpPr>
        <p:spPr>
          <a:xfrm>
            <a:off x="2808557" y="5073723"/>
            <a:ext cx="1661761" cy="137160"/>
          </a:xfrm>
          <a:prstGeom prst="rect">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835" name="Google Shape;835;p19"/>
          <p:cNvGrpSpPr/>
          <p:nvPr/>
        </p:nvGrpSpPr>
        <p:grpSpPr>
          <a:xfrm>
            <a:off x="3467599" y="3441712"/>
            <a:ext cx="2528819" cy="140209"/>
            <a:chOff x="3467599" y="3395113"/>
            <a:chExt cx="2528819" cy="140209"/>
          </a:xfrm>
        </p:grpSpPr>
        <p:sp>
          <p:nvSpPr>
            <p:cNvPr id="836" name="Google Shape;836;p19"/>
            <p:cNvSpPr/>
            <p:nvPr/>
          </p:nvSpPr>
          <p:spPr>
            <a:xfrm>
              <a:off x="3467599" y="3398162"/>
              <a:ext cx="2336251" cy="1371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7" name="Google Shape;837;p19"/>
            <p:cNvSpPr/>
            <p:nvPr/>
          </p:nvSpPr>
          <p:spPr>
            <a:xfrm rot="5400000">
              <a:off x="5830653" y="3366509"/>
              <a:ext cx="137161" cy="194369"/>
            </a:xfrm>
            <a:prstGeom prst="triangle">
              <a:avLst>
                <a:gd fmla="val 50000" name="adj"/>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838" name="Google Shape;838;p19"/>
          <p:cNvGrpSpPr/>
          <p:nvPr/>
        </p:nvGrpSpPr>
        <p:grpSpPr>
          <a:xfrm>
            <a:off x="3984095" y="3677329"/>
            <a:ext cx="2012322" cy="143510"/>
            <a:chOff x="3984095" y="3630730"/>
            <a:chExt cx="2012322" cy="143510"/>
          </a:xfrm>
        </p:grpSpPr>
        <p:sp>
          <p:nvSpPr>
            <p:cNvPr id="839" name="Google Shape;839;p19"/>
            <p:cNvSpPr/>
            <p:nvPr/>
          </p:nvSpPr>
          <p:spPr>
            <a:xfrm>
              <a:off x="3984095" y="3637080"/>
              <a:ext cx="1819756" cy="1371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40" name="Google Shape;840;p19"/>
            <p:cNvSpPr/>
            <p:nvPr/>
          </p:nvSpPr>
          <p:spPr>
            <a:xfrm rot="5400000">
              <a:off x="5830652" y="3602126"/>
              <a:ext cx="137161" cy="194369"/>
            </a:xfrm>
            <a:prstGeom prst="triangle">
              <a:avLst>
                <a:gd fmla="val 50000" name="adj"/>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841" name="Google Shape;841;p19"/>
          <p:cNvGrpSpPr/>
          <p:nvPr/>
        </p:nvGrpSpPr>
        <p:grpSpPr>
          <a:xfrm>
            <a:off x="4470318" y="3912635"/>
            <a:ext cx="1526098" cy="140209"/>
            <a:chOff x="4470318" y="3858541"/>
            <a:chExt cx="1526098" cy="140209"/>
          </a:xfrm>
        </p:grpSpPr>
        <p:sp>
          <p:nvSpPr>
            <p:cNvPr id="842" name="Google Shape;842;p19"/>
            <p:cNvSpPr/>
            <p:nvPr/>
          </p:nvSpPr>
          <p:spPr>
            <a:xfrm>
              <a:off x="4470318" y="3861590"/>
              <a:ext cx="1333532" cy="1371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43" name="Google Shape;843;p19"/>
            <p:cNvSpPr/>
            <p:nvPr/>
          </p:nvSpPr>
          <p:spPr>
            <a:xfrm rot="5400000">
              <a:off x="5830651" y="3829937"/>
              <a:ext cx="137161" cy="194369"/>
            </a:xfrm>
            <a:prstGeom prst="triangle">
              <a:avLst>
                <a:gd fmla="val 50000" name="adj"/>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844" name="Google Shape;844;p19"/>
          <p:cNvGrpSpPr/>
          <p:nvPr/>
        </p:nvGrpSpPr>
        <p:grpSpPr>
          <a:xfrm>
            <a:off x="4833991" y="4304811"/>
            <a:ext cx="1159123" cy="140209"/>
            <a:chOff x="4833991" y="4376717"/>
            <a:chExt cx="1159123" cy="140209"/>
          </a:xfrm>
        </p:grpSpPr>
        <p:sp>
          <p:nvSpPr>
            <p:cNvPr id="845" name="Google Shape;845;p19"/>
            <p:cNvSpPr/>
            <p:nvPr/>
          </p:nvSpPr>
          <p:spPr>
            <a:xfrm>
              <a:off x="4833991" y="4379766"/>
              <a:ext cx="969860" cy="1371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46" name="Google Shape;846;p19"/>
            <p:cNvSpPr/>
            <p:nvPr/>
          </p:nvSpPr>
          <p:spPr>
            <a:xfrm rot="5400000">
              <a:off x="5827349" y="4348113"/>
              <a:ext cx="137161" cy="194369"/>
            </a:xfrm>
            <a:prstGeom prst="triangle">
              <a:avLst>
                <a:gd fmla="val 50000" name="adj"/>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847" name="Google Shape;847;p19"/>
          <p:cNvGrpSpPr/>
          <p:nvPr/>
        </p:nvGrpSpPr>
        <p:grpSpPr>
          <a:xfrm>
            <a:off x="3792821" y="5265279"/>
            <a:ext cx="2205398" cy="140461"/>
            <a:chOff x="3792821" y="5160712"/>
            <a:chExt cx="2205398" cy="140461"/>
          </a:xfrm>
        </p:grpSpPr>
        <p:sp>
          <p:nvSpPr>
            <p:cNvPr id="848" name="Google Shape;848;p19"/>
            <p:cNvSpPr/>
            <p:nvPr/>
          </p:nvSpPr>
          <p:spPr>
            <a:xfrm>
              <a:off x="3792821" y="5164013"/>
              <a:ext cx="2011030" cy="137160"/>
            </a:xfrm>
            <a:prstGeom prst="rect">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49" name="Google Shape;849;p19"/>
            <p:cNvSpPr/>
            <p:nvPr/>
          </p:nvSpPr>
          <p:spPr>
            <a:xfrm rot="5400000">
              <a:off x="5832454" y="5132108"/>
              <a:ext cx="137161" cy="194369"/>
            </a:xfrm>
            <a:prstGeom prst="triangle">
              <a:avLst>
                <a:gd fmla="val 50000" name="adj"/>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850" name="Google Shape;850;p19"/>
          <p:cNvGrpSpPr/>
          <p:nvPr/>
        </p:nvGrpSpPr>
        <p:grpSpPr>
          <a:xfrm>
            <a:off x="4999765" y="5481140"/>
            <a:ext cx="997622" cy="140461"/>
            <a:chOff x="4999765" y="5436533"/>
            <a:chExt cx="997622" cy="140461"/>
          </a:xfrm>
        </p:grpSpPr>
        <p:sp>
          <p:nvSpPr>
            <p:cNvPr id="851" name="Google Shape;851;p19"/>
            <p:cNvSpPr/>
            <p:nvPr/>
          </p:nvSpPr>
          <p:spPr>
            <a:xfrm>
              <a:off x="4999765" y="5439834"/>
              <a:ext cx="804086" cy="137160"/>
            </a:xfrm>
            <a:prstGeom prst="rect">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52" name="Google Shape;852;p19"/>
            <p:cNvSpPr/>
            <p:nvPr/>
          </p:nvSpPr>
          <p:spPr>
            <a:xfrm rot="5400000">
              <a:off x="5831622" y="5407929"/>
              <a:ext cx="137161" cy="194369"/>
            </a:xfrm>
            <a:prstGeom prst="triangle">
              <a:avLst>
                <a:gd fmla="val 50000" name="adj"/>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853" name="Google Shape;853;p19"/>
          <p:cNvSpPr/>
          <p:nvPr/>
        </p:nvSpPr>
        <p:spPr>
          <a:xfrm rot="5400000">
            <a:off x="5836759" y="5701302"/>
            <a:ext cx="147506" cy="173750"/>
          </a:xfrm>
          <a:prstGeom prst="triangle">
            <a:avLst>
              <a:gd fmla="val 50000" name="adj"/>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54" name="Google Shape;854;p19"/>
          <p:cNvSpPr txBox="1"/>
          <p:nvPr/>
        </p:nvSpPr>
        <p:spPr>
          <a:xfrm>
            <a:off x="1513002" y="1278612"/>
            <a:ext cx="109677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SSMI F08</a:t>
            </a:r>
            <a:endParaRPr/>
          </a:p>
        </p:txBody>
      </p:sp>
      <p:sp>
        <p:nvSpPr>
          <p:cNvPr id="855" name="Google Shape;855;p19"/>
          <p:cNvSpPr txBox="1"/>
          <p:nvPr/>
        </p:nvSpPr>
        <p:spPr>
          <a:xfrm>
            <a:off x="2514770" y="1510307"/>
            <a:ext cx="109677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SSMI F10</a:t>
            </a:r>
            <a:endParaRPr/>
          </a:p>
        </p:txBody>
      </p:sp>
      <p:sp>
        <p:nvSpPr>
          <p:cNvPr id="856" name="Google Shape;856;p19"/>
          <p:cNvSpPr txBox="1"/>
          <p:nvPr/>
        </p:nvSpPr>
        <p:spPr>
          <a:xfrm>
            <a:off x="4428996" y="1948027"/>
            <a:ext cx="109677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SSMI F13</a:t>
            </a:r>
            <a:endParaRPr/>
          </a:p>
        </p:txBody>
      </p:sp>
      <p:sp>
        <p:nvSpPr>
          <p:cNvPr id="857" name="Google Shape;857;p19"/>
          <p:cNvSpPr txBox="1"/>
          <p:nvPr/>
        </p:nvSpPr>
        <p:spPr>
          <a:xfrm>
            <a:off x="4164463" y="2179276"/>
            <a:ext cx="109677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SSMI F14</a:t>
            </a:r>
            <a:endParaRPr/>
          </a:p>
        </p:txBody>
      </p:sp>
      <p:sp>
        <p:nvSpPr>
          <p:cNvPr id="858" name="Google Shape;858;p19"/>
          <p:cNvSpPr txBox="1"/>
          <p:nvPr/>
        </p:nvSpPr>
        <p:spPr>
          <a:xfrm>
            <a:off x="3030508" y="1697656"/>
            <a:ext cx="108151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SSMI F11</a:t>
            </a:r>
            <a:endParaRPr/>
          </a:p>
        </p:txBody>
      </p:sp>
      <p:sp>
        <p:nvSpPr>
          <p:cNvPr id="859" name="Google Shape;859;p19"/>
          <p:cNvSpPr txBox="1"/>
          <p:nvPr/>
        </p:nvSpPr>
        <p:spPr>
          <a:xfrm>
            <a:off x="5175937" y="2411212"/>
            <a:ext cx="53893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TMI</a:t>
            </a:r>
            <a:endParaRPr/>
          </a:p>
        </p:txBody>
      </p:sp>
      <p:sp>
        <p:nvSpPr>
          <p:cNvPr id="860" name="Google Shape;860;p19"/>
          <p:cNvSpPr txBox="1"/>
          <p:nvPr/>
        </p:nvSpPr>
        <p:spPr>
          <a:xfrm>
            <a:off x="3953435" y="2663237"/>
            <a:ext cx="109677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SSMI F15</a:t>
            </a:r>
            <a:endParaRPr/>
          </a:p>
        </p:txBody>
      </p:sp>
      <p:sp>
        <p:nvSpPr>
          <p:cNvPr id="861" name="Google Shape;861;p19"/>
          <p:cNvSpPr txBox="1"/>
          <p:nvPr/>
        </p:nvSpPr>
        <p:spPr>
          <a:xfrm>
            <a:off x="4843445" y="2897362"/>
            <a:ext cx="91242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AMSRE</a:t>
            </a:r>
            <a:endParaRPr/>
          </a:p>
        </p:txBody>
      </p:sp>
      <p:sp>
        <p:nvSpPr>
          <p:cNvPr id="862" name="Google Shape;862;p19"/>
          <p:cNvSpPr txBox="1"/>
          <p:nvPr/>
        </p:nvSpPr>
        <p:spPr>
          <a:xfrm>
            <a:off x="2296192" y="3094420"/>
            <a:ext cx="111357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WINDSAT</a:t>
            </a:r>
            <a:endParaRPr/>
          </a:p>
        </p:txBody>
      </p:sp>
      <p:sp>
        <p:nvSpPr>
          <p:cNvPr id="863" name="Google Shape;863;p19"/>
          <p:cNvSpPr txBox="1"/>
          <p:nvPr/>
        </p:nvSpPr>
        <p:spPr>
          <a:xfrm>
            <a:off x="3808177" y="4219256"/>
            <a:ext cx="102624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AMSER2</a:t>
            </a:r>
            <a:endParaRPr/>
          </a:p>
        </p:txBody>
      </p:sp>
      <p:sp>
        <p:nvSpPr>
          <p:cNvPr id="864" name="Google Shape;864;p19"/>
          <p:cNvSpPr txBox="1"/>
          <p:nvPr/>
        </p:nvSpPr>
        <p:spPr>
          <a:xfrm>
            <a:off x="2364365" y="3328531"/>
            <a:ext cx="109677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SSMI F16</a:t>
            </a:r>
            <a:endParaRPr/>
          </a:p>
        </p:txBody>
      </p:sp>
      <p:sp>
        <p:nvSpPr>
          <p:cNvPr id="865" name="Google Shape;865;p19"/>
          <p:cNvSpPr txBox="1"/>
          <p:nvPr/>
        </p:nvSpPr>
        <p:spPr>
          <a:xfrm>
            <a:off x="3394082" y="3813509"/>
            <a:ext cx="109677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SSMI F18</a:t>
            </a:r>
            <a:endParaRPr/>
          </a:p>
        </p:txBody>
      </p:sp>
      <p:sp>
        <p:nvSpPr>
          <p:cNvPr id="866" name="Google Shape;866;p19"/>
          <p:cNvSpPr txBox="1"/>
          <p:nvPr/>
        </p:nvSpPr>
        <p:spPr>
          <a:xfrm>
            <a:off x="2894044" y="3587698"/>
            <a:ext cx="109677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SSMI F17</a:t>
            </a:r>
            <a:endParaRPr/>
          </a:p>
        </p:txBody>
      </p:sp>
      <p:grpSp>
        <p:nvGrpSpPr>
          <p:cNvPr id="867" name="Google Shape;867;p19"/>
          <p:cNvGrpSpPr/>
          <p:nvPr/>
        </p:nvGrpSpPr>
        <p:grpSpPr>
          <a:xfrm>
            <a:off x="5175936" y="4508848"/>
            <a:ext cx="820367" cy="139991"/>
            <a:chOff x="5175936" y="4648354"/>
            <a:chExt cx="820367" cy="139991"/>
          </a:xfrm>
        </p:grpSpPr>
        <p:sp>
          <p:nvSpPr>
            <p:cNvPr id="868" name="Google Shape;868;p19"/>
            <p:cNvSpPr/>
            <p:nvPr/>
          </p:nvSpPr>
          <p:spPr>
            <a:xfrm>
              <a:off x="5175936" y="4651185"/>
              <a:ext cx="627081" cy="1371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69" name="Google Shape;869;p19"/>
            <p:cNvSpPr/>
            <p:nvPr/>
          </p:nvSpPr>
          <p:spPr>
            <a:xfrm rot="5400000">
              <a:off x="5830538" y="4619750"/>
              <a:ext cx="137161" cy="194369"/>
            </a:xfrm>
            <a:prstGeom prst="triangle">
              <a:avLst>
                <a:gd fmla="val 50000" name="adj"/>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870" name="Google Shape;870;p19"/>
          <p:cNvSpPr txBox="1"/>
          <p:nvPr/>
        </p:nvSpPr>
        <p:spPr>
          <a:xfrm>
            <a:off x="4522985" y="4420296"/>
            <a:ext cx="57419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GMI</a:t>
            </a:r>
            <a:endParaRPr/>
          </a:p>
        </p:txBody>
      </p:sp>
      <p:sp>
        <p:nvSpPr>
          <p:cNvPr id="871" name="Google Shape;871;p19"/>
          <p:cNvSpPr txBox="1"/>
          <p:nvPr/>
        </p:nvSpPr>
        <p:spPr>
          <a:xfrm>
            <a:off x="1689340" y="4904446"/>
            <a:ext cx="111921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QuickScat</a:t>
            </a:r>
            <a:endParaRPr/>
          </a:p>
        </p:txBody>
      </p:sp>
      <p:sp>
        <p:nvSpPr>
          <p:cNvPr id="872" name="Google Shape;872;p19"/>
          <p:cNvSpPr txBox="1"/>
          <p:nvPr/>
        </p:nvSpPr>
        <p:spPr>
          <a:xfrm>
            <a:off x="1913627" y="5167703"/>
            <a:ext cx="183550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ASCAT METOP-A</a:t>
            </a:r>
            <a:endParaRPr/>
          </a:p>
        </p:txBody>
      </p:sp>
      <p:sp>
        <p:nvSpPr>
          <p:cNvPr id="873" name="Google Shape;873;p19"/>
          <p:cNvSpPr txBox="1"/>
          <p:nvPr/>
        </p:nvSpPr>
        <p:spPr>
          <a:xfrm>
            <a:off x="3180026" y="5399691"/>
            <a:ext cx="183550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ASCAT METOP-B</a:t>
            </a:r>
            <a:endParaRPr/>
          </a:p>
        </p:txBody>
      </p:sp>
      <p:sp>
        <p:nvSpPr>
          <p:cNvPr id="874" name="Google Shape;874;p19"/>
          <p:cNvSpPr txBox="1"/>
          <p:nvPr/>
        </p:nvSpPr>
        <p:spPr>
          <a:xfrm>
            <a:off x="4021076" y="5626284"/>
            <a:ext cx="184672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ASCAT METOP-C</a:t>
            </a:r>
            <a:endParaRPr/>
          </a:p>
        </p:txBody>
      </p:sp>
      <p:grpSp>
        <p:nvGrpSpPr>
          <p:cNvPr id="875" name="Google Shape;875;p19"/>
          <p:cNvGrpSpPr/>
          <p:nvPr/>
        </p:nvGrpSpPr>
        <p:grpSpPr>
          <a:xfrm>
            <a:off x="3341593" y="3219006"/>
            <a:ext cx="2651937" cy="142119"/>
            <a:chOff x="3341593" y="3219006"/>
            <a:chExt cx="2651937" cy="142119"/>
          </a:xfrm>
        </p:grpSpPr>
        <p:sp>
          <p:nvSpPr>
            <p:cNvPr id="876" name="Google Shape;876;p19"/>
            <p:cNvSpPr/>
            <p:nvPr/>
          </p:nvSpPr>
          <p:spPr>
            <a:xfrm>
              <a:off x="3341593" y="3223965"/>
              <a:ext cx="2461423" cy="1371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77" name="Google Shape;877;p19"/>
            <p:cNvSpPr/>
            <p:nvPr/>
          </p:nvSpPr>
          <p:spPr>
            <a:xfrm rot="5400000">
              <a:off x="5827765" y="3190402"/>
              <a:ext cx="137161" cy="194369"/>
            </a:xfrm>
            <a:prstGeom prst="triangle">
              <a:avLst>
                <a:gd fmla="val 50000" name="adj"/>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878" name="Google Shape;878;p19"/>
          <p:cNvGrpSpPr/>
          <p:nvPr/>
        </p:nvGrpSpPr>
        <p:grpSpPr>
          <a:xfrm>
            <a:off x="4522985" y="4114457"/>
            <a:ext cx="1449522" cy="140209"/>
            <a:chOff x="4546893" y="4376717"/>
            <a:chExt cx="1449522" cy="140209"/>
          </a:xfrm>
        </p:grpSpPr>
        <p:sp>
          <p:nvSpPr>
            <p:cNvPr id="879" name="Google Shape;879;p19"/>
            <p:cNvSpPr/>
            <p:nvPr/>
          </p:nvSpPr>
          <p:spPr>
            <a:xfrm>
              <a:off x="4546893" y="4379766"/>
              <a:ext cx="1256958" cy="1371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0" name="Google Shape;880;p19"/>
            <p:cNvSpPr/>
            <p:nvPr/>
          </p:nvSpPr>
          <p:spPr>
            <a:xfrm rot="5400000">
              <a:off x="5830650" y="4348113"/>
              <a:ext cx="137161" cy="194369"/>
            </a:xfrm>
            <a:prstGeom prst="triangle">
              <a:avLst>
                <a:gd fmla="val 50000" name="adj"/>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881" name="Google Shape;881;p19"/>
          <p:cNvGrpSpPr/>
          <p:nvPr/>
        </p:nvGrpSpPr>
        <p:grpSpPr>
          <a:xfrm>
            <a:off x="5184796" y="4714408"/>
            <a:ext cx="820367" cy="139991"/>
            <a:chOff x="5175936" y="4648354"/>
            <a:chExt cx="820367" cy="139991"/>
          </a:xfrm>
        </p:grpSpPr>
        <p:sp>
          <p:nvSpPr>
            <p:cNvPr id="882" name="Google Shape;882;p19"/>
            <p:cNvSpPr/>
            <p:nvPr/>
          </p:nvSpPr>
          <p:spPr>
            <a:xfrm>
              <a:off x="5175936" y="4651185"/>
              <a:ext cx="627081" cy="1371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3" name="Google Shape;883;p19"/>
            <p:cNvSpPr/>
            <p:nvPr/>
          </p:nvSpPr>
          <p:spPr>
            <a:xfrm rot="5400000">
              <a:off x="5830538" y="4619750"/>
              <a:ext cx="137161" cy="194369"/>
            </a:xfrm>
            <a:prstGeom prst="triangle">
              <a:avLst>
                <a:gd fmla="val 50000" name="adj"/>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884" name="Google Shape;884;p19"/>
          <p:cNvSpPr txBox="1"/>
          <p:nvPr/>
        </p:nvSpPr>
        <p:spPr>
          <a:xfrm>
            <a:off x="4356412" y="4615224"/>
            <a:ext cx="76495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SMAP</a:t>
            </a:r>
            <a:endParaRPr/>
          </a:p>
        </p:txBody>
      </p:sp>
      <p:sp>
        <p:nvSpPr>
          <p:cNvPr id="885" name="Google Shape;885;p19"/>
          <p:cNvSpPr txBox="1"/>
          <p:nvPr/>
        </p:nvSpPr>
        <p:spPr>
          <a:xfrm>
            <a:off x="3737867" y="4008437"/>
            <a:ext cx="78899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SMOS</a:t>
            </a:r>
            <a:endParaRPr/>
          </a:p>
        </p:txBody>
      </p:sp>
      <p:pic>
        <p:nvPicPr>
          <p:cNvPr id="886" name="Google Shape;886;p19"/>
          <p:cNvPicPr preferRelativeResize="0"/>
          <p:nvPr/>
        </p:nvPicPr>
        <p:blipFill rotWithShape="1">
          <a:blip r:embed="rId3">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86"/>
                                        </p:tgtEl>
                                        <p:attrNameLst>
                                          <p:attrName>style.visibility</p:attrName>
                                        </p:attrNameLst>
                                      </p:cBhvr>
                                      <p:to>
                                        <p:strVal val="visible"/>
                                      </p:to>
                                    </p:set>
                                    <p:animEffect filter="fade" transition="in">
                                      <p:cBhvr>
                                        <p:cTn dur="1"/>
                                        <p:tgtEl>
                                          <p:spTgt spid="8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2"/>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latin typeface="Arial Narrow"/>
                <a:ea typeface="Arial Narrow"/>
                <a:cs typeface="Arial Narrow"/>
                <a:sym typeface="Arial Narrow"/>
              </a:rPr>
              <a:t>The presentation will cover the following topics</a:t>
            </a:r>
            <a:endParaRPr/>
          </a:p>
        </p:txBody>
      </p:sp>
      <p:sp>
        <p:nvSpPr>
          <p:cNvPr id="86" name="Google Shape;86;p2"/>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87" name="Google Shape;87;p2"/>
          <p:cNvSpPr/>
          <p:nvPr/>
        </p:nvSpPr>
        <p:spPr>
          <a:xfrm>
            <a:off x="1429115" y="1801321"/>
            <a:ext cx="7564573" cy="155113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2000" cap="small">
                <a:solidFill>
                  <a:srgbClr val="262626"/>
                </a:solidFill>
                <a:latin typeface="Arial"/>
                <a:ea typeface="Arial"/>
                <a:cs typeface="Arial"/>
                <a:sym typeface="Arial"/>
              </a:rPr>
              <a:t>Microwave transmission in the atmosphere</a:t>
            </a:r>
            <a:endParaRPr/>
          </a:p>
          <a:p>
            <a:pPr indent="0" lvl="0" marL="0" marR="0" rtl="0" algn="l">
              <a:lnSpc>
                <a:spcPct val="120000"/>
              </a:lnSpc>
              <a:spcBef>
                <a:spcPts val="1200"/>
              </a:spcBef>
              <a:spcAft>
                <a:spcPts val="0"/>
              </a:spcAft>
              <a:buNone/>
            </a:pPr>
            <a:r>
              <a:rPr b="1" lang="en-US" sz="2000" cap="small">
                <a:solidFill>
                  <a:srgbClr val="262626"/>
                </a:solidFill>
                <a:latin typeface="Arial"/>
                <a:ea typeface="Arial"/>
                <a:cs typeface="Arial"/>
                <a:sym typeface="Arial"/>
              </a:rPr>
              <a:t>Passive and active satellite sensors </a:t>
            </a:r>
            <a:endParaRPr/>
          </a:p>
          <a:p>
            <a:pPr indent="0" lvl="0" marL="0" marR="0" rtl="0" algn="l">
              <a:lnSpc>
                <a:spcPct val="120000"/>
              </a:lnSpc>
              <a:spcBef>
                <a:spcPts val="1800"/>
              </a:spcBef>
              <a:spcAft>
                <a:spcPts val="0"/>
              </a:spcAft>
              <a:buNone/>
            </a:pPr>
            <a:r>
              <a:rPr b="1" lang="en-US" sz="2000" cap="small">
                <a:solidFill>
                  <a:srgbClr val="262626"/>
                </a:solidFill>
                <a:latin typeface="Arial"/>
                <a:ea typeface="Arial"/>
                <a:cs typeface="Arial"/>
                <a:sym typeface="Arial"/>
              </a:rPr>
              <a:t>SSS, Wind, and SSH measurements and products</a:t>
            </a:r>
            <a:endParaRPr/>
          </a:p>
        </p:txBody>
      </p:sp>
      <p:pic>
        <p:nvPicPr>
          <p:cNvPr id="88" name="Google Shape;88;p2"/>
          <p:cNvPicPr preferRelativeResize="0"/>
          <p:nvPr/>
        </p:nvPicPr>
        <p:blipFill rotWithShape="1">
          <a:blip r:embed="rId3">
            <a:alphaModFix/>
          </a:blip>
          <a:srcRect b="0" l="0" r="0" t="0"/>
          <a:stretch/>
        </p:blipFill>
        <p:spPr>
          <a:xfrm>
            <a:off x="8855180" y="3164091"/>
            <a:ext cx="3128682" cy="3128682"/>
          </a:xfrm>
          <a:prstGeom prst="rect">
            <a:avLst/>
          </a:prstGeom>
          <a:noFill/>
          <a:ln>
            <a:noFill/>
          </a:ln>
        </p:spPr>
      </p:pic>
      <p:pic>
        <p:nvPicPr>
          <p:cNvPr id="89" name="Google Shape;89;p2"/>
          <p:cNvPicPr preferRelativeResize="0"/>
          <p:nvPr/>
        </p:nvPicPr>
        <p:blipFill rotWithShape="1">
          <a:blip r:embed="rId4">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1"/>
                                        <p:tgtEl>
                                          <p:spTgt spid="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20"/>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latin typeface="Arial Narrow"/>
                <a:ea typeface="Arial Narrow"/>
                <a:cs typeface="Arial Narrow"/>
                <a:sym typeface="Arial Narrow"/>
              </a:rPr>
              <a:t>Ocean features can be tracked with wind data</a:t>
            </a:r>
            <a:endParaRPr>
              <a:latin typeface="Arial Narrow"/>
              <a:ea typeface="Arial Narrow"/>
              <a:cs typeface="Arial Narrow"/>
              <a:sym typeface="Arial Narrow"/>
            </a:endParaRPr>
          </a:p>
        </p:txBody>
      </p:sp>
      <p:sp>
        <p:nvSpPr>
          <p:cNvPr id="893" name="Google Shape;893;p20"/>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894" name="Google Shape;894;p20"/>
          <p:cNvPicPr preferRelativeResize="0"/>
          <p:nvPr/>
        </p:nvPicPr>
        <p:blipFill rotWithShape="1">
          <a:blip r:embed="rId3">
            <a:alphaModFix/>
          </a:blip>
          <a:srcRect b="0" l="0" r="0" t="0"/>
          <a:stretch/>
        </p:blipFill>
        <p:spPr>
          <a:xfrm>
            <a:off x="1050937" y="2005415"/>
            <a:ext cx="2616200" cy="3414141"/>
          </a:xfrm>
          <a:prstGeom prst="rect">
            <a:avLst/>
          </a:prstGeom>
          <a:noFill/>
          <a:ln cap="flat" cmpd="sng" w="25400">
            <a:solidFill>
              <a:schemeClr val="accent1"/>
            </a:solidFill>
            <a:prstDash val="solid"/>
            <a:round/>
            <a:headEnd len="sm" w="sm" type="none"/>
            <a:tailEnd len="sm" w="sm" type="none"/>
          </a:ln>
        </p:spPr>
      </p:pic>
      <p:grpSp>
        <p:nvGrpSpPr>
          <p:cNvPr id="895" name="Google Shape;895;p20"/>
          <p:cNvGrpSpPr/>
          <p:nvPr/>
        </p:nvGrpSpPr>
        <p:grpSpPr>
          <a:xfrm>
            <a:off x="5317490" y="1698581"/>
            <a:ext cx="6436501" cy="4013302"/>
            <a:chOff x="5317490" y="2099631"/>
            <a:chExt cx="6436501" cy="4013302"/>
          </a:xfrm>
        </p:grpSpPr>
        <p:sp>
          <p:nvSpPr>
            <p:cNvPr id="896" name="Google Shape;896;p20"/>
            <p:cNvSpPr/>
            <p:nvPr/>
          </p:nvSpPr>
          <p:spPr>
            <a:xfrm>
              <a:off x="5317490" y="2200872"/>
              <a:ext cx="301933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a:ea typeface="Arial"/>
                  <a:cs typeface="Arial"/>
                  <a:sym typeface="Arial"/>
                </a:rPr>
                <a:t>Wind Speed</a:t>
              </a:r>
              <a:br>
                <a:rPr b="1"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(black is high winds)</a:t>
              </a:r>
              <a:endParaRPr/>
            </a:p>
          </p:txBody>
        </p:sp>
        <p:sp>
          <p:nvSpPr>
            <p:cNvPr id="897" name="Google Shape;897;p20"/>
            <p:cNvSpPr/>
            <p:nvPr/>
          </p:nvSpPr>
          <p:spPr>
            <a:xfrm>
              <a:off x="8711860" y="2137059"/>
              <a:ext cx="298046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a:ea typeface="Arial"/>
                  <a:cs typeface="Arial"/>
                  <a:sym typeface="Arial"/>
                </a:rPr>
                <a:t>Wind Vectors</a:t>
              </a:r>
              <a:br>
                <a:rPr b="1"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(direction and speed)</a:t>
              </a:r>
              <a:endParaRPr/>
            </a:p>
          </p:txBody>
        </p:sp>
        <p:pic>
          <p:nvPicPr>
            <p:cNvPr id="898" name="Google Shape;898;p20"/>
            <p:cNvPicPr preferRelativeResize="0"/>
            <p:nvPr/>
          </p:nvPicPr>
          <p:blipFill rotWithShape="1">
            <a:blip r:embed="rId4">
              <a:alphaModFix/>
            </a:blip>
            <a:srcRect b="0" l="0" r="0" t="0"/>
            <a:stretch/>
          </p:blipFill>
          <p:spPr>
            <a:xfrm>
              <a:off x="8963729" y="2778379"/>
              <a:ext cx="2515599" cy="3074621"/>
            </a:xfrm>
            <a:prstGeom prst="rect">
              <a:avLst/>
            </a:prstGeom>
            <a:noFill/>
            <a:ln>
              <a:noFill/>
            </a:ln>
          </p:spPr>
        </p:pic>
        <p:pic>
          <p:nvPicPr>
            <p:cNvPr id="899" name="Google Shape;899;p20"/>
            <p:cNvPicPr preferRelativeResize="0"/>
            <p:nvPr/>
          </p:nvPicPr>
          <p:blipFill rotWithShape="1">
            <a:blip r:embed="rId5">
              <a:alphaModFix/>
            </a:blip>
            <a:srcRect b="0" l="0" r="0" t="0"/>
            <a:stretch/>
          </p:blipFill>
          <p:spPr>
            <a:xfrm>
              <a:off x="5630333" y="2778379"/>
              <a:ext cx="2515599" cy="3074621"/>
            </a:xfrm>
            <a:prstGeom prst="rect">
              <a:avLst/>
            </a:prstGeom>
            <a:noFill/>
            <a:ln>
              <a:noFill/>
            </a:ln>
          </p:spPr>
        </p:pic>
        <p:sp>
          <p:nvSpPr>
            <p:cNvPr id="900" name="Google Shape;900;p20"/>
            <p:cNvSpPr/>
            <p:nvPr/>
          </p:nvSpPr>
          <p:spPr>
            <a:xfrm>
              <a:off x="5353191" y="2099631"/>
              <a:ext cx="6400800" cy="4013302"/>
            </a:xfrm>
            <a:prstGeom prst="roundRect">
              <a:avLst>
                <a:gd fmla="val 5866" name="adj"/>
              </a:avLst>
            </a:prstGeom>
            <a:no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901" name="Google Shape;901;p20"/>
          <p:cNvSpPr txBox="1"/>
          <p:nvPr/>
        </p:nvSpPr>
        <p:spPr>
          <a:xfrm>
            <a:off x="5299323" y="5974661"/>
            <a:ext cx="633913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u="sng">
                <a:solidFill>
                  <a:schemeClr val="dk1"/>
                </a:solidFill>
                <a:latin typeface="Arial Narrow"/>
                <a:ea typeface="Arial Narrow"/>
                <a:cs typeface="Arial Narrow"/>
                <a:sym typeface="Arial Narrow"/>
                <a:hlinkClick r:id="rId6">
                  <a:extLst>
                    <a:ext uri="{A12FA001-AC4F-418D-AE19-62706E023703}">
                      <ahyp:hlinkClr val="tx"/>
                    </a:ext>
                  </a:extLst>
                </a:hlinkClick>
              </a:rPr>
              <a:t>https://coastwatch.pfeg.noaa.gov/projects/erddap/vectors.html</a:t>
            </a:r>
            <a:endParaRPr sz="1600">
              <a:solidFill>
                <a:schemeClr val="dk1"/>
              </a:solidFill>
              <a:latin typeface="Arial Narrow"/>
              <a:ea typeface="Arial Narrow"/>
              <a:cs typeface="Arial Narrow"/>
              <a:sym typeface="Arial Narrow"/>
            </a:endParaRPr>
          </a:p>
        </p:txBody>
      </p:sp>
      <p:sp>
        <p:nvSpPr>
          <p:cNvPr id="902" name="Google Shape;902;p20"/>
          <p:cNvSpPr txBox="1"/>
          <p:nvPr/>
        </p:nvSpPr>
        <p:spPr>
          <a:xfrm>
            <a:off x="5205196" y="5690903"/>
            <a:ext cx="6667224"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Narrow"/>
                <a:ea typeface="Arial Narrow"/>
                <a:cs typeface="Arial Narrow"/>
                <a:sym typeface="Arial Narrow"/>
              </a:rPr>
              <a:t>You can make these maps. Follow the instructions in Chapter 6 of the ERDDAP tutorial.</a:t>
            </a:r>
            <a:endParaRPr/>
          </a:p>
        </p:txBody>
      </p:sp>
      <p:sp>
        <p:nvSpPr>
          <p:cNvPr id="903" name="Google Shape;903;p20"/>
          <p:cNvSpPr txBox="1"/>
          <p:nvPr/>
        </p:nvSpPr>
        <p:spPr>
          <a:xfrm>
            <a:off x="1205416" y="5467682"/>
            <a:ext cx="2217274"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Narrow"/>
                <a:ea typeface="Arial Narrow"/>
                <a:cs typeface="Arial Narrow"/>
                <a:sym typeface="Arial Narrow"/>
              </a:rPr>
              <a:t>MODIS true color image</a:t>
            </a:r>
            <a:endParaRPr/>
          </a:p>
        </p:txBody>
      </p:sp>
      <p:sp>
        <p:nvSpPr>
          <p:cNvPr id="904" name="Google Shape;904;p20"/>
          <p:cNvSpPr/>
          <p:nvPr/>
        </p:nvSpPr>
        <p:spPr>
          <a:xfrm>
            <a:off x="0" y="983561"/>
            <a:ext cx="121920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cap="small">
                <a:solidFill>
                  <a:srgbClr val="1E4E79"/>
                </a:solidFill>
                <a:latin typeface="Arial"/>
                <a:ea typeface="Arial"/>
                <a:cs typeface="Arial"/>
                <a:sym typeface="Arial"/>
              </a:rPr>
              <a:t>Hurricane Jose September 5, 2017</a:t>
            </a:r>
            <a:endParaRPr/>
          </a:p>
        </p:txBody>
      </p:sp>
      <p:pic>
        <p:nvPicPr>
          <p:cNvPr id="905" name="Google Shape;905;p20"/>
          <p:cNvPicPr preferRelativeResize="0"/>
          <p:nvPr/>
        </p:nvPicPr>
        <p:blipFill rotWithShape="1">
          <a:blip r:embed="rId7">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05"/>
                                        </p:tgtEl>
                                        <p:attrNameLst>
                                          <p:attrName>style.visibility</p:attrName>
                                        </p:attrNameLst>
                                      </p:cBhvr>
                                      <p:to>
                                        <p:strVal val="visible"/>
                                      </p:to>
                                    </p:set>
                                    <p:animEffect filter="fade" transition="in">
                                      <p:cBhvr>
                                        <p:cTn dur="1"/>
                                        <p:tgtEl>
                                          <p:spTgt spid="9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21"/>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latin typeface="Arial Narrow"/>
                <a:ea typeface="Arial Narrow"/>
                <a:cs typeface="Arial Narrow"/>
                <a:sym typeface="Arial Narrow"/>
              </a:rPr>
              <a:t>Coastal upwelling can be derived from wind speed and direction</a:t>
            </a:r>
            <a:endParaRPr>
              <a:latin typeface="Arial Narrow"/>
              <a:ea typeface="Arial Narrow"/>
              <a:cs typeface="Arial Narrow"/>
              <a:sym typeface="Arial Narrow"/>
            </a:endParaRPr>
          </a:p>
        </p:txBody>
      </p:sp>
      <p:sp>
        <p:nvSpPr>
          <p:cNvPr id="912" name="Google Shape;912;p21"/>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grpSp>
        <p:nvGrpSpPr>
          <p:cNvPr id="913" name="Google Shape;913;p21"/>
          <p:cNvGrpSpPr/>
          <p:nvPr/>
        </p:nvGrpSpPr>
        <p:grpSpPr>
          <a:xfrm>
            <a:off x="5353191" y="2099631"/>
            <a:ext cx="6400800" cy="4013302"/>
            <a:chOff x="5096934" y="2082698"/>
            <a:chExt cx="6400800" cy="4013302"/>
          </a:xfrm>
        </p:grpSpPr>
        <p:sp>
          <p:nvSpPr>
            <p:cNvPr id="914" name="Google Shape;914;p21"/>
            <p:cNvSpPr/>
            <p:nvPr/>
          </p:nvSpPr>
          <p:spPr>
            <a:xfrm>
              <a:off x="5096934" y="2082698"/>
              <a:ext cx="6400800" cy="4013302"/>
            </a:xfrm>
            <a:prstGeom prst="roundRect">
              <a:avLst>
                <a:gd fmla="val 5866" name="adj"/>
              </a:avLst>
            </a:prstGeom>
            <a:no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15" name="Google Shape;915;p21"/>
            <p:cNvSpPr/>
            <p:nvPr/>
          </p:nvSpPr>
          <p:spPr>
            <a:xfrm>
              <a:off x="8604801" y="2117502"/>
              <a:ext cx="2597183"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a:ea typeface="Arial"/>
                  <a:cs typeface="Arial"/>
                  <a:sym typeface="Arial"/>
                </a:rPr>
                <a:t>Ekman Upwelling</a:t>
              </a:r>
              <a:br>
                <a:rPr b="1"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(red is up)</a:t>
              </a:r>
              <a:endParaRPr/>
            </a:p>
          </p:txBody>
        </p:sp>
        <p:pic>
          <p:nvPicPr>
            <p:cNvPr id="916" name="Google Shape;916;p21"/>
            <p:cNvPicPr preferRelativeResize="0"/>
            <p:nvPr/>
          </p:nvPicPr>
          <p:blipFill rotWithShape="1">
            <a:blip r:embed="rId3">
              <a:alphaModFix/>
            </a:blip>
            <a:srcRect b="10714" l="0" r="15751" t="0"/>
            <a:stretch/>
          </p:blipFill>
          <p:spPr>
            <a:xfrm>
              <a:off x="5382354" y="2704770"/>
              <a:ext cx="2678774" cy="3217028"/>
            </a:xfrm>
            <a:prstGeom prst="rect">
              <a:avLst/>
            </a:prstGeom>
            <a:noFill/>
            <a:ln>
              <a:noFill/>
            </a:ln>
          </p:spPr>
        </p:pic>
        <p:pic>
          <p:nvPicPr>
            <p:cNvPr id="917" name="Google Shape;917;p21"/>
            <p:cNvPicPr preferRelativeResize="0"/>
            <p:nvPr/>
          </p:nvPicPr>
          <p:blipFill rotWithShape="1">
            <a:blip r:embed="rId4">
              <a:alphaModFix/>
            </a:blip>
            <a:srcRect b="14480" l="2709" r="17773" t="0"/>
            <a:stretch/>
          </p:blipFill>
          <p:spPr>
            <a:xfrm>
              <a:off x="8515652" y="2709087"/>
              <a:ext cx="2660618" cy="3206894"/>
            </a:xfrm>
            <a:prstGeom prst="rect">
              <a:avLst/>
            </a:prstGeom>
            <a:noFill/>
            <a:ln>
              <a:noFill/>
            </a:ln>
          </p:spPr>
        </p:pic>
        <p:sp>
          <p:nvSpPr>
            <p:cNvPr id="918" name="Google Shape;918;p21"/>
            <p:cNvSpPr/>
            <p:nvPr/>
          </p:nvSpPr>
          <p:spPr>
            <a:xfrm>
              <a:off x="5494771" y="2082698"/>
              <a:ext cx="252641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a:ea typeface="Arial"/>
                  <a:cs typeface="Arial"/>
                  <a:sym typeface="Arial"/>
                </a:rPr>
                <a:t>Wind Vectors</a:t>
              </a:r>
              <a:br>
                <a:rPr b="1"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(direction and speed)</a:t>
              </a:r>
              <a:endParaRPr/>
            </a:p>
          </p:txBody>
        </p:sp>
      </p:grpSp>
      <p:sp>
        <p:nvSpPr>
          <p:cNvPr id="919" name="Google Shape;919;p21"/>
          <p:cNvSpPr/>
          <p:nvPr/>
        </p:nvSpPr>
        <p:spPr>
          <a:xfrm>
            <a:off x="805528" y="1377818"/>
            <a:ext cx="189212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Coastal Upwelling</a:t>
            </a:r>
            <a:endParaRPr sz="1800">
              <a:solidFill>
                <a:schemeClr val="dk1"/>
              </a:solidFill>
              <a:latin typeface="Arial"/>
              <a:ea typeface="Arial"/>
              <a:cs typeface="Arial"/>
              <a:sym typeface="Arial"/>
            </a:endParaRPr>
          </a:p>
        </p:txBody>
      </p:sp>
      <p:pic>
        <p:nvPicPr>
          <p:cNvPr id="920" name="Google Shape;920;p21"/>
          <p:cNvPicPr preferRelativeResize="0"/>
          <p:nvPr/>
        </p:nvPicPr>
        <p:blipFill rotWithShape="1">
          <a:blip r:embed="rId5">
            <a:alphaModFix/>
          </a:blip>
          <a:srcRect b="0" l="0" r="0" t="0"/>
          <a:stretch/>
        </p:blipFill>
        <p:spPr>
          <a:xfrm>
            <a:off x="659299" y="1960762"/>
            <a:ext cx="4076700" cy="2298700"/>
          </a:xfrm>
          <a:prstGeom prst="rect">
            <a:avLst/>
          </a:prstGeom>
          <a:noFill/>
          <a:ln>
            <a:noFill/>
          </a:ln>
        </p:spPr>
      </p:pic>
      <p:pic>
        <p:nvPicPr>
          <p:cNvPr id="921" name="Google Shape;921;p21"/>
          <p:cNvPicPr preferRelativeResize="0"/>
          <p:nvPr/>
        </p:nvPicPr>
        <p:blipFill rotWithShape="1">
          <a:blip r:embed="rId6">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21"/>
                                        </p:tgtEl>
                                        <p:attrNameLst>
                                          <p:attrName>style.visibility</p:attrName>
                                        </p:attrNameLst>
                                      </p:cBhvr>
                                      <p:to>
                                        <p:strVal val="visible"/>
                                      </p:to>
                                    </p:set>
                                    <p:animEffect filter="fade" transition="in">
                                      <p:cBhvr>
                                        <p:cTn dur="1"/>
                                        <p:tgtEl>
                                          <p:spTgt spid="9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22"/>
          <p:cNvSpPr txBox="1"/>
          <p:nvPr>
            <p:ph type="title"/>
          </p:nvPr>
        </p:nvSpPr>
        <p:spPr>
          <a:xfrm>
            <a:off x="528297" y="11557"/>
            <a:ext cx="1093687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200"/>
              <a:buFont typeface="Arial Narrow"/>
              <a:buNone/>
            </a:pPr>
            <a:r>
              <a:rPr lang="en-US">
                <a:solidFill>
                  <a:srgbClr val="002060"/>
                </a:solidFill>
                <a:latin typeface="Arial Narrow"/>
                <a:ea typeface="Arial Narrow"/>
                <a:cs typeface="Arial Narrow"/>
                <a:sym typeface="Arial Narrow"/>
              </a:rPr>
              <a:t>Sea surface height (SSH): the ocean surface is not flat </a:t>
            </a:r>
            <a:endParaRPr/>
          </a:p>
        </p:txBody>
      </p:sp>
      <p:sp>
        <p:nvSpPr>
          <p:cNvPr id="928" name="Google Shape;928;p22"/>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grpSp>
        <p:nvGrpSpPr>
          <p:cNvPr id="929" name="Google Shape;929;p22"/>
          <p:cNvGrpSpPr/>
          <p:nvPr/>
        </p:nvGrpSpPr>
        <p:grpSpPr>
          <a:xfrm>
            <a:off x="1788352" y="2073765"/>
            <a:ext cx="2600960" cy="3015817"/>
            <a:chOff x="7949384" y="2611728"/>
            <a:chExt cx="2600960" cy="3015817"/>
          </a:xfrm>
        </p:grpSpPr>
        <p:pic>
          <p:nvPicPr>
            <p:cNvPr id="930" name="Google Shape;930;p22"/>
            <p:cNvPicPr preferRelativeResize="0"/>
            <p:nvPr/>
          </p:nvPicPr>
          <p:blipFill rotWithShape="1">
            <a:blip r:embed="rId3">
              <a:alphaModFix/>
            </a:blip>
            <a:srcRect b="0" l="0" r="0" t="0"/>
            <a:stretch/>
          </p:blipFill>
          <p:spPr>
            <a:xfrm>
              <a:off x="7949384" y="2611728"/>
              <a:ext cx="2600960" cy="2600960"/>
            </a:xfrm>
            <a:prstGeom prst="rect">
              <a:avLst/>
            </a:prstGeom>
            <a:noFill/>
            <a:ln>
              <a:noFill/>
            </a:ln>
          </p:spPr>
        </p:pic>
        <p:sp>
          <p:nvSpPr>
            <p:cNvPr id="931" name="Google Shape;931;p22"/>
            <p:cNvSpPr/>
            <p:nvPr/>
          </p:nvSpPr>
          <p:spPr>
            <a:xfrm>
              <a:off x="8502076" y="5258213"/>
              <a:ext cx="1620958"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0000"/>
                  </a:solidFill>
                  <a:latin typeface="Arial"/>
                  <a:ea typeface="Arial"/>
                  <a:cs typeface="Arial"/>
                  <a:sym typeface="Arial"/>
                </a:rPr>
                <a:t>Bumpy Earth</a:t>
              </a:r>
              <a:endParaRPr sz="1800">
                <a:solidFill>
                  <a:schemeClr val="dk1"/>
                </a:solidFill>
                <a:latin typeface="Arial"/>
                <a:ea typeface="Arial"/>
                <a:cs typeface="Arial"/>
                <a:sym typeface="Arial"/>
              </a:endParaRPr>
            </a:p>
          </p:txBody>
        </p:sp>
      </p:grpSp>
      <p:sp>
        <p:nvSpPr>
          <p:cNvPr id="932" name="Google Shape;932;p22"/>
          <p:cNvSpPr/>
          <p:nvPr/>
        </p:nvSpPr>
        <p:spPr>
          <a:xfrm>
            <a:off x="1555119" y="1461917"/>
            <a:ext cx="923416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cap="small">
                <a:solidFill>
                  <a:srgbClr val="002060"/>
                </a:solidFill>
                <a:latin typeface="Arial"/>
                <a:ea typeface="Arial"/>
                <a:cs typeface="Arial"/>
                <a:sym typeface="Arial"/>
              </a:rPr>
              <a:t>the ocean’s bumpiness (</a:t>
            </a:r>
            <a:r>
              <a:rPr b="1" lang="en-US" sz="2000">
                <a:solidFill>
                  <a:srgbClr val="002060"/>
                </a:solidFill>
                <a:latin typeface="Arial"/>
                <a:ea typeface="Arial"/>
                <a:cs typeface="Arial"/>
                <a:sym typeface="Arial"/>
              </a:rPr>
              <a:t>SSH</a:t>
            </a:r>
            <a:r>
              <a:rPr b="1" lang="en-US" sz="2000" cap="small">
                <a:solidFill>
                  <a:srgbClr val="002060"/>
                </a:solidFill>
                <a:latin typeface="Arial"/>
                <a:ea typeface="Arial"/>
                <a:cs typeface="Arial"/>
                <a:sym typeface="Arial"/>
              </a:rPr>
              <a:t>) is measured with altimetry </a:t>
            </a:r>
            <a:r>
              <a:rPr b="1" lang="en-US" sz="2000">
                <a:solidFill>
                  <a:srgbClr val="002060"/>
                </a:solidFill>
                <a:latin typeface="Arial"/>
                <a:ea typeface="Arial"/>
                <a:cs typeface="Arial"/>
                <a:sym typeface="Arial"/>
              </a:rPr>
              <a:t>(active sensors)</a:t>
            </a:r>
            <a:endParaRPr/>
          </a:p>
        </p:txBody>
      </p:sp>
      <p:pic>
        <p:nvPicPr>
          <p:cNvPr id="933" name="Google Shape;933;p22"/>
          <p:cNvPicPr preferRelativeResize="0"/>
          <p:nvPr/>
        </p:nvPicPr>
        <p:blipFill rotWithShape="1">
          <a:blip r:embed="rId4">
            <a:alphaModFix/>
          </a:blip>
          <a:srcRect b="14775" l="0" r="56842" t="2482"/>
          <a:stretch/>
        </p:blipFill>
        <p:spPr>
          <a:xfrm>
            <a:off x="5303501" y="2213237"/>
            <a:ext cx="2544290" cy="2322016"/>
          </a:xfrm>
          <a:prstGeom prst="rect">
            <a:avLst/>
          </a:prstGeom>
          <a:noFill/>
          <a:ln>
            <a:noFill/>
          </a:ln>
        </p:spPr>
      </p:pic>
      <p:pic>
        <p:nvPicPr>
          <p:cNvPr id="934" name="Google Shape;934;p22"/>
          <p:cNvPicPr preferRelativeResize="0"/>
          <p:nvPr/>
        </p:nvPicPr>
        <p:blipFill rotWithShape="1">
          <a:blip r:embed="rId5">
            <a:alphaModFix/>
          </a:blip>
          <a:srcRect b="0" l="42527" r="0" t="0"/>
          <a:stretch/>
        </p:blipFill>
        <p:spPr>
          <a:xfrm>
            <a:off x="7847791" y="2791437"/>
            <a:ext cx="3906200" cy="3235370"/>
          </a:xfrm>
          <a:prstGeom prst="rect">
            <a:avLst/>
          </a:prstGeom>
          <a:noFill/>
          <a:ln>
            <a:noFill/>
          </a:ln>
        </p:spPr>
      </p:pic>
      <p:cxnSp>
        <p:nvCxnSpPr>
          <p:cNvPr id="935" name="Google Shape;935;p22"/>
          <p:cNvCxnSpPr/>
          <p:nvPr/>
        </p:nvCxnSpPr>
        <p:spPr>
          <a:xfrm>
            <a:off x="634001" y="924560"/>
            <a:ext cx="9956800" cy="0"/>
          </a:xfrm>
          <a:prstGeom prst="straightConnector1">
            <a:avLst/>
          </a:prstGeom>
          <a:noFill/>
          <a:ln cap="flat" cmpd="sng" w="31750">
            <a:solidFill>
              <a:srgbClr val="1E4E79"/>
            </a:solidFill>
            <a:prstDash val="solid"/>
            <a:miter lim="800000"/>
            <a:headEnd len="sm" w="sm" type="none"/>
            <a:tailEnd len="sm" w="sm" type="none"/>
          </a:ln>
        </p:spPr>
      </p:cxnSp>
      <p:pic>
        <p:nvPicPr>
          <p:cNvPr id="936" name="Google Shape;936;p22"/>
          <p:cNvPicPr preferRelativeResize="0"/>
          <p:nvPr/>
        </p:nvPicPr>
        <p:blipFill rotWithShape="1">
          <a:blip r:embed="rId6">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36"/>
                                        </p:tgtEl>
                                        <p:attrNameLst>
                                          <p:attrName>style.visibility</p:attrName>
                                        </p:attrNameLst>
                                      </p:cBhvr>
                                      <p:to>
                                        <p:strVal val="visible"/>
                                      </p:to>
                                    </p:set>
                                    <p:animEffect filter="fade" transition="in">
                                      <p:cBhvr>
                                        <p:cTn dur="1"/>
                                        <p:tgtEl>
                                          <p:spTgt spid="9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pic>
        <p:nvPicPr>
          <p:cNvPr id="942" name="Google Shape;942;p23"/>
          <p:cNvPicPr preferRelativeResize="0"/>
          <p:nvPr/>
        </p:nvPicPr>
        <p:blipFill rotWithShape="1">
          <a:blip r:embed="rId3">
            <a:alphaModFix/>
          </a:blip>
          <a:srcRect b="0" l="0" r="0" t="0"/>
          <a:stretch/>
        </p:blipFill>
        <p:spPr>
          <a:xfrm>
            <a:off x="798533" y="1348301"/>
            <a:ext cx="4724400" cy="4914900"/>
          </a:xfrm>
          <a:prstGeom prst="rect">
            <a:avLst/>
          </a:prstGeom>
          <a:noFill/>
          <a:ln>
            <a:noFill/>
          </a:ln>
        </p:spPr>
      </p:pic>
      <p:sp>
        <p:nvSpPr>
          <p:cNvPr id="943" name="Google Shape;943;p23"/>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latin typeface="Arial Narrow"/>
                <a:ea typeface="Arial Narrow"/>
                <a:cs typeface="Arial Narrow"/>
                <a:sym typeface="Arial Narrow"/>
              </a:rPr>
              <a:t>Sea surface height measurements are made with satellite altimeters</a:t>
            </a:r>
            <a:endParaRPr/>
          </a:p>
        </p:txBody>
      </p:sp>
      <p:sp>
        <p:nvSpPr>
          <p:cNvPr id="944" name="Google Shape;944;p23"/>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945" name="Google Shape;945;p23"/>
          <p:cNvSpPr txBox="1"/>
          <p:nvPr/>
        </p:nvSpPr>
        <p:spPr>
          <a:xfrm>
            <a:off x="6341737" y="1539096"/>
            <a:ext cx="5406466" cy="3976025"/>
          </a:xfrm>
          <a:prstGeom prst="rect">
            <a:avLst/>
          </a:prstGeom>
          <a:blipFill rotWithShape="1">
            <a:blip r:embed="rId4">
              <a:alphaModFix/>
            </a:blip>
            <a:stretch>
              <a:fillRect b="-1590" l="-935"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946" name="Google Shape;946;p23"/>
          <p:cNvSpPr/>
          <p:nvPr/>
        </p:nvSpPr>
        <p:spPr>
          <a:xfrm rot="-2700000">
            <a:off x="-3005713" y="5520593"/>
            <a:ext cx="12760798" cy="13138058"/>
          </a:xfrm>
          <a:prstGeom prst="arc">
            <a:avLst>
              <a:gd fmla="val 17502505" name="adj1"/>
              <a:gd fmla="val 20057090" name="adj2"/>
            </a:avLst>
          </a:prstGeom>
          <a:noFill/>
          <a:ln cap="flat" cmpd="sng" w="3175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id="947" name="Google Shape;947;p23"/>
          <p:cNvPicPr preferRelativeResize="0"/>
          <p:nvPr/>
        </p:nvPicPr>
        <p:blipFill rotWithShape="1">
          <a:blip r:embed="rId5">
            <a:alphaModFix/>
          </a:blip>
          <a:srcRect b="0" l="0" r="0" t="0"/>
          <a:stretch/>
        </p:blipFill>
        <p:spPr>
          <a:xfrm>
            <a:off x="1348874" y="3162784"/>
            <a:ext cx="632326" cy="632326"/>
          </a:xfrm>
          <a:prstGeom prst="rect">
            <a:avLst/>
          </a:prstGeom>
          <a:noFill/>
          <a:ln>
            <a:noFill/>
          </a:ln>
        </p:spPr>
      </p:pic>
      <p:sp>
        <p:nvSpPr>
          <p:cNvPr id="948" name="Google Shape;948;p23"/>
          <p:cNvSpPr txBox="1"/>
          <p:nvPr/>
        </p:nvSpPr>
        <p:spPr>
          <a:xfrm rot="3340829">
            <a:off x="2939126" y="3196519"/>
            <a:ext cx="218681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Narrow"/>
                <a:ea typeface="Arial Narrow"/>
                <a:cs typeface="Arial Narrow"/>
                <a:sym typeface="Arial Narrow"/>
              </a:rPr>
              <a:t>Microwave radiometer</a:t>
            </a:r>
            <a:endParaRPr/>
          </a:p>
        </p:txBody>
      </p:sp>
      <p:cxnSp>
        <p:nvCxnSpPr>
          <p:cNvPr id="949" name="Google Shape;949;p23"/>
          <p:cNvCxnSpPr/>
          <p:nvPr/>
        </p:nvCxnSpPr>
        <p:spPr>
          <a:xfrm>
            <a:off x="2400655" y="2157664"/>
            <a:ext cx="0" cy="1884946"/>
          </a:xfrm>
          <a:prstGeom prst="straightConnector1">
            <a:avLst/>
          </a:prstGeom>
          <a:noFill/>
          <a:ln cap="flat" cmpd="sng" w="76200">
            <a:solidFill>
              <a:srgbClr val="FF0000"/>
            </a:solidFill>
            <a:prstDash val="solid"/>
            <a:miter lim="800000"/>
            <a:headEnd len="med" w="med" type="stealth"/>
            <a:tailEnd len="med" w="med" type="stealth"/>
          </a:ln>
        </p:spPr>
      </p:cxnSp>
      <p:sp>
        <p:nvSpPr>
          <p:cNvPr id="950" name="Google Shape;950;p23"/>
          <p:cNvSpPr txBox="1"/>
          <p:nvPr/>
        </p:nvSpPr>
        <p:spPr>
          <a:xfrm rot="-5400000">
            <a:off x="1799953" y="2933477"/>
            <a:ext cx="82747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FF0000"/>
                </a:solidFill>
                <a:latin typeface="Arial Narrow"/>
                <a:ea typeface="Arial Narrow"/>
                <a:cs typeface="Arial Narrow"/>
                <a:sym typeface="Arial Narrow"/>
              </a:rPr>
              <a:t>Range</a:t>
            </a:r>
            <a:endParaRPr/>
          </a:p>
        </p:txBody>
      </p:sp>
      <p:cxnSp>
        <p:nvCxnSpPr>
          <p:cNvPr id="951" name="Google Shape;951;p23"/>
          <p:cNvCxnSpPr/>
          <p:nvPr/>
        </p:nvCxnSpPr>
        <p:spPr>
          <a:xfrm>
            <a:off x="2967789" y="2213810"/>
            <a:ext cx="0" cy="1828800"/>
          </a:xfrm>
          <a:prstGeom prst="straightConnector1">
            <a:avLst/>
          </a:prstGeom>
          <a:noFill/>
          <a:ln cap="flat" cmpd="sng" w="44450">
            <a:solidFill>
              <a:srgbClr val="C00000"/>
            </a:solidFill>
            <a:prstDash val="dot"/>
            <a:miter lim="800000"/>
            <a:headEnd len="sm" w="sm" type="none"/>
            <a:tailEnd len="med" w="med" type="triangle"/>
          </a:ln>
        </p:spPr>
      </p:cxnSp>
      <p:cxnSp>
        <p:nvCxnSpPr>
          <p:cNvPr id="952" name="Google Shape;952;p23"/>
          <p:cNvCxnSpPr/>
          <p:nvPr/>
        </p:nvCxnSpPr>
        <p:spPr>
          <a:xfrm rot="10800000">
            <a:off x="2847475" y="2157664"/>
            <a:ext cx="0" cy="1828800"/>
          </a:xfrm>
          <a:prstGeom prst="straightConnector1">
            <a:avLst/>
          </a:prstGeom>
          <a:noFill/>
          <a:ln cap="flat" cmpd="sng" w="44450">
            <a:solidFill>
              <a:srgbClr val="C00000"/>
            </a:solidFill>
            <a:prstDash val="dot"/>
            <a:miter lim="800000"/>
            <a:headEnd len="sm" w="sm" type="none"/>
            <a:tailEnd len="med" w="med" type="triangle"/>
          </a:ln>
        </p:spPr>
      </p:cxnSp>
      <p:sp>
        <p:nvSpPr>
          <p:cNvPr id="953" name="Google Shape;953;p23"/>
          <p:cNvSpPr txBox="1"/>
          <p:nvPr/>
        </p:nvSpPr>
        <p:spPr>
          <a:xfrm rot="-5400000">
            <a:off x="2168448" y="2931381"/>
            <a:ext cx="103746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C00000"/>
                </a:solidFill>
                <a:latin typeface="Arial Narrow"/>
                <a:ea typeface="Arial Narrow"/>
                <a:cs typeface="Arial Narrow"/>
                <a:sym typeface="Arial Narrow"/>
              </a:rPr>
              <a:t>reflection</a:t>
            </a:r>
            <a:endParaRPr/>
          </a:p>
        </p:txBody>
      </p:sp>
      <p:pic>
        <p:nvPicPr>
          <p:cNvPr id="954" name="Google Shape;954;p23"/>
          <p:cNvPicPr preferRelativeResize="0"/>
          <p:nvPr/>
        </p:nvPicPr>
        <p:blipFill rotWithShape="1">
          <a:blip r:embed="rId6">
            <a:alphaModFix/>
          </a:blip>
          <a:srcRect b="0" l="0" r="0" t="0"/>
          <a:stretch/>
        </p:blipFill>
        <p:spPr>
          <a:xfrm>
            <a:off x="4342786" y="2794988"/>
            <a:ext cx="1012245" cy="502776"/>
          </a:xfrm>
          <a:prstGeom prst="rect">
            <a:avLst/>
          </a:prstGeom>
          <a:noFill/>
          <a:ln>
            <a:noFill/>
          </a:ln>
        </p:spPr>
      </p:pic>
      <p:sp>
        <p:nvSpPr>
          <p:cNvPr id="955" name="Google Shape;955;p23"/>
          <p:cNvSpPr/>
          <p:nvPr/>
        </p:nvSpPr>
        <p:spPr>
          <a:xfrm rot="200886">
            <a:off x="2439156" y="5779824"/>
            <a:ext cx="1944763" cy="324917"/>
          </a:xfrm>
          <a:prstGeom prst="rect">
            <a:avLst/>
          </a:prstGeom>
        </p:spPr>
        <p:txBody>
          <a:bodyPr>
            <a:prstTxWarp prst="textPlain"/>
          </a:bodyPr>
          <a:lstStyle/>
          <a:p>
            <a:pPr lvl="0" algn="l"/>
            <a:r>
              <a:rPr b="1" i="0">
                <a:ln>
                  <a:noFill/>
                </a:ln>
                <a:solidFill>
                  <a:schemeClr val="dk1"/>
                </a:solidFill>
                <a:latin typeface="Arial"/>
              </a:rPr>
              <a:t>Reference Ellipsoid</a:t>
            </a:r>
          </a:p>
        </p:txBody>
      </p:sp>
      <p:sp>
        <p:nvSpPr>
          <p:cNvPr id="956" name="Google Shape;956;p23"/>
          <p:cNvSpPr txBox="1"/>
          <p:nvPr/>
        </p:nvSpPr>
        <p:spPr>
          <a:xfrm rot="1362519">
            <a:off x="3696577" y="5188342"/>
            <a:ext cx="129073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Narrow"/>
                <a:ea typeface="Arial Narrow"/>
                <a:cs typeface="Arial Narrow"/>
                <a:sym typeface="Arial Narrow"/>
              </a:rPr>
              <a:t>Ocean Floor</a:t>
            </a:r>
            <a:endParaRPr/>
          </a:p>
        </p:txBody>
      </p:sp>
      <p:sp>
        <p:nvSpPr>
          <p:cNvPr id="957" name="Google Shape;957;p23"/>
          <p:cNvSpPr txBox="1"/>
          <p:nvPr/>
        </p:nvSpPr>
        <p:spPr>
          <a:xfrm rot="2311751">
            <a:off x="4369369" y="4640297"/>
            <a:ext cx="127150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Narrow"/>
                <a:ea typeface="Arial Narrow"/>
                <a:cs typeface="Arial Narrow"/>
                <a:sym typeface="Arial Narrow"/>
              </a:rPr>
              <a:t>Sea Surface</a:t>
            </a:r>
            <a:endParaRPr/>
          </a:p>
        </p:txBody>
      </p:sp>
      <p:sp>
        <p:nvSpPr>
          <p:cNvPr id="958" name="Google Shape;958;p23"/>
          <p:cNvSpPr txBox="1"/>
          <p:nvPr/>
        </p:nvSpPr>
        <p:spPr>
          <a:xfrm rot="-5400000">
            <a:off x="2742236" y="2989210"/>
            <a:ext cx="68800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C00000"/>
                </a:solidFill>
                <a:latin typeface="Arial Narrow"/>
                <a:ea typeface="Arial Narrow"/>
                <a:cs typeface="Arial Narrow"/>
                <a:sym typeface="Arial Narrow"/>
              </a:rPr>
              <a:t>pulse</a:t>
            </a:r>
            <a:endParaRPr/>
          </a:p>
        </p:txBody>
      </p:sp>
      <p:pic>
        <p:nvPicPr>
          <p:cNvPr id="959" name="Google Shape;959;p23"/>
          <p:cNvPicPr preferRelativeResize="0"/>
          <p:nvPr/>
        </p:nvPicPr>
        <p:blipFill rotWithShape="1">
          <a:blip r:embed="rId7">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59"/>
                                        </p:tgtEl>
                                        <p:attrNameLst>
                                          <p:attrName>style.visibility</p:attrName>
                                        </p:attrNameLst>
                                      </p:cBhvr>
                                      <p:to>
                                        <p:strVal val="visible"/>
                                      </p:to>
                                    </p:set>
                                    <p:animEffect filter="fade" transition="in">
                                      <p:cBhvr>
                                        <p:cTn dur="1"/>
                                        <p:tgtEl>
                                          <p:spTgt spid="9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pic>
        <p:nvPicPr>
          <p:cNvPr id="965" name="Google Shape;965;p24"/>
          <p:cNvPicPr preferRelativeResize="0"/>
          <p:nvPr/>
        </p:nvPicPr>
        <p:blipFill rotWithShape="1">
          <a:blip r:embed="rId3">
            <a:alphaModFix/>
          </a:blip>
          <a:srcRect b="0" l="0" r="0" t="0"/>
          <a:stretch/>
        </p:blipFill>
        <p:spPr>
          <a:xfrm>
            <a:off x="799017" y="1314672"/>
            <a:ext cx="4724400" cy="4914900"/>
          </a:xfrm>
          <a:prstGeom prst="rect">
            <a:avLst/>
          </a:prstGeom>
          <a:noFill/>
          <a:ln>
            <a:noFill/>
          </a:ln>
        </p:spPr>
      </p:pic>
      <p:sp>
        <p:nvSpPr>
          <p:cNvPr id="966" name="Google Shape;966;p24"/>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latin typeface="Arial Narrow"/>
                <a:ea typeface="Arial Narrow"/>
                <a:cs typeface="Arial Narrow"/>
                <a:sym typeface="Arial Narrow"/>
              </a:rPr>
              <a:t>The altimeter position is determined in four dimensions</a:t>
            </a:r>
            <a:endParaRPr/>
          </a:p>
        </p:txBody>
      </p:sp>
      <p:sp>
        <p:nvSpPr>
          <p:cNvPr id="967" name="Google Shape;967;p24"/>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968" name="Google Shape;968;p24"/>
          <p:cNvSpPr txBox="1"/>
          <p:nvPr/>
        </p:nvSpPr>
        <p:spPr>
          <a:xfrm>
            <a:off x="6355503" y="2213810"/>
            <a:ext cx="5342094" cy="1569660"/>
          </a:xfrm>
          <a:prstGeom prst="rect">
            <a:avLst/>
          </a:prstGeom>
          <a:noFill/>
          <a:ln>
            <a:noFill/>
          </a:ln>
        </p:spPr>
        <p:txBody>
          <a:bodyPr anchorCtr="0" anchor="t" bIns="45700" lIns="91425" spcFirstLastPara="1" rIns="91425" wrap="square" tIns="45700">
            <a:spAutoFit/>
          </a:bodyPr>
          <a:lstStyle/>
          <a:p>
            <a:pPr indent="0" lvl="0" marL="15875" marR="0" rtl="0" algn="l">
              <a:spcBef>
                <a:spcPts val="0"/>
              </a:spcBef>
              <a:spcAft>
                <a:spcPts val="0"/>
              </a:spcAft>
              <a:buNone/>
            </a:pPr>
            <a:r>
              <a:rPr b="1" lang="en-US" sz="2000">
                <a:solidFill>
                  <a:schemeClr val="dk1"/>
                </a:solidFill>
                <a:latin typeface="Arial"/>
                <a:ea typeface="Arial"/>
                <a:cs typeface="Arial"/>
                <a:sym typeface="Arial"/>
              </a:rPr>
              <a:t>GPS satellites and ground stations determine the altimeter’s position</a:t>
            </a:r>
            <a:endParaRPr/>
          </a:p>
          <a:p>
            <a:pPr indent="-285750" lvl="1" marL="758825" marR="0" rtl="0" algn="l">
              <a:spcBef>
                <a:spcPts val="12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Altitude above the reference</a:t>
            </a:r>
            <a:endParaRPr/>
          </a:p>
          <a:p>
            <a:pPr indent="-285750" lvl="1" marL="758825" marR="0" rtl="0" algn="l">
              <a:spcBef>
                <a:spcPts val="12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Latitude, longitude, time</a:t>
            </a:r>
            <a:endParaRPr/>
          </a:p>
        </p:txBody>
      </p:sp>
      <p:sp>
        <p:nvSpPr>
          <p:cNvPr id="969" name="Google Shape;969;p24"/>
          <p:cNvSpPr/>
          <p:nvPr/>
        </p:nvSpPr>
        <p:spPr>
          <a:xfrm rot="-2700000">
            <a:off x="-3005713" y="5520593"/>
            <a:ext cx="12760798" cy="13138058"/>
          </a:xfrm>
          <a:prstGeom prst="arc">
            <a:avLst>
              <a:gd fmla="val 17502505" name="adj1"/>
              <a:gd fmla="val 20057090" name="adj2"/>
            </a:avLst>
          </a:prstGeom>
          <a:noFill/>
          <a:ln cap="flat" cmpd="sng" w="3175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id="970" name="Google Shape;970;p24"/>
          <p:cNvPicPr preferRelativeResize="0"/>
          <p:nvPr/>
        </p:nvPicPr>
        <p:blipFill rotWithShape="1">
          <a:blip r:embed="rId4">
            <a:alphaModFix/>
          </a:blip>
          <a:srcRect b="0" l="0" r="0" t="0"/>
          <a:stretch/>
        </p:blipFill>
        <p:spPr>
          <a:xfrm>
            <a:off x="1348874" y="3162784"/>
            <a:ext cx="632326" cy="632326"/>
          </a:xfrm>
          <a:prstGeom prst="rect">
            <a:avLst/>
          </a:prstGeom>
          <a:noFill/>
          <a:ln>
            <a:noFill/>
          </a:ln>
        </p:spPr>
      </p:pic>
      <p:cxnSp>
        <p:nvCxnSpPr>
          <p:cNvPr id="971" name="Google Shape;971;p24"/>
          <p:cNvCxnSpPr/>
          <p:nvPr/>
        </p:nvCxnSpPr>
        <p:spPr>
          <a:xfrm rot="10800000">
            <a:off x="3302860" y="2002238"/>
            <a:ext cx="1012466" cy="123343"/>
          </a:xfrm>
          <a:prstGeom prst="straightConnector1">
            <a:avLst/>
          </a:prstGeom>
          <a:noFill/>
          <a:ln cap="flat" cmpd="sng" w="41275">
            <a:solidFill>
              <a:srgbClr val="7030A0"/>
            </a:solidFill>
            <a:prstDash val="dot"/>
            <a:miter lim="800000"/>
            <a:headEnd len="sm" w="sm" type="none"/>
            <a:tailEnd len="sm" w="sm" type="none"/>
          </a:ln>
        </p:spPr>
      </p:cxnSp>
      <p:cxnSp>
        <p:nvCxnSpPr>
          <p:cNvPr id="972" name="Google Shape;972;p24"/>
          <p:cNvCxnSpPr/>
          <p:nvPr/>
        </p:nvCxnSpPr>
        <p:spPr>
          <a:xfrm flipH="1">
            <a:off x="1908106" y="2125580"/>
            <a:ext cx="857562" cy="1049345"/>
          </a:xfrm>
          <a:prstGeom prst="straightConnector1">
            <a:avLst/>
          </a:prstGeom>
          <a:noFill/>
          <a:ln cap="flat" cmpd="sng" w="41275">
            <a:solidFill>
              <a:srgbClr val="7030A0"/>
            </a:solidFill>
            <a:prstDash val="dot"/>
            <a:miter lim="800000"/>
            <a:headEnd len="sm" w="sm" type="none"/>
            <a:tailEnd len="sm" w="sm" type="none"/>
          </a:ln>
        </p:spPr>
      </p:cxnSp>
      <p:sp>
        <p:nvSpPr>
          <p:cNvPr id="973" name="Google Shape;973;p24"/>
          <p:cNvSpPr txBox="1"/>
          <p:nvPr/>
        </p:nvSpPr>
        <p:spPr>
          <a:xfrm>
            <a:off x="769865" y="2865318"/>
            <a:ext cx="103744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7030A0"/>
                </a:solidFill>
                <a:latin typeface="Arial Narrow"/>
                <a:ea typeface="Arial Narrow"/>
                <a:cs typeface="Arial Narrow"/>
                <a:sym typeface="Arial Narrow"/>
              </a:rPr>
              <a:t>Ground</a:t>
            </a:r>
            <a:endParaRPr/>
          </a:p>
          <a:p>
            <a:pPr indent="0" lvl="0" marL="0" marR="0" rtl="0" algn="l">
              <a:spcBef>
                <a:spcPts val="0"/>
              </a:spcBef>
              <a:spcAft>
                <a:spcPts val="0"/>
              </a:spcAft>
              <a:buNone/>
            </a:pPr>
            <a:r>
              <a:rPr b="1" lang="en-US" sz="1800">
                <a:solidFill>
                  <a:srgbClr val="7030A0"/>
                </a:solidFill>
                <a:latin typeface="Arial Narrow"/>
                <a:ea typeface="Arial Narrow"/>
                <a:cs typeface="Arial Narrow"/>
                <a:sym typeface="Arial Narrow"/>
              </a:rPr>
              <a:t>Station</a:t>
            </a:r>
            <a:endParaRPr/>
          </a:p>
        </p:txBody>
      </p:sp>
      <p:sp>
        <p:nvSpPr>
          <p:cNvPr id="974" name="Google Shape;974;p24"/>
          <p:cNvSpPr txBox="1"/>
          <p:nvPr/>
        </p:nvSpPr>
        <p:spPr>
          <a:xfrm>
            <a:off x="4056294" y="1430909"/>
            <a:ext cx="160657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7030A0"/>
                </a:solidFill>
                <a:latin typeface="Arial Narrow"/>
                <a:ea typeface="Arial Narrow"/>
                <a:cs typeface="Arial Narrow"/>
                <a:sym typeface="Arial Narrow"/>
              </a:rPr>
              <a:t>GPS Satellite</a:t>
            </a:r>
            <a:endParaRPr/>
          </a:p>
        </p:txBody>
      </p:sp>
      <p:sp>
        <p:nvSpPr>
          <p:cNvPr id="975" name="Google Shape;975;p24"/>
          <p:cNvSpPr/>
          <p:nvPr/>
        </p:nvSpPr>
        <p:spPr>
          <a:xfrm rot="505265">
            <a:off x="4003361" y="3941379"/>
            <a:ext cx="520177" cy="34658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76" name="Google Shape;976;p24"/>
          <p:cNvSpPr/>
          <p:nvPr/>
        </p:nvSpPr>
        <p:spPr>
          <a:xfrm rot="3701638">
            <a:off x="2756004" y="2306384"/>
            <a:ext cx="520177" cy="34658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77" name="Google Shape;977;p24"/>
          <p:cNvSpPr/>
          <p:nvPr/>
        </p:nvSpPr>
        <p:spPr>
          <a:xfrm rot="3303847">
            <a:off x="2600317" y="3036074"/>
            <a:ext cx="1923882" cy="34658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978" name="Google Shape;978;p24"/>
          <p:cNvCxnSpPr/>
          <p:nvPr/>
        </p:nvCxnSpPr>
        <p:spPr>
          <a:xfrm>
            <a:off x="2961975" y="2213810"/>
            <a:ext cx="0" cy="3336270"/>
          </a:xfrm>
          <a:prstGeom prst="straightConnector1">
            <a:avLst/>
          </a:prstGeom>
          <a:noFill/>
          <a:ln cap="flat" cmpd="sng" w="76200">
            <a:solidFill>
              <a:srgbClr val="7030A0"/>
            </a:solidFill>
            <a:prstDash val="solid"/>
            <a:miter lim="800000"/>
            <a:headEnd len="med" w="med" type="stealth"/>
            <a:tailEnd len="med" w="med" type="stealth"/>
          </a:ln>
        </p:spPr>
      </p:cxnSp>
      <p:sp>
        <p:nvSpPr>
          <p:cNvPr id="979" name="Google Shape;979;p24"/>
          <p:cNvSpPr txBox="1"/>
          <p:nvPr/>
        </p:nvSpPr>
        <p:spPr>
          <a:xfrm rot="-5400000">
            <a:off x="1840557" y="3214127"/>
            <a:ext cx="182332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7030A0"/>
                </a:solidFill>
                <a:latin typeface="Arial Narrow"/>
                <a:ea typeface="Arial Narrow"/>
                <a:cs typeface="Arial Narrow"/>
                <a:sym typeface="Arial Narrow"/>
              </a:rPr>
              <a:t>Satellite Altitude</a:t>
            </a:r>
            <a:endParaRPr/>
          </a:p>
        </p:txBody>
      </p:sp>
      <p:pic>
        <p:nvPicPr>
          <p:cNvPr id="980" name="Google Shape;980;p24"/>
          <p:cNvPicPr preferRelativeResize="0"/>
          <p:nvPr/>
        </p:nvPicPr>
        <p:blipFill rotWithShape="1">
          <a:blip r:embed="rId5">
            <a:alphaModFix/>
          </a:blip>
          <a:srcRect b="0" l="0" r="0" t="0"/>
          <a:stretch/>
        </p:blipFill>
        <p:spPr>
          <a:xfrm>
            <a:off x="4342786" y="2794988"/>
            <a:ext cx="1012245" cy="502776"/>
          </a:xfrm>
          <a:prstGeom prst="rect">
            <a:avLst/>
          </a:prstGeom>
          <a:noFill/>
          <a:ln>
            <a:noFill/>
          </a:ln>
        </p:spPr>
      </p:pic>
      <p:sp>
        <p:nvSpPr>
          <p:cNvPr id="981" name="Google Shape;981;p24"/>
          <p:cNvSpPr/>
          <p:nvPr/>
        </p:nvSpPr>
        <p:spPr>
          <a:xfrm rot="200886">
            <a:off x="2439156" y="5779824"/>
            <a:ext cx="1944763" cy="324917"/>
          </a:xfrm>
          <a:prstGeom prst="rect">
            <a:avLst/>
          </a:prstGeom>
        </p:spPr>
        <p:txBody>
          <a:bodyPr>
            <a:prstTxWarp prst="textPlain"/>
          </a:bodyPr>
          <a:lstStyle/>
          <a:p>
            <a:pPr lvl="0" algn="l"/>
            <a:r>
              <a:rPr b="1" i="0">
                <a:ln>
                  <a:noFill/>
                </a:ln>
                <a:solidFill>
                  <a:schemeClr val="dk1"/>
                </a:solidFill>
                <a:latin typeface="Arial"/>
              </a:rPr>
              <a:t>Reference Ellipsoid</a:t>
            </a:r>
          </a:p>
        </p:txBody>
      </p:sp>
      <p:sp>
        <p:nvSpPr>
          <p:cNvPr id="982" name="Google Shape;982;p24"/>
          <p:cNvSpPr txBox="1"/>
          <p:nvPr/>
        </p:nvSpPr>
        <p:spPr>
          <a:xfrm rot="1362519">
            <a:off x="3696577" y="5188342"/>
            <a:ext cx="129073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Narrow"/>
                <a:ea typeface="Arial Narrow"/>
                <a:cs typeface="Arial Narrow"/>
                <a:sym typeface="Arial Narrow"/>
              </a:rPr>
              <a:t>Ocean Floor</a:t>
            </a:r>
            <a:endParaRPr/>
          </a:p>
        </p:txBody>
      </p:sp>
      <p:sp>
        <p:nvSpPr>
          <p:cNvPr id="983" name="Google Shape;983;p24"/>
          <p:cNvSpPr txBox="1"/>
          <p:nvPr/>
        </p:nvSpPr>
        <p:spPr>
          <a:xfrm rot="2311751">
            <a:off x="4369369" y="4640297"/>
            <a:ext cx="127150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Narrow"/>
                <a:ea typeface="Arial Narrow"/>
                <a:cs typeface="Arial Narrow"/>
                <a:sym typeface="Arial Narrow"/>
              </a:rPr>
              <a:t>Sea Surface</a:t>
            </a:r>
            <a:endParaRPr/>
          </a:p>
        </p:txBody>
      </p:sp>
      <p:pic>
        <p:nvPicPr>
          <p:cNvPr id="984" name="Google Shape;984;p24"/>
          <p:cNvPicPr preferRelativeResize="0"/>
          <p:nvPr/>
        </p:nvPicPr>
        <p:blipFill rotWithShape="1">
          <a:blip r:embed="rId6">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84"/>
                                        </p:tgtEl>
                                        <p:attrNameLst>
                                          <p:attrName>style.visibility</p:attrName>
                                        </p:attrNameLst>
                                      </p:cBhvr>
                                      <p:to>
                                        <p:strVal val="visible"/>
                                      </p:to>
                                    </p:set>
                                    <p:animEffect filter="fade" transition="in">
                                      <p:cBhvr>
                                        <p:cTn dur="1"/>
                                        <p:tgtEl>
                                          <p:spTgt spid="9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pic>
        <p:nvPicPr>
          <p:cNvPr id="990" name="Google Shape;990;p25"/>
          <p:cNvPicPr preferRelativeResize="0"/>
          <p:nvPr/>
        </p:nvPicPr>
        <p:blipFill rotWithShape="1">
          <a:blip r:embed="rId3">
            <a:alphaModFix/>
          </a:blip>
          <a:srcRect b="0" l="0" r="0" t="0"/>
          <a:stretch/>
        </p:blipFill>
        <p:spPr>
          <a:xfrm>
            <a:off x="780045" y="1319378"/>
            <a:ext cx="4724400" cy="4914900"/>
          </a:xfrm>
          <a:prstGeom prst="rect">
            <a:avLst/>
          </a:prstGeom>
          <a:noFill/>
          <a:ln>
            <a:noFill/>
          </a:ln>
        </p:spPr>
      </p:pic>
      <p:sp>
        <p:nvSpPr>
          <p:cNvPr id="991" name="Google Shape;991;p25"/>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latin typeface="Arial Narrow"/>
                <a:ea typeface="Arial Narrow"/>
                <a:cs typeface="Arial Narrow"/>
                <a:sym typeface="Arial Narrow"/>
              </a:rPr>
              <a:t>Put it all together to determine SSH and other parameters</a:t>
            </a:r>
            <a:endParaRPr/>
          </a:p>
        </p:txBody>
      </p:sp>
      <p:sp>
        <p:nvSpPr>
          <p:cNvPr id="992" name="Google Shape;992;p25"/>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993" name="Google Shape;993;p25"/>
          <p:cNvSpPr/>
          <p:nvPr/>
        </p:nvSpPr>
        <p:spPr>
          <a:xfrm rot="-2700000">
            <a:off x="-3005713" y="5520593"/>
            <a:ext cx="12760798" cy="13138058"/>
          </a:xfrm>
          <a:prstGeom prst="arc">
            <a:avLst>
              <a:gd fmla="val 17502505" name="adj1"/>
              <a:gd fmla="val 20057090" name="adj2"/>
            </a:avLst>
          </a:prstGeom>
          <a:noFill/>
          <a:ln cap="flat" cmpd="sng" w="3175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id="994" name="Google Shape;994;p25"/>
          <p:cNvPicPr preferRelativeResize="0"/>
          <p:nvPr/>
        </p:nvPicPr>
        <p:blipFill rotWithShape="1">
          <a:blip r:embed="rId4">
            <a:alphaModFix/>
          </a:blip>
          <a:srcRect b="0" l="0" r="0" t="0"/>
          <a:stretch/>
        </p:blipFill>
        <p:spPr>
          <a:xfrm>
            <a:off x="1348874" y="3162784"/>
            <a:ext cx="632326" cy="632326"/>
          </a:xfrm>
          <a:prstGeom prst="rect">
            <a:avLst/>
          </a:prstGeom>
          <a:noFill/>
          <a:ln>
            <a:noFill/>
          </a:ln>
        </p:spPr>
      </p:pic>
      <p:sp>
        <p:nvSpPr>
          <p:cNvPr id="995" name="Google Shape;995;p25"/>
          <p:cNvSpPr/>
          <p:nvPr/>
        </p:nvSpPr>
        <p:spPr>
          <a:xfrm rot="505265">
            <a:off x="4003361" y="3941379"/>
            <a:ext cx="520177" cy="34658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96" name="Google Shape;996;p25"/>
          <p:cNvSpPr/>
          <p:nvPr/>
        </p:nvSpPr>
        <p:spPr>
          <a:xfrm rot="3701638">
            <a:off x="2756004" y="2306384"/>
            <a:ext cx="520177" cy="34658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97" name="Google Shape;997;p25"/>
          <p:cNvSpPr/>
          <p:nvPr/>
        </p:nvSpPr>
        <p:spPr>
          <a:xfrm rot="3303847">
            <a:off x="2600317" y="3036074"/>
            <a:ext cx="1923882" cy="34658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998" name="Google Shape;998;p25"/>
          <p:cNvCxnSpPr/>
          <p:nvPr/>
        </p:nvCxnSpPr>
        <p:spPr>
          <a:xfrm>
            <a:off x="3001219" y="2186916"/>
            <a:ext cx="0" cy="1828800"/>
          </a:xfrm>
          <a:prstGeom prst="straightConnector1">
            <a:avLst/>
          </a:prstGeom>
          <a:noFill/>
          <a:ln cap="flat" cmpd="sng" w="76200">
            <a:solidFill>
              <a:srgbClr val="FF0000"/>
            </a:solidFill>
            <a:prstDash val="solid"/>
            <a:miter lim="800000"/>
            <a:headEnd len="med" w="med" type="stealth"/>
            <a:tailEnd len="med" w="med" type="stealth"/>
          </a:ln>
        </p:spPr>
      </p:cxnSp>
      <p:sp>
        <p:nvSpPr>
          <p:cNvPr id="999" name="Google Shape;999;p25"/>
          <p:cNvSpPr txBox="1"/>
          <p:nvPr/>
        </p:nvSpPr>
        <p:spPr>
          <a:xfrm rot="-5400000">
            <a:off x="2732613" y="2823029"/>
            <a:ext cx="82747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FF0000"/>
                </a:solidFill>
                <a:latin typeface="Arial Narrow"/>
                <a:ea typeface="Arial Narrow"/>
                <a:cs typeface="Arial Narrow"/>
                <a:sym typeface="Arial Narrow"/>
              </a:rPr>
              <a:t>Range</a:t>
            </a:r>
            <a:endParaRPr/>
          </a:p>
        </p:txBody>
      </p:sp>
      <p:cxnSp>
        <p:nvCxnSpPr>
          <p:cNvPr id="1000" name="Google Shape;1000;p25"/>
          <p:cNvCxnSpPr/>
          <p:nvPr/>
        </p:nvCxnSpPr>
        <p:spPr>
          <a:xfrm>
            <a:off x="2806191" y="2213810"/>
            <a:ext cx="0" cy="3336270"/>
          </a:xfrm>
          <a:prstGeom prst="straightConnector1">
            <a:avLst/>
          </a:prstGeom>
          <a:noFill/>
          <a:ln cap="flat" cmpd="sng" w="76200">
            <a:solidFill>
              <a:srgbClr val="7030A0"/>
            </a:solidFill>
            <a:prstDash val="solid"/>
            <a:miter lim="800000"/>
            <a:headEnd len="med" w="med" type="stealth"/>
            <a:tailEnd len="med" w="med" type="stealth"/>
          </a:ln>
        </p:spPr>
      </p:cxnSp>
      <p:sp>
        <p:nvSpPr>
          <p:cNvPr id="1001" name="Google Shape;1001;p25"/>
          <p:cNvSpPr txBox="1"/>
          <p:nvPr/>
        </p:nvSpPr>
        <p:spPr>
          <a:xfrm rot="-5400000">
            <a:off x="1684774" y="3328427"/>
            <a:ext cx="182332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7030A0"/>
                </a:solidFill>
                <a:latin typeface="Arial Narrow"/>
                <a:ea typeface="Arial Narrow"/>
                <a:cs typeface="Arial Narrow"/>
                <a:sym typeface="Arial Narrow"/>
              </a:rPr>
              <a:t>Satellite Altitude</a:t>
            </a:r>
            <a:endParaRPr/>
          </a:p>
        </p:txBody>
      </p:sp>
      <p:sp>
        <p:nvSpPr>
          <p:cNvPr id="1002" name="Google Shape;1002;p25"/>
          <p:cNvSpPr/>
          <p:nvPr/>
        </p:nvSpPr>
        <p:spPr>
          <a:xfrm>
            <a:off x="3099691" y="4041633"/>
            <a:ext cx="632654" cy="1581894"/>
          </a:xfrm>
          <a:prstGeom prst="rightBrace">
            <a:avLst>
              <a:gd fmla="val 13605" name="adj1"/>
              <a:gd fmla="val 50463" name="adj2"/>
            </a:avLst>
          </a:prstGeom>
          <a:noFill/>
          <a:ln cap="flat" cmpd="sng" w="412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03" name="Google Shape;1003;p25"/>
          <p:cNvSpPr txBox="1"/>
          <p:nvPr/>
        </p:nvSpPr>
        <p:spPr>
          <a:xfrm>
            <a:off x="6139779" y="1678454"/>
            <a:ext cx="506220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00000"/>
                </a:solidFill>
                <a:latin typeface="Arial Narrow"/>
                <a:ea typeface="Arial Narrow"/>
                <a:cs typeface="Arial Narrow"/>
                <a:sym typeface="Arial Narrow"/>
              </a:rPr>
              <a:t>Sea Surface Height  </a:t>
            </a:r>
            <a:r>
              <a:rPr b="1" lang="en-US" sz="2000">
                <a:solidFill>
                  <a:schemeClr val="dk1"/>
                </a:solidFill>
                <a:latin typeface="Arial Narrow"/>
                <a:ea typeface="Arial Narrow"/>
                <a:cs typeface="Arial Narrow"/>
                <a:sym typeface="Arial Narrow"/>
              </a:rPr>
              <a:t>= </a:t>
            </a:r>
            <a:r>
              <a:rPr b="1" lang="en-US" sz="2000">
                <a:solidFill>
                  <a:srgbClr val="7030A0"/>
                </a:solidFill>
                <a:latin typeface="Arial Narrow"/>
                <a:ea typeface="Arial Narrow"/>
                <a:cs typeface="Arial Narrow"/>
                <a:sym typeface="Arial Narrow"/>
              </a:rPr>
              <a:t>Satellite Altitude </a:t>
            </a:r>
            <a:r>
              <a:rPr b="1" lang="en-US" sz="2000">
                <a:solidFill>
                  <a:schemeClr val="dk1"/>
                </a:solidFill>
                <a:latin typeface="Arial Narrow"/>
                <a:ea typeface="Arial Narrow"/>
                <a:cs typeface="Arial Narrow"/>
                <a:sym typeface="Arial Narrow"/>
              </a:rPr>
              <a:t>– </a:t>
            </a:r>
            <a:r>
              <a:rPr b="1" lang="en-US" sz="2000">
                <a:solidFill>
                  <a:srgbClr val="FF0000"/>
                </a:solidFill>
                <a:latin typeface="Arial Narrow"/>
                <a:ea typeface="Arial Narrow"/>
                <a:cs typeface="Arial Narrow"/>
                <a:sym typeface="Arial Narrow"/>
              </a:rPr>
              <a:t>Range</a:t>
            </a:r>
            <a:endParaRPr/>
          </a:p>
        </p:txBody>
      </p:sp>
      <p:cxnSp>
        <p:nvCxnSpPr>
          <p:cNvPr id="1004" name="Google Shape;1004;p25"/>
          <p:cNvCxnSpPr>
            <a:stCxn id="1002" idx="1"/>
            <a:endCxn id="1003" idx="1"/>
          </p:cNvCxnSpPr>
          <p:nvPr/>
        </p:nvCxnSpPr>
        <p:spPr>
          <a:xfrm flipH="1" rot="10800000">
            <a:off x="3732345" y="1878604"/>
            <a:ext cx="2407500" cy="2961300"/>
          </a:xfrm>
          <a:prstGeom prst="straightConnector1">
            <a:avLst/>
          </a:prstGeom>
          <a:noFill/>
          <a:ln cap="flat" cmpd="sng" w="19050">
            <a:solidFill>
              <a:schemeClr val="dk1"/>
            </a:solidFill>
            <a:prstDash val="solid"/>
            <a:miter lim="800000"/>
            <a:headEnd len="sm" w="sm" type="none"/>
            <a:tailEnd len="sm" w="sm" type="none"/>
          </a:ln>
        </p:spPr>
      </p:cxnSp>
      <p:cxnSp>
        <p:nvCxnSpPr>
          <p:cNvPr id="1005" name="Google Shape;1005;p25"/>
          <p:cNvCxnSpPr/>
          <p:nvPr/>
        </p:nvCxnSpPr>
        <p:spPr>
          <a:xfrm rot="10800000">
            <a:off x="3302860" y="2002238"/>
            <a:ext cx="1012466" cy="123343"/>
          </a:xfrm>
          <a:prstGeom prst="straightConnector1">
            <a:avLst/>
          </a:prstGeom>
          <a:noFill/>
          <a:ln cap="flat" cmpd="sng" w="41275">
            <a:solidFill>
              <a:srgbClr val="7030A0"/>
            </a:solidFill>
            <a:prstDash val="dot"/>
            <a:miter lim="800000"/>
            <a:headEnd len="sm" w="sm" type="none"/>
            <a:tailEnd len="sm" w="sm" type="none"/>
          </a:ln>
        </p:spPr>
      </p:cxnSp>
      <p:grpSp>
        <p:nvGrpSpPr>
          <p:cNvPr id="1006" name="Google Shape;1006;p25"/>
          <p:cNvGrpSpPr/>
          <p:nvPr/>
        </p:nvGrpSpPr>
        <p:grpSpPr>
          <a:xfrm>
            <a:off x="6867891" y="2767282"/>
            <a:ext cx="4299978" cy="3393971"/>
            <a:chOff x="6867891" y="2767282"/>
            <a:chExt cx="4299978" cy="3393971"/>
          </a:xfrm>
        </p:grpSpPr>
        <p:sp>
          <p:nvSpPr>
            <p:cNvPr id="1007" name="Google Shape;1007;p25"/>
            <p:cNvSpPr/>
            <p:nvPr/>
          </p:nvSpPr>
          <p:spPr>
            <a:xfrm>
              <a:off x="6867891" y="2790837"/>
              <a:ext cx="4299978" cy="3370416"/>
            </a:xfrm>
            <a:prstGeom prst="roundRect">
              <a:avLst>
                <a:gd fmla="val 5150" name="adj"/>
              </a:avLst>
            </a:prstGeom>
            <a:solidFill>
              <a:schemeClr val="lt1"/>
            </a:solidFill>
            <a:ln cap="flat" cmpd="sng" w="254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008" name="Google Shape;1008;p25"/>
            <p:cNvPicPr preferRelativeResize="0"/>
            <p:nvPr/>
          </p:nvPicPr>
          <p:blipFill rotWithShape="1">
            <a:blip r:embed="rId5">
              <a:alphaModFix/>
            </a:blip>
            <a:srcRect b="0" l="0" r="0" t="0"/>
            <a:stretch/>
          </p:blipFill>
          <p:spPr>
            <a:xfrm>
              <a:off x="7207487" y="3133048"/>
              <a:ext cx="3493775" cy="2998824"/>
            </a:xfrm>
            <a:prstGeom prst="rect">
              <a:avLst/>
            </a:prstGeom>
            <a:noFill/>
            <a:ln>
              <a:noFill/>
            </a:ln>
          </p:spPr>
        </p:pic>
        <p:sp>
          <p:nvSpPr>
            <p:cNvPr id="1009" name="Google Shape;1009;p25"/>
            <p:cNvSpPr/>
            <p:nvPr/>
          </p:nvSpPr>
          <p:spPr>
            <a:xfrm>
              <a:off x="7430406" y="2767282"/>
              <a:ext cx="314861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Arial Narrow"/>
                  <a:ea typeface="Arial Narrow"/>
                  <a:cs typeface="Arial Narrow"/>
                  <a:sym typeface="Arial Narrow"/>
                </a:rPr>
                <a:t>Gulf of Mexico Sea Surface Height </a:t>
              </a:r>
              <a:endParaRPr sz="1800">
                <a:solidFill>
                  <a:schemeClr val="dk1"/>
                </a:solidFill>
                <a:latin typeface="Arial"/>
                <a:ea typeface="Arial"/>
                <a:cs typeface="Arial"/>
                <a:sym typeface="Arial"/>
              </a:endParaRPr>
            </a:p>
          </p:txBody>
        </p:sp>
      </p:grpSp>
      <p:sp>
        <p:nvSpPr>
          <p:cNvPr id="1010" name="Google Shape;1010;p25"/>
          <p:cNvSpPr/>
          <p:nvPr/>
        </p:nvSpPr>
        <p:spPr>
          <a:xfrm rot="200886">
            <a:off x="2439156" y="5779824"/>
            <a:ext cx="1944763" cy="324917"/>
          </a:xfrm>
          <a:prstGeom prst="rect">
            <a:avLst/>
          </a:prstGeom>
        </p:spPr>
        <p:txBody>
          <a:bodyPr>
            <a:prstTxWarp prst="textPlain"/>
          </a:bodyPr>
          <a:lstStyle/>
          <a:p>
            <a:pPr lvl="0" algn="l"/>
            <a:r>
              <a:rPr b="1" i="0">
                <a:ln>
                  <a:noFill/>
                </a:ln>
                <a:solidFill>
                  <a:schemeClr val="dk1"/>
                </a:solidFill>
                <a:latin typeface="Arial"/>
              </a:rPr>
              <a:t>Reference Ellipsoid</a:t>
            </a:r>
          </a:p>
        </p:txBody>
      </p:sp>
      <p:sp>
        <p:nvSpPr>
          <p:cNvPr id="1011" name="Google Shape;1011;p25"/>
          <p:cNvSpPr txBox="1"/>
          <p:nvPr/>
        </p:nvSpPr>
        <p:spPr>
          <a:xfrm rot="1362519">
            <a:off x="3696577" y="5188342"/>
            <a:ext cx="129073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Narrow"/>
                <a:ea typeface="Arial Narrow"/>
                <a:cs typeface="Arial Narrow"/>
                <a:sym typeface="Arial Narrow"/>
              </a:rPr>
              <a:t>Ocean Floor</a:t>
            </a:r>
            <a:endParaRPr/>
          </a:p>
        </p:txBody>
      </p:sp>
      <p:sp>
        <p:nvSpPr>
          <p:cNvPr id="1012" name="Google Shape;1012;p25"/>
          <p:cNvSpPr txBox="1"/>
          <p:nvPr/>
        </p:nvSpPr>
        <p:spPr>
          <a:xfrm rot="2311751">
            <a:off x="4369369" y="4640297"/>
            <a:ext cx="127150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Narrow"/>
                <a:ea typeface="Arial Narrow"/>
                <a:cs typeface="Arial Narrow"/>
                <a:sym typeface="Arial Narrow"/>
              </a:rPr>
              <a:t>Sea Surface</a:t>
            </a:r>
            <a:endParaRPr/>
          </a:p>
        </p:txBody>
      </p:sp>
      <p:sp>
        <p:nvSpPr>
          <p:cNvPr id="1013" name="Google Shape;1013;p25"/>
          <p:cNvSpPr txBox="1"/>
          <p:nvPr/>
        </p:nvSpPr>
        <p:spPr>
          <a:xfrm>
            <a:off x="769865" y="2865318"/>
            <a:ext cx="103744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7030A0"/>
                </a:solidFill>
                <a:latin typeface="Arial Narrow"/>
                <a:ea typeface="Arial Narrow"/>
                <a:cs typeface="Arial Narrow"/>
                <a:sym typeface="Arial Narrow"/>
              </a:rPr>
              <a:t>Ground</a:t>
            </a:r>
            <a:endParaRPr/>
          </a:p>
          <a:p>
            <a:pPr indent="0" lvl="0" marL="0" marR="0" rtl="0" algn="l">
              <a:spcBef>
                <a:spcPts val="0"/>
              </a:spcBef>
              <a:spcAft>
                <a:spcPts val="0"/>
              </a:spcAft>
              <a:buNone/>
            </a:pPr>
            <a:r>
              <a:rPr b="1" lang="en-US" sz="1800">
                <a:solidFill>
                  <a:srgbClr val="7030A0"/>
                </a:solidFill>
                <a:latin typeface="Arial Narrow"/>
                <a:ea typeface="Arial Narrow"/>
                <a:cs typeface="Arial Narrow"/>
                <a:sym typeface="Arial Narrow"/>
              </a:rPr>
              <a:t>Station</a:t>
            </a:r>
            <a:endParaRPr/>
          </a:p>
        </p:txBody>
      </p:sp>
      <p:sp>
        <p:nvSpPr>
          <p:cNvPr id="1014" name="Google Shape;1014;p25"/>
          <p:cNvSpPr txBox="1"/>
          <p:nvPr/>
        </p:nvSpPr>
        <p:spPr>
          <a:xfrm>
            <a:off x="4056294" y="1430909"/>
            <a:ext cx="160657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7030A0"/>
                </a:solidFill>
                <a:latin typeface="Arial Narrow"/>
                <a:ea typeface="Arial Narrow"/>
                <a:cs typeface="Arial Narrow"/>
                <a:sym typeface="Arial Narrow"/>
              </a:rPr>
              <a:t>GPS Satellite</a:t>
            </a:r>
            <a:endParaRPr/>
          </a:p>
        </p:txBody>
      </p:sp>
      <p:cxnSp>
        <p:nvCxnSpPr>
          <p:cNvPr id="1015" name="Google Shape;1015;p25"/>
          <p:cNvCxnSpPr/>
          <p:nvPr/>
        </p:nvCxnSpPr>
        <p:spPr>
          <a:xfrm flipH="1">
            <a:off x="1908106" y="2125580"/>
            <a:ext cx="857562" cy="1049345"/>
          </a:xfrm>
          <a:prstGeom prst="straightConnector1">
            <a:avLst/>
          </a:prstGeom>
          <a:noFill/>
          <a:ln cap="flat" cmpd="sng" w="41275">
            <a:solidFill>
              <a:srgbClr val="7030A0"/>
            </a:solidFill>
            <a:prstDash val="dot"/>
            <a:miter lim="800000"/>
            <a:headEnd len="sm" w="sm" type="none"/>
            <a:tailEnd len="sm" w="sm" type="none"/>
          </a:ln>
        </p:spPr>
      </p:cxnSp>
      <p:pic>
        <p:nvPicPr>
          <p:cNvPr id="1016" name="Google Shape;1016;p25"/>
          <p:cNvPicPr preferRelativeResize="0"/>
          <p:nvPr/>
        </p:nvPicPr>
        <p:blipFill rotWithShape="1">
          <a:blip r:embed="rId6">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16"/>
                                        </p:tgtEl>
                                        <p:attrNameLst>
                                          <p:attrName>style.visibility</p:attrName>
                                        </p:attrNameLst>
                                      </p:cBhvr>
                                      <p:to>
                                        <p:strVal val="visible"/>
                                      </p:to>
                                    </p:set>
                                    <p:animEffect filter="fade" transition="in">
                                      <p:cBhvr>
                                        <p:cTn dur="1"/>
                                        <p:tgtEl>
                                          <p:spTgt spid="10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26"/>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latin typeface="Arial Narrow"/>
                <a:ea typeface="Arial Narrow"/>
                <a:cs typeface="Arial Narrow"/>
                <a:sym typeface="Arial Narrow"/>
              </a:rPr>
              <a:t>Sea Level Anomaly (SLA) is a derived product of SSH</a:t>
            </a:r>
            <a:endParaRPr/>
          </a:p>
        </p:txBody>
      </p:sp>
      <p:sp>
        <p:nvSpPr>
          <p:cNvPr id="1023" name="Google Shape;1023;p26"/>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grpSp>
        <p:nvGrpSpPr>
          <p:cNvPr id="1024" name="Google Shape;1024;p26"/>
          <p:cNvGrpSpPr/>
          <p:nvPr/>
        </p:nvGrpSpPr>
        <p:grpSpPr>
          <a:xfrm>
            <a:off x="1928012" y="2441343"/>
            <a:ext cx="7149849" cy="2907558"/>
            <a:chOff x="683829" y="1512536"/>
            <a:chExt cx="7149849" cy="2907558"/>
          </a:xfrm>
        </p:grpSpPr>
        <p:sp>
          <p:nvSpPr>
            <p:cNvPr id="1025" name="Google Shape;1025;p26"/>
            <p:cNvSpPr txBox="1"/>
            <p:nvPr/>
          </p:nvSpPr>
          <p:spPr>
            <a:xfrm>
              <a:off x="2770864" y="1512536"/>
              <a:ext cx="4738092" cy="6771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Arial"/>
                  <a:ea typeface="Arial"/>
                  <a:cs typeface="Arial"/>
                  <a:sym typeface="Arial"/>
                </a:rPr>
                <a:t>Long-term sea level mean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currently the 1993-2012 mean</a:t>
              </a:r>
              <a:endParaRPr/>
            </a:p>
          </p:txBody>
        </p:sp>
        <p:grpSp>
          <p:nvGrpSpPr>
            <p:cNvPr id="1026" name="Google Shape;1026;p26"/>
            <p:cNvGrpSpPr/>
            <p:nvPr/>
          </p:nvGrpSpPr>
          <p:grpSpPr>
            <a:xfrm>
              <a:off x="683829" y="1780441"/>
              <a:ext cx="7149849" cy="2639653"/>
              <a:chOff x="683829" y="1780441"/>
              <a:chExt cx="7149849" cy="2639653"/>
            </a:xfrm>
          </p:grpSpPr>
          <p:grpSp>
            <p:nvGrpSpPr>
              <p:cNvPr id="1027" name="Google Shape;1027;p26"/>
              <p:cNvGrpSpPr/>
              <p:nvPr/>
            </p:nvGrpSpPr>
            <p:grpSpPr>
              <a:xfrm>
                <a:off x="683829" y="1780441"/>
                <a:ext cx="7149849" cy="2639653"/>
                <a:chOff x="788760" y="1162949"/>
                <a:chExt cx="7149849" cy="2639653"/>
              </a:xfrm>
            </p:grpSpPr>
            <p:pic>
              <p:nvPicPr>
                <p:cNvPr id="1028" name="Google Shape;1028;p26"/>
                <p:cNvPicPr preferRelativeResize="0"/>
                <p:nvPr/>
              </p:nvPicPr>
              <p:blipFill rotWithShape="1">
                <a:blip r:embed="rId3">
                  <a:alphaModFix/>
                </a:blip>
                <a:srcRect b="54083" l="0" r="0" t="0"/>
                <a:stretch/>
              </p:blipFill>
              <p:spPr>
                <a:xfrm>
                  <a:off x="963090" y="1994834"/>
                  <a:ext cx="4876800" cy="1807768"/>
                </a:xfrm>
                <a:prstGeom prst="rect">
                  <a:avLst/>
                </a:prstGeom>
                <a:noFill/>
                <a:ln>
                  <a:noFill/>
                </a:ln>
              </p:spPr>
            </p:pic>
            <p:grpSp>
              <p:nvGrpSpPr>
                <p:cNvPr id="1029" name="Google Shape;1029;p26"/>
                <p:cNvGrpSpPr/>
                <p:nvPr/>
              </p:nvGrpSpPr>
              <p:grpSpPr>
                <a:xfrm>
                  <a:off x="788760" y="1162949"/>
                  <a:ext cx="7149849" cy="2639652"/>
                  <a:chOff x="297855" y="978499"/>
                  <a:chExt cx="7754438" cy="2862861"/>
                </a:xfrm>
              </p:grpSpPr>
              <p:pic>
                <p:nvPicPr>
                  <p:cNvPr id="1030" name="Google Shape;1030;p26"/>
                  <p:cNvPicPr preferRelativeResize="0"/>
                  <p:nvPr/>
                </p:nvPicPr>
                <p:blipFill rotWithShape="1">
                  <a:blip r:embed="rId4">
                    <a:alphaModFix/>
                  </a:blip>
                  <a:srcRect b="0" l="0" r="0" t="0"/>
                  <a:stretch/>
                </p:blipFill>
                <p:spPr>
                  <a:xfrm>
                    <a:off x="491067" y="2279043"/>
                    <a:ext cx="5292411" cy="759324"/>
                  </a:xfrm>
                  <a:prstGeom prst="rect">
                    <a:avLst/>
                  </a:prstGeom>
                  <a:noFill/>
                  <a:ln>
                    <a:noFill/>
                  </a:ln>
                </p:spPr>
              </p:pic>
              <p:sp>
                <p:nvSpPr>
                  <p:cNvPr id="1031" name="Google Shape;1031;p26"/>
                  <p:cNvSpPr/>
                  <p:nvPr/>
                </p:nvSpPr>
                <p:spPr>
                  <a:xfrm rot="-1338095">
                    <a:off x="342920" y="2148969"/>
                    <a:ext cx="66877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00"/>
                        </a:solidFill>
                        <a:latin typeface="Arial"/>
                        <a:ea typeface="Arial"/>
                        <a:cs typeface="Arial"/>
                        <a:sym typeface="Arial"/>
                      </a:rPr>
                      <a:t>Mean</a:t>
                    </a:r>
                    <a:endParaRPr sz="1800">
                      <a:solidFill>
                        <a:schemeClr val="dk1"/>
                      </a:solidFill>
                      <a:latin typeface="Arial"/>
                      <a:ea typeface="Arial"/>
                      <a:cs typeface="Arial"/>
                      <a:sym typeface="Arial"/>
                    </a:endParaRPr>
                  </a:p>
                </p:txBody>
              </p:sp>
              <p:cxnSp>
                <p:nvCxnSpPr>
                  <p:cNvPr id="1032" name="Google Shape;1032;p26"/>
                  <p:cNvCxnSpPr/>
                  <p:nvPr/>
                </p:nvCxnSpPr>
                <p:spPr>
                  <a:xfrm>
                    <a:off x="2618386" y="2053525"/>
                    <a:ext cx="0" cy="836751"/>
                  </a:xfrm>
                  <a:prstGeom prst="straightConnector1">
                    <a:avLst/>
                  </a:prstGeom>
                  <a:noFill/>
                  <a:ln cap="flat" cmpd="sng" w="63500">
                    <a:solidFill>
                      <a:srgbClr val="FF0000"/>
                    </a:solidFill>
                    <a:prstDash val="solid"/>
                    <a:miter lim="800000"/>
                    <a:headEnd len="med" w="med" type="triangle"/>
                    <a:tailEnd len="med" w="med" type="triangle"/>
                  </a:ln>
                </p:spPr>
              </p:cxnSp>
              <p:cxnSp>
                <p:nvCxnSpPr>
                  <p:cNvPr id="1033" name="Google Shape;1033;p26"/>
                  <p:cNvCxnSpPr/>
                  <p:nvPr/>
                </p:nvCxnSpPr>
                <p:spPr>
                  <a:xfrm>
                    <a:off x="5335554" y="2537941"/>
                    <a:ext cx="0" cy="1303419"/>
                  </a:xfrm>
                  <a:prstGeom prst="straightConnector1">
                    <a:avLst/>
                  </a:prstGeom>
                  <a:noFill/>
                  <a:ln cap="flat" cmpd="sng" w="63500">
                    <a:solidFill>
                      <a:srgbClr val="FF0000"/>
                    </a:solidFill>
                    <a:prstDash val="solid"/>
                    <a:miter lim="800000"/>
                    <a:headEnd len="med" w="med" type="triangle"/>
                    <a:tailEnd len="med" w="med" type="triangle"/>
                  </a:ln>
                </p:spPr>
              </p:cxnSp>
              <p:sp>
                <p:nvSpPr>
                  <p:cNvPr id="1034" name="Google Shape;1034;p26"/>
                  <p:cNvSpPr/>
                  <p:nvPr/>
                </p:nvSpPr>
                <p:spPr>
                  <a:xfrm>
                    <a:off x="365298" y="978499"/>
                    <a:ext cx="2196071" cy="7343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FF0000"/>
                        </a:solidFill>
                        <a:latin typeface="Arial"/>
                        <a:ea typeface="Arial"/>
                        <a:cs typeface="Arial"/>
                        <a:sym typeface="Arial"/>
                      </a:rPr>
                      <a:t>Positive</a:t>
                    </a:r>
                    <a:endParaRPr/>
                  </a:p>
                  <a:p>
                    <a:pPr indent="0" lvl="0" marL="0" marR="0" rtl="0" algn="l">
                      <a:spcBef>
                        <a:spcPts val="0"/>
                      </a:spcBef>
                      <a:spcAft>
                        <a:spcPts val="0"/>
                      </a:spcAft>
                      <a:buNone/>
                    </a:pPr>
                    <a:r>
                      <a:rPr b="1" lang="en-US" sz="1800">
                        <a:solidFill>
                          <a:srgbClr val="FF0000"/>
                        </a:solidFill>
                        <a:latin typeface="Arial"/>
                        <a:ea typeface="Arial"/>
                        <a:cs typeface="Arial"/>
                        <a:sym typeface="Arial"/>
                      </a:rPr>
                      <a:t>Sea Level Anomaly </a:t>
                    </a:r>
                    <a:endParaRPr sz="1800">
                      <a:solidFill>
                        <a:srgbClr val="FF0000"/>
                      </a:solidFill>
                      <a:latin typeface="Arial"/>
                      <a:ea typeface="Arial"/>
                      <a:cs typeface="Arial"/>
                      <a:sym typeface="Arial"/>
                    </a:endParaRPr>
                  </a:p>
                </p:txBody>
              </p:sp>
              <p:sp>
                <p:nvSpPr>
                  <p:cNvPr id="1035" name="Google Shape;1035;p26"/>
                  <p:cNvSpPr/>
                  <p:nvPr/>
                </p:nvSpPr>
                <p:spPr>
                  <a:xfrm>
                    <a:off x="5856223" y="2873654"/>
                    <a:ext cx="2196070" cy="7343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FF0000"/>
                        </a:solidFill>
                        <a:latin typeface="Arial"/>
                        <a:ea typeface="Arial"/>
                        <a:cs typeface="Arial"/>
                        <a:sym typeface="Arial"/>
                      </a:rPr>
                      <a:t>Negative</a:t>
                    </a:r>
                    <a:endParaRPr/>
                  </a:p>
                  <a:p>
                    <a:pPr indent="0" lvl="0" marL="0" marR="0" rtl="0" algn="l">
                      <a:spcBef>
                        <a:spcPts val="0"/>
                      </a:spcBef>
                      <a:spcAft>
                        <a:spcPts val="0"/>
                      </a:spcAft>
                      <a:buNone/>
                    </a:pPr>
                    <a:r>
                      <a:rPr b="1" lang="en-US" sz="1800">
                        <a:solidFill>
                          <a:srgbClr val="FF0000"/>
                        </a:solidFill>
                        <a:latin typeface="Arial"/>
                        <a:ea typeface="Arial"/>
                        <a:cs typeface="Arial"/>
                        <a:sym typeface="Arial"/>
                      </a:rPr>
                      <a:t>Sea Level Anomaly </a:t>
                    </a:r>
                    <a:endParaRPr sz="1800">
                      <a:solidFill>
                        <a:srgbClr val="FF0000"/>
                      </a:solidFill>
                      <a:latin typeface="Arial"/>
                      <a:ea typeface="Arial"/>
                      <a:cs typeface="Arial"/>
                      <a:sym typeface="Arial"/>
                    </a:endParaRPr>
                  </a:p>
                </p:txBody>
              </p:sp>
              <p:sp>
                <p:nvSpPr>
                  <p:cNvPr id="1036" name="Google Shape;1036;p26"/>
                  <p:cNvSpPr/>
                  <p:nvPr/>
                </p:nvSpPr>
                <p:spPr>
                  <a:xfrm>
                    <a:off x="5518525" y="2537941"/>
                    <a:ext cx="428619" cy="67142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037" name="Google Shape;1037;p26"/>
                  <p:cNvCxnSpPr>
                    <a:stCxn id="1034" idx="2"/>
                  </p:cNvCxnSpPr>
                  <p:nvPr/>
                </p:nvCxnSpPr>
                <p:spPr>
                  <a:xfrm>
                    <a:off x="1463334" y="1712863"/>
                    <a:ext cx="1170600" cy="764400"/>
                  </a:xfrm>
                  <a:prstGeom prst="straightConnector1">
                    <a:avLst/>
                  </a:prstGeom>
                  <a:noFill/>
                  <a:ln cap="flat" cmpd="sng" w="19050">
                    <a:solidFill>
                      <a:srgbClr val="C00000"/>
                    </a:solidFill>
                    <a:prstDash val="solid"/>
                    <a:miter lim="800000"/>
                    <a:headEnd len="sm" w="sm" type="none"/>
                    <a:tailEnd len="sm" w="sm" type="none"/>
                  </a:ln>
                </p:spPr>
              </p:cxnSp>
              <p:cxnSp>
                <p:nvCxnSpPr>
                  <p:cNvPr id="1038" name="Google Shape;1038;p26"/>
                  <p:cNvCxnSpPr/>
                  <p:nvPr/>
                </p:nvCxnSpPr>
                <p:spPr>
                  <a:xfrm rot="10800000">
                    <a:off x="5328719" y="3209367"/>
                    <a:ext cx="588764" cy="0"/>
                  </a:xfrm>
                  <a:prstGeom prst="straightConnector1">
                    <a:avLst/>
                  </a:prstGeom>
                  <a:noFill/>
                  <a:ln cap="flat" cmpd="sng" w="19050">
                    <a:solidFill>
                      <a:srgbClr val="C00000"/>
                    </a:solidFill>
                    <a:prstDash val="solid"/>
                    <a:miter lim="800000"/>
                    <a:headEnd len="sm" w="sm" type="none"/>
                    <a:tailEnd len="sm" w="sm" type="none"/>
                  </a:ln>
                </p:spPr>
              </p:cxnSp>
              <p:sp>
                <p:nvSpPr>
                  <p:cNvPr id="1039" name="Google Shape;1039;p26"/>
                  <p:cNvSpPr/>
                  <p:nvPr/>
                </p:nvSpPr>
                <p:spPr>
                  <a:xfrm rot="-184743">
                    <a:off x="976601" y="1981529"/>
                    <a:ext cx="5229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00"/>
                        </a:solidFill>
                        <a:latin typeface="Arial"/>
                        <a:ea typeface="Arial"/>
                        <a:cs typeface="Arial"/>
                        <a:sym typeface="Arial"/>
                      </a:rPr>
                      <a:t>Sea</a:t>
                    </a:r>
                    <a:endParaRPr sz="1800">
                      <a:solidFill>
                        <a:schemeClr val="dk1"/>
                      </a:solidFill>
                      <a:latin typeface="Arial"/>
                      <a:ea typeface="Arial"/>
                      <a:cs typeface="Arial"/>
                      <a:sym typeface="Arial"/>
                    </a:endParaRPr>
                  </a:p>
                </p:txBody>
              </p:sp>
              <p:sp>
                <p:nvSpPr>
                  <p:cNvPr id="1040" name="Google Shape;1040;p26"/>
                  <p:cNvSpPr/>
                  <p:nvPr/>
                </p:nvSpPr>
                <p:spPr>
                  <a:xfrm rot="-900936">
                    <a:off x="473817" y="2666712"/>
                    <a:ext cx="1394110" cy="7009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0000"/>
                        </a:solidFill>
                        <a:latin typeface="Arial"/>
                        <a:ea typeface="Arial"/>
                        <a:cs typeface="Arial"/>
                        <a:sym typeface="Arial"/>
                      </a:rPr>
                      <a:t>Sea Surface</a:t>
                    </a:r>
                    <a:endParaRPr/>
                  </a:p>
                  <a:p>
                    <a:pPr indent="0" lvl="0" marL="0" marR="0" rtl="0" algn="ctr">
                      <a:spcBef>
                        <a:spcPts val="0"/>
                      </a:spcBef>
                      <a:spcAft>
                        <a:spcPts val="0"/>
                      </a:spcAft>
                      <a:buNone/>
                    </a:pPr>
                    <a:r>
                      <a:rPr b="1" lang="en-US" sz="1800">
                        <a:solidFill>
                          <a:srgbClr val="000000"/>
                        </a:solidFill>
                        <a:latin typeface="Arial"/>
                        <a:ea typeface="Arial"/>
                        <a:cs typeface="Arial"/>
                        <a:sym typeface="Arial"/>
                      </a:rPr>
                      <a:t>Height </a:t>
                    </a:r>
                    <a:endParaRPr sz="1800">
                      <a:solidFill>
                        <a:schemeClr val="dk1"/>
                      </a:solidFill>
                      <a:latin typeface="Arial"/>
                      <a:ea typeface="Arial"/>
                      <a:cs typeface="Arial"/>
                      <a:sym typeface="Arial"/>
                    </a:endParaRPr>
                  </a:p>
                </p:txBody>
              </p:sp>
              <p:sp>
                <p:nvSpPr>
                  <p:cNvPr id="1041" name="Google Shape;1041;p26"/>
                  <p:cNvSpPr/>
                  <p:nvPr/>
                </p:nvSpPr>
                <p:spPr>
                  <a:xfrm rot="1853079">
                    <a:off x="1423369" y="2144116"/>
                    <a:ext cx="789581" cy="4005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00"/>
                        </a:solidFill>
                        <a:latin typeface="Arial"/>
                        <a:ea typeface="Arial"/>
                        <a:cs typeface="Arial"/>
                        <a:sym typeface="Arial"/>
                      </a:rPr>
                      <a:t>Level </a:t>
                    </a:r>
                    <a:endParaRPr sz="1800">
                      <a:solidFill>
                        <a:schemeClr val="dk1"/>
                      </a:solidFill>
                      <a:latin typeface="Arial"/>
                      <a:ea typeface="Arial"/>
                      <a:cs typeface="Arial"/>
                      <a:sym typeface="Arial"/>
                    </a:endParaRPr>
                  </a:p>
                </p:txBody>
              </p:sp>
            </p:grpSp>
          </p:grpSp>
          <p:cxnSp>
            <p:nvCxnSpPr>
              <p:cNvPr id="1042" name="Google Shape;1042;p26"/>
              <p:cNvCxnSpPr/>
              <p:nvPr/>
            </p:nvCxnSpPr>
            <p:spPr>
              <a:xfrm>
                <a:off x="4272197" y="2160541"/>
                <a:ext cx="149901" cy="856234"/>
              </a:xfrm>
              <a:prstGeom prst="straightConnector1">
                <a:avLst/>
              </a:prstGeom>
              <a:noFill/>
              <a:ln cap="flat" cmpd="sng" w="19050">
                <a:solidFill>
                  <a:schemeClr val="dk1"/>
                </a:solidFill>
                <a:prstDash val="solid"/>
                <a:miter lim="800000"/>
                <a:headEnd len="sm" w="sm" type="none"/>
                <a:tailEnd len="sm" w="sm" type="none"/>
              </a:ln>
            </p:spPr>
          </p:cxnSp>
          <p:sp>
            <p:nvSpPr>
              <p:cNvPr id="1043" name="Google Shape;1043;p26"/>
              <p:cNvSpPr/>
              <p:nvPr/>
            </p:nvSpPr>
            <p:spPr>
              <a:xfrm rot="1718812">
                <a:off x="3792073" y="3419594"/>
                <a:ext cx="128541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0000"/>
                    </a:solidFill>
                    <a:latin typeface="Arial"/>
                    <a:ea typeface="Arial"/>
                    <a:cs typeface="Arial"/>
                    <a:sym typeface="Arial"/>
                  </a:rPr>
                  <a:t>Sea Surface</a:t>
                </a:r>
                <a:endParaRPr/>
              </a:p>
              <a:p>
                <a:pPr indent="0" lvl="0" marL="0" marR="0" rtl="0" algn="ctr">
                  <a:spcBef>
                    <a:spcPts val="0"/>
                  </a:spcBef>
                  <a:spcAft>
                    <a:spcPts val="0"/>
                  </a:spcAft>
                  <a:buNone/>
                </a:pPr>
                <a:r>
                  <a:rPr b="1" lang="en-US" sz="1800">
                    <a:solidFill>
                      <a:srgbClr val="000000"/>
                    </a:solidFill>
                    <a:latin typeface="Arial"/>
                    <a:ea typeface="Arial"/>
                    <a:cs typeface="Arial"/>
                    <a:sym typeface="Arial"/>
                  </a:rPr>
                  <a:t>Height </a:t>
                </a:r>
                <a:endParaRPr sz="1800">
                  <a:solidFill>
                    <a:schemeClr val="dk1"/>
                  </a:solidFill>
                  <a:latin typeface="Arial"/>
                  <a:ea typeface="Arial"/>
                  <a:cs typeface="Arial"/>
                  <a:sym typeface="Arial"/>
                </a:endParaRPr>
              </a:p>
            </p:txBody>
          </p:sp>
        </p:grpSp>
      </p:grpSp>
      <p:sp>
        <p:nvSpPr>
          <p:cNvPr id="1044" name="Google Shape;1044;p26"/>
          <p:cNvSpPr/>
          <p:nvPr/>
        </p:nvSpPr>
        <p:spPr>
          <a:xfrm>
            <a:off x="919588" y="1245929"/>
            <a:ext cx="1028239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cap="small">
                <a:solidFill>
                  <a:srgbClr val="1E4E79"/>
                </a:solidFill>
                <a:latin typeface="Arial"/>
                <a:ea typeface="Arial"/>
                <a:cs typeface="Arial"/>
                <a:sym typeface="Arial"/>
              </a:rPr>
              <a:t>derived from subtracting the long-term mean sea level from measured SSH</a:t>
            </a:r>
            <a:endParaRPr b="1" sz="2000" cap="small">
              <a:solidFill>
                <a:srgbClr val="1E4E79"/>
              </a:solidFill>
              <a:latin typeface="Arial"/>
              <a:ea typeface="Arial"/>
              <a:cs typeface="Arial"/>
              <a:sym typeface="Arial"/>
            </a:endParaRPr>
          </a:p>
        </p:txBody>
      </p:sp>
      <p:pic>
        <p:nvPicPr>
          <p:cNvPr id="1045" name="Google Shape;1045;p26"/>
          <p:cNvPicPr preferRelativeResize="0"/>
          <p:nvPr/>
        </p:nvPicPr>
        <p:blipFill rotWithShape="1">
          <a:blip r:embed="rId5">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45"/>
                                        </p:tgtEl>
                                        <p:attrNameLst>
                                          <p:attrName>style.visibility</p:attrName>
                                        </p:attrNameLst>
                                      </p:cBhvr>
                                      <p:to>
                                        <p:strVal val="visible"/>
                                      </p:to>
                                    </p:set>
                                    <p:animEffect filter="fade" transition="in">
                                      <p:cBhvr>
                                        <p:cTn dur="1"/>
                                        <p:tgtEl>
                                          <p:spTgt spid="10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p27"/>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latin typeface="Arial Narrow"/>
                <a:ea typeface="Arial Narrow"/>
                <a:cs typeface="Arial Narrow"/>
                <a:sym typeface="Arial Narrow"/>
              </a:rPr>
              <a:t>SLA helps detect ocean phenomena from subtle changes in SSH</a:t>
            </a:r>
            <a:endParaRPr/>
          </a:p>
        </p:txBody>
      </p:sp>
      <p:sp>
        <p:nvSpPr>
          <p:cNvPr id="1052" name="Google Shape;1052;p27"/>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053" name="Google Shape;1053;p27"/>
          <p:cNvSpPr txBox="1"/>
          <p:nvPr/>
        </p:nvSpPr>
        <p:spPr>
          <a:xfrm>
            <a:off x="5906129" y="2144838"/>
            <a:ext cx="5834767" cy="325954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20000"/>
              </a:lnSpc>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During an El Niño, a shift in wind causes warm water to accumulate off the coast of Peru.</a:t>
            </a:r>
            <a:endParaRPr/>
          </a:p>
          <a:p>
            <a:pPr indent="-171450" lvl="0" marL="285750" marR="0" rtl="0" algn="l">
              <a:lnSpc>
                <a:spcPct val="120000"/>
              </a:lnSpc>
              <a:spcBef>
                <a:spcPts val="60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285750" lvl="0" marL="285750" marR="0" rtl="0" algn="l">
              <a:lnSpc>
                <a:spcPct val="120000"/>
              </a:lnSpc>
              <a:spcBef>
                <a:spcPts val="1200"/>
              </a:spcBef>
              <a:spcAft>
                <a:spcPts val="0"/>
              </a:spcAft>
              <a:buClr>
                <a:schemeClr val="dk1"/>
              </a:buClr>
              <a:buSzPts val="1800"/>
              <a:buFont typeface="Arial"/>
              <a:buChar char="•"/>
            </a:pPr>
            <a:r>
              <a:rPr lang="en-US" sz="1800">
                <a:solidFill>
                  <a:schemeClr val="dk1"/>
                </a:solidFill>
                <a:latin typeface="Arial"/>
                <a:ea typeface="Arial"/>
                <a:cs typeface="Arial"/>
                <a:sym typeface="Arial"/>
              </a:rPr>
              <a:t>The warming water expands, increasing SSH beyond what is typically observed.</a:t>
            </a:r>
            <a:endParaRPr/>
          </a:p>
          <a:p>
            <a:pPr indent="-171450" lvl="0" marL="285750" marR="0" rtl="0" algn="l">
              <a:lnSpc>
                <a:spcPct val="120000"/>
              </a:lnSpc>
              <a:spcBef>
                <a:spcPts val="120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285750" lvl="0" marL="285750" marR="0" rtl="0" algn="l">
              <a:lnSpc>
                <a:spcPct val="120000"/>
              </a:lnSpc>
              <a:spcBef>
                <a:spcPts val="1200"/>
              </a:spcBef>
              <a:spcAft>
                <a:spcPts val="0"/>
              </a:spcAft>
              <a:buClr>
                <a:schemeClr val="dk1"/>
              </a:buClr>
              <a:buSzPts val="1800"/>
              <a:buFont typeface="Arial"/>
              <a:buChar char="•"/>
            </a:pPr>
            <a:r>
              <a:rPr lang="en-US" sz="1800">
                <a:solidFill>
                  <a:schemeClr val="dk1"/>
                </a:solidFill>
                <a:latin typeface="Arial"/>
                <a:ea typeface="Arial"/>
                <a:cs typeface="Arial"/>
                <a:sym typeface="Arial"/>
              </a:rPr>
              <a:t>The SSH anomaly helps to visualize the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non-typical SSH values.</a:t>
            </a:r>
            <a:endParaRPr/>
          </a:p>
        </p:txBody>
      </p:sp>
      <p:pic>
        <p:nvPicPr>
          <p:cNvPr id="1054" name="Google Shape;1054;p27"/>
          <p:cNvPicPr preferRelativeResize="0"/>
          <p:nvPr/>
        </p:nvPicPr>
        <p:blipFill rotWithShape="1">
          <a:blip r:embed="rId3">
            <a:alphaModFix/>
          </a:blip>
          <a:srcRect b="67770" l="3750" r="0" t="1"/>
          <a:stretch/>
        </p:blipFill>
        <p:spPr>
          <a:xfrm>
            <a:off x="958493" y="4163543"/>
            <a:ext cx="4349993" cy="1618488"/>
          </a:xfrm>
          <a:prstGeom prst="rect">
            <a:avLst/>
          </a:prstGeom>
          <a:noFill/>
          <a:ln>
            <a:noFill/>
          </a:ln>
        </p:spPr>
      </p:pic>
      <p:pic>
        <p:nvPicPr>
          <p:cNvPr id="1055" name="Google Shape;1055;p27"/>
          <p:cNvPicPr preferRelativeResize="0"/>
          <p:nvPr/>
        </p:nvPicPr>
        <p:blipFill rotWithShape="1">
          <a:blip r:embed="rId4">
            <a:alphaModFix/>
          </a:blip>
          <a:srcRect b="68067" l="3859" r="0" t="0"/>
          <a:stretch/>
        </p:blipFill>
        <p:spPr>
          <a:xfrm>
            <a:off x="978813" y="1842015"/>
            <a:ext cx="4395592" cy="1622268"/>
          </a:xfrm>
          <a:prstGeom prst="rect">
            <a:avLst/>
          </a:prstGeom>
          <a:noFill/>
          <a:ln>
            <a:noFill/>
          </a:ln>
        </p:spPr>
      </p:pic>
      <p:sp>
        <p:nvSpPr>
          <p:cNvPr id="1056" name="Google Shape;1056;p27"/>
          <p:cNvSpPr txBox="1"/>
          <p:nvPr/>
        </p:nvSpPr>
        <p:spPr>
          <a:xfrm>
            <a:off x="0" y="1166316"/>
            <a:ext cx="12192000"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cap="small">
                <a:solidFill>
                  <a:srgbClr val="1E4E79"/>
                </a:solidFill>
                <a:latin typeface="Arial"/>
                <a:ea typeface="Arial"/>
                <a:cs typeface="Arial"/>
                <a:sym typeface="Arial"/>
              </a:rPr>
              <a:t>1997-1998 El Niño visualized with the SSH anomaly </a:t>
            </a:r>
            <a:endParaRPr/>
          </a:p>
        </p:txBody>
      </p:sp>
      <p:sp>
        <p:nvSpPr>
          <p:cNvPr id="1057" name="Google Shape;1057;p27"/>
          <p:cNvSpPr txBox="1"/>
          <p:nvPr/>
        </p:nvSpPr>
        <p:spPr>
          <a:xfrm>
            <a:off x="958493" y="1641959"/>
            <a:ext cx="71365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1E4E79"/>
                </a:solidFill>
                <a:latin typeface="Arial"/>
                <a:ea typeface="Arial"/>
                <a:cs typeface="Arial"/>
                <a:sym typeface="Arial"/>
              </a:rPr>
              <a:t>SSH</a:t>
            </a:r>
            <a:endParaRPr/>
          </a:p>
        </p:txBody>
      </p:sp>
      <p:sp>
        <p:nvSpPr>
          <p:cNvPr id="1058" name="Google Shape;1058;p27"/>
          <p:cNvSpPr txBox="1"/>
          <p:nvPr/>
        </p:nvSpPr>
        <p:spPr>
          <a:xfrm>
            <a:off x="958492" y="3949447"/>
            <a:ext cx="238103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1E4E79"/>
                </a:solidFill>
                <a:latin typeface="Arial"/>
                <a:ea typeface="Arial"/>
                <a:cs typeface="Arial"/>
                <a:sym typeface="Arial"/>
              </a:rPr>
              <a:t>Sea Level Anomaly</a:t>
            </a:r>
            <a:endParaRPr/>
          </a:p>
        </p:txBody>
      </p:sp>
      <p:grpSp>
        <p:nvGrpSpPr>
          <p:cNvPr id="1059" name="Google Shape;1059;p27"/>
          <p:cNvGrpSpPr/>
          <p:nvPr/>
        </p:nvGrpSpPr>
        <p:grpSpPr>
          <a:xfrm>
            <a:off x="881456" y="3520085"/>
            <a:ext cx="4638756" cy="429362"/>
            <a:chOff x="1463527" y="4026639"/>
            <a:chExt cx="4638756" cy="429362"/>
          </a:xfrm>
        </p:grpSpPr>
        <p:pic>
          <p:nvPicPr>
            <p:cNvPr id="1060" name="Google Shape;1060;p27"/>
            <p:cNvPicPr preferRelativeResize="0"/>
            <p:nvPr/>
          </p:nvPicPr>
          <p:blipFill rotWithShape="1">
            <a:blip r:embed="rId5">
              <a:alphaModFix/>
            </a:blip>
            <a:srcRect b="60585" l="51097" r="4293" t="37628"/>
            <a:stretch/>
          </p:blipFill>
          <p:spPr>
            <a:xfrm>
              <a:off x="1585598" y="4026639"/>
              <a:ext cx="4167331" cy="148518"/>
            </a:xfrm>
            <a:prstGeom prst="rect">
              <a:avLst/>
            </a:prstGeom>
            <a:noFill/>
            <a:ln cap="flat" cmpd="sng" w="12700">
              <a:solidFill>
                <a:schemeClr val="accent1"/>
              </a:solidFill>
              <a:prstDash val="solid"/>
              <a:round/>
              <a:headEnd len="sm" w="sm" type="none"/>
              <a:tailEnd len="sm" w="sm" type="none"/>
            </a:ln>
          </p:spPr>
        </p:pic>
        <p:sp>
          <p:nvSpPr>
            <p:cNvPr id="1061" name="Google Shape;1061;p27"/>
            <p:cNvSpPr txBox="1"/>
            <p:nvPr/>
          </p:nvSpPr>
          <p:spPr>
            <a:xfrm>
              <a:off x="1463527" y="4137197"/>
              <a:ext cx="48282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0 m</a:t>
              </a:r>
              <a:endParaRPr/>
            </a:p>
          </p:txBody>
        </p:sp>
        <p:sp>
          <p:nvSpPr>
            <p:cNvPr id="1062" name="Google Shape;1062;p27"/>
            <p:cNvSpPr txBox="1"/>
            <p:nvPr/>
          </p:nvSpPr>
          <p:spPr>
            <a:xfrm>
              <a:off x="3532680" y="4148224"/>
              <a:ext cx="48282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1 m</a:t>
              </a:r>
              <a:endParaRPr/>
            </a:p>
          </p:txBody>
        </p:sp>
        <p:sp>
          <p:nvSpPr>
            <p:cNvPr id="1063" name="Google Shape;1063;p27"/>
            <p:cNvSpPr txBox="1"/>
            <p:nvPr/>
          </p:nvSpPr>
          <p:spPr>
            <a:xfrm>
              <a:off x="5619459" y="4107866"/>
              <a:ext cx="48282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2 m</a:t>
              </a:r>
              <a:endParaRPr/>
            </a:p>
          </p:txBody>
        </p:sp>
      </p:grpSp>
      <p:grpSp>
        <p:nvGrpSpPr>
          <p:cNvPr id="1064" name="Google Shape;1064;p27"/>
          <p:cNvGrpSpPr/>
          <p:nvPr/>
        </p:nvGrpSpPr>
        <p:grpSpPr>
          <a:xfrm>
            <a:off x="698008" y="5841684"/>
            <a:ext cx="4847216" cy="462254"/>
            <a:chOff x="1329459" y="4201080"/>
            <a:chExt cx="4847216" cy="462254"/>
          </a:xfrm>
        </p:grpSpPr>
        <p:pic>
          <p:nvPicPr>
            <p:cNvPr id="1065" name="Google Shape;1065;p27"/>
            <p:cNvPicPr preferRelativeResize="0"/>
            <p:nvPr/>
          </p:nvPicPr>
          <p:blipFill rotWithShape="1">
            <a:blip r:embed="rId6">
              <a:alphaModFix/>
            </a:blip>
            <a:srcRect b="60812" l="6545" r="4362" t="37638"/>
            <a:stretch/>
          </p:blipFill>
          <p:spPr>
            <a:xfrm>
              <a:off x="1565276" y="4201080"/>
              <a:ext cx="4261546" cy="146304"/>
            </a:xfrm>
            <a:prstGeom prst="rect">
              <a:avLst/>
            </a:prstGeom>
            <a:noFill/>
            <a:ln>
              <a:noFill/>
            </a:ln>
          </p:spPr>
        </p:pic>
        <p:sp>
          <p:nvSpPr>
            <p:cNvPr id="1066" name="Google Shape;1066;p27"/>
            <p:cNvSpPr txBox="1"/>
            <p:nvPr/>
          </p:nvSpPr>
          <p:spPr>
            <a:xfrm>
              <a:off x="1329459" y="4344530"/>
              <a:ext cx="69121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-0.5 m</a:t>
              </a:r>
              <a:endParaRPr/>
            </a:p>
          </p:txBody>
        </p:sp>
        <p:sp>
          <p:nvSpPr>
            <p:cNvPr id="1067" name="Google Shape;1067;p27"/>
            <p:cNvSpPr txBox="1"/>
            <p:nvPr/>
          </p:nvSpPr>
          <p:spPr>
            <a:xfrm>
              <a:off x="3541124" y="4355557"/>
              <a:ext cx="48282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0 m</a:t>
              </a:r>
              <a:endParaRPr/>
            </a:p>
          </p:txBody>
        </p:sp>
        <p:sp>
          <p:nvSpPr>
            <p:cNvPr id="1068" name="Google Shape;1068;p27"/>
            <p:cNvSpPr txBox="1"/>
            <p:nvPr/>
          </p:nvSpPr>
          <p:spPr>
            <a:xfrm>
              <a:off x="5544771" y="4315199"/>
              <a:ext cx="63190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0.5 m</a:t>
              </a:r>
              <a:endParaRPr/>
            </a:p>
          </p:txBody>
        </p:sp>
      </p:grpSp>
      <p:pic>
        <p:nvPicPr>
          <p:cNvPr id="1069" name="Google Shape;1069;p27"/>
          <p:cNvPicPr preferRelativeResize="0"/>
          <p:nvPr/>
        </p:nvPicPr>
        <p:blipFill rotWithShape="1">
          <a:blip r:embed="rId7">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69"/>
                                        </p:tgtEl>
                                        <p:attrNameLst>
                                          <p:attrName>style.visibility</p:attrName>
                                        </p:attrNameLst>
                                      </p:cBhvr>
                                      <p:to>
                                        <p:strVal val="visible"/>
                                      </p:to>
                                    </p:set>
                                    <p:animEffect filter="fade" transition="in">
                                      <p:cBhvr>
                                        <p:cTn dur="1"/>
                                        <p:tgtEl>
                                          <p:spTgt spid="10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28"/>
          <p:cNvSpPr txBox="1"/>
          <p:nvPr>
            <p:ph type="title"/>
          </p:nvPr>
        </p:nvSpPr>
        <p:spPr>
          <a:xfrm>
            <a:off x="528297" y="11557"/>
            <a:ext cx="11155703"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a:buNone/>
            </a:pPr>
            <a:r>
              <a:rPr lang="en-US"/>
              <a:t>Geostrophic currents are derived from SSH information</a:t>
            </a:r>
            <a:endParaRPr sz="2200"/>
          </a:p>
        </p:txBody>
      </p:sp>
      <p:sp>
        <p:nvSpPr>
          <p:cNvPr id="1076" name="Google Shape;1076;p28"/>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1077" name="Google Shape;1077;p28"/>
          <p:cNvPicPr preferRelativeResize="0"/>
          <p:nvPr/>
        </p:nvPicPr>
        <p:blipFill rotWithShape="1">
          <a:blip r:embed="rId3">
            <a:alphaModFix/>
          </a:blip>
          <a:srcRect b="0" l="0" r="0" t="0"/>
          <a:stretch/>
        </p:blipFill>
        <p:spPr>
          <a:xfrm>
            <a:off x="6803595" y="2533598"/>
            <a:ext cx="4398389" cy="3109341"/>
          </a:xfrm>
          <a:prstGeom prst="rect">
            <a:avLst/>
          </a:prstGeom>
          <a:noFill/>
          <a:ln cap="flat" cmpd="sng" w="25400">
            <a:solidFill>
              <a:schemeClr val="dk1"/>
            </a:solidFill>
            <a:prstDash val="solid"/>
            <a:round/>
            <a:headEnd len="sm" w="sm" type="none"/>
            <a:tailEnd len="sm" w="sm" type="none"/>
          </a:ln>
        </p:spPr>
      </p:pic>
      <p:sp>
        <p:nvSpPr>
          <p:cNvPr id="1078" name="Google Shape;1078;p28"/>
          <p:cNvSpPr/>
          <p:nvPr/>
        </p:nvSpPr>
        <p:spPr>
          <a:xfrm>
            <a:off x="6790590" y="5926748"/>
            <a:ext cx="451739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Arial Narrow"/>
                <a:ea typeface="Arial Narrow"/>
                <a:cs typeface="Arial Narrow"/>
                <a:sym typeface="Arial Narrow"/>
                <a:hlinkClick r:id="rId4">
                  <a:extLst>
                    <a:ext uri="{A12FA001-AC4F-418D-AE19-62706E023703}">
                      <ahyp:hlinkClr val="tx"/>
                    </a:ext>
                  </a:extLst>
                </a:hlinkClick>
              </a:rPr>
              <a:t>https://www.aoml.noaa.gov/phod/dhos/altimetry.php</a:t>
            </a:r>
            <a:endParaRPr sz="1800">
              <a:solidFill>
                <a:schemeClr val="dk1"/>
              </a:solidFill>
              <a:latin typeface="Arial Narrow"/>
              <a:ea typeface="Arial Narrow"/>
              <a:cs typeface="Arial Narrow"/>
              <a:sym typeface="Arial Narrow"/>
            </a:endParaRPr>
          </a:p>
        </p:txBody>
      </p:sp>
      <p:sp>
        <p:nvSpPr>
          <p:cNvPr id="1079" name="Google Shape;1079;p28"/>
          <p:cNvSpPr/>
          <p:nvPr/>
        </p:nvSpPr>
        <p:spPr>
          <a:xfrm>
            <a:off x="6803595" y="2109466"/>
            <a:ext cx="4398390"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Arial Narrow"/>
                <a:ea typeface="Arial Narrow"/>
                <a:cs typeface="Arial Narrow"/>
                <a:sym typeface="Arial Narrow"/>
              </a:rPr>
              <a:t>Geostrophic Currents in the Gulf of Mexico</a:t>
            </a:r>
            <a:endParaRPr/>
          </a:p>
        </p:txBody>
      </p:sp>
      <p:grpSp>
        <p:nvGrpSpPr>
          <p:cNvPr id="1080" name="Google Shape;1080;p28"/>
          <p:cNvGrpSpPr/>
          <p:nvPr/>
        </p:nvGrpSpPr>
        <p:grpSpPr>
          <a:xfrm>
            <a:off x="1046706" y="1801338"/>
            <a:ext cx="4297680" cy="2842551"/>
            <a:chOff x="1046706" y="1920612"/>
            <a:chExt cx="4297680" cy="2842551"/>
          </a:xfrm>
        </p:grpSpPr>
        <p:sp>
          <p:nvSpPr>
            <p:cNvPr id="1081" name="Google Shape;1081;p28"/>
            <p:cNvSpPr/>
            <p:nvPr/>
          </p:nvSpPr>
          <p:spPr>
            <a:xfrm>
              <a:off x="1221458" y="2314512"/>
              <a:ext cx="3948176" cy="2448651"/>
            </a:xfrm>
            <a:prstGeom prst="roundRect">
              <a:avLst>
                <a:gd fmla="val 5150" name="adj"/>
              </a:avLst>
            </a:prstGeom>
            <a:solidFill>
              <a:schemeClr val="l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82" name="Google Shape;1082;p28"/>
            <p:cNvSpPr/>
            <p:nvPr/>
          </p:nvSpPr>
          <p:spPr>
            <a:xfrm>
              <a:off x="1046706" y="1920612"/>
              <a:ext cx="4297680"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Arial Narrow"/>
                  <a:ea typeface="Arial Narrow"/>
                  <a:cs typeface="Arial Narrow"/>
                  <a:sym typeface="Arial Narrow"/>
                </a:rPr>
                <a:t>Geostrophic Currents Mechanism</a:t>
              </a:r>
              <a:endParaRPr/>
            </a:p>
          </p:txBody>
        </p:sp>
        <p:grpSp>
          <p:nvGrpSpPr>
            <p:cNvPr id="1083" name="Google Shape;1083;p28"/>
            <p:cNvGrpSpPr/>
            <p:nvPr/>
          </p:nvGrpSpPr>
          <p:grpSpPr>
            <a:xfrm>
              <a:off x="1404327" y="2538202"/>
              <a:ext cx="3320992" cy="2061848"/>
              <a:chOff x="6816065" y="2756079"/>
              <a:chExt cx="4604259" cy="2858568"/>
            </a:xfrm>
          </p:grpSpPr>
          <p:pic>
            <p:nvPicPr>
              <p:cNvPr id="1084" name="Google Shape;1084;p28"/>
              <p:cNvPicPr preferRelativeResize="0"/>
              <p:nvPr/>
            </p:nvPicPr>
            <p:blipFill rotWithShape="1">
              <a:blip r:embed="rId5">
                <a:alphaModFix/>
              </a:blip>
              <a:srcRect b="0" l="0" r="0" t="0"/>
              <a:stretch/>
            </p:blipFill>
            <p:spPr>
              <a:xfrm>
                <a:off x="6816065" y="2756079"/>
                <a:ext cx="4604259" cy="2858568"/>
              </a:xfrm>
              <a:prstGeom prst="rect">
                <a:avLst/>
              </a:prstGeom>
              <a:noFill/>
              <a:ln>
                <a:noFill/>
              </a:ln>
            </p:spPr>
          </p:pic>
          <p:sp>
            <p:nvSpPr>
              <p:cNvPr id="1085" name="Google Shape;1085;p28"/>
              <p:cNvSpPr/>
              <p:nvPr/>
            </p:nvSpPr>
            <p:spPr>
              <a:xfrm rot="-9754548">
                <a:off x="7501448" y="3542591"/>
                <a:ext cx="1637043" cy="256328"/>
              </a:xfrm>
              <a:prstGeom prst="homePlate">
                <a:avLst>
                  <a:gd fmla="val 50000" name="adj"/>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86" name="Google Shape;1086;p28"/>
              <p:cNvSpPr txBox="1"/>
              <p:nvPr/>
            </p:nvSpPr>
            <p:spPr>
              <a:xfrm rot="1124474">
                <a:off x="8695892" y="3181509"/>
                <a:ext cx="1576141" cy="426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C00000"/>
                    </a:solidFill>
                    <a:latin typeface="Arial Narrow"/>
                    <a:ea typeface="Arial Narrow"/>
                    <a:cs typeface="Arial Narrow"/>
                    <a:sym typeface="Arial Narrow"/>
                  </a:rPr>
                  <a:t>Coriolis force</a:t>
                </a:r>
                <a:endParaRPr/>
              </a:p>
            </p:txBody>
          </p:sp>
          <p:sp>
            <p:nvSpPr>
              <p:cNvPr id="1087" name="Google Shape;1087;p28"/>
              <p:cNvSpPr txBox="1"/>
              <p:nvPr/>
            </p:nvSpPr>
            <p:spPr>
              <a:xfrm rot="1051075">
                <a:off x="7617293" y="4077482"/>
                <a:ext cx="1973955" cy="42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rgbClr val="1E4E79"/>
                    </a:solidFill>
                    <a:latin typeface="Arial Narrow"/>
                    <a:ea typeface="Arial Narrow"/>
                    <a:cs typeface="Arial Narrow"/>
                    <a:sym typeface="Arial Narrow"/>
                  </a:rPr>
                  <a:t>sea level gradient</a:t>
                </a:r>
                <a:endParaRPr/>
              </a:p>
            </p:txBody>
          </p:sp>
          <p:sp>
            <p:nvSpPr>
              <p:cNvPr id="1088" name="Google Shape;1088;p28"/>
              <p:cNvSpPr txBox="1"/>
              <p:nvPr/>
            </p:nvSpPr>
            <p:spPr>
              <a:xfrm rot="1054552">
                <a:off x="7593987" y="3482113"/>
                <a:ext cx="1614879" cy="426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385623"/>
                    </a:solidFill>
                    <a:latin typeface="Arial Narrow"/>
                    <a:ea typeface="Arial Narrow"/>
                    <a:cs typeface="Arial Narrow"/>
                    <a:sym typeface="Arial Narrow"/>
                  </a:rPr>
                  <a:t>current flow</a:t>
                </a:r>
                <a:endParaRPr/>
              </a:p>
            </p:txBody>
          </p:sp>
          <p:sp>
            <p:nvSpPr>
              <p:cNvPr id="1089" name="Google Shape;1089;p28"/>
              <p:cNvSpPr/>
              <p:nvPr/>
            </p:nvSpPr>
            <p:spPr>
              <a:xfrm rot="2142055">
                <a:off x="9135036" y="3539941"/>
                <a:ext cx="188355" cy="397704"/>
              </a:xfrm>
              <a:prstGeom prst="upArrow">
                <a:avLst>
                  <a:gd fmla="val 50000" name="adj1"/>
                  <a:gd fmla="val 50000" name="adj2"/>
                </a:avLst>
              </a:prstGeom>
              <a:solidFill>
                <a:srgbClr val="C0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90" name="Google Shape;1090;p28"/>
              <p:cNvSpPr/>
              <p:nvPr/>
            </p:nvSpPr>
            <p:spPr>
              <a:xfrm rot="-8657945">
                <a:off x="8891871" y="3878975"/>
                <a:ext cx="188355" cy="397704"/>
              </a:xfrm>
              <a:prstGeom prst="upArrow">
                <a:avLst>
                  <a:gd fmla="val 50000" name="adj1"/>
                  <a:gd fmla="val 50000" name="adj2"/>
                </a:avLst>
              </a:prstGeom>
              <a:solidFill>
                <a:srgbClr val="1E4E79"/>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91" name="Google Shape;1091;p28"/>
              <p:cNvSpPr/>
              <p:nvPr/>
            </p:nvSpPr>
            <p:spPr>
              <a:xfrm>
                <a:off x="9020818" y="3848684"/>
                <a:ext cx="137160" cy="137160"/>
              </a:xfrm>
              <a:prstGeom prst="ellipse">
                <a:avLst/>
              </a:prstGeom>
              <a:solidFill>
                <a:schemeClr val="dk1"/>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092" name="Google Shape;1092;p28"/>
            <p:cNvSpPr txBox="1"/>
            <p:nvPr/>
          </p:nvSpPr>
          <p:spPr>
            <a:xfrm>
              <a:off x="3931443" y="3026483"/>
              <a:ext cx="844013" cy="45140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lang="en-US" sz="1400" cap="small">
                  <a:solidFill>
                    <a:schemeClr val="dk1"/>
                  </a:solidFill>
                  <a:latin typeface="Arial Narrow"/>
                  <a:ea typeface="Arial Narrow"/>
                  <a:cs typeface="Arial Narrow"/>
                  <a:sym typeface="Arial Narrow"/>
                </a:rPr>
                <a:t>higher</a:t>
              </a:r>
              <a:br>
                <a:rPr b="1" lang="en-US" sz="1400" cap="small">
                  <a:solidFill>
                    <a:schemeClr val="dk1"/>
                  </a:solidFill>
                  <a:latin typeface="Arial Narrow"/>
                  <a:ea typeface="Arial Narrow"/>
                  <a:cs typeface="Arial Narrow"/>
                  <a:sym typeface="Arial Narrow"/>
                </a:rPr>
              </a:br>
              <a:r>
                <a:rPr b="1" lang="en-US" sz="1400" cap="small">
                  <a:solidFill>
                    <a:schemeClr val="dk1"/>
                  </a:solidFill>
                  <a:latin typeface="Arial Narrow"/>
                  <a:ea typeface="Arial Narrow"/>
                  <a:cs typeface="Arial Narrow"/>
                  <a:sym typeface="Arial Narrow"/>
                </a:rPr>
                <a:t>sea level</a:t>
              </a:r>
              <a:endParaRPr/>
            </a:p>
          </p:txBody>
        </p:sp>
        <p:sp>
          <p:nvSpPr>
            <p:cNvPr id="1093" name="Google Shape;1093;p28"/>
            <p:cNvSpPr txBox="1"/>
            <p:nvPr/>
          </p:nvSpPr>
          <p:spPr>
            <a:xfrm rot="865341">
              <a:off x="1917266" y="3971622"/>
              <a:ext cx="844014" cy="45140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lang="en-US" sz="1400" cap="small">
                  <a:solidFill>
                    <a:schemeClr val="dk1"/>
                  </a:solidFill>
                  <a:latin typeface="Arial Narrow"/>
                  <a:ea typeface="Arial Narrow"/>
                  <a:cs typeface="Arial Narrow"/>
                  <a:sym typeface="Arial Narrow"/>
                </a:rPr>
                <a:t>lower </a:t>
              </a:r>
              <a:endParaRPr/>
            </a:p>
            <a:p>
              <a:pPr indent="0" lvl="0" marL="0" marR="0" rtl="0" algn="r">
                <a:lnSpc>
                  <a:spcPct val="100000"/>
                </a:lnSpc>
                <a:spcBef>
                  <a:spcPts val="0"/>
                </a:spcBef>
                <a:spcAft>
                  <a:spcPts val="0"/>
                </a:spcAft>
                <a:buNone/>
              </a:pPr>
              <a:r>
                <a:rPr b="1" lang="en-US" sz="1400" cap="small">
                  <a:solidFill>
                    <a:schemeClr val="dk1"/>
                  </a:solidFill>
                  <a:latin typeface="Arial Narrow"/>
                  <a:ea typeface="Arial Narrow"/>
                  <a:cs typeface="Arial Narrow"/>
                  <a:sym typeface="Arial Narrow"/>
                </a:rPr>
                <a:t>sea level</a:t>
              </a:r>
              <a:endParaRPr/>
            </a:p>
          </p:txBody>
        </p:sp>
      </p:grpSp>
      <p:sp>
        <p:nvSpPr>
          <p:cNvPr id="1094" name="Google Shape;1094;p28"/>
          <p:cNvSpPr/>
          <p:nvPr/>
        </p:nvSpPr>
        <p:spPr>
          <a:xfrm>
            <a:off x="0" y="1219446"/>
            <a:ext cx="12192000"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cap="small">
                <a:solidFill>
                  <a:srgbClr val="1E4E79"/>
                </a:solidFill>
                <a:latin typeface="Arial Narrow"/>
                <a:ea typeface="Arial Narrow"/>
                <a:cs typeface="Arial Narrow"/>
                <a:sym typeface="Arial Narrow"/>
              </a:rPr>
              <a:t>Geostrophic currents are currents driven by a sea level gradient</a:t>
            </a:r>
            <a:endParaRPr/>
          </a:p>
        </p:txBody>
      </p:sp>
      <p:sp>
        <p:nvSpPr>
          <p:cNvPr id="1095" name="Google Shape;1095;p28"/>
          <p:cNvSpPr/>
          <p:nvPr/>
        </p:nvSpPr>
        <p:spPr>
          <a:xfrm>
            <a:off x="9831619" y="5673824"/>
            <a:ext cx="151836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Jan 10, 2020</a:t>
            </a:r>
            <a:endParaRPr sz="1800">
              <a:solidFill>
                <a:schemeClr val="dk1"/>
              </a:solidFill>
              <a:latin typeface="Arial"/>
              <a:ea typeface="Arial"/>
              <a:cs typeface="Arial"/>
              <a:sym typeface="Arial"/>
            </a:endParaRPr>
          </a:p>
        </p:txBody>
      </p:sp>
      <p:pic>
        <p:nvPicPr>
          <p:cNvPr id="1096" name="Google Shape;1096;p28"/>
          <p:cNvPicPr preferRelativeResize="0"/>
          <p:nvPr/>
        </p:nvPicPr>
        <p:blipFill rotWithShape="1">
          <a:blip r:embed="rId6">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96"/>
                                        </p:tgtEl>
                                        <p:attrNameLst>
                                          <p:attrName>style.visibility</p:attrName>
                                        </p:attrNameLst>
                                      </p:cBhvr>
                                      <p:to>
                                        <p:strVal val="visible"/>
                                      </p:to>
                                    </p:set>
                                    <p:animEffect filter="fade" transition="in">
                                      <p:cBhvr>
                                        <p:cTn dur="1"/>
                                        <p:tgtEl>
                                          <p:spTgt spid="10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p29"/>
          <p:cNvSpPr txBox="1"/>
          <p:nvPr>
            <p:ph type="title"/>
          </p:nvPr>
        </p:nvSpPr>
        <p:spPr>
          <a:xfrm>
            <a:off x="53337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latin typeface="Arial Narrow"/>
                <a:ea typeface="Arial Narrow"/>
                <a:cs typeface="Arial Narrow"/>
                <a:sym typeface="Arial Narrow"/>
              </a:rPr>
              <a:t>Satellite altimetry dates back to the early 1990s</a:t>
            </a:r>
            <a:endParaRPr/>
          </a:p>
        </p:txBody>
      </p:sp>
      <p:sp>
        <p:nvSpPr>
          <p:cNvPr id="1103" name="Google Shape;1103;p29"/>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104" name="Google Shape;1104;p29"/>
          <p:cNvSpPr txBox="1"/>
          <p:nvPr/>
        </p:nvSpPr>
        <p:spPr>
          <a:xfrm>
            <a:off x="6316741" y="2180283"/>
            <a:ext cx="5429692" cy="178510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Many missions, always with some overlap</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Blending the sensor data together allows:  </a:t>
            </a:r>
            <a:endParaRPr/>
          </a:p>
          <a:p>
            <a:pPr indent="0" lvl="0" marL="0" marR="0" rtl="0" algn="l">
              <a:spcBef>
                <a:spcPts val="1200"/>
              </a:spcBef>
              <a:spcAft>
                <a:spcPts val="0"/>
              </a:spcAft>
              <a:buNone/>
            </a:pPr>
            <a:r>
              <a:rPr lang="en-US" sz="1800">
                <a:solidFill>
                  <a:schemeClr val="dk1"/>
                </a:solidFill>
                <a:latin typeface="Arial"/>
                <a:ea typeface="Arial"/>
                <a:cs typeface="Arial"/>
                <a:sym typeface="Arial"/>
              </a:rPr>
              <a:t>	Creating long timeseries</a:t>
            </a:r>
            <a:endParaRPr/>
          </a:p>
          <a:p>
            <a:pPr indent="0" lvl="0" marL="0" marR="0" rtl="0" algn="l">
              <a:spcBef>
                <a:spcPts val="1200"/>
              </a:spcBef>
              <a:spcAft>
                <a:spcPts val="0"/>
              </a:spcAft>
              <a:buNone/>
            </a:pPr>
            <a:r>
              <a:rPr lang="en-US" sz="1800">
                <a:solidFill>
                  <a:schemeClr val="dk1"/>
                </a:solidFill>
                <a:latin typeface="Arial"/>
                <a:ea typeface="Arial"/>
                <a:cs typeface="Arial"/>
                <a:sym typeface="Arial"/>
              </a:rPr>
              <a:t>	Getting better spatial coverage at any one time</a:t>
            </a:r>
            <a:endParaRPr/>
          </a:p>
        </p:txBody>
      </p:sp>
      <p:grpSp>
        <p:nvGrpSpPr>
          <p:cNvPr id="1105" name="Google Shape;1105;p29"/>
          <p:cNvGrpSpPr/>
          <p:nvPr/>
        </p:nvGrpSpPr>
        <p:grpSpPr>
          <a:xfrm>
            <a:off x="959146" y="1337120"/>
            <a:ext cx="4944732" cy="4226303"/>
            <a:chOff x="959146" y="1337120"/>
            <a:chExt cx="4944732" cy="4226303"/>
          </a:xfrm>
        </p:grpSpPr>
        <p:grpSp>
          <p:nvGrpSpPr>
            <p:cNvPr id="1106" name="Google Shape;1106;p29"/>
            <p:cNvGrpSpPr/>
            <p:nvPr/>
          </p:nvGrpSpPr>
          <p:grpSpPr>
            <a:xfrm>
              <a:off x="959146" y="4864329"/>
              <a:ext cx="4944732" cy="699094"/>
              <a:chOff x="1120227" y="1102997"/>
              <a:chExt cx="4944732" cy="699094"/>
            </a:xfrm>
          </p:grpSpPr>
          <p:sp>
            <p:nvSpPr>
              <p:cNvPr id="1107" name="Google Shape;1107;p29"/>
              <p:cNvSpPr txBox="1"/>
              <p:nvPr/>
            </p:nvSpPr>
            <p:spPr>
              <a:xfrm rot="-2886155">
                <a:off x="1156716" y="1267878"/>
                <a:ext cx="60785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Narrow"/>
                    <a:ea typeface="Arial Narrow"/>
                    <a:cs typeface="Arial Narrow"/>
                    <a:sym typeface="Arial Narrow"/>
                  </a:rPr>
                  <a:t>1990</a:t>
                </a:r>
                <a:endParaRPr/>
              </a:p>
            </p:txBody>
          </p:sp>
          <p:sp>
            <p:nvSpPr>
              <p:cNvPr id="1108" name="Google Shape;1108;p29"/>
              <p:cNvSpPr txBox="1"/>
              <p:nvPr/>
            </p:nvSpPr>
            <p:spPr>
              <a:xfrm rot="-2886155">
                <a:off x="2578014" y="1267878"/>
                <a:ext cx="60785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Narrow"/>
                    <a:ea typeface="Arial Narrow"/>
                    <a:cs typeface="Arial Narrow"/>
                    <a:sym typeface="Arial Narrow"/>
                  </a:rPr>
                  <a:t>2000</a:t>
                </a:r>
                <a:endParaRPr/>
              </a:p>
            </p:txBody>
          </p:sp>
          <p:sp>
            <p:nvSpPr>
              <p:cNvPr id="1109" name="Google Shape;1109;p29"/>
              <p:cNvSpPr txBox="1"/>
              <p:nvPr/>
            </p:nvSpPr>
            <p:spPr>
              <a:xfrm rot="-2886155">
                <a:off x="3999312" y="1267878"/>
                <a:ext cx="60785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Narrow"/>
                    <a:ea typeface="Arial Narrow"/>
                    <a:cs typeface="Arial Narrow"/>
                    <a:sym typeface="Arial Narrow"/>
                  </a:rPr>
                  <a:t>2010</a:t>
                </a:r>
                <a:endParaRPr/>
              </a:p>
            </p:txBody>
          </p:sp>
          <p:sp>
            <p:nvSpPr>
              <p:cNvPr id="1110" name="Google Shape;1110;p29"/>
              <p:cNvSpPr txBox="1"/>
              <p:nvPr/>
            </p:nvSpPr>
            <p:spPr>
              <a:xfrm rot="-2886155">
                <a:off x="5420611" y="1267878"/>
                <a:ext cx="60785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Narrow"/>
                    <a:ea typeface="Arial Narrow"/>
                    <a:cs typeface="Arial Narrow"/>
                    <a:sym typeface="Arial Narrow"/>
                  </a:rPr>
                  <a:t>2020</a:t>
                </a:r>
                <a:endParaRPr/>
              </a:p>
            </p:txBody>
          </p:sp>
        </p:grpSp>
        <p:grpSp>
          <p:nvGrpSpPr>
            <p:cNvPr id="1111" name="Google Shape;1111;p29"/>
            <p:cNvGrpSpPr/>
            <p:nvPr/>
          </p:nvGrpSpPr>
          <p:grpSpPr>
            <a:xfrm>
              <a:off x="1056181" y="1337120"/>
              <a:ext cx="4601877" cy="3618327"/>
              <a:chOff x="1410098" y="1620587"/>
              <a:chExt cx="5335891" cy="4281015"/>
            </a:xfrm>
          </p:grpSpPr>
          <p:cxnSp>
            <p:nvCxnSpPr>
              <p:cNvPr id="1112" name="Google Shape;1112;p29"/>
              <p:cNvCxnSpPr/>
              <p:nvPr/>
            </p:nvCxnSpPr>
            <p:spPr>
              <a:xfrm>
                <a:off x="1410098" y="1620587"/>
                <a:ext cx="0" cy="4275275"/>
              </a:xfrm>
              <a:prstGeom prst="straightConnector1">
                <a:avLst/>
              </a:prstGeom>
              <a:noFill/>
              <a:ln cap="flat" cmpd="sng" w="31750">
                <a:solidFill>
                  <a:schemeClr val="dk1"/>
                </a:solidFill>
                <a:prstDash val="solid"/>
                <a:miter lim="800000"/>
                <a:headEnd len="sm" w="sm" type="none"/>
                <a:tailEnd len="sm" w="sm" type="none"/>
              </a:ln>
            </p:spPr>
          </p:cxnSp>
          <p:grpSp>
            <p:nvGrpSpPr>
              <p:cNvPr id="1113" name="Google Shape;1113;p29"/>
              <p:cNvGrpSpPr/>
              <p:nvPr/>
            </p:nvGrpSpPr>
            <p:grpSpPr>
              <a:xfrm>
                <a:off x="1410098" y="5764442"/>
                <a:ext cx="5335891" cy="137160"/>
                <a:chOff x="801099" y="5486400"/>
                <a:chExt cx="5335891" cy="137160"/>
              </a:xfrm>
            </p:grpSpPr>
            <p:cxnSp>
              <p:nvCxnSpPr>
                <p:cNvPr id="1114" name="Google Shape;1114;p29"/>
                <p:cNvCxnSpPr/>
                <p:nvPr/>
              </p:nvCxnSpPr>
              <p:spPr>
                <a:xfrm>
                  <a:off x="801099" y="5617821"/>
                  <a:ext cx="5333001" cy="0"/>
                </a:xfrm>
                <a:prstGeom prst="straightConnector1">
                  <a:avLst/>
                </a:prstGeom>
                <a:noFill/>
                <a:ln cap="flat" cmpd="sng" w="31750">
                  <a:solidFill>
                    <a:schemeClr val="dk1"/>
                  </a:solidFill>
                  <a:prstDash val="solid"/>
                  <a:miter lim="800000"/>
                  <a:headEnd len="sm" w="sm" type="none"/>
                  <a:tailEnd len="sm" w="sm" type="none"/>
                </a:ln>
              </p:spPr>
            </p:cxnSp>
            <p:cxnSp>
              <p:nvCxnSpPr>
                <p:cNvPr id="1115" name="Google Shape;1115;p29"/>
                <p:cNvCxnSpPr/>
                <p:nvPr/>
              </p:nvCxnSpPr>
              <p:spPr>
                <a:xfrm>
                  <a:off x="875111"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1116" name="Google Shape;1116;p29"/>
                <p:cNvCxnSpPr/>
                <p:nvPr/>
              </p:nvCxnSpPr>
              <p:spPr>
                <a:xfrm>
                  <a:off x="1203978"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1117" name="Google Shape;1117;p29"/>
                <p:cNvCxnSpPr/>
                <p:nvPr/>
              </p:nvCxnSpPr>
              <p:spPr>
                <a:xfrm>
                  <a:off x="1532845"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1118" name="Google Shape;1118;p29"/>
                <p:cNvCxnSpPr/>
                <p:nvPr/>
              </p:nvCxnSpPr>
              <p:spPr>
                <a:xfrm>
                  <a:off x="1861712"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1119" name="Google Shape;1119;p29"/>
                <p:cNvCxnSpPr/>
                <p:nvPr/>
              </p:nvCxnSpPr>
              <p:spPr>
                <a:xfrm>
                  <a:off x="2519446"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1120" name="Google Shape;1120;p29"/>
                <p:cNvCxnSpPr/>
                <p:nvPr/>
              </p:nvCxnSpPr>
              <p:spPr>
                <a:xfrm>
                  <a:off x="2190579"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1121" name="Google Shape;1121;p29"/>
                <p:cNvCxnSpPr/>
                <p:nvPr/>
              </p:nvCxnSpPr>
              <p:spPr>
                <a:xfrm>
                  <a:off x="2848313"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1122" name="Google Shape;1122;p29"/>
                <p:cNvCxnSpPr/>
                <p:nvPr/>
              </p:nvCxnSpPr>
              <p:spPr>
                <a:xfrm>
                  <a:off x="3177180"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1123" name="Google Shape;1123;p29"/>
                <p:cNvCxnSpPr/>
                <p:nvPr/>
              </p:nvCxnSpPr>
              <p:spPr>
                <a:xfrm>
                  <a:off x="3506047"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1124" name="Google Shape;1124;p29"/>
                <p:cNvCxnSpPr/>
                <p:nvPr/>
              </p:nvCxnSpPr>
              <p:spPr>
                <a:xfrm>
                  <a:off x="3834914"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1125" name="Google Shape;1125;p29"/>
                <p:cNvCxnSpPr/>
                <p:nvPr/>
              </p:nvCxnSpPr>
              <p:spPr>
                <a:xfrm>
                  <a:off x="4163781"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1126" name="Google Shape;1126;p29"/>
                <p:cNvCxnSpPr/>
                <p:nvPr/>
              </p:nvCxnSpPr>
              <p:spPr>
                <a:xfrm>
                  <a:off x="4492648"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1127" name="Google Shape;1127;p29"/>
                <p:cNvCxnSpPr/>
                <p:nvPr/>
              </p:nvCxnSpPr>
              <p:spPr>
                <a:xfrm>
                  <a:off x="4821515"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1128" name="Google Shape;1128;p29"/>
                <p:cNvCxnSpPr/>
                <p:nvPr/>
              </p:nvCxnSpPr>
              <p:spPr>
                <a:xfrm>
                  <a:off x="5150382"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1129" name="Google Shape;1129;p29"/>
                <p:cNvCxnSpPr/>
                <p:nvPr/>
              </p:nvCxnSpPr>
              <p:spPr>
                <a:xfrm>
                  <a:off x="5479249"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1130" name="Google Shape;1130;p29"/>
                <p:cNvCxnSpPr/>
                <p:nvPr/>
              </p:nvCxnSpPr>
              <p:spPr>
                <a:xfrm>
                  <a:off x="5808116" y="5486400"/>
                  <a:ext cx="0" cy="137160"/>
                </a:xfrm>
                <a:prstGeom prst="straightConnector1">
                  <a:avLst/>
                </a:prstGeom>
                <a:noFill/>
                <a:ln cap="flat" cmpd="sng" w="25400">
                  <a:solidFill>
                    <a:schemeClr val="dk1"/>
                  </a:solidFill>
                  <a:prstDash val="solid"/>
                  <a:miter lim="800000"/>
                  <a:headEnd len="sm" w="sm" type="none"/>
                  <a:tailEnd len="sm" w="sm" type="none"/>
                </a:ln>
              </p:spPr>
            </p:cxnSp>
            <p:cxnSp>
              <p:nvCxnSpPr>
                <p:cNvPr id="1131" name="Google Shape;1131;p29"/>
                <p:cNvCxnSpPr/>
                <p:nvPr/>
              </p:nvCxnSpPr>
              <p:spPr>
                <a:xfrm>
                  <a:off x="6136990" y="5486400"/>
                  <a:ext cx="0" cy="137160"/>
                </a:xfrm>
                <a:prstGeom prst="straightConnector1">
                  <a:avLst/>
                </a:prstGeom>
                <a:noFill/>
                <a:ln cap="flat" cmpd="sng" w="25400">
                  <a:solidFill>
                    <a:schemeClr val="dk1"/>
                  </a:solidFill>
                  <a:prstDash val="solid"/>
                  <a:miter lim="800000"/>
                  <a:headEnd len="sm" w="sm" type="none"/>
                  <a:tailEnd len="sm" w="sm" type="none"/>
                </a:ln>
              </p:spPr>
            </p:cxnSp>
          </p:grpSp>
        </p:grpSp>
        <p:sp>
          <p:nvSpPr>
            <p:cNvPr id="1132" name="Google Shape;1132;p29"/>
            <p:cNvSpPr/>
            <p:nvPr/>
          </p:nvSpPr>
          <p:spPr>
            <a:xfrm>
              <a:off x="1546698" y="1481842"/>
              <a:ext cx="1263364" cy="182880"/>
            </a:xfrm>
            <a:prstGeom prst="rect">
              <a:avLst/>
            </a:prstGeom>
            <a:solidFill>
              <a:srgbClr val="7AC0F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Narrow"/>
                  <a:ea typeface="Arial Narrow"/>
                  <a:cs typeface="Arial Narrow"/>
                  <a:sym typeface="Arial Narrow"/>
                </a:rPr>
                <a:t>ERS-1</a:t>
              </a:r>
              <a:endParaRPr/>
            </a:p>
          </p:txBody>
        </p:sp>
        <p:sp>
          <p:nvSpPr>
            <p:cNvPr id="1133" name="Google Shape;1133;p29"/>
            <p:cNvSpPr/>
            <p:nvPr/>
          </p:nvSpPr>
          <p:spPr>
            <a:xfrm>
              <a:off x="1781754" y="1797573"/>
              <a:ext cx="1818775" cy="182880"/>
            </a:xfrm>
            <a:prstGeom prst="rect">
              <a:avLst/>
            </a:prstGeom>
            <a:solidFill>
              <a:srgbClr val="7AC0F2"/>
            </a:solidFill>
            <a:ln cap="flat" cmpd="sng" w="12700">
              <a:solidFill>
                <a:srgbClr val="31538F"/>
              </a:solidFill>
              <a:prstDash val="solid"/>
              <a:miter lim="800000"/>
              <a:headEnd len="sm" w="sm" type="none"/>
              <a:tailEnd len="sm" w="sm" type="none"/>
            </a:ln>
          </p:spPr>
          <p:txBody>
            <a:bodyPr anchorCtr="0" anchor="ctr" bIns="45700" lIns="9125" spcFirstLastPara="1" rIns="9125" wrap="square" tIns="45700">
              <a:noAutofit/>
            </a:bodyPr>
            <a:lstStyle/>
            <a:p>
              <a:pPr indent="0" lvl="0" marL="0" marR="0" rtl="0" algn="ctr">
                <a:spcBef>
                  <a:spcPts val="0"/>
                </a:spcBef>
                <a:spcAft>
                  <a:spcPts val="0"/>
                </a:spcAft>
                <a:buNone/>
              </a:pPr>
              <a:r>
                <a:rPr lang="en-US" sz="1600">
                  <a:solidFill>
                    <a:schemeClr val="dk1"/>
                  </a:solidFill>
                  <a:latin typeface="Arial Narrow"/>
                  <a:ea typeface="Arial Narrow"/>
                  <a:cs typeface="Arial Narrow"/>
                  <a:sym typeface="Arial Narrow"/>
                </a:rPr>
                <a:t>TOPEZ-Poseidon</a:t>
              </a:r>
              <a:endParaRPr/>
            </a:p>
          </p:txBody>
        </p:sp>
        <p:sp>
          <p:nvSpPr>
            <p:cNvPr id="1134" name="Google Shape;1134;p29"/>
            <p:cNvSpPr/>
            <p:nvPr/>
          </p:nvSpPr>
          <p:spPr>
            <a:xfrm>
              <a:off x="2148504" y="2113304"/>
              <a:ext cx="2278498" cy="182880"/>
            </a:xfrm>
            <a:prstGeom prst="rect">
              <a:avLst/>
            </a:prstGeom>
            <a:solidFill>
              <a:srgbClr val="7AC0F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rgbClr val="000000"/>
                  </a:solidFill>
                  <a:latin typeface="Arial Narrow"/>
                  <a:ea typeface="Arial Narrow"/>
                  <a:cs typeface="Arial Narrow"/>
                  <a:sym typeface="Arial Narrow"/>
                </a:rPr>
                <a:t>ERS-2</a:t>
              </a:r>
              <a:endParaRPr/>
            </a:p>
          </p:txBody>
        </p:sp>
        <p:sp>
          <p:nvSpPr>
            <p:cNvPr id="1135" name="Google Shape;1135;p29"/>
            <p:cNvSpPr/>
            <p:nvPr/>
          </p:nvSpPr>
          <p:spPr>
            <a:xfrm>
              <a:off x="2541484" y="2429035"/>
              <a:ext cx="1525917" cy="182880"/>
            </a:xfrm>
            <a:prstGeom prst="rect">
              <a:avLst/>
            </a:prstGeom>
            <a:solidFill>
              <a:srgbClr val="7AC0F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GeoSat</a:t>
              </a:r>
              <a:endParaRPr/>
            </a:p>
          </p:txBody>
        </p:sp>
        <p:sp>
          <p:nvSpPr>
            <p:cNvPr id="1136" name="Google Shape;1136;p29"/>
            <p:cNvSpPr/>
            <p:nvPr/>
          </p:nvSpPr>
          <p:spPr>
            <a:xfrm>
              <a:off x="3049540" y="2744766"/>
              <a:ext cx="1639532" cy="182880"/>
            </a:xfrm>
            <a:prstGeom prst="rect">
              <a:avLst/>
            </a:prstGeom>
            <a:solidFill>
              <a:srgbClr val="7AC0F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Jason-1</a:t>
              </a:r>
              <a:endParaRPr/>
            </a:p>
          </p:txBody>
        </p:sp>
        <p:sp>
          <p:nvSpPr>
            <p:cNvPr id="1137" name="Google Shape;1137;p29"/>
            <p:cNvSpPr/>
            <p:nvPr/>
          </p:nvSpPr>
          <p:spPr>
            <a:xfrm>
              <a:off x="3090532" y="3060499"/>
              <a:ext cx="1418596" cy="182880"/>
            </a:xfrm>
            <a:prstGeom prst="rect">
              <a:avLst/>
            </a:prstGeom>
            <a:solidFill>
              <a:srgbClr val="7AC0F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EnviSat</a:t>
              </a:r>
              <a:endParaRPr/>
            </a:p>
          </p:txBody>
        </p:sp>
        <p:sp>
          <p:nvSpPr>
            <p:cNvPr id="1138" name="Google Shape;1138;p29"/>
            <p:cNvSpPr/>
            <p:nvPr/>
          </p:nvSpPr>
          <p:spPr>
            <a:xfrm>
              <a:off x="3956287" y="3309318"/>
              <a:ext cx="1711855" cy="365760"/>
            </a:xfrm>
            <a:prstGeom prst="rightArrow">
              <a:avLst>
                <a:gd fmla="val 50000" name="adj1"/>
                <a:gd fmla="val 57833" name="adj2"/>
              </a:avLst>
            </a:prstGeom>
            <a:solidFill>
              <a:srgbClr val="94E43E"/>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Jason-2</a:t>
              </a:r>
              <a:endParaRPr/>
            </a:p>
          </p:txBody>
        </p:sp>
        <p:sp>
          <p:nvSpPr>
            <p:cNvPr id="1139" name="Google Shape;1139;p29"/>
            <p:cNvSpPr/>
            <p:nvPr/>
          </p:nvSpPr>
          <p:spPr>
            <a:xfrm>
              <a:off x="4216400" y="3691448"/>
              <a:ext cx="1436660" cy="365760"/>
            </a:xfrm>
            <a:prstGeom prst="rightArrow">
              <a:avLst>
                <a:gd fmla="val 50000" name="adj1"/>
                <a:gd fmla="val 57833" name="adj2"/>
              </a:avLst>
            </a:prstGeom>
            <a:solidFill>
              <a:srgbClr val="94E43E"/>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CryoSat</a:t>
              </a:r>
              <a:endParaRPr/>
            </a:p>
          </p:txBody>
        </p:sp>
        <p:sp>
          <p:nvSpPr>
            <p:cNvPr id="1140" name="Google Shape;1140;p29"/>
            <p:cNvSpPr/>
            <p:nvPr/>
          </p:nvSpPr>
          <p:spPr>
            <a:xfrm>
              <a:off x="4403724" y="4073578"/>
              <a:ext cx="1264417" cy="365760"/>
            </a:xfrm>
            <a:prstGeom prst="rightArrow">
              <a:avLst>
                <a:gd fmla="val 50000" name="adj1"/>
                <a:gd fmla="val 57833" name="adj2"/>
              </a:avLst>
            </a:prstGeom>
            <a:solidFill>
              <a:srgbClr val="94E43E"/>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HY-2A</a:t>
              </a:r>
              <a:endParaRPr/>
            </a:p>
          </p:txBody>
        </p:sp>
        <p:sp>
          <p:nvSpPr>
            <p:cNvPr id="1141" name="Google Shape;1141;p29"/>
            <p:cNvSpPr/>
            <p:nvPr/>
          </p:nvSpPr>
          <p:spPr>
            <a:xfrm>
              <a:off x="4604069" y="4455709"/>
              <a:ext cx="1057468" cy="365760"/>
            </a:xfrm>
            <a:prstGeom prst="rightArrow">
              <a:avLst>
                <a:gd fmla="val 50000" name="adj1"/>
                <a:gd fmla="val 57833" name="adj2"/>
              </a:avLst>
            </a:prstGeom>
            <a:solidFill>
              <a:srgbClr val="94E43E"/>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AltiKa</a:t>
              </a:r>
              <a:endParaRPr/>
            </a:p>
          </p:txBody>
        </p:sp>
        <p:grpSp>
          <p:nvGrpSpPr>
            <p:cNvPr id="1142" name="Google Shape;1142;p29"/>
            <p:cNvGrpSpPr/>
            <p:nvPr/>
          </p:nvGrpSpPr>
          <p:grpSpPr>
            <a:xfrm>
              <a:off x="4184058" y="2359836"/>
              <a:ext cx="1471508" cy="365760"/>
              <a:chOff x="4184058" y="1379396"/>
              <a:chExt cx="1471508" cy="365760"/>
            </a:xfrm>
          </p:grpSpPr>
          <p:sp>
            <p:nvSpPr>
              <p:cNvPr id="1143" name="Google Shape;1143;p29"/>
              <p:cNvSpPr/>
              <p:nvPr/>
            </p:nvSpPr>
            <p:spPr>
              <a:xfrm>
                <a:off x="5026303" y="1379396"/>
                <a:ext cx="629263" cy="365760"/>
              </a:xfrm>
              <a:prstGeom prst="rightArrow">
                <a:avLst>
                  <a:gd fmla="val 50000" name="adj1"/>
                  <a:gd fmla="val 57833" name="adj2"/>
                </a:avLst>
              </a:prstGeom>
              <a:solidFill>
                <a:srgbClr val="94E43E"/>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44" name="Google Shape;1144;p29"/>
              <p:cNvSpPr/>
              <p:nvPr/>
            </p:nvSpPr>
            <p:spPr>
              <a:xfrm>
                <a:off x="4184058" y="1388548"/>
                <a:ext cx="914032"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Jason-3</a:t>
                </a:r>
                <a:endParaRPr/>
              </a:p>
            </p:txBody>
          </p:sp>
        </p:grpSp>
        <p:grpSp>
          <p:nvGrpSpPr>
            <p:cNvPr id="1145" name="Google Shape;1145;p29"/>
            <p:cNvGrpSpPr/>
            <p:nvPr/>
          </p:nvGrpSpPr>
          <p:grpSpPr>
            <a:xfrm>
              <a:off x="3992202" y="1775996"/>
              <a:ext cx="1670860" cy="365760"/>
              <a:chOff x="3992202" y="1791236"/>
              <a:chExt cx="1670860" cy="365760"/>
            </a:xfrm>
          </p:grpSpPr>
          <p:sp>
            <p:nvSpPr>
              <p:cNvPr id="1146" name="Google Shape;1146;p29"/>
              <p:cNvSpPr/>
              <p:nvPr/>
            </p:nvSpPr>
            <p:spPr>
              <a:xfrm>
                <a:off x="5033799" y="1791236"/>
                <a:ext cx="629263" cy="365760"/>
              </a:xfrm>
              <a:prstGeom prst="rightArrow">
                <a:avLst>
                  <a:gd fmla="val 50000" name="adj1"/>
                  <a:gd fmla="val 57833" name="adj2"/>
                </a:avLst>
              </a:prstGeom>
              <a:solidFill>
                <a:srgbClr val="94E43E"/>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47" name="Google Shape;1147;p29"/>
              <p:cNvSpPr/>
              <p:nvPr/>
            </p:nvSpPr>
            <p:spPr>
              <a:xfrm>
                <a:off x="3992202" y="1795862"/>
                <a:ext cx="1106393"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Sentinel-3</a:t>
                </a:r>
                <a:endParaRPr/>
              </a:p>
            </p:txBody>
          </p:sp>
        </p:grpSp>
        <p:grpSp>
          <p:nvGrpSpPr>
            <p:cNvPr id="1148" name="Google Shape;1148;p29"/>
            <p:cNvGrpSpPr/>
            <p:nvPr/>
          </p:nvGrpSpPr>
          <p:grpSpPr>
            <a:xfrm>
              <a:off x="3691506" y="1415931"/>
              <a:ext cx="2158599" cy="365760"/>
              <a:chOff x="3691506" y="2340491"/>
              <a:chExt cx="2158599" cy="365760"/>
            </a:xfrm>
          </p:grpSpPr>
          <p:sp>
            <p:nvSpPr>
              <p:cNvPr id="1149" name="Google Shape;1149;p29"/>
              <p:cNvSpPr/>
              <p:nvPr/>
            </p:nvSpPr>
            <p:spPr>
              <a:xfrm>
                <a:off x="5607050" y="2340491"/>
                <a:ext cx="243055" cy="365760"/>
              </a:xfrm>
              <a:prstGeom prst="rightArrow">
                <a:avLst>
                  <a:gd fmla="val 50000" name="adj1"/>
                  <a:gd fmla="val 64364" name="adj2"/>
                </a:avLst>
              </a:prstGeom>
              <a:solidFill>
                <a:srgbClr val="FBB34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50" name="Google Shape;1150;p29"/>
              <p:cNvSpPr/>
              <p:nvPr/>
            </p:nvSpPr>
            <p:spPr>
              <a:xfrm>
                <a:off x="3691506" y="2341854"/>
                <a:ext cx="2035855"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Jason-3/Sentinel-6</a:t>
                </a:r>
                <a:endParaRPr/>
              </a:p>
            </p:txBody>
          </p:sp>
        </p:grpSp>
        <p:grpSp>
          <p:nvGrpSpPr>
            <p:cNvPr id="1151" name="Google Shape;1151;p29"/>
            <p:cNvGrpSpPr/>
            <p:nvPr/>
          </p:nvGrpSpPr>
          <p:grpSpPr>
            <a:xfrm>
              <a:off x="4939032" y="2726235"/>
              <a:ext cx="919750" cy="365760"/>
              <a:chOff x="4924162" y="2995013"/>
              <a:chExt cx="919750" cy="365760"/>
            </a:xfrm>
          </p:grpSpPr>
          <p:sp>
            <p:nvSpPr>
              <p:cNvPr id="1152" name="Google Shape;1152;p29"/>
              <p:cNvSpPr/>
              <p:nvPr/>
            </p:nvSpPr>
            <p:spPr>
              <a:xfrm>
                <a:off x="5668142" y="2995013"/>
                <a:ext cx="175770" cy="365760"/>
              </a:xfrm>
              <a:prstGeom prst="rightArrow">
                <a:avLst>
                  <a:gd fmla="val 50000" name="adj1"/>
                  <a:gd fmla="val 72284" name="adj2"/>
                </a:avLst>
              </a:prstGeom>
              <a:solidFill>
                <a:srgbClr val="FBB34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53" name="Google Shape;1153;p29"/>
              <p:cNvSpPr/>
              <p:nvPr/>
            </p:nvSpPr>
            <p:spPr>
              <a:xfrm>
                <a:off x="4924162" y="3006501"/>
                <a:ext cx="80022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SWOT</a:t>
                </a:r>
                <a:endParaRPr/>
              </a:p>
            </p:txBody>
          </p:sp>
        </p:grpSp>
      </p:grpSp>
      <p:pic>
        <p:nvPicPr>
          <p:cNvPr id="1154" name="Google Shape;1154;p29"/>
          <p:cNvPicPr preferRelativeResize="0"/>
          <p:nvPr/>
        </p:nvPicPr>
        <p:blipFill rotWithShape="1">
          <a:blip r:embed="rId3">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54"/>
                                        </p:tgtEl>
                                        <p:attrNameLst>
                                          <p:attrName>style.visibility</p:attrName>
                                        </p:attrNameLst>
                                      </p:cBhvr>
                                      <p:to>
                                        <p:strVal val="visible"/>
                                      </p:to>
                                    </p:set>
                                    <p:animEffect filter="fade" transition="in">
                                      <p:cBhvr>
                                        <p:cTn dur="1"/>
                                        <p:tgtEl>
                                          <p:spTgt spid="1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3"/>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latin typeface="Arial Narrow"/>
                <a:ea typeface="Arial Narrow"/>
                <a:cs typeface="Arial Narrow"/>
                <a:sym typeface="Arial Narrow"/>
              </a:rPr>
              <a:t>Sea surface height, sea surface salinity, and wind </a:t>
            </a:r>
            <a:br>
              <a:rPr lang="en-US">
                <a:latin typeface="Arial Narrow"/>
                <a:ea typeface="Arial Narrow"/>
                <a:cs typeface="Arial Narrow"/>
                <a:sym typeface="Arial Narrow"/>
              </a:rPr>
            </a:br>
            <a:r>
              <a:rPr lang="en-US">
                <a:latin typeface="Arial Narrow"/>
                <a:ea typeface="Arial Narrow"/>
                <a:cs typeface="Arial Narrow"/>
                <a:sym typeface="Arial Narrow"/>
              </a:rPr>
              <a:t>are measured in the microwave bands</a:t>
            </a:r>
            <a:endParaRPr/>
          </a:p>
        </p:txBody>
      </p:sp>
      <p:sp>
        <p:nvSpPr>
          <p:cNvPr id="96" name="Google Shape;96;p3"/>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grpSp>
        <p:nvGrpSpPr>
          <p:cNvPr id="97" name="Google Shape;97;p3"/>
          <p:cNvGrpSpPr/>
          <p:nvPr/>
        </p:nvGrpSpPr>
        <p:grpSpPr>
          <a:xfrm>
            <a:off x="366507" y="1243584"/>
            <a:ext cx="8353981" cy="3581728"/>
            <a:chOff x="366507" y="1243584"/>
            <a:chExt cx="8353981" cy="3581728"/>
          </a:xfrm>
        </p:grpSpPr>
        <p:grpSp>
          <p:nvGrpSpPr>
            <p:cNvPr id="98" name="Google Shape;98;p3"/>
            <p:cNvGrpSpPr/>
            <p:nvPr/>
          </p:nvGrpSpPr>
          <p:grpSpPr>
            <a:xfrm>
              <a:off x="366507" y="1243584"/>
              <a:ext cx="8353981" cy="3581728"/>
              <a:chOff x="3109716" y="2580955"/>
              <a:chExt cx="8353981" cy="3581728"/>
            </a:xfrm>
          </p:grpSpPr>
          <p:pic>
            <p:nvPicPr>
              <p:cNvPr id="99" name="Google Shape;99;p3"/>
              <p:cNvPicPr preferRelativeResize="0"/>
              <p:nvPr/>
            </p:nvPicPr>
            <p:blipFill rotWithShape="1">
              <a:blip r:embed="rId3">
                <a:alphaModFix/>
              </a:blip>
              <a:srcRect b="0" l="33585" r="20151" t="47438"/>
              <a:stretch/>
            </p:blipFill>
            <p:spPr>
              <a:xfrm>
                <a:off x="4169297" y="4146715"/>
                <a:ext cx="4406569" cy="2015968"/>
              </a:xfrm>
              <a:prstGeom prst="rect">
                <a:avLst/>
              </a:prstGeom>
              <a:noFill/>
              <a:ln>
                <a:noFill/>
              </a:ln>
            </p:spPr>
          </p:pic>
          <p:sp>
            <p:nvSpPr>
              <p:cNvPr id="100" name="Google Shape;100;p3"/>
              <p:cNvSpPr/>
              <p:nvPr/>
            </p:nvSpPr>
            <p:spPr>
              <a:xfrm>
                <a:off x="3689497" y="5184908"/>
                <a:ext cx="7081787" cy="37042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1" name="Google Shape;101;p3"/>
              <p:cNvSpPr txBox="1"/>
              <p:nvPr/>
            </p:nvSpPr>
            <p:spPr>
              <a:xfrm>
                <a:off x="4654383" y="2580955"/>
                <a:ext cx="1242776" cy="3539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700">
                    <a:solidFill>
                      <a:srgbClr val="3F3F3F"/>
                    </a:solidFill>
                    <a:latin typeface="Arial Narrow"/>
                    <a:ea typeface="Arial Narrow"/>
                    <a:cs typeface="Arial Narrow"/>
                    <a:sym typeface="Arial Narrow"/>
                  </a:rPr>
                  <a:t>Visible Light</a:t>
                </a:r>
                <a:endParaRPr/>
              </a:p>
            </p:txBody>
          </p:sp>
          <p:grpSp>
            <p:nvGrpSpPr>
              <p:cNvPr id="102" name="Google Shape;102;p3"/>
              <p:cNvGrpSpPr/>
              <p:nvPr/>
            </p:nvGrpSpPr>
            <p:grpSpPr>
              <a:xfrm>
                <a:off x="4146204" y="5178307"/>
                <a:ext cx="7317493" cy="344295"/>
                <a:chOff x="4146204" y="5178307"/>
                <a:chExt cx="7317493" cy="344295"/>
              </a:xfrm>
            </p:grpSpPr>
            <p:sp>
              <p:nvSpPr>
                <p:cNvPr id="103" name="Google Shape;103;p3"/>
                <p:cNvSpPr txBox="1"/>
                <p:nvPr/>
              </p:nvSpPr>
              <p:spPr>
                <a:xfrm>
                  <a:off x="4146204" y="5178307"/>
                  <a:ext cx="583814"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0.01</a:t>
                  </a:r>
                  <a:endParaRPr b="1" baseline="30000" sz="1600">
                    <a:solidFill>
                      <a:schemeClr val="dk1"/>
                    </a:solidFill>
                    <a:latin typeface="Arial"/>
                    <a:ea typeface="Arial"/>
                    <a:cs typeface="Arial"/>
                    <a:sym typeface="Arial"/>
                  </a:endParaRPr>
                </a:p>
              </p:txBody>
            </p:sp>
            <p:sp>
              <p:nvSpPr>
                <p:cNvPr id="104" name="Google Shape;104;p3"/>
                <p:cNvSpPr txBox="1"/>
                <p:nvPr/>
              </p:nvSpPr>
              <p:spPr>
                <a:xfrm>
                  <a:off x="5302206" y="5178307"/>
                  <a:ext cx="298480"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1</a:t>
                  </a:r>
                  <a:endParaRPr b="1" baseline="30000" sz="1600">
                    <a:solidFill>
                      <a:schemeClr val="dk1"/>
                    </a:solidFill>
                    <a:latin typeface="Arial"/>
                    <a:ea typeface="Arial"/>
                    <a:cs typeface="Arial"/>
                    <a:sym typeface="Arial"/>
                  </a:endParaRPr>
                </a:p>
              </p:txBody>
            </p:sp>
            <p:sp>
              <p:nvSpPr>
                <p:cNvPr id="105" name="Google Shape;105;p3"/>
                <p:cNvSpPr txBox="1"/>
                <p:nvPr/>
              </p:nvSpPr>
              <p:spPr>
                <a:xfrm>
                  <a:off x="6237367" y="5178307"/>
                  <a:ext cx="526106"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100</a:t>
                  </a:r>
                  <a:endParaRPr b="1" baseline="30000" sz="1600">
                    <a:solidFill>
                      <a:schemeClr val="dk1"/>
                    </a:solidFill>
                    <a:latin typeface="Arial"/>
                    <a:ea typeface="Arial"/>
                    <a:cs typeface="Arial"/>
                    <a:sym typeface="Arial"/>
                  </a:endParaRPr>
                </a:p>
              </p:txBody>
            </p:sp>
            <p:sp>
              <p:nvSpPr>
                <p:cNvPr id="106" name="Google Shape;106;p3"/>
                <p:cNvSpPr txBox="1"/>
                <p:nvPr/>
              </p:nvSpPr>
              <p:spPr>
                <a:xfrm>
                  <a:off x="7306591" y="5178307"/>
                  <a:ext cx="487634"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10</a:t>
                  </a:r>
                  <a:r>
                    <a:rPr b="1" baseline="30000" lang="en-US" sz="1600">
                      <a:solidFill>
                        <a:schemeClr val="dk1"/>
                      </a:solidFill>
                      <a:latin typeface="Arial"/>
                      <a:ea typeface="Arial"/>
                      <a:cs typeface="Arial"/>
                      <a:sym typeface="Arial"/>
                    </a:rPr>
                    <a:t>4</a:t>
                  </a:r>
                  <a:endParaRPr/>
                </a:p>
              </p:txBody>
            </p:sp>
            <p:sp>
              <p:nvSpPr>
                <p:cNvPr id="107" name="Google Shape;107;p3"/>
                <p:cNvSpPr txBox="1"/>
                <p:nvPr/>
              </p:nvSpPr>
              <p:spPr>
                <a:xfrm>
                  <a:off x="8305806" y="5178307"/>
                  <a:ext cx="487634"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10</a:t>
                  </a:r>
                  <a:r>
                    <a:rPr b="1" baseline="30000" lang="en-US" sz="1600">
                      <a:solidFill>
                        <a:schemeClr val="dk1"/>
                      </a:solidFill>
                      <a:latin typeface="Arial"/>
                      <a:ea typeface="Arial"/>
                      <a:cs typeface="Arial"/>
                      <a:sym typeface="Arial"/>
                    </a:rPr>
                    <a:t>6</a:t>
                  </a:r>
                  <a:endParaRPr/>
                </a:p>
              </p:txBody>
            </p:sp>
            <p:sp>
              <p:nvSpPr>
                <p:cNvPr id="108" name="Google Shape;108;p3"/>
                <p:cNvSpPr txBox="1"/>
                <p:nvPr/>
              </p:nvSpPr>
              <p:spPr>
                <a:xfrm>
                  <a:off x="8627243" y="5214825"/>
                  <a:ext cx="283645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Narrow"/>
                      <a:ea typeface="Arial Narrow"/>
                      <a:cs typeface="Arial Narrow"/>
                      <a:sym typeface="Arial Narrow"/>
                    </a:rPr>
                    <a:t> Wavelength (μm)</a:t>
                  </a:r>
                  <a:endParaRPr/>
                </a:p>
              </p:txBody>
            </p:sp>
          </p:grpSp>
          <p:sp>
            <p:nvSpPr>
              <p:cNvPr id="109" name="Google Shape;109;p3"/>
              <p:cNvSpPr/>
              <p:nvPr/>
            </p:nvSpPr>
            <p:spPr>
              <a:xfrm>
                <a:off x="5177004" y="2949754"/>
                <a:ext cx="138224" cy="484295"/>
              </a:xfrm>
              <a:prstGeom prst="downArrow">
                <a:avLst>
                  <a:gd fmla="val 50000" name="adj1"/>
                  <a:gd fmla="val 50000" name="adj2"/>
                </a:avLst>
              </a:prstGeom>
              <a:solidFill>
                <a:srgbClr val="3A3838"/>
              </a:solidFill>
              <a:ln cap="flat" cmpd="sng" w="22225">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0" name="Google Shape;110;p3"/>
              <p:cNvSpPr/>
              <p:nvPr/>
            </p:nvSpPr>
            <p:spPr>
              <a:xfrm>
                <a:off x="3700412" y="5527031"/>
                <a:ext cx="7084129" cy="37042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11" name="Google Shape;111;p3"/>
              <p:cNvGrpSpPr/>
              <p:nvPr/>
            </p:nvGrpSpPr>
            <p:grpSpPr>
              <a:xfrm>
                <a:off x="3949057" y="5483555"/>
                <a:ext cx="4416246" cy="338554"/>
                <a:chOff x="3949057" y="5994541"/>
                <a:chExt cx="4416246" cy="338554"/>
              </a:xfrm>
            </p:grpSpPr>
            <p:sp>
              <p:nvSpPr>
                <p:cNvPr id="112" name="Google Shape;112;p3"/>
                <p:cNvSpPr txBox="1"/>
                <p:nvPr/>
              </p:nvSpPr>
              <p:spPr>
                <a:xfrm>
                  <a:off x="8066823" y="5994541"/>
                  <a:ext cx="298480" cy="33855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F5496"/>
                      </a:solidFill>
                      <a:latin typeface="Arial"/>
                      <a:ea typeface="Arial"/>
                      <a:cs typeface="Arial"/>
                      <a:sym typeface="Arial"/>
                    </a:rPr>
                    <a:t>1</a:t>
                  </a:r>
                  <a:endParaRPr b="1" baseline="30000" sz="1600">
                    <a:solidFill>
                      <a:srgbClr val="2F5496"/>
                    </a:solidFill>
                    <a:latin typeface="Arial"/>
                    <a:ea typeface="Arial"/>
                    <a:cs typeface="Arial"/>
                    <a:sym typeface="Arial"/>
                  </a:endParaRPr>
                </a:p>
              </p:txBody>
            </p:sp>
            <p:sp>
              <p:nvSpPr>
                <p:cNvPr id="113" name="Google Shape;113;p3"/>
                <p:cNvSpPr txBox="1"/>
                <p:nvPr/>
              </p:nvSpPr>
              <p:spPr>
                <a:xfrm>
                  <a:off x="7015378" y="5994541"/>
                  <a:ext cx="526106" cy="33855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F5496"/>
                      </a:solidFill>
                      <a:latin typeface="Arial"/>
                      <a:ea typeface="Arial"/>
                      <a:cs typeface="Arial"/>
                      <a:sym typeface="Arial"/>
                    </a:rPr>
                    <a:t>100</a:t>
                  </a:r>
                  <a:endParaRPr b="1" baseline="30000" sz="1600">
                    <a:solidFill>
                      <a:srgbClr val="2F5496"/>
                    </a:solidFill>
                    <a:latin typeface="Arial"/>
                    <a:ea typeface="Arial"/>
                    <a:cs typeface="Arial"/>
                    <a:sym typeface="Arial"/>
                  </a:endParaRPr>
                </a:p>
              </p:txBody>
            </p:sp>
            <p:sp>
              <p:nvSpPr>
                <p:cNvPr id="114" name="Google Shape;114;p3"/>
                <p:cNvSpPr txBox="1"/>
                <p:nvPr/>
              </p:nvSpPr>
              <p:spPr>
                <a:xfrm>
                  <a:off x="5999694" y="5994541"/>
                  <a:ext cx="487634" cy="33855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F5496"/>
                      </a:solidFill>
                      <a:latin typeface="Arial"/>
                      <a:ea typeface="Arial"/>
                      <a:cs typeface="Arial"/>
                      <a:sym typeface="Arial"/>
                    </a:rPr>
                    <a:t>10</a:t>
                  </a:r>
                  <a:r>
                    <a:rPr b="1" baseline="30000" lang="en-US" sz="1600">
                      <a:solidFill>
                        <a:srgbClr val="2F5496"/>
                      </a:solidFill>
                      <a:latin typeface="Arial"/>
                      <a:ea typeface="Arial"/>
                      <a:cs typeface="Arial"/>
                      <a:sym typeface="Arial"/>
                    </a:rPr>
                    <a:t>4</a:t>
                  </a:r>
                  <a:endParaRPr/>
                </a:p>
              </p:txBody>
            </p:sp>
            <p:sp>
              <p:nvSpPr>
                <p:cNvPr id="115" name="Google Shape;115;p3"/>
                <p:cNvSpPr txBox="1"/>
                <p:nvPr/>
              </p:nvSpPr>
              <p:spPr>
                <a:xfrm>
                  <a:off x="4964741" y="5994541"/>
                  <a:ext cx="487634" cy="33855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F5496"/>
                      </a:solidFill>
                      <a:latin typeface="Arial"/>
                      <a:ea typeface="Arial"/>
                      <a:cs typeface="Arial"/>
                      <a:sym typeface="Arial"/>
                    </a:rPr>
                    <a:t>10</a:t>
                  </a:r>
                  <a:r>
                    <a:rPr b="1" baseline="30000" lang="en-US" sz="1600">
                      <a:solidFill>
                        <a:srgbClr val="2F5496"/>
                      </a:solidFill>
                      <a:latin typeface="Arial"/>
                      <a:ea typeface="Arial"/>
                      <a:cs typeface="Arial"/>
                      <a:sym typeface="Arial"/>
                    </a:rPr>
                    <a:t>6</a:t>
                  </a:r>
                  <a:endParaRPr/>
                </a:p>
              </p:txBody>
            </p:sp>
            <p:sp>
              <p:nvSpPr>
                <p:cNvPr id="116" name="Google Shape;116;p3"/>
                <p:cNvSpPr txBox="1"/>
                <p:nvPr/>
              </p:nvSpPr>
              <p:spPr>
                <a:xfrm>
                  <a:off x="3949057" y="5994541"/>
                  <a:ext cx="487634" cy="33855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F5496"/>
                      </a:solidFill>
                      <a:latin typeface="Arial"/>
                      <a:ea typeface="Arial"/>
                      <a:cs typeface="Arial"/>
                      <a:sym typeface="Arial"/>
                    </a:rPr>
                    <a:t>10</a:t>
                  </a:r>
                  <a:r>
                    <a:rPr b="1" baseline="30000" lang="en-US" sz="1600">
                      <a:solidFill>
                        <a:srgbClr val="2F5496"/>
                      </a:solidFill>
                      <a:latin typeface="Arial"/>
                      <a:ea typeface="Arial"/>
                      <a:cs typeface="Arial"/>
                      <a:sym typeface="Arial"/>
                    </a:rPr>
                    <a:t>8</a:t>
                  </a:r>
                  <a:endParaRPr/>
                </a:p>
              </p:txBody>
            </p:sp>
          </p:grpSp>
          <p:cxnSp>
            <p:nvCxnSpPr>
              <p:cNvPr id="117" name="Google Shape;117;p3"/>
              <p:cNvCxnSpPr/>
              <p:nvPr/>
            </p:nvCxnSpPr>
            <p:spPr>
              <a:xfrm rot="10800000">
                <a:off x="4156040" y="5068630"/>
                <a:ext cx="0" cy="411480"/>
              </a:xfrm>
              <a:prstGeom prst="straightConnector1">
                <a:avLst/>
              </a:prstGeom>
              <a:noFill/>
              <a:ln cap="flat" cmpd="sng" w="25400">
                <a:solidFill>
                  <a:schemeClr val="accent1"/>
                </a:solidFill>
                <a:prstDash val="solid"/>
                <a:miter lim="800000"/>
                <a:headEnd len="sm" w="sm" type="none"/>
                <a:tailEnd len="sm" w="sm" type="none"/>
              </a:ln>
            </p:spPr>
          </p:cxnSp>
          <p:cxnSp>
            <p:nvCxnSpPr>
              <p:cNvPr id="118" name="Google Shape;118;p3"/>
              <p:cNvCxnSpPr/>
              <p:nvPr/>
            </p:nvCxnSpPr>
            <p:spPr>
              <a:xfrm rot="10800000">
                <a:off x="5171244" y="5057219"/>
                <a:ext cx="0" cy="411480"/>
              </a:xfrm>
              <a:prstGeom prst="straightConnector1">
                <a:avLst/>
              </a:prstGeom>
              <a:noFill/>
              <a:ln cap="flat" cmpd="sng" w="25400">
                <a:solidFill>
                  <a:schemeClr val="accent1"/>
                </a:solidFill>
                <a:prstDash val="solid"/>
                <a:miter lim="800000"/>
                <a:headEnd len="sm" w="sm" type="none"/>
                <a:tailEnd len="sm" w="sm" type="none"/>
              </a:ln>
            </p:spPr>
          </p:cxnSp>
          <p:cxnSp>
            <p:nvCxnSpPr>
              <p:cNvPr id="119" name="Google Shape;119;p3"/>
              <p:cNvCxnSpPr/>
              <p:nvPr/>
            </p:nvCxnSpPr>
            <p:spPr>
              <a:xfrm rot="10800000">
                <a:off x="6188281" y="5056944"/>
                <a:ext cx="0" cy="411480"/>
              </a:xfrm>
              <a:prstGeom prst="straightConnector1">
                <a:avLst/>
              </a:prstGeom>
              <a:noFill/>
              <a:ln cap="flat" cmpd="sng" w="25400">
                <a:solidFill>
                  <a:schemeClr val="accent1"/>
                </a:solidFill>
                <a:prstDash val="solid"/>
                <a:miter lim="800000"/>
                <a:headEnd len="sm" w="sm" type="none"/>
                <a:tailEnd len="sm" w="sm" type="none"/>
              </a:ln>
            </p:spPr>
          </p:cxnSp>
          <p:cxnSp>
            <p:nvCxnSpPr>
              <p:cNvPr id="120" name="Google Shape;120;p3"/>
              <p:cNvCxnSpPr/>
              <p:nvPr/>
            </p:nvCxnSpPr>
            <p:spPr>
              <a:xfrm rot="10800000">
                <a:off x="7203485" y="5068589"/>
                <a:ext cx="0" cy="411480"/>
              </a:xfrm>
              <a:prstGeom prst="straightConnector1">
                <a:avLst/>
              </a:prstGeom>
              <a:noFill/>
              <a:ln cap="flat" cmpd="sng" w="25400">
                <a:solidFill>
                  <a:schemeClr val="accent1"/>
                </a:solidFill>
                <a:prstDash val="solid"/>
                <a:miter lim="800000"/>
                <a:headEnd len="sm" w="sm" type="none"/>
                <a:tailEnd len="sm" w="sm" type="none"/>
              </a:ln>
            </p:spPr>
          </p:cxnSp>
          <p:cxnSp>
            <p:nvCxnSpPr>
              <p:cNvPr id="121" name="Google Shape;121;p3"/>
              <p:cNvCxnSpPr/>
              <p:nvPr/>
            </p:nvCxnSpPr>
            <p:spPr>
              <a:xfrm rot="10800000">
                <a:off x="8223549" y="5064999"/>
                <a:ext cx="0" cy="411480"/>
              </a:xfrm>
              <a:prstGeom prst="straightConnector1">
                <a:avLst/>
              </a:prstGeom>
              <a:noFill/>
              <a:ln cap="flat" cmpd="sng" w="25400">
                <a:solidFill>
                  <a:schemeClr val="accent1"/>
                </a:solidFill>
                <a:prstDash val="solid"/>
                <a:miter lim="800000"/>
                <a:headEnd len="sm" w="sm" type="none"/>
                <a:tailEnd len="sm" w="sm" type="none"/>
              </a:ln>
            </p:spPr>
          </p:cxnSp>
          <p:sp>
            <p:nvSpPr>
              <p:cNvPr id="122" name="Google Shape;122;p3"/>
              <p:cNvSpPr txBox="1"/>
              <p:nvPr/>
            </p:nvSpPr>
            <p:spPr>
              <a:xfrm>
                <a:off x="8266525" y="5529976"/>
                <a:ext cx="146441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2F5496"/>
                    </a:solidFill>
                    <a:latin typeface="Arial Narrow"/>
                    <a:ea typeface="Arial Narrow"/>
                    <a:cs typeface="Arial Narrow"/>
                    <a:sym typeface="Arial Narrow"/>
                  </a:rPr>
                  <a:t>Frequency (GHz)</a:t>
                </a:r>
                <a:endParaRPr/>
              </a:p>
            </p:txBody>
          </p:sp>
          <p:sp>
            <p:nvSpPr>
              <p:cNvPr id="123" name="Google Shape;123;p3"/>
              <p:cNvSpPr/>
              <p:nvPr/>
            </p:nvSpPr>
            <p:spPr>
              <a:xfrm>
                <a:off x="6813508" y="3514798"/>
                <a:ext cx="1686943" cy="1507718"/>
              </a:xfrm>
              <a:prstGeom prst="rect">
                <a:avLst/>
              </a:prstGeom>
              <a:solidFill>
                <a:srgbClr val="D8E2F3"/>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dk1"/>
                  </a:solidFill>
                  <a:latin typeface="Arial"/>
                  <a:ea typeface="Arial"/>
                  <a:cs typeface="Arial"/>
                  <a:sym typeface="Arial"/>
                </a:endParaRPr>
              </a:p>
            </p:txBody>
          </p:sp>
          <p:sp>
            <p:nvSpPr>
              <p:cNvPr id="124" name="Google Shape;124;p3"/>
              <p:cNvSpPr/>
              <p:nvPr/>
            </p:nvSpPr>
            <p:spPr>
              <a:xfrm>
                <a:off x="5274109" y="3517416"/>
                <a:ext cx="1614060" cy="1505105"/>
              </a:xfrm>
              <a:prstGeom prst="rect">
                <a:avLst/>
              </a:prstGeom>
              <a:solidFill>
                <a:srgbClr val="EDB1AC"/>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dk1"/>
                  </a:solidFill>
                  <a:latin typeface="Arial"/>
                  <a:ea typeface="Arial"/>
                  <a:cs typeface="Arial"/>
                  <a:sym typeface="Arial"/>
                </a:endParaRPr>
              </a:p>
            </p:txBody>
          </p:sp>
          <p:sp>
            <p:nvSpPr>
              <p:cNvPr id="125" name="Google Shape;125;p3"/>
              <p:cNvSpPr/>
              <p:nvPr/>
            </p:nvSpPr>
            <p:spPr>
              <a:xfrm>
                <a:off x="4156040" y="3514798"/>
                <a:ext cx="1045460" cy="1493570"/>
              </a:xfrm>
              <a:prstGeom prst="rect">
                <a:avLst/>
              </a:prstGeom>
              <a:solidFill>
                <a:srgbClr val="A117A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dk1"/>
                  </a:solidFill>
                  <a:latin typeface="Arial"/>
                  <a:ea typeface="Arial"/>
                  <a:cs typeface="Arial"/>
                  <a:sym typeface="Arial"/>
                </a:endParaRPr>
              </a:p>
            </p:txBody>
          </p:sp>
          <p:pic>
            <p:nvPicPr>
              <p:cNvPr id="126" name="Google Shape;126;p3"/>
              <p:cNvPicPr preferRelativeResize="0"/>
              <p:nvPr/>
            </p:nvPicPr>
            <p:blipFill rotWithShape="1">
              <a:blip r:embed="rId4">
                <a:alphaModFix/>
              </a:blip>
              <a:srcRect b="0" l="0" r="0" t="0"/>
              <a:stretch/>
            </p:blipFill>
            <p:spPr>
              <a:xfrm>
                <a:off x="5173488" y="3515848"/>
                <a:ext cx="141740" cy="1492520"/>
              </a:xfrm>
              <a:prstGeom prst="rect">
                <a:avLst/>
              </a:prstGeom>
              <a:noFill/>
              <a:ln>
                <a:noFill/>
              </a:ln>
            </p:spPr>
          </p:pic>
          <p:sp>
            <p:nvSpPr>
              <p:cNvPr id="127" name="Google Shape;127;p3"/>
              <p:cNvSpPr/>
              <p:nvPr/>
            </p:nvSpPr>
            <p:spPr>
              <a:xfrm>
                <a:off x="6919165" y="3134390"/>
                <a:ext cx="1530165"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3F3F3F"/>
                    </a:solidFill>
                    <a:latin typeface="Arial"/>
                    <a:ea typeface="Arial"/>
                    <a:cs typeface="Arial"/>
                    <a:sym typeface="Arial"/>
                  </a:rPr>
                  <a:t>Microwave</a:t>
                </a:r>
                <a:endParaRPr/>
              </a:p>
            </p:txBody>
          </p:sp>
          <p:sp>
            <p:nvSpPr>
              <p:cNvPr id="128" name="Google Shape;128;p3"/>
              <p:cNvSpPr/>
              <p:nvPr/>
            </p:nvSpPr>
            <p:spPr>
              <a:xfrm>
                <a:off x="5358002" y="3134390"/>
                <a:ext cx="15440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3F3F3F"/>
                    </a:solidFill>
                    <a:latin typeface="Arial"/>
                    <a:ea typeface="Arial"/>
                    <a:cs typeface="Arial"/>
                    <a:sym typeface="Arial"/>
                  </a:rPr>
                  <a:t>Infrared</a:t>
                </a:r>
                <a:endParaRPr/>
              </a:p>
            </p:txBody>
          </p:sp>
          <p:sp>
            <p:nvSpPr>
              <p:cNvPr id="129" name="Google Shape;129;p3"/>
              <p:cNvSpPr/>
              <p:nvPr/>
            </p:nvSpPr>
            <p:spPr>
              <a:xfrm>
                <a:off x="3961611" y="3134390"/>
                <a:ext cx="1189748"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3F3F3F"/>
                    </a:solidFill>
                    <a:latin typeface="Arial"/>
                    <a:ea typeface="Arial"/>
                    <a:cs typeface="Arial"/>
                    <a:sym typeface="Arial"/>
                  </a:rPr>
                  <a:t>Ultraviolet</a:t>
                </a:r>
                <a:endParaRPr/>
              </a:p>
            </p:txBody>
          </p:sp>
          <p:cxnSp>
            <p:nvCxnSpPr>
              <p:cNvPr id="130" name="Google Shape;130;p3"/>
              <p:cNvCxnSpPr/>
              <p:nvPr/>
            </p:nvCxnSpPr>
            <p:spPr>
              <a:xfrm rot="10800000">
                <a:off x="4730090" y="5065241"/>
                <a:ext cx="0" cy="411480"/>
              </a:xfrm>
              <a:prstGeom prst="straightConnector1">
                <a:avLst/>
              </a:prstGeom>
              <a:noFill/>
              <a:ln cap="flat" cmpd="sng" w="25400">
                <a:solidFill>
                  <a:schemeClr val="accent1"/>
                </a:solidFill>
                <a:prstDash val="solid"/>
                <a:miter lim="800000"/>
                <a:headEnd len="sm" w="sm" type="none"/>
                <a:tailEnd len="sm" w="sm" type="none"/>
              </a:ln>
            </p:spPr>
          </p:cxnSp>
          <p:cxnSp>
            <p:nvCxnSpPr>
              <p:cNvPr id="131" name="Google Shape;131;p3"/>
              <p:cNvCxnSpPr/>
              <p:nvPr/>
            </p:nvCxnSpPr>
            <p:spPr>
              <a:xfrm rot="10800000">
                <a:off x="5747127" y="5064966"/>
                <a:ext cx="0" cy="411480"/>
              </a:xfrm>
              <a:prstGeom prst="straightConnector1">
                <a:avLst/>
              </a:prstGeom>
              <a:noFill/>
              <a:ln cap="flat" cmpd="sng" w="25400">
                <a:solidFill>
                  <a:schemeClr val="accent1"/>
                </a:solidFill>
                <a:prstDash val="solid"/>
                <a:miter lim="800000"/>
                <a:headEnd len="sm" w="sm" type="none"/>
                <a:tailEnd len="sm" w="sm" type="none"/>
              </a:ln>
            </p:spPr>
          </p:cxnSp>
          <p:cxnSp>
            <p:nvCxnSpPr>
              <p:cNvPr id="132" name="Google Shape;132;p3"/>
              <p:cNvCxnSpPr/>
              <p:nvPr/>
            </p:nvCxnSpPr>
            <p:spPr>
              <a:xfrm rot="10800000">
                <a:off x="6762331" y="5076611"/>
                <a:ext cx="0" cy="411480"/>
              </a:xfrm>
              <a:prstGeom prst="straightConnector1">
                <a:avLst/>
              </a:prstGeom>
              <a:noFill/>
              <a:ln cap="flat" cmpd="sng" w="25400">
                <a:solidFill>
                  <a:schemeClr val="accent1"/>
                </a:solidFill>
                <a:prstDash val="solid"/>
                <a:miter lim="800000"/>
                <a:headEnd len="sm" w="sm" type="none"/>
                <a:tailEnd len="sm" w="sm" type="none"/>
              </a:ln>
            </p:spPr>
          </p:cxnSp>
          <p:cxnSp>
            <p:nvCxnSpPr>
              <p:cNvPr id="133" name="Google Shape;133;p3"/>
              <p:cNvCxnSpPr/>
              <p:nvPr/>
            </p:nvCxnSpPr>
            <p:spPr>
              <a:xfrm rot="10800000">
                <a:off x="7782395" y="5073021"/>
                <a:ext cx="0" cy="411480"/>
              </a:xfrm>
              <a:prstGeom prst="straightConnector1">
                <a:avLst/>
              </a:prstGeom>
              <a:noFill/>
              <a:ln cap="flat" cmpd="sng" w="25400">
                <a:solidFill>
                  <a:schemeClr val="accent1"/>
                </a:solidFill>
                <a:prstDash val="solid"/>
                <a:miter lim="800000"/>
                <a:headEnd len="sm" w="sm" type="none"/>
                <a:tailEnd len="sm" w="sm" type="none"/>
              </a:ln>
            </p:spPr>
          </p:cxnSp>
          <p:grpSp>
            <p:nvGrpSpPr>
              <p:cNvPr id="134" name="Google Shape;134;p3"/>
              <p:cNvGrpSpPr/>
              <p:nvPr/>
            </p:nvGrpSpPr>
            <p:grpSpPr>
              <a:xfrm>
                <a:off x="4471358" y="5487865"/>
                <a:ext cx="3514374" cy="338554"/>
                <a:chOff x="4964741" y="5994541"/>
                <a:chExt cx="3514374" cy="338554"/>
              </a:xfrm>
            </p:grpSpPr>
            <p:sp>
              <p:nvSpPr>
                <p:cNvPr id="135" name="Google Shape;135;p3"/>
                <p:cNvSpPr txBox="1"/>
                <p:nvPr/>
              </p:nvSpPr>
              <p:spPr>
                <a:xfrm>
                  <a:off x="8066823" y="5994541"/>
                  <a:ext cx="412292" cy="33855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F5496"/>
                      </a:solidFill>
                      <a:latin typeface="Arial"/>
                      <a:ea typeface="Arial"/>
                      <a:cs typeface="Arial"/>
                      <a:sym typeface="Arial"/>
                    </a:rPr>
                    <a:t>10</a:t>
                  </a:r>
                  <a:endParaRPr b="1" baseline="30000" sz="1600">
                    <a:solidFill>
                      <a:srgbClr val="2F5496"/>
                    </a:solidFill>
                    <a:latin typeface="Arial"/>
                    <a:ea typeface="Arial"/>
                    <a:cs typeface="Arial"/>
                    <a:sym typeface="Arial"/>
                  </a:endParaRPr>
                </a:p>
              </p:txBody>
            </p:sp>
            <p:sp>
              <p:nvSpPr>
                <p:cNvPr id="136" name="Google Shape;136;p3"/>
                <p:cNvSpPr txBox="1"/>
                <p:nvPr/>
              </p:nvSpPr>
              <p:spPr>
                <a:xfrm>
                  <a:off x="7015378" y="5994541"/>
                  <a:ext cx="487634" cy="33855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F5496"/>
                      </a:solidFill>
                      <a:latin typeface="Arial"/>
                      <a:ea typeface="Arial"/>
                      <a:cs typeface="Arial"/>
                      <a:sym typeface="Arial"/>
                    </a:rPr>
                    <a:t>10</a:t>
                  </a:r>
                  <a:r>
                    <a:rPr b="1" baseline="30000" lang="en-US" sz="1600">
                      <a:solidFill>
                        <a:srgbClr val="2F5496"/>
                      </a:solidFill>
                      <a:latin typeface="Arial"/>
                      <a:ea typeface="Arial"/>
                      <a:cs typeface="Arial"/>
                      <a:sym typeface="Arial"/>
                    </a:rPr>
                    <a:t>3</a:t>
                  </a:r>
                  <a:endParaRPr/>
                </a:p>
              </p:txBody>
            </p:sp>
            <p:sp>
              <p:nvSpPr>
                <p:cNvPr id="137" name="Google Shape;137;p3"/>
                <p:cNvSpPr txBox="1"/>
                <p:nvPr/>
              </p:nvSpPr>
              <p:spPr>
                <a:xfrm>
                  <a:off x="5999694" y="5994541"/>
                  <a:ext cx="487634" cy="33855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F5496"/>
                      </a:solidFill>
                      <a:latin typeface="Arial"/>
                      <a:ea typeface="Arial"/>
                      <a:cs typeface="Arial"/>
                      <a:sym typeface="Arial"/>
                    </a:rPr>
                    <a:t>10</a:t>
                  </a:r>
                  <a:r>
                    <a:rPr b="1" baseline="30000" lang="en-US" sz="1600">
                      <a:solidFill>
                        <a:srgbClr val="2F5496"/>
                      </a:solidFill>
                      <a:latin typeface="Arial"/>
                      <a:ea typeface="Arial"/>
                      <a:cs typeface="Arial"/>
                      <a:sym typeface="Arial"/>
                    </a:rPr>
                    <a:t>5</a:t>
                  </a:r>
                  <a:endParaRPr/>
                </a:p>
              </p:txBody>
            </p:sp>
            <p:sp>
              <p:nvSpPr>
                <p:cNvPr id="138" name="Google Shape;138;p3"/>
                <p:cNvSpPr txBox="1"/>
                <p:nvPr/>
              </p:nvSpPr>
              <p:spPr>
                <a:xfrm>
                  <a:off x="4964741" y="5994541"/>
                  <a:ext cx="487634" cy="33855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F5496"/>
                      </a:solidFill>
                      <a:latin typeface="Arial"/>
                      <a:ea typeface="Arial"/>
                      <a:cs typeface="Arial"/>
                      <a:sym typeface="Arial"/>
                    </a:rPr>
                    <a:t>10</a:t>
                  </a:r>
                  <a:r>
                    <a:rPr b="1" baseline="30000" lang="en-US" sz="1600">
                      <a:solidFill>
                        <a:srgbClr val="2F5496"/>
                      </a:solidFill>
                      <a:latin typeface="Arial"/>
                      <a:ea typeface="Arial"/>
                      <a:cs typeface="Arial"/>
                      <a:sym typeface="Arial"/>
                    </a:rPr>
                    <a:t>7</a:t>
                  </a:r>
                  <a:endParaRPr/>
                </a:p>
              </p:txBody>
            </p:sp>
          </p:grpSp>
          <p:cxnSp>
            <p:nvCxnSpPr>
              <p:cNvPr id="139" name="Google Shape;139;p3"/>
              <p:cNvCxnSpPr/>
              <p:nvPr/>
            </p:nvCxnSpPr>
            <p:spPr>
              <a:xfrm rot="10800000">
                <a:off x="4142706" y="3514798"/>
                <a:ext cx="0" cy="1507718"/>
              </a:xfrm>
              <a:prstGeom prst="straightConnector1">
                <a:avLst/>
              </a:prstGeom>
              <a:noFill/>
              <a:ln cap="flat" cmpd="sng" w="25400">
                <a:solidFill>
                  <a:schemeClr val="dk1"/>
                </a:solidFill>
                <a:prstDash val="solid"/>
                <a:miter lim="800000"/>
                <a:headEnd len="sm" w="sm" type="none"/>
                <a:tailEnd len="sm" w="sm" type="none"/>
              </a:ln>
            </p:spPr>
          </p:cxnSp>
          <p:cxnSp>
            <p:nvCxnSpPr>
              <p:cNvPr id="140" name="Google Shape;140;p3"/>
              <p:cNvCxnSpPr/>
              <p:nvPr/>
            </p:nvCxnSpPr>
            <p:spPr>
              <a:xfrm>
                <a:off x="3348556" y="5060526"/>
                <a:ext cx="6257042" cy="0"/>
              </a:xfrm>
              <a:prstGeom prst="straightConnector1">
                <a:avLst/>
              </a:prstGeom>
              <a:noFill/>
              <a:ln cap="flat" cmpd="sng" w="25400">
                <a:solidFill>
                  <a:schemeClr val="lt1"/>
                </a:solidFill>
                <a:prstDash val="solid"/>
                <a:miter lim="800000"/>
                <a:headEnd len="sm" w="sm" type="none"/>
                <a:tailEnd len="sm" w="sm" type="none"/>
              </a:ln>
            </p:spPr>
          </p:cxnSp>
          <p:sp>
            <p:nvSpPr>
              <p:cNvPr id="141" name="Google Shape;141;p3"/>
              <p:cNvSpPr/>
              <p:nvPr/>
            </p:nvSpPr>
            <p:spPr>
              <a:xfrm>
                <a:off x="3109716" y="3429131"/>
                <a:ext cx="1015834" cy="15631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42" name="Google Shape;142;p3"/>
            <p:cNvSpPr/>
            <p:nvPr/>
          </p:nvSpPr>
          <p:spPr>
            <a:xfrm>
              <a:off x="5763772" y="3027232"/>
              <a:ext cx="166197" cy="15849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43" name="Google Shape;143;p3"/>
          <p:cNvGrpSpPr/>
          <p:nvPr/>
        </p:nvGrpSpPr>
        <p:grpSpPr>
          <a:xfrm>
            <a:off x="7694866" y="1762411"/>
            <a:ext cx="3665580" cy="2273704"/>
            <a:chOff x="7694866" y="1762411"/>
            <a:chExt cx="3665580" cy="2273704"/>
          </a:xfrm>
        </p:grpSpPr>
        <p:sp>
          <p:nvSpPr>
            <p:cNvPr id="144" name="Google Shape;144;p3"/>
            <p:cNvSpPr txBox="1"/>
            <p:nvPr/>
          </p:nvSpPr>
          <p:spPr>
            <a:xfrm>
              <a:off x="7946234" y="2281789"/>
              <a:ext cx="3414212"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Narrow"/>
                  <a:ea typeface="Arial Narrow"/>
                  <a:cs typeface="Arial Narrow"/>
                  <a:sym typeface="Arial Narrow"/>
                </a:rPr>
                <a:t>Microwaves are at longer wavelengths than visible and infrared light</a:t>
              </a:r>
              <a:endParaRPr/>
            </a:p>
            <a:p>
              <a:pPr indent="0" lvl="0" marL="0" marR="0" rtl="0" algn="l">
                <a:spcBef>
                  <a:spcPts val="0"/>
                </a:spcBef>
                <a:spcAft>
                  <a:spcPts val="0"/>
                </a:spcAft>
                <a:buNone/>
              </a:pPr>
              <a:r>
                <a:t/>
              </a:r>
              <a:endParaRPr sz="18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lang="en-US" sz="1800">
                  <a:solidFill>
                    <a:schemeClr val="dk1"/>
                  </a:solidFill>
                  <a:latin typeface="Arial Narrow"/>
                  <a:ea typeface="Arial Narrow"/>
                  <a:cs typeface="Arial Narrow"/>
                  <a:sym typeface="Arial Narrow"/>
                </a:rPr>
                <a:t>Usually measured in frequency not wavelength (300 GHz to 0.3 GHz)</a:t>
              </a:r>
              <a:endParaRPr/>
            </a:p>
            <a:p>
              <a:pPr indent="0" lvl="0" marL="0" marR="0" rtl="0" algn="l">
                <a:spcBef>
                  <a:spcPts val="0"/>
                </a:spcBef>
                <a:spcAft>
                  <a:spcPts val="0"/>
                </a:spcAft>
                <a:buNone/>
              </a:pPr>
              <a:r>
                <a:t/>
              </a:r>
              <a:endParaRPr sz="1800">
                <a:solidFill>
                  <a:schemeClr val="dk1"/>
                </a:solidFill>
                <a:latin typeface="Arial Narrow"/>
                <a:ea typeface="Arial Narrow"/>
                <a:cs typeface="Arial Narrow"/>
                <a:sym typeface="Arial Narrow"/>
              </a:endParaRPr>
            </a:p>
          </p:txBody>
        </p:sp>
        <p:cxnSp>
          <p:nvCxnSpPr>
            <p:cNvPr id="145" name="Google Shape;145;p3"/>
            <p:cNvCxnSpPr/>
            <p:nvPr/>
          </p:nvCxnSpPr>
          <p:spPr>
            <a:xfrm>
              <a:off x="7767687" y="2370557"/>
              <a:ext cx="0" cy="1470379"/>
            </a:xfrm>
            <a:prstGeom prst="straightConnector1">
              <a:avLst/>
            </a:prstGeom>
            <a:noFill/>
            <a:ln cap="flat" cmpd="sng" w="38100">
              <a:solidFill>
                <a:srgbClr val="7F7F7F"/>
              </a:solidFill>
              <a:prstDash val="solid"/>
              <a:miter lim="800000"/>
              <a:headEnd len="sm" w="sm" type="none"/>
              <a:tailEnd len="sm" w="sm" type="none"/>
            </a:ln>
          </p:spPr>
        </p:cxnSp>
        <p:sp>
          <p:nvSpPr>
            <p:cNvPr id="146" name="Google Shape;146;p3"/>
            <p:cNvSpPr/>
            <p:nvPr/>
          </p:nvSpPr>
          <p:spPr>
            <a:xfrm>
              <a:off x="7694866" y="1762411"/>
              <a:ext cx="292580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Narrow"/>
                  <a:ea typeface="Arial Narrow"/>
                  <a:cs typeface="Arial Narrow"/>
                  <a:sym typeface="Arial Narrow"/>
                </a:rPr>
                <a:t>Characteristics of microwaves</a:t>
              </a:r>
              <a:endParaRPr b="1" sz="1800">
                <a:solidFill>
                  <a:schemeClr val="dk1"/>
                </a:solidFill>
                <a:latin typeface="Arial"/>
                <a:ea typeface="Arial"/>
                <a:cs typeface="Arial"/>
                <a:sym typeface="Arial"/>
              </a:endParaRPr>
            </a:p>
          </p:txBody>
        </p:sp>
      </p:grpSp>
      <p:sp>
        <p:nvSpPr>
          <p:cNvPr id="147" name="Google Shape;147;p3"/>
          <p:cNvSpPr/>
          <p:nvPr/>
        </p:nvSpPr>
        <p:spPr>
          <a:xfrm>
            <a:off x="2572019" y="2177427"/>
            <a:ext cx="3185223" cy="1507718"/>
          </a:xfrm>
          <a:prstGeom prst="rect">
            <a:avLst/>
          </a:prstGeom>
          <a:solidFill>
            <a:schemeClr val="lt1">
              <a:alpha val="5372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8" name="Google Shape;148;p3"/>
          <p:cNvSpPr/>
          <p:nvPr/>
        </p:nvSpPr>
        <p:spPr>
          <a:xfrm>
            <a:off x="1395598" y="2164914"/>
            <a:ext cx="1034682" cy="1507718"/>
          </a:xfrm>
          <a:prstGeom prst="rect">
            <a:avLst/>
          </a:prstGeom>
          <a:solidFill>
            <a:schemeClr val="lt1">
              <a:alpha val="5372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49" name="Google Shape;149;p3"/>
          <p:cNvGraphicFramePr/>
          <p:nvPr/>
        </p:nvGraphicFramePr>
        <p:xfrm>
          <a:off x="8332545" y="4157012"/>
          <a:ext cx="3000000" cy="3000000"/>
        </p:xfrm>
        <a:graphic>
          <a:graphicData uri="http://schemas.openxmlformats.org/drawingml/2006/table">
            <a:tbl>
              <a:tblPr bandRow="1" firstCol="1" firstRow="1">
                <a:noFill/>
                <a:tableStyleId>{56C97835-7593-4C98-B988-5A2BFCB9762A}</a:tableStyleId>
              </a:tblPr>
              <a:tblGrid>
                <a:gridCol w="1065950"/>
                <a:gridCol w="1065950"/>
              </a:tblGrid>
              <a:tr h="152400">
                <a:tc>
                  <a:txBody>
                    <a:bodyPr/>
                    <a:lstStyle/>
                    <a:p>
                      <a:pPr indent="0" lvl="0" marL="0" marR="0" rtl="0" algn="ctr">
                        <a:spcBef>
                          <a:spcPts val="0"/>
                        </a:spcBef>
                        <a:spcAft>
                          <a:spcPts val="0"/>
                        </a:spcAft>
                        <a:buNone/>
                      </a:pPr>
                      <a:r>
                        <a:rPr b="1" lang="en-US" sz="1200" u="none" cap="none" strike="noStrike"/>
                        <a:t>Band</a:t>
                      </a:r>
                      <a:endParaRPr b="1" i="0" sz="1200" u="none" cap="none" strike="noStrike">
                        <a:latin typeface="Arial Narrow"/>
                        <a:ea typeface="Arial Narrow"/>
                        <a:cs typeface="Arial Narrow"/>
                        <a:sym typeface="Arial Narrow"/>
                      </a:endParaRPr>
                    </a:p>
                  </a:txBody>
                  <a:tcPr marT="9525" marB="9525" marR="9525" marL="9525" anchor="ct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lang="en-US" sz="1200" u="none" cap="none" strike="noStrike"/>
                        <a:t>Freq. (GHz)</a:t>
                      </a:r>
                      <a:endParaRPr b="1" i="0" sz="1200" u="none" cap="none" strike="noStrike">
                        <a:latin typeface="Arial Narrow"/>
                        <a:ea typeface="Arial Narrow"/>
                        <a:cs typeface="Arial Narrow"/>
                        <a:sym typeface="Arial Narrow"/>
                      </a:endParaRPr>
                    </a:p>
                  </a:txBody>
                  <a:tcPr marT="9525" marB="9525" marR="9525" marL="9525" anchor="ct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52400">
                <a:tc>
                  <a:txBody>
                    <a:bodyPr/>
                    <a:lstStyle/>
                    <a:p>
                      <a:pPr indent="0" lvl="0" marL="0" marR="0" rtl="0" algn="ctr">
                        <a:spcBef>
                          <a:spcPts val="0"/>
                        </a:spcBef>
                        <a:spcAft>
                          <a:spcPts val="0"/>
                        </a:spcAft>
                        <a:buNone/>
                      </a:pPr>
                      <a:r>
                        <a:rPr lang="en-US" sz="1200" u="none" cap="none" strike="noStrike"/>
                        <a:t>Ka</a:t>
                      </a:r>
                      <a:endParaRPr b="0" i="0" sz="1200" u="none" cap="none" strike="noStrike">
                        <a:latin typeface="Arial Narrow"/>
                        <a:ea typeface="Arial Narrow"/>
                        <a:cs typeface="Arial Narrow"/>
                        <a:sym typeface="Arial Narrow"/>
                      </a:endParaRPr>
                    </a:p>
                  </a:txBody>
                  <a:tcPr marT="9525" marB="9525" marR="9525" marL="9525" anchor="ctr">
                    <a:lnT cap="flat" cmpd="sng" w="12700">
                      <a:solidFill>
                        <a:schemeClr val="dk1"/>
                      </a:solidFill>
                      <a:prstDash val="solid"/>
                      <a:round/>
                      <a:headEnd len="sm" w="sm" type="none"/>
                      <a:tailEnd len="sm" w="sm" type="none"/>
                    </a:lnT>
                    <a:solidFill>
                      <a:srgbClr val="F2F2F2"/>
                    </a:solidFill>
                  </a:tcPr>
                </a:tc>
                <a:tc>
                  <a:txBody>
                    <a:bodyPr/>
                    <a:lstStyle/>
                    <a:p>
                      <a:pPr indent="0" lvl="0" marL="0" marR="0" rtl="0" algn="ctr">
                        <a:spcBef>
                          <a:spcPts val="0"/>
                        </a:spcBef>
                        <a:spcAft>
                          <a:spcPts val="0"/>
                        </a:spcAft>
                        <a:buNone/>
                      </a:pPr>
                      <a:r>
                        <a:rPr lang="en-US" sz="1200" u="none" cap="none" strike="noStrike"/>
                        <a:t>40–27</a:t>
                      </a:r>
                      <a:endParaRPr b="0" i="0" sz="1200" u="none" cap="none" strike="noStrike">
                        <a:latin typeface="Arial Narrow"/>
                        <a:ea typeface="Arial Narrow"/>
                        <a:cs typeface="Arial Narrow"/>
                        <a:sym typeface="Arial Narrow"/>
                      </a:endParaRPr>
                    </a:p>
                  </a:txBody>
                  <a:tcPr marT="9525" marB="9525" marR="9525" marL="9525" anchor="ctr">
                    <a:lnT cap="flat" cmpd="sng" w="12700">
                      <a:solidFill>
                        <a:schemeClr val="dk1"/>
                      </a:solidFill>
                      <a:prstDash val="solid"/>
                      <a:round/>
                      <a:headEnd len="sm" w="sm" type="none"/>
                      <a:tailEnd len="sm" w="sm" type="none"/>
                    </a:lnT>
                    <a:solidFill>
                      <a:srgbClr val="F2F2F2"/>
                    </a:solidFill>
                  </a:tcPr>
                </a:tc>
              </a:tr>
              <a:tr h="152400">
                <a:tc>
                  <a:txBody>
                    <a:bodyPr/>
                    <a:lstStyle/>
                    <a:p>
                      <a:pPr indent="0" lvl="0" marL="0" marR="0" rtl="0" algn="ctr">
                        <a:spcBef>
                          <a:spcPts val="0"/>
                        </a:spcBef>
                        <a:spcAft>
                          <a:spcPts val="0"/>
                        </a:spcAft>
                        <a:buNone/>
                      </a:pPr>
                      <a:r>
                        <a:rPr lang="en-US" sz="1200" u="none" cap="none" strike="noStrike"/>
                        <a:t>K</a:t>
                      </a:r>
                      <a:endParaRPr b="0" i="0" sz="1200" u="none" cap="none" strike="noStrike">
                        <a:latin typeface="Arial Narrow"/>
                        <a:ea typeface="Arial Narrow"/>
                        <a:cs typeface="Arial Narrow"/>
                        <a:sym typeface="Arial Narrow"/>
                      </a:endParaRPr>
                    </a:p>
                  </a:txBody>
                  <a:tcPr marT="9525" marB="9525" marR="9525" marL="9525" anchor="ctr">
                    <a:solidFill>
                      <a:srgbClr val="D8D8D8"/>
                    </a:solidFill>
                  </a:tcPr>
                </a:tc>
                <a:tc>
                  <a:txBody>
                    <a:bodyPr/>
                    <a:lstStyle/>
                    <a:p>
                      <a:pPr indent="0" lvl="0" marL="0" marR="0" rtl="0" algn="ctr">
                        <a:spcBef>
                          <a:spcPts val="0"/>
                        </a:spcBef>
                        <a:spcAft>
                          <a:spcPts val="0"/>
                        </a:spcAft>
                        <a:buNone/>
                      </a:pPr>
                      <a:r>
                        <a:rPr lang="en-US" sz="1200" u="none" cap="none" strike="noStrike"/>
                        <a:t>27–18</a:t>
                      </a:r>
                      <a:endParaRPr b="0" i="0" sz="1200" u="none" cap="none" strike="noStrike">
                        <a:latin typeface="Arial Narrow"/>
                        <a:ea typeface="Arial Narrow"/>
                        <a:cs typeface="Arial Narrow"/>
                        <a:sym typeface="Arial Narrow"/>
                      </a:endParaRPr>
                    </a:p>
                  </a:txBody>
                  <a:tcPr marT="9525" marB="9525" marR="9525" marL="9525" anchor="ctr">
                    <a:solidFill>
                      <a:srgbClr val="D8D8D8"/>
                    </a:solidFill>
                  </a:tcPr>
                </a:tc>
              </a:tr>
              <a:tr h="152400">
                <a:tc>
                  <a:txBody>
                    <a:bodyPr/>
                    <a:lstStyle/>
                    <a:p>
                      <a:pPr indent="0" lvl="0" marL="0" marR="0" rtl="0" algn="ctr">
                        <a:spcBef>
                          <a:spcPts val="0"/>
                        </a:spcBef>
                        <a:spcAft>
                          <a:spcPts val="0"/>
                        </a:spcAft>
                        <a:buNone/>
                      </a:pPr>
                      <a:r>
                        <a:rPr lang="en-US" sz="1200" u="none" cap="none" strike="noStrike"/>
                        <a:t>Ku</a:t>
                      </a:r>
                      <a:endParaRPr b="0" i="0" sz="1200" u="none" cap="none" strike="noStrike">
                        <a:latin typeface="Arial Narrow"/>
                        <a:ea typeface="Arial Narrow"/>
                        <a:cs typeface="Arial Narrow"/>
                        <a:sym typeface="Arial Narrow"/>
                      </a:endParaRPr>
                    </a:p>
                  </a:txBody>
                  <a:tcPr marT="9525" marB="9525" marR="9525" marL="9525" anchor="ctr">
                    <a:solidFill>
                      <a:srgbClr val="F2F2F2"/>
                    </a:solidFill>
                  </a:tcPr>
                </a:tc>
                <a:tc>
                  <a:txBody>
                    <a:bodyPr/>
                    <a:lstStyle/>
                    <a:p>
                      <a:pPr indent="0" lvl="0" marL="0" marR="0" rtl="0" algn="ctr">
                        <a:spcBef>
                          <a:spcPts val="0"/>
                        </a:spcBef>
                        <a:spcAft>
                          <a:spcPts val="0"/>
                        </a:spcAft>
                        <a:buNone/>
                      </a:pPr>
                      <a:r>
                        <a:rPr lang="en-US" sz="1200" u="none" cap="none" strike="noStrike"/>
                        <a:t>18–12</a:t>
                      </a:r>
                      <a:endParaRPr b="0" i="0" sz="1200" u="none" cap="none" strike="noStrike">
                        <a:latin typeface="Arial Narrow"/>
                        <a:ea typeface="Arial Narrow"/>
                        <a:cs typeface="Arial Narrow"/>
                        <a:sym typeface="Arial Narrow"/>
                      </a:endParaRPr>
                    </a:p>
                  </a:txBody>
                  <a:tcPr marT="9525" marB="9525" marR="9525" marL="9525" anchor="ctr">
                    <a:solidFill>
                      <a:srgbClr val="F2F2F2"/>
                    </a:solidFill>
                  </a:tcPr>
                </a:tc>
              </a:tr>
              <a:tr h="152400">
                <a:tc>
                  <a:txBody>
                    <a:bodyPr/>
                    <a:lstStyle/>
                    <a:p>
                      <a:pPr indent="0" lvl="0" marL="0" marR="0" rtl="0" algn="ctr">
                        <a:spcBef>
                          <a:spcPts val="0"/>
                        </a:spcBef>
                        <a:spcAft>
                          <a:spcPts val="0"/>
                        </a:spcAft>
                        <a:buNone/>
                      </a:pPr>
                      <a:r>
                        <a:rPr lang="en-US" sz="1200" u="none" cap="none" strike="noStrike"/>
                        <a:t>X</a:t>
                      </a:r>
                      <a:endParaRPr b="0" i="0" sz="1200" u="none" cap="none" strike="noStrike">
                        <a:latin typeface="Arial Narrow"/>
                        <a:ea typeface="Arial Narrow"/>
                        <a:cs typeface="Arial Narrow"/>
                        <a:sym typeface="Arial Narrow"/>
                      </a:endParaRPr>
                    </a:p>
                  </a:txBody>
                  <a:tcPr marT="9525" marB="9525" marR="9525" marL="9525" anchor="ctr">
                    <a:solidFill>
                      <a:srgbClr val="D8D8D8"/>
                    </a:solidFill>
                  </a:tcPr>
                </a:tc>
                <a:tc>
                  <a:txBody>
                    <a:bodyPr/>
                    <a:lstStyle/>
                    <a:p>
                      <a:pPr indent="0" lvl="0" marL="0" marR="0" rtl="0" algn="ctr">
                        <a:spcBef>
                          <a:spcPts val="0"/>
                        </a:spcBef>
                        <a:spcAft>
                          <a:spcPts val="0"/>
                        </a:spcAft>
                        <a:buNone/>
                      </a:pPr>
                      <a:r>
                        <a:rPr lang="en-US" sz="1200" u="none" cap="none" strike="noStrike"/>
                        <a:t>12.5–8</a:t>
                      </a:r>
                      <a:endParaRPr b="0" i="0" sz="1200" u="none" cap="none" strike="noStrike">
                        <a:latin typeface="Arial Narrow"/>
                        <a:ea typeface="Arial Narrow"/>
                        <a:cs typeface="Arial Narrow"/>
                        <a:sym typeface="Arial Narrow"/>
                      </a:endParaRPr>
                    </a:p>
                  </a:txBody>
                  <a:tcPr marT="9525" marB="9525" marR="9525" marL="9525" anchor="ctr">
                    <a:solidFill>
                      <a:srgbClr val="D8D8D8"/>
                    </a:solidFill>
                  </a:tcPr>
                </a:tc>
              </a:tr>
              <a:tr h="152400">
                <a:tc>
                  <a:txBody>
                    <a:bodyPr/>
                    <a:lstStyle/>
                    <a:p>
                      <a:pPr indent="0" lvl="0" marL="0" marR="0" rtl="0" algn="ctr">
                        <a:spcBef>
                          <a:spcPts val="0"/>
                        </a:spcBef>
                        <a:spcAft>
                          <a:spcPts val="0"/>
                        </a:spcAft>
                        <a:buNone/>
                      </a:pPr>
                      <a:r>
                        <a:rPr lang="en-US" sz="1200" u="none" cap="none" strike="noStrike"/>
                        <a:t>C</a:t>
                      </a:r>
                      <a:endParaRPr b="0" i="0" sz="1200" u="none" cap="none" strike="noStrike">
                        <a:latin typeface="Arial Narrow"/>
                        <a:ea typeface="Arial Narrow"/>
                        <a:cs typeface="Arial Narrow"/>
                        <a:sym typeface="Arial Narrow"/>
                      </a:endParaRPr>
                    </a:p>
                  </a:txBody>
                  <a:tcPr marT="9525" marB="9525" marR="9525" marL="9525" anchor="ctr">
                    <a:solidFill>
                      <a:srgbClr val="F2F2F2"/>
                    </a:solidFill>
                  </a:tcPr>
                </a:tc>
                <a:tc>
                  <a:txBody>
                    <a:bodyPr/>
                    <a:lstStyle/>
                    <a:p>
                      <a:pPr indent="0" lvl="0" marL="0" marR="0" rtl="0" algn="ctr">
                        <a:spcBef>
                          <a:spcPts val="0"/>
                        </a:spcBef>
                        <a:spcAft>
                          <a:spcPts val="0"/>
                        </a:spcAft>
                        <a:buNone/>
                      </a:pPr>
                      <a:r>
                        <a:rPr lang="en-US" sz="1200" u="none" cap="none" strike="noStrike"/>
                        <a:t>4–8</a:t>
                      </a:r>
                      <a:endParaRPr b="0" i="0" sz="1200" u="none" cap="none" strike="noStrike">
                        <a:latin typeface="Arial Narrow"/>
                        <a:ea typeface="Arial Narrow"/>
                        <a:cs typeface="Arial Narrow"/>
                        <a:sym typeface="Arial Narrow"/>
                      </a:endParaRPr>
                    </a:p>
                  </a:txBody>
                  <a:tcPr marT="9525" marB="9525" marR="9525" marL="9525" anchor="ctr">
                    <a:solidFill>
                      <a:srgbClr val="F2F2F2"/>
                    </a:solidFill>
                  </a:tcPr>
                </a:tc>
              </a:tr>
              <a:tr h="152400">
                <a:tc>
                  <a:txBody>
                    <a:bodyPr/>
                    <a:lstStyle/>
                    <a:p>
                      <a:pPr indent="0" lvl="0" marL="0" marR="0" rtl="0" algn="ctr">
                        <a:spcBef>
                          <a:spcPts val="0"/>
                        </a:spcBef>
                        <a:spcAft>
                          <a:spcPts val="0"/>
                        </a:spcAft>
                        <a:buNone/>
                      </a:pPr>
                      <a:r>
                        <a:rPr lang="en-US" sz="1200" u="none" cap="none" strike="noStrike"/>
                        <a:t>S</a:t>
                      </a:r>
                      <a:endParaRPr b="0" i="0" sz="1200" u="none" cap="none" strike="noStrike">
                        <a:latin typeface="Arial Narrow"/>
                        <a:ea typeface="Arial Narrow"/>
                        <a:cs typeface="Arial Narrow"/>
                        <a:sym typeface="Arial Narrow"/>
                      </a:endParaRPr>
                    </a:p>
                  </a:txBody>
                  <a:tcPr marT="9525" marB="9525" marR="9525" marL="9525" anchor="ctr">
                    <a:solidFill>
                      <a:srgbClr val="D8D8D8"/>
                    </a:solidFill>
                  </a:tcPr>
                </a:tc>
                <a:tc>
                  <a:txBody>
                    <a:bodyPr/>
                    <a:lstStyle/>
                    <a:p>
                      <a:pPr indent="0" lvl="0" marL="0" marR="0" rtl="0" algn="ctr">
                        <a:spcBef>
                          <a:spcPts val="0"/>
                        </a:spcBef>
                        <a:spcAft>
                          <a:spcPts val="0"/>
                        </a:spcAft>
                        <a:buNone/>
                      </a:pPr>
                      <a:r>
                        <a:rPr lang="en-US" sz="1200" u="none" cap="none" strike="noStrike"/>
                        <a:t>4–2</a:t>
                      </a:r>
                      <a:endParaRPr b="0" i="0" sz="1200" u="none" cap="none" strike="noStrike">
                        <a:latin typeface="Arial Narrow"/>
                        <a:ea typeface="Arial Narrow"/>
                        <a:cs typeface="Arial Narrow"/>
                        <a:sym typeface="Arial Narrow"/>
                      </a:endParaRPr>
                    </a:p>
                  </a:txBody>
                  <a:tcPr marT="9525" marB="9525" marR="9525" marL="9525" anchor="ctr">
                    <a:solidFill>
                      <a:srgbClr val="D8D8D8"/>
                    </a:solidFill>
                  </a:tcPr>
                </a:tc>
              </a:tr>
              <a:tr h="152400">
                <a:tc>
                  <a:txBody>
                    <a:bodyPr/>
                    <a:lstStyle/>
                    <a:p>
                      <a:pPr indent="0" lvl="0" marL="0" marR="0" rtl="0" algn="ctr">
                        <a:spcBef>
                          <a:spcPts val="0"/>
                        </a:spcBef>
                        <a:spcAft>
                          <a:spcPts val="0"/>
                        </a:spcAft>
                        <a:buNone/>
                      </a:pPr>
                      <a:r>
                        <a:rPr lang="en-US" sz="1200" u="none" cap="none" strike="noStrike"/>
                        <a:t>L</a:t>
                      </a:r>
                      <a:endParaRPr b="0" i="0" sz="1200" u="none" cap="none" strike="noStrike">
                        <a:latin typeface="Arial Narrow"/>
                        <a:ea typeface="Arial Narrow"/>
                        <a:cs typeface="Arial Narrow"/>
                        <a:sym typeface="Arial Narrow"/>
                      </a:endParaRPr>
                    </a:p>
                  </a:txBody>
                  <a:tcPr marT="9525" marB="9525" marR="9525" marL="9525" anchor="ctr">
                    <a:solidFill>
                      <a:srgbClr val="F2F2F2"/>
                    </a:solidFill>
                  </a:tcPr>
                </a:tc>
                <a:tc>
                  <a:txBody>
                    <a:bodyPr/>
                    <a:lstStyle/>
                    <a:p>
                      <a:pPr indent="0" lvl="0" marL="0" marR="0" rtl="0" algn="ctr">
                        <a:spcBef>
                          <a:spcPts val="0"/>
                        </a:spcBef>
                        <a:spcAft>
                          <a:spcPts val="0"/>
                        </a:spcAft>
                        <a:buNone/>
                      </a:pPr>
                      <a:r>
                        <a:rPr lang="en-US" sz="1200" u="none" cap="none" strike="noStrike"/>
                        <a:t>2–1</a:t>
                      </a:r>
                      <a:endParaRPr b="0" i="0" sz="1200" u="none" cap="none" strike="noStrike">
                        <a:latin typeface="Arial Narrow"/>
                        <a:ea typeface="Arial Narrow"/>
                        <a:cs typeface="Arial Narrow"/>
                        <a:sym typeface="Arial Narrow"/>
                      </a:endParaRPr>
                    </a:p>
                  </a:txBody>
                  <a:tcPr marT="9525" marB="9525" marR="9525" marL="9525" anchor="ctr">
                    <a:solidFill>
                      <a:srgbClr val="F2F2F2"/>
                    </a:solidFill>
                  </a:tcPr>
                </a:tc>
              </a:tr>
              <a:tr h="152400">
                <a:tc>
                  <a:txBody>
                    <a:bodyPr/>
                    <a:lstStyle/>
                    <a:p>
                      <a:pPr indent="0" lvl="0" marL="0" marR="0" rtl="0" algn="ctr">
                        <a:spcBef>
                          <a:spcPts val="0"/>
                        </a:spcBef>
                        <a:spcAft>
                          <a:spcPts val="0"/>
                        </a:spcAft>
                        <a:buNone/>
                      </a:pPr>
                      <a:r>
                        <a:rPr lang="en-US" sz="1200" u="none" cap="none" strike="noStrike"/>
                        <a:t>P</a:t>
                      </a:r>
                      <a:endParaRPr b="0" i="0" sz="1200" u="none" cap="none" strike="noStrike">
                        <a:latin typeface="Arial Narrow"/>
                        <a:ea typeface="Arial Narrow"/>
                        <a:cs typeface="Arial Narrow"/>
                        <a:sym typeface="Arial Narrow"/>
                      </a:endParaRPr>
                    </a:p>
                  </a:txBody>
                  <a:tcPr marT="9525" marB="9525" marR="9525" marL="9525" anchor="ctr">
                    <a:lnB cap="flat" cmpd="sng" w="12700">
                      <a:solidFill>
                        <a:schemeClr val="dk1"/>
                      </a:solidFill>
                      <a:prstDash val="solid"/>
                      <a:round/>
                      <a:headEnd len="sm" w="sm" type="none"/>
                      <a:tailEnd len="sm" w="sm" type="none"/>
                    </a:lnB>
                    <a:solidFill>
                      <a:srgbClr val="D8D8D8"/>
                    </a:solidFill>
                  </a:tcPr>
                </a:tc>
                <a:tc>
                  <a:txBody>
                    <a:bodyPr/>
                    <a:lstStyle/>
                    <a:p>
                      <a:pPr indent="0" lvl="0" marL="0" marR="0" rtl="0" algn="ctr">
                        <a:spcBef>
                          <a:spcPts val="0"/>
                        </a:spcBef>
                        <a:spcAft>
                          <a:spcPts val="0"/>
                        </a:spcAft>
                        <a:buNone/>
                      </a:pPr>
                      <a:r>
                        <a:rPr lang="en-US" sz="1200" u="none" cap="none" strike="noStrike"/>
                        <a:t>1–0.3</a:t>
                      </a:r>
                      <a:endParaRPr b="0" i="0" sz="1200" u="none" cap="none" strike="noStrike">
                        <a:latin typeface="Arial Narrow"/>
                        <a:ea typeface="Arial Narrow"/>
                        <a:cs typeface="Arial Narrow"/>
                        <a:sym typeface="Arial Narrow"/>
                      </a:endParaRPr>
                    </a:p>
                  </a:txBody>
                  <a:tcPr marT="9525" marB="9525" marR="9525" marL="9525" anchor="ctr">
                    <a:lnB cap="flat" cmpd="sng" w="12700">
                      <a:solidFill>
                        <a:schemeClr val="dk1"/>
                      </a:solidFill>
                      <a:prstDash val="solid"/>
                      <a:round/>
                      <a:headEnd len="sm" w="sm" type="none"/>
                      <a:tailEnd len="sm" w="sm" type="none"/>
                    </a:lnB>
                    <a:solidFill>
                      <a:srgbClr val="D8D8D8"/>
                    </a:solidFill>
                  </a:tcPr>
                </a:tc>
              </a:tr>
            </a:tbl>
          </a:graphicData>
        </a:graphic>
      </p:graphicFrame>
      <p:pic>
        <p:nvPicPr>
          <p:cNvPr id="150" name="Google Shape;150;p3"/>
          <p:cNvPicPr preferRelativeResize="0"/>
          <p:nvPr/>
        </p:nvPicPr>
        <p:blipFill rotWithShape="1">
          <a:blip r:embed="rId5">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
                                        <p:tgtEl>
                                          <p:spTgt spid="1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30"/>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latin typeface="Arial Narrow"/>
                <a:ea typeface="Arial Narrow"/>
                <a:cs typeface="Arial Narrow"/>
                <a:sym typeface="Arial Narrow"/>
              </a:rPr>
              <a:t>Blended products give improved temporal and spatial coverage</a:t>
            </a:r>
            <a:endParaRPr/>
          </a:p>
        </p:txBody>
      </p:sp>
      <p:sp>
        <p:nvSpPr>
          <p:cNvPr id="1161" name="Google Shape;1161;p30"/>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1162" name="Google Shape;1162;p30"/>
          <p:cNvPicPr preferRelativeResize="0"/>
          <p:nvPr/>
        </p:nvPicPr>
        <p:blipFill rotWithShape="1">
          <a:blip r:embed="rId3">
            <a:alphaModFix/>
          </a:blip>
          <a:srcRect b="0" l="0" r="0" t="9458"/>
          <a:stretch/>
        </p:blipFill>
        <p:spPr>
          <a:xfrm>
            <a:off x="7002290" y="3982092"/>
            <a:ext cx="4309424" cy="2214104"/>
          </a:xfrm>
          <a:prstGeom prst="rect">
            <a:avLst/>
          </a:prstGeom>
          <a:solidFill>
            <a:schemeClr val="lt1"/>
          </a:solidFill>
          <a:ln>
            <a:noFill/>
          </a:ln>
        </p:spPr>
      </p:pic>
      <p:sp>
        <p:nvSpPr>
          <p:cNvPr id="1163" name="Google Shape;1163;p30"/>
          <p:cNvSpPr/>
          <p:nvPr/>
        </p:nvSpPr>
        <p:spPr>
          <a:xfrm>
            <a:off x="5268293" y="1216709"/>
            <a:ext cx="496921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Arial Narrow"/>
                <a:ea typeface="Arial Narrow"/>
                <a:cs typeface="Arial Narrow"/>
                <a:sym typeface="Arial Narrow"/>
              </a:rPr>
              <a:t>Four sensor products extend the </a:t>
            </a:r>
            <a:br>
              <a:rPr b="1" lang="en-US" sz="2000">
                <a:solidFill>
                  <a:schemeClr val="dk1"/>
                </a:solidFill>
                <a:latin typeface="Arial Narrow"/>
                <a:ea typeface="Arial Narrow"/>
                <a:cs typeface="Arial Narrow"/>
                <a:sym typeface="Arial Narrow"/>
              </a:rPr>
            </a:br>
            <a:r>
              <a:rPr b="1" lang="en-US" sz="2000">
                <a:solidFill>
                  <a:schemeClr val="dk1"/>
                </a:solidFill>
                <a:latin typeface="Arial Narrow"/>
                <a:ea typeface="Arial Narrow"/>
                <a:cs typeface="Arial Narrow"/>
                <a:sym typeface="Arial Narrow"/>
              </a:rPr>
              <a:t>mean sea level timeseries back to 1993</a:t>
            </a:r>
            <a:endParaRPr sz="2000">
              <a:solidFill>
                <a:schemeClr val="dk1"/>
              </a:solidFill>
              <a:latin typeface="Arial Narrow"/>
              <a:ea typeface="Arial Narrow"/>
              <a:cs typeface="Arial Narrow"/>
              <a:sym typeface="Arial Narrow"/>
            </a:endParaRPr>
          </a:p>
        </p:txBody>
      </p:sp>
      <p:pic>
        <p:nvPicPr>
          <p:cNvPr id="1164" name="Google Shape;1164;p30"/>
          <p:cNvPicPr preferRelativeResize="0"/>
          <p:nvPr/>
        </p:nvPicPr>
        <p:blipFill rotWithShape="1">
          <a:blip r:embed="rId4">
            <a:alphaModFix/>
          </a:blip>
          <a:srcRect b="0" l="0" r="0" t="0"/>
          <a:stretch/>
        </p:blipFill>
        <p:spPr>
          <a:xfrm>
            <a:off x="1068806" y="1171739"/>
            <a:ext cx="3830920" cy="2650754"/>
          </a:xfrm>
          <a:prstGeom prst="rect">
            <a:avLst/>
          </a:prstGeom>
          <a:noFill/>
          <a:ln>
            <a:noFill/>
          </a:ln>
        </p:spPr>
      </p:pic>
      <p:sp>
        <p:nvSpPr>
          <p:cNvPr id="1165" name="Google Shape;1165;p30"/>
          <p:cNvSpPr/>
          <p:nvPr/>
        </p:nvSpPr>
        <p:spPr>
          <a:xfrm>
            <a:off x="1390872" y="3544261"/>
            <a:ext cx="3508853" cy="1995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Arial"/>
              <a:ea typeface="Arial"/>
              <a:cs typeface="Arial"/>
              <a:sym typeface="Arial"/>
            </a:endParaRPr>
          </a:p>
        </p:txBody>
      </p:sp>
      <p:sp>
        <p:nvSpPr>
          <p:cNvPr id="1166" name="Google Shape;1166;p30"/>
          <p:cNvSpPr/>
          <p:nvPr/>
        </p:nvSpPr>
        <p:spPr>
          <a:xfrm>
            <a:off x="1355785" y="4469204"/>
            <a:ext cx="5558941" cy="707886"/>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2000">
                <a:solidFill>
                  <a:schemeClr val="dk1"/>
                </a:solidFill>
                <a:latin typeface="Arial Narrow"/>
                <a:ea typeface="Arial Narrow"/>
                <a:cs typeface="Arial Narrow"/>
                <a:sym typeface="Arial Narrow"/>
              </a:rPr>
              <a:t>Combining data from five sensors </a:t>
            </a:r>
            <a:endParaRPr/>
          </a:p>
          <a:p>
            <a:pPr indent="0" lvl="0" marL="0" marR="0" rtl="0" algn="r">
              <a:spcBef>
                <a:spcPts val="0"/>
              </a:spcBef>
              <a:spcAft>
                <a:spcPts val="0"/>
              </a:spcAft>
              <a:buNone/>
            </a:pPr>
            <a:r>
              <a:rPr b="1" lang="en-US" sz="2000">
                <a:solidFill>
                  <a:schemeClr val="dk1"/>
                </a:solidFill>
                <a:latin typeface="Arial Narrow"/>
                <a:ea typeface="Arial Narrow"/>
                <a:cs typeface="Arial Narrow"/>
                <a:sym typeface="Arial Narrow"/>
              </a:rPr>
              <a:t>improves daily spatial coverage</a:t>
            </a:r>
            <a:endParaRPr sz="2000">
              <a:solidFill>
                <a:schemeClr val="dk1"/>
              </a:solidFill>
              <a:latin typeface="Arial Narrow"/>
              <a:ea typeface="Arial Narrow"/>
              <a:cs typeface="Arial Narrow"/>
              <a:sym typeface="Arial Narrow"/>
            </a:endParaRPr>
          </a:p>
        </p:txBody>
      </p:sp>
      <p:grpSp>
        <p:nvGrpSpPr>
          <p:cNvPr id="1167" name="Google Shape;1167;p30"/>
          <p:cNvGrpSpPr/>
          <p:nvPr/>
        </p:nvGrpSpPr>
        <p:grpSpPr>
          <a:xfrm>
            <a:off x="5275124" y="1938753"/>
            <a:ext cx="5394024" cy="784751"/>
            <a:chOff x="1601917" y="4701604"/>
            <a:chExt cx="5394024" cy="784751"/>
          </a:xfrm>
        </p:grpSpPr>
        <p:sp>
          <p:nvSpPr>
            <p:cNvPr id="1168" name="Google Shape;1168;p30"/>
            <p:cNvSpPr txBox="1"/>
            <p:nvPr/>
          </p:nvSpPr>
          <p:spPr>
            <a:xfrm>
              <a:off x="1601917" y="4701604"/>
              <a:ext cx="5394024" cy="784751"/>
            </a:xfrm>
            <a:prstGeom prst="rect">
              <a:avLst/>
            </a:prstGeom>
            <a:noFill/>
            <a:ln>
              <a:noFill/>
            </a:ln>
          </p:spPr>
          <p:txBody>
            <a:bodyPr anchorCtr="0" anchor="t" bIns="45675" lIns="91350" spcFirstLastPara="1" rIns="91350" wrap="square" tIns="45675">
              <a:spAutoFit/>
            </a:bodyPr>
            <a:lstStyle/>
            <a:p>
              <a:pPr indent="0" lvl="0" marL="0" marR="0" rtl="0" algn="l">
                <a:spcBef>
                  <a:spcPts val="0"/>
                </a:spcBef>
                <a:spcAft>
                  <a:spcPts val="0"/>
                </a:spcAft>
                <a:buNone/>
              </a:pPr>
              <a:r>
                <a:rPr b="1" lang="en-US" sz="2000">
                  <a:solidFill>
                    <a:srgbClr val="1F3864"/>
                  </a:solidFill>
                  <a:latin typeface="Arial"/>
                  <a:ea typeface="Arial"/>
                  <a:cs typeface="Arial"/>
                  <a:sym typeface="Arial"/>
                </a:rPr>
                <a:t>Satellites</a:t>
              </a:r>
              <a:endParaRPr/>
            </a:p>
            <a:p>
              <a:pPr indent="0" lvl="0" marL="0" marR="0" rtl="0" algn="l">
                <a:spcBef>
                  <a:spcPts val="600"/>
                </a:spcBef>
                <a:spcAft>
                  <a:spcPts val="0"/>
                </a:spcAft>
                <a:buNone/>
              </a:pPr>
              <a:r>
                <a:rPr b="1" lang="en-US" sz="2000">
                  <a:solidFill>
                    <a:srgbClr val="FF95B7"/>
                  </a:solidFill>
                  <a:latin typeface="Arial"/>
                  <a:ea typeface="Arial"/>
                  <a:cs typeface="Arial"/>
                  <a:sym typeface="Arial"/>
                </a:rPr>
                <a:t>TOPEX    </a:t>
              </a:r>
              <a:r>
                <a:rPr b="1" lang="en-US" sz="2000">
                  <a:solidFill>
                    <a:schemeClr val="accent4"/>
                  </a:solidFill>
                  <a:latin typeface="Arial"/>
                  <a:ea typeface="Arial"/>
                  <a:cs typeface="Arial"/>
                  <a:sym typeface="Arial"/>
                </a:rPr>
                <a:t>Jason-2     </a:t>
              </a:r>
              <a:r>
                <a:rPr b="1" lang="en-US" sz="2000">
                  <a:solidFill>
                    <a:srgbClr val="2E75B5"/>
                  </a:solidFill>
                  <a:latin typeface="Arial"/>
                  <a:ea typeface="Arial"/>
                  <a:cs typeface="Arial"/>
                  <a:sym typeface="Arial"/>
                </a:rPr>
                <a:t>Jason-1</a:t>
              </a:r>
              <a:r>
                <a:rPr b="1" lang="en-US" sz="2000">
                  <a:solidFill>
                    <a:srgbClr val="0000FF"/>
                  </a:solidFill>
                  <a:latin typeface="Arial"/>
                  <a:ea typeface="Arial"/>
                  <a:cs typeface="Arial"/>
                  <a:sym typeface="Arial"/>
                </a:rPr>
                <a:t>    </a:t>
              </a:r>
              <a:r>
                <a:rPr b="1" lang="en-US" sz="2000">
                  <a:solidFill>
                    <a:srgbClr val="548135"/>
                  </a:solidFill>
                  <a:latin typeface="Arial"/>
                  <a:ea typeface="Arial"/>
                  <a:cs typeface="Arial"/>
                  <a:sym typeface="Arial"/>
                </a:rPr>
                <a:t>Jason-3</a:t>
              </a:r>
              <a:endParaRPr/>
            </a:p>
          </p:txBody>
        </p:sp>
        <p:cxnSp>
          <p:nvCxnSpPr>
            <p:cNvPr id="1169" name="Google Shape;1169;p30"/>
            <p:cNvCxnSpPr/>
            <p:nvPr/>
          </p:nvCxnSpPr>
          <p:spPr>
            <a:xfrm>
              <a:off x="1711841" y="5039833"/>
              <a:ext cx="4673352" cy="0"/>
            </a:xfrm>
            <a:prstGeom prst="straightConnector1">
              <a:avLst/>
            </a:prstGeom>
            <a:noFill/>
            <a:ln cap="flat" cmpd="sng" w="25400">
              <a:solidFill>
                <a:srgbClr val="262626"/>
              </a:solidFill>
              <a:prstDash val="solid"/>
              <a:miter lim="800000"/>
              <a:headEnd len="sm" w="sm" type="none"/>
              <a:tailEnd len="sm" w="sm" type="none"/>
            </a:ln>
          </p:spPr>
        </p:cxnSp>
      </p:grpSp>
      <p:grpSp>
        <p:nvGrpSpPr>
          <p:cNvPr id="1170" name="Google Shape;1170;p30"/>
          <p:cNvGrpSpPr/>
          <p:nvPr/>
        </p:nvGrpSpPr>
        <p:grpSpPr>
          <a:xfrm>
            <a:off x="3039236" y="5161743"/>
            <a:ext cx="3780664" cy="1092528"/>
            <a:chOff x="9120248" y="4712542"/>
            <a:chExt cx="3780664" cy="1092528"/>
          </a:xfrm>
        </p:grpSpPr>
        <p:sp>
          <p:nvSpPr>
            <p:cNvPr id="1171" name="Google Shape;1171;p30"/>
            <p:cNvSpPr txBox="1"/>
            <p:nvPr/>
          </p:nvSpPr>
          <p:spPr>
            <a:xfrm>
              <a:off x="9120248" y="4712542"/>
              <a:ext cx="3780664" cy="1092528"/>
            </a:xfrm>
            <a:prstGeom prst="rect">
              <a:avLst/>
            </a:prstGeom>
            <a:noFill/>
            <a:ln>
              <a:noFill/>
            </a:ln>
          </p:spPr>
          <p:txBody>
            <a:bodyPr anchorCtr="0" anchor="t" bIns="45675" lIns="91350" spcFirstLastPara="1" rIns="91350" wrap="square" tIns="45675">
              <a:spAutoFit/>
            </a:bodyPr>
            <a:lstStyle/>
            <a:p>
              <a:pPr indent="0" lvl="0" marL="0" marR="0" rtl="0" algn="l">
                <a:spcBef>
                  <a:spcPts val="0"/>
                </a:spcBef>
                <a:spcAft>
                  <a:spcPts val="0"/>
                </a:spcAft>
                <a:buNone/>
              </a:pPr>
              <a:r>
                <a:rPr b="1" lang="en-US" sz="2000">
                  <a:solidFill>
                    <a:srgbClr val="1F3864"/>
                  </a:solidFill>
                  <a:latin typeface="Arial"/>
                  <a:ea typeface="Arial"/>
                  <a:cs typeface="Arial"/>
                  <a:sym typeface="Arial"/>
                </a:rPr>
                <a:t>Satellites</a:t>
              </a:r>
              <a:endParaRPr b="1" sz="2000">
                <a:solidFill>
                  <a:srgbClr val="0000FF"/>
                </a:solidFill>
                <a:latin typeface="Arial"/>
                <a:ea typeface="Arial"/>
                <a:cs typeface="Arial"/>
                <a:sym typeface="Arial"/>
              </a:endParaRPr>
            </a:p>
            <a:p>
              <a:pPr indent="0" lvl="0" marL="0" marR="0" rtl="0" algn="l">
                <a:spcBef>
                  <a:spcPts val="600"/>
                </a:spcBef>
                <a:spcAft>
                  <a:spcPts val="0"/>
                </a:spcAft>
                <a:buNone/>
              </a:pPr>
              <a:r>
                <a:rPr b="1" lang="en-US" sz="2000">
                  <a:solidFill>
                    <a:srgbClr val="0000FF"/>
                  </a:solidFill>
                  <a:latin typeface="Arial"/>
                  <a:ea typeface="Arial"/>
                  <a:cs typeface="Arial"/>
                  <a:sym typeface="Arial"/>
                </a:rPr>
                <a:t>Jason-2    </a:t>
              </a:r>
              <a:r>
                <a:rPr b="1" lang="en-US" sz="2000">
                  <a:solidFill>
                    <a:srgbClr val="00FF00"/>
                  </a:solidFill>
                  <a:latin typeface="Arial"/>
                  <a:ea typeface="Arial"/>
                  <a:cs typeface="Arial"/>
                  <a:sym typeface="Arial"/>
                </a:rPr>
                <a:t>AltiKa    </a:t>
              </a:r>
              <a:r>
                <a:rPr b="1" lang="en-US" sz="2000">
                  <a:solidFill>
                    <a:srgbClr val="B3C6E7"/>
                  </a:solidFill>
                  <a:latin typeface="Arial"/>
                  <a:ea typeface="Arial"/>
                  <a:cs typeface="Arial"/>
                  <a:sym typeface="Arial"/>
                </a:rPr>
                <a:t>Jason-3    </a:t>
              </a:r>
              <a:endParaRPr/>
            </a:p>
            <a:p>
              <a:pPr indent="0" lvl="0" marL="0" marR="0" rtl="0" algn="l">
                <a:spcBef>
                  <a:spcPts val="0"/>
                </a:spcBef>
                <a:spcAft>
                  <a:spcPts val="0"/>
                </a:spcAft>
                <a:buNone/>
              </a:pPr>
              <a:r>
                <a:rPr b="1" lang="en-US" sz="2000">
                  <a:solidFill>
                    <a:srgbClr val="FF91E1"/>
                  </a:solidFill>
                  <a:latin typeface="Arial"/>
                  <a:ea typeface="Arial"/>
                  <a:cs typeface="Arial"/>
                  <a:sym typeface="Arial"/>
                </a:rPr>
                <a:t>Cryosat-2</a:t>
              </a:r>
              <a:r>
                <a:rPr b="1" lang="en-US" sz="2000">
                  <a:solidFill>
                    <a:srgbClr val="B3C6E7"/>
                  </a:solidFill>
                  <a:latin typeface="Arial"/>
                  <a:ea typeface="Arial"/>
                  <a:cs typeface="Arial"/>
                  <a:sym typeface="Arial"/>
                </a:rPr>
                <a:t>   </a:t>
              </a:r>
              <a:r>
                <a:rPr b="1" lang="en-US" sz="2000">
                  <a:solidFill>
                    <a:srgbClr val="FF0000"/>
                  </a:solidFill>
                  <a:latin typeface="Arial"/>
                  <a:ea typeface="Arial"/>
                  <a:cs typeface="Arial"/>
                  <a:sym typeface="Arial"/>
                </a:rPr>
                <a:t>Sentinel-3A</a:t>
              </a:r>
              <a:endParaRPr b="1" sz="2000">
                <a:solidFill>
                  <a:schemeClr val="dk1"/>
                </a:solidFill>
                <a:latin typeface="Arial"/>
                <a:ea typeface="Arial"/>
                <a:cs typeface="Arial"/>
                <a:sym typeface="Arial"/>
              </a:endParaRPr>
            </a:p>
          </p:txBody>
        </p:sp>
        <p:cxnSp>
          <p:nvCxnSpPr>
            <p:cNvPr id="1172" name="Google Shape;1172;p30"/>
            <p:cNvCxnSpPr/>
            <p:nvPr/>
          </p:nvCxnSpPr>
          <p:spPr>
            <a:xfrm>
              <a:off x="9120249" y="5064643"/>
              <a:ext cx="3780663" cy="0"/>
            </a:xfrm>
            <a:prstGeom prst="straightConnector1">
              <a:avLst/>
            </a:prstGeom>
            <a:noFill/>
            <a:ln cap="flat" cmpd="sng" w="25400">
              <a:solidFill>
                <a:srgbClr val="262626"/>
              </a:solidFill>
              <a:prstDash val="solid"/>
              <a:miter lim="800000"/>
              <a:headEnd len="sm" w="sm" type="none"/>
              <a:tailEnd len="sm" w="sm" type="none"/>
            </a:ln>
          </p:spPr>
        </p:cxnSp>
      </p:grpSp>
      <p:sp>
        <p:nvSpPr>
          <p:cNvPr id="1173" name="Google Shape;1173;p30"/>
          <p:cNvSpPr txBox="1"/>
          <p:nvPr/>
        </p:nvSpPr>
        <p:spPr>
          <a:xfrm>
            <a:off x="1656170" y="3465998"/>
            <a:ext cx="511679"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Narrow"/>
                <a:ea typeface="Arial Narrow"/>
                <a:cs typeface="Arial Narrow"/>
                <a:sym typeface="Arial Narrow"/>
              </a:rPr>
              <a:t>1995</a:t>
            </a:r>
            <a:endParaRPr/>
          </a:p>
        </p:txBody>
      </p:sp>
      <p:sp>
        <p:nvSpPr>
          <p:cNvPr id="1174" name="Google Shape;1174;p30"/>
          <p:cNvSpPr txBox="1"/>
          <p:nvPr/>
        </p:nvSpPr>
        <p:spPr>
          <a:xfrm>
            <a:off x="2261889" y="3465998"/>
            <a:ext cx="511679"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Narrow"/>
                <a:ea typeface="Arial Narrow"/>
                <a:cs typeface="Arial Narrow"/>
                <a:sym typeface="Arial Narrow"/>
              </a:rPr>
              <a:t>2000</a:t>
            </a:r>
            <a:endParaRPr/>
          </a:p>
        </p:txBody>
      </p:sp>
      <p:sp>
        <p:nvSpPr>
          <p:cNvPr id="1175" name="Google Shape;1175;p30"/>
          <p:cNvSpPr txBox="1"/>
          <p:nvPr/>
        </p:nvSpPr>
        <p:spPr>
          <a:xfrm>
            <a:off x="2852618" y="3465998"/>
            <a:ext cx="511679"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Narrow"/>
                <a:ea typeface="Arial Narrow"/>
                <a:cs typeface="Arial Narrow"/>
                <a:sym typeface="Arial Narrow"/>
              </a:rPr>
              <a:t>2005</a:t>
            </a:r>
            <a:endParaRPr/>
          </a:p>
        </p:txBody>
      </p:sp>
      <p:sp>
        <p:nvSpPr>
          <p:cNvPr id="1176" name="Google Shape;1176;p30"/>
          <p:cNvSpPr txBox="1"/>
          <p:nvPr/>
        </p:nvSpPr>
        <p:spPr>
          <a:xfrm>
            <a:off x="3458337" y="3465998"/>
            <a:ext cx="511679"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Narrow"/>
                <a:ea typeface="Arial Narrow"/>
                <a:cs typeface="Arial Narrow"/>
                <a:sym typeface="Arial Narrow"/>
              </a:rPr>
              <a:t>2010</a:t>
            </a:r>
            <a:endParaRPr/>
          </a:p>
        </p:txBody>
      </p:sp>
      <p:sp>
        <p:nvSpPr>
          <p:cNvPr id="1177" name="Google Shape;1177;p30"/>
          <p:cNvSpPr txBox="1"/>
          <p:nvPr/>
        </p:nvSpPr>
        <p:spPr>
          <a:xfrm>
            <a:off x="4064056" y="3465998"/>
            <a:ext cx="511679"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Narrow"/>
                <a:ea typeface="Arial Narrow"/>
                <a:cs typeface="Arial Narrow"/>
                <a:sym typeface="Arial Narrow"/>
              </a:rPr>
              <a:t>2015</a:t>
            </a:r>
            <a:endParaRPr/>
          </a:p>
        </p:txBody>
      </p:sp>
      <p:sp>
        <p:nvSpPr>
          <p:cNvPr id="1178" name="Google Shape;1178;p30"/>
          <p:cNvSpPr txBox="1"/>
          <p:nvPr/>
        </p:nvSpPr>
        <p:spPr>
          <a:xfrm rot="-5400000">
            <a:off x="348509" y="2255447"/>
            <a:ext cx="1686680"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Narrow"/>
                <a:ea typeface="Arial Narrow"/>
                <a:cs typeface="Arial Narrow"/>
                <a:sym typeface="Arial Narrow"/>
              </a:rPr>
              <a:t>Mean Sea Level (mm)</a:t>
            </a:r>
            <a:endParaRPr/>
          </a:p>
        </p:txBody>
      </p:sp>
      <p:sp>
        <p:nvSpPr>
          <p:cNvPr id="1179" name="Google Shape;1179;p30"/>
          <p:cNvSpPr/>
          <p:nvPr/>
        </p:nvSpPr>
        <p:spPr>
          <a:xfrm>
            <a:off x="10758599" y="5841517"/>
            <a:ext cx="92525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Narrow"/>
                <a:ea typeface="Arial Narrow"/>
                <a:cs typeface="Arial Narrow"/>
                <a:sym typeface="Arial Narrow"/>
              </a:rPr>
              <a:t>8/1/2018</a:t>
            </a:r>
            <a:endParaRPr/>
          </a:p>
        </p:txBody>
      </p:sp>
      <p:pic>
        <p:nvPicPr>
          <p:cNvPr id="1180" name="Google Shape;1180;p30"/>
          <p:cNvPicPr preferRelativeResize="0"/>
          <p:nvPr/>
        </p:nvPicPr>
        <p:blipFill rotWithShape="1">
          <a:blip r:embed="rId5">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80"/>
                                        </p:tgtEl>
                                        <p:attrNameLst>
                                          <p:attrName>style.visibility</p:attrName>
                                        </p:attrNameLst>
                                      </p:cBhvr>
                                      <p:to>
                                        <p:strVal val="visible"/>
                                      </p:to>
                                    </p:set>
                                    <p:animEffect filter="fade" transition="in">
                                      <p:cBhvr>
                                        <p:cTn dur="1"/>
                                        <p:tgtEl>
                                          <p:spTgt spid="1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p31"/>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a:buNone/>
            </a:pPr>
            <a:r>
              <a:rPr lang="en-US"/>
              <a:t>Review of SSS, Surface Winds, and SSH</a:t>
            </a:r>
            <a:endParaRPr/>
          </a:p>
        </p:txBody>
      </p:sp>
      <p:sp>
        <p:nvSpPr>
          <p:cNvPr id="1187" name="Google Shape;1187;p31"/>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188" name="Google Shape;1188;p31"/>
          <p:cNvSpPr txBox="1"/>
          <p:nvPr/>
        </p:nvSpPr>
        <p:spPr>
          <a:xfrm>
            <a:off x="674594" y="1368613"/>
            <a:ext cx="5096011" cy="4382931"/>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800">
                <a:solidFill>
                  <a:schemeClr val="dk1"/>
                </a:solidFill>
                <a:latin typeface="Arial"/>
                <a:ea typeface="Arial"/>
                <a:cs typeface="Arial"/>
                <a:sym typeface="Arial"/>
              </a:rPr>
              <a:t>Characteristics of microwave measurements</a:t>
            </a:r>
            <a:endParaRPr/>
          </a:p>
          <a:p>
            <a:pPr indent="0" lvl="0" marL="0" marR="0" rtl="0" algn="l">
              <a:lnSpc>
                <a:spcPct val="120000"/>
              </a:lnSpc>
              <a:spcBef>
                <a:spcPts val="0"/>
              </a:spcBef>
              <a:spcAft>
                <a:spcPts val="0"/>
              </a:spcAft>
              <a:buNone/>
            </a:pPr>
            <a:r>
              <a:t/>
            </a:r>
            <a:endParaRPr sz="1800">
              <a:solidFill>
                <a:schemeClr val="dk1"/>
              </a:solidFill>
              <a:latin typeface="Arial"/>
              <a:ea typeface="Arial"/>
              <a:cs typeface="Arial"/>
              <a:sym typeface="Arial"/>
            </a:endParaRPr>
          </a:p>
          <a:p>
            <a:pPr indent="0" lvl="1" marL="457200" marR="0" rtl="0" algn="l">
              <a:lnSpc>
                <a:spcPct val="120000"/>
              </a:lnSpc>
              <a:spcBef>
                <a:spcPts val="0"/>
              </a:spcBef>
              <a:spcAft>
                <a:spcPts val="0"/>
              </a:spcAft>
              <a:buNone/>
            </a:pPr>
            <a:r>
              <a:rPr b="0" i="0" lang="en-US" sz="1800" u="none" cap="none" strike="noStrike">
                <a:solidFill>
                  <a:schemeClr val="dk1"/>
                </a:solidFill>
                <a:latin typeface="Arial"/>
                <a:ea typeface="Arial"/>
                <a:cs typeface="Arial"/>
                <a:sym typeface="Arial"/>
              </a:rPr>
              <a:t>Measured with passive and </a:t>
            </a:r>
            <a:br>
              <a:rPr b="0" i="0" lang="en-US" sz="1800" u="none" cap="none" strike="noStrike">
                <a:solidFill>
                  <a:schemeClr val="dk1"/>
                </a:solidFill>
                <a:latin typeface="Arial"/>
                <a:ea typeface="Arial"/>
                <a:cs typeface="Arial"/>
                <a:sym typeface="Arial"/>
              </a:rPr>
            </a:br>
            <a:r>
              <a:rPr b="0" i="0" lang="en-US" sz="1800" u="none" cap="none" strike="noStrike">
                <a:solidFill>
                  <a:schemeClr val="dk1"/>
                </a:solidFill>
                <a:latin typeface="Arial"/>
                <a:ea typeface="Arial"/>
                <a:cs typeface="Arial"/>
                <a:sym typeface="Arial"/>
              </a:rPr>
              <a:t>active microwave sensors</a:t>
            </a:r>
            <a:endParaRPr/>
          </a:p>
          <a:p>
            <a:pPr indent="0" lvl="1" marL="457200" marR="0" rtl="0" algn="l">
              <a:lnSpc>
                <a:spcPct val="12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1" marL="457200" marR="0" rtl="0" algn="l">
              <a:lnSpc>
                <a:spcPct val="120000"/>
              </a:lnSpc>
              <a:spcBef>
                <a:spcPts val="0"/>
              </a:spcBef>
              <a:spcAft>
                <a:spcPts val="0"/>
              </a:spcAft>
              <a:buNone/>
            </a:pPr>
            <a:r>
              <a:rPr b="0" i="0" lang="en-US" sz="1800" u="none" cap="none" strike="noStrike">
                <a:solidFill>
                  <a:schemeClr val="dk1"/>
                </a:solidFill>
                <a:latin typeface="Arial"/>
                <a:ea typeface="Arial"/>
                <a:cs typeface="Arial"/>
                <a:sym typeface="Arial"/>
              </a:rPr>
              <a:t>Measurements are taken day and night,</a:t>
            </a:r>
            <a:br>
              <a:rPr b="0" i="0" lang="en-US" sz="1800" u="none" cap="none" strike="noStrike">
                <a:solidFill>
                  <a:schemeClr val="dk1"/>
                </a:solidFill>
                <a:latin typeface="Arial"/>
                <a:ea typeface="Arial"/>
                <a:cs typeface="Arial"/>
                <a:sym typeface="Arial"/>
              </a:rPr>
            </a:br>
            <a:r>
              <a:rPr b="0" i="0" lang="en-US" sz="1800" u="none" cap="none" strike="noStrike">
                <a:solidFill>
                  <a:schemeClr val="dk1"/>
                </a:solidFill>
                <a:latin typeface="Arial"/>
                <a:ea typeface="Arial"/>
                <a:cs typeface="Arial"/>
                <a:sym typeface="Arial"/>
              </a:rPr>
              <a:t>and in nearly all-weather conditions</a:t>
            </a:r>
            <a:endParaRPr/>
          </a:p>
          <a:p>
            <a:pPr indent="0" lvl="1" marL="457200" marR="0" rtl="0" algn="l">
              <a:lnSpc>
                <a:spcPct val="12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1" marL="457200" marR="0" rtl="0" algn="l">
              <a:lnSpc>
                <a:spcPct val="120000"/>
              </a:lnSpc>
              <a:spcBef>
                <a:spcPts val="0"/>
              </a:spcBef>
              <a:spcAft>
                <a:spcPts val="0"/>
              </a:spcAft>
              <a:buNone/>
            </a:pPr>
            <a:r>
              <a:rPr b="0" i="0" lang="en-US" sz="1800" u="none" cap="none" strike="noStrike">
                <a:solidFill>
                  <a:schemeClr val="dk1"/>
                </a:solidFill>
                <a:latin typeface="Arial"/>
                <a:ea typeface="Arial"/>
                <a:cs typeface="Arial"/>
                <a:sym typeface="Arial"/>
              </a:rPr>
              <a:t>Spatial resolution (~ 25km) is lower that visible and infrared. </a:t>
            </a:r>
            <a:endParaRPr/>
          </a:p>
          <a:p>
            <a:pPr indent="0" lvl="1" marL="457200" marR="0" rtl="0" algn="l">
              <a:lnSpc>
                <a:spcPct val="12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1" marL="457200" marR="0" rtl="0" algn="l">
              <a:lnSpc>
                <a:spcPct val="120000"/>
              </a:lnSpc>
              <a:spcBef>
                <a:spcPts val="0"/>
              </a:spcBef>
              <a:spcAft>
                <a:spcPts val="0"/>
              </a:spcAft>
              <a:buNone/>
            </a:pPr>
            <a:r>
              <a:rPr b="0" i="0" lang="en-US" sz="1800" u="none" cap="none" strike="noStrike">
                <a:solidFill>
                  <a:schemeClr val="dk1"/>
                </a:solidFill>
                <a:latin typeface="Arial"/>
                <a:ea typeface="Arial"/>
                <a:cs typeface="Arial"/>
                <a:sym typeface="Arial"/>
              </a:rPr>
              <a:t>Passive sensors cannot measure </a:t>
            </a:r>
            <a:br>
              <a:rPr b="0" i="0" lang="en-US" sz="1800" u="none" cap="none" strike="noStrike">
                <a:solidFill>
                  <a:schemeClr val="dk1"/>
                </a:solidFill>
                <a:latin typeface="Arial"/>
                <a:ea typeface="Arial"/>
                <a:cs typeface="Arial"/>
                <a:sym typeface="Arial"/>
              </a:rPr>
            </a:br>
            <a:r>
              <a:rPr b="0" i="0" lang="en-US" sz="1800" u="none" cap="none" strike="noStrike">
                <a:solidFill>
                  <a:schemeClr val="dk1"/>
                </a:solidFill>
                <a:latin typeface="Arial"/>
                <a:ea typeface="Arial"/>
                <a:cs typeface="Arial"/>
                <a:sym typeface="Arial"/>
              </a:rPr>
              <a:t>close to the coast</a:t>
            </a:r>
            <a:endParaRPr/>
          </a:p>
        </p:txBody>
      </p:sp>
      <p:sp>
        <p:nvSpPr>
          <p:cNvPr id="1189" name="Google Shape;1189;p31"/>
          <p:cNvSpPr txBox="1"/>
          <p:nvPr/>
        </p:nvSpPr>
        <p:spPr>
          <a:xfrm>
            <a:off x="7006643" y="1368613"/>
            <a:ext cx="4591891" cy="471533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800">
                <a:solidFill>
                  <a:schemeClr val="dk1"/>
                </a:solidFill>
                <a:latin typeface="Arial"/>
                <a:ea typeface="Arial"/>
                <a:cs typeface="Arial"/>
                <a:sym typeface="Arial"/>
              </a:rPr>
              <a:t>Salinity</a:t>
            </a:r>
            <a:endParaRPr/>
          </a:p>
          <a:p>
            <a:pPr indent="0" lvl="1" marL="457200" marR="0" rtl="0" algn="l">
              <a:lnSpc>
                <a:spcPct val="120000"/>
              </a:lnSpc>
              <a:spcBef>
                <a:spcPts val="0"/>
              </a:spcBef>
              <a:spcAft>
                <a:spcPts val="0"/>
              </a:spcAft>
              <a:buNone/>
            </a:pPr>
            <a:r>
              <a:rPr b="0" i="0" lang="en-US" sz="1800" u="none" cap="none" strike="noStrike">
                <a:solidFill>
                  <a:schemeClr val="dk1"/>
                </a:solidFill>
                <a:latin typeface="Arial"/>
                <a:ea typeface="Arial"/>
                <a:cs typeface="Arial"/>
                <a:sym typeface="Arial"/>
              </a:rPr>
              <a:t>2010 - present</a:t>
            </a:r>
            <a:endParaRPr/>
          </a:p>
          <a:p>
            <a:pPr indent="0" lvl="1" marL="457200" marR="0" rtl="0" algn="l">
              <a:lnSpc>
                <a:spcPct val="120000"/>
              </a:lnSpc>
              <a:spcBef>
                <a:spcPts val="0"/>
              </a:spcBef>
              <a:spcAft>
                <a:spcPts val="0"/>
              </a:spcAft>
              <a:buNone/>
            </a:pPr>
            <a:r>
              <a:rPr b="0" i="0" lang="en-US" sz="1800" u="none" cap="none" strike="noStrike">
                <a:solidFill>
                  <a:schemeClr val="dk1"/>
                </a:solidFill>
                <a:latin typeface="Arial"/>
                <a:ea typeface="Arial"/>
                <a:cs typeface="Arial"/>
                <a:sym typeface="Arial"/>
              </a:rPr>
              <a:t>Global coverage in 1-3 days</a:t>
            </a:r>
            <a:endParaRPr b="0" i="0" sz="1800" u="none" cap="none" strike="noStrike">
              <a:solidFill>
                <a:schemeClr val="dk1"/>
              </a:solidFill>
              <a:latin typeface="Arial"/>
              <a:ea typeface="Arial"/>
              <a:cs typeface="Arial"/>
              <a:sym typeface="Arial"/>
            </a:endParaRPr>
          </a:p>
          <a:p>
            <a:pPr indent="0" lvl="1" marL="457200" marR="0" rtl="0" algn="l">
              <a:lnSpc>
                <a:spcPct val="120000"/>
              </a:lnSpc>
              <a:spcBef>
                <a:spcPts val="0"/>
              </a:spcBef>
              <a:spcAft>
                <a:spcPts val="0"/>
              </a:spcAft>
              <a:buNone/>
            </a:pPr>
            <a:r>
              <a:rPr b="0" i="0" lang="en-US" sz="1800" u="none" cap="none" strike="noStrike">
                <a:solidFill>
                  <a:schemeClr val="dk1"/>
                </a:solidFill>
                <a:latin typeface="Arial"/>
                <a:ea typeface="Arial"/>
                <a:cs typeface="Arial"/>
                <a:sym typeface="Arial"/>
              </a:rPr>
              <a:t>Accuracy ~0.2 PSS</a:t>
            </a:r>
            <a:endParaRPr/>
          </a:p>
          <a:p>
            <a:pPr indent="0" lvl="0" marL="0" marR="0" rtl="0" algn="l">
              <a:lnSpc>
                <a:spcPct val="120000"/>
              </a:lnSpc>
              <a:spcBef>
                <a:spcPts val="0"/>
              </a:spcBef>
              <a:spcAft>
                <a:spcPts val="0"/>
              </a:spcAft>
              <a:buNone/>
            </a:pPr>
            <a:r>
              <a:t/>
            </a:r>
            <a:endParaRPr sz="1800">
              <a:solidFill>
                <a:schemeClr val="dk1"/>
              </a:solidFill>
              <a:latin typeface="Arial"/>
              <a:ea typeface="Arial"/>
              <a:cs typeface="Arial"/>
              <a:sym typeface="Arial"/>
            </a:endParaRPr>
          </a:p>
          <a:p>
            <a:pPr indent="0" lvl="0" marL="0" marR="0" rtl="0" algn="l">
              <a:lnSpc>
                <a:spcPct val="120000"/>
              </a:lnSpc>
              <a:spcBef>
                <a:spcPts val="0"/>
              </a:spcBef>
              <a:spcAft>
                <a:spcPts val="0"/>
              </a:spcAft>
              <a:buNone/>
            </a:pPr>
            <a:r>
              <a:rPr b="1" lang="en-US" sz="1800">
                <a:solidFill>
                  <a:schemeClr val="dk1"/>
                </a:solidFill>
                <a:latin typeface="Arial"/>
                <a:ea typeface="Arial"/>
                <a:cs typeface="Arial"/>
                <a:sym typeface="Arial"/>
              </a:rPr>
              <a:t>Winds</a:t>
            </a:r>
            <a:endParaRPr/>
          </a:p>
          <a:p>
            <a:pPr indent="0" lvl="1" marL="457200" marR="0" rtl="0" algn="l">
              <a:lnSpc>
                <a:spcPct val="120000"/>
              </a:lnSpc>
              <a:spcBef>
                <a:spcPts val="0"/>
              </a:spcBef>
              <a:spcAft>
                <a:spcPts val="0"/>
              </a:spcAft>
              <a:buNone/>
            </a:pPr>
            <a:r>
              <a:rPr b="0" i="0" lang="en-US" sz="1800" u="none" cap="none" strike="noStrike">
                <a:solidFill>
                  <a:schemeClr val="dk1"/>
                </a:solidFill>
                <a:latin typeface="Arial"/>
                <a:ea typeface="Arial"/>
                <a:cs typeface="Arial"/>
                <a:sym typeface="Arial"/>
              </a:rPr>
              <a:t>1987 - present </a:t>
            </a:r>
            <a:endParaRPr/>
          </a:p>
          <a:p>
            <a:pPr indent="0" lvl="1" marL="457200" marR="0" rtl="0" algn="l">
              <a:lnSpc>
                <a:spcPct val="120000"/>
              </a:lnSpc>
              <a:spcBef>
                <a:spcPts val="0"/>
              </a:spcBef>
              <a:spcAft>
                <a:spcPts val="0"/>
              </a:spcAft>
              <a:buNone/>
            </a:pPr>
            <a:r>
              <a:rPr b="0" i="0" lang="en-US" sz="1800" u="none" cap="none" strike="noStrike">
                <a:solidFill>
                  <a:schemeClr val="dk1"/>
                </a:solidFill>
                <a:latin typeface="Arial"/>
                <a:ea typeface="Arial"/>
                <a:cs typeface="Arial"/>
                <a:sym typeface="Arial"/>
              </a:rPr>
              <a:t>Global coverage 6-hours</a:t>
            </a:r>
            <a:endParaRPr b="0" i="0" sz="1800" u="none" cap="none" strike="noStrike">
              <a:solidFill>
                <a:schemeClr val="dk1"/>
              </a:solidFill>
              <a:latin typeface="Arial"/>
              <a:ea typeface="Arial"/>
              <a:cs typeface="Arial"/>
              <a:sym typeface="Arial"/>
            </a:endParaRPr>
          </a:p>
          <a:p>
            <a:pPr indent="0" lvl="1" marL="457200" marR="0" rtl="0" algn="l">
              <a:lnSpc>
                <a:spcPct val="120000"/>
              </a:lnSpc>
              <a:spcBef>
                <a:spcPts val="0"/>
              </a:spcBef>
              <a:spcAft>
                <a:spcPts val="0"/>
              </a:spcAft>
              <a:buNone/>
            </a:pPr>
            <a:r>
              <a:rPr b="0" i="0" lang="en-US" sz="1800" u="none" cap="none" strike="noStrike">
                <a:solidFill>
                  <a:schemeClr val="dk1"/>
                </a:solidFill>
                <a:latin typeface="Arial"/>
                <a:ea typeface="Arial"/>
                <a:cs typeface="Arial"/>
                <a:sym typeface="Arial"/>
              </a:rPr>
              <a:t>Accuracy ~ 0.1 m/s</a:t>
            </a:r>
            <a:endParaRPr/>
          </a:p>
          <a:p>
            <a:pPr indent="0" lvl="0" marL="0" marR="0" rtl="0" algn="l">
              <a:lnSpc>
                <a:spcPct val="120000"/>
              </a:lnSpc>
              <a:spcBef>
                <a:spcPts val="0"/>
              </a:spcBef>
              <a:spcAft>
                <a:spcPts val="0"/>
              </a:spcAft>
              <a:buNone/>
            </a:pPr>
            <a:r>
              <a:t/>
            </a:r>
            <a:endParaRPr sz="1800">
              <a:solidFill>
                <a:schemeClr val="dk1"/>
              </a:solidFill>
              <a:latin typeface="Arial"/>
              <a:ea typeface="Arial"/>
              <a:cs typeface="Arial"/>
              <a:sym typeface="Arial"/>
            </a:endParaRPr>
          </a:p>
          <a:p>
            <a:pPr indent="0" lvl="0" marL="0" marR="0" rtl="0" algn="l">
              <a:lnSpc>
                <a:spcPct val="120000"/>
              </a:lnSpc>
              <a:spcBef>
                <a:spcPts val="0"/>
              </a:spcBef>
              <a:spcAft>
                <a:spcPts val="0"/>
              </a:spcAft>
              <a:buNone/>
            </a:pPr>
            <a:r>
              <a:rPr b="1" lang="en-US" sz="1800">
                <a:solidFill>
                  <a:schemeClr val="dk1"/>
                </a:solidFill>
                <a:latin typeface="Arial"/>
                <a:ea typeface="Arial"/>
                <a:cs typeface="Arial"/>
                <a:sym typeface="Arial"/>
              </a:rPr>
              <a:t>SSH</a:t>
            </a:r>
            <a:endParaRPr/>
          </a:p>
          <a:p>
            <a:pPr indent="0" lvl="1" marL="457200" marR="0" rtl="0" algn="l">
              <a:lnSpc>
                <a:spcPct val="120000"/>
              </a:lnSpc>
              <a:spcBef>
                <a:spcPts val="0"/>
              </a:spcBef>
              <a:spcAft>
                <a:spcPts val="0"/>
              </a:spcAft>
              <a:buNone/>
            </a:pPr>
            <a:r>
              <a:rPr b="0" i="0" lang="en-US" sz="1800" u="none" cap="none" strike="noStrike">
                <a:solidFill>
                  <a:schemeClr val="dk1"/>
                </a:solidFill>
                <a:latin typeface="Arial"/>
                <a:ea typeface="Arial"/>
                <a:cs typeface="Arial"/>
                <a:sym typeface="Arial"/>
              </a:rPr>
              <a:t>1990 - present </a:t>
            </a:r>
            <a:endParaRPr/>
          </a:p>
          <a:p>
            <a:pPr indent="0" lvl="1" marL="457200" marR="0" rtl="0" algn="l">
              <a:lnSpc>
                <a:spcPct val="120000"/>
              </a:lnSpc>
              <a:spcBef>
                <a:spcPts val="0"/>
              </a:spcBef>
              <a:spcAft>
                <a:spcPts val="0"/>
              </a:spcAft>
              <a:buNone/>
            </a:pPr>
            <a:r>
              <a:rPr b="0" i="0" lang="en-US" sz="1800" u="none" cap="none" strike="noStrike">
                <a:solidFill>
                  <a:schemeClr val="dk1"/>
                </a:solidFill>
                <a:latin typeface="Arial"/>
                <a:ea typeface="Arial"/>
                <a:cs typeface="Arial"/>
                <a:sym typeface="Arial"/>
              </a:rPr>
              <a:t>Daily global coverage</a:t>
            </a:r>
            <a:endParaRPr b="0" i="0" sz="1800" u="none" cap="none" strike="noStrike">
              <a:solidFill>
                <a:schemeClr val="dk1"/>
              </a:solidFill>
              <a:latin typeface="Arial"/>
              <a:ea typeface="Arial"/>
              <a:cs typeface="Arial"/>
              <a:sym typeface="Arial"/>
            </a:endParaRPr>
          </a:p>
          <a:p>
            <a:pPr indent="0" lvl="1" marL="457200" marR="0" rtl="0" algn="l">
              <a:lnSpc>
                <a:spcPct val="120000"/>
              </a:lnSpc>
              <a:spcBef>
                <a:spcPts val="0"/>
              </a:spcBef>
              <a:spcAft>
                <a:spcPts val="0"/>
              </a:spcAft>
              <a:buNone/>
            </a:pPr>
            <a:r>
              <a:rPr b="0" i="0" lang="en-US" sz="1800" u="none" cap="none" strike="noStrike">
                <a:solidFill>
                  <a:schemeClr val="dk1"/>
                </a:solidFill>
                <a:latin typeface="Arial"/>
                <a:ea typeface="Arial"/>
                <a:cs typeface="Arial"/>
                <a:sym typeface="Arial"/>
              </a:rPr>
              <a:t>Accuracy ~ 3 cm</a:t>
            </a:r>
            <a:endParaRPr b="0" i="0" sz="1800" u="none" cap="none" strike="noStrike">
              <a:solidFill>
                <a:schemeClr val="dk1"/>
              </a:solidFill>
              <a:latin typeface="Arial"/>
              <a:ea typeface="Arial"/>
              <a:cs typeface="Arial"/>
              <a:sym typeface="Arial"/>
            </a:endParaRPr>
          </a:p>
        </p:txBody>
      </p:sp>
      <p:pic>
        <p:nvPicPr>
          <p:cNvPr id="1190" name="Google Shape;1190;p31"/>
          <p:cNvPicPr preferRelativeResize="0"/>
          <p:nvPr/>
        </p:nvPicPr>
        <p:blipFill rotWithShape="1">
          <a:blip r:embed="rId3">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90"/>
                                        </p:tgtEl>
                                        <p:attrNameLst>
                                          <p:attrName>style.visibility</p:attrName>
                                        </p:attrNameLst>
                                      </p:cBhvr>
                                      <p:to>
                                        <p:strVal val="visible"/>
                                      </p:to>
                                    </p:set>
                                    <p:animEffect filter="fade" transition="in">
                                      <p:cBhvr>
                                        <p:cTn dur="1"/>
                                        <p:tgtEl>
                                          <p:spTgt spid="1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32"/>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197" name="Google Shape;1197;p32"/>
          <p:cNvSpPr txBox="1"/>
          <p:nvPr>
            <p:ph type="title"/>
          </p:nvPr>
        </p:nvSpPr>
        <p:spPr>
          <a:xfrm>
            <a:off x="528297" y="11557"/>
            <a:ext cx="11392769"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a:buNone/>
            </a:pPr>
            <a:r>
              <a:rPr lang="en-US"/>
              <a:t>NOAA CoastWatch Satellite Course - Narrated Presentations</a:t>
            </a:r>
            <a:endParaRPr/>
          </a:p>
        </p:txBody>
      </p:sp>
      <p:sp>
        <p:nvSpPr>
          <p:cNvPr id="1198" name="Google Shape;1198;p32"/>
          <p:cNvSpPr txBox="1"/>
          <p:nvPr/>
        </p:nvSpPr>
        <p:spPr>
          <a:xfrm>
            <a:off x="1030958" y="1555750"/>
            <a:ext cx="8741692" cy="5293716"/>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7F7F7F"/>
              </a:buClr>
              <a:buSzPts val="3200"/>
              <a:buFont typeface="Arial"/>
              <a:buChar char="•"/>
            </a:pPr>
            <a:r>
              <a:rPr lang="en-US" sz="3600">
                <a:solidFill>
                  <a:srgbClr val="A5A5A5"/>
                </a:solidFill>
                <a:latin typeface="Arial Narrow"/>
                <a:ea typeface="Arial Narrow"/>
                <a:cs typeface="Arial Narrow"/>
                <a:sym typeface="Arial Narrow"/>
              </a:rPr>
              <a:t>Satellite 101 – Part 1 </a:t>
            </a:r>
            <a:endParaRPr sz="2000">
              <a:solidFill>
                <a:srgbClr val="A5A5A5"/>
              </a:solidFill>
              <a:latin typeface="Arial Narrow"/>
              <a:ea typeface="Arial Narrow"/>
              <a:cs typeface="Arial Narrow"/>
              <a:sym typeface="Arial Narrow"/>
            </a:endParaRPr>
          </a:p>
          <a:p>
            <a:pPr indent="-285750" lvl="0" marL="285750" marR="0" rtl="0" algn="l">
              <a:spcBef>
                <a:spcPts val="0"/>
              </a:spcBef>
              <a:spcAft>
                <a:spcPts val="0"/>
              </a:spcAft>
              <a:buClr>
                <a:srgbClr val="7F7F7F"/>
              </a:buClr>
              <a:buSzPts val="3200"/>
              <a:buFont typeface="Arial"/>
              <a:buChar char="•"/>
            </a:pPr>
            <a:r>
              <a:rPr lang="en-US" sz="3600">
                <a:solidFill>
                  <a:srgbClr val="A5A5A5"/>
                </a:solidFill>
                <a:latin typeface="Arial Narrow"/>
                <a:ea typeface="Arial Narrow"/>
                <a:cs typeface="Arial Narrow"/>
                <a:sym typeface="Arial Narrow"/>
              </a:rPr>
              <a:t>Satellite 101 – Part 2 </a:t>
            </a:r>
            <a:endParaRPr sz="2000">
              <a:solidFill>
                <a:srgbClr val="A5A5A5"/>
              </a:solidFill>
              <a:latin typeface="Arial Narrow"/>
              <a:ea typeface="Arial Narrow"/>
              <a:cs typeface="Arial Narrow"/>
              <a:sym typeface="Arial Narrow"/>
            </a:endParaRPr>
          </a:p>
          <a:p>
            <a:pPr indent="-285750" lvl="0" marL="285750" marR="0" rtl="0" algn="l">
              <a:spcBef>
                <a:spcPts val="0"/>
              </a:spcBef>
              <a:spcAft>
                <a:spcPts val="0"/>
              </a:spcAft>
              <a:buClr>
                <a:srgbClr val="7F7F7F"/>
              </a:buClr>
              <a:buSzPts val="3200"/>
              <a:buFont typeface="Arial"/>
              <a:buChar char="•"/>
            </a:pPr>
            <a:r>
              <a:rPr lang="en-US" sz="3600">
                <a:solidFill>
                  <a:srgbClr val="A5A5A5"/>
                </a:solidFill>
                <a:latin typeface="Arial Narrow"/>
                <a:ea typeface="Arial Narrow"/>
                <a:cs typeface="Arial Narrow"/>
                <a:sym typeface="Arial Narrow"/>
              </a:rPr>
              <a:t>Fundamentals of Ocean Color </a:t>
            </a:r>
            <a:endParaRPr sz="2000">
              <a:solidFill>
                <a:srgbClr val="A5A5A5"/>
              </a:solidFill>
              <a:latin typeface="Arial Narrow"/>
              <a:ea typeface="Arial Narrow"/>
              <a:cs typeface="Arial Narrow"/>
              <a:sym typeface="Arial Narrow"/>
            </a:endParaRPr>
          </a:p>
          <a:p>
            <a:pPr indent="-285750" lvl="0" marL="285750" marR="0" rtl="0" algn="l">
              <a:spcBef>
                <a:spcPts val="0"/>
              </a:spcBef>
              <a:spcAft>
                <a:spcPts val="0"/>
              </a:spcAft>
              <a:buClr>
                <a:srgbClr val="7F7F7F"/>
              </a:buClr>
              <a:buSzPts val="3200"/>
              <a:buFont typeface="Arial"/>
              <a:buChar char="•"/>
            </a:pPr>
            <a:r>
              <a:rPr lang="en-US" sz="3600">
                <a:solidFill>
                  <a:srgbClr val="A5A5A5"/>
                </a:solidFill>
                <a:latin typeface="Arial Narrow"/>
                <a:ea typeface="Arial Narrow"/>
                <a:cs typeface="Arial Narrow"/>
                <a:sym typeface="Arial Narrow"/>
              </a:rPr>
              <a:t>Fundamentals of Sea-Surface Temperature</a:t>
            </a:r>
            <a:endParaRPr sz="2000">
              <a:solidFill>
                <a:srgbClr val="A5A5A5"/>
              </a:solidFill>
              <a:latin typeface="Arial Narrow"/>
              <a:ea typeface="Arial Narrow"/>
              <a:cs typeface="Arial Narrow"/>
              <a:sym typeface="Arial Narrow"/>
            </a:endParaRPr>
          </a:p>
          <a:p>
            <a:pPr indent="-285750" lvl="0" marL="285750" marR="0" rtl="0" algn="l">
              <a:spcBef>
                <a:spcPts val="0"/>
              </a:spcBef>
              <a:spcAft>
                <a:spcPts val="0"/>
              </a:spcAft>
              <a:buClr>
                <a:srgbClr val="7F7F7F"/>
              </a:buClr>
              <a:buSzPts val="3200"/>
              <a:buFont typeface="Arial"/>
              <a:buChar char="•"/>
            </a:pPr>
            <a:r>
              <a:rPr b="1" lang="en-US" sz="3600">
                <a:solidFill>
                  <a:srgbClr val="262626"/>
                </a:solidFill>
                <a:latin typeface="Arial Narrow"/>
                <a:ea typeface="Arial Narrow"/>
                <a:cs typeface="Arial Narrow"/>
                <a:sym typeface="Arial Narrow"/>
              </a:rPr>
              <a:t>Fundamentals of Altimetry, Wind and Salinity</a:t>
            </a:r>
            <a:endParaRPr/>
          </a:p>
          <a:p>
            <a:pPr indent="-285750" lvl="0" marL="285750" marR="0" rtl="0" algn="l">
              <a:spcBef>
                <a:spcPts val="0"/>
              </a:spcBef>
              <a:spcAft>
                <a:spcPts val="0"/>
              </a:spcAft>
              <a:buClr>
                <a:srgbClr val="7F7F7F"/>
              </a:buClr>
              <a:buSzPts val="3200"/>
              <a:buFont typeface="Arial"/>
              <a:buChar char="•"/>
            </a:pPr>
            <a:r>
              <a:rPr lang="en-US" sz="3600">
                <a:solidFill>
                  <a:srgbClr val="A5A5A5"/>
                </a:solidFill>
                <a:latin typeface="Arial Narrow"/>
                <a:ea typeface="Arial Narrow"/>
                <a:cs typeface="Arial Narrow"/>
                <a:sym typeface="Arial Narrow"/>
              </a:rPr>
              <a:t>Introduction to ERDDAP</a:t>
            </a:r>
            <a:endParaRPr/>
          </a:p>
          <a:p>
            <a:pPr indent="-285750" lvl="0" marL="285750" marR="0" rtl="0" algn="l">
              <a:spcBef>
                <a:spcPts val="0"/>
              </a:spcBef>
              <a:spcAft>
                <a:spcPts val="0"/>
              </a:spcAft>
              <a:buClr>
                <a:srgbClr val="7F7F7F"/>
              </a:buClr>
              <a:buSzPts val="3200"/>
              <a:buFont typeface="Arial"/>
              <a:buChar char="•"/>
            </a:pPr>
            <a:r>
              <a:rPr lang="en-US" sz="3600">
                <a:solidFill>
                  <a:srgbClr val="A5A5A5"/>
                </a:solidFill>
                <a:latin typeface="Arial Narrow"/>
                <a:ea typeface="Arial Narrow"/>
                <a:cs typeface="Arial Narrow"/>
                <a:sym typeface="Arial Narrow"/>
              </a:rPr>
              <a:t>What Dataset to Choose?</a:t>
            </a:r>
            <a:endParaRPr sz="3600">
              <a:solidFill>
                <a:srgbClr val="A5A5A5"/>
              </a:solidFill>
              <a:latin typeface="Arial Narrow"/>
              <a:ea typeface="Arial Narrow"/>
              <a:cs typeface="Arial Narrow"/>
              <a:sym typeface="Arial Narrow"/>
            </a:endParaRPr>
          </a:p>
          <a:p>
            <a:pPr indent="-285750" lvl="0" marL="285750" marR="0" rtl="0" algn="l">
              <a:spcBef>
                <a:spcPts val="0"/>
              </a:spcBef>
              <a:spcAft>
                <a:spcPts val="0"/>
              </a:spcAft>
              <a:buClr>
                <a:srgbClr val="7F7F7F"/>
              </a:buClr>
              <a:buSzPts val="3200"/>
              <a:buFont typeface="Arial"/>
              <a:buChar char="•"/>
            </a:pPr>
            <a:r>
              <a:rPr lang="en-US" sz="3600">
                <a:solidFill>
                  <a:srgbClr val="A5A5A5"/>
                </a:solidFill>
                <a:latin typeface="Arial Narrow"/>
                <a:ea typeface="Arial Narrow"/>
                <a:cs typeface="Arial Narrow"/>
                <a:sym typeface="Arial Narrow"/>
              </a:rPr>
              <a:t>Bringing Satellite Data into ARCGIS </a:t>
            </a:r>
            <a:endParaRPr/>
          </a:p>
          <a:p>
            <a:pPr indent="0" lvl="0" marL="0" marR="0" rtl="0" algn="l">
              <a:spcBef>
                <a:spcPts val="0"/>
              </a:spcBef>
              <a:spcAft>
                <a:spcPts val="0"/>
              </a:spcAft>
              <a:buNone/>
            </a:pPr>
            <a:r>
              <a:t/>
            </a:r>
            <a:endParaRPr sz="1800">
              <a:solidFill>
                <a:srgbClr val="A5A5A5"/>
              </a:solidFill>
              <a:latin typeface="Arial"/>
              <a:ea typeface="Arial"/>
              <a:cs typeface="Arial"/>
              <a:sym typeface="Arial"/>
            </a:endParaRPr>
          </a:p>
          <a:p>
            <a:pPr indent="-82550" lvl="0" marL="285750" marR="0" rtl="0" algn="l">
              <a:spcBef>
                <a:spcPts val="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pic>
        <p:nvPicPr>
          <p:cNvPr id="1199" name="Google Shape;1199;p32"/>
          <p:cNvPicPr preferRelativeResize="0"/>
          <p:nvPr/>
        </p:nvPicPr>
        <p:blipFill rotWithShape="1">
          <a:blip r:embed="rId3">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99"/>
                                        </p:tgtEl>
                                        <p:attrNameLst>
                                          <p:attrName>style.visibility</p:attrName>
                                        </p:attrNameLst>
                                      </p:cBhvr>
                                      <p:to>
                                        <p:strVal val="visible"/>
                                      </p:to>
                                    </p:set>
                                    <p:animEffect filter="fade" transition="in">
                                      <p:cBhvr>
                                        <p:cTn dur="1"/>
                                        <p:tgtEl>
                                          <p:spTgt spid="11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4"/>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latin typeface="Arial Narrow"/>
                <a:ea typeface="Arial Narrow"/>
                <a:cs typeface="Arial Narrow"/>
                <a:sym typeface="Arial Narrow"/>
              </a:rPr>
              <a:t>Atmosphere is very transparent to microwaves</a:t>
            </a:r>
            <a:endParaRPr/>
          </a:p>
        </p:txBody>
      </p:sp>
      <p:sp>
        <p:nvSpPr>
          <p:cNvPr id="157" name="Google Shape;157;p4"/>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grpSp>
        <p:nvGrpSpPr>
          <p:cNvPr id="158" name="Google Shape;158;p4"/>
          <p:cNvGrpSpPr/>
          <p:nvPr/>
        </p:nvGrpSpPr>
        <p:grpSpPr>
          <a:xfrm>
            <a:off x="7694866" y="1762411"/>
            <a:ext cx="3665580" cy="2827702"/>
            <a:chOff x="7694866" y="1762411"/>
            <a:chExt cx="3665580" cy="2827702"/>
          </a:xfrm>
        </p:grpSpPr>
        <p:sp>
          <p:nvSpPr>
            <p:cNvPr id="159" name="Google Shape;159;p4"/>
            <p:cNvSpPr txBox="1"/>
            <p:nvPr/>
          </p:nvSpPr>
          <p:spPr>
            <a:xfrm>
              <a:off x="7946234" y="2281789"/>
              <a:ext cx="3414212"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Narrow"/>
                  <a:ea typeface="Arial Narrow"/>
                  <a:cs typeface="Arial Narrow"/>
                  <a:sym typeface="Arial Narrow"/>
                </a:rPr>
                <a:t>Microwaves are at longer wavelengths than visible and infrared light</a:t>
              </a:r>
              <a:endParaRPr/>
            </a:p>
            <a:p>
              <a:pPr indent="0" lvl="0" marL="0" marR="0" rtl="0" algn="l">
                <a:spcBef>
                  <a:spcPts val="0"/>
                </a:spcBef>
                <a:spcAft>
                  <a:spcPts val="0"/>
                </a:spcAft>
                <a:buNone/>
              </a:pPr>
              <a:r>
                <a:t/>
              </a:r>
              <a:endParaRPr sz="18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lang="en-US" sz="1800">
                  <a:solidFill>
                    <a:schemeClr val="dk1"/>
                  </a:solidFill>
                  <a:latin typeface="Arial Narrow"/>
                  <a:ea typeface="Arial Narrow"/>
                  <a:cs typeface="Arial Narrow"/>
                  <a:sym typeface="Arial Narrow"/>
                </a:rPr>
                <a:t>Usually measured in frequency not wavelength (300 GHz to 0.3 GHz)</a:t>
              </a:r>
              <a:endParaRPr/>
            </a:p>
            <a:p>
              <a:pPr indent="0" lvl="0" marL="0" marR="0" rtl="0" algn="l">
                <a:spcBef>
                  <a:spcPts val="0"/>
                </a:spcBef>
                <a:spcAft>
                  <a:spcPts val="0"/>
                </a:spcAft>
                <a:buNone/>
              </a:pPr>
              <a:r>
                <a:t/>
              </a:r>
              <a:endParaRPr sz="18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lang="en-US" sz="1800">
                  <a:solidFill>
                    <a:schemeClr val="dk1"/>
                  </a:solidFill>
                  <a:latin typeface="Arial Narrow"/>
                  <a:ea typeface="Arial Narrow"/>
                  <a:cs typeface="Arial Narrow"/>
                  <a:sym typeface="Arial Narrow"/>
                </a:rPr>
                <a:t>Atmospheric “window” covers most of the microwave range</a:t>
              </a:r>
              <a:endParaRPr/>
            </a:p>
          </p:txBody>
        </p:sp>
        <p:sp>
          <p:nvSpPr>
            <p:cNvPr id="160" name="Google Shape;160;p4"/>
            <p:cNvSpPr/>
            <p:nvPr/>
          </p:nvSpPr>
          <p:spPr>
            <a:xfrm>
              <a:off x="7694866" y="1762411"/>
              <a:ext cx="292580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Narrow"/>
                  <a:ea typeface="Arial Narrow"/>
                  <a:cs typeface="Arial Narrow"/>
                  <a:sym typeface="Arial Narrow"/>
                </a:rPr>
                <a:t>Characteristics of microwaves</a:t>
              </a:r>
              <a:endParaRPr b="1" sz="1800">
                <a:solidFill>
                  <a:schemeClr val="dk1"/>
                </a:solidFill>
                <a:latin typeface="Arial"/>
                <a:ea typeface="Arial"/>
                <a:cs typeface="Arial"/>
                <a:sym typeface="Arial"/>
              </a:endParaRPr>
            </a:p>
          </p:txBody>
        </p:sp>
        <p:cxnSp>
          <p:nvCxnSpPr>
            <p:cNvPr id="161" name="Google Shape;161;p4"/>
            <p:cNvCxnSpPr/>
            <p:nvPr/>
          </p:nvCxnSpPr>
          <p:spPr>
            <a:xfrm>
              <a:off x="7767687" y="2370557"/>
              <a:ext cx="0" cy="2219556"/>
            </a:xfrm>
            <a:prstGeom prst="straightConnector1">
              <a:avLst/>
            </a:prstGeom>
            <a:noFill/>
            <a:ln cap="flat" cmpd="sng" w="38100">
              <a:solidFill>
                <a:srgbClr val="7F7F7F"/>
              </a:solidFill>
              <a:prstDash val="solid"/>
              <a:miter lim="800000"/>
              <a:headEnd len="sm" w="sm" type="none"/>
              <a:tailEnd len="sm" w="sm" type="none"/>
            </a:ln>
          </p:spPr>
        </p:cxnSp>
      </p:grpSp>
      <p:sp>
        <p:nvSpPr>
          <p:cNvPr id="162" name="Google Shape;162;p4"/>
          <p:cNvSpPr/>
          <p:nvPr/>
        </p:nvSpPr>
        <p:spPr>
          <a:xfrm>
            <a:off x="945542" y="3847537"/>
            <a:ext cx="6643600" cy="37042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3" name="Google Shape;163;p4"/>
          <p:cNvSpPr/>
          <p:nvPr/>
        </p:nvSpPr>
        <p:spPr>
          <a:xfrm>
            <a:off x="956457" y="4189660"/>
            <a:ext cx="6559152" cy="37042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64" name="Google Shape;164;p4"/>
          <p:cNvGrpSpPr/>
          <p:nvPr/>
        </p:nvGrpSpPr>
        <p:grpSpPr>
          <a:xfrm>
            <a:off x="366507" y="1243584"/>
            <a:ext cx="7149102" cy="3581728"/>
            <a:chOff x="366507" y="1243584"/>
            <a:chExt cx="7149102" cy="3581728"/>
          </a:xfrm>
        </p:grpSpPr>
        <p:grpSp>
          <p:nvGrpSpPr>
            <p:cNvPr id="165" name="Google Shape;165;p4"/>
            <p:cNvGrpSpPr/>
            <p:nvPr/>
          </p:nvGrpSpPr>
          <p:grpSpPr>
            <a:xfrm>
              <a:off x="366507" y="1243584"/>
              <a:ext cx="7149102" cy="3581728"/>
              <a:chOff x="3109716" y="2580955"/>
              <a:chExt cx="7149102" cy="3581728"/>
            </a:xfrm>
          </p:grpSpPr>
          <p:pic>
            <p:nvPicPr>
              <p:cNvPr id="166" name="Google Shape;166;p4"/>
              <p:cNvPicPr preferRelativeResize="0"/>
              <p:nvPr/>
            </p:nvPicPr>
            <p:blipFill rotWithShape="1">
              <a:blip r:embed="rId3">
                <a:alphaModFix/>
              </a:blip>
              <a:srcRect b="0" l="33585" r="20151" t="47438"/>
              <a:stretch/>
            </p:blipFill>
            <p:spPr>
              <a:xfrm>
                <a:off x="4169297" y="4146715"/>
                <a:ext cx="4406569" cy="2015968"/>
              </a:xfrm>
              <a:prstGeom prst="rect">
                <a:avLst/>
              </a:prstGeom>
              <a:noFill/>
              <a:ln>
                <a:noFill/>
              </a:ln>
            </p:spPr>
          </p:pic>
          <p:sp>
            <p:nvSpPr>
              <p:cNvPr id="167" name="Google Shape;167;p4"/>
              <p:cNvSpPr/>
              <p:nvPr/>
            </p:nvSpPr>
            <p:spPr>
              <a:xfrm>
                <a:off x="3689498" y="5184908"/>
                <a:ext cx="6569320" cy="37042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8" name="Google Shape;168;p4"/>
              <p:cNvSpPr txBox="1"/>
              <p:nvPr/>
            </p:nvSpPr>
            <p:spPr>
              <a:xfrm>
                <a:off x="4654383" y="2580955"/>
                <a:ext cx="1242776" cy="3539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700">
                    <a:solidFill>
                      <a:srgbClr val="3F3F3F"/>
                    </a:solidFill>
                    <a:latin typeface="Arial Narrow"/>
                    <a:ea typeface="Arial Narrow"/>
                    <a:cs typeface="Arial Narrow"/>
                    <a:sym typeface="Arial Narrow"/>
                  </a:rPr>
                  <a:t>Visible Light</a:t>
                </a:r>
                <a:endParaRPr/>
              </a:p>
            </p:txBody>
          </p:sp>
          <p:grpSp>
            <p:nvGrpSpPr>
              <p:cNvPr id="169" name="Google Shape;169;p4"/>
              <p:cNvGrpSpPr/>
              <p:nvPr/>
            </p:nvGrpSpPr>
            <p:grpSpPr>
              <a:xfrm>
                <a:off x="4146204" y="5178307"/>
                <a:ext cx="6112613" cy="344295"/>
                <a:chOff x="4146204" y="5178307"/>
                <a:chExt cx="6112613" cy="344295"/>
              </a:xfrm>
            </p:grpSpPr>
            <p:sp>
              <p:nvSpPr>
                <p:cNvPr id="170" name="Google Shape;170;p4"/>
                <p:cNvSpPr txBox="1"/>
                <p:nvPr/>
              </p:nvSpPr>
              <p:spPr>
                <a:xfrm>
                  <a:off x="4146204" y="5178307"/>
                  <a:ext cx="583814"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0.01</a:t>
                  </a:r>
                  <a:endParaRPr b="1" baseline="30000" sz="1600">
                    <a:solidFill>
                      <a:schemeClr val="dk1"/>
                    </a:solidFill>
                    <a:latin typeface="Arial"/>
                    <a:ea typeface="Arial"/>
                    <a:cs typeface="Arial"/>
                    <a:sym typeface="Arial"/>
                  </a:endParaRPr>
                </a:p>
              </p:txBody>
            </p:sp>
            <p:sp>
              <p:nvSpPr>
                <p:cNvPr id="171" name="Google Shape;171;p4"/>
                <p:cNvSpPr txBox="1"/>
                <p:nvPr/>
              </p:nvSpPr>
              <p:spPr>
                <a:xfrm>
                  <a:off x="5302206" y="5178307"/>
                  <a:ext cx="298480"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1</a:t>
                  </a:r>
                  <a:endParaRPr b="1" baseline="30000" sz="1600">
                    <a:solidFill>
                      <a:schemeClr val="dk1"/>
                    </a:solidFill>
                    <a:latin typeface="Arial"/>
                    <a:ea typeface="Arial"/>
                    <a:cs typeface="Arial"/>
                    <a:sym typeface="Arial"/>
                  </a:endParaRPr>
                </a:p>
              </p:txBody>
            </p:sp>
            <p:sp>
              <p:nvSpPr>
                <p:cNvPr id="172" name="Google Shape;172;p4"/>
                <p:cNvSpPr txBox="1"/>
                <p:nvPr/>
              </p:nvSpPr>
              <p:spPr>
                <a:xfrm>
                  <a:off x="6237367" y="5178307"/>
                  <a:ext cx="526106"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100</a:t>
                  </a:r>
                  <a:endParaRPr b="1" baseline="30000" sz="1600">
                    <a:solidFill>
                      <a:schemeClr val="dk1"/>
                    </a:solidFill>
                    <a:latin typeface="Arial"/>
                    <a:ea typeface="Arial"/>
                    <a:cs typeface="Arial"/>
                    <a:sym typeface="Arial"/>
                  </a:endParaRPr>
                </a:p>
              </p:txBody>
            </p:sp>
            <p:sp>
              <p:nvSpPr>
                <p:cNvPr id="173" name="Google Shape;173;p4"/>
                <p:cNvSpPr txBox="1"/>
                <p:nvPr/>
              </p:nvSpPr>
              <p:spPr>
                <a:xfrm>
                  <a:off x="7306591" y="5178307"/>
                  <a:ext cx="487634"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10</a:t>
                  </a:r>
                  <a:r>
                    <a:rPr b="1" baseline="30000" lang="en-US" sz="1600">
                      <a:solidFill>
                        <a:schemeClr val="dk1"/>
                      </a:solidFill>
                      <a:latin typeface="Arial"/>
                      <a:ea typeface="Arial"/>
                      <a:cs typeface="Arial"/>
                      <a:sym typeface="Arial"/>
                    </a:rPr>
                    <a:t>4</a:t>
                  </a:r>
                  <a:endParaRPr/>
                </a:p>
              </p:txBody>
            </p:sp>
            <p:sp>
              <p:nvSpPr>
                <p:cNvPr id="174" name="Google Shape;174;p4"/>
                <p:cNvSpPr txBox="1"/>
                <p:nvPr/>
              </p:nvSpPr>
              <p:spPr>
                <a:xfrm>
                  <a:off x="8305806" y="5178307"/>
                  <a:ext cx="487634"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10</a:t>
                  </a:r>
                  <a:r>
                    <a:rPr b="1" baseline="30000" lang="en-US" sz="1600">
                      <a:solidFill>
                        <a:schemeClr val="dk1"/>
                      </a:solidFill>
                      <a:latin typeface="Arial"/>
                      <a:ea typeface="Arial"/>
                      <a:cs typeface="Arial"/>
                      <a:sym typeface="Arial"/>
                    </a:rPr>
                    <a:t>6</a:t>
                  </a:r>
                  <a:endParaRPr/>
                </a:p>
              </p:txBody>
            </p:sp>
            <p:sp>
              <p:nvSpPr>
                <p:cNvPr id="175" name="Google Shape;175;p4"/>
                <p:cNvSpPr txBox="1"/>
                <p:nvPr/>
              </p:nvSpPr>
              <p:spPr>
                <a:xfrm>
                  <a:off x="8627243" y="5214825"/>
                  <a:ext cx="163157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Narrow"/>
                      <a:ea typeface="Arial Narrow"/>
                      <a:cs typeface="Arial Narrow"/>
                      <a:sym typeface="Arial Narrow"/>
                    </a:rPr>
                    <a:t> Wavelength (μm)</a:t>
                  </a:r>
                  <a:endParaRPr/>
                </a:p>
              </p:txBody>
            </p:sp>
          </p:grpSp>
          <p:sp>
            <p:nvSpPr>
              <p:cNvPr id="176" name="Google Shape;176;p4"/>
              <p:cNvSpPr/>
              <p:nvPr/>
            </p:nvSpPr>
            <p:spPr>
              <a:xfrm>
                <a:off x="5177004" y="2949754"/>
                <a:ext cx="138224" cy="484295"/>
              </a:xfrm>
              <a:prstGeom prst="downArrow">
                <a:avLst>
                  <a:gd fmla="val 50000" name="adj1"/>
                  <a:gd fmla="val 50000" name="adj2"/>
                </a:avLst>
              </a:prstGeom>
              <a:solidFill>
                <a:srgbClr val="3A3838"/>
              </a:solidFill>
              <a:ln cap="flat" cmpd="sng" w="22225">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7" name="Google Shape;177;p4"/>
              <p:cNvSpPr/>
              <p:nvPr/>
            </p:nvSpPr>
            <p:spPr>
              <a:xfrm>
                <a:off x="3700412" y="5527031"/>
                <a:ext cx="6157275" cy="37042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8" name="Google Shape;178;p4"/>
              <p:cNvGrpSpPr/>
              <p:nvPr/>
            </p:nvGrpSpPr>
            <p:grpSpPr>
              <a:xfrm>
                <a:off x="3949057" y="5483555"/>
                <a:ext cx="4416246" cy="338554"/>
                <a:chOff x="3949057" y="5994541"/>
                <a:chExt cx="4416246" cy="338554"/>
              </a:xfrm>
            </p:grpSpPr>
            <p:sp>
              <p:nvSpPr>
                <p:cNvPr id="179" name="Google Shape;179;p4"/>
                <p:cNvSpPr txBox="1"/>
                <p:nvPr/>
              </p:nvSpPr>
              <p:spPr>
                <a:xfrm>
                  <a:off x="8066823" y="5994541"/>
                  <a:ext cx="298480" cy="33855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F5496"/>
                      </a:solidFill>
                      <a:latin typeface="Arial"/>
                      <a:ea typeface="Arial"/>
                      <a:cs typeface="Arial"/>
                      <a:sym typeface="Arial"/>
                    </a:rPr>
                    <a:t>1</a:t>
                  </a:r>
                  <a:endParaRPr b="1" baseline="30000" sz="1600">
                    <a:solidFill>
                      <a:srgbClr val="2F5496"/>
                    </a:solidFill>
                    <a:latin typeface="Arial"/>
                    <a:ea typeface="Arial"/>
                    <a:cs typeface="Arial"/>
                    <a:sym typeface="Arial"/>
                  </a:endParaRPr>
                </a:p>
              </p:txBody>
            </p:sp>
            <p:sp>
              <p:nvSpPr>
                <p:cNvPr id="180" name="Google Shape;180;p4"/>
                <p:cNvSpPr txBox="1"/>
                <p:nvPr/>
              </p:nvSpPr>
              <p:spPr>
                <a:xfrm>
                  <a:off x="7015378" y="5994541"/>
                  <a:ext cx="526106" cy="33855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F5496"/>
                      </a:solidFill>
                      <a:latin typeface="Arial"/>
                      <a:ea typeface="Arial"/>
                      <a:cs typeface="Arial"/>
                      <a:sym typeface="Arial"/>
                    </a:rPr>
                    <a:t>100</a:t>
                  </a:r>
                  <a:endParaRPr b="1" baseline="30000" sz="1600">
                    <a:solidFill>
                      <a:srgbClr val="2F5496"/>
                    </a:solidFill>
                    <a:latin typeface="Arial"/>
                    <a:ea typeface="Arial"/>
                    <a:cs typeface="Arial"/>
                    <a:sym typeface="Arial"/>
                  </a:endParaRPr>
                </a:p>
              </p:txBody>
            </p:sp>
            <p:sp>
              <p:nvSpPr>
                <p:cNvPr id="181" name="Google Shape;181;p4"/>
                <p:cNvSpPr txBox="1"/>
                <p:nvPr/>
              </p:nvSpPr>
              <p:spPr>
                <a:xfrm>
                  <a:off x="5999694" y="5994541"/>
                  <a:ext cx="487634" cy="33855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F5496"/>
                      </a:solidFill>
                      <a:latin typeface="Arial"/>
                      <a:ea typeface="Arial"/>
                      <a:cs typeface="Arial"/>
                      <a:sym typeface="Arial"/>
                    </a:rPr>
                    <a:t>10</a:t>
                  </a:r>
                  <a:r>
                    <a:rPr b="1" baseline="30000" lang="en-US" sz="1600">
                      <a:solidFill>
                        <a:srgbClr val="2F5496"/>
                      </a:solidFill>
                      <a:latin typeface="Arial"/>
                      <a:ea typeface="Arial"/>
                      <a:cs typeface="Arial"/>
                      <a:sym typeface="Arial"/>
                    </a:rPr>
                    <a:t>4</a:t>
                  </a:r>
                  <a:endParaRPr/>
                </a:p>
              </p:txBody>
            </p:sp>
            <p:sp>
              <p:nvSpPr>
                <p:cNvPr id="182" name="Google Shape;182;p4"/>
                <p:cNvSpPr txBox="1"/>
                <p:nvPr/>
              </p:nvSpPr>
              <p:spPr>
                <a:xfrm>
                  <a:off x="4964741" y="5994541"/>
                  <a:ext cx="487634" cy="33855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F5496"/>
                      </a:solidFill>
                      <a:latin typeface="Arial"/>
                      <a:ea typeface="Arial"/>
                      <a:cs typeface="Arial"/>
                      <a:sym typeface="Arial"/>
                    </a:rPr>
                    <a:t>10</a:t>
                  </a:r>
                  <a:r>
                    <a:rPr b="1" baseline="30000" lang="en-US" sz="1600">
                      <a:solidFill>
                        <a:srgbClr val="2F5496"/>
                      </a:solidFill>
                      <a:latin typeface="Arial"/>
                      <a:ea typeface="Arial"/>
                      <a:cs typeface="Arial"/>
                      <a:sym typeface="Arial"/>
                    </a:rPr>
                    <a:t>6</a:t>
                  </a:r>
                  <a:endParaRPr/>
                </a:p>
              </p:txBody>
            </p:sp>
            <p:sp>
              <p:nvSpPr>
                <p:cNvPr id="183" name="Google Shape;183;p4"/>
                <p:cNvSpPr txBox="1"/>
                <p:nvPr/>
              </p:nvSpPr>
              <p:spPr>
                <a:xfrm>
                  <a:off x="3949057" y="5994541"/>
                  <a:ext cx="487634" cy="33855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F5496"/>
                      </a:solidFill>
                      <a:latin typeface="Arial"/>
                      <a:ea typeface="Arial"/>
                      <a:cs typeface="Arial"/>
                      <a:sym typeface="Arial"/>
                    </a:rPr>
                    <a:t>10</a:t>
                  </a:r>
                  <a:r>
                    <a:rPr b="1" baseline="30000" lang="en-US" sz="1600">
                      <a:solidFill>
                        <a:srgbClr val="2F5496"/>
                      </a:solidFill>
                      <a:latin typeface="Arial"/>
                      <a:ea typeface="Arial"/>
                      <a:cs typeface="Arial"/>
                      <a:sym typeface="Arial"/>
                    </a:rPr>
                    <a:t>8</a:t>
                  </a:r>
                  <a:endParaRPr/>
                </a:p>
              </p:txBody>
            </p:sp>
          </p:grpSp>
          <p:cxnSp>
            <p:nvCxnSpPr>
              <p:cNvPr id="184" name="Google Shape;184;p4"/>
              <p:cNvCxnSpPr/>
              <p:nvPr/>
            </p:nvCxnSpPr>
            <p:spPr>
              <a:xfrm rot="10800000">
                <a:off x="4156040" y="5068630"/>
                <a:ext cx="0" cy="411480"/>
              </a:xfrm>
              <a:prstGeom prst="straightConnector1">
                <a:avLst/>
              </a:prstGeom>
              <a:noFill/>
              <a:ln cap="flat" cmpd="sng" w="25400">
                <a:solidFill>
                  <a:schemeClr val="accent1"/>
                </a:solidFill>
                <a:prstDash val="solid"/>
                <a:miter lim="800000"/>
                <a:headEnd len="sm" w="sm" type="none"/>
                <a:tailEnd len="sm" w="sm" type="none"/>
              </a:ln>
            </p:spPr>
          </p:cxnSp>
          <p:cxnSp>
            <p:nvCxnSpPr>
              <p:cNvPr id="185" name="Google Shape;185;p4"/>
              <p:cNvCxnSpPr/>
              <p:nvPr/>
            </p:nvCxnSpPr>
            <p:spPr>
              <a:xfrm rot="10800000">
                <a:off x="5171244" y="5057219"/>
                <a:ext cx="0" cy="411480"/>
              </a:xfrm>
              <a:prstGeom prst="straightConnector1">
                <a:avLst/>
              </a:prstGeom>
              <a:noFill/>
              <a:ln cap="flat" cmpd="sng" w="25400">
                <a:solidFill>
                  <a:schemeClr val="accent1"/>
                </a:solidFill>
                <a:prstDash val="solid"/>
                <a:miter lim="800000"/>
                <a:headEnd len="sm" w="sm" type="none"/>
                <a:tailEnd len="sm" w="sm" type="none"/>
              </a:ln>
            </p:spPr>
          </p:cxnSp>
          <p:cxnSp>
            <p:nvCxnSpPr>
              <p:cNvPr id="186" name="Google Shape;186;p4"/>
              <p:cNvCxnSpPr/>
              <p:nvPr/>
            </p:nvCxnSpPr>
            <p:spPr>
              <a:xfrm rot="10800000">
                <a:off x="6188281" y="5056944"/>
                <a:ext cx="0" cy="411480"/>
              </a:xfrm>
              <a:prstGeom prst="straightConnector1">
                <a:avLst/>
              </a:prstGeom>
              <a:noFill/>
              <a:ln cap="flat" cmpd="sng" w="25400">
                <a:solidFill>
                  <a:schemeClr val="accent1"/>
                </a:solidFill>
                <a:prstDash val="solid"/>
                <a:miter lim="800000"/>
                <a:headEnd len="sm" w="sm" type="none"/>
                <a:tailEnd len="sm" w="sm" type="none"/>
              </a:ln>
            </p:spPr>
          </p:cxnSp>
          <p:cxnSp>
            <p:nvCxnSpPr>
              <p:cNvPr id="187" name="Google Shape;187;p4"/>
              <p:cNvCxnSpPr/>
              <p:nvPr/>
            </p:nvCxnSpPr>
            <p:spPr>
              <a:xfrm rot="10800000">
                <a:off x="7203485" y="5068589"/>
                <a:ext cx="0" cy="411480"/>
              </a:xfrm>
              <a:prstGeom prst="straightConnector1">
                <a:avLst/>
              </a:prstGeom>
              <a:noFill/>
              <a:ln cap="flat" cmpd="sng" w="25400">
                <a:solidFill>
                  <a:schemeClr val="accent1"/>
                </a:solidFill>
                <a:prstDash val="solid"/>
                <a:miter lim="800000"/>
                <a:headEnd len="sm" w="sm" type="none"/>
                <a:tailEnd len="sm" w="sm" type="none"/>
              </a:ln>
            </p:spPr>
          </p:cxnSp>
          <p:cxnSp>
            <p:nvCxnSpPr>
              <p:cNvPr id="188" name="Google Shape;188;p4"/>
              <p:cNvCxnSpPr/>
              <p:nvPr/>
            </p:nvCxnSpPr>
            <p:spPr>
              <a:xfrm rot="10800000">
                <a:off x="8223549" y="5064999"/>
                <a:ext cx="0" cy="411480"/>
              </a:xfrm>
              <a:prstGeom prst="straightConnector1">
                <a:avLst/>
              </a:prstGeom>
              <a:noFill/>
              <a:ln cap="flat" cmpd="sng" w="25400">
                <a:solidFill>
                  <a:schemeClr val="accent1"/>
                </a:solidFill>
                <a:prstDash val="solid"/>
                <a:miter lim="800000"/>
                <a:headEnd len="sm" w="sm" type="none"/>
                <a:tailEnd len="sm" w="sm" type="none"/>
              </a:ln>
            </p:spPr>
          </p:cxnSp>
          <p:sp>
            <p:nvSpPr>
              <p:cNvPr id="189" name="Google Shape;189;p4"/>
              <p:cNvSpPr txBox="1"/>
              <p:nvPr/>
            </p:nvSpPr>
            <p:spPr>
              <a:xfrm>
                <a:off x="8266525" y="5529976"/>
                <a:ext cx="146441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2F5496"/>
                    </a:solidFill>
                    <a:latin typeface="Arial Narrow"/>
                    <a:ea typeface="Arial Narrow"/>
                    <a:cs typeface="Arial Narrow"/>
                    <a:sym typeface="Arial Narrow"/>
                  </a:rPr>
                  <a:t>Frequency (GHz)</a:t>
                </a:r>
                <a:endParaRPr/>
              </a:p>
            </p:txBody>
          </p:sp>
          <p:sp>
            <p:nvSpPr>
              <p:cNvPr id="190" name="Google Shape;190;p4"/>
              <p:cNvSpPr/>
              <p:nvPr/>
            </p:nvSpPr>
            <p:spPr>
              <a:xfrm>
                <a:off x="6813508" y="3514798"/>
                <a:ext cx="1686943" cy="1507718"/>
              </a:xfrm>
              <a:prstGeom prst="rect">
                <a:avLst/>
              </a:prstGeom>
              <a:solidFill>
                <a:srgbClr val="D8E2F3"/>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dk1"/>
                  </a:solidFill>
                  <a:latin typeface="Arial"/>
                  <a:ea typeface="Arial"/>
                  <a:cs typeface="Arial"/>
                  <a:sym typeface="Arial"/>
                </a:endParaRPr>
              </a:p>
            </p:txBody>
          </p:sp>
          <p:sp>
            <p:nvSpPr>
              <p:cNvPr id="191" name="Google Shape;191;p4"/>
              <p:cNvSpPr/>
              <p:nvPr/>
            </p:nvSpPr>
            <p:spPr>
              <a:xfrm>
                <a:off x="5274109" y="3517416"/>
                <a:ext cx="1614060" cy="1505105"/>
              </a:xfrm>
              <a:prstGeom prst="rect">
                <a:avLst/>
              </a:prstGeom>
              <a:solidFill>
                <a:srgbClr val="EDB1AC"/>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dk1"/>
                  </a:solidFill>
                  <a:latin typeface="Arial"/>
                  <a:ea typeface="Arial"/>
                  <a:cs typeface="Arial"/>
                  <a:sym typeface="Arial"/>
                </a:endParaRPr>
              </a:p>
            </p:txBody>
          </p:sp>
          <p:sp>
            <p:nvSpPr>
              <p:cNvPr id="192" name="Google Shape;192;p4"/>
              <p:cNvSpPr/>
              <p:nvPr/>
            </p:nvSpPr>
            <p:spPr>
              <a:xfrm>
                <a:off x="4156040" y="3514798"/>
                <a:ext cx="1045460" cy="1493570"/>
              </a:xfrm>
              <a:prstGeom prst="rect">
                <a:avLst/>
              </a:prstGeom>
              <a:solidFill>
                <a:srgbClr val="A117A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dk1"/>
                  </a:solidFill>
                  <a:latin typeface="Arial"/>
                  <a:ea typeface="Arial"/>
                  <a:cs typeface="Arial"/>
                  <a:sym typeface="Arial"/>
                </a:endParaRPr>
              </a:p>
            </p:txBody>
          </p:sp>
          <p:pic>
            <p:nvPicPr>
              <p:cNvPr id="193" name="Google Shape;193;p4"/>
              <p:cNvPicPr preferRelativeResize="0"/>
              <p:nvPr/>
            </p:nvPicPr>
            <p:blipFill rotWithShape="1">
              <a:blip r:embed="rId4">
                <a:alphaModFix/>
              </a:blip>
              <a:srcRect b="0" l="0" r="0" t="0"/>
              <a:stretch/>
            </p:blipFill>
            <p:spPr>
              <a:xfrm>
                <a:off x="5173488" y="3515848"/>
                <a:ext cx="141740" cy="1492520"/>
              </a:xfrm>
              <a:prstGeom prst="rect">
                <a:avLst/>
              </a:prstGeom>
              <a:noFill/>
              <a:ln>
                <a:noFill/>
              </a:ln>
            </p:spPr>
          </p:pic>
          <p:sp>
            <p:nvSpPr>
              <p:cNvPr id="194" name="Google Shape;194;p4"/>
              <p:cNvSpPr/>
              <p:nvPr/>
            </p:nvSpPr>
            <p:spPr>
              <a:xfrm>
                <a:off x="6919165" y="3134390"/>
                <a:ext cx="1530165"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3F3F3F"/>
                    </a:solidFill>
                    <a:latin typeface="Arial"/>
                    <a:ea typeface="Arial"/>
                    <a:cs typeface="Arial"/>
                    <a:sym typeface="Arial"/>
                  </a:rPr>
                  <a:t>Microwave</a:t>
                </a:r>
                <a:endParaRPr/>
              </a:p>
            </p:txBody>
          </p:sp>
          <p:sp>
            <p:nvSpPr>
              <p:cNvPr id="195" name="Google Shape;195;p4"/>
              <p:cNvSpPr/>
              <p:nvPr/>
            </p:nvSpPr>
            <p:spPr>
              <a:xfrm>
                <a:off x="5358002" y="3134390"/>
                <a:ext cx="15440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3F3F3F"/>
                    </a:solidFill>
                    <a:latin typeface="Arial"/>
                    <a:ea typeface="Arial"/>
                    <a:cs typeface="Arial"/>
                    <a:sym typeface="Arial"/>
                  </a:rPr>
                  <a:t>Infrared</a:t>
                </a:r>
                <a:endParaRPr/>
              </a:p>
            </p:txBody>
          </p:sp>
          <p:sp>
            <p:nvSpPr>
              <p:cNvPr id="196" name="Google Shape;196;p4"/>
              <p:cNvSpPr/>
              <p:nvPr/>
            </p:nvSpPr>
            <p:spPr>
              <a:xfrm>
                <a:off x="3961611" y="3134390"/>
                <a:ext cx="1189748"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3F3F3F"/>
                    </a:solidFill>
                    <a:latin typeface="Arial"/>
                    <a:ea typeface="Arial"/>
                    <a:cs typeface="Arial"/>
                    <a:sym typeface="Arial"/>
                  </a:rPr>
                  <a:t>Ultraviolet</a:t>
                </a:r>
                <a:endParaRPr/>
              </a:p>
            </p:txBody>
          </p:sp>
          <p:cxnSp>
            <p:nvCxnSpPr>
              <p:cNvPr id="197" name="Google Shape;197;p4"/>
              <p:cNvCxnSpPr/>
              <p:nvPr/>
            </p:nvCxnSpPr>
            <p:spPr>
              <a:xfrm rot="10800000">
                <a:off x="4730090" y="5065241"/>
                <a:ext cx="0" cy="411480"/>
              </a:xfrm>
              <a:prstGeom prst="straightConnector1">
                <a:avLst/>
              </a:prstGeom>
              <a:noFill/>
              <a:ln cap="flat" cmpd="sng" w="25400">
                <a:solidFill>
                  <a:schemeClr val="accent1"/>
                </a:solidFill>
                <a:prstDash val="solid"/>
                <a:miter lim="800000"/>
                <a:headEnd len="sm" w="sm" type="none"/>
                <a:tailEnd len="sm" w="sm" type="none"/>
              </a:ln>
            </p:spPr>
          </p:cxnSp>
          <p:cxnSp>
            <p:nvCxnSpPr>
              <p:cNvPr id="198" name="Google Shape;198;p4"/>
              <p:cNvCxnSpPr/>
              <p:nvPr/>
            </p:nvCxnSpPr>
            <p:spPr>
              <a:xfrm rot="10800000">
                <a:off x="5747127" y="5064966"/>
                <a:ext cx="0" cy="411480"/>
              </a:xfrm>
              <a:prstGeom prst="straightConnector1">
                <a:avLst/>
              </a:prstGeom>
              <a:noFill/>
              <a:ln cap="flat" cmpd="sng" w="25400">
                <a:solidFill>
                  <a:schemeClr val="accent1"/>
                </a:solidFill>
                <a:prstDash val="solid"/>
                <a:miter lim="800000"/>
                <a:headEnd len="sm" w="sm" type="none"/>
                <a:tailEnd len="sm" w="sm" type="none"/>
              </a:ln>
            </p:spPr>
          </p:cxnSp>
          <p:cxnSp>
            <p:nvCxnSpPr>
              <p:cNvPr id="199" name="Google Shape;199;p4"/>
              <p:cNvCxnSpPr/>
              <p:nvPr/>
            </p:nvCxnSpPr>
            <p:spPr>
              <a:xfrm rot="10800000">
                <a:off x="6762331" y="5076611"/>
                <a:ext cx="0" cy="411480"/>
              </a:xfrm>
              <a:prstGeom prst="straightConnector1">
                <a:avLst/>
              </a:prstGeom>
              <a:noFill/>
              <a:ln cap="flat" cmpd="sng" w="25400">
                <a:solidFill>
                  <a:schemeClr val="accent1"/>
                </a:solidFill>
                <a:prstDash val="solid"/>
                <a:miter lim="800000"/>
                <a:headEnd len="sm" w="sm" type="none"/>
                <a:tailEnd len="sm" w="sm" type="none"/>
              </a:ln>
            </p:spPr>
          </p:cxnSp>
          <p:cxnSp>
            <p:nvCxnSpPr>
              <p:cNvPr id="200" name="Google Shape;200;p4"/>
              <p:cNvCxnSpPr/>
              <p:nvPr/>
            </p:nvCxnSpPr>
            <p:spPr>
              <a:xfrm rot="10800000">
                <a:off x="7782395" y="5073021"/>
                <a:ext cx="0" cy="411480"/>
              </a:xfrm>
              <a:prstGeom prst="straightConnector1">
                <a:avLst/>
              </a:prstGeom>
              <a:noFill/>
              <a:ln cap="flat" cmpd="sng" w="25400">
                <a:solidFill>
                  <a:schemeClr val="accent1"/>
                </a:solidFill>
                <a:prstDash val="solid"/>
                <a:miter lim="800000"/>
                <a:headEnd len="sm" w="sm" type="none"/>
                <a:tailEnd len="sm" w="sm" type="none"/>
              </a:ln>
            </p:spPr>
          </p:cxnSp>
          <p:grpSp>
            <p:nvGrpSpPr>
              <p:cNvPr id="201" name="Google Shape;201;p4"/>
              <p:cNvGrpSpPr/>
              <p:nvPr/>
            </p:nvGrpSpPr>
            <p:grpSpPr>
              <a:xfrm>
                <a:off x="4471358" y="5487865"/>
                <a:ext cx="3514374" cy="338554"/>
                <a:chOff x="4964741" y="5994541"/>
                <a:chExt cx="3514374" cy="338554"/>
              </a:xfrm>
            </p:grpSpPr>
            <p:sp>
              <p:nvSpPr>
                <p:cNvPr id="202" name="Google Shape;202;p4"/>
                <p:cNvSpPr txBox="1"/>
                <p:nvPr/>
              </p:nvSpPr>
              <p:spPr>
                <a:xfrm>
                  <a:off x="8066823" y="5994541"/>
                  <a:ext cx="412292" cy="33855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F5496"/>
                      </a:solidFill>
                      <a:latin typeface="Arial"/>
                      <a:ea typeface="Arial"/>
                      <a:cs typeface="Arial"/>
                      <a:sym typeface="Arial"/>
                    </a:rPr>
                    <a:t>10</a:t>
                  </a:r>
                  <a:endParaRPr b="1" baseline="30000" sz="1600">
                    <a:solidFill>
                      <a:srgbClr val="2F5496"/>
                    </a:solidFill>
                    <a:latin typeface="Arial"/>
                    <a:ea typeface="Arial"/>
                    <a:cs typeface="Arial"/>
                    <a:sym typeface="Arial"/>
                  </a:endParaRPr>
                </a:p>
              </p:txBody>
            </p:sp>
            <p:sp>
              <p:nvSpPr>
                <p:cNvPr id="203" name="Google Shape;203;p4"/>
                <p:cNvSpPr txBox="1"/>
                <p:nvPr/>
              </p:nvSpPr>
              <p:spPr>
                <a:xfrm>
                  <a:off x="7015378" y="5994541"/>
                  <a:ext cx="487634" cy="33855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F5496"/>
                      </a:solidFill>
                      <a:latin typeface="Arial"/>
                      <a:ea typeface="Arial"/>
                      <a:cs typeface="Arial"/>
                      <a:sym typeface="Arial"/>
                    </a:rPr>
                    <a:t>10</a:t>
                  </a:r>
                  <a:r>
                    <a:rPr b="1" baseline="30000" lang="en-US" sz="1600">
                      <a:solidFill>
                        <a:srgbClr val="2F5496"/>
                      </a:solidFill>
                      <a:latin typeface="Arial"/>
                      <a:ea typeface="Arial"/>
                      <a:cs typeface="Arial"/>
                      <a:sym typeface="Arial"/>
                    </a:rPr>
                    <a:t>3</a:t>
                  </a:r>
                  <a:endParaRPr/>
                </a:p>
              </p:txBody>
            </p:sp>
            <p:sp>
              <p:nvSpPr>
                <p:cNvPr id="204" name="Google Shape;204;p4"/>
                <p:cNvSpPr txBox="1"/>
                <p:nvPr/>
              </p:nvSpPr>
              <p:spPr>
                <a:xfrm>
                  <a:off x="5999694" y="5994541"/>
                  <a:ext cx="487634" cy="33855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F5496"/>
                      </a:solidFill>
                      <a:latin typeface="Arial"/>
                      <a:ea typeface="Arial"/>
                      <a:cs typeface="Arial"/>
                      <a:sym typeface="Arial"/>
                    </a:rPr>
                    <a:t>10</a:t>
                  </a:r>
                  <a:r>
                    <a:rPr b="1" baseline="30000" lang="en-US" sz="1600">
                      <a:solidFill>
                        <a:srgbClr val="2F5496"/>
                      </a:solidFill>
                      <a:latin typeface="Arial"/>
                      <a:ea typeface="Arial"/>
                      <a:cs typeface="Arial"/>
                      <a:sym typeface="Arial"/>
                    </a:rPr>
                    <a:t>5</a:t>
                  </a:r>
                  <a:endParaRPr/>
                </a:p>
              </p:txBody>
            </p:sp>
            <p:sp>
              <p:nvSpPr>
                <p:cNvPr id="205" name="Google Shape;205;p4"/>
                <p:cNvSpPr txBox="1"/>
                <p:nvPr/>
              </p:nvSpPr>
              <p:spPr>
                <a:xfrm>
                  <a:off x="4964741" y="5994541"/>
                  <a:ext cx="487634" cy="33855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F5496"/>
                      </a:solidFill>
                      <a:latin typeface="Arial"/>
                      <a:ea typeface="Arial"/>
                      <a:cs typeface="Arial"/>
                      <a:sym typeface="Arial"/>
                    </a:rPr>
                    <a:t>10</a:t>
                  </a:r>
                  <a:r>
                    <a:rPr b="1" baseline="30000" lang="en-US" sz="1600">
                      <a:solidFill>
                        <a:srgbClr val="2F5496"/>
                      </a:solidFill>
                      <a:latin typeface="Arial"/>
                      <a:ea typeface="Arial"/>
                      <a:cs typeface="Arial"/>
                      <a:sym typeface="Arial"/>
                    </a:rPr>
                    <a:t>7</a:t>
                  </a:r>
                  <a:endParaRPr/>
                </a:p>
              </p:txBody>
            </p:sp>
          </p:grpSp>
          <p:cxnSp>
            <p:nvCxnSpPr>
              <p:cNvPr id="206" name="Google Shape;206;p4"/>
              <p:cNvCxnSpPr/>
              <p:nvPr/>
            </p:nvCxnSpPr>
            <p:spPr>
              <a:xfrm rot="10800000">
                <a:off x="4142706" y="3514798"/>
                <a:ext cx="0" cy="1507718"/>
              </a:xfrm>
              <a:prstGeom prst="straightConnector1">
                <a:avLst/>
              </a:prstGeom>
              <a:noFill/>
              <a:ln cap="flat" cmpd="sng" w="25400">
                <a:solidFill>
                  <a:schemeClr val="dk1"/>
                </a:solidFill>
                <a:prstDash val="solid"/>
                <a:miter lim="800000"/>
                <a:headEnd len="sm" w="sm" type="none"/>
                <a:tailEnd len="sm" w="sm" type="none"/>
              </a:ln>
            </p:spPr>
          </p:cxnSp>
          <p:cxnSp>
            <p:nvCxnSpPr>
              <p:cNvPr id="207" name="Google Shape;207;p4"/>
              <p:cNvCxnSpPr/>
              <p:nvPr/>
            </p:nvCxnSpPr>
            <p:spPr>
              <a:xfrm>
                <a:off x="3348556" y="5060526"/>
                <a:ext cx="6257042" cy="0"/>
              </a:xfrm>
              <a:prstGeom prst="straightConnector1">
                <a:avLst/>
              </a:prstGeom>
              <a:noFill/>
              <a:ln cap="flat" cmpd="sng" w="25400">
                <a:solidFill>
                  <a:schemeClr val="lt1"/>
                </a:solidFill>
                <a:prstDash val="solid"/>
                <a:miter lim="800000"/>
                <a:headEnd len="sm" w="sm" type="none"/>
                <a:tailEnd len="sm" w="sm" type="none"/>
              </a:ln>
            </p:spPr>
          </p:cxnSp>
          <p:sp>
            <p:nvSpPr>
              <p:cNvPr id="208" name="Google Shape;208;p4"/>
              <p:cNvSpPr/>
              <p:nvPr/>
            </p:nvSpPr>
            <p:spPr>
              <a:xfrm>
                <a:off x="3109716" y="3429131"/>
                <a:ext cx="1015834" cy="15631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209" name="Google Shape;209;p4"/>
            <p:cNvSpPr/>
            <p:nvPr/>
          </p:nvSpPr>
          <p:spPr>
            <a:xfrm>
              <a:off x="5763772" y="3027232"/>
              <a:ext cx="166197" cy="15849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210" name="Google Shape;210;p4"/>
          <p:cNvSpPr/>
          <p:nvPr/>
        </p:nvSpPr>
        <p:spPr>
          <a:xfrm>
            <a:off x="2572019" y="2177427"/>
            <a:ext cx="3185223" cy="1507718"/>
          </a:xfrm>
          <a:prstGeom prst="rect">
            <a:avLst/>
          </a:prstGeom>
          <a:solidFill>
            <a:schemeClr val="lt1">
              <a:alpha val="5372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1" name="Google Shape;211;p4"/>
          <p:cNvSpPr/>
          <p:nvPr/>
        </p:nvSpPr>
        <p:spPr>
          <a:xfrm>
            <a:off x="1395598" y="2164914"/>
            <a:ext cx="1034682" cy="1507718"/>
          </a:xfrm>
          <a:prstGeom prst="rect">
            <a:avLst/>
          </a:prstGeom>
          <a:solidFill>
            <a:schemeClr val="lt1">
              <a:alpha val="5372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12" name="Google Shape;212;p4"/>
          <p:cNvPicPr preferRelativeResize="0"/>
          <p:nvPr/>
        </p:nvPicPr>
        <p:blipFill rotWithShape="1">
          <a:blip r:embed="rId5">
            <a:alphaModFix/>
          </a:blip>
          <a:srcRect b="10869" l="8034" r="16453" t="0"/>
          <a:stretch/>
        </p:blipFill>
        <p:spPr>
          <a:xfrm>
            <a:off x="1417810" y="2154978"/>
            <a:ext cx="3581758" cy="1516834"/>
          </a:xfrm>
          <a:prstGeom prst="rect">
            <a:avLst/>
          </a:prstGeom>
          <a:noFill/>
          <a:ln>
            <a:noFill/>
          </a:ln>
        </p:spPr>
      </p:pic>
      <p:sp>
        <p:nvSpPr>
          <p:cNvPr id="213" name="Google Shape;213;p4"/>
          <p:cNvSpPr txBox="1"/>
          <p:nvPr/>
        </p:nvSpPr>
        <p:spPr>
          <a:xfrm>
            <a:off x="831728" y="2771809"/>
            <a:ext cx="59503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50%</a:t>
            </a:r>
            <a:endParaRPr b="1" baseline="30000" sz="1600">
              <a:solidFill>
                <a:schemeClr val="dk1"/>
              </a:solidFill>
              <a:latin typeface="Arial"/>
              <a:ea typeface="Arial"/>
              <a:cs typeface="Arial"/>
              <a:sym typeface="Arial"/>
            </a:endParaRPr>
          </a:p>
        </p:txBody>
      </p:sp>
      <p:sp>
        <p:nvSpPr>
          <p:cNvPr id="214" name="Google Shape;214;p4"/>
          <p:cNvSpPr txBox="1"/>
          <p:nvPr/>
        </p:nvSpPr>
        <p:spPr>
          <a:xfrm>
            <a:off x="945541" y="3515868"/>
            <a:ext cx="48122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0%</a:t>
            </a:r>
            <a:endParaRPr b="1" baseline="30000" sz="1600">
              <a:solidFill>
                <a:schemeClr val="dk1"/>
              </a:solidFill>
              <a:latin typeface="Arial"/>
              <a:ea typeface="Arial"/>
              <a:cs typeface="Arial"/>
              <a:sym typeface="Arial"/>
            </a:endParaRPr>
          </a:p>
        </p:txBody>
      </p:sp>
      <p:sp>
        <p:nvSpPr>
          <p:cNvPr id="215" name="Google Shape;215;p4"/>
          <p:cNvSpPr txBox="1"/>
          <p:nvPr/>
        </p:nvSpPr>
        <p:spPr>
          <a:xfrm rot="-5400000">
            <a:off x="-623358" y="2798319"/>
            <a:ext cx="256986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Narrow"/>
                <a:ea typeface="Arial Narrow"/>
                <a:cs typeface="Arial Narrow"/>
                <a:sym typeface="Arial Narrow"/>
              </a:rPr>
              <a:t>Atmospheric opacity</a:t>
            </a:r>
            <a:endParaRPr/>
          </a:p>
        </p:txBody>
      </p:sp>
      <p:sp>
        <p:nvSpPr>
          <p:cNvPr id="216" name="Google Shape;216;p4"/>
          <p:cNvSpPr txBox="1"/>
          <p:nvPr/>
        </p:nvSpPr>
        <p:spPr>
          <a:xfrm>
            <a:off x="728880" y="2066692"/>
            <a:ext cx="70884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100%</a:t>
            </a:r>
            <a:endParaRPr b="1" baseline="30000" sz="1600">
              <a:solidFill>
                <a:schemeClr val="dk1"/>
              </a:solidFill>
              <a:latin typeface="Arial"/>
              <a:ea typeface="Arial"/>
              <a:cs typeface="Arial"/>
              <a:sym typeface="Arial"/>
            </a:endParaRPr>
          </a:p>
        </p:txBody>
      </p:sp>
      <p:pic>
        <p:nvPicPr>
          <p:cNvPr id="217" name="Google Shape;217;p4"/>
          <p:cNvPicPr preferRelativeResize="0"/>
          <p:nvPr/>
        </p:nvPicPr>
        <p:blipFill rotWithShape="1">
          <a:blip r:embed="rId6">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1"/>
                                        <p:tgtEl>
                                          <p:spTgt spid="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5"/>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latin typeface="Arial Narrow"/>
                <a:ea typeface="Arial Narrow"/>
                <a:cs typeface="Arial Narrow"/>
                <a:sym typeface="Arial Narrow"/>
              </a:rPr>
              <a:t>Microwaves can see through clouds</a:t>
            </a:r>
            <a:endParaRPr/>
          </a:p>
        </p:txBody>
      </p:sp>
      <p:sp>
        <p:nvSpPr>
          <p:cNvPr id="224" name="Google Shape;224;p5"/>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225" name="Google Shape;225;p5"/>
          <p:cNvSpPr/>
          <p:nvPr/>
        </p:nvSpPr>
        <p:spPr>
          <a:xfrm>
            <a:off x="946288" y="3849514"/>
            <a:ext cx="7081787" cy="37070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6" name="Google Shape;226;p5"/>
          <p:cNvSpPr/>
          <p:nvPr/>
        </p:nvSpPr>
        <p:spPr>
          <a:xfrm>
            <a:off x="957203" y="4191897"/>
            <a:ext cx="7084129" cy="37070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27" name="Google Shape;227;p5"/>
          <p:cNvGrpSpPr/>
          <p:nvPr/>
        </p:nvGrpSpPr>
        <p:grpSpPr>
          <a:xfrm>
            <a:off x="366507" y="1243584"/>
            <a:ext cx="8353981" cy="3581728"/>
            <a:chOff x="366507" y="1243584"/>
            <a:chExt cx="8353981" cy="3581728"/>
          </a:xfrm>
        </p:grpSpPr>
        <p:grpSp>
          <p:nvGrpSpPr>
            <p:cNvPr id="228" name="Google Shape;228;p5"/>
            <p:cNvGrpSpPr/>
            <p:nvPr/>
          </p:nvGrpSpPr>
          <p:grpSpPr>
            <a:xfrm>
              <a:off x="366507" y="1243584"/>
              <a:ext cx="8353981" cy="3581728"/>
              <a:chOff x="3109716" y="2580955"/>
              <a:chExt cx="8353981" cy="3581728"/>
            </a:xfrm>
          </p:grpSpPr>
          <p:pic>
            <p:nvPicPr>
              <p:cNvPr id="229" name="Google Shape;229;p5"/>
              <p:cNvPicPr preferRelativeResize="0"/>
              <p:nvPr/>
            </p:nvPicPr>
            <p:blipFill rotWithShape="1">
              <a:blip r:embed="rId3">
                <a:alphaModFix/>
              </a:blip>
              <a:srcRect b="0" l="33585" r="20151" t="47438"/>
              <a:stretch/>
            </p:blipFill>
            <p:spPr>
              <a:xfrm>
                <a:off x="4169297" y="4146715"/>
                <a:ext cx="4406569" cy="2015968"/>
              </a:xfrm>
              <a:prstGeom prst="rect">
                <a:avLst/>
              </a:prstGeom>
              <a:noFill/>
              <a:ln>
                <a:noFill/>
              </a:ln>
            </p:spPr>
          </p:pic>
          <p:sp>
            <p:nvSpPr>
              <p:cNvPr id="230" name="Google Shape;230;p5"/>
              <p:cNvSpPr/>
              <p:nvPr/>
            </p:nvSpPr>
            <p:spPr>
              <a:xfrm>
                <a:off x="3689497" y="5184908"/>
                <a:ext cx="7081787" cy="37042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1" name="Google Shape;231;p5"/>
              <p:cNvSpPr txBox="1"/>
              <p:nvPr/>
            </p:nvSpPr>
            <p:spPr>
              <a:xfrm>
                <a:off x="4654383" y="2580955"/>
                <a:ext cx="1242776" cy="3539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700">
                    <a:solidFill>
                      <a:srgbClr val="3F3F3F"/>
                    </a:solidFill>
                    <a:latin typeface="Arial Narrow"/>
                    <a:ea typeface="Arial Narrow"/>
                    <a:cs typeface="Arial Narrow"/>
                    <a:sym typeface="Arial Narrow"/>
                  </a:rPr>
                  <a:t>Visible Light</a:t>
                </a:r>
                <a:endParaRPr/>
              </a:p>
            </p:txBody>
          </p:sp>
          <p:grpSp>
            <p:nvGrpSpPr>
              <p:cNvPr id="232" name="Google Shape;232;p5"/>
              <p:cNvGrpSpPr/>
              <p:nvPr/>
            </p:nvGrpSpPr>
            <p:grpSpPr>
              <a:xfrm>
                <a:off x="4146204" y="5178307"/>
                <a:ext cx="7317493" cy="344295"/>
                <a:chOff x="4146204" y="5178307"/>
                <a:chExt cx="7317493" cy="344295"/>
              </a:xfrm>
            </p:grpSpPr>
            <p:sp>
              <p:nvSpPr>
                <p:cNvPr id="233" name="Google Shape;233;p5"/>
                <p:cNvSpPr txBox="1"/>
                <p:nvPr/>
              </p:nvSpPr>
              <p:spPr>
                <a:xfrm>
                  <a:off x="4146204" y="5178307"/>
                  <a:ext cx="583814"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0.01</a:t>
                  </a:r>
                  <a:endParaRPr b="1" baseline="30000" sz="1600">
                    <a:solidFill>
                      <a:schemeClr val="dk1"/>
                    </a:solidFill>
                    <a:latin typeface="Arial"/>
                    <a:ea typeface="Arial"/>
                    <a:cs typeface="Arial"/>
                    <a:sym typeface="Arial"/>
                  </a:endParaRPr>
                </a:p>
              </p:txBody>
            </p:sp>
            <p:sp>
              <p:nvSpPr>
                <p:cNvPr id="234" name="Google Shape;234;p5"/>
                <p:cNvSpPr txBox="1"/>
                <p:nvPr/>
              </p:nvSpPr>
              <p:spPr>
                <a:xfrm>
                  <a:off x="5302206" y="5178307"/>
                  <a:ext cx="298480"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1</a:t>
                  </a:r>
                  <a:endParaRPr b="1" baseline="30000" sz="1600">
                    <a:solidFill>
                      <a:schemeClr val="dk1"/>
                    </a:solidFill>
                    <a:latin typeface="Arial"/>
                    <a:ea typeface="Arial"/>
                    <a:cs typeface="Arial"/>
                    <a:sym typeface="Arial"/>
                  </a:endParaRPr>
                </a:p>
              </p:txBody>
            </p:sp>
            <p:sp>
              <p:nvSpPr>
                <p:cNvPr id="235" name="Google Shape;235;p5"/>
                <p:cNvSpPr txBox="1"/>
                <p:nvPr/>
              </p:nvSpPr>
              <p:spPr>
                <a:xfrm>
                  <a:off x="6237367" y="5178307"/>
                  <a:ext cx="526106"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100</a:t>
                  </a:r>
                  <a:endParaRPr b="1" baseline="30000" sz="1600">
                    <a:solidFill>
                      <a:schemeClr val="dk1"/>
                    </a:solidFill>
                    <a:latin typeface="Arial"/>
                    <a:ea typeface="Arial"/>
                    <a:cs typeface="Arial"/>
                    <a:sym typeface="Arial"/>
                  </a:endParaRPr>
                </a:p>
              </p:txBody>
            </p:sp>
            <p:sp>
              <p:nvSpPr>
                <p:cNvPr id="236" name="Google Shape;236;p5"/>
                <p:cNvSpPr txBox="1"/>
                <p:nvPr/>
              </p:nvSpPr>
              <p:spPr>
                <a:xfrm>
                  <a:off x="7306591" y="5178307"/>
                  <a:ext cx="487634"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10</a:t>
                  </a:r>
                  <a:r>
                    <a:rPr b="1" baseline="30000" lang="en-US" sz="1600">
                      <a:solidFill>
                        <a:schemeClr val="dk1"/>
                      </a:solidFill>
                      <a:latin typeface="Arial"/>
                      <a:ea typeface="Arial"/>
                      <a:cs typeface="Arial"/>
                      <a:sym typeface="Arial"/>
                    </a:rPr>
                    <a:t>4</a:t>
                  </a:r>
                  <a:endParaRPr/>
                </a:p>
              </p:txBody>
            </p:sp>
            <p:sp>
              <p:nvSpPr>
                <p:cNvPr id="237" name="Google Shape;237;p5"/>
                <p:cNvSpPr txBox="1"/>
                <p:nvPr/>
              </p:nvSpPr>
              <p:spPr>
                <a:xfrm>
                  <a:off x="8305806" y="5178307"/>
                  <a:ext cx="487634"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10</a:t>
                  </a:r>
                  <a:r>
                    <a:rPr b="1" baseline="30000" lang="en-US" sz="1600">
                      <a:solidFill>
                        <a:schemeClr val="dk1"/>
                      </a:solidFill>
                      <a:latin typeface="Arial"/>
                      <a:ea typeface="Arial"/>
                      <a:cs typeface="Arial"/>
                      <a:sym typeface="Arial"/>
                    </a:rPr>
                    <a:t>6</a:t>
                  </a:r>
                  <a:endParaRPr/>
                </a:p>
              </p:txBody>
            </p:sp>
            <p:sp>
              <p:nvSpPr>
                <p:cNvPr id="238" name="Google Shape;238;p5"/>
                <p:cNvSpPr txBox="1"/>
                <p:nvPr/>
              </p:nvSpPr>
              <p:spPr>
                <a:xfrm>
                  <a:off x="8627243" y="5214825"/>
                  <a:ext cx="283645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Narrow"/>
                      <a:ea typeface="Arial Narrow"/>
                      <a:cs typeface="Arial Narrow"/>
                      <a:sym typeface="Arial Narrow"/>
                    </a:rPr>
                    <a:t> Wavelength (μm)</a:t>
                  </a:r>
                  <a:endParaRPr/>
                </a:p>
              </p:txBody>
            </p:sp>
          </p:grpSp>
          <p:sp>
            <p:nvSpPr>
              <p:cNvPr id="239" name="Google Shape;239;p5"/>
              <p:cNvSpPr/>
              <p:nvPr/>
            </p:nvSpPr>
            <p:spPr>
              <a:xfrm>
                <a:off x="5177004" y="2949754"/>
                <a:ext cx="138224" cy="484295"/>
              </a:xfrm>
              <a:prstGeom prst="downArrow">
                <a:avLst>
                  <a:gd fmla="val 50000" name="adj1"/>
                  <a:gd fmla="val 50000" name="adj2"/>
                </a:avLst>
              </a:prstGeom>
              <a:solidFill>
                <a:srgbClr val="3A3838"/>
              </a:solidFill>
              <a:ln cap="flat" cmpd="sng" w="22225">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0" name="Google Shape;240;p5"/>
              <p:cNvSpPr/>
              <p:nvPr/>
            </p:nvSpPr>
            <p:spPr>
              <a:xfrm>
                <a:off x="3700412" y="5527031"/>
                <a:ext cx="7084129" cy="37042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41" name="Google Shape;241;p5"/>
              <p:cNvGrpSpPr/>
              <p:nvPr/>
            </p:nvGrpSpPr>
            <p:grpSpPr>
              <a:xfrm>
                <a:off x="3949057" y="5483555"/>
                <a:ext cx="4416246" cy="338554"/>
                <a:chOff x="3949057" y="5994541"/>
                <a:chExt cx="4416246" cy="338554"/>
              </a:xfrm>
            </p:grpSpPr>
            <p:sp>
              <p:nvSpPr>
                <p:cNvPr id="242" name="Google Shape;242;p5"/>
                <p:cNvSpPr txBox="1"/>
                <p:nvPr/>
              </p:nvSpPr>
              <p:spPr>
                <a:xfrm>
                  <a:off x="8066823" y="5994541"/>
                  <a:ext cx="298480" cy="33855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F5496"/>
                      </a:solidFill>
                      <a:latin typeface="Arial"/>
                      <a:ea typeface="Arial"/>
                      <a:cs typeface="Arial"/>
                      <a:sym typeface="Arial"/>
                    </a:rPr>
                    <a:t>1</a:t>
                  </a:r>
                  <a:endParaRPr b="1" baseline="30000" sz="1600">
                    <a:solidFill>
                      <a:srgbClr val="2F5496"/>
                    </a:solidFill>
                    <a:latin typeface="Arial"/>
                    <a:ea typeface="Arial"/>
                    <a:cs typeface="Arial"/>
                    <a:sym typeface="Arial"/>
                  </a:endParaRPr>
                </a:p>
              </p:txBody>
            </p:sp>
            <p:sp>
              <p:nvSpPr>
                <p:cNvPr id="243" name="Google Shape;243;p5"/>
                <p:cNvSpPr txBox="1"/>
                <p:nvPr/>
              </p:nvSpPr>
              <p:spPr>
                <a:xfrm>
                  <a:off x="7015378" y="5994541"/>
                  <a:ext cx="526106" cy="33855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F5496"/>
                      </a:solidFill>
                      <a:latin typeface="Arial"/>
                      <a:ea typeface="Arial"/>
                      <a:cs typeface="Arial"/>
                      <a:sym typeface="Arial"/>
                    </a:rPr>
                    <a:t>100</a:t>
                  </a:r>
                  <a:endParaRPr b="1" baseline="30000" sz="1600">
                    <a:solidFill>
                      <a:srgbClr val="2F5496"/>
                    </a:solidFill>
                    <a:latin typeface="Arial"/>
                    <a:ea typeface="Arial"/>
                    <a:cs typeface="Arial"/>
                    <a:sym typeface="Arial"/>
                  </a:endParaRPr>
                </a:p>
              </p:txBody>
            </p:sp>
            <p:sp>
              <p:nvSpPr>
                <p:cNvPr id="244" name="Google Shape;244;p5"/>
                <p:cNvSpPr txBox="1"/>
                <p:nvPr/>
              </p:nvSpPr>
              <p:spPr>
                <a:xfrm>
                  <a:off x="5999694" y="5994541"/>
                  <a:ext cx="487634" cy="33855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F5496"/>
                      </a:solidFill>
                      <a:latin typeface="Arial"/>
                      <a:ea typeface="Arial"/>
                      <a:cs typeface="Arial"/>
                      <a:sym typeface="Arial"/>
                    </a:rPr>
                    <a:t>10</a:t>
                  </a:r>
                  <a:r>
                    <a:rPr b="1" baseline="30000" lang="en-US" sz="1600">
                      <a:solidFill>
                        <a:srgbClr val="2F5496"/>
                      </a:solidFill>
                      <a:latin typeface="Arial"/>
                      <a:ea typeface="Arial"/>
                      <a:cs typeface="Arial"/>
                      <a:sym typeface="Arial"/>
                    </a:rPr>
                    <a:t>4</a:t>
                  </a:r>
                  <a:endParaRPr/>
                </a:p>
              </p:txBody>
            </p:sp>
            <p:sp>
              <p:nvSpPr>
                <p:cNvPr id="245" name="Google Shape;245;p5"/>
                <p:cNvSpPr txBox="1"/>
                <p:nvPr/>
              </p:nvSpPr>
              <p:spPr>
                <a:xfrm>
                  <a:off x="4964741" y="5994541"/>
                  <a:ext cx="487634" cy="33855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F5496"/>
                      </a:solidFill>
                      <a:latin typeface="Arial"/>
                      <a:ea typeface="Arial"/>
                      <a:cs typeface="Arial"/>
                      <a:sym typeface="Arial"/>
                    </a:rPr>
                    <a:t>10</a:t>
                  </a:r>
                  <a:r>
                    <a:rPr b="1" baseline="30000" lang="en-US" sz="1600">
                      <a:solidFill>
                        <a:srgbClr val="2F5496"/>
                      </a:solidFill>
                      <a:latin typeface="Arial"/>
                      <a:ea typeface="Arial"/>
                      <a:cs typeface="Arial"/>
                      <a:sym typeface="Arial"/>
                    </a:rPr>
                    <a:t>6</a:t>
                  </a:r>
                  <a:endParaRPr/>
                </a:p>
              </p:txBody>
            </p:sp>
            <p:sp>
              <p:nvSpPr>
                <p:cNvPr id="246" name="Google Shape;246;p5"/>
                <p:cNvSpPr txBox="1"/>
                <p:nvPr/>
              </p:nvSpPr>
              <p:spPr>
                <a:xfrm>
                  <a:off x="3949057" y="5994541"/>
                  <a:ext cx="487634" cy="33855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F5496"/>
                      </a:solidFill>
                      <a:latin typeface="Arial"/>
                      <a:ea typeface="Arial"/>
                      <a:cs typeface="Arial"/>
                      <a:sym typeface="Arial"/>
                    </a:rPr>
                    <a:t>10</a:t>
                  </a:r>
                  <a:r>
                    <a:rPr b="1" baseline="30000" lang="en-US" sz="1600">
                      <a:solidFill>
                        <a:srgbClr val="2F5496"/>
                      </a:solidFill>
                      <a:latin typeface="Arial"/>
                      <a:ea typeface="Arial"/>
                      <a:cs typeface="Arial"/>
                      <a:sym typeface="Arial"/>
                    </a:rPr>
                    <a:t>8</a:t>
                  </a:r>
                  <a:endParaRPr/>
                </a:p>
              </p:txBody>
            </p:sp>
          </p:grpSp>
          <p:cxnSp>
            <p:nvCxnSpPr>
              <p:cNvPr id="247" name="Google Shape;247;p5"/>
              <p:cNvCxnSpPr/>
              <p:nvPr/>
            </p:nvCxnSpPr>
            <p:spPr>
              <a:xfrm rot="10800000">
                <a:off x="4156040" y="5068630"/>
                <a:ext cx="0" cy="411480"/>
              </a:xfrm>
              <a:prstGeom prst="straightConnector1">
                <a:avLst/>
              </a:prstGeom>
              <a:noFill/>
              <a:ln cap="flat" cmpd="sng" w="25400">
                <a:solidFill>
                  <a:schemeClr val="accent1"/>
                </a:solidFill>
                <a:prstDash val="solid"/>
                <a:miter lim="800000"/>
                <a:headEnd len="sm" w="sm" type="none"/>
                <a:tailEnd len="sm" w="sm" type="none"/>
              </a:ln>
            </p:spPr>
          </p:cxnSp>
          <p:cxnSp>
            <p:nvCxnSpPr>
              <p:cNvPr id="248" name="Google Shape;248;p5"/>
              <p:cNvCxnSpPr/>
              <p:nvPr/>
            </p:nvCxnSpPr>
            <p:spPr>
              <a:xfrm rot="10800000">
                <a:off x="5171244" y="5057219"/>
                <a:ext cx="0" cy="411480"/>
              </a:xfrm>
              <a:prstGeom prst="straightConnector1">
                <a:avLst/>
              </a:prstGeom>
              <a:noFill/>
              <a:ln cap="flat" cmpd="sng" w="25400">
                <a:solidFill>
                  <a:schemeClr val="accent1"/>
                </a:solidFill>
                <a:prstDash val="solid"/>
                <a:miter lim="800000"/>
                <a:headEnd len="sm" w="sm" type="none"/>
                <a:tailEnd len="sm" w="sm" type="none"/>
              </a:ln>
            </p:spPr>
          </p:cxnSp>
          <p:cxnSp>
            <p:nvCxnSpPr>
              <p:cNvPr id="249" name="Google Shape;249;p5"/>
              <p:cNvCxnSpPr/>
              <p:nvPr/>
            </p:nvCxnSpPr>
            <p:spPr>
              <a:xfrm rot="10800000">
                <a:off x="6188281" y="5056944"/>
                <a:ext cx="0" cy="411480"/>
              </a:xfrm>
              <a:prstGeom prst="straightConnector1">
                <a:avLst/>
              </a:prstGeom>
              <a:noFill/>
              <a:ln cap="flat" cmpd="sng" w="25400">
                <a:solidFill>
                  <a:schemeClr val="accent1"/>
                </a:solidFill>
                <a:prstDash val="solid"/>
                <a:miter lim="800000"/>
                <a:headEnd len="sm" w="sm" type="none"/>
                <a:tailEnd len="sm" w="sm" type="none"/>
              </a:ln>
            </p:spPr>
          </p:cxnSp>
          <p:cxnSp>
            <p:nvCxnSpPr>
              <p:cNvPr id="250" name="Google Shape;250;p5"/>
              <p:cNvCxnSpPr/>
              <p:nvPr/>
            </p:nvCxnSpPr>
            <p:spPr>
              <a:xfrm rot="10800000">
                <a:off x="7203485" y="5068589"/>
                <a:ext cx="0" cy="411480"/>
              </a:xfrm>
              <a:prstGeom prst="straightConnector1">
                <a:avLst/>
              </a:prstGeom>
              <a:noFill/>
              <a:ln cap="flat" cmpd="sng" w="25400">
                <a:solidFill>
                  <a:schemeClr val="accent1"/>
                </a:solidFill>
                <a:prstDash val="solid"/>
                <a:miter lim="800000"/>
                <a:headEnd len="sm" w="sm" type="none"/>
                <a:tailEnd len="sm" w="sm" type="none"/>
              </a:ln>
            </p:spPr>
          </p:cxnSp>
          <p:cxnSp>
            <p:nvCxnSpPr>
              <p:cNvPr id="251" name="Google Shape;251;p5"/>
              <p:cNvCxnSpPr/>
              <p:nvPr/>
            </p:nvCxnSpPr>
            <p:spPr>
              <a:xfrm rot="10800000">
                <a:off x="8223549" y="5064999"/>
                <a:ext cx="0" cy="411480"/>
              </a:xfrm>
              <a:prstGeom prst="straightConnector1">
                <a:avLst/>
              </a:prstGeom>
              <a:noFill/>
              <a:ln cap="flat" cmpd="sng" w="25400">
                <a:solidFill>
                  <a:schemeClr val="accent1"/>
                </a:solidFill>
                <a:prstDash val="solid"/>
                <a:miter lim="800000"/>
                <a:headEnd len="sm" w="sm" type="none"/>
                <a:tailEnd len="sm" w="sm" type="none"/>
              </a:ln>
            </p:spPr>
          </p:cxnSp>
          <p:sp>
            <p:nvSpPr>
              <p:cNvPr id="252" name="Google Shape;252;p5"/>
              <p:cNvSpPr txBox="1"/>
              <p:nvPr/>
            </p:nvSpPr>
            <p:spPr>
              <a:xfrm>
                <a:off x="8266525" y="5529976"/>
                <a:ext cx="146441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2F5496"/>
                    </a:solidFill>
                    <a:latin typeface="Arial Narrow"/>
                    <a:ea typeface="Arial Narrow"/>
                    <a:cs typeface="Arial Narrow"/>
                    <a:sym typeface="Arial Narrow"/>
                  </a:rPr>
                  <a:t>Frequency (GHz)</a:t>
                </a:r>
                <a:endParaRPr/>
              </a:p>
            </p:txBody>
          </p:sp>
          <p:sp>
            <p:nvSpPr>
              <p:cNvPr id="253" name="Google Shape;253;p5"/>
              <p:cNvSpPr/>
              <p:nvPr/>
            </p:nvSpPr>
            <p:spPr>
              <a:xfrm>
                <a:off x="6813508" y="3514798"/>
                <a:ext cx="1686943" cy="1507718"/>
              </a:xfrm>
              <a:prstGeom prst="rect">
                <a:avLst/>
              </a:prstGeom>
              <a:solidFill>
                <a:srgbClr val="D8E2F3"/>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dk1"/>
                  </a:solidFill>
                  <a:latin typeface="Arial"/>
                  <a:ea typeface="Arial"/>
                  <a:cs typeface="Arial"/>
                  <a:sym typeface="Arial"/>
                </a:endParaRPr>
              </a:p>
            </p:txBody>
          </p:sp>
          <p:sp>
            <p:nvSpPr>
              <p:cNvPr id="254" name="Google Shape;254;p5"/>
              <p:cNvSpPr/>
              <p:nvPr/>
            </p:nvSpPr>
            <p:spPr>
              <a:xfrm>
                <a:off x="5274109" y="3517416"/>
                <a:ext cx="1614060" cy="1505105"/>
              </a:xfrm>
              <a:prstGeom prst="rect">
                <a:avLst/>
              </a:prstGeom>
              <a:solidFill>
                <a:srgbClr val="EDB1AC"/>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dk1"/>
                  </a:solidFill>
                  <a:latin typeface="Arial"/>
                  <a:ea typeface="Arial"/>
                  <a:cs typeface="Arial"/>
                  <a:sym typeface="Arial"/>
                </a:endParaRPr>
              </a:p>
            </p:txBody>
          </p:sp>
          <p:sp>
            <p:nvSpPr>
              <p:cNvPr id="255" name="Google Shape;255;p5"/>
              <p:cNvSpPr/>
              <p:nvPr/>
            </p:nvSpPr>
            <p:spPr>
              <a:xfrm>
                <a:off x="4156040" y="3514798"/>
                <a:ext cx="1045460" cy="1493570"/>
              </a:xfrm>
              <a:prstGeom prst="rect">
                <a:avLst/>
              </a:prstGeom>
              <a:solidFill>
                <a:srgbClr val="A117A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dk1"/>
                  </a:solidFill>
                  <a:latin typeface="Arial"/>
                  <a:ea typeface="Arial"/>
                  <a:cs typeface="Arial"/>
                  <a:sym typeface="Arial"/>
                </a:endParaRPr>
              </a:p>
            </p:txBody>
          </p:sp>
          <p:pic>
            <p:nvPicPr>
              <p:cNvPr id="256" name="Google Shape;256;p5"/>
              <p:cNvPicPr preferRelativeResize="0"/>
              <p:nvPr/>
            </p:nvPicPr>
            <p:blipFill rotWithShape="1">
              <a:blip r:embed="rId4">
                <a:alphaModFix/>
              </a:blip>
              <a:srcRect b="0" l="0" r="0" t="0"/>
              <a:stretch/>
            </p:blipFill>
            <p:spPr>
              <a:xfrm>
                <a:off x="5173488" y="3515848"/>
                <a:ext cx="141740" cy="1492520"/>
              </a:xfrm>
              <a:prstGeom prst="rect">
                <a:avLst/>
              </a:prstGeom>
              <a:noFill/>
              <a:ln>
                <a:noFill/>
              </a:ln>
            </p:spPr>
          </p:pic>
          <p:sp>
            <p:nvSpPr>
              <p:cNvPr id="257" name="Google Shape;257;p5"/>
              <p:cNvSpPr/>
              <p:nvPr/>
            </p:nvSpPr>
            <p:spPr>
              <a:xfrm>
                <a:off x="6919165" y="3134390"/>
                <a:ext cx="1530165"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3F3F3F"/>
                    </a:solidFill>
                    <a:latin typeface="Arial"/>
                    <a:ea typeface="Arial"/>
                    <a:cs typeface="Arial"/>
                    <a:sym typeface="Arial"/>
                  </a:rPr>
                  <a:t>Microwave</a:t>
                </a:r>
                <a:endParaRPr/>
              </a:p>
            </p:txBody>
          </p:sp>
          <p:sp>
            <p:nvSpPr>
              <p:cNvPr id="258" name="Google Shape;258;p5"/>
              <p:cNvSpPr/>
              <p:nvPr/>
            </p:nvSpPr>
            <p:spPr>
              <a:xfrm>
                <a:off x="5358002" y="3134390"/>
                <a:ext cx="15440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3F3F3F"/>
                    </a:solidFill>
                    <a:latin typeface="Arial"/>
                    <a:ea typeface="Arial"/>
                    <a:cs typeface="Arial"/>
                    <a:sym typeface="Arial"/>
                  </a:rPr>
                  <a:t>Infrared</a:t>
                </a:r>
                <a:endParaRPr/>
              </a:p>
            </p:txBody>
          </p:sp>
          <p:sp>
            <p:nvSpPr>
              <p:cNvPr id="259" name="Google Shape;259;p5"/>
              <p:cNvSpPr/>
              <p:nvPr/>
            </p:nvSpPr>
            <p:spPr>
              <a:xfrm>
                <a:off x="3961611" y="3134390"/>
                <a:ext cx="1189748"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3F3F3F"/>
                    </a:solidFill>
                    <a:latin typeface="Arial"/>
                    <a:ea typeface="Arial"/>
                    <a:cs typeface="Arial"/>
                    <a:sym typeface="Arial"/>
                  </a:rPr>
                  <a:t>Ultraviolet</a:t>
                </a:r>
                <a:endParaRPr/>
              </a:p>
            </p:txBody>
          </p:sp>
          <p:cxnSp>
            <p:nvCxnSpPr>
              <p:cNvPr id="260" name="Google Shape;260;p5"/>
              <p:cNvCxnSpPr/>
              <p:nvPr/>
            </p:nvCxnSpPr>
            <p:spPr>
              <a:xfrm rot="10800000">
                <a:off x="4730090" y="5065241"/>
                <a:ext cx="0" cy="411480"/>
              </a:xfrm>
              <a:prstGeom prst="straightConnector1">
                <a:avLst/>
              </a:prstGeom>
              <a:noFill/>
              <a:ln cap="flat" cmpd="sng" w="25400">
                <a:solidFill>
                  <a:schemeClr val="accent1"/>
                </a:solidFill>
                <a:prstDash val="solid"/>
                <a:miter lim="800000"/>
                <a:headEnd len="sm" w="sm" type="none"/>
                <a:tailEnd len="sm" w="sm" type="none"/>
              </a:ln>
            </p:spPr>
          </p:cxnSp>
          <p:cxnSp>
            <p:nvCxnSpPr>
              <p:cNvPr id="261" name="Google Shape;261;p5"/>
              <p:cNvCxnSpPr/>
              <p:nvPr/>
            </p:nvCxnSpPr>
            <p:spPr>
              <a:xfrm rot="10800000">
                <a:off x="5747127" y="5064966"/>
                <a:ext cx="0" cy="411480"/>
              </a:xfrm>
              <a:prstGeom prst="straightConnector1">
                <a:avLst/>
              </a:prstGeom>
              <a:noFill/>
              <a:ln cap="flat" cmpd="sng" w="25400">
                <a:solidFill>
                  <a:schemeClr val="accent1"/>
                </a:solidFill>
                <a:prstDash val="solid"/>
                <a:miter lim="800000"/>
                <a:headEnd len="sm" w="sm" type="none"/>
                <a:tailEnd len="sm" w="sm" type="none"/>
              </a:ln>
            </p:spPr>
          </p:cxnSp>
          <p:cxnSp>
            <p:nvCxnSpPr>
              <p:cNvPr id="262" name="Google Shape;262;p5"/>
              <p:cNvCxnSpPr/>
              <p:nvPr/>
            </p:nvCxnSpPr>
            <p:spPr>
              <a:xfrm rot="10800000">
                <a:off x="6762331" y="5076611"/>
                <a:ext cx="0" cy="411480"/>
              </a:xfrm>
              <a:prstGeom prst="straightConnector1">
                <a:avLst/>
              </a:prstGeom>
              <a:noFill/>
              <a:ln cap="flat" cmpd="sng" w="25400">
                <a:solidFill>
                  <a:schemeClr val="accent1"/>
                </a:solidFill>
                <a:prstDash val="solid"/>
                <a:miter lim="800000"/>
                <a:headEnd len="sm" w="sm" type="none"/>
                <a:tailEnd len="sm" w="sm" type="none"/>
              </a:ln>
            </p:spPr>
          </p:cxnSp>
          <p:cxnSp>
            <p:nvCxnSpPr>
              <p:cNvPr id="263" name="Google Shape;263;p5"/>
              <p:cNvCxnSpPr/>
              <p:nvPr/>
            </p:nvCxnSpPr>
            <p:spPr>
              <a:xfrm rot="10800000">
                <a:off x="7782395" y="5073021"/>
                <a:ext cx="0" cy="411480"/>
              </a:xfrm>
              <a:prstGeom prst="straightConnector1">
                <a:avLst/>
              </a:prstGeom>
              <a:noFill/>
              <a:ln cap="flat" cmpd="sng" w="25400">
                <a:solidFill>
                  <a:schemeClr val="accent1"/>
                </a:solidFill>
                <a:prstDash val="solid"/>
                <a:miter lim="800000"/>
                <a:headEnd len="sm" w="sm" type="none"/>
                <a:tailEnd len="sm" w="sm" type="none"/>
              </a:ln>
            </p:spPr>
          </p:cxnSp>
          <p:grpSp>
            <p:nvGrpSpPr>
              <p:cNvPr id="264" name="Google Shape;264;p5"/>
              <p:cNvGrpSpPr/>
              <p:nvPr/>
            </p:nvGrpSpPr>
            <p:grpSpPr>
              <a:xfrm>
                <a:off x="4471358" y="5487865"/>
                <a:ext cx="3514374" cy="338554"/>
                <a:chOff x="4964741" y="5994541"/>
                <a:chExt cx="3514374" cy="338554"/>
              </a:xfrm>
            </p:grpSpPr>
            <p:sp>
              <p:nvSpPr>
                <p:cNvPr id="265" name="Google Shape;265;p5"/>
                <p:cNvSpPr txBox="1"/>
                <p:nvPr/>
              </p:nvSpPr>
              <p:spPr>
                <a:xfrm>
                  <a:off x="8066823" y="5994541"/>
                  <a:ext cx="412292" cy="33855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F5496"/>
                      </a:solidFill>
                      <a:latin typeface="Arial"/>
                      <a:ea typeface="Arial"/>
                      <a:cs typeface="Arial"/>
                      <a:sym typeface="Arial"/>
                    </a:rPr>
                    <a:t>10</a:t>
                  </a:r>
                  <a:endParaRPr b="1" baseline="30000" sz="1600">
                    <a:solidFill>
                      <a:srgbClr val="2F5496"/>
                    </a:solidFill>
                    <a:latin typeface="Arial"/>
                    <a:ea typeface="Arial"/>
                    <a:cs typeface="Arial"/>
                    <a:sym typeface="Arial"/>
                  </a:endParaRPr>
                </a:p>
              </p:txBody>
            </p:sp>
            <p:sp>
              <p:nvSpPr>
                <p:cNvPr id="266" name="Google Shape;266;p5"/>
                <p:cNvSpPr txBox="1"/>
                <p:nvPr/>
              </p:nvSpPr>
              <p:spPr>
                <a:xfrm>
                  <a:off x="7015378" y="5994541"/>
                  <a:ext cx="487634" cy="33855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F5496"/>
                      </a:solidFill>
                      <a:latin typeface="Arial"/>
                      <a:ea typeface="Arial"/>
                      <a:cs typeface="Arial"/>
                      <a:sym typeface="Arial"/>
                    </a:rPr>
                    <a:t>10</a:t>
                  </a:r>
                  <a:r>
                    <a:rPr b="1" baseline="30000" lang="en-US" sz="1600">
                      <a:solidFill>
                        <a:srgbClr val="2F5496"/>
                      </a:solidFill>
                      <a:latin typeface="Arial"/>
                      <a:ea typeface="Arial"/>
                      <a:cs typeface="Arial"/>
                      <a:sym typeface="Arial"/>
                    </a:rPr>
                    <a:t>3</a:t>
                  </a:r>
                  <a:endParaRPr/>
                </a:p>
              </p:txBody>
            </p:sp>
            <p:sp>
              <p:nvSpPr>
                <p:cNvPr id="267" name="Google Shape;267;p5"/>
                <p:cNvSpPr txBox="1"/>
                <p:nvPr/>
              </p:nvSpPr>
              <p:spPr>
                <a:xfrm>
                  <a:off x="5999694" y="5994541"/>
                  <a:ext cx="487634" cy="33855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F5496"/>
                      </a:solidFill>
                      <a:latin typeface="Arial"/>
                      <a:ea typeface="Arial"/>
                      <a:cs typeface="Arial"/>
                      <a:sym typeface="Arial"/>
                    </a:rPr>
                    <a:t>10</a:t>
                  </a:r>
                  <a:r>
                    <a:rPr b="1" baseline="30000" lang="en-US" sz="1600">
                      <a:solidFill>
                        <a:srgbClr val="2F5496"/>
                      </a:solidFill>
                      <a:latin typeface="Arial"/>
                      <a:ea typeface="Arial"/>
                      <a:cs typeface="Arial"/>
                      <a:sym typeface="Arial"/>
                    </a:rPr>
                    <a:t>5</a:t>
                  </a:r>
                  <a:endParaRPr/>
                </a:p>
              </p:txBody>
            </p:sp>
            <p:sp>
              <p:nvSpPr>
                <p:cNvPr id="268" name="Google Shape;268;p5"/>
                <p:cNvSpPr txBox="1"/>
                <p:nvPr/>
              </p:nvSpPr>
              <p:spPr>
                <a:xfrm>
                  <a:off x="4964741" y="5994541"/>
                  <a:ext cx="487634" cy="33855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F5496"/>
                      </a:solidFill>
                      <a:latin typeface="Arial"/>
                      <a:ea typeface="Arial"/>
                      <a:cs typeface="Arial"/>
                      <a:sym typeface="Arial"/>
                    </a:rPr>
                    <a:t>10</a:t>
                  </a:r>
                  <a:r>
                    <a:rPr b="1" baseline="30000" lang="en-US" sz="1600">
                      <a:solidFill>
                        <a:srgbClr val="2F5496"/>
                      </a:solidFill>
                      <a:latin typeface="Arial"/>
                      <a:ea typeface="Arial"/>
                      <a:cs typeface="Arial"/>
                      <a:sym typeface="Arial"/>
                    </a:rPr>
                    <a:t>7</a:t>
                  </a:r>
                  <a:endParaRPr/>
                </a:p>
              </p:txBody>
            </p:sp>
          </p:grpSp>
          <p:cxnSp>
            <p:nvCxnSpPr>
              <p:cNvPr id="269" name="Google Shape;269;p5"/>
              <p:cNvCxnSpPr/>
              <p:nvPr/>
            </p:nvCxnSpPr>
            <p:spPr>
              <a:xfrm rot="10800000">
                <a:off x="4142706" y="3514798"/>
                <a:ext cx="0" cy="1507718"/>
              </a:xfrm>
              <a:prstGeom prst="straightConnector1">
                <a:avLst/>
              </a:prstGeom>
              <a:noFill/>
              <a:ln cap="flat" cmpd="sng" w="25400">
                <a:solidFill>
                  <a:schemeClr val="dk1"/>
                </a:solidFill>
                <a:prstDash val="solid"/>
                <a:miter lim="800000"/>
                <a:headEnd len="sm" w="sm" type="none"/>
                <a:tailEnd len="sm" w="sm" type="none"/>
              </a:ln>
            </p:spPr>
          </p:cxnSp>
          <p:cxnSp>
            <p:nvCxnSpPr>
              <p:cNvPr id="270" name="Google Shape;270;p5"/>
              <p:cNvCxnSpPr/>
              <p:nvPr/>
            </p:nvCxnSpPr>
            <p:spPr>
              <a:xfrm>
                <a:off x="3348556" y="5060526"/>
                <a:ext cx="6257042" cy="0"/>
              </a:xfrm>
              <a:prstGeom prst="straightConnector1">
                <a:avLst/>
              </a:prstGeom>
              <a:noFill/>
              <a:ln cap="flat" cmpd="sng" w="25400">
                <a:solidFill>
                  <a:schemeClr val="lt1"/>
                </a:solidFill>
                <a:prstDash val="solid"/>
                <a:miter lim="800000"/>
                <a:headEnd len="sm" w="sm" type="none"/>
                <a:tailEnd len="sm" w="sm" type="none"/>
              </a:ln>
            </p:spPr>
          </p:cxnSp>
          <p:sp>
            <p:nvSpPr>
              <p:cNvPr id="271" name="Google Shape;271;p5"/>
              <p:cNvSpPr/>
              <p:nvPr/>
            </p:nvSpPr>
            <p:spPr>
              <a:xfrm>
                <a:off x="3109716" y="3429131"/>
                <a:ext cx="1015834" cy="15631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272" name="Google Shape;272;p5"/>
            <p:cNvSpPr/>
            <p:nvPr/>
          </p:nvSpPr>
          <p:spPr>
            <a:xfrm>
              <a:off x="5763772" y="3027232"/>
              <a:ext cx="166197" cy="15849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273" name="Google Shape;273;p5"/>
          <p:cNvSpPr/>
          <p:nvPr/>
        </p:nvSpPr>
        <p:spPr>
          <a:xfrm>
            <a:off x="2572019" y="2177427"/>
            <a:ext cx="3185223" cy="1507718"/>
          </a:xfrm>
          <a:prstGeom prst="rect">
            <a:avLst/>
          </a:prstGeom>
          <a:solidFill>
            <a:schemeClr val="lt1">
              <a:alpha val="5372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4" name="Google Shape;274;p5"/>
          <p:cNvSpPr/>
          <p:nvPr/>
        </p:nvSpPr>
        <p:spPr>
          <a:xfrm>
            <a:off x="1395598" y="2164914"/>
            <a:ext cx="1034682" cy="1507718"/>
          </a:xfrm>
          <a:prstGeom prst="rect">
            <a:avLst/>
          </a:prstGeom>
          <a:solidFill>
            <a:schemeClr val="lt1">
              <a:alpha val="5372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75" name="Google Shape;275;p5"/>
          <p:cNvPicPr preferRelativeResize="0"/>
          <p:nvPr/>
        </p:nvPicPr>
        <p:blipFill rotWithShape="1">
          <a:blip r:embed="rId5">
            <a:alphaModFix/>
          </a:blip>
          <a:srcRect b="10869" l="8034" r="16453" t="0"/>
          <a:stretch/>
        </p:blipFill>
        <p:spPr>
          <a:xfrm>
            <a:off x="1417810" y="2154978"/>
            <a:ext cx="3581758" cy="1516834"/>
          </a:xfrm>
          <a:prstGeom prst="rect">
            <a:avLst/>
          </a:prstGeom>
          <a:noFill/>
          <a:ln>
            <a:noFill/>
          </a:ln>
        </p:spPr>
      </p:pic>
      <p:sp>
        <p:nvSpPr>
          <p:cNvPr id="276" name="Google Shape;276;p5"/>
          <p:cNvSpPr txBox="1"/>
          <p:nvPr/>
        </p:nvSpPr>
        <p:spPr>
          <a:xfrm>
            <a:off x="831728" y="2771809"/>
            <a:ext cx="59503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50%</a:t>
            </a:r>
            <a:endParaRPr b="1" baseline="30000" sz="1600">
              <a:solidFill>
                <a:schemeClr val="dk1"/>
              </a:solidFill>
              <a:latin typeface="Arial"/>
              <a:ea typeface="Arial"/>
              <a:cs typeface="Arial"/>
              <a:sym typeface="Arial"/>
            </a:endParaRPr>
          </a:p>
        </p:txBody>
      </p:sp>
      <p:sp>
        <p:nvSpPr>
          <p:cNvPr id="277" name="Google Shape;277;p5"/>
          <p:cNvSpPr txBox="1"/>
          <p:nvPr/>
        </p:nvSpPr>
        <p:spPr>
          <a:xfrm>
            <a:off x="945541" y="3515868"/>
            <a:ext cx="48122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0%</a:t>
            </a:r>
            <a:endParaRPr b="1" baseline="30000" sz="1600">
              <a:solidFill>
                <a:schemeClr val="dk1"/>
              </a:solidFill>
              <a:latin typeface="Arial"/>
              <a:ea typeface="Arial"/>
              <a:cs typeface="Arial"/>
              <a:sym typeface="Arial"/>
            </a:endParaRPr>
          </a:p>
        </p:txBody>
      </p:sp>
      <p:sp>
        <p:nvSpPr>
          <p:cNvPr id="278" name="Google Shape;278;p5"/>
          <p:cNvSpPr txBox="1"/>
          <p:nvPr/>
        </p:nvSpPr>
        <p:spPr>
          <a:xfrm rot="-5400000">
            <a:off x="-623358" y="2798319"/>
            <a:ext cx="256986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Narrow"/>
                <a:ea typeface="Arial Narrow"/>
                <a:cs typeface="Arial Narrow"/>
                <a:sym typeface="Arial Narrow"/>
              </a:rPr>
              <a:t>Atmospheric opacity</a:t>
            </a:r>
            <a:endParaRPr/>
          </a:p>
        </p:txBody>
      </p:sp>
      <p:sp>
        <p:nvSpPr>
          <p:cNvPr id="279" name="Google Shape;279;p5"/>
          <p:cNvSpPr txBox="1"/>
          <p:nvPr/>
        </p:nvSpPr>
        <p:spPr>
          <a:xfrm>
            <a:off x="728880" y="2066692"/>
            <a:ext cx="70884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100%</a:t>
            </a:r>
            <a:endParaRPr b="1" baseline="30000" sz="1600">
              <a:solidFill>
                <a:schemeClr val="dk1"/>
              </a:solidFill>
              <a:latin typeface="Arial"/>
              <a:ea typeface="Arial"/>
              <a:cs typeface="Arial"/>
              <a:sym typeface="Arial"/>
            </a:endParaRPr>
          </a:p>
        </p:txBody>
      </p:sp>
      <p:sp>
        <p:nvSpPr>
          <p:cNvPr id="280" name="Google Shape;280;p5"/>
          <p:cNvSpPr/>
          <p:nvPr/>
        </p:nvSpPr>
        <p:spPr>
          <a:xfrm>
            <a:off x="2406265" y="2179850"/>
            <a:ext cx="907094" cy="1509463"/>
          </a:xfrm>
          <a:prstGeom prst="trapezoid">
            <a:avLst>
              <a:gd fmla="val 6287" name="adj"/>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1" name="Google Shape;281;p5"/>
          <p:cNvSpPr/>
          <p:nvPr/>
        </p:nvSpPr>
        <p:spPr>
          <a:xfrm>
            <a:off x="2383167" y="2798916"/>
            <a:ext cx="935422" cy="52361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F2F2F2"/>
                </a:solidFill>
                <a:latin typeface="Arial Narrow"/>
                <a:ea typeface="Arial Narrow"/>
                <a:cs typeface="Arial Narrow"/>
                <a:sym typeface="Arial Narrow"/>
              </a:rPr>
              <a:t>Cloud</a:t>
            </a:r>
            <a:endParaRPr/>
          </a:p>
          <a:p>
            <a:pPr indent="0" lvl="0" marL="0" marR="0" rtl="0" algn="ctr">
              <a:spcBef>
                <a:spcPts val="0"/>
              </a:spcBef>
              <a:spcAft>
                <a:spcPts val="0"/>
              </a:spcAft>
              <a:buNone/>
            </a:pPr>
            <a:r>
              <a:rPr b="1" lang="en-US" sz="1200">
                <a:solidFill>
                  <a:srgbClr val="F2F2F2"/>
                </a:solidFill>
                <a:latin typeface="Arial Narrow"/>
                <a:ea typeface="Arial Narrow"/>
                <a:cs typeface="Arial Narrow"/>
                <a:sym typeface="Arial Narrow"/>
              </a:rPr>
              <a:t>Attenuation</a:t>
            </a:r>
            <a:endParaRPr/>
          </a:p>
        </p:txBody>
      </p:sp>
      <p:grpSp>
        <p:nvGrpSpPr>
          <p:cNvPr id="282" name="Google Shape;282;p5"/>
          <p:cNvGrpSpPr/>
          <p:nvPr/>
        </p:nvGrpSpPr>
        <p:grpSpPr>
          <a:xfrm>
            <a:off x="7694866" y="1762411"/>
            <a:ext cx="3665580" cy="3658699"/>
            <a:chOff x="7694866" y="1762411"/>
            <a:chExt cx="3665580" cy="3658699"/>
          </a:xfrm>
        </p:grpSpPr>
        <p:sp>
          <p:nvSpPr>
            <p:cNvPr id="283" name="Google Shape;283;p5"/>
            <p:cNvSpPr txBox="1"/>
            <p:nvPr/>
          </p:nvSpPr>
          <p:spPr>
            <a:xfrm>
              <a:off x="7946234" y="2281789"/>
              <a:ext cx="3414212" cy="31393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Narrow"/>
                  <a:ea typeface="Arial Narrow"/>
                  <a:cs typeface="Arial Narrow"/>
                  <a:sym typeface="Arial Narrow"/>
                </a:rPr>
                <a:t>Microwaves are at longer wavelengths than visible and infrared light</a:t>
              </a:r>
              <a:endParaRPr/>
            </a:p>
            <a:p>
              <a:pPr indent="0" lvl="0" marL="0" marR="0" rtl="0" algn="l">
                <a:spcBef>
                  <a:spcPts val="0"/>
                </a:spcBef>
                <a:spcAft>
                  <a:spcPts val="0"/>
                </a:spcAft>
                <a:buNone/>
              </a:pPr>
              <a:r>
                <a:t/>
              </a:r>
              <a:endParaRPr sz="18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lang="en-US" sz="1800">
                  <a:solidFill>
                    <a:schemeClr val="dk1"/>
                  </a:solidFill>
                  <a:latin typeface="Arial Narrow"/>
                  <a:ea typeface="Arial Narrow"/>
                  <a:cs typeface="Arial Narrow"/>
                  <a:sym typeface="Arial Narrow"/>
                </a:rPr>
                <a:t>Usually measured in frequency not wavelength (300 GHz to 0.3 GHz)</a:t>
              </a:r>
              <a:endParaRPr/>
            </a:p>
            <a:p>
              <a:pPr indent="0" lvl="0" marL="0" marR="0" rtl="0" algn="l">
                <a:spcBef>
                  <a:spcPts val="0"/>
                </a:spcBef>
                <a:spcAft>
                  <a:spcPts val="0"/>
                </a:spcAft>
                <a:buNone/>
              </a:pPr>
              <a:r>
                <a:t/>
              </a:r>
              <a:endParaRPr sz="18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lang="en-US" sz="1800">
                  <a:solidFill>
                    <a:schemeClr val="dk1"/>
                  </a:solidFill>
                  <a:latin typeface="Arial Narrow"/>
                  <a:ea typeface="Arial Narrow"/>
                  <a:cs typeface="Arial Narrow"/>
                  <a:sym typeface="Arial Narrow"/>
                </a:rPr>
                <a:t>Atmospheric “window” covers most of the microwave range</a:t>
              </a:r>
              <a:endParaRPr/>
            </a:p>
            <a:p>
              <a:pPr indent="0" lvl="0" marL="0" marR="0" rtl="0" algn="l">
                <a:spcBef>
                  <a:spcPts val="0"/>
                </a:spcBef>
                <a:spcAft>
                  <a:spcPts val="0"/>
                </a:spcAft>
                <a:buNone/>
              </a:pPr>
              <a:r>
                <a:t/>
              </a:r>
              <a:endParaRPr sz="18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lang="en-US" sz="1800">
                  <a:solidFill>
                    <a:schemeClr val="dk1"/>
                  </a:solidFill>
                  <a:latin typeface="Arial Narrow"/>
                  <a:ea typeface="Arial Narrow"/>
                  <a:cs typeface="Arial Narrow"/>
                  <a:sym typeface="Arial Narrow"/>
                </a:rPr>
                <a:t>Clouds do not block transmission of microwaves</a:t>
              </a:r>
              <a:endParaRPr/>
            </a:p>
          </p:txBody>
        </p:sp>
        <p:cxnSp>
          <p:nvCxnSpPr>
            <p:cNvPr id="284" name="Google Shape;284;p5"/>
            <p:cNvCxnSpPr/>
            <p:nvPr/>
          </p:nvCxnSpPr>
          <p:spPr>
            <a:xfrm>
              <a:off x="7767687" y="2370557"/>
              <a:ext cx="0" cy="2955587"/>
            </a:xfrm>
            <a:prstGeom prst="straightConnector1">
              <a:avLst/>
            </a:prstGeom>
            <a:noFill/>
            <a:ln cap="flat" cmpd="sng" w="38100">
              <a:solidFill>
                <a:srgbClr val="7F7F7F"/>
              </a:solidFill>
              <a:prstDash val="solid"/>
              <a:miter lim="800000"/>
              <a:headEnd len="sm" w="sm" type="none"/>
              <a:tailEnd len="sm" w="sm" type="none"/>
            </a:ln>
          </p:spPr>
        </p:cxnSp>
        <p:sp>
          <p:nvSpPr>
            <p:cNvPr id="285" name="Google Shape;285;p5"/>
            <p:cNvSpPr/>
            <p:nvPr/>
          </p:nvSpPr>
          <p:spPr>
            <a:xfrm>
              <a:off x="7694866" y="1762411"/>
              <a:ext cx="292580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Narrow"/>
                  <a:ea typeface="Arial Narrow"/>
                  <a:cs typeface="Arial Narrow"/>
                  <a:sym typeface="Arial Narrow"/>
                </a:rPr>
                <a:t>Characteristics of microwaves</a:t>
              </a:r>
              <a:endParaRPr b="1" sz="1800">
                <a:solidFill>
                  <a:schemeClr val="dk1"/>
                </a:solidFill>
                <a:latin typeface="Arial"/>
                <a:ea typeface="Arial"/>
                <a:cs typeface="Arial"/>
                <a:sym typeface="Arial"/>
              </a:endParaRPr>
            </a:p>
          </p:txBody>
        </p:sp>
      </p:grpSp>
      <p:pic>
        <p:nvPicPr>
          <p:cNvPr id="286" name="Google Shape;286;p5"/>
          <p:cNvPicPr preferRelativeResize="0"/>
          <p:nvPr/>
        </p:nvPicPr>
        <p:blipFill rotWithShape="1">
          <a:blip r:embed="rId6">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1"/>
                                        <p:tgtEl>
                                          <p:spTgt spid="2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grpSp>
        <p:nvGrpSpPr>
          <p:cNvPr id="292" name="Google Shape;292;p6"/>
          <p:cNvGrpSpPr/>
          <p:nvPr/>
        </p:nvGrpSpPr>
        <p:grpSpPr>
          <a:xfrm>
            <a:off x="1665968" y="2227070"/>
            <a:ext cx="2347412" cy="2009238"/>
            <a:chOff x="378536" y="237033"/>
            <a:chExt cx="4328436" cy="3704871"/>
          </a:xfrm>
        </p:grpSpPr>
        <p:pic>
          <p:nvPicPr>
            <p:cNvPr descr="satCartoon_mod.gif" id="293" name="Google Shape;293;p6"/>
            <p:cNvPicPr preferRelativeResize="0"/>
            <p:nvPr/>
          </p:nvPicPr>
          <p:blipFill rotWithShape="1">
            <a:blip r:embed="rId3">
              <a:alphaModFix amt="73000"/>
            </a:blip>
            <a:srcRect b="0" l="0" r="0" t="0"/>
            <a:stretch/>
          </p:blipFill>
          <p:spPr>
            <a:xfrm>
              <a:off x="378536" y="237033"/>
              <a:ext cx="1687114" cy="1591511"/>
            </a:xfrm>
            <a:prstGeom prst="rect">
              <a:avLst/>
            </a:prstGeom>
            <a:noFill/>
            <a:ln>
              <a:noFill/>
            </a:ln>
          </p:spPr>
        </p:pic>
        <p:cxnSp>
          <p:nvCxnSpPr>
            <p:cNvPr id="294" name="Google Shape;294;p6"/>
            <p:cNvCxnSpPr/>
            <p:nvPr/>
          </p:nvCxnSpPr>
          <p:spPr>
            <a:xfrm rot="10800000">
              <a:off x="1710086" y="1472994"/>
              <a:ext cx="1185210" cy="1237262"/>
            </a:xfrm>
            <a:prstGeom prst="straightConnector1">
              <a:avLst/>
            </a:prstGeom>
            <a:solidFill>
              <a:srgbClr val="00B8FF"/>
            </a:solidFill>
            <a:ln cap="flat" cmpd="sng" w="38100">
              <a:solidFill>
                <a:srgbClr val="000000"/>
              </a:solidFill>
              <a:prstDash val="solid"/>
              <a:round/>
              <a:headEnd len="sm" w="sm" type="none"/>
              <a:tailEnd len="med" w="med" type="stealth"/>
            </a:ln>
          </p:spPr>
        </p:cxnSp>
        <p:sp>
          <p:nvSpPr>
            <p:cNvPr id="295" name="Google Shape;295;p6"/>
            <p:cNvSpPr/>
            <p:nvPr/>
          </p:nvSpPr>
          <p:spPr>
            <a:xfrm>
              <a:off x="1651146" y="2759748"/>
              <a:ext cx="2793707" cy="1066650"/>
            </a:xfrm>
            <a:prstGeom prst="ellipse">
              <a:avLst/>
            </a:prstGeom>
            <a:solidFill>
              <a:srgbClr val="00B8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rgbClr val="000000"/>
                </a:solidFill>
                <a:latin typeface="Arial"/>
                <a:ea typeface="Arial"/>
                <a:cs typeface="Arial"/>
                <a:sym typeface="Arial"/>
              </a:endParaRPr>
            </a:p>
          </p:txBody>
        </p:sp>
        <p:sp>
          <p:nvSpPr>
            <p:cNvPr id="296" name="Google Shape;296;p6"/>
            <p:cNvSpPr/>
            <p:nvPr/>
          </p:nvSpPr>
          <p:spPr>
            <a:xfrm>
              <a:off x="1269868" y="2996780"/>
              <a:ext cx="3437104" cy="945124"/>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rgbClr val="000000"/>
                </a:solidFill>
                <a:latin typeface="Arial"/>
                <a:ea typeface="Arial"/>
                <a:cs typeface="Arial"/>
                <a:sym typeface="Arial"/>
              </a:endParaRPr>
            </a:p>
          </p:txBody>
        </p:sp>
      </p:grpSp>
      <p:sp>
        <p:nvSpPr>
          <p:cNvPr id="297" name="Google Shape;297;p6"/>
          <p:cNvSpPr txBox="1"/>
          <p:nvPr>
            <p:ph type="title"/>
          </p:nvPr>
        </p:nvSpPr>
        <p:spPr>
          <a:xfrm>
            <a:off x="528298" y="11557"/>
            <a:ext cx="10673686"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3200"/>
              <a:buFont typeface="Arial Narrow"/>
              <a:buNone/>
            </a:pPr>
            <a:r>
              <a:rPr lang="en-US">
                <a:solidFill>
                  <a:srgbClr val="1F3864"/>
                </a:solidFill>
                <a:latin typeface="Arial Narrow"/>
                <a:ea typeface="Arial Narrow"/>
                <a:cs typeface="Arial Narrow"/>
                <a:sym typeface="Arial Narrow"/>
              </a:rPr>
              <a:t>Satellite sensors measure naturally occurring or </a:t>
            </a:r>
            <a:br>
              <a:rPr lang="en-US">
                <a:solidFill>
                  <a:srgbClr val="1F3864"/>
                </a:solidFill>
                <a:latin typeface="Arial Narrow"/>
                <a:ea typeface="Arial Narrow"/>
                <a:cs typeface="Arial Narrow"/>
                <a:sym typeface="Arial Narrow"/>
              </a:rPr>
            </a:br>
            <a:r>
              <a:rPr lang="en-US">
                <a:solidFill>
                  <a:srgbClr val="1F3864"/>
                </a:solidFill>
                <a:latin typeface="Arial Narrow"/>
                <a:ea typeface="Arial Narrow"/>
                <a:cs typeface="Arial Narrow"/>
                <a:sym typeface="Arial Narrow"/>
              </a:rPr>
              <a:t>instrument-generated microwave signals</a:t>
            </a:r>
            <a:endParaRPr/>
          </a:p>
        </p:txBody>
      </p:sp>
      <p:sp>
        <p:nvSpPr>
          <p:cNvPr id="298" name="Google Shape;298;p6"/>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299" name="Google Shape;299;p6"/>
          <p:cNvSpPr/>
          <p:nvPr/>
        </p:nvSpPr>
        <p:spPr>
          <a:xfrm>
            <a:off x="1062466" y="1541307"/>
            <a:ext cx="216918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3F3F3F"/>
                </a:solidFill>
                <a:latin typeface="Arial Narrow"/>
                <a:ea typeface="Arial Narrow"/>
                <a:cs typeface="Arial Narrow"/>
                <a:sym typeface="Arial Narrow"/>
              </a:rPr>
              <a:t>Passive sensors</a:t>
            </a:r>
            <a:endParaRPr/>
          </a:p>
        </p:txBody>
      </p:sp>
      <p:grpSp>
        <p:nvGrpSpPr>
          <p:cNvPr id="300" name="Google Shape;300;p6"/>
          <p:cNvGrpSpPr/>
          <p:nvPr/>
        </p:nvGrpSpPr>
        <p:grpSpPr>
          <a:xfrm>
            <a:off x="6585942" y="2231904"/>
            <a:ext cx="2396978" cy="2120894"/>
            <a:chOff x="293878" y="2590438"/>
            <a:chExt cx="4328436" cy="3829887"/>
          </a:xfrm>
        </p:grpSpPr>
        <p:grpSp>
          <p:nvGrpSpPr>
            <p:cNvPr id="301" name="Google Shape;301;p6"/>
            <p:cNvGrpSpPr/>
            <p:nvPr/>
          </p:nvGrpSpPr>
          <p:grpSpPr>
            <a:xfrm>
              <a:off x="293878" y="2590438"/>
              <a:ext cx="4328436" cy="3829887"/>
              <a:chOff x="378536" y="237033"/>
              <a:chExt cx="4328436" cy="3829887"/>
            </a:xfrm>
          </p:grpSpPr>
          <p:pic>
            <p:nvPicPr>
              <p:cNvPr descr="satCartoon_mod.gif" id="302" name="Google Shape;302;p6"/>
              <p:cNvPicPr preferRelativeResize="0"/>
              <p:nvPr/>
            </p:nvPicPr>
            <p:blipFill rotWithShape="1">
              <a:blip r:embed="rId4">
                <a:alphaModFix amt="73000"/>
              </a:blip>
              <a:srcRect b="0" l="0" r="0" t="0"/>
              <a:stretch/>
            </p:blipFill>
            <p:spPr>
              <a:xfrm>
                <a:off x="378536" y="237033"/>
                <a:ext cx="1687114" cy="1591511"/>
              </a:xfrm>
              <a:prstGeom prst="rect">
                <a:avLst/>
              </a:prstGeom>
              <a:noFill/>
              <a:ln>
                <a:noFill/>
              </a:ln>
            </p:spPr>
          </p:pic>
          <p:cxnSp>
            <p:nvCxnSpPr>
              <p:cNvPr id="303" name="Google Shape;303;p6"/>
              <p:cNvCxnSpPr/>
              <p:nvPr/>
            </p:nvCxnSpPr>
            <p:spPr>
              <a:xfrm rot="10800000">
                <a:off x="1860794" y="1406108"/>
                <a:ext cx="1219074" cy="1303682"/>
              </a:xfrm>
              <a:prstGeom prst="straightConnector1">
                <a:avLst/>
              </a:prstGeom>
              <a:solidFill>
                <a:srgbClr val="00B8FF"/>
              </a:solidFill>
              <a:ln cap="flat" cmpd="sng" w="38100">
                <a:solidFill>
                  <a:srgbClr val="C00000"/>
                </a:solidFill>
                <a:prstDash val="solid"/>
                <a:round/>
                <a:headEnd len="sm" w="sm" type="none"/>
                <a:tailEnd len="med" w="med" type="stealth"/>
              </a:ln>
            </p:spPr>
          </p:cxnSp>
          <p:sp>
            <p:nvSpPr>
              <p:cNvPr id="304" name="Google Shape;304;p6"/>
              <p:cNvSpPr/>
              <p:nvPr/>
            </p:nvSpPr>
            <p:spPr>
              <a:xfrm>
                <a:off x="1651146" y="2759748"/>
                <a:ext cx="2793707" cy="1066650"/>
              </a:xfrm>
              <a:prstGeom prst="ellipse">
                <a:avLst/>
              </a:prstGeom>
              <a:solidFill>
                <a:srgbClr val="00B8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rgbClr val="000000"/>
                  </a:solidFill>
                  <a:latin typeface="Arial"/>
                  <a:ea typeface="Arial"/>
                  <a:cs typeface="Arial"/>
                  <a:sym typeface="Arial"/>
                </a:endParaRPr>
              </a:p>
            </p:txBody>
          </p:sp>
          <p:sp>
            <p:nvSpPr>
              <p:cNvPr id="305" name="Google Shape;305;p6"/>
              <p:cNvSpPr/>
              <p:nvPr/>
            </p:nvSpPr>
            <p:spPr>
              <a:xfrm>
                <a:off x="1269866" y="2996781"/>
                <a:ext cx="3437106" cy="1070139"/>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rgbClr val="000000"/>
                  </a:solidFill>
                  <a:latin typeface="Arial"/>
                  <a:ea typeface="Arial"/>
                  <a:cs typeface="Arial"/>
                  <a:sym typeface="Arial"/>
                </a:endParaRPr>
              </a:p>
            </p:txBody>
          </p:sp>
        </p:grpSp>
        <p:cxnSp>
          <p:nvCxnSpPr>
            <p:cNvPr id="306" name="Google Shape;306;p6"/>
            <p:cNvCxnSpPr/>
            <p:nvPr/>
          </p:nvCxnSpPr>
          <p:spPr>
            <a:xfrm>
              <a:off x="1574644" y="3911075"/>
              <a:ext cx="1185210" cy="1237262"/>
            </a:xfrm>
            <a:prstGeom prst="straightConnector1">
              <a:avLst/>
            </a:prstGeom>
            <a:solidFill>
              <a:srgbClr val="00B8FF"/>
            </a:solidFill>
            <a:ln cap="flat" cmpd="sng" w="38100">
              <a:solidFill>
                <a:srgbClr val="000000"/>
              </a:solidFill>
              <a:prstDash val="solid"/>
              <a:round/>
              <a:headEnd len="sm" w="sm" type="none"/>
              <a:tailEnd len="med" w="med" type="stealth"/>
            </a:ln>
          </p:spPr>
        </p:cxnSp>
      </p:grpSp>
      <p:cxnSp>
        <p:nvCxnSpPr>
          <p:cNvPr id="307" name="Google Shape;307;p6"/>
          <p:cNvCxnSpPr/>
          <p:nvPr/>
        </p:nvCxnSpPr>
        <p:spPr>
          <a:xfrm>
            <a:off x="1166950" y="2064527"/>
            <a:ext cx="3345415" cy="0"/>
          </a:xfrm>
          <a:prstGeom prst="straightConnector1">
            <a:avLst/>
          </a:prstGeom>
          <a:noFill/>
          <a:ln cap="flat" cmpd="sng" w="38100">
            <a:solidFill>
              <a:srgbClr val="3F3F3F"/>
            </a:solidFill>
            <a:prstDash val="solid"/>
            <a:miter lim="800000"/>
            <a:headEnd len="sm" w="sm" type="none"/>
            <a:tailEnd len="sm" w="sm" type="none"/>
          </a:ln>
        </p:spPr>
      </p:cxnSp>
      <p:sp>
        <p:nvSpPr>
          <p:cNvPr id="308" name="Google Shape;308;p6"/>
          <p:cNvSpPr/>
          <p:nvPr/>
        </p:nvSpPr>
        <p:spPr>
          <a:xfrm>
            <a:off x="6146558" y="4002929"/>
            <a:ext cx="3947468" cy="142551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10000"/>
              </a:lnSpc>
              <a:spcBef>
                <a:spcPts val="0"/>
              </a:spcBef>
              <a:spcAft>
                <a:spcPts val="0"/>
              </a:spcAft>
              <a:buClr>
                <a:srgbClr val="000000"/>
              </a:buClr>
              <a:buSzPts val="1600"/>
              <a:buFont typeface="Arial"/>
              <a:buChar char="•"/>
            </a:pPr>
            <a:r>
              <a:rPr lang="en-US" sz="1600">
                <a:solidFill>
                  <a:srgbClr val="3F3F3F"/>
                </a:solidFill>
                <a:latin typeface="Arial"/>
                <a:ea typeface="Arial"/>
                <a:cs typeface="Arial"/>
                <a:sym typeface="Arial"/>
              </a:rPr>
              <a:t>Microwave signals generated by the satellite are sent to the sea surface.</a:t>
            </a:r>
            <a:endParaRPr/>
          </a:p>
          <a:p>
            <a:pPr indent="-184150" lvl="0" marL="285750" marR="0" rtl="0" algn="l">
              <a:lnSpc>
                <a:spcPct val="110000"/>
              </a:lnSpc>
              <a:spcBef>
                <a:spcPts val="0"/>
              </a:spcBef>
              <a:spcAft>
                <a:spcPts val="0"/>
              </a:spcAft>
              <a:buClr>
                <a:srgbClr val="000000"/>
              </a:buClr>
              <a:buSzPts val="1600"/>
              <a:buFont typeface="Arial"/>
              <a:buNone/>
            </a:pPr>
            <a:r>
              <a:t/>
            </a:r>
            <a:endParaRPr sz="1600">
              <a:solidFill>
                <a:srgbClr val="3F3F3F"/>
              </a:solidFill>
              <a:latin typeface="Arial"/>
              <a:ea typeface="Arial"/>
              <a:cs typeface="Arial"/>
              <a:sym typeface="Arial"/>
            </a:endParaRPr>
          </a:p>
          <a:p>
            <a:pPr indent="-285750" lvl="0" marL="285750" marR="0" rtl="0" algn="l">
              <a:lnSpc>
                <a:spcPct val="110000"/>
              </a:lnSpc>
              <a:spcBef>
                <a:spcPts val="0"/>
              </a:spcBef>
              <a:spcAft>
                <a:spcPts val="0"/>
              </a:spcAft>
              <a:buClr>
                <a:srgbClr val="000000"/>
              </a:buClr>
              <a:buSzPts val="1600"/>
              <a:buFont typeface="Arial"/>
              <a:buChar char="•"/>
            </a:pPr>
            <a:r>
              <a:rPr lang="en-US" sz="1600">
                <a:solidFill>
                  <a:srgbClr val="3F3F3F"/>
                </a:solidFill>
                <a:latin typeface="Arial"/>
                <a:ea typeface="Arial"/>
                <a:cs typeface="Arial"/>
                <a:sym typeface="Arial"/>
              </a:rPr>
              <a:t>The sensors measure the signal that is reflected back to the sensor. </a:t>
            </a:r>
            <a:endParaRPr/>
          </a:p>
        </p:txBody>
      </p:sp>
      <p:sp>
        <p:nvSpPr>
          <p:cNvPr id="309" name="Google Shape;309;p6"/>
          <p:cNvSpPr/>
          <p:nvPr/>
        </p:nvSpPr>
        <p:spPr>
          <a:xfrm>
            <a:off x="1166950" y="4002929"/>
            <a:ext cx="3559429" cy="883832"/>
          </a:xfrm>
          <a:prstGeom prst="rect">
            <a:avLst/>
          </a:prstGeom>
          <a:noFill/>
          <a:ln>
            <a:noFill/>
          </a:ln>
        </p:spPr>
        <p:txBody>
          <a:bodyPr anchorCtr="0" anchor="t" bIns="45700" lIns="91425" spcFirstLastPara="1" rIns="91425" wrap="square" tIns="45700">
            <a:spAutoFit/>
          </a:bodyPr>
          <a:lstStyle/>
          <a:p>
            <a:pPr indent="-285750" lvl="0" marL="285750" marR="0" rtl="0" algn="l">
              <a:lnSpc>
                <a:spcPct val="110000"/>
              </a:lnSpc>
              <a:spcBef>
                <a:spcPts val="0"/>
              </a:spcBef>
              <a:spcAft>
                <a:spcPts val="0"/>
              </a:spcAft>
              <a:buClr>
                <a:srgbClr val="000000"/>
              </a:buClr>
              <a:buSzPts val="1600"/>
              <a:buFont typeface="Arial"/>
              <a:buChar char="•"/>
            </a:pPr>
            <a:r>
              <a:rPr lang="en-US" sz="1600">
                <a:solidFill>
                  <a:srgbClr val="3F3F3F"/>
                </a:solidFill>
                <a:latin typeface="Arial"/>
                <a:ea typeface="Arial"/>
                <a:cs typeface="Arial"/>
                <a:sym typeface="Arial"/>
              </a:rPr>
              <a:t>The sensors measure microwave radiation naturally emitted from the sea.</a:t>
            </a:r>
            <a:endParaRPr/>
          </a:p>
        </p:txBody>
      </p:sp>
      <p:sp>
        <p:nvSpPr>
          <p:cNvPr id="310" name="Google Shape;310;p6"/>
          <p:cNvSpPr/>
          <p:nvPr/>
        </p:nvSpPr>
        <p:spPr>
          <a:xfrm>
            <a:off x="6042074" y="1583045"/>
            <a:ext cx="198483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3F3F3F"/>
                </a:solidFill>
                <a:latin typeface="Arial Narrow"/>
                <a:ea typeface="Arial Narrow"/>
                <a:cs typeface="Arial Narrow"/>
                <a:sym typeface="Arial Narrow"/>
              </a:rPr>
              <a:t>Active sensors</a:t>
            </a:r>
            <a:endParaRPr/>
          </a:p>
        </p:txBody>
      </p:sp>
      <p:cxnSp>
        <p:nvCxnSpPr>
          <p:cNvPr id="311" name="Google Shape;311;p6"/>
          <p:cNvCxnSpPr/>
          <p:nvPr/>
        </p:nvCxnSpPr>
        <p:spPr>
          <a:xfrm>
            <a:off x="6146558" y="2106265"/>
            <a:ext cx="3345415" cy="0"/>
          </a:xfrm>
          <a:prstGeom prst="straightConnector1">
            <a:avLst/>
          </a:prstGeom>
          <a:noFill/>
          <a:ln cap="flat" cmpd="sng" w="38100">
            <a:solidFill>
              <a:srgbClr val="3F3F3F"/>
            </a:solidFill>
            <a:prstDash val="solid"/>
            <a:miter lim="800000"/>
            <a:headEnd len="sm" w="sm" type="none"/>
            <a:tailEnd len="sm" w="sm" type="none"/>
          </a:ln>
        </p:spPr>
      </p:cxnSp>
      <p:pic>
        <p:nvPicPr>
          <p:cNvPr id="312" name="Google Shape;312;p6"/>
          <p:cNvPicPr preferRelativeResize="0"/>
          <p:nvPr/>
        </p:nvPicPr>
        <p:blipFill rotWithShape="1">
          <a:blip r:embed="rId5">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
                                        <p:tgtEl>
                                          <p:spTgt spid="3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7"/>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a:buNone/>
            </a:pPr>
            <a:r>
              <a:rPr lang="en-US"/>
              <a:t>Passive microwave radiometers measure blackbody radiation naturally emitted by the sea</a:t>
            </a:r>
            <a:endParaRPr/>
          </a:p>
        </p:txBody>
      </p:sp>
      <p:sp>
        <p:nvSpPr>
          <p:cNvPr id="319" name="Google Shape;319;p7"/>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grpSp>
        <p:nvGrpSpPr>
          <p:cNvPr id="320" name="Google Shape;320;p7"/>
          <p:cNvGrpSpPr/>
          <p:nvPr/>
        </p:nvGrpSpPr>
        <p:grpSpPr>
          <a:xfrm>
            <a:off x="497523" y="1447133"/>
            <a:ext cx="5130263" cy="3220281"/>
            <a:chOff x="173680" y="1950945"/>
            <a:chExt cx="5130263" cy="3220281"/>
          </a:xfrm>
        </p:grpSpPr>
        <p:grpSp>
          <p:nvGrpSpPr>
            <p:cNvPr id="321" name="Google Shape;321;p7"/>
            <p:cNvGrpSpPr/>
            <p:nvPr/>
          </p:nvGrpSpPr>
          <p:grpSpPr>
            <a:xfrm>
              <a:off x="173680" y="1950945"/>
              <a:ext cx="5130263" cy="3220281"/>
              <a:chOff x="-40931" y="1729288"/>
              <a:chExt cx="6078509" cy="3498311"/>
            </a:xfrm>
          </p:grpSpPr>
          <p:pic>
            <p:nvPicPr>
              <p:cNvPr descr="earth_em_ir_mw.gif" id="322" name="Google Shape;322;p7"/>
              <p:cNvPicPr preferRelativeResize="0"/>
              <p:nvPr/>
            </p:nvPicPr>
            <p:blipFill rotWithShape="1">
              <a:blip r:embed="rId3">
                <a:alphaModFix/>
              </a:blip>
              <a:srcRect b="8753" l="12312" r="3744" t="15531"/>
              <a:stretch/>
            </p:blipFill>
            <p:spPr>
              <a:xfrm>
                <a:off x="694194" y="2531533"/>
                <a:ext cx="4732939" cy="2496964"/>
              </a:xfrm>
              <a:prstGeom prst="rect">
                <a:avLst/>
              </a:prstGeom>
              <a:noFill/>
              <a:ln>
                <a:noFill/>
              </a:ln>
            </p:spPr>
          </p:pic>
          <p:sp>
            <p:nvSpPr>
              <p:cNvPr id="323" name="Google Shape;323;p7"/>
              <p:cNvSpPr txBox="1"/>
              <p:nvPr/>
            </p:nvSpPr>
            <p:spPr>
              <a:xfrm>
                <a:off x="3513676" y="3665896"/>
                <a:ext cx="1735106" cy="32419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microwave</a:t>
                </a:r>
                <a:endParaRPr/>
              </a:p>
            </p:txBody>
          </p:sp>
          <p:sp>
            <p:nvSpPr>
              <p:cNvPr id="324" name="Google Shape;324;p7"/>
              <p:cNvSpPr txBox="1"/>
              <p:nvPr/>
            </p:nvSpPr>
            <p:spPr>
              <a:xfrm>
                <a:off x="786560" y="1729288"/>
                <a:ext cx="4547550" cy="40121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a:ea typeface="Arial"/>
                    <a:cs typeface="Arial"/>
                    <a:sym typeface="Arial"/>
                  </a:rPr>
                  <a:t>Earth Radiation Emissions</a:t>
                </a:r>
                <a:endParaRPr/>
              </a:p>
            </p:txBody>
          </p:sp>
          <p:sp>
            <p:nvSpPr>
              <p:cNvPr id="325" name="Google Shape;325;p7"/>
              <p:cNvSpPr txBox="1"/>
              <p:nvPr/>
            </p:nvSpPr>
            <p:spPr>
              <a:xfrm rot="-5400000">
                <a:off x="-589344" y="3627428"/>
                <a:ext cx="1497955" cy="4011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W m-2 μm-1 </a:t>
                </a:r>
                <a:endParaRPr/>
              </a:p>
            </p:txBody>
          </p:sp>
          <p:sp>
            <p:nvSpPr>
              <p:cNvPr id="326" name="Google Shape;326;p7"/>
              <p:cNvSpPr txBox="1"/>
              <p:nvPr/>
            </p:nvSpPr>
            <p:spPr>
              <a:xfrm>
                <a:off x="525149" y="4961372"/>
                <a:ext cx="530915" cy="2662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1 μm</a:t>
                </a:r>
                <a:endParaRPr/>
              </a:p>
            </p:txBody>
          </p:sp>
          <p:sp>
            <p:nvSpPr>
              <p:cNvPr id="327" name="Google Shape;327;p7"/>
              <p:cNvSpPr txBox="1"/>
              <p:nvPr/>
            </p:nvSpPr>
            <p:spPr>
              <a:xfrm>
                <a:off x="3225810" y="4961372"/>
                <a:ext cx="569387" cy="2662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1 mm</a:t>
                </a:r>
                <a:endParaRPr/>
              </a:p>
            </p:txBody>
          </p:sp>
          <p:sp>
            <p:nvSpPr>
              <p:cNvPr id="328" name="Google Shape;328;p7"/>
              <p:cNvSpPr txBox="1"/>
              <p:nvPr/>
            </p:nvSpPr>
            <p:spPr>
              <a:xfrm>
                <a:off x="5012157" y="4961372"/>
                <a:ext cx="607859" cy="2662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10 cm</a:t>
                </a:r>
                <a:endParaRPr/>
              </a:p>
            </p:txBody>
          </p:sp>
          <p:sp>
            <p:nvSpPr>
              <p:cNvPr id="329" name="Google Shape;329;p7"/>
              <p:cNvSpPr txBox="1"/>
              <p:nvPr/>
            </p:nvSpPr>
            <p:spPr>
              <a:xfrm>
                <a:off x="467752" y="2225524"/>
                <a:ext cx="925335" cy="334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300000</a:t>
                </a:r>
                <a:endParaRPr/>
              </a:p>
            </p:txBody>
          </p:sp>
          <p:sp>
            <p:nvSpPr>
              <p:cNvPr id="330" name="Google Shape;330;p7"/>
              <p:cNvSpPr txBox="1"/>
              <p:nvPr/>
            </p:nvSpPr>
            <p:spPr>
              <a:xfrm>
                <a:off x="1371743" y="4961372"/>
                <a:ext cx="620683" cy="2662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10 μm</a:t>
                </a:r>
                <a:endParaRPr/>
              </a:p>
            </p:txBody>
          </p:sp>
          <p:sp>
            <p:nvSpPr>
              <p:cNvPr id="331" name="Google Shape;331;p7"/>
              <p:cNvSpPr txBox="1"/>
              <p:nvPr/>
            </p:nvSpPr>
            <p:spPr>
              <a:xfrm>
                <a:off x="2243795" y="4961372"/>
                <a:ext cx="697727" cy="2662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0.1 mm</a:t>
                </a:r>
                <a:endParaRPr/>
              </a:p>
            </p:txBody>
          </p:sp>
          <p:sp>
            <p:nvSpPr>
              <p:cNvPr id="332" name="Google Shape;332;p7"/>
              <p:cNvSpPr txBox="1"/>
              <p:nvPr/>
            </p:nvSpPr>
            <p:spPr>
              <a:xfrm>
                <a:off x="4165595" y="4961372"/>
                <a:ext cx="518141" cy="2662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1 cm</a:t>
                </a:r>
                <a:endParaRPr/>
              </a:p>
            </p:txBody>
          </p:sp>
          <p:sp>
            <p:nvSpPr>
              <p:cNvPr id="333" name="Google Shape;333;p7"/>
              <p:cNvSpPr txBox="1"/>
              <p:nvPr/>
            </p:nvSpPr>
            <p:spPr>
              <a:xfrm>
                <a:off x="1331278" y="2225524"/>
                <a:ext cx="807579" cy="334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30000</a:t>
                </a:r>
                <a:endParaRPr/>
              </a:p>
            </p:txBody>
          </p:sp>
          <p:sp>
            <p:nvSpPr>
              <p:cNvPr id="334" name="Google Shape;334;p7"/>
              <p:cNvSpPr txBox="1"/>
              <p:nvPr/>
            </p:nvSpPr>
            <p:spPr>
              <a:xfrm>
                <a:off x="2245581" y="2225524"/>
                <a:ext cx="689823" cy="334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3000</a:t>
                </a:r>
                <a:endParaRPr/>
              </a:p>
            </p:txBody>
          </p:sp>
          <p:sp>
            <p:nvSpPr>
              <p:cNvPr id="335" name="Google Shape;335;p7"/>
              <p:cNvSpPr txBox="1"/>
              <p:nvPr/>
            </p:nvSpPr>
            <p:spPr>
              <a:xfrm>
                <a:off x="3278406" y="2225524"/>
                <a:ext cx="572066" cy="334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300</a:t>
                </a:r>
                <a:endParaRPr/>
              </a:p>
            </p:txBody>
          </p:sp>
          <p:sp>
            <p:nvSpPr>
              <p:cNvPr id="336" name="Google Shape;336;p7"/>
              <p:cNvSpPr txBox="1"/>
              <p:nvPr/>
            </p:nvSpPr>
            <p:spPr>
              <a:xfrm>
                <a:off x="4209642" y="2225524"/>
                <a:ext cx="454310" cy="334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30</a:t>
                </a:r>
                <a:endParaRPr/>
              </a:p>
            </p:txBody>
          </p:sp>
          <p:sp>
            <p:nvSpPr>
              <p:cNvPr id="337" name="Google Shape;337;p7"/>
              <p:cNvSpPr txBox="1"/>
              <p:nvPr/>
            </p:nvSpPr>
            <p:spPr>
              <a:xfrm>
                <a:off x="5157825" y="2225524"/>
                <a:ext cx="879752" cy="334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3  GHz</a:t>
                </a:r>
                <a:endParaRPr/>
              </a:p>
            </p:txBody>
          </p:sp>
          <p:sp>
            <p:nvSpPr>
              <p:cNvPr id="338" name="Google Shape;338;p7"/>
              <p:cNvSpPr/>
              <p:nvPr/>
            </p:nvSpPr>
            <p:spPr>
              <a:xfrm>
                <a:off x="3504832" y="4029568"/>
                <a:ext cx="1760882" cy="115676"/>
              </a:xfrm>
              <a:prstGeom prst="rect">
                <a:avLst/>
              </a:prstGeom>
              <a:solidFill>
                <a:srgbClr val="00B8F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dk1"/>
                  </a:solidFill>
                  <a:latin typeface="Arial"/>
                  <a:ea typeface="Arial"/>
                  <a:cs typeface="Arial"/>
                  <a:sym typeface="Arial"/>
                </a:endParaRPr>
              </a:p>
            </p:txBody>
          </p:sp>
        </p:grpSp>
        <p:sp>
          <p:nvSpPr>
            <p:cNvPr id="339" name="Google Shape;339;p7"/>
            <p:cNvSpPr txBox="1"/>
            <p:nvPr/>
          </p:nvSpPr>
          <p:spPr>
            <a:xfrm>
              <a:off x="511411" y="2572937"/>
              <a:ext cx="3834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30</a:t>
              </a:r>
              <a:endParaRPr/>
            </a:p>
          </p:txBody>
        </p:sp>
        <p:sp>
          <p:nvSpPr>
            <p:cNvPr id="340" name="Google Shape;340;p7"/>
            <p:cNvSpPr txBox="1"/>
            <p:nvPr/>
          </p:nvSpPr>
          <p:spPr>
            <a:xfrm>
              <a:off x="487957" y="3267242"/>
              <a:ext cx="3834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20</a:t>
              </a:r>
              <a:endParaRPr/>
            </a:p>
          </p:txBody>
        </p:sp>
        <p:sp>
          <p:nvSpPr>
            <p:cNvPr id="341" name="Google Shape;341;p7"/>
            <p:cNvSpPr txBox="1"/>
            <p:nvPr/>
          </p:nvSpPr>
          <p:spPr>
            <a:xfrm>
              <a:off x="506134" y="4018508"/>
              <a:ext cx="3834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10</a:t>
              </a:r>
              <a:endParaRPr/>
            </a:p>
          </p:txBody>
        </p:sp>
        <p:sp>
          <p:nvSpPr>
            <p:cNvPr id="342" name="Google Shape;342;p7"/>
            <p:cNvSpPr txBox="1"/>
            <p:nvPr/>
          </p:nvSpPr>
          <p:spPr>
            <a:xfrm>
              <a:off x="569744" y="4733986"/>
              <a:ext cx="28405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0</a:t>
              </a:r>
              <a:endParaRPr/>
            </a:p>
          </p:txBody>
        </p:sp>
        <p:sp>
          <p:nvSpPr>
            <p:cNvPr id="343" name="Google Shape;343;p7"/>
            <p:cNvSpPr txBox="1"/>
            <p:nvPr/>
          </p:nvSpPr>
          <p:spPr>
            <a:xfrm>
              <a:off x="1577256" y="3015838"/>
              <a:ext cx="146443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infrared</a:t>
              </a:r>
              <a:endParaRPr/>
            </a:p>
          </p:txBody>
        </p:sp>
        <p:sp>
          <p:nvSpPr>
            <p:cNvPr id="344" name="Google Shape;344;p7"/>
            <p:cNvSpPr/>
            <p:nvPr/>
          </p:nvSpPr>
          <p:spPr>
            <a:xfrm>
              <a:off x="870058" y="3310517"/>
              <a:ext cx="2305672" cy="100741"/>
            </a:xfrm>
            <a:prstGeom prst="rect">
              <a:avLst/>
            </a:prstGeom>
            <a:solidFill>
              <a:srgbClr val="C000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dk1"/>
                </a:solidFill>
                <a:latin typeface="Arial"/>
                <a:ea typeface="Arial"/>
                <a:cs typeface="Arial"/>
                <a:sym typeface="Arial"/>
              </a:endParaRPr>
            </a:p>
          </p:txBody>
        </p:sp>
      </p:grpSp>
      <p:grpSp>
        <p:nvGrpSpPr>
          <p:cNvPr id="345" name="Google Shape;345;p7"/>
          <p:cNvGrpSpPr/>
          <p:nvPr/>
        </p:nvGrpSpPr>
        <p:grpSpPr>
          <a:xfrm>
            <a:off x="5147151" y="4007546"/>
            <a:ext cx="3940932" cy="2268524"/>
            <a:chOff x="3572214" y="4117691"/>
            <a:chExt cx="3940933" cy="2268524"/>
          </a:xfrm>
        </p:grpSpPr>
        <p:grpSp>
          <p:nvGrpSpPr>
            <p:cNvPr id="346" name="Google Shape;346;p7"/>
            <p:cNvGrpSpPr/>
            <p:nvPr/>
          </p:nvGrpSpPr>
          <p:grpSpPr>
            <a:xfrm>
              <a:off x="3572214" y="4117691"/>
              <a:ext cx="3757391" cy="2268524"/>
              <a:chOff x="2917173" y="3964055"/>
              <a:chExt cx="3757391" cy="2268524"/>
            </a:xfrm>
          </p:grpSpPr>
          <p:pic>
            <p:nvPicPr>
              <p:cNvPr id="347" name="Google Shape;347;p7"/>
              <p:cNvPicPr preferRelativeResize="0"/>
              <p:nvPr/>
            </p:nvPicPr>
            <p:blipFill rotWithShape="1">
              <a:blip r:embed="rId4">
                <a:alphaModFix/>
              </a:blip>
              <a:srcRect b="9446" l="14411" r="0" t="12607"/>
              <a:stretch/>
            </p:blipFill>
            <p:spPr>
              <a:xfrm>
                <a:off x="3112240" y="4086009"/>
                <a:ext cx="3201975" cy="1683613"/>
              </a:xfrm>
              <a:prstGeom prst="rect">
                <a:avLst/>
              </a:prstGeom>
              <a:noFill/>
              <a:ln>
                <a:noFill/>
              </a:ln>
            </p:spPr>
          </p:pic>
          <p:grpSp>
            <p:nvGrpSpPr>
              <p:cNvPr id="348" name="Google Shape;348;p7"/>
              <p:cNvGrpSpPr/>
              <p:nvPr/>
            </p:nvGrpSpPr>
            <p:grpSpPr>
              <a:xfrm>
                <a:off x="2917173" y="5735304"/>
                <a:ext cx="3509111" cy="307777"/>
                <a:chOff x="2917173" y="5735304"/>
                <a:chExt cx="3509111" cy="307777"/>
              </a:xfrm>
            </p:grpSpPr>
            <p:sp>
              <p:nvSpPr>
                <p:cNvPr id="349" name="Google Shape;349;p7"/>
                <p:cNvSpPr txBox="1"/>
                <p:nvPr/>
              </p:nvSpPr>
              <p:spPr>
                <a:xfrm>
                  <a:off x="2917173" y="5735304"/>
                  <a:ext cx="499634"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300</a:t>
                  </a:r>
                  <a:endParaRPr/>
                </a:p>
              </p:txBody>
            </p:sp>
            <p:sp>
              <p:nvSpPr>
                <p:cNvPr id="350" name="Google Shape;350;p7"/>
                <p:cNvSpPr txBox="1"/>
                <p:nvPr/>
              </p:nvSpPr>
              <p:spPr>
                <a:xfrm>
                  <a:off x="3354349" y="5735304"/>
                  <a:ext cx="499634"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30</a:t>
                  </a:r>
                  <a:endParaRPr/>
                </a:p>
              </p:txBody>
            </p:sp>
            <p:sp>
              <p:nvSpPr>
                <p:cNvPr id="351" name="Google Shape;351;p7"/>
                <p:cNvSpPr txBox="1"/>
                <p:nvPr/>
              </p:nvSpPr>
              <p:spPr>
                <a:xfrm>
                  <a:off x="3879384" y="5735304"/>
                  <a:ext cx="499634"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15</a:t>
                  </a:r>
                  <a:endParaRPr/>
                </a:p>
              </p:txBody>
            </p:sp>
            <p:sp>
              <p:nvSpPr>
                <p:cNvPr id="352" name="Google Shape;352;p7"/>
                <p:cNvSpPr txBox="1"/>
                <p:nvPr/>
              </p:nvSpPr>
              <p:spPr>
                <a:xfrm>
                  <a:off x="4369842" y="5735304"/>
                  <a:ext cx="499634"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10</a:t>
                  </a:r>
                  <a:endParaRPr/>
                </a:p>
              </p:txBody>
            </p:sp>
            <p:sp>
              <p:nvSpPr>
                <p:cNvPr id="353" name="Google Shape;353;p7"/>
                <p:cNvSpPr txBox="1"/>
                <p:nvPr/>
              </p:nvSpPr>
              <p:spPr>
                <a:xfrm>
                  <a:off x="5926650" y="5735304"/>
                  <a:ext cx="499634"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5</a:t>
                  </a:r>
                  <a:endParaRPr/>
                </a:p>
              </p:txBody>
            </p:sp>
            <p:sp>
              <p:nvSpPr>
                <p:cNvPr id="354" name="Google Shape;354;p7"/>
                <p:cNvSpPr txBox="1"/>
                <p:nvPr/>
              </p:nvSpPr>
              <p:spPr>
                <a:xfrm>
                  <a:off x="5406495" y="5735304"/>
                  <a:ext cx="499634"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6</a:t>
                  </a:r>
                  <a:endParaRPr/>
                </a:p>
              </p:txBody>
            </p:sp>
            <p:sp>
              <p:nvSpPr>
                <p:cNvPr id="355" name="Google Shape;355;p7"/>
                <p:cNvSpPr txBox="1"/>
                <p:nvPr/>
              </p:nvSpPr>
              <p:spPr>
                <a:xfrm>
                  <a:off x="4916037" y="5735304"/>
                  <a:ext cx="499634"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7.5</a:t>
                  </a:r>
                  <a:endParaRPr/>
                </a:p>
              </p:txBody>
            </p:sp>
          </p:grpSp>
          <p:grpSp>
            <p:nvGrpSpPr>
              <p:cNvPr id="356" name="Google Shape;356;p7"/>
              <p:cNvGrpSpPr/>
              <p:nvPr/>
            </p:nvGrpSpPr>
            <p:grpSpPr>
              <a:xfrm>
                <a:off x="6006107" y="3964055"/>
                <a:ext cx="668457" cy="1664399"/>
                <a:chOff x="6006107" y="3964055"/>
                <a:chExt cx="668457" cy="1664399"/>
              </a:xfrm>
            </p:grpSpPr>
            <p:sp>
              <p:nvSpPr>
                <p:cNvPr id="357" name="Google Shape;357;p7"/>
                <p:cNvSpPr txBox="1"/>
                <p:nvPr/>
              </p:nvSpPr>
              <p:spPr>
                <a:xfrm>
                  <a:off x="6100055" y="3964055"/>
                  <a:ext cx="503389"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chemeClr val="dk1"/>
                      </a:solidFill>
                      <a:latin typeface="Arial"/>
                      <a:ea typeface="Arial"/>
                      <a:cs typeface="Arial"/>
                      <a:sym typeface="Arial"/>
                    </a:rPr>
                    <a:t>10</a:t>
                  </a:r>
                  <a:r>
                    <a:rPr b="1" baseline="30000" lang="en-US" sz="1400">
                      <a:solidFill>
                        <a:schemeClr val="dk1"/>
                      </a:solidFill>
                      <a:latin typeface="Arial"/>
                      <a:ea typeface="Arial"/>
                      <a:cs typeface="Arial"/>
                      <a:sym typeface="Arial"/>
                    </a:rPr>
                    <a:t>-6</a:t>
                  </a:r>
                  <a:endParaRPr/>
                </a:p>
              </p:txBody>
            </p:sp>
            <p:sp>
              <p:nvSpPr>
                <p:cNvPr id="358" name="Google Shape;358;p7"/>
                <p:cNvSpPr txBox="1"/>
                <p:nvPr/>
              </p:nvSpPr>
              <p:spPr>
                <a:xfrm>
                  <a:off x="6100055" y="4428808"/>
                  <a:ext cx="503389"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chemeClr val="dk1"/>
                      </a:solidFill>
                      <a:latin typeface="Arial"/>
                      <a:ea typeface="Arial"/>
                      <a:cs typeface="Arial"/>
                      <a:sym typeface="Arial"/>
                    </a:rPr>
                    <a:t>10</a:t>
                  </a:r>
                  <a:r>
                    <a:rPr b="1" baseline="30000" lang="en-US" sz="1400">
                      <a:solidFill>
                        <a:schemeClr val="dk1"/>
                      </a:solidFill>
                      <a:latin typeface="Arial"/>
                      <a:ea typeface="Arial"/>
                      <a:cs typeface="Arial"/>
                      <a:sym typeface="Arial"/>
                    </a:rPr>
                    <a:t>-8</a:t>
                  </a:r>
                  <a:endParaRPr/>
                </a:p>
              </p:txBody>
            </p:sp>
            <p:sp>
              <p:nvSpPr>
                <p:cNvPr id="359" name="Google Shape;359;p7"/>
                <p:cNvSpPr txBox="1"/>
                <p:nvPr/>
              </p:nvSpPr>
              <p:spPr>
                <a:xfrm>
                  <a:off x="6006107" y="4862759"/>
                  <a:ext cx="66845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chemeClr val="dk1"/>
                      </a:solidFill>
                      <a:latin typeface="Arial"/>
                      <a:ea typeface="Arial"/>
                      <a:cs typeface="Arial"/>
                      <a:sym typeface="Arial"/>
                    </a:rPr>
                    <a:t>10</a:t>
                  </a:r>
                  <a:r>
                    <a:rPr b="1" baseline="30000" lang="en-US" sz="1400">
                      <a:solidFill>
                        <a:schemeClr val="dk1"/>
                      </a:solidFill>
                      <a:latin typeface="Arial"/>
                      <a:ea typeface="Arial"/>
                      <a:cs typeface="Arial"/>
                      <a:sym typeface="Arial"/>
                    </a:rPr>
                    <a:t>-10</a:t>
                  </a:r>
                  <a:endParaRPr/>
                </a:p>
              </p:txBody>
            </p:sp>
            <p:sp>
              <p:nvSpPr>
                <p:cNvPr id="360" name="Google Shape;360;p7"/>
                <p:cNvSpPr txBox="1"/>
                <p:nvPr/>
              </p:nvSpPr>
              <p:spPr>
                <a:xfrm>
                  <a:off x="6006107" y="5320677"/>
                  <a:ext cx="66845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chemeClr val="dk1"/>
                      </a:solidFill>
                      <a:latin typeface="Arial"/>
                      <a:ea typeface="Arial"/>
                      <a:cs typeface="Arial"/>
                      <a:sym typeface="Arial"/>
                    </a:rPr>
                    <a:t>10</a:t>
                  </a:r>
                  <a:r>
                    <a:rPr b="1" baseline="30000" lang="en-US" sz="1400">
                      <a:solidFill>
                        <a:schemeClr val="dk1"/>
                      </a:solidFill>
                      <a:latin typeface="Arial"/>
                      <a:ea typeface="Arial"/>
                      <a:cs typeface="Arial"/>
                      <a:sym typeface="Arial"/>
                    </a:rPr>
                    <a:t>-12</a:t>
                  </a:r>
                  <a:endParaRPr/>
                </a:p>
              </p:txBody>
            </p:sp>
          </p:grpSp>
          <p:sp>
            <p:nvSpPr>
              <p:cNvPr id="361" name="Google Shape;361;p7"/>
              <p:cNvSpPr/>
              <p:nvPr/>
            </p:nvSpPr>
            <p:spPr>
              <a:xfrm>
                <a:off x="3112241" y="5924802"/>
                <a:ext cx="3058934"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rgbClr val="000000"/>
                    </a:solidFill>
                    <a:latin typeface="Arial"/>
                    <a:ea typeface="Arial"/>
                    <a:cs typeface="Arial"/>
                    <a:sym typeface="Arial"/>
                  </a:rPr>
                  <a:t>Frequency (GHz)</a:t>
                </a:r>
                <a:endParaRPr sz="1800">
                  <a:solidFill>
                    <a:schemeClr val="dk1"/>
                  </a:solidFill>
                  <a:latin typeface="Arial"/>
                  <a:ea typeface="Arial"/>
                  <a:cs typeface="Arial"/>
                  <a:sym typeface="Arial"/>
                </a:endParaRPr>
              </a:p>
            </p:txBody>
          </p:sp>
        </p:grpSp>
        <p:sp>
          <p:nvSpPr>
            <p:cNvPr id="362" name="Google Shape;362;p7"/>
            <p:cNvSpPr txBox="1"/>
            <p:nvPr/>
          </p:nvSpPr>
          <p:spPr>
            <a:xfrm rot="-5400000">
              <a:off x="6716935" y="4938320"/>
              <a:ext cx="125386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W m</a:t>
              </a:r>
              <a:r>
                <a:rPr baseline="30000" lang="en-US" sz="1600">
                  <a:solidFill>
                    <a:schemeClr val="dk1"/>
                  </a:solidFill>
                  <a:latin typeface="Arial"/>
                  <a:ea typeface="Arial"/>
                  <a:cs typeface="Arial"/>
                  <a:sym typeface="Arial"/>
                </a:rPr>
                <a:t>-2</a:t>
              </a:r>
              <a:r>
                <a:rPr lang="en-US" sz="1600">
                  <a:solidFill>
                    <a:schemeClr val="dk1"/>
                  </a:solidFill>
                  <a:latin typeface="Arial"/>
                  <a:ea typeface="Arial"/>
                  <a:cs typeface="Arial"/>
                  <a:sym typeface="Arial"/>
                </a:rPr>
                <a:t> μm</a:t>
              </a:r>
              <a:r>
                <a:rPr baseline="30000" lang="en-US" sz="1600">
                  <a:solidFill>
                    <a:schemeClr val="dk1"/>
                  </a:solidFill>
                  <a:latin typeface="Arial"/>
                  <a:ea typeface="Arial"/>
                  <a:cs typeface="Arial"/>
                  <a:sym typeface="Arial"/>
                </a:rPr>
                <a:t>-1</a:t>
              </a:r>
              <a:r>
                <a:rPr lang="en-US" sz="1600">
                  <a:solidFill>
                    <a:schemeClr val="dk1"/>
                  </a:solidFill>
                  <a:latin typeface="Arial"/>
                  <a:ea typeface="Arial"/>
                  <a:cs typeface="Arial"/>
                  <a:sym typeface="Arial"/>
                </a:rPr>
                <a:t> </a:t>
              </a:r>
              <a:endParaRPr/>
            </a:p>
          </p:txBody>
        </p:sp>
      </p:grpSp>
      <p:sp>
        <p:nvSpPr>
          <p:cNvPr id="363" name="Google Shape;363;p7"/>
          <p:cNvSpPr/>
          <p:nvPr/>
        </p:nvSpPr>
        <p:spPr>
          <a:xfrm>
            <a:off x="7513147" y="1692408"/>
            <a:ext cx="4465914" cy="243143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dk1"/>
                </a:solidFill>
                <a:latin typeface="Arial"/>
                <a:ea typeface="Arial"/>
                <a:cs typeface="Arial"/>
                <a:sym typeface="Arial"/>
              </a:rPr>
              <a:t>Microwave radiation </a:t>
            </a:r>
            <a:endParaRPr/>
          </a:p>
          <a:p>
            <a:pPr indent="-342900" lvl="0" marL="342900" marR="0" rtl="0" algn="l">
              <a:spcBef>
                <a:spcPts val="1200"/>
              </a:spcBef>
              <a:spcAft>
                <a:spcPts val="0"/>
              </a:spcAft>
              <a:buClr>
                <a:schemeClr val="dk1"/>
              </a:buClr>
              <a:buSzPts val="2200"/>
              <a:buFont typeface="Arial"/>
              <a:buChar char="•"/>
            </a:pPr>
            <a:r>
              <a:rPr lang="en-US" sz="2200">
                <a:solidFill>
                  <a:schemeClr val="dk1"/>
                </a:solidFill>
                <a:latin typeface="Arial"/>
                <a:ea typeface="Arial"/>
                <a:cs typeface="Arial"/>
                <a:sym typeface="Arial"/>
              </a:rPr>
              <a:t>The intensity of the emissions is low compared to the infrared </a:t>
            </a:r>
            <a:endParaRPr/>
          </a:p>
          <a:p>
            <a:pPr indent="-342900" lvl="0" marL="342900" marR="0" rtl="0" algn="l">
              <a:spcBef>
                <a:spcPts val="1200"/>
              </a:spcBef>
              <a:spcAft>
                <a:spcPts val="0"/>
              </a:spcAft>
              <a:buClr>
                <a:schemeClr val="dk1"/>
              </a:buClr>
              <a:buSzPts val="2200"/>
              <a:buFont typeface="Arial"/>
              <a:buChar char="•"/>
            </a:pPr>
            <a:r>
              <a:rPr lang="en-US" sz="2200">
                <a:solidFill>
                  <a:schemeClr val="dk1"/>
                </a:solidFill>
                <a:latin typeface="Arial"/>
                <a:ea typeface="Arial"/>
                <a:cs typeface="Arial"/>
                <a:sym typeface="Arial"/>
              </a:rPr>
              <a:t>The intensity decreases with frequency</a:t>
            </a:r>
            <a:endParaRPr/>
          </a:p>
          <a:p>
            <a:pPr indent="0" lvl="0" marL="0" marR="0" rtl="0" algn="l">
              <a:spcBef>
                <a:spcPts val="0"/>
              </a:spcBef>
              <a:spcAft>
                <a:spcPts val="0"/>
              </a:spcAft>
              <a:buNone/>
            </a:pPr>
            <a:r>
              <a:t/>
            </a:r>
            <a:endParaRPr sz="2200">
              <a:solidFill>
                <a:schemeClr val="dk1"/>
              </a:solidFill>
              <a:latin typeface="Arial"/>
              <a:ea typeface="Arial"/>
              <a:cs typeface="Arial"/>
              <a:sym typeface="Arial"/>
            </a:endParaRPr>
          </a:p>
        </p:txBody>
      </p:sp>
      <p:cxnSp>
        <p:nvCxnSpPr>
          <p:cNvPr id="364" name="Google Shape;364;p7"/>
          <p:cNvCxnSpPr>
            <a:stCxn id="338" idx="1"/>
            <a:endCxn id="349" idx="0"/>
          </p:cNvCxnSpPr>
          <p:nvPr/>
        </p:nvCxnSpPr>
        <p:spPr>
          <a:xfrm>
            <a:off x="3490148" y="3617838"/>
            <a:ext cx="1906800" cy="2160900"/>
          </a:xfrm>
          <a:prstGeom prst="straightConnector1">
            <a:avLst/>
          </a:prstGeom>
          <a:noFill/>
          <a:ln cap="flat" cmpd="sng" w="19050">
            <a:solidFill>
              <a:schemeClr val="accent1"/>
            </a:solidFill>
            <a:prstDash val="solid"/>
            <a:miter lim="800000"/>
            <a:headEnd len="sm" w="sm" type="none"/>
            <a:tailEnd len="sm" w="sm" type="none"/>
          </a:ln>
        </p:spPr>
      </p:cxnSp>
      <p:cxnSp>
        <p:nvCxnSpPr>
          <p:cNvPr id="365" name="Google Shape;365;p7"/>
          <p:cNvCxnSpPr/>
          <p:nvPr/>
        </p:nvCxnSpPr>
        <p:spPr>
          <a:xfrm>
            <a:off x="4976333" y="3617839"/>
            <a:ext cx="3465336" cy="531048"/>
          </a:xfrm>
          <a:prstGeom prst="straightConnector1">
            <a:avLst/>
          </a:prstGeom>
          <a:noFill/>
          <a:ln cap="flat" cmpd="sng" w="19050">
            <a:solidFill>
              <a:schemeClr val="accent1"/>
            </a:solidFill>
            <a:prstDash val="solid"/>
            <a:miter lim="800000"/>
            <a:headEnd len="sm" w="sm" type="none"/>
            <a:tailEnd len="sm" w="sm" type="none"/>
          </a:ln>
        </p:spPr>
      </p:cxnSp>
      <p:pic>
        <p:nvPicPr>
          <p:cNvPr id="366" name="Google Shape;366;p7"/>
          <p:cNvPicPr preferRelativeResize="0"/>
          <p:nvPr/>
        </p:nvPicPr>
        <p:blipFill rotWithShape="1">
          <a:blip r:embed="rId5">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1"/>
                                        <p:tgtEl>
                                          <p:spTgt spid="3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8"/>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a:buNone/>
            </a:pPr>
            <a:r>
              <a:rPr lang="en-US"/>
              <a:t>The Earth is a less efficient emitter than a blackbody</a:t>
            </a:r>
            <a:endParaRPr/>
          </a:p>
        </p:txBody>
      </p:sp>
      <p:sp>
        <p:nvSpPr>
          <p:cNvPr id="373" name="Google Shape;373;p8"/>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374" name="Google Shape;374;p8"/>
          <p:cNvSpPr/>
          <p:nvPr/>
        </p:nvSpPr>
        <p:spPr>
          <a:xfrm>
            <a:off x="12203613" y="4313191"/>
            <a:ext cx="4408019" cy="4174284"/>
          </a:xfrm>
          <a:prstGeom prst="rect">
            <a:avLst/>
          </a:prstGeom>
          <a:blipFill rotWithShape="1">
            <a:blip r:embed="rId3">
              <a:alphaModFix/>
            </a:blip>
            <a:stretch>
              <a:fillRect b="0" l="-1148" r="0" t="-30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375" name="Google Shape;375;p8"/>
          <p:cNvSpPr txBox="1"/>
          <p:nvPr/>
        </p:nvSpPr>
        <p:spPr>
          <a:xfrm>
            <a:off x="6680822" y="3081315"/>
            <a:ext cx="4464135" cy="305231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lang="en-US" sz="1800">
                <a:solidFill>
                  <a:schemeClr val="dk1"/>
                </a:solidFill>
                <a:latin typeface="Arial Narrow"/>
                <a:ea typeface="Arial Narrow"/>
                <a:cs typeface="Arial Narrow"/>
                <a:sym typeface="Arial Narrow"/>
              </a:rPr>
              <a:t>Real objects have emissivity values less than 1.0 that vary with frequency.</a:t>
            </a:r>
            <a:endParaRPr/>
          </a:p>
          <a:p>
            <a:pPr indent="0" lvl="0" marL="0" marR="0" rtl="0" algn="l">
              <a:lnSpc>
                <a:spcPct val="120000"/>
              </a:lnSpc>
              <a:spcBef>
                <a:spcPts val="0"/>
              </a:spcBef>
              <a:spcAft>
                <a:spcPts val="0"/>
              </a:spcAft>
              <a:buNone/>
            </a:pPr>
            <a:r>
              <a:t/>
            </a:r>
            <a:endParaRPr sz="1800">
              <a:solidFill>
                <a:schemeClr val="dk1"/>
              </a:solidFill>
              <a:latin typeface="Arial Narrow"/>
              <a:ea typeface="Arial Narrow"/>
              <a:cs typeface="Arial Narrow"/>
              <a:sym typeface="Arial Narrow"/>
            </a:endParaRPr>
          </a:p>
          <a:p>
            <a:pPr indent="0" lvl="0" marL="0" marR="0" rtl="0" algn="l">
              <a:lnSpc>
                <a:spcPct val="120000"/>
              </a:lnSpc>
              <a:spcBef>
                <a:spcPts val="0"/>
              </a:spcBef>
              <a:spcAft>
                <a:spcPts val="0"/>
              </a:spcAft>
              <a:buNone/>
            </a:pPr>
            <a:r>
              <a:rPr lang="en-US" sz="1800">
                <a:solidFill>
                  <a:schemeClr val="dk1"/>
                </a:solidFill>
                <a:latin typeface="Arial Narrow"/>
                <a:ea typeface="Arial Narrow"/>
                <a:cs typeface="Arial Narrow"/>
                <a:sym typeface="Arial Narrow"/>
              </a:rPr>
              <a:t>Emissivity can be changed by physical properties of the emitting surface, e.g. land vs. water.</a:t>
            </a:r>
            <a:endParaRPr/>
          </a:p>
          <a:p>
            <a:pPr indent="0" lvl="0" marL="0" marR="0" rtl="0" algn="l">
              <a:lnSpc>
                <a:spcPct val="120000"/>
              </a:lnSpc>
              <a:spcBef>
                <a:spcPts val="0"/>
              </a:spcBef>
              <a:spcAft>
                <a:spcPts val="0"/>
              </a:spcAft>
              <a:buNone/>
            </a:pPr>
            <a:r>
              <a:t/>
            </a:r>
            <a:endParaRPr sz="1800">
              <a:solidFill>
                <a:schemeClr val="dk1"/>
              </a:solidFill>
              <a:latin typeface="Arial Narrow"/>
              <a:ea typeface="Arial Narrow"/>
              <a:cs typeface="Arial Narrow"/>
              <a:sym typeface="Arial Narrow"/>
            </a:endParaRPr>
          </a:p>
          <a:p>
            <a:pPr indent="0" lvl="0" marL="0" marR="0" rtl="0" algn="l">
              <a:lnSpc>
                <a:spcPct val="120000"/>
              </a:lnSpc>
              <a:spcBef>
                <a:spcPts val="0"/>
              </a:spcBef>
              <a:spcAft>
                <a:spcPts val="0"/>
              </a:spcAft>
              <a:buNone/>
            </a:pPr>
            <a:r>
              <a:rPr lang="en-US" sz="1800">
                <a:solidFill>
                  <a:schemeClr val="dk1"/>
                </a:solidFill>
                <a:latin typeface="Arial Narrow"/>
                <a:ea typeface="Arial Narrow"/>
                <a:cs typeface="Arial Narrow"/>
                <a:sym typeface="Arial Narrow"/>
              </a:rPr>
              <a:t>Changes in physical properties of sea water can change emissivity and the strength of the signal</a:t>
            </a:r>
            <a:br>
              <a:rPr lang="en-US" sz="1800">
                <a:solidFill>
                  <a:schemeClr val="dk1"/>
                </a:solidFill>
                <a:latin typeface="Arial Narrow"/>
                <a:ea typeface="Arial Narrow"/>
                <a:cs typeface="Arial Narrow"/>
                <a:sym typeface="Arial Narrow"/>
              </a:rPr>
            </a:br>
            <a:r>
              <a:rPr lang="en-US" sz="1800">
                <a:solidFill>
                  <a:schemeClr val="dk1"/>
                </a:solidFill>
                <a:latin typeface="Arial Narrow"/>
                <a:ea typeface="Arial Narrow"/>
                <a:cs typeface="Arial Narrow"/>
                <a:sym typeface="Arial Narrow"/>
              </a:rPr>
              <a:t>e.g. salinity, temperature, and surface roughness. </a:t>
            </a:r>
            <a:endParaRPr/>
          </a:p>
        </p:txBody>
      </p:sp>
      <p:sp>
        <p:nvSpPr>
          <p:cNvPr id="376" name="Google Shape;376;p8"/>
          <p:cNvSpPr txBox="1"/>
          <p:nvPr/>
        </p:nvSpPr>
        <p:spPr>
          <a:xfrm>
            <a:off x="9735127" y="-905221"/>
            <a:ext cx="467249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Narrow"/>
                <a:ea typeface="Arial Narrow"/>
                <a:cs typeface="Arial Narrow"/>
                <a:sym typeface="Arial Narrow"/>
              </a:rPr>
              <a:t>Emissivity of sea water at constant conditions </a:t>
            </a:r>
            <a:endParaRPr/>
          </a:p>
          <a:p>
            <a:pPr indent="0" lvl="0" marL="0" marR="0" rtl="0" algn="l">
              <a:spcBef>
                <a:spcPts val="0"/>
              </a:spcBef>
              <a:spcAft>
                <a:spcPts val="0"/>
              </a:spcAft>
              <a:buNone/>
            </a:pPr>
            <a:r>
              <a:rPr lang="en-US" sz="1800">
                <a:solidFill>
                  <a:schemeClr val="dk1"/>
                </a:solidFill>
                <a:latin typeface="Arial Narrow"/>
                <a:ea typeface="Arial Narrow"/>
                <a:cs typeface="Arial Narrow"/>
                <a:sym typeface="Arial Narrow"/>
              </a:rPr>
              <a:t>(temperature, salinity, flat surface)</a:t>
            </a:r>
            <a:endParaRPr/>
          </a:p>
        </p:txBody>
      </p:sp>
      <p:pic>
        <p:nvPicPr>
          <p:cNvPr id="377" name="Google Shape;377;p8"/>
          <p:cNvPicPr preferRelativeResize="0"/>
          <p:nvPr/>
        </p:nvPicPr>
        <p:blipFill rotWithShape="1">
          <a:blip r:embed="rId4">
            <a:alphaModFix/>
          </a:blip>
          <a:srcRect b="35020" l="19616" r="36969" t="20450"/>
          <a:stretch/>
        </p:blipFill>
        <p:spPr>
          <a:xfrm>
            <a:off x="934843" y="1658494"/>
            <a:ext cx="3858078" cy="2967915"/>
          </a:xfrm>
          <a:prstGeom prst="rect">
            <a:avLst/>
          </a:prstGeom>
          <a:noFill/>
          <a:ln cap="flat" cmpd="sng" w="25400">
            <a:solidFill>
              <a:schemeClr val="accent1"/>
            </a:solidFill>
            <a:prstDash val="solid"/>
            <a:round/>
            <a:headEnd len="sm" w="sm" type="none"/>
            <a:tailEnd len="sm" w="sm" type="none"/>
          </a:ln>
        </p:spPr>
      </p:pic>
      <p:grpSp>
        <p:nvGrpSpPr>
          <p:cNvPr id="378" name="Google Shape;378;p8"/>
          <p:cNvGrpSpPr/>
          <p:nvPr/>
        </p:nvGrpSpPr>
        <p:grpSpPr>
          <a:xfrm>
            <a:off x="6737849" y="1492815"/>
            <a:ext cx="4101621" cy="1399592"/>
            <a:chOff x="1384779" y="1483093"/>
            <a:chExt cx="4101621" cy="1399592"/>
          </a:xfrm>
        </p:grpSpPr>
        <p:grpSp>
          <p:nvGrpSpPr>
            <p:cNvPr id="379" name="Google Shape;379;p8"/>
            <p:cNvGrpSpPr/>
            <p:nvPr/>
          </p:nvGrpSpPr>
          <p:grpSpPr>
            <a:xfrm>
              <a:off x="1507190" y="1779293"/>
              <a:ext cx="3773684" cy="619080"/>
              <a:chOff x="6951466" y="1705871"/>
              <a:chExt cx="3773684" cy="619080"/>
            </a:xfrm>
          </p:grpSpPr>
          <p:sp>
            <p:nvSpPr>
              <p:cNvPr id="380" name="Google Shape;380;p8"/>
              <p:cNvSpPr/>
              <p:nvPr/>
            </p:nvSpPr>
            <p:spPr>
              <a:xfrm>
                <a:off x="6951466" y="1878904"/>
                <a:ext cx="1510350" cy="338554"/>
              </a:xfrm>
              <a:prstGeom prst="rect">
                <a:avLst/>
              </a:prstGeom>
              <a:blipFill rotWithShape="1">
                <a:blip r:embed="rId5">
                  <a:alphaModFix/>
                </a:blip>
                <a:stretch>
                  <a:fillRect b="-2500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381" name="Google Shape;381;p8"/>
              <p:cNvSpPr/>
              <p:nvPr/>
            </p:nvSpPr>
            <p:spPr>
              <a:xfrm>
                <a:off x="8380725" y="1705871"/>
                <a:ext cx="2344425" cy="619080"/>
              </a:xfrm>
              <a:prstGeom prst="rect">
                <a:avLst/>
              </a:prstGeom>
              <a:blipFill rotWithShape="1">
                <a:blip r:embed="rId6">
                  <a:alphaModFix/>
                </a:blip>
                <a:stretch>
                  <a:fillRect b="-490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grpSp>
        <p:sp>
          <p:nvSpPr>
            <p:cNvPr id="382" name="Google Shape;382;p8"/>
            <p:cNvSpPr/>
            <p:nvPr/>
          </p:nvSpPr>
          <p:spPr>
            <a:xfrm>
              <a:off x="1384779" y="1483093"/>
              <a:ext cx="4101621" cy="1399592"/>
            </a:xfrm>
            <a:prstGeom prst="roundRect">
              <a:avLst>
                <a:gd fmla="val 5866" name="adj"/>
              </a:avLst>
            </a:prstGeom>
            <a:no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383" name="Google Shape;383;p8"/>
          <p:cNvSpPr/>
          <p:nvPr/>
        </p:nvSpPr>
        <p:spPr>
          <a:xfrm>
            <a:off x="1405790" y="4703672"/>
            <a:ext cx="2916183"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Narrow"/>
                <a:ea typeface="Arial Narrow"/>
                <a:cs typeface="Arial Narrow"/>
                <a:sym typeface="Arial Narrow"/>
              </a:rPr>
              <a:t>37 GHz Microwave Channel</a:t>
            </a:r>
            <a:endParaRPr/>
          </a:p>
          <a:p>
            <a:pPr indent="0" lvl="0" marL="0" marR="0" rtl="0" algn="l">
              <a:spcBef>
                <a:spcPts val="0"/>
              </a:spcBef>
              <a:spcAft>
                <a:spcPts val="0"/>
              </a:spcAft>
              <a:buNone/>
            </a:pPr>
            <a:r>
              <a:rPr lang="en-US" sz="1800">
                <a:solidFill>
                  <a:schemeClr val="dk1"/>
                </a:solidFill>
                <a:latin typeface="Arial Narrow"/>
                <a:ea typeface="Arial Narrow"/>
                <a:cs typeface="Arial Narrow"/>
                <a:sym typeface="Arial Narrow"/>
              </a:rPr>
              <a:t>Land Emissivity 			0.95</a:t>
            </a:r>
            <a:endParaRPr/>
          </a:p>
          <a:p>
            <a:pPr indent="0" lvl="0" marL="0" marR="0" rtl="0" algn="l">
              <a:spcBef>
                <a:spcPts val="0"/>
              </a:spcBef>
              <a:spcAft>
                <a:spcPts val="0"/>
              </a:spcAft>
              <a:buNone/>
            </a:pPr>
            <a:r>
              <a:rPr lang="en-US" sz="1800">
                <a:solidFill>
                  <a:schemeClr val="dk1"/>
                </a:solidFill>
                <a:latin typeface="Arial Narrow"/>
                <a:ea typeface="Arial Narrow"/>
                <a:cs typeface="Arial Narrow"/>
                <a:sym typeface="Arial Narrow"/>
              </a:rPr>
              <a:t>Sea Water Emissivity		0.45 </a:t>
            </a:r>
            <a:endParaRPr sz="1800">
              <a:solidFill>
                <a:schemeClr val="dk1"/>
              </a:solidFill>
              <a:latin typeface="Arial"/>
              <a:ea typeface="Arial"/>
              <a:cs typeface="Arial"/>
              <a:sym typeface="Arial"/>
            </a:endParaRPr>
          </a:p>
        </p:txBody>
      </p:sp>
      <p:pic>
        <p:nvPicPr>
          <p:cNvPr id="384" name="Google Shape;384;p8"/>
          <p:cNvPicPr preferRelativeResize="0"/>
          <p:nvPr/>
        </p:nvPicPr>
        <p:blipFill rotWithShape="1">
          <a:blip r:embed="rId7">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1"/>
                                        <p:tgtEl>
                                          <p:spTgt spid="3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9"/>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latin typeface="Arial Narrow"/>
                <a:ea typeface="Arial Narrow"/>
                <a:cs typeface="Arial Narrow"/>
                <a:sym typeface="Arial Narrow"/>
              </a:rPr>
              <a:t>Passive emissions respond uniquely to the change in each parameter</a:t>
            </a:r>
            <a:endParaRPr/>
          </a:p>
        </p:txBody>
      </p:sp>
      <p:sp>
        <p:nvSpPr>
          <p:cNvPr id="391" name="Google Shape;391;p9"/>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r>
              <a:rPr lang="en-US"/>
              <a:t> </a:t>
            </a:r>
            <a:endParaRPr/>
          </a:p>
        </p:txBody>
      </p:sp>
      <p:sp>
        <p:nvSpPr>
          <p:cNvPr id="392" name="Google Shape;392;p9"/>
          <p:cNvSpPr/>
          <p:nvPr/>
        </p:nvSpPr>
        <p:spPr>
          <a:xfrm>
            <a:off x="7275868" y="2723653"/>
            <a:ext cx="4814911" cy="3185487"/>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800">
                <a:solidFill>
                  <a:schemeClr val="dk1"/>
                </a:solidFill>
                <a:latin typeface="Arial"/>
                <a:ea typeface="Arial"/>
                <a:cs typeface="Arial"/>
                <a:sym typeface="Arial"/>
              </a:rPr>
              <a:t>Approximate sensor frequencies </a:t>
            </a:r>
            <a:br>
              <a:rPr b="1" lang="en-US" sz="1800">
                <a:solidFill>
                  <a:schemeClr val="dk1"/>
                </a:solidFill>
                <a:latin typeface="Arial"/>
                <a:ea typeface="Arial"/>
                <a:cs typeface="Arial"/>
                <a:sym typeface="Arial"/>
              </a:rPr>
            </a:br>
            <a:r>
              <a:rPr b="1" lang="en-US" sz="1800">
                <a:solidFill>
                  <a:schemeClr val="dk1"/>
                </a:solidFill>
                <a:latin typeface="Arial"/>
                <a:ea typeface="Arial"/>
                <a:cs typeface="Arial"/>
                <a:sym typeface="Arial"/>
              </a:rPr>
              <a:t>used for measurements:</a:t>
            </a:r>
            <a:endParaRPr/>
          </a:p>
          <a:p>
            <a:pPr indent="-342900" lvl="0" marL="342900" marR="0" rtl="0" algn="l">
              <a:lnSpc>
                <a:spcPct val="120000"/>
              </a:lnSpc>
              <a:spcBef>
                <a:spcPts val="600"/>
              </a:spcBef>
              <a:spcAft>
                <a:spcPts val="0"/>
              </a:spcAft>
              <a:buClr>
                <a:srgbClr val="1E4E79"/>
              </a:buClr>
              <a:buSzPts val="1800"/>
              <a:buFont typeface="Arial"/>
              <a:buChar char="•"/>
            </a:pPr>
            <a:r>
              <a:rPr lang="en-US" sz="1800">
                <a:solidFill>
                  <a:srgbClr val="1E4E79"/>
                </a:solidFill>
                <a:latin typeface="Arial"/>
                <a:ea typeface="Arial"/>
                <a:cs typeface="Arial"/>
                <a:sym typeface="Arial"/>
              </a:rPr>
              <a:t>Salinity 			1.4 GHz</a:t>
            </a:r>
            <a:endParaRPr sz="1800">
              <a:solidFill>
                <a:srgbClr val="C00000"/>
              </a:solidFill>
              <a:latin typeface="Arial"/>
              <a:ea typeface="Arial"/>
              <a:cs typeface="Arial"/>
              <a:sym typeface="Arial"/>
            </a:endParaRPr>
          </a:p>
          <a:p>
            <a:pPr indent="-342900" lvl="0" marL="342900" marR="0" rtl="0" algn="l">
              <a:lnSpc>
                <a:spcPct val="120000"/>
              </a:lnSpc>
              <a:spcBef>
                <a:spcPts val="600"/>
              </a:spcBef>
              <a:spcAft>
                <a:spcPts val="0"/>
              </a:spcAft>
              <a:buClr>
                <a:srgbClr val="C00000"/>
              </a:buClr>
              <a:buSzPts val="1800"/>
              <a:buFont typeface="Arial"/>
              <a:buChar char="•"/>
            </a:pPr>
            <a:r>
              <a:rPr lang="en-US" sz="1800">
                <a:solidFill>
                  <a:srgbClr val="C00000"/>
                </a:solidFill>
                <a:latin typeface="Arial"/>
                <a:ea typeface="Arial"/>
                <a:cs typeface="Arial"/>
                <a:sym typeface="Arial"/>
              </a:rPr>
              <a:t>SST				6.6 GHz</a:t>
            </a:r>
            <a:endParaRPr/>
          </a:p>
          <a:p>
            <a:pPr indent="-342900" lvl="0" marL="342900" marR="0" rtl="0" algn="l">
              <a:lnSpc>
                <a:spcPct val="120000"/>
              </a:lnSpc>
              <a:spcBef>
                <a:spcPts val="600"/>
              </a:spcBef>
              <a:spcAft>
                <a:spcPts val="0"/>
              </a:spcAft>
              <a:buClr>
                <a:srgbClr val="00B050"/>
              </a:buClr>
              <a:buSzPts val="1800"/>
              <a:buFont typeface="Arial"/>
              <a:buChar char="•"/>
            </a:pPr>
            <a:r>
              <a:rPr lang="en-US" sz="1800">
                <a:solidFill>
                  <a:srgbClr val="00B050"/>
                </a:solidFill>
                <a:latin typeface="Arial"/>
                <a:ea typeface="Arial"/>
                <a:cs typeface="Arial"/>
                <a:sym typeface="Arial"/>
              </a:rPr>
              <a:t>Wind				10.7 &amp;19 GHz</a:t>
            </a:r>
            <a:endParaRPr/>
          </a:p>
          <a:p>
            <a:pPr indent="-342900" lvl="0" marL="342900" marR="0" rtl="0" algn="l">
              <a:lnSpc>
                <a:spcPct val="120000"/>
              </a:lnSpc>
              <a:spcBef>
                <a:spcPts val="600"/>
              </a:spcBef>
              <a:spcAft>
                <a:spcPts val="0"/>
              </a:spcAft>
              <a:buClr>
                <a:schemeClr val="dk1"/>
              </a:buClr>
              <a:buSzPts val="1800"/>
              <a:buFont typeface="Arial"/>
              <a:buChar char="•"/>
            </a:pPr>
            <a:r>
              <a:rPr lang="en-US" sz="1800">
                <a:solidFill>
                  <a:schemeClr val="dk1"/>
                </a:solidFill>
                <a:latin typeface="Arial"/>
                <a:ea typeface="Arial"/>
                <a:cs typeface="Arial"/>
                <a:sym typeface="Arial"/>
              </a:rPr>
              <a:t>Water Vapor		21 GHz</a:t>
            </a:r>
            <a:endParaRPr/>
          </a:p>
          <a:p>
            <a:pPr indent="-342900" lvl="0" marL="342900" marR="0" rtl="0" algn="l">
              <a:lnSpc>
                <a:spcPct val="120000"/>
              </a:lnSpc>
              <a:spcBef>
                <a:spcPts val="600"/>
              </a:spcBef>
              <a:spcAft>
                <a:spcPts val="0"/>
              </a:spcAft>
              <a:buClr>
                <a:schemeClr val="dk1"/>
              </a:buClr>
              <a:buSzPts val="1800"/>
              <a:buFont typeface="Arial"/>
              <a:buChar char="•"/>
            </a:pPr>
            <a:r>
              <a:rPr lang="en-US" sz="1800">
                <a:solidFill>
                  <a:schemeClr val="dk1"/>
                </a:solidFill>
                <a:latin typeface="Arial"/>
                <a:ea typeface="Arial"/>
                <a:cs typeface="Arial"/>
                <a:sym typeface="Arial"/>
              </a:rPr>
              <a:t>Liquid Water 		37 GHz</a:t>
            </a:r>
            <a:endParaRPr sz="1800">
              <a:solidFill>
                <a:srgbClr val="00B050"/>
              </a:solidFill>
              <a:latin typeface="Arial"/>
              <a:ea typeface="Arial"/>
              <a:cs typeface="Arial"/>
              <a:sym typeface="Arial"/>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p:txBody>
      </p:sp>
      <p:grpSp>
        <p:nvGrpSpPr>
          <p:cNvPr id="393" name="Google Shape;393;p9"/>
          <p:cNvGrpSpPr/>
          <p:nvPr/>
        </p:nvGrpSpPr>
        <p:grpSpPr>
          <a:xfrm>
            <a:off x="539877" y="2029080"/>
            <a:ext cx="6079580" cy="3418235"/>
            <a:chOff x="539877" y="1660114"/>
            <a:chExt cx="6079580" cy="3418235"/>
          </a:xfrm>
        </p:grpSpPr>
        <p:sp>
          <p:nvSpPr>
            <p:cNvPr id="394" name="Google Shape;394;p9"/>
            <p:cNvSpPr txBox="1"/>
            <p:nvPr/>
          </p:nvSpPr>
          <p:spPr>
            <a:xfrm>
              <a:off x="1370805" y="1960208"/>
              <a:ext cx="2569934" cy="307777"/>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008000"/>
                  </a:solidFill>
                  <a:latin typeface="Arial"/>
                  <a:ea typeface="Arial"/>
                  <a:cs typeface="Arial"/>
                  <a:sym typeface="Arial"/>
                </a:rPr>
                <a:t>Wind Speed </a:t>
              </a:r>
              <a:r>
                <a:rPr lang="en-US" sz="1400">
                  <a:solidFill>
                    <a:srgbClr val="008000"/>
                  </a:solidFill>
                  <a:latin typeface="Arial Narrow"/>
                  <a:ea typeface="Arial Narrow"/>
                  <a:cs typeface="Arial Narrow"/>
                  <a:sym typeface="Arial Narrow"/>
                </a:rPr>
                <a:t>(surface roughness)</a:t>
              </a:r>
              <a:endParaRPr/>
            </a:p>
          </p:txBody>
        </p:sp>
        <p:sp>
          <p:nvSpPr>
            <p:cNvPr id="395" name="Google Shape;395;p9"/>
            <p:cNvSpPr/>
            <p:nvPr/>
          </p:nvSpPr>
          <p:spPr>
            <a:xfrm>
              <a:off x="4599088" y="2674079"/>
              <a:ext cx="575673" cy="169309"/>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dk1"/>
                </a:solidFill>
                <a:latin typeface="Arial"/>
                <a:ea typeface="Arial"/>
                <a:cs typeface="Arial"/>
                <a:sym typeface="Arial"/>
              </a:endParaRPr>
            </a:p>
          </p:txBody>
        </p:sp>
        <p:pic>
          <p:nvPicPr>
            <p:cNvPr id="396" name="Google Shape;396;p9"/>
            <p:cNvPicPr preferRelativeResize="0"/>
            <p:nvPr/>
          </p:nvPicPr>
          <p:blipFill rotWithShape="1">
            <a:blip r:embed="rId3">
              <a:alphaModFix/>
            </a:blip>
            <a:srcRect b="844" l="1110" r="0" t="1"/>
            <a:stretch/>
          </p:blipFill>
          <p:spPr>
            <a:xfrm flipH="1">
              <a:off x="1666934" y="2579289"/>
              <a:ext cx="3643620" cy="1954497"/>
            </a:xfrm>
            <a:prstGeom prst="rect">
              <a:avLst/>
            </a:prstGeom>
            <a:noFill/>
            <a:ln>
              <a:noFill/>
            </a:ln>
          </p:spPr>
        </p:pic>
        <p:sp>
          <p:nvSpPr>
            <p:cNvPr id="397" name="Google Shape;397;p9"/>
            <p:cNvSpPr txBox="1"/>
            <p:nvPr/>
          </p:nvSpPr>
          <p:spPr>
            <a:xfrm>
              <a:off x="3469524" y="4516346"/>
              <a:ext cx="383438" cy="307777"/>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00B050"/>
                  </a:solidFill>
                  <a:latin typeface="Arial"/>
                  <a:ea typeface="Arial"/>
                  <a:cs typeface="Arial"/>
                  <a:sym typeface="Arial"/>
                </a:rPr>
                <a:t>19</a:t>
              </a:r>
              <a:endParaRPr/>
            </a:p>
          </p:txBody>
        </p:sp>
        <p:sp>
          <p:nvSpPr>
            <p:cNvPr id="398" name="Google Shape;398;p9"/>
            <p:cNvSpPr txBox="1"/>
            <p:nvPr/>
          </p:nvSpPr>
          <p:spPr>
            <a:xfrm>
              <a:off x="3199614" y="4516346"/>
              <a:ext cx="383438" cy="307777"/>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3A3838"/>
                  </a:solidFill>
                  <a:latin typeface="Arial"/>
                  <a:ea typeface="Arial"/>
                  <a:cs typeface="Arial"/>
                  <a:sym typeface="Arial"/>
                </a:rPr>
                <a:t>24</a:t>
              </a:r>
              <a:endParaRPr/>
            </a:p>
          </p:txBody>
        </p:sp>
        <p:sp>
          <p:nvSpPr>
            <p:cNvPr id="399" name="Google Shape;399;p9"/>
            <p:cNvSpPr txBox="1"/>
            <p:nvPr/>
          </p:nvSpPr>
          <p:spPr>
            <a:xfrm>
              <a:off x="1770377" y="4516346"/>
              <a:ext cx="383438" cy="307777"/>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3A3838"/>
                  </a:solidFill>
                  <a:latin typeface="Arial"/>
                  <a:ea typeface="Arial"/>
                  <a:cs typeface="Arial"/>
                  <a:sym typeface="Arial"/>
                </a:rPr>
                <a:t>37</a:t>
              </a:r>
              <a:endParaRPr/>
            </a:p>
          </p:txBody>
        </p:sp>
        <p:sp>
          <p:nvSpPr>
            <p:cNvPr id="400" name="Google Shape;400;p9"/>
            <p:cNvSpPr txBox="1"/>
            <p:nvPr/>
          </p:nvSpPr>
          <p:spPr>
            <a:xfrm>
              <a:off x="5006867" y="4516346"/>
              <a:ext cx="43313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1E4E79"/>
                  </a:solidFill>
                  <a:latin typeface="Arial"/>
                  <a:ea typeface="Arial"/>
                  <a:cs typeface="Arial"/>
                  <a:sym typeface="Arial"/>
                </a:rPr>
                <a:t>1.4</a:t>
              </a:r>
              <a:endParaRPr/>
            </a:p>
          </p:txBody>
        </p:sp>
        <p:sp>
          <p:nvSpPr>
            <p:cNvPr id="401" name="Google Shape;401;p9"/>
            <p:cNvSpPr txBox="1"/>
            <p:nvPr/>
          </p:nvSpPr>
          <p:spPr>
            <a:xfrm>
              <a:off x="4092697" y="4516346"/>
              <a:ext cx="370101" cy="307777"/>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00B050"/>
                  </a:solidFill>
                  <a:latin typeface="Arial"/>
                  <a:ea typeface="Arial"/>
                  <a:cs typeface="Arial"/>
                  <a:sym typeface="Arial"/>
                </a:rPr>
                <a:t>11</a:t>
              </a:r>
              <a:endParaRPr/>
            </a:p>
          </p:txBody>
        </p:sp>
        <p:sp>
          <p:nvSpPr>
            <p:cNvPr id="402" name="Google Shape;402;p9"/>
            <p:cNvSpPr txBox="1"/>
            <p:nvPr/>
          </p:nvSpPr>
          <p:spPr>
            <a:xfrm>
              <a:off x="4566432" y="4516346"/>
              <a:ext cx="284052" cy="307777"/>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800000"/>
                  </a:solidFill>
                  <a:latin typeface="Arial"/>
                  <a:ea typeface="Arial"/>
                  <a:cs typeface="Arial"/>
                  <a:sym typeface="Arial"/>
                </a:rPr>
                <a:t>7</a:t>
              </a:r>
              <a:endParaRPr/>
            </a:p>
          </p:txBody>
        </p:sp>
        <p:cxnSp>
          <p:nvCxnSpPr>
            <p:cNvPr id="403" name="Google Shape;403;p9"/>
            <p:cNvCxnSpPr/>
            <p:nvPr/>
          </p:nvCxnSpPr>
          <p:spPr>
            <a:xfrm>
              <a:off x="2031678" y="2255417"/>
              <a:ext cx="0" cy="374717"/>
            </a:xfrm>
            <a:prstGeom prst="straightConnector1">
              <a:avLst/>
            </a:prstGeom>
            <a:noFill/>
            <a:ln cap="flat" cmpd="sng" w="38100">
              <a:solidFill>
                <a:srgbClr val="262626"/>
              </a:solidFill>
              <a:prstDash val="solid"/>
              <a:miter lim="800000"/>
              <a:headEnd len="sm" w="sm" type="none"/>
              <a:tailEnd len="med" w="med" type="triangle"/>
            </a:ln>
          </p:spPr>
        </p:cxnSp>
        <p:sp>
          <p:nvSpPr>
            <p:cNvPr id="404" name="Google Shape;404;p9"/>
            <p:cNvSpPr txBox="1"/>
            <p:nvPr/>
          </p:nvSpPr>
          <p:spPr>
            <a:xfrm>
              <a:off x="2666171" y="1660114"/>
              <a:ext cx="2332177" cy="307777"/>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C00000"/>
                  </a:solidFill>
                  <a:latin typeface="Arial"/>
                  <a:ea typeface="Arial"/>
                  <a:cs typeface="Arial"/>
                  <a:sym typeface="Arial"/>
                </a:rPr>
                <a:t>Sea Surface Temperature</a:t>
              </a:r>
              <a:endParaRPr/>
            </a:p>
          </p:txBody>
        </p:sp>
        <p:cxnSp>
          <p:nvCxnSpPr>
            <p:cNvPr id="405" name="Google Shape;405;p9"/>
            <p:cNvCxnSpPr/>
            <p:nvPr/>
          </p:nvCxnSpPr>
          <p:spPr>
            <a:xfrm>
              <a:off x="3951533" y="1967891"/>
              <a:ext cx="756925" cy="706188"/>
            </a:xfrm>
            <a:prstGeom prst="straightConnector1">
              <a:avLst/>
            </a:prstGeom>
            <a:noFill/>
            <a:ln cap="flat" cmpd="sng" w="38100">
              <a:solidFill>
                <a:srgbClr val="262626"/>
              </a:solidFill>
              <a:prstDash val="solid"/>
              <a:miter lim="800000"/>
              <a:headEnd len="sm" w="sm" type="none"/>
              <a:tailEnd len="med" w="med" type="triangle"/>
            </a:ln>
          </p:spPr>
        </p:cxnSp>
        <p:sp>
          <p:nvSpPr>
            <p:cNvPr id="406" name="Google Shape;406;p9"/>
            <p:cNvSpPr txBox="1"/>
            <p:nvPr/>
          </p:nvSpPr>
          <p:spPr>
            <a:xfrm>
              <a:off x="4722784" y="1911350"/>
              <a:ext cx="1896673" cy="307777"/>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1E4E79"/>
                  </a:solidFill>
                  <a:latin typeface="Arial"/>
                  <a:ea typeface="Arial"/>
                  <a:cs typeface="Arial"/>
                  <a:sym typeface="Arial"/>
                </a:rPr>
                <a:t>Sea Surface Salinity</a:t>
              </a:r>
              <a:endParaRPr/>
            </a:p>
          </p:txBody>
        </p:sp>
        <p:cxnSp>
          <p:nvCxnSpPr>
            <p:cNvPr id="407" name="Google Shape;407;p9"/>
            <p:cNvCxnSpPr/>
            <p:nvPr/>
          </p:nvCxnSpPr>
          <p:spPr>
            <a:xfrm flipH="1">
              <a:off x="5317009" y="2172744"/>
              <a:ext cx="295348" cy="670644"/>
            </a:xfrm>
            <a:prstGeom prst="straightConnector1">
              <a:avLst/>
            </a:prstGeom>
            <a:noFill/>
            <a:ln cap="flat" cmpd="sng" w="38100">
              <a:solidFill>
                <a:srgbClr val="262626"/>
              </a:solidFill>
              <a:prstDash val="solid"/>
              <a:miter lim="800000"/>
              <a:headEnd len="sm" w="sm" type="none"/>
              <a:tailEnd len="med" w="med" type="triangle"/>
            </a:ln>
          </p:spPr>
        </p:cxnSp>
        <p:sp>
          <p:nvSpPr>
            <p:cNvPr id="408" name="Google Shape;408;p9"/>
            <p:cNvSpPr txBox="1"/>
            <p:nvPr/>
          </p:nvSpPr>
          <p:spPr>
            <a:xfrm rot="2573875">
              <a:off x="1897913" y="3023435"/>
              <a:ext cx="107382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262626"/>
                  </a:solidFill>
                  <a:latin typeface="Arial Narrow"/>
                  <a:ea typeface="Arial Narrow"/>
                  <a:cs typeface="Arial Narrow"/>
                  <a:sym typeface="Arial Narrow"/>
                </a:rPr>
                <a:t>Liquid Water</a:t>
              </a:r>
              <a:endParaRPr/>
            </a:p>
          </p:txBody>
        </p:sp>
        <p:sp>
          <p:nvSpPr>
            <p:cNvPr id="409" name="Google Shape;409;p9"/>
            <p:cNvSpPr txBox="1"/>
            <p:nvPr/>
          </p:nvSpPr>
          <p:spPr>
            <a:xfrm rot="720660">
              <a:off x="1635314" y="3554793"/>
              <a:ext cx="123362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262626"/>
                  </a:solidFill>
                  <a:latin typeface="Arial Narrow"/>
                  <a:ea typeface="Arial Narrow"/>
                  <a:cs typeface="Arial Narrow"/>
                  <a:sym typeface="Arial Narrow"/>
                </a:rPr>
                <a:t>Water Vaper</a:t>
              </a:r>
              <a:endParaRPr/>
            </a:p>
          </p:txBody>
        </p:sp>
        <p:sp>
          <p:nvSpPr>
            <p:cNvPr id="410" name="Google Shape;410;p9"/>
            <p:cNvSpPr/>
            <p:nvPr/>
          </p:nvSpPr>
          <p:spPr>
            <a:xfrm rot="-5400000">
              <a:off x="-179070" y="3366987"/>
              <a:ext cx="208422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Narrow"/>
                  <a:ea typeface="Arial Narrow"/>
                  <a:cs typeface="Arial Narrow"/>
                  <a:sym typeface="Arial Narrow"/>
                </a:rPr>
                <a:t>Sensitivity of signal to</a:t>
              </a:r>
              <a:br>
                <a:rPr lang="en-US" sz="1800">
                  <a:solidFill>
                    <a:schemeClr val="dk1"/>
                  </a:solidFill>
                  <a:latin typeface="Arial Narrow"/>
                  <a:ea typeface="Arial Narrow"/>
                  <a:cs typeface="Arial Narrow"/>
                  <a:sym typeface="Arial Narrow"/>
                </a:rPr>
              </a:br>
              <a:r>
                <a:rPr lang="en-US" sz="1800">
                  <a:solidFill>
                    <a:schemeClr val="dk1"/>
                  </a:solidFill>
                  <a:latin typeface="Arial Narrow"/>
                  <a:ea typeface="Arial Narrow"/>
                  <a:cs typeface="Arial Narrow"/>
                  <a:sym typeface="Arial Narrow"/>
                </a:rPr>
                <a:t>change in a parameter</a:t>
              </a:r>
              <a:endParaRPr baseline="-25000" sz="1800">
                <a:solidFill>
                  <a:schemeClr val="dk1"/>
                </a:solidFill>
                <a:latin typeface="Arial Narrow"/>
                <a:ea typeface="Arial Narrow"/>
                <a:cs typeface="Arial Narrow"/>
                <a:sym typeface="Arial Narrow"/>
              </a:endParaRPr>
            </a:p>
          </p:txBody>
        </p:sp>
        <p:sp>
          <p:nvSpPr>
            <p:cNvPr id="411" name="Google Shape;411;p9"/>
            <p:cNvSpPr/>
            <p:nvPr/>
          </p:nvSpPr>
          <p:spPr>
            <a:xfrm>
              <a:off x="1660479" y="4739795"/>
              <a:ext cx="369101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Frequency (GHz)</a:t>
              </a:r>
              <a:endParaRPr/>
            </a:p>
          </p:txBody>
        </p:sp>
      </p:grpSp>
      <p:sp>
        <p:nvSpPr>
          <p:cNvPr id="412" name="Google Shape;412;p9"/>
          <p:cNvSpPr/>
          <p:nvPr/>
        </p:nvSpPr>
        <p:spPr>
          <a:xfrm>
            <a:off x="0" y="1077850"/>
            <a:ext cx="12090675" cy="414922"/>
          </a:xfrm>
          <a:prstGeom prst="rect">
            <a:avLst/>
          </a:prstGeom>
          <a:noFill/>
          <a:ln>
            <a:noFill/>
          </a:ln>
        </p:spPr>
        <p:txBody>
          <a:bodyPr anchorCtr="0" anchor="t" bIns="45700" lIns="91425" spcFirstLastPara="1" rIns="91425" wrap="square" tIns="45700">
            <a:spAutoFit/>
          </a:bodyPr>
          <a:lstStyle/>
          <a:p>
            <a:pPr indent="0" lvl="0" marL="0" marR="0" rtl="0" algn="ctr">
              <a:lnSpc>
                <a:spcPct val="130000"/>
              </a:lnSpc>
              <a:spcBef>
                <a:spcPts val="0"/>
              </a:spcBef>
              <a:spcAft>
                <a:spcPts val="0"/>
              </a:spcAft>
              <a:buNone/>
            </a:pPr>
            <a:r>
              <a:rPr b="1" lang="en-US" sz="1800" cap="small">
                <a:solidFill>
                  <a:srgbClr val="1E4E79"/>
                </a:solidFill>
                <a:latin typeface="Arial Narrow"/>
                <a:ea typeface="Arial Narrow"/>
                <a:cs typeface="Arial Narrow"/>
                <a:sym typeface="Arial Narrow"/>
              </a:rPr>
              <a:t>valid measurements for one parameter requires correction for the influence of the other parameters</a:t>
            </a:r>
            <a:endParaRPr/>
          </a:p>
        </p:txBody>
      </p:sp>
      <p:cxnSp>
        <p:nvCxnSpPr>
          <p:cNvPr id="413" name="Google Shape;413;p9"/>
          <p:cNvCxnSpPr/>
          <p:nvPr/>
        </p:nvCxnSpPr>
        <p:spPr>
          <a:xfrm rot="10800000">
            <a:off x="1675943" y="2973810"/>
            <a:ext cx="0" cy="1856668"/>
          </a:xfrm>
          <a:prstGeom prst="straightConnector1">
            <a:avLst/>
          </a:prstGeom>
          <a:noFill/>
          <a:ln cap="flat" cmpd="sng" w="15875">
            <a:solidFill>
              <a:schemeClr val="dk1"/>
            </a:solidFill>
            <a:prstDash val="solid"/>
            <a:miter lim="800000"/>
            <a:headEnd len="sm" w="sm" type="none"/>
            <a:tailEnd len="sm" w="sm" type="none"/>
          </a:ln>
        </p:spPr>
      </p:cxnSp>
      <p:sp>
        <p:nvSpPr>
          <p:cNvPr id="414" name="Google Shape;414;p9"/>
          <p:cNvSpPr txBox="1"/>
          <p:nvPr/>
        </p:nvSpPr>
        <p:spPr>
          <a:xfrm>
            <a:off x="1081069" y="2853211"/>
            <a:ext cx="64793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Max </a:t>
            </a:r>
            <a:r>
              <a:rPr lang="en-US" sz="1400">
                <a:solidFill>
                  <a:schemeClr val="dk1"/>
                </a:solidFill>
                <a:latin typeface="Arial"/>
                <a:ea typeface="Arial"/>
                <a:cs typeface="Arial"/>
                <a:sym typeface="Arial"/>
              </a:rPr>
              <a:t>△</a:t>
            </a:r>
            <a:endParaRPr/>
          </a:p>
        </p:txBody>
      </p:sp>
      <p:sp>
        <p:nvSpPr>
          <p:cNvPr id="415" name="Google Shape;415;p9"/>
          <p:cNvSpPr txBox="1"/>
          <p:nvPr/>
        </p:nvSpPr>
        <p:spPr>
          <a:xfrm>
            <a:off x="1134045" y="4646919"/>
            <a:ext cx="55335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No </a:t>
            </a:r>
            <a:r>
              <a:rPr lang="en-US" sz="1400">
                <a:solidFill>
                  <a:schemeClr val="dk1"/>
                </a:solidFill>
                <a:latin typeface="Arial"/>
                <a:ea typeface="Arial"/>
                <a:cs typeface="Arial"/>
                <a:sym typeface="Arial"/>
              </a:rPr>
              <a:t>△</a:t>
            </a:r>
            <a:endParaRPr/>
          </a:p>
        </p:txBody>
      </p:sp>
      <p:pic>
        <p:nvPicPr>
          <p:cNvPr id="416" name="Google Shape;416;p9"/>
          <p:cNvPicPr preferRelativeResize="0"/>
          <p:nvPr/>
        </p:nvPicPr>
        <p:blipFill rotWithShape="1">
          <a:blip r:embed="rId4">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1"/>
                                        <p:tgtEl>
                                          <p:spTgt spid="4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NOAA Title Options">
  <a:themeElements>
    <a:clrScheme name="Custom 11">
      <a:dk1>
        <a:srgbClr val="000000"/>
      </a:dk1>
      <a:lt1>
        <a:srgbClr val="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2014-05-07T21:32:41Z</dcterms:created>
  <dc:creator>Dale Robinson</dc:creator>
</cp:coreProperties>
</file>