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 id="214748365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Lst>
  <p:sldSz cy="6858000" cx="12192000"/>
  <p:notesSz cx="6858000" cy="9144000"/>
  <p:embeddedFontLst>
    <p:embeddedFont>
      <p:font typeface="Arial Narrow"/>
      <p:regular r:id="rId28"/>
      <p:bold r:id="rId29"/>
      <p:italic r:id="rId30"/>
      <p:boldItalic r:id="rId31"/>
    </p:embeddedFont>
    <p:embeddedFont>
      <p:font typeface="Helvetica Neue"/>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920">
          <p15:clr>
            <a:srgbClr val="A4A3A4"/>
          </p15:clr>
        </p15:guide>
        <p15:guide id="2" orient="horz" pos="696">
          <p15:clr>
            <a:srgbClr val="A4A3A4"/>
          </p15:clr>
        </p15:guide>
        <p15:guide id="3" pos="3840">
          <p15:clr>
            <a:srgbClr val="A4A3A4"/>
          </p15:clr>
        </p15:guide>
      </p15:sldGuideLst>
    </p:ext>
    <p:ext uri="http://customooxmlschemas.google.com/">
      <go:slidesCustomData xmlns:go="http://customooxmlschemas.google.com/" r:id="rId36" roundtripDataSignature="AMtx7mhPVEAda80qcP5O/7QZfxP5irrgm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920" orient="horz"/>
        <p:guide pos="696"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ArialNarrow-regular.fntdata"/><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ArialNarrow-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ArialNarrow-boldItalic.fntdata"/><Relationship Id="rId30" Type="http://schemas.openxmlformats.org/officeDocument/2006/relationships/font" Target="fonts/ArialNarrow-italic.fntdata"/><Relationship Id="rId11" Type="http://schemas.openxmlformats.org/officeDocument/2006/relationships/slide" Target="slides/slide5.xml"/><Relationship Id="rId33" Type="http://schemas.openxmlformats.org/officeDocument/2006/relationships/font" Target="fonts/HelveticaNeue-bold.fntdata"/><Relationship Id="rId10" Type="http://schemas.openxmlformats.org/officeDocument/2006/relationships/slide" Target="slides/slide4.xml"/><Relationship Id="rId32" Type="http://schemas.openxmlformats.org/officeDocument/2006/relationships/font" Target="fonts/HelveticaNeue-regular.fntdata"/><Relationship Id="rId13" Type="http://schemas.openxmlformats.org/officeDocument/2006/relationships/slide" Target="slides/slide7.xml"/><Relationship Id="rId35" Type="http://schemas.openxmlformats.org/officeDocument/2006/relationships/font" Target="fonts/HelveticaNeue-boldItalic.fntdata"/><Relationship Id="rId12" Type="http://schemas.openxmlformats.org/officeDocument/2006/relationships/slide" Target="slides/slide6.xml"/><Relationship Id="rId34" Type="http://schemas.openxmlformats.org/officeDocument/2006/relationships/font" Target="fonts/HelveticaNeue-italic.fntdata"/><Relationship Id="rId15" Type="http://schemas.openxmlformats.org/officeDocument/2006/relationships/slide" Target="slides/slide9.xml"/><Relationship Id="rId14" Type="http://schemas.openxmlformats.org/officeDocument/2006/relationships/slide" Target="slides/slide8.xml"/><Relationship Id="rId36" Type="http://customschemas.google.com/relationships/presentationmetadata" Target="meta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 name="Google Shape;81;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This is the presentation on satellite sea ice data as part of the virtual NOAA CoastWatch virtual satellite course. </a:t>
            </a:r>
            <a:endParaRPr/>
          </a:p>
          <a:p>
            <a:pPr indent="0" lvl="0" marL="0" rtl="0" algn="l">
              <a:spcBef>
                <a:spcPts val="0"/>
              </a:spcBef>
              <a:spcAft>
                <a:spcPts val="0"/>
              </a:spcAft>
              <a:buNone/>
            </a:pPr>
            <a:r>
              <a:t/>
            </a:r>
            <a:endParaRPr/>
          </a:p>
        </p:txBody>
      </p:sp>
      <p:sp>
        <p:nvSpPr>
          <p:cNvPr id="82" name="Google Shape;82;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I will start with sea ice concentration products which are some of our most commonly requested products. There are a number of products available, here I will highlight a handful. If you are looking for a long-time series the NOAA/NSIDC Climate Data Record is a product with coverage in both the Arctic and Antarctic that goes back to 1978. This data comes from microwave sensors so it doesn’t have spatial gaps and it has a resolution of 25km. These data are provided by the national snow and ice data center and are available for preview, subsetting and download in a variety of formats through PolarWatch services.  There are other sea ice concentration datasets that have higher resolution but don’t go as far back in time. I’ll cover some of those next.</a:t>
            </a:r>
            <a:endParaRPr/>
          </a:p>
          <a:p>
            <a:pPr indent="0" lvl="0" marL="0" rtl="0" algn="l">
              <a:spcBef>
                <a:spcPts val="0"/>
              </a:spcBef>
              <a:spcAft>
                <a:spcPts val="0"/>
              </a:spcAft>
              <a:buNone/>
            </a:pPr>
            <a:r>
              <a:t/>
            </a:r>
            <a:endParaRPr/>
          </a:p>
        </p:txBody>
      </p:sp>
      <p:sp>
        <p:nvSpPr>
          <p:cNvPr id="202" name="Google Shape;202;p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You can get gap-free higher-resolution satellite sea ice concentration data from the AMSR2 satellite sensor. This data goes back to 2012 and has a resolution of about 10-12 kilometers. Some datasets merge AMSR2 data with earlier AMSRE data for a continuous record back to 2002. You can learn more about the AMSR2 data on the NSIDC website and on the CoastWatch website. CoastWatch and PolarWath are currently working on distributing AMSR2 data as level 3 gridded products. We anticipate these will be added to the PolarWatch portal in the next few months.  There are a number of different products and it can be difficult to discern the differences between them. Reach out to me if you are interested in using AMSR data and I can help you determine the best one for your needs.</a:t>
            </a:r>
            <a:endParaRPr/>
          </a:p>
          <a:p>
            <a:pPr indent="0" lvl="0" marL="0" rtl="0" algn="l">
              <a:spcBef>
                <a:spcPts val="0"/>
              </a:spcBef>
              <a:spcAft>
                <a:spcPts val="0"/>
              </a:spcAft>
              <a:buNone/>
            </a:pPr>
            <a:r>
              <a:t/>
            </a:r>
            <a:endParaRPr/>
          </a:p>
        </p:txBody>
      </p:sp>
      <p:sp>
        <p:nvSpPr>
          <p:cNvPr id="214" name="Google Shape;214;p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 name="Google Shape;227;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An interesting product that incorporates the AMSR2 data is the NSIDC MASAM2 product. This product is only available for the Arctic. By combining the AMSR2 microwave data with the higher resolution national ice center IMS product, MASAM2 can provide a more accurate picture of what is happening at the edges of the ice which may be of particular interest and benefit to researchers in fisheries.</a:t>
            </a:r>
            <a:endParaRPr/>
          </a:p>
          <a:p>
            <a:pPr indent="0" lvl="0" marL="0" rtl="0" algn="l">
              <a:spcBef>
                <a:spcPts val="0"/>
              </a:spcBef>
              <a:spcAft>
                <a:spcPts val="0"/>
              </a:spcAft>
              <a:buNone/>
            </a:pPr>
            <a:r>
              <a:t/>
            </a:r>
            <a:endParaRPr/>
          </a:p>
        </p:txBody>
      </p:sp>
      <p:sp>
        <p:nvSpPr>
          <p:cNvPr id="228" name="Google Shape;228;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Sea Ice concentration data from infrared sensors can provide much higher resolution data than the microwave datasets I just mentioned - but it does not see through clouds, so spatial coverage is less reliable. The latest data infrared sea ice data from CoastWatch are 750m resolution products from VIIRS and there are daily and 4-day composites for both the Arctic and Antarctic. Currently this data is served through CoastWatch as a near-real-time dataset with a rolling archive of the most recent 3-weeks. If gap-free coverage is needed, this VIIRS dataset could be complemented with AMSR2 to provide microwave coverage where IR is unavailable. The VIIRS sea ice data have recently been published to the Polar Watch portal and are available for online preview and data access.</a:t>
            </a:r>
            <a:endParaRPr/>
          </a:p>
          <a:p>
            <a:pPr indent="0" lvl="0" marL="0" rtl="0" algn="l">
              <a:spcBef>
                <a:spcPts val="0"/>
              </a:spcBef>
              <a:spcAft>
                <a:spcPts val="0"/>
              </a:spcAft>
              <a:buNone/>
            </a:pPr>
            <a:r>
              <a:t/>
            </a:r>
            <a:endParaRPr/>
          </a:p>
        </p:txBody>
      </p:sp>
      <p:sp>
        <p:nvSpPr>
          <p:cNvPr id="241" name="Google Shape;241;p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 name="Google Shape;253;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I mentioned the IMS daily ice edge analysis product earlier when I was talking about the MASAM2 product. The IMS product is made by the national ice center and provides a highly accurate daily sea ice edge for the Arctic. For the Southern ocean, the national ice center makes a number of other ice edge graphical products. In cases where the ice edge is important it can often be useful to compare a satellite image to an analysts interpretation of the ice edge. The analysts makes the edge based on all the best imagery from numerous satellites and other data so this ice edge product is respected among the community.  As I mentioned, the ice edge products are incorporated into higher level satellite data products and models. NSIDC’s MASIE product is an example of a level-4 dataset based on NIC IMS ice data. The MASIE product provides statistics on ice area by region and includes time-series charts showing changes over time. PolarWatch is currently working with the NIC to integrate the IMS data and NSIDC to integrate the MASIE data   . Both of those projects are nearing completion. For now, you can access the data through the NIC and NSIDC directly.</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This should be noted on the slide as well</a:t>
            </a:r>
            <a:r>
              <a:rPr lang="en-US"/>
              <a:t>.</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t/>
            </a:r>
            <a:endParaRPr/>
          </a:p>
        </p:txBody>
      </p:sp>
      <p:sp>
        <p:nvSpPr>
          <p:cNvPr id="254" name="Google Shape;254;p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 name="Google Shape;278;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Ice type products specify how old the ice is with designations of first-year ice or multi-year ice. This helps to discern where ice is</a:t>
            </a:r>
            <a:r>
              <a:rPr lang="en-US"/>
              <a:t> </a:t>
            </a:r>
            <a:r>
              <a:rPr lang="en-US" sz="1200">
                <a:solidFill>
                  <a:schemeClr val="dk1"/>
                </a:solidFill>
                <a:latin typeface="Calibri"/>
                <a:ea typeface="Calibri"/>
                <a:cs typeface="Calibri"/>
                <a:sym typeface="Calibri"/>
              </a:rPr>
              <a:t>melting and growing each year and can be useful in long-time-series studies. The NSIDC sea ice age product goes back to 1984 and is a weekly product. EUMETSAT offers a similar product that goes back to 2005 but is produced daily. These data are not currently available through PolarWatch, you can access them through NSIDC or EUMETSAT. Please let us know if you are interested in this type of product. We need to know there is an interest in the data before we can justify integrating it into PolarWatch.</a:t>
            </a:r>
            <a:endParaRPr/>
          </a:p>
          <a:p>
            <a:pPr indent="0" lvl="0" marL="0" rtl="0" algn="l">
              <a:spcBef>
                <a:spcPts val="0"/>
              </a:spcBef>
              <a:spcAft>
                <a:spcPts val="0"/>
              </a:spcAft>
              <a:buNone/>
            </a:pPr>
            <a:r>
              <a:t/>
            </a:r>
            <a:endParaRPr/>
          </a:p>
        </p:txBody>
      </p:sp>
      <p:sp>
        <p:nvSpPr>
          <p:cNvPr id="279" name="Google Shape;279;p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 name="Google Shape;290;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At the far end of the resolution spectrum is SAR imagery. The resolution can be less than a meter , so this is very high resolution imagery that can be used for ice feature detection. The trade-offs are that SAR doesn’t see through clouds and because of the high resolution the coverage area is much smaller than other sensors. CoastWatch has SAR data for both the Arctic and Antarctic. The graphic on the top right represents the coverage over one day and the graphic on the bottom right depicts the coverage over a 3 week span.</a:t>
            </a:r>
            <a:endParaRPr/>
          </a:p>
        </p:txBody>
      </p:sp>
      <p:sp>
        <p:nvSpPr>
          <p:cNvPr id="291" name="Google Shape;291;p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It is a longer-term project to integrate these data into </a:t>
            </a:r>
            <a:r>
              <a:rPr lang="en-US"/>
              <a:t>P</a:t>
            </a:r>
            <a:r>
              <a:rPr lang="en-US" sz="1200">
                <a:solidFill>
                  <a:schemeClr val="dk1"/>
                </a:solidFill>
                <a:latin typeface="Calibri"/>
                <a:ea typeface="Calibri"/>
                <a:cs typeface="Calibri"/>
                <a:sym typeface="Calibri"/>
              </a:rPr>
              <a:t>olar</a:t>
            </a:r>
            <a:r>
              <a:rPr lang="en-US"/>
              <a:t>W</a:t>
            </a:r>
            <a:r>
              <a:rPr lang="en-US" sz="1200">
                <a:solidFill>
                  <a:schemeClr val="dk1"/>
                </a:solidFill>
                <a:latin typeface="Calibri"/>
                <a:ea typeface="Calibri"/>
                <a:cs typeface="Calibri"/>
                <a:sym typeface="Calibri"/>
              </a:rPr>
              <a:t>atch because of the challenges associated with the high-resolution and data structure. Near Real Time SAR imagery can easily be viewed and downloaded in PolarView online. You can also find SAR imagery by date/location search on the CoastWatch website. If you have an area and time of interest you can search through the images and see if there are any without clouds and a clear image of your area. In addition to SAR imagery products there are a number of other SAR products - SAR winds are available through CoastWatch and a Sea Ice Motion product is in development.</a:t>
            </a:r>
            <a:endParaRPr/>
          </a:p>
          <a:p>
            <a:pPr indent="0" lvl="0" marL="0" rtl="0" algn="l">
              <a:spcBef>
                <a:spcPts val="0"/>
              </a:spcBef>
              <a:spcAft>
                <a:spcPts val="0"/>
              </a:spcAft>
              <a:buNone/>
            </a:pPr>
            <a:r>
              <a:t/>
            </a:r>
            <a:endParaRPr/>
          </a:p>
        </p:txBody>
      </p:sp>
      <p:sp>
        <p:nvSpPr>
          <p:cNvPr id="308" name="Google Shape;308;p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There is new ice data from the ICESAT-2 satellite that was launched in 2018. This satellite focuses on high resolution, small footprint data collection. It is geared towards getting a 3D picture of sea ice and provides products like sea ice thickness, and freeboard. Level 3 products are now available through NSIDC. </a:t>
            </a:r>
            <a:endParaRPr/>
          </a:p>
          <a:p>
            <a:pPr indent="0" lvl="0" marL="0" rtl="0" algn="l">
              <a:spcBef>
                <a:spcPts val="0"/>
              </a:spcBef>
              <a:spcAft>
                <a:spcPts val="0"/>
              </a:spcAft>
              <a:buNone/>
            </a:pPr>
            <a:r>
              <a:t/>
            </a:r>
            <a:endParaRPr/>
          </a:p>
        </p:txBody>
      </p:sp>
      <p:sp>
        <p:nvSpPr>
          <p:cNvPr id="320" name="Google Shape;320;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 name="Google Shape;332;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Those are some datasets available for sea ice and where you can access the data. As you start looking into the datasets more closely, you will see they are offered in a number of different projections. Data products for the polar regions are produced in a number of projections because they have different intended uses or spatial domains. This presents another challenge to working with sea ice datasets. You will likely need to convert data between projections to integrate it with your existing data. This can be a hassle because to test a dataset in your workflow you’ll have to become intimately familiar with its format and projection just to view it and test bringing it into your routines. It is also important to be aware of the implications of reprojecting data. PolarWatch is working to alleviate some of the challenges of working with projected data by providing the online map previews of data and providing training resources for working with projected data in open source software like R and Python. We currently share examples of accessing data in different projections, converting from one projection to another, plotting projected data, integrating data of different projections. These tutorials and code examples are available online as jupyter notebooks. Two examples are included as part of this course and are available in the course r code gitbook. These and more examples are available online in the PolarWatch code gallery. We are actively expanding these examples, please let us know if you would like to see additional examples or if you have an example that you would like to add to the gallery.</a:t>
            </a:r>
            <a:endParaRPr/>
          </a:p>
          <a:p>
            <a:pPr indent="0" lvl="0" marL="0" rtl="0" algn="l">
              <a:spcBef>
                <a:spcPts val="0"/>
              </a:spcBef>
              <a:spcAft>
                <a:spcPts val="0"/>
              </a:spcAft>
              <a:buNone/>
            </a:pPr>
            <a:r>
              <a:t/>
            </a:r>
            <a:endParaRPr/>
          </a:p>
        </p:txBody>
      </p:sp>
      <p:sp>
        <p:nvSpPr>
          <p:cNvPr id="333" name="Google Shape;333;p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 name="Google Shape;92;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In this presentation I will provide an overview of satellite sea ice data, and discuss some challenges associated with working with sea ice data. I will cover some considerations to keep in mind when choosing a dataset, how to access data through CoastWatch and our partners, and highlight some available resources to help address the challenges associated with integrating sea ice data into research projects.</a:t>
            </a:r>
            <a:endParaRPr/>
          </a:p>
        </p:txBody>
      </p:sp>
      <p:sp>
        <p:nvSpPr>
          <p:cNvPr id="93" name="Google Shape;93;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4" name="Google Shape;344;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In addition to the integration challenges related to projections there are a number of other things that can make integrating sea ice data difficult.</a:t>
            </a:r>
            <a:r>
              <a:rPr lang="en-US"/>
              <a:t> </a:t>
            </a:r>
            <a:r>
              <a:rPr lang="en-US" sz="1200">
                <a:solidFill>
                  <a:schemeClr val="dk1"/>
                </a:solidFill>
                <a:latin typeface="Calibri"/>
                <a:ea typeface="Calibri"/>
                <a:cs typeface="Calibri"/>
                <a:sym typeface="Calibri"/>
              </a:rPr>
              <a:t>Sea ice data may be in an unfamiliar format designed for a different user community. Datasets that are integrated into PolarWatch are available in a variety of formats and they can also be subset before downloading. So if you are working in a specific region like the gulf of Alaska you can download only the portion that you need, you don’t have to download the whole northern hemisphere. The polarwatch erddap data server also provides API access all datasets for integration and routine data access with R, Python, Matlab. Software tools and examples for matching up field data to satellite data.</a:t>
            </a:r>
            <a:r>
              <a:rPr lang="en-US"/>
              <a:t> </a:t>
            </a:r>
            <a:r>
              <a:rPr lang="en-US" sz="1200">
                <a:solidFill>
                  <a:schemeClr val="dk1"/>
                </a:solidFill>
                <a:latin typeface="Calibri"/>
                <a:ea typeface="Calibri"/>
                <a:cs typeface="Calibri"/>
                <a:sym typeface="Calibri"/>
              </a:rPr>
              <a:t>PolarWatch code gallery has code example scripts in R and Python demonstrating how to access data, make matchups and work with data in different projections.</a:t>
            </a:r>
            <a:endParaRPr/>
          </a:p>
          <a:p>
            <a:pPr indent="0" lvl="0" marL="0" rtl="0" algn="l">
              <a:spcBef>
                <a:spcPts val="0"/>
              </a:spcBef>
              <a:spcAft>
                <a:spcPts val="0"/>
              </a:spcAft>
              <a:buNone/>
            </a:pPr>
            <a:r>
              <a:t/>
            </a:r>
            <a:endParaRPr/>
          </a:p>
        </p:txBody>
      </p:sp>
      <p:sp>
        <p:nvSpPr>
          <p:cNvPr id="345" name="Google Shape;345;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1" name="Google Shape;361;p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If you are interested in learning more about accessing and using sea ice data, we have a few additional training resources that are part of this coastwatch course. These cover accessing using the </a:t>
            </a:r>
            <a:r>
              <a:rPr lang="en-US"/>
              <a:t>P</a:t>
            </a:r>
            <a:r>
              <a:rPr lang="en-US" sz="1200">
                <a:solidFill>
                  <a:schemeClr val="dk1"/>
                </a:solidFill>
                <a:latin typeface="Calibri"/>
                <a:ea typeface="Calibri"/>
                <a:cs typeface="Calibri"/>
                <a:sym typeface="Calibri"/>
              </a:rPr>
              <a:t>olar</a:t>
            </a:r>
            <a:r>
              <a:rPr lang="en-US"/>
              <a:t>W</a:t>
            </a:r>
            <a:r>
              <a:rPr lang="en-US" sz="1200">
                <a:solidFill>
                  <a:schemeClr val="dk1"/>
                </a:solidFill>
                <a:latin typeface="Calibri"/>
                <a:ea typeface="Calibri"/>
                <a:cs typeface="Calibri"/>
                <a:sym typeface="Calibri"/>
              </a:rPr>
              <a:t>atch website, accessing data from the Polarwatch erddap and accessing sea ice data using R and the PolarWatch ERDDAP API. Those materials are available online. You can check out the polarwatch code gallery for more examples of working with data from </a:t>
            </a:r>
            <a:r>
              <a:rPr lang="en-US"/>
              <a:t>P</a:t>
            </a:r>
            <a:r>
              <a:rPr lang="en-US" sz="1200">
                <a:solidFill>
                  <a:schemeClr val="dk1"/>
                </a:solidFill>
                <a:latin typeface="Calibri"/>
                <a:ea typeface="Calibri"/>
                <a:cs typeface="Calibri"/>
                <a:sym typeface="Calibri"/>
              </a:rPr>
              <a:t>olar</a:t>
            </a:r>
            <a:r>
              <a:rPr lang="en-US"/>
              <a:t>W</a:t>
            </a:r>
            <a:r>
              <a:rPr lang="en-US" sz="1200">
                <a:solidFill>
                  <a:schemeClr val="dk1"/>
                </a:solidFill>
                <a:latin typeface="Calibri"/>
                <a:ea typeface="Calibri"/>
                <a:cs typeface="Calibri"/>
                <a:sym typeface="Calibri"/>
              </a:rPr>
              <a:t>atch including both R and Python. Please reach out to us if you have any questions. </a:t>
            </a:r>
            <a:endParaRPr/>
          </a:p>
          <a:p>
            <a:pPr indent="0" lvl="0" marL="0" rtl="0" algn="l">
              <a:spcBef>
                <a:spcPts val="0"/>
              </a:spcBef>
              <a:spcAft>
                <a:spcPts val="0"/>
              </a:spcAft>
              <a:buNone/>
            </a:pPr>
            <a:r>
              <a:t/>
            </a:r>
            <a:endParaRPr/>
          </a:p>
        </p:txBody>
      </p:sp>
      <p:sp>
        <p:nvSpPr>
          <p:cNvPr id="362" name="Google Shape;362;p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 name="Google Shape;102;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Using sea ice data is unique to polar and subpolar applications. Many satellite data providers do not carry sea ice data. In addition to research, sea ice data is important for multiple applications including fisheries management, safety at sea, navigation, transportation, tourism, and recreation.</a:t>
            </a:r>
            <a:r>
              <a:rPr lang="en-US"/>
              <a:t> </a:t>
            </a:r>
            <a:r>
              <a:rPr lang="en-US" sz="1200">
                <a:solidFill>
                  <a:schemeClr val="dk1"/>
                </a:solidFill>
                <a:latin typeface="Calibri"/>
                <a:ea typeface="Calibri"/>
                <a:cs typeface="Calibri"/>
                <a:sym typeface="Calibri"/>
              </a:rPr>
              <a:t>Because the Polar regions are very inaccessible, using satellites to monitor sea ice is important because other measurements are simply not possible.</a:t>
            </a:r>
            <a:endParaRPr/>
          </a:p>
        </p:txBody>
      </p:sp>
      <p:sp>
        <p:nvSpPr>
          <p:cNvPr id="103" name="Google Shape;103;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 name="Google Shape;112;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When faced with integrating sea ice data into a project there are several challenges that are common. First it can be a challenge to know where to get the data because sea ice data may not be available where you would typically look for environmental or satellite data. There are many data providers including NSIDC</a:t>
            </a:r>
            <a:r>
              <a:rPr baseline="30000" lang="en-US" sz="1200">
                <a:solidFill>
                  <a:schemeClr val="dk1"/>
                </a:solidFill>
                <a:latin typeface="Calibri"/>
                <a:ea typeface="Calibri"/>
                <a:cs typeface="Calibri"/>
                <a:sym typeface="Calibri"/>
              </a:rPr>
              <a:t>1</a:t>
            </a:r>
            <a:r>
              <a:rPr lang="en-US" sz="1200">
                <a:solidFill>
                  <a:schemeClr val="dk1"/>
                </a:solidFill>
                <a:latin typeface="Calibri"/>
                <a:ea typeface="Calibri"/>
                <a:cs typeface="Calibri"/>
                <a:sym typeface="Calibri"/>
              </a:rPr>
              <a:t> , NIC</a:t>
            </a:r>
            <a:r>
              <a:rPr baseline="30000" lang="en-US" sz="1200">
                <a:solidFill>
                  <a:schemeClr val="dk1"/>
                </a:solidFill>
                <a:latin typeface="Calibri"/>
                <a:ea typeface="Calibri"/>
                <a:cs typeface="Calibri"/>
                <a:sym typeface="Calibri"/>
              </a:rPr>
              <a:t>2</a:t>
            </a:r>
            <a:r>
              <a:rPr lang="en-US" sz="1200">
                <a:solidFill>
                  <a:schemeClr val="dk1"/>
                </a:solidFill>
                <a:latin typeface="Calibri"/>
                <a:ea typeface="Calibri"/>
                <a:cs typeface="Calibri"/>
                <a:sym typeface="Calibri"/>
              </a:rPr>
              <a:t>, EUMETSAT, and NCEI</a:t>
            </a:r>
            <a:r>
              <a:rPr baseline="30000" lang="en-US" sz="1200">
                <a:solidFill>
                  <a:schemeClr val="dk1"/>
                </a:solidFill>
                <a:latin typeface="Calibri"/>
                <a:ea typeface="Calibri"/>
                <a:cs typeface="Calibri"/>
                <a:sym typeface="Calibri"/>
              </a:rPr>
              <a:t>4</a:t>
            </a:r>
            <a:r>
              <a:rPr lang="en-US" sz="1200">
                <a:solidFill>
                  <a:schemeClr val="dk1"/>
                </a:solidFill>
                <a:latin typeface="Calibri"/>
                <a:ea typeface="Calibri"/>
                <a:cs typeface="Calibri"/>
                <a:sym typeface="Calibri"/>
              </a:rPr>
              <a:t>. It is often not clear which data provider to go to and what the differences may be among the data they provide. Each data product typically geared toward a specific user base with data formats and access methods that are suited for that user community. This can limit the broad use of products because it takes effort to dig into each of the products and determine these details. There are many map projections used in sea ice data products. This can make it difficult to preview and test out multiple products. </a:t>
            </a:r>
            <a:endParaRPr/>
          </a:p>
          <a:p>
            <a:pPr indent="0" lvl="0" marL="0" rtl="0" algn="l">
              <a:spcBef>
                <a:spcPts val="0"/>
              </a:spcBef>
              <a:spcAft>
                <a:spcPts val="0"/>
              </a:spcAft>
              <a:buNone/>
            </a:pPr>
            <a:r>
              <a:t/>
            </a:r>
            <a:endParaRPr/>
          </a:p>
        </p:txBody>
      </p:sp>
      <p:sp>
        <p:nvSpPr>
          <p:cNvPr id="113" name="Google Shape;113;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 name="Google Shape;124;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Recognizing these barriers to satellite sea ice data usage, PolarWatch addresses these challenges with the goal of encouraging broad use and integration of polar satellite data into research and management projects.</a:t>
            </a:r>
            <a:r>
              <a:rPr lang="en-US"/>
              <a:t> </a:t>
            </a:r>
            <a:r>
              <a:rPr lang="en-US" sz="1200">
                <a:solidFill>
                  <a:schemeClr val="dk1"/>
                </a:solidFill>
                <a:latin typeface="Calibri"/>
                <a:ea typeface="Calibri"/>
                <a:cs typeface="Calibri"/>
                <a:sym typeface="Calibri"/>
              </a:rPr>
              <a:t>PolarWatch is a NOAA CoastWatch Node that collaborates with key data providers and users. We work closely with CoastWatch Central, the national snow and ice data center, the national ice center, NOAA fisheries and NESDIS to facilitate discovery and access to satellite data covering polar and subpolar regions.</a:t>
            </a:r>
            <a:endParaRPr/>
          </a:p>
          <a:p>
            <a:pPr indent="0" lvl="0" marL="0" rtl="0" algn="l">
              <a:spcBef>
                <a:spcPts val="0"/>
              </a:spcBef>
              <a:spcAft>
                <a:spcPts val="0"/>
              </a:spcAft>
              <a:buNone/>
            </a:pPr>
            <a:r>
              <a:t/>
            </a:r>
            <a:endParaRPr/>
          </a:p>
        </p:txBody>
      </p:sp>
      <p:sp>
        <p:nvSpPr>
          <p:cNvPr id="125" name="Google Shape;125;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 name="Google Shape;137;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To address the challenges of integrating sea ice data, PolarWatch:</a:t>
            </a:r>
            <a:r>
              <a:rPr lang="en-US"/>
              <a:t> </a:t>
            </a:r>
            <a:r>
              <a:rPr lang="en-US" sz="1200">
                <a:solidFill>
                  <a:schemeClr val="dk1"/>
                </a:solidFill>
                <a:latin typeface="Calibri"/>
                <a:ea typeface="Calibri"/>
                <a:cs typeface="Calibri"/>
                <a:sym typeface="Calibri"/>
              </a:rPr>
              <a:t>provides consistent access to near real-time and historical satellite observations from multiple parameters including: Sea ice, water temperature, ocean color, salinity and winds</a:t>
            </a:r>
            <a:r>
              <a:rPr lang="en-US"/>
              <a:t> </a:t>
            </a:r>
            <a:r>
              <a:rPr lang="en-US" sz="1200">
                <a:solidFill>
                  <a:schemeClr val="dk1"/>
                </a:solidFill>
                <a:latin typeface="Calibri"/>
                <a:ea typeface="Calibri"/>
                <a:cs typeface="Calibri"/>
                <a:sym typeface="Calibri"/>
              </a:rPr>
              <a:t>we provide a curated collection of quality datasets from multiple data providers all data are available in common formats with easy open access</a:t>
            </a:r>
            <a:r>
              <a:rPr lang="en-US"/>
              <a:t>. </a:t>
            </a:r>
            <a:r>
              <a:rPr lang="en-US" sz="1200">
                <a:solidFill>
                  <a:schemeClr val="dk1"/>
                </a:solidFill>
                <a:latin typeface="Calibri"/>
                <a:ea typeface="Calibri"/>
                <a:cs typeface="Calibri"/>
                <a:sym typeface="Calibri"/>
              </a:rPr>
              <a:t>The </a:t>
            </a:r>
            <a:r>
              <a:rPr lang="en-US"/>
              <a:t>P</a:t>
            </a:r>
            <a:r>
              <a:rPr lang="en-US" sz="1200">
                <a:solidFill>
                  <a:schemeClr val="dk1"/>
                </a:solidFill>
                <a:latin typeface="Calibri"/>
                <a:ea typeface="Calibri"/>
                <a:cs typeface="Calibri"/>
                <a:sym typeface="Calibri"/>
              </a:rPr>
              <a:t>olar</a:t>
            </a:r>
            <a:r>
              <a:rPr lang="en-US"/>
              <a:t>W</a:t>
            </a:r>
            <a:r>
              <a:rPr lang="en-US" sz="1200">
                <a:solidFill>
                  <a:schemeClr val="dk1"/>
                </a:solidFill>
                <a:latin typeface="Calibri"/>
                <a:ea typeface="Calibri"/>
                <a:cs typeface="Calibri"/>
                <a:sym typeface="Calibri"/>
              </a:rPr>
              <a:t>atch data </a:t>
            </a:r>
            <a:r>
              <a:rPr lang="en-US"/>
              <a:t>catalog</a:t>
            </a:r>
            <a:r>
              <a:rPr lang="en-US" sz="1200">
                <a:solidFill>
                  <a:schemeClr val="dk1"/>
                </a:solidFill>
                <a:latin typeface="Calibri"/>
                <a:ea typeface="Calibri"/>
                <a:cs typeface="Calibri"/>
                <a:sym typeface="Calibri"/>
              </a:rPr>
              <a:t> makes it easier to determine differences between datasets at a glance</a:t>
            </a:r>
            <a:r>
              <a:rPr lang="en-US"/>
              <a:t>. </a:t>
            </a:r>
            <a:r>
              <a:rPr lang="en-US" sz="1200">
                <a:solidFill>
                  <a:schemeClr val="dk1"/>
                </a:solidFill>
                <a:latin typeface="Calibri"/>
                <a:ea typeface="Calibri"/>
                <a:cs typeface="Calibri"/>
                <a:sym typeface="Calibri"/>
              </a:rPr>
              <a:t>And Each dataset can be previewed online on an interactive polar map before downloading.</a:t>
            </a:r>
            <a:endParaRPr/>
          </a:p>
          <a:p>
            <a:pPr indent="0" lvl="0" marL="0" rtl="0" algn="l">
              <a:spcBef>
                <a:spcPts val="0"/>
              </a:spcBef>
              <a:spcAft>
                <a:spcPts val="0"/>
              </a:spcAft>
              <a:buNone/>
            </a:pPr>
            <a:r>
              <a:t/>
            </a:r>
            <a:endParaRPr/>
          </a:p>
        </p:txBody>
      </p:sp>
      <p:sp>
        <p:nvSpPr>
          <p:cNvPr id="138" name="Google Shape;138;p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Next I will cover some of the sea ice products that are available through CoastWatch, PolarWatch, our partners, and datasets that are relevant to fisheries science and management. Please reach out with any questions about datasets. There is often more than one viable option and it is not always readily apparent which is the best dataset to use. You can email me at jennifer dot sevadjian at noaa dot gov. Or if you know you are interested in datasets from NSDIC you can reach out directly to their excellent user services support, their email is nsidc at nsidc dot org.</a:t>
            </a:r>
            <a:r>
              <a:rPr lang="en-US"/>
              <a:t> </a:t>
            </a:r>
            <a:r>
              <a:rPr lang="en-US" sz="1200">
                <a:solidFill>
                  <a:schemeClr val="dk1"/>
                </a:solidFill>
                <a:latin typeface="Calibri"/>
                <a:ea typeface="Calibri"/>
                <a:cs typeface="Calibri"/>
                <a:sym typeface="Calibri"/>
              </a:rPr>
              <a:t>I will be providing a brief overview of the most common types of data available for sea ice measured by satellite. I will focus on Level 3 and 4 data which are gridded, georeferenced and cloud masked datasets. I will focus on highlighting datasets most relevant to course participants and provide links to where you can learn more and to where you can access the data.</a:t>
            </a:r>
            <a:endParaRPr/>
          </a:p>
          <a:p>
            <a:pPr indent="0" lvl="0" marL="0" rtl="0" algn="l">
              <a:spcBef>
                <a:spcPts val="0"/>
              </a:spcBef>
              <a:spcAft>
                <a:spcPts val="0"/>
              </a:spcAft>
              <a:buNone/>
            </a:pPr>
            <a:r>
              <a:t/>
            </a:r>
            <a:endParaRPr/>
          </a:p>
        </p:txBody>
      </p:sp>
      <p:sp>
        <p:nvSpPr>
          <p:cNvPr id="150" name="Google Shape;150;p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 name="Google Shape;164;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Let’s start with a rough overview of the properties of sea ice that can be measured by satellite. One or more of these properties may</a:t>
            </a:r>
            <a:r>
              <a:rPr lang="en-US"/>
              <a:t> </a:t>
            </a:r>
            <a:r>
              <a:rPr lang="en-US" sz="1200">
                <a:solidFill>
                  <a:schemeClr val="dk1"/>
                </a:solidFill>
                <a:latin typeface="Calibri"/>
                <a:ea typeface="Calibri"/>
                <a:cs typeface="Calibri"/>
                <a:sym typeface="Calibri"/>
              </a:rPr>
              <a:t>be relevant to your research area. Concentration provides the percentage of a grid cell that contains sea ice.</a:t>
            </a:r>
            <a:r>
              <a:rPr lang="en-US"/>
              <a:t> </a:t>
            </a:r>
            <a:r>
              <a:rPr lang="en-US" sz="1200">
                <a:solidFill>
                  <a:schemeClr val="dk1"/>
                </a:solidFill>
                <a:latin typeface="Calibri"/>
                <a:ea typeface="Calibri"/>
                <a:cs typeface="Calibri"/>
                <a:sym typeface="Calibri"/>
              </a:rPr>
              <a:t>Sea ice thickness is the vertical height of the sea ice. Ice type refers to first year ice or older multi-year ice which are important distinctions in some research areas. Ice edge products focus on providing the most accurate defining line between sea ice and its surroundings.</a:t>
            </a:r>
            <a:endParaRPr/>
          </a:p>
          <a:p>
            <a:pPr indent="0" lvl="0" marL="0" rtl="0" algn="l">
              <a:spcBef>
                <a:spcPts val="0"/>
              </a:spcBef>
              <a:spcAft>
                <a:spcPts val="0"/>
              </a:spcAft>
              <a:buNone/>
            </a:pPr>
            <a:r>
              <a:t/>
            </a:r>
            <a:endParaRPr/>
          </a:p>
        </p:txBody>
      </p:sp>
      <p:sp>
        <p:nvSpPr>
          <p:cNvPr id="165" name="Google Shape;165;p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 name="Google Shape;182;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These properties can be measured by a variety of satellite sensors, including infrared, microwave and visible sensors.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Visible sensors can collect data only during the day when there is light. Infrared sensors do not need light so they can provide data both day and night. This is important in polar regions where there is complete darkness for long periods. Both Visible and IR sensors do not “see through clouds”, but microwave sensors can. This is also very relevant in the polar regions where there is often cloud cover. The trade-off is that microwave sensors have a large footprint and so a much coarser resolution than IR. Depending on the needs of your project you may want to include data from multiple sensors. For example, researchers will often use infrared data as their number one choice, but if there are gaps in the high-res infrared data they will fall back to lower-resolution passive microwave to fill in the gaps. There are even some level 4 sea ice products that do work for you by incorporating data from multiple sensors to provide a “best of” dataset with the most coverage. I will provide an overview of some of the available datasets and how to access them next</a:t>
            </a:r>
            <a:r>
              <a:rPr lang="en-US"/>
              <a:t>.</a:t>
            </a:r>
            <a:endParaRPr/>
          </a:p>
        </p:txBody>
      </p:sp>
      <p:sp>
        <p:nvSpPr>
          <p:cNvPr id="183" name="Google Shape;183;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No photo">
  <p:cSld name="Title - No photo">
    <p:spTree>
      <p:nvGrpSpPr>
        <p:cNvPr id="14" name="Shape 14"/>
        <p:cNvGrpSpPr/>
        <p:nvPr/>
      </p:nvGrpSpPr>
      <p:grpSpPr>
        <a:xfrm>
          <a:off x="0" y="0"/>
          <a:ext cx="0" cy="0"/>
          <a:chOff x="0" y="0"/>
          <a:chExt cx="0" cy="0"/>
        </a:xfrm>
      </p:grpSpPr>
      <p:sp>
        <p:nvSpPr>
          <p:cNvPr id="15" name="Google Shape;15;p23"/>
          <p:cNvSpPr txBox="1"/>
          <p:nvPr>
            <p:ph type="title"/>
          </p:nvPr>
        </p:nvSpPr>
        <p:spPr>
          <a:xfrm>
            <a:off x="3168251" y="1327929"/>
            <a:ext cx="7313491" cy="788734"/>
          </a:xfrm>
          <a:prstGeom prst="rect">
            <a:avLst/>
          </a:prstGeom>
          <a:noFill/>
          <a:ln>
            <a:noFill/>
          </a:ln>
        </p:spPr>
        <p:txBody>
          <a:bodyPr anchorCtr="0" anchor="t" bIns="45700" lIns="91425" spcFirstLastPara="1" rIns="91425" wrap="square" tIns="45700">
            <a:noAutofit/>
          </a:bodyPr>
          <a:lstStyle>
            <a:lvl1pPr lvl="0" marR="0" rtl="0" algn="l">
              <a:lnSpc>
                <a:spcPct val="80000"/>
              </a:lnSpc>
              <a:spcBef>
                <a:spcPts val="0"/>
              </a:spcBef>
              <a:spcAft>
                <a:spcPts val="0"/>
              </a:spcAft>
              <a:buClr>
                <a:srgbClr val="1F4E79"/>
              </a:buClr>
              <a:buSzPts val="3200"/>
              <a:buFont typeface="Helvetica Neue"/>
              <a:buNone/>
              <a:defRPr b="1" i="0" sz="3200" u="none" cap="none" strike="noStrike">
                <a:solidFill>
                  <a:srgbClr val="1F4E79"/>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6" name="Google Shape;16;p23"/>
          <p:cNvSpPr txBox="1"/>
          <p:nvPr>
            <p:ph idx="1" type="body"/>
          </p:nvPr>
        </p:nvSpPr>
        <p:spPr>
          <a:xfrm>
            <a:off x="4269317" y="2707458"/>
            <a:ext cx="7313083" cy="1224439"/>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480"/>
              </a:spcBef>
              <a:spcAft>
                <a:spcPts val="0"/>
              </a:spcAft>
              <a:buClr>
                <a:srgbClr val="262626"/>
              </a:buClr>
              <a:buSzPts val="2400"/>
              <a:buFont typeface="Arial"/>
              <a:buNone/>
              <a:defRPr b="0" i="0" sz="2400" u="none" cap="none" strike="noStrike">
                <a:solidFill>
                  <a:srgbClr val="262626"/>
                </a:solidFill>
                <a:latin typeface="Helvetica Neue"/>
                <a:ea typeface="Helvetica Neue"/>
                <a:cs typeface="Helvetica Neue"/>
                <a:sym typeface="Helvetica Neue"/>
              </a:defRPr>
            </a:lvl1pPr>
            <a:lvl2pPr indent="-431800" lvl="1" marL="914400" marR="0" rtl="0" algn="l">
              <a:spcBef>
                <a:spcPts val="640"/>
              </a:spcBef>
              <a:spcAft>
                <a:spcPts val="0"/>
              </a:spcAft>
              <a:buClr>
                <a:schemeClr val="dk2"/>
              </a:buClr>
              <a:buSzPts val="3200"/>
              <a:buFont typeface="Arial"/>
              <a:buChar char="•"/>
              <a:defRPr b="0" i="0" sz="3200" u="none" cap="none" strike="noStrike">
                <a:solidFill>
                  <a:schemeClr val="dk2"/>
                </a:solidFill>
                <a:latin typeface="Arial Narrow"/>
                <a:ea typeface="Arial Narrow"/>
                <a:cs typeface="Arial Narrow"/>
                <a:sym typeface="Arial Narrow"/>
              </a:defRPr>
            </a:lvl2pPr>
            <a:lvl3pPr indent="-406400" lvl="2" marL="1371600" marR="0" rtl="0" algn="l">
              <a:spcBef>
                <a:spcPts val="560"/>
              </a:spcBef>
              <a:spcAft>
                <a:spcPts val="0"/>
              </a:spcAft>
              <a:buClr>
                <a:schemeClr val="dk2"/>
              </a:buClr>
              <a:buSzPts val="2800"/>
              <a:buFont typeface="Arial"/>
              <a:buChar char="•"/>
              <a:defRPr b="0" i="0" sz="2800" u="none" cap="none" strike="noStrike">
                <a:solidFill>
                  <a:schemeClr val="dk2"/>
                </a:solidFill>
                <a:latin typeface="Arial Narrow"/>
                <a:ea typeface="Arial Narrow"/>
                <a:cs typeface="Arial Narrow"/>
                <a:sym typeface="Arial Narrow"/>
              </a:defRPr>
            </a:lvl3pPr>
            <a:lvl4pPr indent="-406400" lvl="3" marL="1828800" marR="0" rtl="0" algn="l">
              <a:spcBef>
                <a:spcPts val="560"/>
              </a:spcBef>
              <a:spcAft>
                <a:spcPts val="0"/>
              </a:spcAft>
              <a:buClr>
                <a:schemeClr val="dk2"/>
              </a:buClr>
              <a:buSzPts val="2800"/>
              <a:buFont typeface="Arial"/>
              <a:buChar char="•"/>
              <a:defRPr b="0" i="0" sz="2800" u="none" cap="none" strike="noStrike">
                <a:solidFill>
                  <a:schemeClr val="dk2"/>
                </a:solidFill>
                <a:latin typeface="Arial Narrow"/>
                <a:ea typeface="Arial Narrow"/>
                <a:cs typeface="Arial Narrow"/>
                <a:sym typeface="Arial Narrow"/>
              </a:defRPr>
            </a:lvl4pPr>
            <a:lvl5pPr indent="-406400" lvl="4" marL="2286000" marR="0" rtl="0" algn="l">
              <a:spcBef>
                <a:spcPts val="560"/>
              </a:spcBef>
              <a:spcAft>
                <a:spcPts val="0"/>
              </a:spcAft>
              <a:buClr>
                <a:schemeClr val="dk2"/>
              </a:buClr>
              <a:buSzPts val="2800"/>
              <a:buFont typeface="Arial"/>
              <a:buChar char="•"/>
              <a:defRPr b="0" i="0" sz="2800" u="none" cap="none" strike="noStrike">
                <a:solidFill>
                  <a:schemeClr val="dk2"/>
                </a:solidFill>
                <a:latin typeface="Arial Narrow"/>
                <a:ea typeface="Arial Narrow"/>
                <a:cs typeface="Arial Narrow"/>
                <a:sym typeface="Arial Narrow"/>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9pPr>
          </a:lstStyle>
          <a:p/>
        </p:txBody>
      </p:sp>
      <p:sp>
        <p:nvSpPr>
          <p:cNvPr id="17" name="Google Shape;17;p23"/>
          <p:cNvSpPr txBox="1"/>
          <p:nvPr>
            <p:ph idx="2" type="body"/>
          </p:nvPr>
        </p:nvSpPr>
        <p:spPr>
          <a:xfrm>
            <a:off x="154517" y="4807237"/>
            <a:ext cx="7313083" cy="577850"/>
          </a:xfrm>
          <a:prstGeom prst="rect">
            <a:avLst/>
          </a:prstGeom>
          <a:noFill/>
          <a:ln>
            <a:noFill/>
          </a:ln>
        </p:spPr>
        <p:txBody>
          <a:bodyPr anchorCtr="0" anchor="t" bIns="45700" lIns="91425" spcFirstLastPara="1" rIns="91425" wrap="square" tIns="45700">
            <a:normAutofit/>
          </a:bodyPr>
          <a:lstStyle>
            <a:lvl1pPr indent="-228600" lvl="0" marL="457200" marR="0" rtl="0" algn="l">
              <a:spcBef>
                <a:spcPts val="320"/>
              </a:spcBef>
              <a:spcAft>
                <a:spcPts val="0"/>
              </a:spcAft>
              <a:buClr>
                <a:srgbClr val="262626"/>
              </a:buClr>
              <a:buSzPts val="1600"/>
              <a:buFont typeface="Arial"/>
              <a:buNone/>
              <a:defRPr b="0" i="0" sz="1600" u="none" cap="none" strike="noStrike">
                <a:solidFill>
                  <a:srgbClr val="262626"/>
                </a:solidFill>
                <a:latin typeface="Arial Narrow"/>
                <a:ea typeface="Arial Narrow"/>
                <a:cs typeface="Arial Narrow"/>
                <a:sym typeface="Arial Narrow"/>
              </a:defRPr>
            </a:lvl1pPr>
            <a:lvl2pPr indent="-431800" lvl="1" marL="914400" marR="0" rtl="0" algn="l">
              <a:spcBef>
                <a:spcPts val="640"/>
              </a:spcBef>
              <a:spcAft>
                <a:spcPts val="0"/>
              </a:spcAft>
              <a:buClr>
                <a:schemeClr val="dk2"/>
              </a:buClr>
              <a:buSzPts val="3200"/>
              <a:buFont typeface="Arial"/>
              <a:buChar char="•"/>
              <a:defRPr b="0" i="0" sz="3200" u="none" cap="none" strike="noStrike">
                <a:solidFill>
                  <a:schemeClr val="dk2"/>
                </a:solidFill>
                <a:latin typeface="Arial Narrow"/>
                <a:ea typeface="Arial Narrow"/>
                <a:cs typeface="Arial Narrow"/>
                <a:sym typeface="Arial Narrow"/>
              </a:defRPr>
            </a:lvl2pPr>
            <a:lvl3pPr indent="-406400" lvl="2" marL="1371600" marR="0" rtl="0" algn="l">
              <a:spcBef>
                <a:spcPts val="560"/>
              </a:spcBef>
              <a:spcAft>
                <a:spcPts val="0"/>
              </a:spcAft>
              <a:buClr>
                <a:schemeClr val="dk2"/>
              </a:buClr>
              <a:buSzPts val="2800"/>
              <a:buFont typeface="Arial"/>
              <a:buChar char="•"/>
              <a:defRPr b="0" i="0" sz="2800" u="none" cap="none" strike="noStrike">
                <a:solidFill>
                  <a:schemeClr val="dk2"/>
                </a:solidFill>
                <a:latin typeface="Arial Narrow"/>
                <a:ea typeface="Arial Narrow"/>
                <a:cs typeface="Arial Narrow"/>
                <a:sym typeface="Arial Narrow"/>
              </a:defRPr>
            </a:lvl3pPr>
            <a:lvl4pPr indent="-406400" lvl="3" marL="1828800" marR="0" rtl="0" algn="l">
              <a:spcBef>
                <a:spcPts val="560"/>
              </a:spcBef>
              <a:spcAft>
                <a:spcPts val="0"/>
              </a:spcAft>
              <a:buClr>
                <a:schemeClr val="dk2"/>
              </a:buClr>
              <a:buSzPts val="2800"/>
              <a:buFont typeface="Arial"/>
              <a:buChar char="•"/>
              <a:defRPr b="0" i="0" sz="2800" u="none" cap="none" strike="noStrike">
                <a:solidFill>
                  <a:schemeClr val="dk2"/>
                </a:solidFill>
                <a:latin typeface="Arial Narrow"/>
                <a:ea typeface="Arial Narrow"/>
                <a:cs typeface="Arial Narrow"/>
                <a:sym typeface="Arial Narrow"/>
              </a:defRPr>
            </a:lvl4pPr>
            <a:lvl5pPr indent="-406400" lvl="4" marL="2286000" marR="0" rtl="0" algn="l">
              <a:spcBef>
                <a:spcPts val="560"/>
              </a:spcBef>
              <a:spcAft>
                <a:spcPts val="0"/>
              </a:spcAft>
              <a:buClr>
                <a:schemeClr val="dk2"/>
              </a:buClr>
              <a:buSzPts val="2800"/>
              <a:buFont typeface="Arial"/>
              <a:buChar char="•"/>
              <a:defRPr b="0" i="0" sz="2800" u="none" cap="none" strike="noStrike">
                <a:solidFill>
                  <a:schemeClr val="dk2"/>
                </a:solidFill>
                <a:latin typeface="Arial Narrow"/>
                <a:ea typeface="Arial Narrow"/>
                <a:cs typeface="Arial Narrow"/>
                <a:sym typeface="Arial Narrow"/>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Narrow"/>
                <a:ea typeface="Arial Narrow"/>
                <a:cs typeface="Arial Narrow"/>
                <a:sym typeface="Arial Narrow"/>
              </a:defRPr>
            </a:lvl9pPr>
          </a:lstStyle>
          <a:p/>
        </p:txBody>
      </p:sp>
      <p:sp>
        <p:nvSpPr>
          <p:cNvPr id="18" name="Google Shape;18;p23"/>
          <p:cNvSpPr/>
          <p:nvPr/>
        </p:nvSpPr>
        <p:spPr>
          <a:xfrm>
            <a:off x="372533" y="2201333"/>
            <a:ext cx="1557867" cy="89746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Narrow"/>
              <a:ea typeface="Arial Narrow"/>
              <a:cs typeface="Arial Narrow"/>
              <a:sym typeface="Arial Narrow"/>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0" name="Shape 70"/>
        <p:cNvGrpSpPr/>
        <p:nvPr/>
      </p:nvGrpSpPr>
      <p:grpSpPr>
        <a:xfrm>
          <a:off x="0" y="0"/>
          <a:ext cx="0" cy="0"/>
          <a:chOff x="0" y="0"/>
          <a:chExt cx="0" cy="0"/>
        </a:xfrm>
      </p:grpSpPr>
      <p:sp>
        <p:nvSpPr>
          <p:cNvPr id="71" name="Google Shape;71;p3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E4E7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3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262626"/>
              </a:buClr>
              <a:buSzPts val="2800"/>
              <a:buChar char="•"/>
              <a:defRPr>
                <a:solidFill>
                  <a:srgbClr val="262626"/>
                </a:solidFill>
                <a:latin typeface="Helvetica Neue"/>
                <a:ea typeface="Helvetica Neue"/>
                <a:cs typeface="Helvetica Neue"/>
                <a:sym typeface="Helvetica Neue"/>
              </a:defRPr>
            </a:lvl1pPr>
            <a:lvl2pPr indent="-381000" lvl="1" marL="914400" algn="l">
              <a:lnSpc>
                <a:spcPct val="90000"/>
              </a:lnSpc>
              <a:spcBef>
                <a:spcPts val="500"/>
              </a:spcBef>
              <a:spcAft>
                <a:spcPts val="0"/>
              </a:spcAft>
              <a:buClr>
                <a:srgbClr val="262626"/>
              </a:buClr>
              <a:buSzPts val="2400"/>
              <a:buChar char="•"/>
              <a:defRPr>
                <a:solidFill>
                  <a:srgbClr val="262626"/>
                </a:solidFill>
                <a:latin typeface="Helvetica Neue"/>
                <a:ea typeface="Helvetica Neue"/>
                <a:cs typeface="Helvetica Neue"/>
                <a:sym typeface="Helvetica Neue"/>
              </a:defRPr>
            </a:lvl2pPr>
            <a:lvl3pPr indent="-355600" lvl="2" marL="1371600" algn="l">
              <a:lnSpc>
                <a:spcPct val="90000"/>
              </a:lnSpc>
              <a:spcBef>
                <a:spcPts val="500"/>
              </a:spcBef>
              <a:spcAft>
                <a:spcPts val="0"/>
              </a:spcAft>
              <a:buClr>
                <a:srgbClr val="262626"/>
              </a:buClr>
              <a:buSzPts val="2000"/>
              <a:buChar char="•"/>
              <a:defRPr>
                <a:solidFill>
                  <a:srgbClr val="262626"/>
                </a:solidFill>
                <a:latin typeface="Helvetica Neue"/>
                <a:ea typeface="Helvetica Neue"/>
                <a:cs typeface="Helvetica Neue"/>
                <a:sym typeface="Helvetica Neue"/>
              </a:defRPr>
            </a:lvl3pPr>
            <a:lvl4pPr indent="-342900" lvl="3" marL="1828800" algn="l">
              <a:lnSpc>
                <a:spcPct val="90000"/>
              </a:lnSpc>
              <a:spcBef>
                <a:spcPts val="500"/>
              </a:spcBef>
              <a:spcAft>
                <a:spcPts val="0"/>
              </a:spcAft>
              <a:buClr>
                <a:srgbClr val="262626"/>
              </a:buClr>
              <a:buSzPts val="1800"/>
              <a:buChar char="•"/>
              <a:defRPr>
                <a:solidFill>
                  <a:srgbClr val="262626"/>
                </a:solidFill>
                <a:latin typeface="Helvetica Neue"/>
                <a:ea typeface="Helvetica Neue"/>
                <a:cs typeface="Helvetica Neue"/>
                <a:sym typeface="Helvetica Neue"/>
              </a:defRPr>
            </a:lvl4pPr>
            <a:lvl5pPr indent="-342900" lvl="4" marL="2286000" algn="l">
              <a:lnSpc>
                <a:spcPct val="90000"/>
              </a:lnSpc>
              <a:spcBef>
                <a:spcPts val="500"/>
              </a:spcBef>
              <a:spcAft>
                <a:spcPts val="0"/>
              </a:spcAft>
              <a:buClr>
                <a:srgbClr val="262626"/>
              </a:buClr>
              <a:buSzPts val="1800"/>
              <a:buChar char="•"/>
              <a:defRPr>
                <a:solidFill>
                  <a:srgbClr val="262626"/>
                </a:solidFill>
                <a:latin typeface="Helvetica Neue"/>
                <a:ea typeface="Helvetica Neue"/>
                <a:cs typeface="Helvetica Neue"/>
                <a:sym typeface="Helvetica Neu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 name="Google Shape;73;p33"/>
          <p:cNvSpPr txBox="1"/>
          <p:nvPr>
            <p:ph idx="12" type="sldNum"/>
          </p:nvPr>
        </p:nvSpPr>
        <p:spPr>
          <a:xfrm>
            <a:off x="11201984" y="6441410"/>
            <a:ext cx="1104014"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800">
                <a:solidFill>
                  <a:srgbClr val="F2F2F2"/>
                </a:solidFill>
                <a:latin typeface="Helvetica Neue"/>
                <a:ea typeface="Helvetica Neue"/>
                <a:cs typeface="Helvetica Neue"/>
                <a:sym typeface="Helvetica Neue"/>
              </a:defRPr>
            </a:lvl1pPr>
            <a:lvl2pPr indent="0" lvl="1" marL="0" algn="r">
              <a:spcBef>
                <a:spcPts val="0"/>
              </a:spcBef>
              <a:buNone/>
              <a:defRPr sz="1800">
                <a:solidFill>
                  <a:srgbClr val="F2F2F2"/>
                </a:solidFill>
                <a:latin typeface="Helvetica Neue"/>
                <a:ea typeface="Helvetica Neue"/>
                <a:cs typeface="Helvetica Neue"/>
                <a:sym typeface="Helvetica Neue"/>
              </a:defRPr>
            </a:lvl2pPr>
            <a:lvl3pPr indent="0" lvl="2" marL="0" algn="r">
              <a:spcBef>
                <a:spcPts val="0"/>
              </a:spcBef>
              <a:buNone/>
              <a:defRPr sz="1800">
                <a:solidFill>
                  <a:srgbClr val="F2F2F2"/>
                </a:solidFill>
                <a:latin typeface="Helvetica Neue"/>
                <a:ea typeface="Helvetica Neue"/>
                <a:cs typeface="Helvetica Neue"/>
                <a:sym typeface="Helvetica Neue"/>
              </a:defRPr>
            </a:lvl3pPr>
            <a:lvl4pPr indent="0" lvl="3" marL="0" algn="r">
              <a:spcBef>
                <a:spcPts val="0"/>
              </a:spcBef>
              <a:buNone/>
              <a:defRPr sz="1800">
                <a:solidFill>
                  <a:srgbClr val="F2F2F2"/>
                </a:solidFill>
                <a:latin typeface="Helvetica Neue"/>
                <a:ea typeface="Helvetica Neue"/>
                <a:cs typeface="Helvetica Neue"/>
                <a:sym typeface="Helvetica Neue"/>
              </a:defRPr>
            </a:lvl4pPr>
            <a:lvl5pPr indent="0" lvl="4" marL="0" algn="r">
              <a:spcBef>
                <a:spcPts val="0"/>
              </a:spcBef>
              <a:buNone/>
              <a:defRPr sz="1800">
                <a:solidFill>
                  <a:srgbClr val="F2F2F2"/>
                </a:solidFill>
                <a:latin typeface="Helvetica Neue"/>
                <a:ea typeface="Helvetica Neue"/>
                <a:cs typeface="Helvetica Neue"/>
                <a:sym typeface="Helvetica Neue"/>
              </a:defRPr>
            </a:lvl5pPr>
            <a:lvl6pPr indent="0" lvl="5" marL="0" algn="r">
              <a:spcBef>
                <a:spcPts val="0"/>
              </a:spcBef>
              <a:buNone/>
              <a:defRPr sz="1800">
                <a:solidFill>
                  <a:srgbClr val="F2F2F2"/>
                </a:solidFill>
                <a:latin typeface="Helvetica Neue"/>
                <a:ea typeface="Helvetica Neue"/>
                <a:cs typeface="Helvetica Neue"/>
                <a:sym typeface="Helvetica Neue"/>
              </a:defRPr>
            </a:lvl6pPr>
            <a:lvl7pPr indent="0" lvl="6" marL="0" algn="r">
              <a:spcBef>
                <a:spcPts val="0"/>
              </a:spcBef>
              <a:buNone/>
              <a:defRPr sz="1800">
                <a:solidFill>
                  <a:srgbClr val="F2F2F2"/>
                </a:solidFill>
                <a:latin typeface="Helvetica Neue"/>
                <a:ea typeface="Helvetica Neue"/>
                <a:cs typeface="Helvetica Neue"/>
                <a:sym typeface="Helvetica Neue"/>
              </a:defRPr>
            </a:lvl7pPr>
            <a:lvl8pPr indent="0" lvl="7" marL="0" algn="r">
              <a:spcBef>
                <a:spcPts val="0"/>
              </a:spcBef>
              <a:buNone/>
              <a:defRPr sz="1800">
                <a:solidFill>
                  <a:srgbClr val="F2F2F2"/>
                </a:solidFill>
                <a:latin typeface="Helvetica Neue"/>
                <a:ea typeface="Helvetica Neue"/>
                <a:cs typeface="Helvetica Neue"/>
                <a:sym typeface="Helvetica Neue"/>
              </a:defRPr>
            </a:lvl8pPr>
            <a:lvl9pPr indent="0" lvl="8" marL="0" algn="r">
              <a:spcBef>
                <a:spcPts val="0"/>
              </a:spcBef>
              <a:buNone/>
              <a:defRPr sz="1800">
                <a:solidFill>
                  <a:srgbClr val="F2F2F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
        <p:nvSpPr>
          <p:cNvPr id="74" name="Google Shape;74;p33"/>
          <p:cNvSpPr txBox="1"/>
          <p:nvPr>
            <p:ph idx="11"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1200"/>
              </a:spcBef>
              <a:spcAft>
                <a:spcPts val="0"/>
              </a:spcAft>
              <a:buSzPts val="1400"/>
              <a:buNone/>
              <a:defRPr sz="1800">
                <a:solidFill>
                  <a:srgbClr val="F2F2F2"/>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75" name="Shape 75"/>
        <p:cNvGrpSpPr/>
        <p:nvPr/>
      </p:nvGrpSpPr>
      <p:grpSpPr>
        <a:xfrm>
          <a:off x="0" y="0"/>
          <a:ext cx="0" cy="0"/>
          <a:chOff x="0" y="0"/>
          <a:chExt cx="0" cy="0"/>
        </a:xfrm>
      </p:grpSpPr>
      <p:sp>
        <p:nvSpPr>
          <p:cNvPr id="76" name="Google Shape;76;p34"/>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E4E7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p34"/>
          <p:cNvSpPr txBox="1"/>
          <p:nvPr>
            <p:ph idx="12" type="sldNum"/>
          </p:nvPr>
        </p:nvSpPr>
        <p:spPr>
          <a:xfrm>
            <a:off x="11201984" y="6441410"/>
            <a:ext cx="1104014"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800">
                <a:solidFill>
                  <a:srgbClr val="F2F2F2"/>
                </a:solidFill>
                <a:latin typeface="Helvetica Neue"/>
                <a:ea typeface="Helvetica Neue"/>
                <a:cs typeface="Helvetica Neue"/>
                <a:sym typeface="Helvetica Neue"/>
              </a:defRPr>
            </a:lvl1pPr>
            <a:lvl2pPr indent="0" lvl="1" marL="0" algn="r">
              <a:spcBef>
                <a:spcPts val="0"/>
              </a:spcBef>
              <a:buNone/>
              <a:defRPr sz="1800">
                <a:solidFill>
                  <a:srgbClr val="F2F2F2"/>
                </a:solidFill>
                <a:latin typeface="Helvetica Neue"/>
                <a:ea typeface="Helvetica Neue"/>
                <a:cs typeface="Helvetica Neue"/>
                <a:sym typeface="Helvetica Neue"/>
              </a:defRPr>
            </a:lvl2pPr>
            <a:lvl3pPr indent="0" lvl="2" marL="0" algn="r">
              <a:spcBef>
                <a:spcPts val="0"/>
              </a:spcBef>
              <a:buNone/>
              <a:defRPr sz="1800">
                <a:solidFill>
                  <a:srgbClr val="F2F2F2"/>
                </a:solidFill>
                <a:latin typeface="Helvetica Neue"/>
                <a:ea typeface="Helvetica Neue"/>
                <a:cs typeface="Helvetica Neue"/>
                <a:sym typeface="Helvetica Neue"/>
              </a:defRPr>
            </a:lvl3pPr>
            <a:lvl4pPr indent="0" lvl="3" marL="0" algn="r">
              <a:spcBef>
                <a:spcPts val="0"/>
              </a:spcBef>
              <a:buNone/>
              <a:defRPr sz="1800">
                <a:solidFill>
                  <a:srgbClr val="F2F2F2"/>
                </a:solidFill>
                <a:latin typeface="Helvetica Neue"/>
                <a:ea typeface="Helvetica Neue"/>
                <a:cs typeface="Helvetica Neue"/>
                <a:sym typeface="Helvetica Neue"/>
              </a:defRPr>
            </a:lvl4pPr>
            <a:lvl5pPr indent="0" lvl="4" marL="0" algn="r">
              <a:spcBef>
                <a:spcPts val="0"/>
              </a:spcBef>
              <a:buNone/>
              <a:defRPr sz="1800">
                <a:solidFill>
                  <a:srgbClr val="F2F2F2"/>
                </a:solidFill>
                <a:latin typeface="Helvetica Neue"/>
                <a:ea typeface="Helvetica Neue"/>
                <a:cs typeface="Helvetica Neue"/>
                <a:sym typeface="Helvetica Neue"/>
              </a:defRPr>
            </a:lvl5pPr>
            <a:lvl6pPr indent="0" lvl="5" marL="0" algn="r">
              <a:spcBef>
                <a:spcPts val="0"/>
              </a:spcBef>
              <a:buNone/>
              <a:defRPr sz="1800">
                <a:solidFill>
                  <a:srgbClr val="F2F2F2"/>
                </a:solidFill>
                <a:latin typeface="Helvetica Neue"/>
                <a:ea typeface="Helvetica Neue"/>
                <a:cs typeface="Helvetica Neue"/>
                <a:sym typeface="Helvetica Neue"/>
              </a:defRPr>
            </a:lvl6pPr>
            <a:lvl7pPr indent="0" lvl="6" marL="0" algn="r">
              <a:spcBef>
                <a:spcPts val="0"/>
              </a:spcBef>
              <a:buNone/>
              <a:defRPr sz="1800">
                <a:solidFill>
                  <a:srgbClr val="F2F2F2"/>
                </a:solidFill>
                <a:latin typeface="Helvetica Neue"/>
                <a:ea typeface="Helvetica Neue"/>
                <a:cs typeface="Helvetica Neue"/>
                <a:sym typeface="Helvetica Neue"/>
              </a:defRPr>
            </a:lvl7pPr>
            <a:lvl8pPr indent="0" lvl="7" marL="0" algn="r">
              <a:spcBef>
                <a:spcPts val="0"/>
              </a:spcBef>
              <a:buNone/>
              <a:defRPr sz="1800">
                <a:solidFill>
                  <a:srgbClr val="F2F2F2"/>
                </a:solidFill>
                <a:latin typeface="Helvetica Neue"/>
                <a:ea typeface="Helvetica Neue"/>
                <a:cs typeface="Helvetica Neue"/>
                <a:sym typeface="Helvetica Neue"/>
              </a:defRPr>
            </a:lvl8pPr>
            <a:lvl9pPr indent="0" lvl="8" marL="0" algn="r">
              <a:spcBef>
                <a:spcPts val="0"/>
              </a:spcBef>
              <a:buNone/>
              <a:defRPr sz="1800">
                <a:solidFill>
                  <a:srgbClr val="F2F2F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
        <p:nvSpPr>
          <p:cNvPr id="78" name="Google Shape;78;p34"/>
          <p:cNvSpPr txBox="1"/>
          <p:nvPr>
            <p:ph idx="11"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1200"/>
              </a:spcBef>
              <a:spcAft>
                <a:spcPts val="0"/>
              </a:spcAft>
              <a:buSzPts val="1400"/>
              <a:buNone/>
              <a:defRPr sz="1800">
                <a:solidFill>
                  <a:srgbClr val="F2F2F2"/>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7" name="Shape 27"/>
        <p:cNvGrpSpPr/>
        <p:nvPr/>
      </p:nvGrpSpPr>
      <p:grpSpPr>
        <a:xfrm>
          <a:off x="0" y="0"/>
          <a:ext cx="0" cy="0"/>
          <a:chOff x="0" y="0"/>
          <a:chExt cx="0" cy="0"/>
        </a:xfrm>
      </p:grpSpPr>
      <p:sp>
        <p:nvSpPr>
          <p:cNvPr id="28" name="Google Shape;28;p25"/>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E4E79"/>
              </a:buClr>
              <a:buSzPts val="3200"/>
              <a:buFont typeface="Arial"/>
              <a:buNone/>
              <a:defRPr b="1" i="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2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262626"/>
              </a:buClr>
              <a:buSzPts val="2800"/>
              <a:buChar char="•"/>
              <a:defRPr>
                <a:solidFill>
                  <a:srgbClr val="262626"/>
                </a:solidFill>
                <a:latin typeface="Helvetica Neue"/>
                <a:ea typeface="Helvetica Neue"/>
                <a:cs typeface="Helvetica Neue"/>
                <a:sym typeface="Helvetica Neue"/>
              </a:defRPr>
            </a:lvl1pPr>
            <a:lvl2pPr indent="-381000" lvl="1" marL="914400" algn="l">
              <a:lnSpc>
                <a:spcPct val="90000"/>
              </a:lnSpc>
              <a:spcBef>
                <a:spcPts val="500"/>
              </a:spcBef>
              <a:spcAft>
                <a:spcPts val="0"/>
              </a:spcAft>
              <a:buClr>
                <a:srgbClr val="262626"/>
              </a:buClr>
              <a:buSzPts val="2400"/>
              <a:buChar char="•"/>
              <a:defRPr>
                <a:solidFill>
                  <a:srgbClr val="262626"/>
                </a:solidFill>
                <a:latin typeface="Helvetica Neue"/>
                <a:ea typeface="Helvetica Neue"/>
                <a:cs typeface="Helvetica Neue"/>
                <a:sym typeface="Helvetica Neue"/>
              </a:defRPr>
            </a:lvl2pPr>
            <a:lvl3pPr indent="-355600" lvl="2" marL="1371600" algn="l">
              <a:lnSpc>
                <a:spcPct val="90000"/>
              </a:lnSpc>
              <a:spcBef>
                <a:spcPts val="500"/>
              </a:spcBef>
              <a:spcAft>
                <a:spcPts val="0"/>
              </a:spcAft>
              <a:buClr>
                <a:srgbClr val="262626"/>
              </a:buClr>
              <a:buSzPts val="2000"/>
              <a:buChar char="•"/>
              <a:defRPr>
                <a:solidFill>
                  <a:srgbClr val="262626"/>
                </a:solidFill>
                <a:latin typeface="Helvetica Neue"/>
                <a:ea typeface="Helvetica Neue"/>
                <a:cs typeface="Helvetica Neue"/>
                <a:sym typeface="Helvetica Neue"/>
              </a:defRPr>
            </a:lvl3pPr>
            <a:lvl4pPr indent="-342900" lvl="3" marL="1828800" algn="l">
              <a:lnSpc>
                <a:spcPct val="90000"/>
              </a:lnSpc>
              <a:spcBef>
                <a:spcPts val="500"/>
              </a:spcBef>
              <a:spcAft>
                <a:spcPts val="0"/>
              </a:spcAft>
              <a:buClr>
                <a:srgbClr val="262626"/>
              </a:buClr>
              <a:buSzPts val="1800"/>
              <a:buChar char="•"/>
              <a:defRPr>
                <a:solidFill>
                  <a:srgbClr val="262626"/>
                </a:solidFill>
                <a:latin typeface="Helvetica Neue"/>
                <a:ea typeface="Helvetica Neue"/>
                <a:cs typeface="Helvetica Neue"/>
                <a:sym typeface="Helvetica Neue"/>
              </a:defRPr>
            </a:lvl4pPr>
            <a:lvl5pPr indent="-342900" lvl="4" marL="2286000" algn="l">
              <a:lnSpc>
                <a:spcPct val="90000"/>
              </a:lnSpc>
              <a:spcBef>
                <a:spcPts val="500"/>
              </a:spcBef>
              <a:spcAft>
                <a:spcPts val="0"/>
              </a:spcAft>
              <a:buClr>
                <a:srgbClr val="262626"/>
              </a:buClr>
              <a:buSzPts val="1800"/>
              <a:buChar char="•"/>
              <a:defRPr>
                <a:solidFill>
                  <a:srgbClr val="262626"/>
                </a:solidFill>
                <a:latin typeface="Helvetica Neue"/>
                <a:ea typeface="Helvetica Neue"/>
                <a:cs typeface="Helvetica Neue"/>
                <a:sym typeface="Helvetica Neu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2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262626"/>
              </a:buClr>
              <a:buSzPts val="2800"/>
              <a:buChar char="•"/>
              <a:defRPr>
                <a:solidFill>
                  <a:srgbClr val="262626"/>
                </a:solidFill>
                <a:latin typeface="Helvetica Neue"/>
                <a:ea typeface="Helvetica Neue"/>
                <a:cs typeface="Helvetica Neue"/>
                <a:sym typeface="Helvetica Neue"/>
              </a:defRPr>
            </a:lvl1pPr>
            <a:lvl2pPr indent="-381000" lvl="1" marL="914400" algn="l">
              <a:lnSpc>
                <a:spcPct val="90000"/>
              </a:lnSpc>
              <a:spcBef>
                <a:spcPts val="500"/>
              </a:spcBef>
              <a:spcAft>
                <a:spcPts val="0"/>
              </a:spcAft>
              <a:buClr>
                <a:srgbClr val="262626"/>
              </a:buClr>
              <a:buSzPts val="2400"/>
              <a:buChar char="•"/>
              <a:defRPr>
                <a:solidFill>
                  <a:srgbClr val="262626"/>
                </a:solidFill>
                <a:latin typeface="Helvetica Neue"/>
                <a:ea typeface="Helvetica Neue"/>
                <a:cs typeface="Helvetica Neue"/>
                <a:sym typeface="Helvetica Neue"/>
              </a:defRPr>
            </a:lvl2pPr>
            <a:lvl3pPr indent="-355600" lvl="2" marL="1371600" algn="l">
              <a:lnSpc>
                <a:spcPct val="90000"/>
              </a:lnSpc>
              <a:spcBef>
                <a:spcPts val="500"/>
              </a:spcBef>
              <a:spcAft>
                <a:spcPts val="0"/>
              </a:spcAft>
              <a:buClr>
                <a:srgbClr val="262626"/>
              </a:buClr>
              <a:buSzPts val="2000"/>
              <a:buChar char="•"/>
              <a:defRPr>
                <a:solidFill>
                  <a:srgbClr val="262626"/>
                </a:solidFill>
                <a:latin typeface="Helvetica Neue"/>
                <a:ea typeface="Helvetica Neue"/>
                <a:cs typeface="Helvetica Neue"/>
                <a:sym typeface="Helvetica Neue"/>
              </a:defRPr>
            </a:lvl3pPr>
            <a:lvl4pPr indent="-342900" lvl="3" marL="1828800" algn="l">
              <a:lnSpc>
                <a:spcPct val="90000"/>
              </a:lnSpc>
              <a:spcBef>
                <a:spcPts val="500"/>
              </a:spcBef>
              <a:spcAft>
                <a:spcPts val="0"/>
              </a:spcAft>
              <a:buClr>
                <a:srgbClr val="262626"/>
              </a:buClr>
              <a:buSzPts val="1800"/>
              <a:buChar char="•"/>
              <a:defRPr>
                <a:solidFill>
                  <a:srgbClr val="262626"/>
                </a:solidFill>
                <a:latin typeface="Helvetica Neue"/>
                <a:ea typeface="Helvetica Neue"/>
                <a:cs typeface="Helvetica Neue"/>
                <a:sym typeface="Helvetica Neue"/>
              </a:defRPr>
            </a:lvl4pPr>
            <a:lvl5pPr indent="-342900" lvl="4" marL="2286000" algn="l">
              <a:lnSpc>
                <a:spcPct val="90000"/>
              </a:lnSpc>
              <a:spcBef>
                <a:spcPts val="500"/>
              </a:spcBef>
              <a:spcAft>
                <a:spcPts val="0"/>
              </a:spcAft>
              <a:buClr>
                <a:srgbClr val="262626"/>
              </a:buClr>
              <a:buSzPts val="1800"/>
              <a:buChar char="•"/>
              <a:defRPr>
                <a:solidFill>
                  <a:srgbClr val="262626"/>
                </a:solidFill>
                <a:latin typeface="Helvetica Neue"/>
                <a:ea typeface="Helvetica Neue"/>
                <a:cs typeface="Helvetica Neue"/>
                <a:sym typeface="Helvetica Neu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25"/>
          <p:cNvSpPr txBox="1"/>
          <p:nvPr>
            <p:ph idx="12" type="sldNum"/>
          </p:nvPr>
        </p:nvSpPr>
        <p:spPr>
          <a:xfrm>
            <a:off x="11041343" y="6441410"/>
            <a:ext cx="1104014"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800" u="none" cap="none" strike="noStrike">
                <a:solidFill>
                  <a:srgbClr val="F2F2F2"/>
                </a:solidFill>
                <a:latin typeface="Helvetica Neue"/>
                <a:ea typeface="Helvetica Neue"/>
                <a:cs typeface="Helvetica Neue"/>
                <a:sym typeface="Helvetica Neue"/>
              </a:defRPr>
            </a:lvl1pPr>
            <a:lvl2pPr indent="0" lvl="1" marL="0" algn="r">
              <a:spcBef>
                <a:spcPts val="0"/>
              </a:spcBef>
              <a:buNone/>
              <a:defRPr b="0" i="0" sz="1800" u="none" cap="none" strike="noStrike">
                <a:solidFill>
                  <a:srgbClr val="F2F2F2"/>
                </a:solidFill>
                <a:latin typeface="Helvetica Neue"/>
                <a:ea typeface="Helvetica Neue"/>
                <a:cs typeface="Helvetica Neue"/>
                <a:sym typeface="Helvetica Neue"/>
              </a:defRPr>
            </a:lvl2pPr>
            <a:lvl3pPr indent="0" lvl="2" marL="0" algn="r">
              <a:spcBef>
                <a:spcPts val="0"/>
              </a:spcBef>
              <a:buNone/>
              <a:defRPr b="0" i="0" sz="1800" u="none" cap="none" strike="noStrike">
                <a:solidFill>
                  <a:srgbClr val="F2F2F2"/>
                </a:solidFill>
                <a:latin typeface="Helvetica Neue"/>
                <a:ea typeface="Helvetica Neue"/>
                <a:cs typeface="Helvetica Neue"/>
                <a:sym typeface="Helvetica Neue"/>
              </a:defRPr>
            </a:lvl3pPr>
            <a:lvl4pPr indent="0" lvl="3" marL="0" algn="r">
              <a:spcBef>
                <a:spcPts val="0"/>
              </a:spcBef>
              <a:buNone/>
              <a:defRPr b="0" i="0" sz="1800" u="none" cap="none" strike="noStrike">
                <a:solidFill>
                  <a:srgbClr val="F2F2F2"/>
                </a:solidFill>
                <a:latin typeface="Helvetica Neue"/>
                <a:ea typeface="Helvetica Neue"/>
                <a:cs typeface="Helvetica Neue"/>
                <a:sym typeface="Helvetica Neue"/>
              </a:defRPr>
            </a:lvl4pPr>
            <a:lvl5pPr indent="0" lvl="4" marL="0" algn="r">
              <a:spcBef>
                <a:spcPts val="0"/>
              </a:spcBef>
              <a:buNone/>
              <a:defRPr b="0" i="0" sz="1800" u="none" cap="none" strike="noStrike">
                <a:solidFill>
                  <a:srgbClr val="F2F2F2"/>
                </a:solidFill>
                <a:latin typeface="Helvetica Neue"/>
                <a:ea typeface="Helvetica Neue"/>
                <a:cs typeface="Helvetica Neue"/>
                <a:sym typeface="Helvetica Neue"/>
              </a:defRPr>
            </a:lvl5pPr>
            <a:lvl6pPr indent="0" lvl="5" marL="0" algn="r">
              <a:spcBef>
                <a:spcPts val="0"/>
              </a:spcBef>
              <a:buNone/>
              <a:defRPr b="0" i="0" sz="1800" u="none" cap="none" strike="noStrike">
                <a:solidFill>
                  <a:srgbClr val="F2F2F2"/>
                </a:solidFill>
                <a:latin typeface="Helvetica Neue"/>
                <a:ea typeface="Helvetica Neue"/>
                <a:cs typeface="Helvetica Neue"/>
                <a:sym typeface="Helvetica Neue"/>
              </a:defRPr>
            </a:lvl6pPr>
            <a:lvl7pPr indent="0" lvl="6" marL="0" algn="r">
              <a:spcBef>
                <a:spcPts val="0"/>
              </a:spcBef>
              <a:buNone/>
              <a:defRPr b="0" i="0" sz="1800" u="none" cap="none" strike="noStrike">
                <a:solidFill>
                  <a:srgbClr val="F2F2F2"/>
                </a:solidFill>
                <a:latin typeface="Helvetica Neue"/>
                <a:ea typeface="Helvetica Neue"/>
                <a:cs typeface="Helvetica Neue"/>
                <a:sym typeface="Helvetica Neue"/>
              </a:defRPr>
            </a:lvl7pPr>
            <a:lvl8pPr indent="0" lvl="7" marL="0" algn="r">
              <a:spcBef>
                <a:spcPts val="0"/>
              </a:spcBef>
              <a:buNone/>
              <a:defRPr b="0" i="0" sz="1800" u="none" cap="none" strike="noStrike">
                <a:solidFill>
                  <a:srgbClr val="F2F2F2"/>
                </a:solidFill>
                <a:latin typeface="Helvetica Neue"/>
                <a:ea typeface="Helvetica Neue"/>
                <a:cs typeface="Helvetica Neue"/>
                <a:sym typeface="Helvetica Neue"/>
              </a:defRPr>
            </a:lvl8pPr>
            <a:lvl9pPr indent="0" lvl="8" marL="0" algn="r">
              <a:spcBef>
                <a:spcPts val="0"/>
              </a:spcBef>
              <a:buNone/>
              <a:defRPr b="0" i="0" sz="1800" u="none" cap="none" strike="noStrike">
                <a:solidFill>
                  <a:srgbClr val="F2F2F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r>
              <a:rPr lang="en-US"/>
              <a:t> </a:t>
            </a:r>
            <a:endParaRPr/>
          </a:p>
        </p:txBody>
      </p:sp>
      <p:sp>
        <p:nvSpPr>
          <p:cNvPr id="32" name="Google Shape;32;p25"/>
          <p:cNvSpPr txBox="1"/>
          <p:nvPr>
            <p:ph idx="11"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1200"/>
              </a:spcBef>
              <a:spcAft>
                <a:spcPts val="0"/>
              </a:spcAft>
              <a:buSzPts val="1400"/>
              <a:buNone/>
              <a:defRPr sz="1800">
                <a:solidFill>
                  <a:srgbClr val="F2F2F2"/>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3" name="Shape 33"/>
        <p:cNvGrpSpPr/>
        <p:nvPr/>
      </p:nvGrpSpPr>
      <p:grpSpPr>
        <a:xfrm>
          <a:off x="0" y="0"/>
          <a:ext cx="0" cy="0"/>
          <a:chOff x="0" y="0"/>
          <a:chExt cx="0" cy="0"/>
        </a:xfrm>
      </p:grpSpPr>
      <p:sp>
        <p:nvSpPr>
          <p:cNvPr id="34" name="Google Shape;34;p26"/>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E4E79"/>
              </a:buClr>
              <a:buSzPts val="3200"/>
              <a:buFont typeface="Arial"/>
              <a:buNone/>
              <a:defRPr b="1" i="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2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262626"/>
              </a:buClr>
              <a:buSzPts val="2800"/>
              <a:buChar char="•"/>
              <a:defRPr>
                <a:solidFill>
                  <a:srgbClr val="262626"/>
                </a:solidFill>
                <a:latin typeface="Helvetica Neue"/>
                <a:ea typeface="Helvetica Neue"/>
                <a:cs typeface="Helvetica Neue"/>
                <a:sym typeface="Helvetica Neue"/>
              </a:defRPr>
            </a:lvl1pPr>
            <a:lvl2pPr indent="-381000" lvl="1" marL="914400" algn="l">
              <a:lnSpc>
                <a:spcPct val="90000"/>
              </a:lnSpc>
              <a:spcBef>
                <a:spcPts val="500"/>
              </a:spcBef>
              <a:spcAft>
                <a:spcPts val="0"/>
              </a:spcAft>
              <a:buClr>
                <a:srgbClr val="262626"/>
              </a:buClr>
              <a:buSzPts val="2400"/>
              <a:buChar char="•"/>
              <a:defRPr>
                <a:solidFill>
                  <a:srgbClr val="262626"/>
                </a:solidFill>
                <a:latin typeface="Helvetica Neue"/>
                <a:ea typeface="Helvetica Neue"/>
                <a:cs typeface="Helvetica Neue"/>
                <a:sym typeface="Helvetica Neue"/>
              </a:defRPr>
            </a:lvl2pPr>
            <a:lvl3pPr indent="-355600" lvl="2" marL="1371600" algn="l">
              <a:lnSpc>
                <a:spcPct val="90000"/>
              </a:lnSpc>
              <a:spcBef>
                <a:spcPts val="500"/>
              </a:spcBef>
              <a:spcAft>
                <a:spcPts val="0"/>
              </a:spcAft>
              <a:buClr>
                <a:srgbClr val="262626"/>
              </a:buClr>
              <a:buSzPts val="2000"/>
              <a:buChar char="•"/>
              <a:defRPr>
                <a:solidFill>
                  <a:srgbClr val="262626"/>
                </a:solidFill>
                <a:latin typeface="Helvetica Neue"/>
                <a:ea typeface="Helvetica Neue"/>
                <a:cs typeface="Helvetica Neue"/>
                <a:sym typeface="Helvetica Neue"/>
              </a:defRPr>
            </a:lvl3pPr>
            <a:lvl4pPr indent="-342900" lvl="3" marL="1828800" algn="l">
              <a:lnSpc>
                <a:spcPct val="90000"/>
              </a:lnSpc>
              <a:spcBef>
                <a:spcPts val="500"/>
              </a:spcBef>
              <a:spcAft>
                <a:spcPts val="0"/>
              </a:spcAft>
              <a:buClr>
                <a:srgbClr val="262626"/>
              </a:buClr>
              <a:buSzPts val="1800"/>
              <a:buChar char="•"/>
              <a:defRPr>
                <a:solidFill>
                  <a:srgbClr val="262626"/>
                </a:solidFill>
                <a:latin typeface="Helvetica Neue"/>
                <a:ea typeface="Helvetica Neue"/>
                <a:cs typeface="Helvetica Neue"/>
                <a:sym typeface="Helvetica Neue"/>
              </a:defRPr>
            </a:lvl4pPr>
            <a:lvl5pPr indent="-342900" lvl="4" marL="2286000" algn="l">
              <a:lnSpc>
                <a:spcPct val="90000"/>
              </a:lnSpc>
              <a:spcBef>
                <a:spcPts val="500"/>
              </a:spcBef>
              <a:spcAft>
                <a:spcPts val="0"/>
              </a:spcAft>
              <a:buClr>
                <a:srgbClr val="262626"/>
              </a:buClr>
              <a:buSzPts val="1800"/>
              <a:buChar char="•"/>
              <a:defRPr>
                <a:solidFill>
                  <a:srgbClr val="262626"/>
                </a:solidFill>
                <a:latin typeface="Helvetica Neue"/>
                <a:ea typeface="Helvetica Neue"/>
                <a:cs typeface="Helvetica Neue"/>
                <a:sym typeface="Helvetica Neu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26"/>
          <p:cNvSpPr txBox="1"/>
          <p:nvPr>
            <p:ph idx="12" type="sldNum"/>
          </p:nvPr>
        </p:nvSpPr>
        <p:spPr>
          <a:xfrm>
            <a:off x="11054339" y="6441410"/>
            <a:ext cx="1104014"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800">
                <a:solidFill>
                  <a:srgbClr val="F2F2F2"/>
                </a:solidFill>
                <a:latin typeface="Arial"/>
                <a:ea typeface="Arial"/>
                <a:cs typeface="Arial"/>
                <a:sym typeface="Arial"/>
              </a:defRPr>
            </a:lvl1pPr>
            <a:lvl2pPr indent="0" lvl="1" marL="0" algn="r">
              <a:spcBef>
                <a:spcPts val="0"/>
              </a:spcBef>
              <a:buNone/>
              <a:defRPr sz="1800">
                <a:solidFill>
                  <a:srgbClr val="F2F2F2"/>
                </a:solidFill>
                <a:latin typeface="Arial"/>
                <a:ea typeface="Arial"/>
                <a:cs typeface="Arial"/>
                <a:sym typeface="Arial"/>
              </a:defRPr>
            </a:lvl2pPr>
            <a:lvl3pPr indent="0" lvl="2" marL="0" algn="r">
              <a:spcBef>
                <a:spcPts val="0"/>
              </a:spcBef>
              <a:buNone/>
              <a:defRPr sz="1800">
                <a:solidFill>
                  <a:srgbClr val="F2F2F2"/>
                </a:solidFill>
                <a:latin typeface="Arial"/>
                <a:ea typeface="Arial"/>
                <a:cs typeface="Arial"/>
                <a:sym typeface="Arial"/>
              </a:defRPr>
            </a:lvl3pPr>
            <a:lvl4pPr indent="0" lvl="3" marL="0" algn="r">
              <a:spcBef>
                <a:spcPts val="0"/>
              </a:spcBef>
              <a:buNone/>
              <a:defRPr sz="1800">
                <a:solidFill>
                  <a:srgbClr val="F2F2F2"/>
                </a:solidFill>
                <a:latin typeface="Arial"/>
                <a:ea typeface="Arial"/>
                <a:cs typeface="Arial"/>
                <a:sym typeface="Arial"/>
              </a:defRPr>
            </a:lvl4pPr>
            <a:lvl5pPr indent="0" lvl="4" marL="0" algn="r">
              <a:spcBef>
                <a:spcPts val="0"/>
              </a:spcBef>
              <a:buNone/>
              <a:defRPr sz="1800">
                <a:solidFill>
                  <a:srgbClr val="F2F2F2"/>
                </a:solidFill>
                <a:latin typeface="Arial"/>
                <a:ea typeface="Arial"/>
                <a:cs typeface="Arial"/>
                <a:sym typeface="Arial"/>
              </a:defRPr>
            </a:lvl5pPr>
            <a:lvl6pPr indent="0" lvl="5" marL="0" algn="r">
              <a:spcBef>
                <a:spcPts val="0"/>
              </a:spcBef>
              <a:buNone/>
              <a:defRPr sz="1800">
                <a:solidFill>
                  <a:srgbClr val="F2F2F2"/>
                </a:solidFill>
                <a:latin typeface="Arial"/>
                <a:ea typeface="Arial"/>
                <a:cs typeface="Arial"/>
                <a:sym typeface="Arial"/>
              </a:defRPr>
            </a:lvl6pPr>
            <a:lvl7pPr indent="0" lvl="6" marL="0" algn="r">
              <a:spcBef>
                <a:spcPts val="0"/>
              </a:spcBef>
              <a:buNone/>
              <a:defRPr sz="1800">
                <a:solidFill>
                  <a:srgbClr val="F2F2F2"/>
                </a:solidFill>
                <a:latin typeface="Arial"/>
                <a:ea typeface="Arial"/>
                <a:cs typeface="Arial"/>
                <a:sym typeface="Arial"/>
              </a:defRPr>
            </a:lvl7pPr>
            <a:lvl8pPr indent="0" lvl="7" marL="0" algn="r">
              <a:spcBef>
                <a:spcPts val="0"/>
              </a:spcBef>
              <a:buNone/>
              <a:defRPr sz="1800">
                <a:solidFill>
                  <a:srgbClr val="F2F2F2"/>
                </a:solidFill>
                <a:latin typeface="Arial"/>
                <a:ea typeface="Arial"/>
                <a:cs typeface="Arial"/>
                <a:sym typeface="Arial"/>
              </a:defRPr>
            </a:lvl8pPr>
            <a:lvl9pPr indent="0" lvl="8" marL="0" algn="r">
              <a:spcBef>
                <a:spcPts val="0"/>
              </a:spcBef>
              <a:buNone/>
              <a:defRPr sz="1800">
                <a:solidFill>
                  <a:srgbClr val="F2F2F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7" name="Google Shape;37;p26"/>
          <p:cNvSpPr txBox="1"/>
          <p:nvPr>
            <p:ph idx="11" type="ftr"/>
          </p:nvPr>
        </p:nvSpPr>
        <p:spPr>
          <a:xfrm>
            <a:off x="1200193" y="6441410"/>
            <a:ext cx="9369343"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1200"/>
              </a:spcBef>
              <a:spcAft>
                <a:spcPts val="0"/>
              </a:spcAft>
              <a:buSzPts val="1400"/>
              <a:buNone/>
              <a:defRPr sz="1800">
                <a:solidFill>
                  <a:srgbClr val="F2F2F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8" name="Shape 38"/>
        <p:cNvGrpSpPr/>
        <p:nvPr/>
      </p:nvGrpSpPr>
      <p:grpSpPr>
        <a:xfrm>
          <a:off x="0" y="0"/>
          <a:ext cx="0" cy="0"/>
          <a:chOff x="0" y="0"/>
          <a:chExt cx="0" cy="0"/>
        </a:xfrm>
      </p:grpSpPr>
      <p:sp>
        <p:nvSpPr>
          <p:cNvPr id="39" name="Google Shape;39;p27"/>
          <p:cNvSpPr txBox="1"/>
          <p:nvPr>
            <p:ph type="title"/>
          </p:nvPr>
        </p:nvSpPr>
        <p:spPr>
          <a:xfrm>
            <a:off x="511740" y="1155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E4E79"/>
              </a:buClr>
              <a:buSzPts val="3200"/>
              <a:buFont typeface="Arial"/>
              <a:buNone/>
              <a:defRPr b="1" i="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2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262626"/>
              </a:buClr>
              <a:buSzPts val="2400"/>
              <a:buNone/>
              <a:defRPr b="1" sz="2400">
                <a:solidFill>
                  <a:srgbClr val="262626"/>
                </a:solidFill>
                <a:latin typeface="Helvetica Neue"/>
                <a:ea typeface="Helvetica Neue"/>
                <a:cs typeface="Helvetica Neue"/>
                <a:sym typeface="Helvetica Neue"/>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2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rgbClr val="262626"/>
              </a:buClr>
              <a:buSzPts val="2000"/>
              <a:buChar char="•"/>
              <a:defRPr sz="2000">
                <a:solidFill>
                  <a:srgbClr val="262626"/>
                </a:solidFill>
                <a:latin typeface="Helvetica Neue"/>
                <a:ea typeface="Helvetica Neue"/>
                <a:cs typeface="Helvetica Neue"/>
                <a:sym typeface="Helvetica Neue"/>
              </a:defRPr>
            </a:lvl1pPr>
            <a:lvl2pPr indent="-342900" lvl="1" marL="914400" algn="l">
              <a:lnSpc>
                <a:spcPct val="90000"/>
              </a:lnSpc>
              <a:spcBef>
                <a:spcPts val="500"/>
              </a:spcBef>
              <a:spcAft>
                <a:spcPts val="0"/>
              </a:spcAft>
              <a:buClr>
                <a:srgbClr val="262626"/>
              </a:buClr>
              <a:buSzPts val="1800"/>
              <a:buChar char="•"/>
              <a:defRPr sz="1800">
                <a:solidFill>
                  <a:srgbClr val="262626"/>
                </a:solidFill>
                <a:latin typeface="Helvetica Neue"/>
                <a:ea typeface="Helvetica Neue"/>
                <a:cs typeface="Helvetica Neue"/>
                <a:sym typeface="Helvetica Neue"/>
              </a:defRPr>
            </a:lvl2pPr>
            <a:lvl3pPr indent="-330200" lvl="2" marL="1371600" algn="l">
              <a:lnSpc>
                <a:spcPct val="90000"/>
              </a:lnSpc>
              <a:spcBef>
                <a:spcPts val="500"/>
              </a:spcBef>
              <a:spcAft>
                <a:spcPts val="0"/>
              </a:spcAft>
              <a:buClr>
                <a:srgbClr val="262626"/>
              </a:buClr>
              <a:buSzPts val="1600"/>
              <a:buChar char="•"/>
              <a:defRPr sz="1600">
                <a:solidFill>
                  <a:srgbClr val="262626"/>
                </a:solidFill>
                <a:latin typeface="Helvetica Neue"/>
                <a:ea typeface="Helvetica Neue"/>
                <a:cs typeface="Helvetica Neue"/>
                <a:sym typeface="Helvetica Neue"/>
              </a:defRPr>
            </a:lvl3pPr>
            <a:lvl4pPr indent="-342900" lvl="3" marL="1828800" algn="l">
              <a:lnSpc>
                <a:spcPct val="90000"/>
              </a:lnSpc>
              <a:spcBef>
                <a:spcPts val="500"/>
              </a:spcBef>
              <a:spcAft>
                <a:spcPts val="0"/>
              </a:spcAft>
              <a:buClr>
                <a:srgbClr val="262626"/>
              </a:buClr>
              <a:buSzPts val="1800"/>
              <a:buChar char="•"/>
              <a:defRPr>
                <a:solidFill>
                  <a:srgbClr val="262626"/>
                </a:solidFill>
                <a:latin typeface="Helvetica Neue"/>
                <a:ea typeface="Helvetica Neue"/>
                <a:cs typeface="Helvetica Neue"/>
                <a:sym typeface="Helvetica Neue"/>
              </a:defRPr>
            </a:lvl4pPr>
            <a:lvl5pPr indent="-342900" lvl="4" marL="2286000" algn="l">
              <a:lnSpc>
                <a:spcPct val="90000"/>
              </a:lnSpc>
              <a:spcBef>
                <a:spcPts val="500"/>
              </a:spcBef>
              <a:spcAft>
                <a:spcPts val="0"/>
              </a:spcAft>
              <a:buClr>
                <a:srgbClr val="262626"/>
              </a:buClr>
              <a:buSzPts val="1800"/>
              <a:buChar char="•"/>
              <a:defRPr>
                <a:solidFill>
                  <a:srgbClr val="262626"/>
                </a:solidFill>
                <a:latin typeface="Helvetica Neue"/>
                <a:ea typeface="Helvetica Neue"/>
                <a:cs typeface="Helvetica Neue"/>
                <a:sym typeface="Helvetica Neu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2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262626"/>
              </a:buClr>
              <a:buSzPts val="2400"/>
              <a:buNone/>
              <a:defRPr b="1" sz="2400">
                <a:solidFill>
                  <a:srgbClr val="262626"/>
                </a:solidFill>
                <a:latin typeface="Helvetica Neue"/>
                <a:ea typeface="Helvetica Neue"/>
                <a:cs typeface="Helvetica Neue"/>
                <a:sym typeface="Helvetica Neue"/>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2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rgbClr val="262626"/>
              </a:buClr>
              <a:buSzPts val="2000"/>
              <a:buChar char="•"/>
              <a:defRPr sz="2000">
                <a:solidFill>
                  <a:srgbClr val="262626"/>
                </a:solidFill>
                <a:latin typeface="Helvetica Neue"/>
                <a:ea typeface="Helvetica Neue"/>
                <a:cs typeface="Helvetica Neue"/>
                <a:sym typeface="Helvetica Neue"/>
              </a:defRPr>
            </a:lvl1pPr>
            <a:lvl2pPr indent="-342900" lvl="1" marL="914400" algn="l">
              <a:lnSpc>
                <a:spcPct val="90000"/>
              </a:lnSpc>
              <a:spcBef>
                <a:spcPts val="500"/>
              </a:spcBef>
              <a:spcAft>
                <a:spcPts val="0"/>
              </a:spcAft>
              <a:buClr>
                <a:srgbClr val="262626"/>
              </a:buClr>
              <a:buSzPts val="1800"/>
              <a:buChar char="•"/>
              <a:defRPr sz="1800">
                <a:solidFill>
                  <a:srgbClr val="262626"/>
                </a:solidFill>
                <a:latin typeface="Helvetica Neue"/>
                <a:ea typeface="Helvetica Neue"/>
                <a:cs typeface="Helvetica Neue"/>
                <a:sym typeface="Helvetica Neue"/>
              </a:defRPr>
            </a:lvl2pPr>
            <a:lvl3pPr indent="-330200" lvl="2" marL="1371600" algn="l">
              <a:lnSpc>
                <a:spcPct val="90000"/>
              </a:lnSpc>
              <a:spcBef>
                <a:spcPts val="500"/>
              </a:spcBef>
              <a:spcAft>
                <a:spcPts val="0"/>
              </a:spcAft>
              <a:buClr>
                <a:srgbClr val="262626"/>
              </a:buClr>
              <a:buSzPts val="1600"/>
              <a:buChar char="•"/>
              <a:defRPr sz="1600">
                <a:solidFill>
                  <a:srgbClr val="262626"/>
                </a:solidFill>
                <a:latin typeface="Helvetica Neue"/>
                <a:ea typeface="Helvetica Neue"/>
                <a:cs typeface="Helvetica Neue"/>
                <a:sym typeface="Helvetica Neue"/>
              </a:defRPr>
            </a:lvl3pPr>
            <a:lvl4pPr indent="-330200" lvl="3" marL="1828800" algn="l">
              <a:lnSpc>
                <a:spcPct val="90000"/>
              </a:lnSpc>
              <a:spcBef>
                <a:spcPts val="500"/>
              </a:spcBef>
              <a:spcAft>
                <a:spcPts val="0"/>
              </a:spcAft>
              <a:buClr>
                <a:srgbClr val="262626"/>
              </a:buClr>
              <a:buSzPts val="1600"/>
              <a:buChar char="•"/>
              <a:defRPr sz="1600">
                <a:solidFill>
                  <a:srgbClr val="262626"/>
                </a:solidFill>
                <a:latin typeface="Helvetica Neue"/>
                <a:ea typeface="Helvetica Neue"/>
                <a:cs typeface="Helvetica Neue"/>
                <a:sym typeface="Helvetica Neue"/>
              </a:defRPr>
            </a:lvl4pPr>
            <a:lvl5pPr indent="-330200" lvl="4" marL="2286000" algn="l">
              <a:lnSpc>
                <a:spcPct val="90000"/>
              </a:lnSpc>
              <a:spcBef>
                <a:spcPts val="500"/>
              </a:spcBef>
              <a:spcAft>
                <a:spcPts val="0"/>
              </a:spcAft>
              <a:buClr>
                <a:srgbClr val="262626"/>
              </a:buClr>
              <a:buSzPts val="1600"/>
              <a:buChar char="•"/>
              <a:defRPr sz="1600">
                <a:solidFill>
                  <a:srgbClr val="262626"/>
                </a:solidFill>
                <a:latin typeface="Helvetica Neue"/>
                <a:ea typeface="Helvetica Neue"/>
                <a:cs typeface="Helvetica Neue"/>
                <a:sym typeface="Helvetica Neu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27"/>
          <p:cNvSpPr txBox="1"/>
          <p:nvPr>
            <p:ph idx="12" type="sldNum"/>
          </p:nvPr>
        </p:nvSpPr>
        <p:spPr>
          <a:xfrm>
            <a:off x="11041343" y="6441410"/>
            <a:ext cx="1104014"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800">
                <a:solidFill>
                  <a:srgbClr val="F2F2F2"/>
                </a:solidFill>
                <a:latin typeface="Helvetica Neue"/>
                <a:ea typeface="Helvetica Neue"/>
                <a:cs typeface="Helvetica Neue"/>
                <a:sym typeface="Helvetica Neue"/>
              </a:defRPr>
            </a:lvl1pPr>
            <a:lvl2pPr indent="0" lvl="1" marL="0" algn="r">
              <a:spcBef>
                <a:spcPts val="0"/>
              </a:spcBef>
              <a:buNone/>
              <a:defRPr sz="1800">
                <a:solidFill>
                  <a:srgbClr val="F2F2F2"/>
                </a:solidFill>
                <a:latin typeface="Helvetica Neue"/>
                <a:ea typeface="Helvetica Neue"/>
                <a:cs typeface="Helvetica Neue"/>
                <a:sym typeface="Helvetica Neue"/>
              </a:defRPr>
            </a:lvl2pPr>
            <a:lvl3pPr indent="0" lvl="2" marL="0" algn="r">
              <a:spcBef>
                <a:spcPts val="0"/>
              </a:spcBef>
              <a:buNone/>
              <a:defRPr sz="1800">
                <a:solidFill>
                  <a:srgbClr val="F2F2F2"/>
                </a:solidFill>
                <a:latin typeface="Helvetica Neue"/>
                <a:ea typeface="Helvetica Neue"/>
                <a:cs typeface="Helvetica Neue"/>
                <a:sym typeface="Helvetica Neue"/>
              </a:defRPr>
            </a:lvl3pPr>
            <a:lvl4pPr indent="0" lvl="3" marL="0" algn="r">
              <a:spcBef>
                <a:spcPts val="0"/>
              </a:spcBef>
              <a:buNone/>
              <a:defRPr sz="1800">
                <a:solidFill>
                  <a:srgbClr val="F2F2F2"/>
                </a:solidFill>
                <a:latin typeface="Helvetica Neue"/>
                <a:ea typeface="Helvetica Neue"/>
                <a:cs typeface="Helvetica Neue"/>
                <a:sym typeface="Helvetica Neue"/>
              </a:defRPr>
            </a:lvl4pPr>
            <a:lvl5pPr indent="0" lvl="4" marL="0" algn="r">
              <a:spcBef>
                <a:spcPts val="0"/>
              </a:spcBef>
              <a:buNone/>
              <a:defRPr sz="1800">
                <a:solidFill>
                  <a:srgbClr val="F2F2F2"/>
                </a:solidFill>
                <a:latin typeface="Helvetica Neue"/>
                <a:ea typeface="Helvetica Neue"/>
                <a:cs typeface="Helvetica Neue"/>
                <a:sym typeface="Helvetica Neue"/>
              </a:defRPr>
            </a:lvl5pPr>
            <a:lvl6pPr indent="0" lvl="5" marL="0" algn="r">
              <a:spcBef>
                <a:spcPts val="0"/>
              </a:spcBef>
              <a:buNone/>
              <a:defRPr sz="1800">
                <a:solidFill>
                  <a:srgbClr val="F2F2F2"/>
                </a:solidFill>
                <a:latin typeface="Helvetica Neue"/>
                <a:ea typeface="Helvetica Neue"/>
                <a:cs typeface="Helvetica Neue"/>
                <a:sym typeface="Helvetica Neue"/>
              </a:defRPr>
            </a:lvl6pPr>
            <a:lvl7pPr indent="0" lvl="6" marL="0" algn="r">
              <a:spcBef>
                <a:spcPts val="0"/>
              </a:spcBef>
              <a:buNone/>
              <a:defRPr sz="1800">
                <a:solidFill>
                  <a:srgbClr val="F2F2F2"/>
                </a:solidFill>
                <a:latin typeface="Helvetica Neue"/>
                <a:ea typeface="Helvetica Neue"/>
                <a:cs typeface="Helvetica Neue"/>
                <a:sym typeface="Helvetica Neue"/>
              </a:defRPr>
            </a:lvl7pPr>
            <a:lvl8pPr indent="0" lvl="7" marL="0" algn="r">
              <a:spcBef>
                <a:spcPts val="0"/>
              </a:spcBef>
              <a:buNone/>
              <a:defRPr sz="1800">
                <a:solidFill>
                  <a:srgbClr val="F2F2F2"/>
                </a:solidFill>
                <a:latin typeface="Helvetica Neue"/>
                <a:ea typeface="Helvetica Neue"/>
                <a:cs typeface="Helvetica Neue"/>
                <a:sym typeface="Helvetica Neue"/>
              </a:defRPr>
            </a:lvl8pPr>
            <a:lvl9pPr indent="0" lvl="8" marL="0" algn="r">
              <a:spcBef>
                <a:spcPts val="0"/>
              </a:spcBef>
              <a:buNone/>
              <a:defRPr sz="1800">
                <a:solidFill>
                  <a:srgbClr val="F2F2F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
        <p:nvSpPr>
          <p:cNvPr id="45" name="Google Shape;45;p27"/>
          <p:cNvSpPr txBox="1"/>
          <p:nvPr>
            <p:ph idx="11"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1200"/>
              </a:spcBef>
              <a:spcAft>
                <a:spcPts val="0"/>
              </a:spcAft>
              <a:buSzPts val="1400"/>
              <a:buNone/>
              <a:defRPr sz="1800">
                <a:solidFill>
                  <a:srgbClr val="F2F2F2"/>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6" name="Shape 46"/>
        <p:cNvGrpSpPr/>
        <p:nvPr/>
      </p:nvGrpSpPr>
      <p:grpSpPr>
        <a:xfrm>
          <a:off x="0" y="0"/>
          <a:ext cx="0" cy="0"/>
          <a:chOff x="0" y="0"/>
          <a:chExt cx="0" cy="0"/>
        </a:xfrm>
      </p:grpSpPr>
      <p:sp>
        <p:nvSpPr>
          <p:cNvPr id="47" name="Google Shape;47;p28"/>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E4E79"/>
              </a:buClr>
              <a:buSzPts val="3200"/>
              <a:buFont typeface="Arial"/>
              <a:buNone/>
              <a:defRPr b="1" i="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28"/>
          <p:cNvSpPr txBox="1"/>
          <p:nvPr>
            <p:ph idx="12" type="sldNum"/>
          </p:nvPr>
        </p:nvSpPr>
        <p:spPr>
          <a:xfrm>
            <a:off x="11201984" y="6441410"/>
            <a:ext cx="1104014"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800">
                <a:solidFill>
                  <a:srgbClr val="F2F2F2"/>
                </a:solidFill>
                <a:latin typeface="Helvetica Neue"/>
                <a:ea typeface="Helvetica Neue"/>
                <a:cs typeface="Helvetica Neue"/>
                <a:sym typeface="Helvetica Neue"/>
              </a:defRPr>
            </a:lvl1pPr>
            <a:lvl2pPr indent="0" lvl="1" marL="0" algn="r">
              <a:spcBef>
                <a:spcPts val="0"/>
              </a:spcBef>
              <a:buNone/>
              <a:defRPr sz="1800">
                <a:solidFill>
                  <a:srgbClr val="F2F2F2"/>
                </a:solidFill>
                <a:latin typeface="Helvetica Neue"/>
                <a:ea typeface="Helvetica Neue"/>
                <a:cs typeface="Helvetica Neue"/>
                <a:sym typeface="Helvetica Neue"/>
              </a:defRPr>
            </a:lvl2pPr>
            <a:lvl3pPr indent="0" lvl="2" marL="0" algn="r">
              <a:spcBef>
                <a:spcPts val="0"/>
              </a:spcBef>
              <a:buNone/>
              <a:defRPr sz="1800">
                <a:solidFill>
                  <a:srgbClr val="F2F2F2"/>
                </a:solidFill>
                <a:latin typeface="Helvetica Neue"/>
                <a:ea typeface="Helvetica Neue"/>
                <a:cs typeface="Helvetica Neue"/>
                <a:sym typeface="Helvetica Neue"/>
              </a:defRPr>
            </a:lvl3pPr>
            <a:lvl4pPr indent="0" lvl="3" marL="0" algn="r">
              <a:spcBef>
                <a:spcPts val="0"/>
              </a:spcBef>
              <a:buNone/>
              <a:defRPr sz="1800">
                <a:solidFill>
                  <a:srgbClr val="F2F2F2"/>
                </a:solidFill>
                <a:latin typeface="Helvetica Neue"/>
                <a:ea typeface="Helvetica Neue"/>
                <a:cs typeface="Helvetica Neue"/>
                <a:sym typeface="Helvetica Neue"/>
              </a:defRPr>
            </a:lvl4pPr>
            <a:lvl5pPr indent="0" lvl="4" marL="0" algn="r">
              <a:spcBef>
                <a:spcPts val="0"/>
              </a:spcBef>
              <a:buNone/>
              <a:defRPr sz="1800">
                <a:solidFill>
                  <a:srgbClr val="F2F2F2"/>
                </a:solidFill>
                <a:latin typeface="Helvetica Neue"/>
                <a:ea typeface="Helvetica Neue"/>
                <a:cs typeface="Helvetica Neue"/>
                <a:sym typeface="Helvetica Neue"/>
              </a:defRPr>
            </a:lvl5pPr>
            <a:lvl6pPr indent="0" lvl="5" marL="0" algn="r">
              <a:spcBef>
                <a:spcPts val="0"/>
              </a:spcBef>
              <a:buNone/>
              <a:defRPr sz="1800">
                <a:solidFill>
                  <a:srgbClr val="F2F2F2"/>
                </a:solidFill>
                <a:latin typeface="Helvetica Neue"/>
                <a:ea typeface="Helvetica Neue"/>
                <a:cs typeface="Helvetica Neue"/>
                <a:sym typeface="Helvetica Neue"/>
              </a:defRPr>
            </a:lvl6pPr>
            <a:lvl7pPr indent="0" lvl="6" marL="0" algn="r">
              <a:spcBef>
                <a:spcPts val="0"/>
              </a:spcBef>
              <a:buNone/>
              <a:defRPr sz="1800">
                <a:solidFill>
                  <a:srgbClr val="F2F2F2"/>
                </a:solidFill>
                <a:latin typeface="Helvetica Neue"/>
                <a:ea typeface="Helvetica Neue"/>
                <a:cs typeface="Helvetica Neue"/>
                <a:sym typeface="Helvetica Neue"/>
              </a:defRPr>
            </a:lvl7pPr>
            <a:lvl8pPr indent="0" lvl="7" marL="0" algn="r">
              <a:spcBef>
                <a:spcPts val="0"/>
              </a:spcBef>
              <a:buNone/>
              <a:defRPr sz="1800">
                <a:solidFill>
                  <a:srgbClr val="F2F2F2"/>
                </a:solidFill>
                <a:latin typeface="Helvetica Neue"/>
                <a:ea typeface="Helvetica Neue"/>
                <a:cs typeface="Helvetica Neue"/>
                <a:sym typeface="Helvetica Neue"/>
              </a:defRPr>
            </a:lvl8pPr>
            <a:lvl9pPr indent="0" lvl="8" marL="0" algn="r">
              <a:spcBef>
                <a:spcPts val="0"/>
              </a:spcBef>
              <a:buNone/>
              <a:defRPr sz="1800">
                <a:solidFill>
                  <a:srgbClr val="F2F2F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
        <p:nvSpPr>
          <p:cNvPr id="49" name="Google Shape;49;p28"/>
          <p:cNvSpPr txBox="1"/>
          <p:nvPr>
            <p:ph idx="11"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1200"/>
              </a:spcBef>
              <a:spcAft>
                <a:spcPts val="0"/>
              </a:spcAft>
              <a:buSzPts val="1400"/>
              <a:buNone/>
              <a:defRPr sz="1800">
                <a:solidFill>
                  <a:srgbClr val="F2F2F2"/>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29"/>
          <p:cNvSpPr txBox="1"/>
          <p:nvPr>
            <p:ph idx="12" type="sldNum"/>
          </p:nvPr>
        </p:nvSpPr>
        <p:spPr>
          <a:xfrm>
            <a:off x="11201984" y="6441410"/>
            <a:ext cx="1104014"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800">
                <a:solidFill>
                  <a:srgbClr val="F2F2F2"/>
                </a:solidFill>
                <a:latin typeface="Helvetica Neue"/>
                <a:ea typeface="Helvetica Neue"/>
                <a:cs typeface="Helvetica Neue"/>
                <a:sym typeface="Helvetica Neue"/>
              </a:defRPr>
            </a:lvl1pPr>
            <a:lvl2pPr indent="0" lvl="1" marL="0" algn="r">
              <a:spcBef>
                <a:spcPts val="0"/>
              </a:spcBef>
              <a:buNone/>
              <a:defRPr sz="1800">
                <a:solidFill>
                  <a:srgbClr val="F2F2F2"/>
                </a:solidFill>
                <a:latin typeface="Helvetica Neue"/>
                <a:ea typeface="Helvetica Neue"/>
                <a:cs typeface="Helvetica Neue"/>
                <a:sym typeface="Helvetica Neue"/>
              </a:defRPr>
            </a:lvl2pPr>
            <a:lvl3pPr indent="0" lvl="2" marL="0" algn="r">
              <a:spcBef>
                <a:spcPts val="0"/>
              </a:spcBef>
              <a:buNone/>
              <a:defRPr sz="1800">
                <a:solidFill>
                  <a:srgbClr val="F2F2F2"/>
                </a:solidFill>
                <a:latin typeface="Helvetica Neue"/>
                <a:ea typeface="Helvetica Neue"/>
                <a:cs typeface="Helvetica Neue"/>
                <a:sym typeface="Helvetica Neue"/>
              </a:defRPr>
            </a:lvl3pPr>
            <a:lvl4pPr indent="0" lvl="3" marL="0" algn="r">
              <a:spcBef>
                <a:spcPts val="0"/>
              </a:spcBef>
              <a:buNone/>
              <a:defRPr sz="1800">
                <a:solidFill>
                  <a:srgbClr val="F2F2F2"/>
                </a:solidFill>
                <a:latin typeface="Helvetica Neue"/>
                <a:ea typeface="Helvetica Neue"/>
                <a:cs typeface="Helvetica Neue"/>
                <a:sym typeface="Helvetica Neue"/>
              </a:defRPr>
            </a:lvl4pPr>
            <a:lvl5pPr indent="0" lvl="4" marL="0" algn="r">
              <a:spcBef>
                <a:spcPts val="0"/>
              </a:spcBef>
              <a:buNone/>
              <a:defRPr sz="1800">
                <a:solidFill>
                  <a:srgbClr val="F2F2F2"/>
                </a:solidFill>
                <a:latin typeface="Helvetica Neue"/>
                <a:ea typeface="Helvetica Neue"/>
                <a:cs typeface="Helvetica Neue"/>
                <a:sym typeface="Helvetica Neue"/>
              </a:defRPr>
            </a:lvl5pPr>
            <a:lvl6pPr indent="0" lvl="5" marL="0" algn="r">
              <a:spcBef>
                <a:spcPts val="0"/>
              </a:spcBef>
              <a:buNone/>
              <a:defRPr sz="1800">
                <a:solidFill>
                  <a:srgbClr val="F2F2F2"/>
                </a:solidFill>
                <a:latin typeface="Helvetica Neue"/>
                <a:ea typeface="Helvetica Neue"/>
                <a:cs typeface="Helvetica Neue"/>
                <a:sym typeface="Helvetica Neue"/>
              </a:defRPr>
            </a:lvl6pPr>
            <a:lvl7pPr indent="0" lvl="6" marL="0" algn="r">
              <a:spcBef>
                <a:spcPts val="0"/>
              </a:spcBef>
              <a:buNone/>
              <a:defRPr sz="1800">
                <a:solidFill>
                  <a:srgbClr val="F2F2F2"/>
                </a:solidFill>
                <a:latin typeface="Helvetica Neue"/>
                <a:ea typeface="Helvetica Neue"/>
                <a:cs typeface="Helvetica Neue"/>
                <a:sym typeface="Helvetica Neue"/>
              </a:defRPr>
            </a:lvl7pPr>
            <a:lvl8pPr indent="0" lvl="7" marL="0" algn="r">
              <a:spcBef>
                <a:spcPts val="0"/>
              </a:spcBef>
              <a:buNone/>
              <a:defRPr sz="1800">
                <a:solidFill>
                  <a:srgbClr val="F2F2F2"/>
                </a:solidFill>
                <a:latin typeface="Helvetica Neue"/>
                <a:ea typeface="Helvetica Neue"/>
                <a:cs typeface="Helvetica Neue"/>
                <a:sym typeface="Helvetica Neue"/>
              </a:defRPr>
            </a:lvl8pPr>
            <a:lvl9pPr indent="0" lvl="8" marL="0" algn="r">
              <a:spcBef>
                <a:spcPts val="0"/>
              </a:spcBef>
              <a:buNone/>
              <a:defRPr sz="1800">
                <a:solidFill>
                  <a:srgbClr val="F2F2F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
        <p:nvSpPr>
          <p:cNvPr id="52" name="Google Shape;52;p29"/>
          <p:cNvSpPr txBox="1"/>
          <p:nvPr>
            <p:ph idx="11"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1200"/>
              </a:spcBef>
              <a:spcAft>
                <a:spcPts val="0"/>
              </a:spcAft>
              <a:buSzPts val="1400"/>
              <a:buNone/>
              <a:defRPr sz="1800">
                <a:solidFill>
                  <a:srgbClr val="F2F2F2"/>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3" name="Shape 53"/>
        <p:cNvGrpSpPr/>
        <p:nvPr/>
      </p:nvGrpSpPr>
      <p:grpSpPr>
        <a:xfrm>
          <a:off x="0" y="0"/>
          <a:ext cx="0" cy="0"/>
          <a:chOff x="0" y="0"/>
          <a:chExt cx="0" cy="0"/>
        </a:xfrm>
      </p:grpSpPr>
      <p:sp>
        <p:nvSpPr>
          <p:cNvPr id="54" name="Google Shape;54;p3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E4E79"/>
              </a:buClr>
              <a:buSzPts val="3200"/>
              <a:buFont typeface="Helvetica Neu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3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rgbClr val="262626"/>
              </a:buClr>
              <a:buSzPts val="3200"/>
              <a:buChar char="•"/>
              <a:defRPr sz="3200">
                <a:solidFill>
                  <a:srgbClr val="262626"/>
                </a:solidFill>
                <a:latin typeface="Helvetica Neue"/>
                <a:ea typeface="Helvetica Neue"/>
                <a:cs typeface="Helvetica Neue"/>
                <a:sym typeface="Helvetica Neue"/>
              </a:defRPr>
            </a:lvl1pPr>
            <a:lvl2pPr indent="-406400" lvl="1" marL="914400" algn="l">
              <a:lnSpc>
                <a:spcPct val="90000"/>
              </a:lnSpc>
              <a:spcBef>
                <a:spcPts val="500"/>
              </a:spcBef>
              <a:spcAft>
                <a:spcPts val="0"/>
              </a:spcAft>
              <a:buClr>
                <a:srgbClr val="262626"/>
              </a:buClr>
              <a:buSzPts val="2800"/>
              <a:buChar char="•"/>
              <a:defRPr sz="2800">
                <a:solidFill>
                  <a:srgbClr val="262626"/>
                </a:solidFill>
                <a:latin typeface="Helvetica Neue"/>
                <a:ea typeface="Helvetica Neue"/>
                <a:cs typeface="Helvetica Neue"/>
                <a:sym typeface="Helvetica Neue"/>
              </a:defRPr>
            </a:lvl2pPr>
            <a:lvl3pPr indent="-381000" lvl="2" marL="1371600" algn="l">
              <a:lnSpc>
                <a:spcPct val="90000"/>
              </a:lnSpc>
              <a:spcBef>
                <a:spcPts val="500"/>
              </a:spcBef>
              <a:spcAft>
                <a:spcPts val="0"/>
              </a:spcAft>
              <a:buClr>
                <a:srgbClr val="262626"/>
              </a:buClr>
              <a:buSzPts val="2400"/>
              <a:buChar char="•"/>
              <a:defRPr sz="2400">
                <a:solidFill>
                  <a:srgbClr val="262626"/>
                </a:solidFill>
                <a:latin typeface="Helvetica Neue"/>
                <a:ea typeface="Helvetica Neue"/>
                <a:cs typeface="Helvetica Neue"/>
                <a:sym typeface="Helvetica Neue"/>
              </a:defRPr>
            </a:lvl3pPr>
            <a:lvl4pPr indent="-355600" lvl="3" marL="1828800" algn="l">
              <a:lnSpc>
                <a:spcPct val="90000"/>
              </a:lnSpc>
              <a:spcBef>
                <a:spcPts val="500"/>
              </a:spcBef>
              <a:spcAft>
                <a:spcPts val="0"/>
              </a:spcAft>
              <a:buClr>
                <a:srgbClr val="262626"/>
              </a:buClr>
              <a:buSzPts val="2000"/>
              <a:buChar char="•"/>
              <a:defRPr sz="2000">
                <a:solidFill>
                  <a:srgbClr val="262626"/>
                </a:solidFill>
                <a:latin typeface="Helvetica Neue"/>
                <a:ea typeface="Helvetica Neue"/>
                <a:cs typeface="Helvetica Neue"/>
                <a:sym typeface="Helvetica Neue"/>
              </a:defRPr>
            </a:lvl4pPr>
            <a:lvl5pPr indent="-355600" lvl="4" marL="2286000" algn="l">
              <a:lnSpc>
                <a:spcPct val="90000"/>
              </a:lnSpc>
              <a:spcBef>
                <a:spcPts val="500"/>
              </a:spcBef>
              <a:spcAft>
                <a:spcPts val="0"/>
              </a:spcAft>
              <a:buClr>
                <a:srgbClr val="262626"/>
              </a:buClr>
              <a:buSzPts val="2000"/>
              <a:buChar char="•"/>
              <a:defRPr sz="2000">
                <a:solidFill>
                  <a:srgbClr val="262626"/>
                </a:solidFill>
                <a:latin typeface="Helvetica Neue"/>
                <a:ea typeface="Helvetica Neue"/>
                <a:cs typeface="Helvetica Neue"/>
                <a:sym typeface="Helvetica Neue"/>
              </a:defRPr>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6" name="Google Shape;56;p3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7" name="Google Shape;57;p30"/>
          <p:cNvSpPr txBox="1"/>
          <p:nvPr>
            <p:ph idx="12" type="sldNum"/>
          </p:nvPr>
        </p:nvSpPr>
        <p:spPr>
          <a:xfrm>
            <a:off x="11201984" y="6441410"/>
            <a:ext cx="1104014"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800">
                <a:solidFill>
                  <a:srgbClr val="F2F2F2"/>
                </a:solidFill>
                <a:latin typeface="Helvetica Neue"/>
                <a:ea typeface="Helvetica Neue"/>
                <a:cs typeface="Helvetica Neue"/>
                <a:sym typeface="Helvetica Neue"/>
              </a:defRPr>
            </a:lvl1pPr>
            <a:lvl2pPr indent="0" lvl="1" marL="0" algn="r">
              <a:spcBef>
                <a:spcPts val="0"/>
              </a:spcBef>
              <a:buNone/>
              <a:defRPr sz="1800">
                <a:solidFill>
                  <a:srgbClr val="F2F2F2"/>
                </a:solidFill>
                <a:latin typeface="Helvetica Neue"/>
                <a:ea typeface="Helvetica Neue"/>
                <a:cs typeface="Helvetica Neue"/>
                <a:sym typeface="Helvetica Neue"/>
              </a:defRPr>
            </a:lvl2pPr>
            <a:lvl3pPr indent="0" lvl="2" marL="0" algn="r">
              <a:spcBef>
                <a:spcPts val="0"/>
              </a:spcBef>
              <a:buNone/>
              <a:defRPr sz="1800">
                <a:solidFill>
                  <a:srgbClr val="F2F2F2"/>
                </a:solidFill>
                <a:latin typeface="Helvetica Neue"/>
                <a:ea typeface="Helvetica Neue"/>
                <a:cs typeface="Helvetica Neue"/>
                <a:sym typeface="Helvetica Neue"/>
              </a:defRPr>
            </a:lvl3pPr>
            <a:lvl4pPr indent="0" lvl="3" marL="0" algn="r">
              <a:spcBef>
                <a:spcPts val="0"/>
              </a:spcBef>
              <a:buNone/>
              <a:defRPr sz="1800">
                <a:solidFill>
                  <a:srgbClr val="F2F2F2"/>
                </a:solidFill>
                <a:latin typeface="Helvetica Neue"/>
                <a:ea typeface="Helvetica Neue"/>
                <a:cs typeface="Helvetica Neue"/>
                <a:sym typeface="Helvetica Neue"/>
              </a:defRPr>
            </a:lvl4pPr>
            <a:lvl5pPr indent="0" lvl="4" marL="0" algn="r">
              <a:spcBef>
                <a:spcPts val="0"/>
              </a:spcBef>
              <a:buNone/>
              <a:defRPr sz="1800">
                <a:solidFill>
                  <a:srgbClr val="F2F2F2"/>
                </a:solidFill>
                <a:latin typeface="Helvetica Neue"/>
                <a:ea typeface="Helvetica Neue"/>
                <a:cs typeface="Helvetica Neue"/>
                <a:sym typeface="Helvetica Neue"/>
              </a:defRPr>
            </a:lvl5pPr>
            <a:lvl6pPr indent="0" lvl="5" marL="0" algn="r">
              <a:spcBef>
                <a:spcPts val="0"/>
              </a:spcBef>
              <a:buNone/>
              <a:defRPr sz="1800">
                <a:solidFill>
                  <a:srgbClr val="F2F2F2"/>
                </a:solidFill>
                <a:latin typeface="Helvetica Neue"/>
                <a:ea typeface="Helvetica Neue"/>
                <a:cs typeface="Helvetica Neue"/>
                <a:sym typeface="Helvetica Neue"/>
              </a:defRPr>
            </a:lvl6pPr>
            <a:lvl7pPr indent="0" lvl="6" marL="0" algn="r">
              <a:spcBef>
                <a:spcPts val="0"/>
              </a:spcBef>
              <a:buNone/>
              <a:defRPr sz="1800">
                <a:solidFill>
                  <a:srgbClr val="F2F2F2"/>
                </a:solidFill>
                <a:latin typeface="Helvetica Neue"/>
                <a:ea typeface="Helvetica Neue"/>
                <a:cs typeface="Helvetica Neue"/>
                <a:sym typeface="Helvetica Neue"/>
              </a:defRPr>
            </a:lvl7pPr>
            <a:lvl8pPr indent="0" lvl="7" marL="0" algn="r">
              <a:spcBef>
                <a:spcPts val="0"/>
              </a:spcBef>
              <a:buNone/>
              <a:defRPr sz="1800">
                <a:solidFill>
                  <a:srgbClr val="F2F2F2"/>
                </a:solidFill>
                <a:latin typeface="Helvetica Neue"/>
                <a:ea typeface="Helvetica Neue"/>
                <a:cs typeface="Helvetica Neue"/>
                <a:sym typeface="Helvetica Neue"/>
              </a:defRPr>
            </a:lvl8pPr>
            <a:lvl9pPr indent="0" lvl="8" marL="0" algn="r">
              <a:spcBef>
                <a:spcPts val="0"/>
              </a:spcBef>
              <a:buNone/>
              <a:defRPr sz="1800">
                <a:solidFill>
                  <a:srgbClr val="F2F2F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
        <p:nvSpPr>
          <p:cNvPr id="58" name="Google Shape;58;p30"/>
          <p:cNvSpPr txBox="1"/>
          <p:nvPr>
            <p:ph idx="11"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1200"/>
              </a:spcBef>
              <a:spcAft>
                <a:spcPts val="0"/>
              </a:spcAft>
              <a:buSzPts val="1400"/>
              <a:buNone/>
              <a:defRPr sz="1800">
                <a:solidFill>
                  <a:srgbClr val="F2F2F2"/>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9" name="Shape 59"/>
        <p:cNvGrpSpPr/>
        <p:nvPr/>
      </p:nvGrpSpPr>
      <p:grpSpPr>
        <a:xfrm>
          <a:off x="0" y="0"/>
          <a:ext cx="0" cy="0"/>
          <a:chOff x="0" y="0"/>
          <a:chExt cx="0" cy="0"/>
        </a:xfrm>
      </p:grpSpPr>
      <p:sp>
        <p:nvSpPr>
          <p:cNvPr id="60" name="Google Shape;60;p3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E4E79"/>
              </a:buClr>
              <a:buSzPts val="3200"/>
              <a:buFont typeface="Helvetica Neu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31"/>
          <p:cNvSpPr/>
          <p:nvPr>
            <p:ph idx="2" type="pic"/>
          </p:nvPr>
        </p:nvSpPr>
        <p:spPr>
          <a:xfrm>
            <a:off x="5183188" y="987425"/>
            <a:ext cx="6172200" cy="4873625"/>
          </a:xfrm>
          <a:prstGeom prst="rect">
            <a:avLst/>
          </a:prstGeom>
          <a:noFill/>
          <a:ln>
            <a:noFill/>
          </a:ln>
        </p:spPr>
      </p:sp>
      <p:sp>
        <p:nvSpPr>
          <p:cNvPr id="62" name="Google Shape;62;p3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3" name="Google Shape;63;p31"/>
          <p:cNvSpPr txBox="1"/>
          <p:nvPr>
            <p:ph idx="12" type="sldNum"/>
          </p:nvPr>
        </p:nvSpPr>
        <p:spPr>
          <a:xfrm>
            <a:off x="11201984" y="6441410"/>
            <a:ext cx="1104014"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800">
                <a:solidFill>
                  <a:srgbClr val="F2F2F2"/>
                </a:solidFill>
                <a:latin typeface="Helvetica Neue"/>
                <a:ea typeface="Helvetica Neue"/>
                <a:cs typeface="Helvetica Neue"/>
                <a:sym typeface="Helvetica Neue"/>
              </a:defRPr>
            </a:lvl1pPr>
            <a:lvl2pPr indent="0" lvl="1" marL="0" algn="r">
              <a:spcBef>
                <a:spcPts val="0"/>
              </a:spcBef>
              <a:buNone/>
              <a:defRPr sz="1800">
                <a:solidFill>
                  <a:srgbClr val="F2F2F2"/>
                </a:solidFill>
                <a:latin typeface="Helvetica Neue"/>
                <a:ea typeface="Helvetica Neue"/>
                <a:cs typeface="Helvetica Neue"/>
                <a:sym typeface="Helvetica Neue"/>
              </a:defRPr>
            </a:lvl2pPr>
            <a:lvl3pPr indent="0" lvl="2" marL="0" algn="r">
              <a:spcBef>
                <a:spcPts val="0"/>
              </a:spcBef>
              <a:buNone/>
              <a:defRPr sz="1800">
                <a:solidFill>
                  <a:srgbClr val="F2F2F2"/>
                </a:solidFill>
                <a:latin typeface="Helvetica Neue"/>
                <a:ea typeface="Helvetica Neue"/>
                <a:cs typeface="Helvetica Neue"/>
                <a:sym typeface="Helvetica Neue"/>
              </a:defRPr>
            </a:lvl3pPr>
            <a:lvl4pPr indent="0" lvl="3" marL="0" algn="r">
              <a:spcBef>
                <a:spcPts val="0"/>
              </a:spcBef>
              <a:buNone/>
              <a:defRPr sz="1800">
                <a:solidFill>
                  <a:srgbClr val="F2F2F2"/>
                </a:solidFill>
                <a:latin typeface="Helvetica Neue"/>
                <a:ea typeface="Helvetica Neue"/>
                <a:cs typeface="Helvetica Neue"/>
                <a:sym typeface="Helvetica Neue"/>
              </a:defRPr>
            </a:lvl4pPr>
            <a:lvl5pPr indent="0" lvl="4" marL="0" algn="r">
              <a:spcBef>
                <a:spcPts val="0"/>
              </a:spcBef>
              <a:buNone/>
              <a:defRPr sz="1800">
                <a:solidFill>
                  <a:srgbClr val="F2F2F2"/>
                </a:solidFill>
                <a:latin typeface="Helvetica Neue"/>
                <a:ea typeface="Helvetica Neue"/>
                <a:cs typeface="Helvetica Neue"/>
                <a:sym typeface="Helvetica Neue"/>
              </a:defRPr>
            </a:lvl5pPr>
            <a:lvl6pPr indent="0" lvl="5" marL="0" algn="r">
              <a:spcBef>
                <a:spcPts val="0"/>
              </a:spcBef>
              <a:buNone/>
              <a:defRPr sz="1800">
                <a:solidFill>
                  <a:srgbClr val="F2F2F2"/>
                </a:solidFill>
                <a:latin typeface="Helvetica Neue"/>
                <a:ea typeface="Helvetica Neue"/>
                <a:cs typeface="Helvetica Neue"/>
                <a:sym typeface="Helvetica Neue"/>
              </a:defRPr>
            </a:lvl6pPr>
            <a:lvl7pPr indent="0" lvl="6" marL="0" algn="r">
              <a:spcBef>
                <a:spcPts val="0"/>
              </a:spcBef>
              <a:buNone/>
              <a:defRPr sz="1800">
                <a:solidFill>
                  <a:srgbClr val="F2F2F2"/>
                </a:solidFill>
                <a:latin typeface="Helvetica Neue"/>
                <a:ea typeface="Helvetica Neue"/>
                <a:cs typeface="Helvetica Neue"/>
                <a:sym typeface="Helvetica Neue"/>
              </a:defRPr>
            </a:lvl7pPr>
            <a:lvl8pPr indent="0" lvl="7" marL="0" algn="r">
              <a:spcBef>
                <a:spcPts val="0"/>
              </a:spcBef>
              <a:buNone/>
              <a:defRPr sz="1800">
                <a:solidFill>
                  <a:srgbClr val="F2F2F2"/>
                </a:solidFill>
                <a:latin typeface="Helvetica Neue"/>
                <a:ea typeface="Helvetica Neue"/>
                <a:cs typeface="Helvetica Neue"/>
                <a:sym typeface="Helvetica Neue"/>
              </a:defRPr>
            </a:lvl8pPr>
            <a:lvl9pPr indent="0" lvl="8" marL="0" algn="r">
              <a:spcBef>
                <a:spcPts val="0"/>
              </a:spcBef>
              <a:buNone/>
              <a:defRPr sz="1800">
                <a:solidFill>
                  <a:srgbClr val="F2F2F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
        <p:nvSpPr>
          <p:cNvPr id="64" name="Google Shape;64;p31"/>
          <p:cNvSpPr txBox="1"/>
          <p:nvPr>
            <p:ph idx="11"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1200"/>
              </a:spcBef>
              <a:spcAft>
                <a:spcPts val="0"/>
              </a:spcAft>
              <a:buSzPts val="1400"/>
              <a:buNone/>
              <a:defRPr sz="1800">
                <a:solidFill>
                  <a:srgbClr val="F2F2F2"/>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5" name="Shape 65"/>
        <p:cNvGrpSpPr/>
        <p:nvPr/>
      </p:nvGrpSpPr>
      <p:grpSpPr>
        <a:xfrm>
          <a:off x="0" y="0"/>
          <a:ext cx="0" cy="0"/>
          <a:chOff x="0" y="0"/>
          <a:chExt cx="0" cy="0"/>
        </a:xfrm>
      </p:grpSpPr>
      <p:sp>
        <p:nvSpPr>
          <p:cNvPr id="66" name="Google Shape;66;p32"/>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E4E7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3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262626"/>
              </a:buClr>
              <a:buSzPts val="2800"/>
              <a:buChar char="•"/>
              <a:defRPr>
                <a:solidFill>
                  <a:srgbClr val="262626"/>
                </a:solidFill>
                <a:latin typeface="Helvetica Neue"/>
                <a:ea typeface="Helvetica Neue"/>
                <a:cs typeface="Helvetica Neue"/>
                <a:sym typeface="Helvetica Neue"/>
              </a:defRPr>
            </a:lvl1pPr>
            <a:lvl2pPr indent="-381000" lvl="1" marL="914400" algn="l">
              <a:lnSpc>
                <a:spcPct val="90000"/>
              </a:lnSpc>
              <a:spcBef>
                <a:spcPts val="500"/>
              </a:spcBef>
              <a:spcAft>
                <a:spcPts val="0"/>
              </a:spcAft>
              <a:buClr>
                <a:srgbClr val="262626"/>
              </a:buClr>
              <a:buSzPts val="2400"/>
              <a:buChar char="•"/>
              <a:defRPr>
                <a:solidFill>
                  <a:srgbClr val="262626"/>
                </a:solidFill>
                <a:latin typeface="Helvetica Neue"/>
                <a:ea typeface="Helvetica Neue"/>
                <a:cs typeface="Helvetica Neue"/>
                <a:sym typeface="Helvetica Neue"/>
              </a:defRPr>
            </a:lvl2pPr>
            <a:lvl3pPr indent="-355600" lvl="2" marL="1371600" algn="l">
              <a:lnSpc>
                <a:spcPct val="90000"/>
              </a:lnSpc>
              <a:spcBef>
                <a:spcPts val="500"/>
              </a:spcBef>
              <a:spcAft>
                <a:spcPts val="0"/>
              </a:spcAft>
              <a:buClr>
                <a:srgbClr val="262626"/>
              </a:buClr>
              <a:buSzPts val="2000"/>
              <a:buChar char="•"/>
              <a:defRPr>
                <a:solidFill>
                  <a:srgbClr val="262626"/>
                </a:solidFill>
                <a:latin typeface="Helvetica Neue"/>
                <a:ea typeface="Helvetica Neue"/>
                <a:cs typeface="Helvetica Neue"/>
                <a:sym typeface="Helvetica Neue"/>
              </a:defRPr>
            </a:lvl3pPr>
            <a:lvl4pPr indent="-342900" lvl="3" marL="1828800" algn="l">
              <a:lnSpc>
                <a:spcPct val="90000"/>
              </a:lnSpc>
              <a:spcBef>
                <a:spcPts val="500"/>
              </a:spcBef>
              <a:spcAft>
                <a:spcPts val="0"/>
              </a:spcAft>
              <a:buClr>
                <a:srgbClr val="262626"/>
              </a:buClr>
              <a:buSzPts val="1800"/>
              <a:buChar char="•"/>
              <a:defRPr>
                <a:solidFill>
                  <a:srgbClr val="262626"/>
                </a:solidFill>
                <a:latin typeface="Helvetica Neue"/>
                <a:ea typeface="Helvetica Neue"/>
                <a:cs typeface="Helvetica Neue"/>
                <a:sym typeface="Helvetica Neue"/>
              </a:defRPr>
            </a:lvl4pPr>
            <a:lvl5pPr indent="-342900" lvl="4" marL="2286000" algn="l">
              <a:lnSpc>
                <a:spcPct val="90000"/>
              </a:lnSpc>
              <a:spcBef>
                <a:spcPts val="500"/>
              </a:spcBef>
              <a:spcAft>
                <a:spcPts val="0"/>
              </a:spcAft>
              <a:buClr>
                <a:srgbClr val="262626"/>
              </a:buClr>
              <a:buSzPts val="1800"/>
              <a:buChar char="•"/>
              <a:defRPr>
                <a:solidFill>
                  <a:srgbClr val="262626"/>
                </a:solidFill>
                <a:latin typeface="Helvetica Neue"/>
                <a:ea typeface="Helvetica Neue"/>
                <a:cs typeface="Helvetica Neue"/>
                <a:sym typeface="Helvetica Neu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 name="Google Shape;68;p32"/>
          <p:cNvSpPr txBox="1"/>
          <p:nvPr>
            <p:ph idx="12" type="sldNum"/>
          </p:nvPr>
        </p:nvSpPr>
        <p:spPr>
          <a:xfrm>
            <a:off x="11201984" y="6441410"/>
            <a:ext cx="1104014"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800">
                <a:solidFill>
                  <a:srgbClr val="F2F2F2"/>
                </a:solidFill>
                <a:latin typeface="Helvetica Neue"/>
                <a:ea typeface="Helvetica Neue"/>
                <a:cs typeface="Helvetica Neue"/>
                <a:sym typeface="Helvetica Neue"/>
              </a:defRPr>
            </a:lvl1pPr>
            <a:lvl2pPr indent="0" lvl="1" marL="0" algn="r">
              <a:spcBef>
                <a:spcPts val="0"/>
              </a:spcBef>
              <a:buNone/>
              <a:defRPr sz="1800">
                <a:solidFill>
                  <a:srgbClr val="F2F2F2"/>
                </a:solidFill>
                <a:latin typeface="Helvetica Neue"/>
                <a:ea typeface="Helvetica Neue"/>
                <a:cs typeface="Helvetica Neue"/>
                <a:sym typeface="Helvetica Neue"/>
              </a:defRPr>
            </a:lvl2pPr>
            <a:lvl3pPr indent="0" lvl="2" marL="0" algn="r">
              <a:spcBef>
                <a:spcPts val="0"/>
              </a:spcBef>
              <a:buNone/>
              <a:defRPr sz="1800">
                <a:solidFill>
                  <a:srgbClr val="F2F2F2"/>
                </a:solidFill>
                <a:latin typeface="Helvetica Neue"/>
                <a:ea typeface="Helvetica Neue"/>
                <a:cs typeface="Helvetica Neue"/>
                <a:sym typeface="Helvetica Neue"/>
              </a:defRPr>
            </a:lvl3pPr>
            <a:lvl4pPr indent="0" lvl="3" marL="0" algn="r">
              <a:spcBef>
                <a:spcPts val="0"/>
              </a:spcBef>
              <a:buNone/>
              <a:defRPr sz="1800">
                <a:solidFill>
                  <a:srgbClr val="F2F2F2"/>
                </a:solidFill>
                <a:latin typeface="Helvetica Neue"/>
                <a:ea typeface="Helvetica Neue"/>
                <a:cs typeface="Helvetica Neue"/>
                <a:sym typeface="Helvetica Neue"/>
              </a:defRPr>
            </a:lvl4pPr>
            <a:lvl5pPr indent="0" lvl="4" marL="0" algn="r">
              <a:spcBef>
                <a:spcPts val="0"/>
              </a:spcBef>
              <a:buNone/>
              <a:defRPr sz="1800">
                <a:solidFill>
                  <a:srgbClr val="F2F2F2"/>
                </a:solidFill>
                <a:latin typeface="Helvetica Neue"/>
                <a:ea typeface="Helvetica Neue"/>
                <a:cs typeface="Helvetica Neue"/>
                <a:sym typeface="Helvetica Neue"/>
              </a:defRPr>
            </a:lvl5pPr>
            <a:lvl6pPr indent="0" lvl="5" marL="0" algn="r">
              <a:spcBef>
                <a:spcPts val="0"/>
              </a:spcBef>
              <a:buNone/>
              <a:defRPr sz="1800">
                <a:solidFill>
                  <a:srgbClr val="F2F2F2"/>
                </a:solidFill>
                <a:latin typeface="Helvetica Neue"/>
                <a:ea typeface="Helvetica Neue"/>
                <a:cs typeface="Helvetica Neue"/>
                <a:sym typeface="Helvetica Neue"/>
              </a:defRPr>
            </a:lvl6pPr>
            <a:lvl7pPr indent="0" lvl="6" marL="0" algn="r">
              <a:spcBef>
                <a:spcPts val="0"/>
              </a:spcBef>
              <a:buNone/>
              <a:defRPr sz="1800">
                <a:solidFill>
                  <a:srgbClr val="F2F2F2"/>
                </a:solidFill>
                <a:latin typeface="Helvetica Neue"/>
                <a:ea typeface="Helvetica Neue"/>
                <a:cs typeface="Helvetica Neue"/>
                <a:sym typeface="Helvetica Neue"/>
              </a:defRPr>
            </a:lvl7pPr>
            <a:lvl8pPr indent="0" lvl="7" marL="0" algn="r">
              <a:spcBef>
                <a:spcPts val="0"/>
              </a:spcBef>
              <a:buNone/>
              <a:defRPr sz="1800">
                <a:solidFill>
                  <a:srgbClr val="F2F2F2"/>
                </a:solidFill>
                <a:latin typeface="Helvetica Neue"/>
                <a:ea typeface="Helvetica Neue"/>
                <a:cs typeface="Helvetica Neue"/>
                <a:sym typeface="Helvetica Neue"/>
              </a:defRPr>
            </a:lvl8pPr>
            <a:lvl9pPr indent="0" lvl="8" marL="0" algn="r">
              <a:spcBef>
                <a:spcPts val="0"/>
              </a:spcBef>
              <a:buNone/>
              <a:defRPr sz="1800">
                <a:solidFill>
                  <a:srgbClr val="F2F2F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US"/>
              <a:t>‹#›</a:t>
            </a:fld>
            <a:endParaRPr/>
          </a:p>
        </p:txBody>
      </p:sp>
      <p:sp>
        <p:nvSpPr>
          <p:cNvPr id="69" name="Google Shape;69;p32"/>
          <p:cNvSpPr txBox="1"/>
          <p:nvPr>
            <p:ph idx="11"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1200"/>
              </a:spcBef>
              <a:spcAft>
                <a:spcPts val="0"/>
              </a:spcAft>
              <a:buSzPts val="1400"/>
              <a:buNone/>
              <a:defRPr sz="1800">
                <a:solidFill>
                  <a:srgbClr val="F2F2F2"/>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22"/>
          <p:cNvSpPr/>
          <p:nvPr/>
        </p:nvSpPr>
        <p:spPr>
          <a:xfrm>
            <a:off x="-12253" y="4417161"/>
            <a:ext cx="12227564" cy="2457785"/>
          </a:xfrm>
          <a:custGeom>
            <a:rect b="b" l="l" r="r" t="t"/>
            <a:pathLst>
              <a:path extrusionOk="0" h="2457785" w="9170673">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Narrow"/>
              <a:ea typeface="Arial Narrow"/>
              <a:cs typeface="Arial Narrow"/>
              <a:sym typeface="Arial Narrow"/>
            </a:endParaRPr>
          </a:p>
        </p:txBody>
      </p:sp>
      <p:sp>
        <p:nvSpPr>
          <p:cNvPr id="11" name="Google Shape;11;p22"/>
          <p:cNvSpPr/>
          <p:nvPr/>
        </p:nvSpPr>
        <p:spPr>
          <a:xfrm>
            <a:off x="-12253" y="0"/>
            <a:ext cx="12227564" cy="37084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Narrow"/>
              <a:ea typeface="Arial Narrow"/>
              <a:cs typeface="Arial Narrow"/>
              <a:sym typeface="Arial Narrow"/>
            </a:endParaRPr>
          </a:p>
        </p:txBody>
      </p:sp>
      <p:pic>
        <p:nvPicPr>
          <p:cNvPr id="12" name="Google Shape;12;p22"/>
          <p:cNvPicPr preferRelativeResize="0"/>
          <p:nvPr/>
        </p:nvPicPr>
        <p:blipFill rotWithShape="1">
          <a:blip r:embed="rId2">
            <a:alphaModFix/>
          </a:blip>
          <a:srcRect b="0" l="0" r="0" t="0"/>
          <a:stretch/>
        </p:blipFill>
        <p:spPr>
          <a:xfrm>
            <a:off x="10668000" y="5405168"/>
            <a:ext cx="1243781" cy="1243781"/>
          </a:xfrm>
          <a:prstGeom prst="rect">
            <a:avLst/>
          </a:prstGeom>
          <a:noFill/>
          <a:ln>
            <a:noFill/>
          </a:ln>
        </p:spPr>
      </p:pic>
      <p:pic>
        <p:nvPicPr>
          <p:cNvPr id="13" name="Google Shape;13;p22"/>
          <p:cNvPicPr preferRelativeResize="0"/>
          <p:nvPr/>
        </p:nvPicPr>
        <p:blipFill rotWithShape="1">
          <a:blip r:embed="rId3">
            <a:alphaModFix/>
          </a:blip>
          <a:srcRect b="0" l="0" r="0" t="0"/>
          <a:stretch/>
        </p:blipFill>
        <p:spPr>
          <a:xfrm>
            <a:off x="-17878" y="-97099"/>
            <a:ext cx="9144000" cy="416157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 name="Shape 19"/>
        <p:cNvGrpSpPr/>
        <p:nvPr/>
      </p:nvGrpSpPr>
      <p:grpSpPr>
        <a:xfrm>
          <a:off x="0" y="0"/>
          <a:ext cx="0" cy="0"/>
          <a:chOff x="0" y="0"/>
          <a:chExt cx="0" cy="0"/>
        </a:xfrm>
      </p:grpSpPr>
      <p:sp>
        <p:nvSpPr>
          <p:cNvPr id="20" name="Google Shape;20;p24"/>
          <p:cNvSpPr/>
          <p:nvPr/>
        </p:nvSpPr>
        <p:spPr>
          <a:xfrm>
            <a:off x="0" y="6398651"/>
            <a:ext cx="12192000" cy="457200"/>
          </a:xfrm>
          <a:prstGeom prst="rect">
            <a:avLst/>
          </a:prstGeom>
          <a:solidFill>
            <a:srgbClr val="1E4E79"/>
          </a:solidFill>
          <a:ln>
            <a:noFill/>
          </a:ln>
        </p:spPr>
        <p:txBody>
          <a:bodyPr anchorCtr="0" anchor="t" bIns="45700" lIns="91425" spcFirstLastPara="1" rIns="91425" wrap="square" tIns="45700">
            <a:noAutofit/>
          </a:bodyPr>
          <a:lstStyle/>
          <a:p>
            <a:pPr indent="0" lvl="0" marL="0" marR="0" rtl="0" algn="l">
              <a:lnSpc>
                <a:spcPct val="93000"/>
              </a:lnSpc>
              <a:spcBef>
                <a:spcPts val="0"/>
              </a:spcBef>
              <a:spcAft>
                <a:spcPts val="0"/>
              </a:spcAft>
              <a:buClr>
                <a:schemeClr val="dk1"/>
              </a:buClr>
              <a:buSzPts val="1800"/>
              <a:buFont typeface="Arial"/>
              <a:buNone/>
            </a:pPr>
            <a:r>
              <a:t/>
            </a:r>
            <a:endParaRPr b="0" i="0" sz="1800" u="none" cap="none" strike="noStrike">
              <a:solidFill>
                <a:srgbClr val="000000"/>
              </a:solidFill>
              <a:latin typeface="Helvetica Neue"/>
              <a:ea typeface="Helvetica Neue"/>
              <a:cs typeface="Helvetica Neue"/>
              <a:sym typeface="Helvetica Neue"/>
            </a:endParaRPr>
          </a:p>
        </p:txBody>
      </p:sp>
      <p:sp>
        <p:nvSpPr>
          <p:cNvPr id="21" name="Google Shape;21;p24"/>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1E4E79"/>
              </a:buClr>
              <a:buSzPts val="3200"/>
              <a:buFont typeface="Helvetica Neue"/>
              <a:buNone/>
              <a:defRPr b="0" i="0" sz="3200" u="none" cap="none" strike="noStrike">
                <a:solidFill>
                  <a:srgbClr val="1E4E79"/>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2" name="Google Shape;22;p2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3" name="Google Shape;23;p24"/>
          <p:cNvSpPr/>
          <p:nvPr/>
        </p:nvSpPr>
        <p:spPr>
          <a:xfrm>
            <a:off x="0" y="0"/>
            <a:ext cx="12192000" cy="91440"/>
          </a:xfrm>
          <a:prstGeom prst="rect">
            <a:avLst/>
          </a:prstGeom>
          <a:solidFill>
            <a:srgbClr val="1F4E7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24" name="Google Shape;24;p24"/>
          <p:cNvPicPr preferRelativeResize="0"/>
          <p:nvPr/>
        </p:nvPicPr>
        <p:blipFill rotWithShape="1">
          <a:blip r:embed="rId1">
            <a:alphaModFix/>
          </a:blip>
          <a:srcRect b="0" l="0" r="0" t="0"/>
          <a:stretch/>
        </p:blipFill>
        <p:spPr>
          <a:xfrm>
            <a:off x="344806" y="6418969"/>
            <a:ext cx="411480" cy="411480"/>
          </a:xfrm>
          <a:prstGeom prst="rect">
            <a:avLst/>
          </a:prstGeom>
          <a:noFill/>
          <a:ln>
            <a:noFill/>
          </a:ln>
        </p:spPr>
      </p:pic>
      <p:sp>
        <p:nvSpPr>
          <p:cNvPr id="25" name="Google Shape;25;p24"/>
          <p:cNvSpPr txBox="1"/>
          <p:nvPr>
            <p:ph idx="11" type="ftr"/>
          </p:nvPr>
        </p:nvSpPr>
        <p:spPr>
          <a:xfrm>
            <a:off x="981636" y="6437032"/>
            <a:ext cx="6916271"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1200"/>
              </a:spcBef>
              <a:spcAft>
                <a:spcPts val="0"/>
              </a:spcAft>
              <a:buSzPts val="1400"/>
              <a:buNone/>
              <a:defRPr b="0" i="0" sz="18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6" name="Google Shape;26;p24"/>
          <p:cNvSpPr txBox="1"/>
          <p:nvPr>
            <p:ph idx="12" type="sldNum"/>
          </p:nvPr>
        </p:nvSpPr>
        <p:spPr>
          <a:xfrm>
            <a:off x="8610600" y="6450479"/>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800" u="none" cap="none" strike="noStrike">
                <a:solidFill>
                  <a:schemeClr val="lt1"/>
                </a:solidFill>
                <a:latin typeface="Arial"/>
                <a:ea typeface="Arial"/>
                <a:cs typeface="Arial"/>
                <a:sym typeface="Arial"/>
              </a:defRPr>
            </a:lvl1pPr>
            <a:lvl2pPr indent="0" lvl="1" marL="0" marR="0" rtl="0" algn="r">
              <a:spcBef>
                <a:spcPts val="0"/>
              </a:spcBef>
              <a:buNone/>
              <a:defRPr b="0" i="0" sz="1800" u="none" cap="none" strike="noStrike">
                <a:solidFill>
                  <a:schemeClr val="lt1"/>
                </a:solidFill>
                <a:latin typeface="Arial"/>
                <a:ea typeface="Arial"/>
                <a:cs typeface="Arial"/>
                <a:sym typeface="Arial"/>
              </a:defRPr>
            </a:lvl2pPr>
            <a:lvl3pPr indent="0" lvl="2" marL="0" marR="0" rtl="0" algn="r">
              <a:spcBef>
                <a:spcPts val="0"/>
              </a:spcBef>
              <a:buNone/>
              <a:defRPr b="0" i="0" sz="1800" u="none" cap="none" strike="noStrike">
                <a:solidFill>
                  <a:schemeClr val="lt1"/>
                </a:solidFill>
                <a:latin typeface="Arial"/>
                <a:ea typeface="Arial"/>
                <a:cs typeface="Arial"/>
                <a:sym typeface="Arial"/>
              </a:defRPr>
            </a:lvl3pPr>
            <a:lvl4pPr indent="0" lvl="3" marL="0" marR="0" rtl="0" algn="r">
              <a:spcBef>
                <a:spcPts val="0"/>
              </a:spcBef>
              <a:buNone/>
              <a:defRPr b="0" i="0" sz="1800" u="none" cap="none" strike="noStrike">
                <a:solidFill>
                  <a:schemeClr val="lt1"/>
                </a:solidFill>
                <a:latin typeface="Arial"/>
                <a:ea typeface="Arial"/>
                <a:cs typeface="Arial"/>
                <a:sym typeface="Arial"/>
              </a:defRPr>
            </a:lvl4pPr>
            <a:lvl5pPr indent="0" lvl="4" marL="0" marR="0" rtl="0" algn="r">
              <a:spcBef>
                <a:spcPts val="0"/>
              </a:spcBef>
              <a:buNone/>
              <a:defRPr b="0" i="0" sz="1800" u="none" cap="none" strike="noStrike">
                <a:solidFill>
                  <a:schemeClr val="lt1"/>
                </a:solidFill>
                <a:latin typeface="Arial"/>
                <a:ea typeface="Arial"/>
                <a:cs typeface="Arial"/>
                <a:sym typeface="Arial"/>
              </a:defRPr>
            </a:lvl5pPr>
            <a:lvl6pPr indent="0" lvl="5" marL="0" marR="0" rtl="0" algn="r">
              <a:spcBef>
                <a:spcPts val="0"/>
              </a:spcBef>
              <a:buNone/>
              <a:defRPr b="0" i="0" sz="1800" u="none" cap="none" strike="noStrike">
                <a:solidFill>
                  <a:schemeClr val="lt1"/>
                </a:solidFill>
                <a:latin typeface="Arial"/>
                <a:ea typeface="Arial"/>
                <a:cs typeface="Arial"/>
                <a:sym typeface="Arial"/>
              </a:defRPr>
            </a:lvl6pPr>
            <a:lvl7pPr indent="0" lvl="6" marL="0" marR="0" rtl="0" algn="r">
              <a:spcBef>
                <a:spcPts val="0"/>
              </a:spcBef>
              <a:buNone/>
              <a:defRPr b="0" i="0" sz="1800" u="none" cap="none" strike="noStrike">
                <a:solidFill>
                  <a:schemeClr val="lt1"/>
                </a:solidFill>
                <a:latin typeface="Arial"/>
                <a:ea typeface="Arial"/>
                <a:cs typeface="Arial"/>
                <a:sym typeface="Arial"/>
              </a:defRPr>
            </a:lvl7pPr>
            <a:lvl8pPr indent="0" lvl="7" marL="0" marR="0" rtl="0" algn="r">
              <a:spcBef>
                <a:spcPts val="0"/>
              </a:spcBef>
              <a:buNone/>
              <a:defRPr b="0" i="0" sz="1800" u="none" cap="none" strike="noStrike">
                <a:solidFill>
                  <a:schemeClr val="lt1"/>
                </a:solidFill>
                <a:latin typeface="Arial"/>
                <a:ea typeface="Arial"/>
                <a:cs typeface="Arial"/>
                <a:sym typeface="Arial"/>
              </a:defRPr>
            </a:lvl8pPr>
            <a:lvl9pPr indent="0" lvl="8" marL="0" marR="0" rtl="0" algn="r">
              <a:spcBef>
                <a:spcPts val="0"/>
              </a:spcBef>
              <a:buNone/>
              <a:defRPr b="0" i="0" sz="1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9.png"/><Relationship Id="rId4" Type="http://schemas.openxmlformats.org/officeDocument/2006/relationships/hyperlink" Target="https://nsidc.org/data/g10016" TargetMode="External"/><Relationship Id="rId5" Type="http://schemas.openxmlformats.org/officeDocument/2006/relationships/hyperlink" Target="https://polarwatch.noaa.gov/catalog/?ice=y&amp;searchFor=NSIDC%20CDR" TargetMode="External"/><Relationship Id="rId6"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6.png"/><Relationship Id="rId4" Type="http://schemas.openxmlformats.org/officeDocument/2006/relationships/hyperlink" Target="https://nsidc.org/data/amsre_amsr2" TargetMode="External"/><Relationship Id="rId5" Type="http://schemas.openxmlformats.org/officeDocument/2006/relationships/hyperlink" Target="https://coastwatch.noaa.gov/cw/satellite-data-products/sea-ice/amsr2-sea-ice-concentration.html" TargetMode="External"/><Relationship Id="rId6"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hyperlink" Target="https://nsidc.org/data/g10005" TargetMode="External"/><Relationship Id="rId5"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hyperlink" Target="https://polarwatch.noaa.gov/catalog/?ice=y&amp;searchFor=viirs+ice" TargetMode="External"/><Relationship Id="rId5" Type="http://schemas.openxmlformats.org/officeDocument/2006/relationships/image" Target="../media/image19.png"/><Relationship Id="rId6"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s://usicecenter.gov/Products/ImsHome" TargetMode="External"/><Relationship Id="rId4" Type="http://schemas.openxmlformats.org/officeDocument/2006/relationships/image" Target="../media/image23.png"/><Relationship Id="rId11" Type="http://schemas.openxmlformats.org/officeDocument/2006/relationships/image" Target="../media/image4.png"/><Relationship Id="rId10" Type="http://schemas.openxmlformats.org/officeDocument/2006/relationships/image" Target="../media/image20.png"/><Relationship Id="rId9" Type="http://schemas.openxmlformats.org/officeDocument/2006/relationships/image" Target="../media/image35.png"/><Relationship Id="rId5" Type="http://schemas.openxmlformats.org/officeDocument/2006/relationships/image" Target="../media/image14.gif"/><Relationship Id="rId6" Type="http://schemas.openxmlformats.org/officeDocument/2006/relationships/hyperlink" Target="mailto:nsidc@nsidc.org" TargetMode="External"/><Relationship Id="rId7" Type="http://schemas.openxmlformats.org/officeDocument/2006/relationships/hyperlink" Target="https://nsidc.org/data/masie" TargetMode="External"/><Relationship Id="rId8"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s://nsidc.org/data/nsidc-0611" TargetMode="External"/><Relationship Id="rId4" Type="http://schemas.openxmlformats.org/officeDocument/2006/relationships/hyperlink" Target="http://osisaf.met.no/p/ice/edge_type_long_description.html" TargetMode="External"/><Relationship Id="rId5" Type="http://schemas.openxmlformats.org/officeDocument/2006/relationships/image" Target="../media/image27.png"/><Relationship Id="rId6"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2.jpg"/><Relationship Id="rId4" Type="http://schemas.openxmlformats.org/officeDocument/2006/relationships/image" Target="../media/image30.png"/><Relationship Id="rId5"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s://www.polarview.aq/arctic" TargetMode="External"/><Relationship Id="rId4" Type="http://schemas.openxmlformats.org/officeDocument/2006/relationships/hyperlink" Target="https://coastwatch.noaa.gov/cw/satellite-data-products/synthetic-aperture-radar-surface-roughness/sar-imagery-nrcs.html" TargetMode="External"/><Relationship Id="rId5" Type="http://schemas.openxmlformats.org/officeDocument/2006/relationships/image" Target="../media/image24.png"/><Relationship Id="rId6"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1.png"/><Relationship Id="rId4" Type="http://schemas.openxmlformats.org/officeDocument/2006/relationships/hyperlink" Target="https://nsidc.org/data/icesat-2" TargetMode="External"/><Relationship Id="rId5"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1.png"/><Relationship Id="rId4" Type="http://schemas.openxmlformats.org/officeDocument/2006/relationships/hyperlink" Target="https://dale-robinson.gitbook.io/coastwatch-satellite-course-may-2021/tutorials/r-tutorial/chapter-7-reprojecting-satellite-and-buoy-data" TargetMode="External"/><Relationship Id="rId5"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8.png"/><Relationship Id="rId4" Type="http://schemas.openxmlformats.org/officeDocument/2006/relationships/image" Target="../media/image33.png"/><Relationship Id="rId5" Type="http://schemas.openxmlformats.org/officeDocument/2006/relationships/hyperlink" Target="https://dale-robinson.gitbook.io/coastwatch-satellite-course-may-2021/tutorials/r-tutorial/chapter-5-matchup-satellite-and-buoy-data" TargetMode="External"/><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s://dale-robinson.gitbook.io/coastwatch-satellite-course-may-2021/tutorials/r-tutorial/chapter-7-reprojecting-satellite-and-buoy-data" TargetMode="External"/><Relationship Id="rId4" Type="http://schemas.openxmlformats.org/officeDocument/2006/relationships/hyperlink" Target="https://dale-robinson.gitbook.io/coastwatch-satellite-course-may-2021/tutorials/r-tutorial/chapter-8-mapping-projected-datasets" TargetMode="External"/><Relationship Id="rId5" Type="http://schemas.openxmlformats.org/officeDocument/2006/relationships/hyperlink" Target="https://polarwatch.noaa.gov/tools-training/code-gallery" TargetMode="External"/><Relationship Id="rId6"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mailto:Jennifer.sevadjian@noaa.gov" TargetMode="Externa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0.png"/><Relationship Id="rId7"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jpg"/><Relationship Id="rId4" Type="http://schemas.openxmlformats.org/officeDocument/2006/relationships/image" Target="../media/image32.png"/><Relationship Id="rId5" Type="http://schemas.openxmlformats.org/officeDocument/2006/relationships/image" Target="../media/image18.png"/><Relationship Id="rId6"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txBox="1"/>
          <p:nvPr>
            <p:ph type="title"/>
          </p:nvPr>
        </p:nvSpPr>
        <p:spPr>
          <a:xfrm>
            <a:off x="3990109" y="1781087"/>
            <a:ext cx="7253624" cy="788734"/>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rgbClr val="1E4E79"/>
              </a:buClr>
              <a:buSzPts val="3200"/>
              <a:buFont typeface="Arial Narrow"/>
              <a:buNone/>
            </a:pPr>
            <a:r>
              <a:rPr lang="en-US">
                <a:solidFill>
                  <a:srgbClr val="1E4E79"/>
                </a:solidFill>
                <a:latin typeface="Arial Narrow"/>
                <a:ea typeface="Arial Narrow"/>
                <a:cs typeface="Arial Narrow"/>
                <a:sym typeface="Arial Narrow"/>
              </a:rPr>
              <a:t>Satellite Sea Ice Data</a:t>
            </a:r>
            <a:br>
              <a:rPr lang="en-US">
                <a:solidFill>
                  <a:srgbClr val="1E4E79"/>
                </a:solidFill>
                <a:latin typeface="Arial Narrow"/>
                <a:ea typeface="Arial Narrow"/>
                <a:cs typeface="Arial Narrow"/>
                <a:sym typeface="Arial Narrow"/>
              </a:rPr>
            </a:br>
            <a:endParaRPr>
              <a:latin typeface="Arial Narrow"/>
              <a:ea typeface="Arial Narrow"/>
              <a:cs typeface="Arial Narrow"/>
              <a:sym typeface="Arial Narrow"/>
            </a:endParaRPr>
          </a:p>
        </p:txBody>
      </p:sp>
      <p:sp>
        <p:nvSpPr>
          <p:cNvPr id="85" name="Google Shape;85;p1"/>
          <p:cNvSpPr txBox="1"/>
          <p:nvPr>
            <p:ph idx="1" type="body"/>
          </p:nvPr>
        </p:nvSpPr>
        <p:spPr>
          <a:xfrm>
            <a:off x="3990109" y="2667400"/>
            <a:ext cx="7253624" cy="2677629"/>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262626"/>
              </a:buClr>
              <a:buSzPts val="2400"/>
              <a:buNone/>
            </a:pPr>
            <a:r>
              <a:rPr lang="en-US">
                <a:latin typeface="Arial Narrow"/>
                <a:ea typeface="Arial Narrow"/>
                <a:cs typeface="Arial Narrow"/>
                <a:sym typeface="Arial Narrow"/>
              </a:rPr>
              <a:t>Jennifer Sevadjian, Cara Wilson, Dale Robinson</a:t>
            </a:r>
            <a:endParaRPr/>
          </a:p>
          <a:p>
            <a:pPr indent="0" lvl="0" marL="0" rtl="0" algn="l">
              <a:spcBef>
                <a:spcPts val="800"/>
              </a:spcBef>
              <a:spcAft>
                <a:spcPts val="0"/>
              </a:spcAft>
              <a:buClr>
                <a:srgbClr val="262626"/>
              </a:buClr>
              <a:buSzPts val="2400"/>
              <a:buNone/>
            </a:pPr>
            <a:r>
              <a:rPr lang="en-US">
                <a:latin typeface="Arial Narrow"/>
                <a:ea typeface="Arial Narrow"/>
                <a:cs typeface="Arial Narrow"/>
                <a:sym typeface="Arial Narrow"/>
              </a:rPr>
              <a:t>NOAA CoastWatch Virtual Satellite Course</a:t>
            </a:r>
            <a:endParaRPr/>
          </a:p>
          <a:p>
            <a:pPr indent="0" lvl="0" marL="0" rtl="0" algn="l">
              <a:spcBef>
                <a:spcPts val="800"/>
              </a:spcBef>
              <a:spcAft>
                <a:spcPts val="0"/>
              </a:spcAft>
              <a:buClr>
                <a:srgbClr val="262626"/>
              </a:buClr>
              <a:buSzPts val="2400"/>
              <a:buNone/>
            </a:pPr>
            <a:r>
              <a:rPr lang="en-US">
                <a:latin typeface="Arial Narrow"/>
                <a:ea typeface="Arial Narrow"/>
                <a:cs typeface="Arial Narrow"/>
                <a:sym typeface="Arial Narrow"/>
              </a:rPr>
              <a:t>May 3-7, 2021</a:t>
            </a:r>
            <a:endParaRPr/>
          </a:p>
          <a:p>
            <a:pPr indent="0" lvl="0" marL="0" rtl="0" algn="l">
              <a:spcBef>
                <a:spcPts val="480"/>
              </a:spcBef>
              <a:spcAft>
                <a:spcPts val="0"/>
              </a:spcAft>
              <a:buClr>
                <a:srgbClr val="262626"/>
              </a:buClr>
              <a:buSzPts val="2400"/>
              <a:buNone/>
            </a:pPr>
            <a:r>
              <a:t/>
            </a:r>
            <a:endParaRPr>
              <a:latin typeface="Arial Narrow"/>
              <a:ea typeface="Arial Narrow"/>
              <a:cs typeface="Arial Narrow"/>
              <a:sym typeface="Arial Narrow"/>
            </a:endParaRPr>
          </a:p>
        </p:txBody>
      </p:sp>
      <p:sp>
        <p:nvSpPr>
          <p:cNvPr id="86" name="Google Shape;86;p1"/>
          <p:cNvSpPr txBox="1"/>
          <p:nvPr>
            <p:ph idx="2" type="body"/>
          </p:nvPr>
        </p:nvSpPr>
        <p:spPr>
          <a:xfrm>
            <a:off x="154517" y="5540187"/>
            <a:ext cx="7313083" cy="945279"/>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262626"/>
              </a:buClr>
              <a:buSzPts val="1600"/>
              <a:buNone/>
            </a:pPr>
            <a:r>
              <a:rPr b="1" lang="en-US"/>
              <a:t>Versioning</a:t>
            </a:r>
            <a:endParaRPr/>
          </a:p>
          <a:p>
            <a:pPr indent="0" lvl="0" marL="0" rtl="0" algn="l">
              <a:spcBef>
                <a:spcPts val="320"/>
              </a:spcBef>
              <a:spcAft>
                <a:spcPts val="0"/>
              </a:spcAft>
              <a:buClr>
                <a:srgbClr val="262626"/>
              </a:buClr>
              <a:buSzPts val="1600"/>
              <a:buNone/>
            </a:pPr>
            <a:r>
              <a:rPr lang="en-US"/>
              <a:t>-Sevadjian &amp; Robinson, May 2021, Apr 2020, Apr 2019</a:t>
            </a:r>
            <a:endParaRPr b="1"/>
          </a:p>
          <a:p>
            <a:pPr indent="0" lvl="0" marL="0" rtl="0" algn="l">
              <a:spcBef>
                <a:spcPts val="320"/>
              </a:spcBef>
              <a:spcAft>
                <a:spcPts val="0"/>
              </a:spcAft>
              <a:buClr>
                <a:srgbClr val="262626"/>
              </a:buClr>
              <a:buSzPts val="1600"/>
              <a:buNone/>
            </a:pPr>
            <a:r>
              <a:rPr lang="en-US"/>
              <a:t>-Robinson, 2018</a:t>
            </a:r>
            <a:endParaRPr/>
          </a:p>
          <a:p>
            <a:pPr indent="0" lvl="0" marL="0" rtl="0" algn="l">
              <a:spcBef>
                <a:spcPts val="320"/>
              </a:spcBef>
              <a:spcAft>
                <a:spcPts val="0"/>
              </a:spcAft>
              <a:buClr>
                <a:srgbClr val="262626"/>
              </a:buClr>
              <a:buSzPts val="1600"/>
              <a:buNone/>
            </a:pPr>
            <a:r>
              <a:t/>
            </a:r>
            <a:endParaRPr/>
          </a:p>
        </p:txBody>
      </p:sp>
      <p:sp>
        <p:nvSpPr>
          <p:cNvPr id="87" name="Google Shape;87;p1"/>
          <p:cNvSpPr/>
          <p:nvPr/>
        </p:nvSpPr>
        <p:spPr>
          <a:xfrm>
            <a:off x="497785" y="2206486"/>
            <a:ext cx="1649895" cy="1087962"/>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Narrow"/>
              <a:ea typeface="Arial Narrow"/>
              <a:cs typeface="Arial Narrow"/>
              <a:sym typeface="Arial Narrow"/>
            </a:endParaRPr>
          </a:p>
        </p:txBody>
      </p:sp>
      <p:pic>
        <p:nvPicPr>
          <p:cNvPr id="88" name="Google Shape;88;p1"/>
          <p:cNvPicPr preferRelativeResize="0"/>
          <p:nvPr/>
        </p:nvPicPr>
        <p:blipFill rotWithShape="1">
          <a:blip r:embed="rId3">
            <a:alphaModFix/>
          </a:blip>
          <a:srcRect b="0" l="0" r="0" t="0"/>
          <a:stretch/>
        </p:blipFill>
        <p:spPr>
          <a:xfrm>
            <a:off x="10668000" y="5405168"/>
            <a:ext cx="1243781" cy="1243781"/>
          </a:xfrm>
          <a:prstGeom prst="rect">
            <a:avLst/>
          </a:prstGeom>
          <a:noFill/>
          <a:ln>
            <a:noFill/>
          </a:ln>
        </p:spPr>
      </p:pic>
      <p:pic>
        <p:nvPicPr>
          <p:cNvPr id="89" name="Google Shape;89;p1"/>
          <p:cNvPicPr preferRelativeResize="0"/>
          <p:nvPr/>
        </p:nvPicPr>
        <p:blipFill rotWithShape="1">
          <a:blip r:embed="rId4">
            <a:alphaModFix/>
          </a:blip>
          <a:srcRect b="0" l="0" r="0" t="0"/>
          <a:stretch/>
        </p:blipFill>
        <p:spPr>
          <a:xfrm>
            <a:off x="11226800" y="5892800"/>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9"/>
                                        </p:tgtEl>
                                        <p:attrNameLst>
                                          <p:attrName>style.visibility</p:attrName>
                                        </p:attrNameLst>
                                      </p:cBhvr>
                                      <p:to>
                                        <p:strVal val="visible"/>
                                      </p:to>
                                    </p:set>
                                    <p:animEffect filter="fade" transition="in">
                                      <p:cBhvr>
                                        <p:cTn dur="1"/>
                                        <p:tgtEl>
                                          <p:spTgt spid="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10"/>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b="0" lang="en-US">
                <a:latin typeface="Arial Narrow"/>
                <a:ea typeface="Arial Narrow"/>
                <a:cs typeface="Arial Narrow"/>
                <a:sym typeface="Arial Narrow"/>
              </a:rPr>
              <a:t>NOAA/NSIDC Ice Concentration Climate Data Record Products </a:t>
            </a:r>
            <a:endParaRPr/>
          </a:p>
        </p:txBody>
      </p:sp>
      <p:sp>
        <p:nvSpPr>
          <p:cNvPr id="205" name="Google Shape;205;p10"/>
          <p:cNvSpPr txBox="1"/>
          <p:nvPr>
            <p:ph idx="1" type="body"/>
          </p:nvPr>
        </p:nvSpPr>
        <p:spPr>
          <a:xfrm>
            <a:off x="1221458" y="1180593"/>
            <a:ext cx="5131655" cy="2894859"/>
          </a:xfrm>
          <a:prstGeom prst="rect">
            <a:avLst/>
          </a:prstGeom>
          <a:noFill/>
          <a:ln>
            <a:noFill/>
          </a:ln>
        </p:spPr>
        <p:txBody>
          <a:bodyPr anchorCtr="0" anchor="t" bIns="45700" lIns="91425" spcFirstLastPara="1" rIns="91425" wrap="square" tIns="45700">
            <a:normAutofit/>
          </a:bodyPr>
          <a:lstStyle/>
          <a:p>
            <a:pPr indent="0" lvl="0" marL="0" rtl="0" algn="l">
              <a:lnSpc>
                <a:spcPct val="120000"/>
              </a:lnSpc>
              <a:spcBef>
                <a:spcPts val="0"/>
              </a:spcBef>
              <a:spcAft>
                <a:spcPts val="0"/>
              </a:spcAft>
              <a:buClr>
                <a:srgbClr val="262626"/>
              </a:buClr>
              <a:buSzPts val="2400"/>
              <a:buNone/>
            </a:pPr>
            <a:r>
              <a:rPr b="1" lang="en-US" sz="2400">
                <a:latin typeface="Arial Narrow"/>
                <a:ea typeface="Arial Narrow"/>
                <a:cs typeface="Arial Narrow"/>
                <a:sym typeface="Arial Narrow"/>
              </a:rPr>
              <a:t>Coverage</a:t>
            </a:r>
            <a:r>
              <a:rPr lang="en-US" sz="2400">
                <a:latin typeface="Arial Narrow"/>
                <a:ea typeface="Arial Narrow"/>
                <a:cs typeface="Arial Narrow"/>
                <a:sym typeface="Arial Narrow"/>
              </a:rPr>
              <a:t>: Arctic and Antarctic</a:t>
            </a:r>
            <a:endParaRPr/>
          </a:p>
          <a:p>
            <a:pPr indent="0" lvl="0" marL="0" rtl="0" algn="l">
              <a:lnSpc>
                <a:spcPct val="120000"/>
              </a:lnSpc>
              <a:spcBef>
                <a:spcPts val="1200"/>
              </a:spcBef>
              <a:spcAft>
                <a:spcPts val="0"/>
              </a:spcAft>
              <a:buClr>
                <a:srgbClr val="262626"/>
              </a:buClr>
              <a:buSzPts val="2400"/>
              <a:buNone/>
            </a:pPr>
            <a:r>
              <a:rPr b="1" lang="en-US" sz="2400">
                <a:latin typeface="Arial Narrow"/>
                <a:ea typeface="Arial Narrow"/>
                <a:cs typeface="Arial Narrow"/>
                <a:sym typeface="Arial Narrow"/>
              </a:rPr>
              <a:t>Long Time Series</a:t>
            </a:r>
            <a:r>
              <a:rPr lang="en-US" sz="2400">
                <a:latin typeface="Arial Narrow"/>
                <a:ea typeface="Arial Narrow"/>
                <a:cs typeface="Arial Narrow"/>
                <a:sym typeface="Arial Narrow"/>
              </a:rPr>
              <a:t>: 1978 – present</a:t>
            </a:r>
            <a:endParaRPr/>
          </a:p>
          <a:p>
            <a:pPr indent="0" lvl="0" marL="0" rtl="0" algn="l">
              <a:lnSpc>
                <a:spcPct val="120000"/>
              </a:lnSpc>
              <a:spcBef>
                <a:spcPts val="1200"/>
              </a:spcBef>
              <a:spcAft>
                <a:spcPts val="0"/>
              </a:spcAft>
              <a:buClr>
                <a:srgbClr val="262626"/>
              </a:buClr>
              <a:buSzPts val="2400"/>
              <a:buNone/>
            </a:pPr>
            <a:r>
              <a:rPr b="1" lang="en-US" sz="2400">
                <a:latin typeface="Arial Narrow"/>
                <a:ea typeface="Arial Narrow"/>
                <a:cs typeface="Arial Narrow"/>
                <a:sym typeface="Arial Narrow"/>
              </a:rPr>
              <a:t>Spatial Resolution</a:t>
            </a:r>
            <a:r>
              <a:rPr lang="en-US" sz="2400">
                <a:latin typeface="Arial Narrow"/>
                <a:ea typeface="Arial Narrow"/>
                <a:cs typeface="Arial Narrow"/>
                <a:sym typeface="Arial Narrow"/>
              </a:rPr>
              <a:t>: 25km</a:t>
            </a:r>
            <a:endParaRPr/>
          </a:p>
          <a:p>
            <a:pPr indent="0" lvl="0" marL="0" rtl="0" algn="l">
              <a:lnSpc>
                <a:spcPct val="120000"/>
              </a:lnSpc>
              <a:spcBef>
                <a:spcPts val="1200"/>
              </a:spcBef>
              <a:spcAft>
                <a:spcPts val="0"/>
              </a:spcAft>
              <a:buClr>
                <a:srgbClr val="262626"/>
              </a:buClr>
              <a:buSzPts val="2400"/>
              <a:buNone/>
            </a:pPr>
            <a:r>
              <a:rPr b="1" lang="en-US" sz="2400">
                <a:latin typeface="Arial Narrow"/>
                <a:ea typeface="Arial Narrow"/>
                <a:cs typeface="Arial Narrow"/>
                <a:sym typeface="Arial Narrow"/>
              </a:rPr>
              <a:t>Temporal Resolution </a:t>
            </a:r>
            <a:r>
              <a:rPr lang="en-US" sz="2400">
                <a:latin typeface="Arial Narrow"/>
                <a:ea typeface="Arial Narrow"/>
                <a:cs typeface="Arial Narrow"/>
                <a:sym typeface="Arial Narrow"/>
              </a:rPr>
              <a:t>: Daily, Monthly</a:t>
            </a:r>
            <a:endParaRPr/>
          </a:p>
          <a:p>
            <a:pPr indent="0" lvl="1" marL="457200" rtl="0" algn="l">
              <a:lnSpc>
                <a:spcPct val="90000"/>
              </a:lnSpc>
              <a:spcBef>
                <a:spcPts val="1700"/>
              </a:spcBef>
              <a:spcAft>
                <a:spcPts val="0"/>
              </a:spcAft>
              <a:buClr>
                <a:srgbClr val="262626"/>
              </a:buClr>
              <a:buSzPts val="2400"/>
              <a:buNone/>
            </a:pPr>
            <a:r>
              <a:t/>
            </a:r>
            <a:endParaRPr>
              <a:latin typeface="Arial Narrow"/>
              <a:ea typeface="Arial Narrow"/>
              <a:cs typeface="Arial Narrow"/>
              <a:sym typeface="Arial Narrow"/>
            </a:endParaRPr>
          </a:p>
        </p:txBody>
      </p:sp>
      <p:sp>
        <p:nvSpPr>
          <p:cNvPr id="206" name="Google Shape;206;p10"/>
          <p:cNvSpPr txBox="1"/>
          <p:nvPr>
            <p:ph idx="12" type="sldNum"/>
          </p:nvPr>
        </p:nvSpPr>
        <p:spPr>
          <a:xfrm>
            <a:off x="11041343" y="6441410"/>
            <a:ext cx="1104014"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latin typeface="Arial Narrow"/>
                <a:ea typeface="Arial Narrow"/>
                <a:cs typeface="Arial Narrow"/>
                <a:sym typeface="Arial Narrow"/>
              </a:rPr>
              <a:t>‹#›</a:t>
            </a:fld>
            <a:r>
              <a:rPr lang="en-US">
                <a:latin typeface="Arial Narrow"/>
                <a:ea typeface="Arial Narrow"/>
                <a:cs typeface="Arial Narrow"/>
                <a:sym typeface="Arial Narrow"/>
              </a:rPr>
              <a:t> </a:t>
            </a:r>
            <a:endParaRPr>
              <a:latin typeface="Arial Narrow"/>
              <a:ea typeface="Arial Narrow"/>
              <a:cs typeface="Arial Narrow"/>
              <a:sym typeface="Arial Narrow"/>
            </a:endParaRPr>
          </a:p>
        </p:txBody>
      </p:sp>
      <p:sp>
        <p:nvSpPr>
          <p:cNvPr id="207" name="Google Shape;207;p10"/>
          <p:cNvSpPr txBox="1"/>
          <p:nvPr>
            <p:ph idx="11"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r>
              <a:rPr lang="en-US">
                <a:latin typeface="Arial Narrow"/>
                <a:ea typeface="Arial Narrow"/>
                <a:cs typeface="Arial Narrow"/>
                <a:sym typeface="Arial Narrow"/>
              </a:rPr>
              <a:t>PolarWatch                                 https://polarwatch.noaa.gov</a:t>
            </a:r>
            <a:endParaRPr>
              <a:latin typeface="Arial Narrow"/>
              <a:ea typeface="Arial Narrow"/>
              <a:cs typeface="Arial Narrow"/>
              <a:sym typeface="Arial Narrow"/>
            </a:endParaRPr>
          </a:p>
        </p:txBody>
      </p:sp>
      <p:pic>
        <p:nvPicPr>
          <p:cNvPr id="208" name="Google Shape;208;p10"/>
          <p:cNvPicPr preferRelativeResize="0"/>
          <p:nvPr/>
        </p:nvPicPr>
        <p:blipFill rotWithShape="1">
          <a:blip r:embed="rId3">
            <a:alphaModFix/>
          </a:blip>
          <a:srcRect b="0" l="0" r="0" t="0"/>
          <a:stretch/>
        </p:blipFill>
        <p:spPr>
          <a:xfrm>
            <a:off x="7979819" y="1093379"/>
            <a:ext cx="3712464" cy="3648770"/>
          </a:xfrm>
          <a:prstGeom prst="rect">
            <a:avLst/>
          </a:prstGeom>
          <a:noFill/>
          <a:ln>
            <a:noFill/>
          </a:ln>
        </p:spPr>
      </p:pic>
      <p:sp>
        <p:nvSpPr>
          <p:cNvPr id="209" name="Google Shape;209;p10"/>
          <p:cNvSpPr/>
          <p:nvPr/>
        </p:nvSpPr>
        <p:spPr>
          <a:xfrm>
            <a:off x="1424658" y="4228113"/>
            <a:ext cx="11562957" cy="19389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Arial Narrow"/>
                <a:ea typeface="Arial Narrow"/>
                <a:cs typeface="Arial Narrow"/>
                <a:sym typeface="Arial Narrow"/>
              </a:rPr>
              <a:t>NSIDC: Download and Information:</a:t>
            </a:r>
            <a:endParaRPr/>
          </a:p>
          <a:p>
            <a:pPr indent="0" lvl="0" marL="0" marR="0" rtl="0" algn="l">
              <a:spcBef>
                <a:spcPts val="0"/>
              </a:spcBef>
              <a:spcAft>
                <a:spcPts val="0"/>
              </a:spcAft>
              <a:buNone/>
            </a:pPr>
            <a:r>
              <a:rPr lang="en-US" sz="2000" u="sng">
                <a:solidFill>
                  <a:schemeClr val="dk1"/>
                </a:solidFill>
                <a:latin typeface="Arial Narrow"/>
                <a:ea typeface="Arial Narrow"/>
                <a:cs typeface="Arial Narrow"/>
                <a:sym typeface="Arial Narrow"/>
                <a:hlinkClick r:id="rId4">
                  <a:extLst>
                    <a:ext uri="{A12FA001-AC4F-418D-AE19-62706E023703}">
                      <ahyp:hlinkClr val="tx"/>
                    </a:ext>
                  </a:extLst>
                </a:hlinkClick>
              </a:rPr>
              <a:t>https://nsidc.org/data/g10016</a:t>
            </a:r>
            <a:r>
              <a:rPr lang="en-US" sz="2000">
                <a:solidFill>
                  <a:schemeClr val="dk1"/>
                </a:solidFill>
                <a:latin typeface="Arial Narrow"/>
                <a:ea typeface="Arial Narrow"/>
                <a:cs typeface="Arial Narrow"/>
                <a:sym typeface="Arial Narrow"/>
              </a:rPr>
              <a:t> </a:t>
            </a:r>
            <a:endParaRPr/>
          </a:p>
          <a:p>
            <a:pPr indent="0" lvl="0" marL="0" marR="0" rtl="0" algn="l">
              <a:spcBef>
                <a:spcPts val="0"/>
              </a:spcBef>
              <a:spcAft>
                <a:spcPts val="0"/>
              </a:spcAft>
              <a:buNone/>
            </a:pPr>
            <a:r>
              <a:t/>
            </a:r>
            <a:endParaRPr sz="20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lang="en-US" sz="2000">
                <a:solidFill>
                  <a:schemeClr val="dk1"/>
                </a:solidFill>
                <a:latin typeface="Arial Narrow"/>
                <a:ea typeface="Arial Narrow"/>
                <a:cs typeface="Arial Narrow"/>
                <a:sym typeface="Arial Narrow"/>
              </a:rPr>
              <a:t>PolarWatch: View and ERDDAP Download :</a:t>
            </a:r>
            <a:br>
              <a:rPr lang="en-US" sz="2000">
                <a:solidFill>
                  <a:schemeClr val="dk1"/>
                </a:solidFill>
                <a:latin typeface="Arial Narrow"/>
                <a:ea typeface="Arial Narrow"/>
                <a:cs typeface="Arial Narrow"/>
                <a:sym typeface="Arial Narrow"/>
              </a:rPr>
            </a:br>
            <a:r>
              <a:rPr lang="en-US" sz="2000" u="sng">
                <a:solidFill>
                  <a:schemeClr val="dk1"/>
                </a:solidFill>
                <a:latin typeface="Arial Narrow"/>
                <a:ea typeface="Arial Narrow"/>
                <a:cs typeface="Arial Narrow"/>
                <a:sym typeface="Arial Narrow"/>
                <a:hlinkClick r:id="rId5">
                  <a:extLst>
                    <a:ext uri="{A12FA001-AC4F-418D-AE19-62706E023703}">
                      <ahyp:hlinkClr val="tx"/>
                    </a:ext>
                  </a:extLst>
                </a:hlinkClick>
              </a:rPr>
              <a:t>https://polarwatch.noaa.gov/catalog/?ice=y&amp;searchFor=NSIDC%20CDR</a:t>
            </a:r>
            <a:endParaRPr sz="2000">
              <a:solidFill>
                <a:schemeClr val="dk1"/>
              </a:solidFill>
              <a:latin typeface="Arial Narrow"/>
              <a:ea typeface="Arial Narrow"/>
              <a:cs typeface="Arial Narrow"/>
              <a:sym typeface="Arial Narrow"/>
            </a:endParaRPr>
          </a:p>
          <a:p>
            <a:pPr indent="0" lvl="1" marL="457200" marR="0" rtl="0" algn="l">
              <a:spcBef>
                <a:spcPts val="0"/>
              </a:spcBef>
              <a:spcAft>
                <a:spcPts val="0"/>
              </a:spcAft>
              <a:buNone/>
            </a:pPr>
            <a:r>
              <a:t/>
            </a:r>
            <a:endParaRPr b="0" i="0" sz="2000" u="none" cap="none" strike="noStrike">
              <a:solidFill>
                <a:schemeClr val="dk1"/>
              </a:solidFill>
              <a:latin typeface="Arial Narrow"/>
              <a:ea typeface="Arial Narrow"/>
              <a:cs typeface="Arial Narrow"/>
              <a:sym typeface="Arial Narrow"/>
            </a:endParaRPr>
          </a:p>
        </p:txBody>
      </p:sp>
      <p:pic>
        <p:nvPicPr>
          <p:cNvPr id="210" name="Google Shape;210;p10"/>
          <p:cNvPicPr preferRelativeResize="0"/>
          <p:nvPr/>
        </p:nvPicPr>
        <p:blipFill rotWithShape="1">
          <a:blip r:embed="rId6">
            <a:alphaModFix/>
          </a:blip>
          <a:srcRect b="0" l="0" r="0" t="0"/>
          <a:stretch/>
        </p:blipFill>
        <p:spPr>
          <a:xfrm>
            <a:off x="11226800" y="5892800"/>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1"/>
                                        <p:tgtEl>
                                          <p:spTgt spid="2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11"/>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b="0" lang="en-US">
                <a:latin typeface="Arial Narrow"/>
                <a:ea typeface="Arial Narrow"/>
                <a:cs typeface="Arial Narrow"/>
                <a:sym typeface="Arial Narrow"/>
              </a:rPr>
              <a:t>AMSR-2 and AMSR-E Ice Concentration Products</a:t>
            </a:r>
            <a:endParaRPr/>
          </a:p>
        </p:txBody>
      </p:sp>
      <p:sp>
        <p:nvSpPr>
          <p:cNvPr id="217" name="Google Shape;217;p11"/>
          <p:cNvSpPr txBox="1"/>
          <p:nvPr>
            <p:ph idx="12" type="sldNum"/>
          </p:nvPr>
        </p:nvSpPr>
        <p:spPr>
          <a:xfrm>
            <a:off x="11041343" y="6441410"/>
            <a:ext cx="1104014"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latin typeface="Arial Narrow"/>
                <a:ea typeface="Arial Narrow"/>
                <a:cs typeface="Arial Narrow"/>
                <a:sym typeface="Arial Narrow"/>
              </a:rPr>
              <a:t>‹#›</a:t>
            </a:fld>
            <a:r>
              <a:rPr lang="en-US">
                <a:latin typeface="Arial Narrow"/>
                <a:ea typeface="Arial Narrow"/>
                <a:cs typeface="Arial Narrow"/>
                <a:sym typeface="Arial Narrow"/>
              </a:rPr>
              <a:t> </a:t>
            </a:r>
            <a:endParaRPr>
              <a:latin typeface="Arial Narrow"/>
              <a:ea typeface="Arial Narrow"/>
              <a:cs typeface="Arial Narrow"/>
              <a:sym typeface="Arial Narrow"/>
            </a:endParaRPr>
          </a:p>
        </p:txBody>
      </p:sp>
      <p:sp>
        <p:nvSpPr>
          <p:cNvPr id="218" name="Google Shape;218;p11"/>
          <p:cNvSpPr txBox="1"/>
          <p:nvPr>
            <p:ph idx="11"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r>
              <a:rPr lang="en-US">
                <a:latin typeface="Arial Narrow"/>
                <a:ea typeface="Arial Narrow"/>
                <a:cs typeface="Arial Narrow"/>
                <a:sym typeface="Arial Narrow"/>
              </a:rPr>
              <a:t>PolarWatch                                 https://polarwatch.noaa.gov</a:t>
            </a:r>
            <a:endParaRPr>
              <a:latin typeface="Arial Narrow"/>
              <a:ea typeface="Arial Narrow"/>
              <a:cs typeface="Arial Narrow"/>
              <a:sym typeface="Arial Narrow"/>
            </a:endParaRPr>
          </a:p>
        </p:txBody>
      </p:sp>
      <p:pic>
        <p:nvPicPr>
          <p:cNvPr id="219" name="Google Shape;219;p11"/>
          <p:cNvPicPr preferRelativeResize="0"/>
          <p:nvPr/>
        </p:nvPicPr>
        <p:blipFill rotWithShape="1">
          <a:blip r:embed="rId3">
            <a:alphaModFix/>
          </a:blip>
          <a:srcRect b="19838" l="0" r="0" t="1692"/>
          <a:stretch/>
        </p:blipFill>
        <p:spPr>
          <a:xfrm>
            <a:off x="7548630" y="1285749"/>
            <a:ext cx="3720358" cy="3810614"/>
          </a:xfrm>
          <a:prstGeom prst="rect">
            <a:avLst/>
          </a:prstGeom>
          <a:noFill/>
          <a:ln>
            <a:noFill/>
          </a:ln>
        </p:spPr>
      </p:pic>
      <p:sp>
        <p:nvSpPr>
          <p:cNvPr id="220" name="Google Shape;220;p11"/>
          <p:cNvSpPr txBox="1"/>
          <p:nvPr/>
        </p:nvSpPr>
        <p:spPr>
          <a:xfrm>
            <a:off x="741794" y="6628245"/>
            <a:ext cx="472570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1" name="Google Shape;221;p11"/>
          <p:cNvSpPr txBox="1"/>
          <p:nvPr/>
        </p:nvSpPr>
        <p:spPr>
          <a:xfrm>
            <a:off x="1221458" y="1637784"/>
            <a:ext cx="5131655" cy="2894859"/>
          </a:xfrm>
          <a:prstGeom prst="rect">
            <a:avLst/>
          </a:prstGeom>
          <a:noFill/>
          <a:ln>
            <a:noFill/>
          </a:ln>
        </p:spPr>
        <p:txBody>
          <a:bodyPr anchorCtr="0" anchor="t" bIns="45700" lIns="91425" spcFirstLastPara="1" rIns="91425" wrap="square" tIns="45700">
            <a:normAutofit/>
          </a:bodyPr>
          <a:lstStyle/>
          <a:p>
            <a:pPr indent="0" lvl="0" marL="0" marR="0" rtl="0" algn="l">
              <a:lnSpc>
                <a:spcPct val="120000"/>
              </a:lnSpc>
              <a:spcBef>
                <a:spcPts val="0"/>
              </a:spcBef>
              <a:spcAft>
                <a:spcPts val="0"/>
              </a:spcAft>
              <a:buClr>
                <a:srgbClr val="262626"/>
              </a:buClr>
              <a:buSzPts val="2400"/>
              <a:buFont typeface="Arial"/>
              <a:buNone/>
            </a:pPr>
            <a:r>
              <a:rPr b="1" lang="en-US" sz="2400">
                <a:solidFill>
                  <a:srgbClr val="262626"/>
                </a:solidFill>
                <a:latin typeface="Arial Narrow"/>
                <a:ea typeface="Arial Narrow"/>
                <a:cs typeface="Arial Narrow"/>
                <a:sym typeface="Arial Narrow"/>
              </a:rPr>
              <a:t>Coverage </a:t>
            </a:r>
            <a:r>
              <a:rPr lang="en-US" sz="2400">
                <a:solidFill>
                  <a:srgbClr val="262626"/>
                </a:solidFill>
                <a:latin typeface="Arial Narrow"/>
                <a:ea typeface="Arial Narrow"/>
                <a:cs typeface="Arial Narrow"/>
                <a:sym typeface="Arial Narrow"/>
              </a:rPr>
              <a:t>: Arctic</a:t>
            </a:r>
            <a:endParaRPr/>
          </a:p>
          <a:p>
            <a:pPr indent="0" lvl="0" marL="0" marR="0" rtl="0" algn="l">
              <a:lnSpc>
                <a:spcPct val="120000"/>
              </a:lnSpc>
              <a:spcBef>
                <a:spcPts val="1200"/>
              </a:spcBef>
              <a:spcAft>
                <a:spcPts val="0"/>
              </a:spcAft>
              <a:buClr>
                <a:srgbClr val="262626"/>
              </a:buClr>
              <a:buSzPts val="2400"/>
              <a:buFont typeface="Arial"/>
              <a:buNone/>
            </a:pPr>
            <a:r>
              <a:rPr b="1" lang="en-US" sz="2400">
                <a:solidFill>
                  <a:srgbClr val="262626"/>
                </a:solidFill>
                <a:latin typeface="Arial Narrow"/>
                <a:ea typeface="Arial Narrow"/>
                <a:cs typeface="Arial Narrow"/>
                <a:sym typeface="Arial Narrow"/>
              </a:rPr>
              <a:t>Time Series</a:t>
            </a:r>
            <a:r>
              <a:rPr lang="en-US" sz="2400">
                <a:solidFill>
                  <a:srgbClr val="262626"/>
                </a:solidFill>
                <a:latin typeface="Arial Narrow"/>
                <a:ea typeface="Arial Narrow"/>
                <a:cs typeface="Arial Narrow"/>
                <a:sym typeface="Arial Narrow"/>
              </a:rPr>
              <a:t>: 1978 – present</a:t>
            </a:r>
            <a:endParaRPr/>
          </a:p>
          <a:p>
            <a:pPr indent="0" lvl="0" marL="0" marR="0" rtl="0" algn="l">
              <a:lnSpc>
                <a:spcPct val="120000"/>
              </a:lnSpc>
              <a:spcBef>
                <a:spcPts val="1200"/>
              </a:spcBef>
              <a:spcAft>
                <a:spcPts val="0"/>
              </a:spcAft>
              <a:buClr>
                <a:srgbClr val="262626"/>
              </a:buClr>
              <a:buSzPts val="2400"/>
              <a:buFont typeface="Arial"/>
              <a:buNone/>
            </a:pPr>
            <a:r>
              <a:rPr b="1" lang="en-US" sz="2400">
                <a:solidFill>
                  <a:srgbClr val="262626"/>
                </a:solidFill>
                <a:latin typeface="Arial Narrow"/>
                <a:ea typeface="Arial Narrow"/>
                <a:cs typeface="Arial Narrow"/>
                <a:sym typeface="Arial Narrow"/>
              </a:rPr>
              <a:t>Spatial Resolution</a:t>
            </a:r>
            <a:r>
              <a:rPr lang="en-US" sz="2400">
                <a:solidFill>
                  <a:srgbClr val="262626"/>
                </a:solidFill>
                <a:latin typeface="Arial Narrow"/>
                <a:ea typeface="Arial Narrow"/>
                <a:cs typeface="Arial Narrow"/>
                <a:sym typeface="Arial Narrow"/>
              </a:rPr>
              <a:t>: 10km</a:t>
            </a:r>
            <a:endParaRPr/>
          </a:p>
          <a:p>
            <a:pPr indent="0" lvl="0" marL="0" marR="0" rtl="0" algn="l">
              <a:lnSpc>
                <a:spcPct val="120000"/>
              </a:lnSpc>
              <a:spcBef>
                <a:spcPts val="1200"/>
              </a:spcBef>
              <a:spcAft>
                <a:spcPts val="0"/>
              </a:spcAft>
              <a:buClr>
                <a:srgbClr val="262626"/>
              </a:buClr>
              <a:buSzPts val="2400"/>
              <a:buFont typeface="Arial"/>
              <a:buNone/>
            </a:pPr>
            <a:r>
              <a:rPr b="1" lang="en-US" sz="2400">
                <a:solidFill>
                  <a:srgbClr val="262626"/>
                </a:solidFill>
                <a:latin typeface="Arial Narrow"/>
                <a:ea typeface="Arial Narrow"/>
                <a:cs typeface="Arial Narrow"/>
                <a:sym typeface="Arial Narrow"/>
              </a:rPr>
              <a:t>Temporal Resolution </a:t>
            </a:r>
            <a:r>
              <a:rPr lang="en-US" sz="2400">
                <a:solidFill>
                  <a:srgbClr val="262626"/>
                </a:solidFill>
                <a:latin typeface="Arial Narrow"/>
                <a:ea typeface="Arial Narrow"/>
                <a:cs typeface="Arial Narrow"/>
                <a:sym typeface="Arial Narrow"/>
              </a:rPr>
              <a:t>: Daily, Monthly</a:t>
            </a:r>
            <a:endParaRPr/>
          </a:p>
          <a:p>
            <a:pPr indent="0" lvl="1" marL="457200" marR="0" rtl="0" algn="l">
              <a:lnSpc>
                <a:spcPct val="90000"/>
              </a:lnSpc>
              <a:spcBef>
                <a:spcPts val="1700"/>
              </a:spcBef>
              <a:spcAft>
                <a:spcPts val="0"/>
              </a:spcAft>
              <a:buClr>
                <a:srgbClr val="262626"/>
              </a:buClr>
              <a:buSzPts val="2400"/>
              <a:buFont typeface="Arial"/>
              <a:buNone/>
            </a:pPr>
            <a:r>
              <a:t/>
            </a:r>
            <a:endParaRPr b="0" i="0" sz="2400" u="none" cap="none" strike="noStrike">
              <a:solidFill>
                <a:srgbClr val="262626"/>
              </a:solidFill>
              <a:latin typeface="Arial Narrow"/>
              <a:ea typeface="Arial Narrow"/>
              <a:cs typeface="Arial Narrow"/>
              <a:sym typeface="Arial Narrow"/>
            </a:endParaRPr>
          </a:p>
        </p:txBody>
      </p:sp>
      <p:sp>
        <p:nvSpPr>
          <p:cNvPr id="222" name="Google Shape;222;p11"/>
          <p:cNvSpPr/>
          <p:nvPr/>
        </p:nvSpPr>
        <p:spPr>
          <a:xfrm>
            <a:off x="855279" y="1111299"/>
            <a:ext cx="636052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cap="small">
                <a:solidFill>
                  <a:srgbClr val="1F4E79"/>
                </a:solidFill>
                <a:latin typeface="Arial Narrow"/>
                <a:ea typeface="Arial Narrow"/>
                <a:cs typeface="Arial Narrow"/>
                <a:sym typeface="Arial Narrow"/>
              </a:rPr>
              <a:t>Newest, highest resolution microwave sensor data </a:t>
            </a:r>
            <a:endParaRPr/>
          </a:p>
        </p:txBody>
      </p:sp>
      <p:sp>
        <p:nvSpPr>
          <p:cNvPr id="223" name="Google Shape;223;p11"/>
          <p:cNvSpPr/>
          <p:nvPr/>
        </p:nvSpPr>
        <p:spPr>
          <a:xfrm>
            <a:off x="1221458" y="4467590"/>
            <a:ext cx="11562957" cy="16312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Arial Narrow"/>
                <a:ea typeface="Arial Narrow"/>
                <a:cs typeface="Arial Narrow"/>
                <a:sym typeface="Arial Narrow"/>
              </a:rPr>
              <a:t>NSIDC: Download and Information</a:t>
            </a:r>
            <a:r>
              <a:rPr lang="en-US" sz="2000">
                <a:solidFill>
                  <a:schemeClr val="dk1"/>
                </a:solidFill>
                <a:latin typeface="Arial Narrow"/>
                <a:ea typeface="Arial Narrow"/>
                <a:cs typeface="Arial Narrow"/>
                <a:sym typeface="Arial Narrow"/>
              </a:rPr>
              <a:t>:</a:t>
            </a:r>
            <a:endParaRPr/>
          </a:p>
          <a:p>
            <a:pPr indent="0" lvl="0" marL="0" marR="0" rtl="0" algn="l">
              <a:spcBef>
                <a:spcPts val="0"/>
              </a:spcBef>
              <a:spcAft>
                <a:spcPts val="0"/>
              </a:spcAft>
              <a:buNone/>
            </a:pPr>
            <a:r>
              <a:rPr lang="en-US" sz="2000" u="sng">
                <a:solidFill>
                  <a:srgbClr val="0563C1"/>
                </a:solidFill>
                <a:latin typeface="Arial Narrow"/>
                <a:ea typeface="Arial Narrow"/>
                <a:cs typeface="Arial Narrow"/>
                <a:sym typeface="Arial Narrow"/>
                <a:hlinkClick r:id="rId4">
                  <a:extLst>
                    <a:ext uri="{A12FA001-AC4F-418D-AE19-62706E023703}">
                      <ahyp:hlinkClr val="tx"/>
                    </a:ext>
                  </a:extLst>
                </a:hlinkClick>
              </a:rPr>
              <a:t>https://nsidc.org/data/amsre_amsr2</a:t>
            </a:r>
            <a:endParaRPr sz="2000">
              <a:solidFill>
                <a:srgbClr val="2E75B5"/>
              </a:solidFill>
              <a:latin typeface="Arial Narrow"/>
              <a:ea typeface="Arial Narrow"/>
              <a:cs typeface="Arial Narrow"/>
              <a:sym typeface="Arial Narrow"/>
            </a:endParaRPr>
          </a:p>
          <a:p>
            <a:pPr indent="0" lvl="0" marL="0" marR="0" rtl="0" algn="l">
              <a:spcBef>
                <a:spcPts val="0"/>
              </a:spcBef>
              <a:spcAft>
                <a:spcPts val="0"/>
              </a:spcAft>
              <a:buNone/>
            </a:pPr>
            <a:r>
              <a:t/>
            </a:r>
            <a:endParaRPr sz="20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b="1" lang="en-US" sz="2000">
                <a:solidFill>
                  <a:schemeClr val="dk1"/>
                </a:solidFill>
                <a:latin typeface="Arial Narrow"/>
                <a:ea typeface="Arial Narrow"/>
                <a:cs typeface="Arial Narrow"/>
                <a:sym typeface="Arial Narrow"/>
              </a:rPr>
              <a:t>PolarWatch: View and ERDDAP Download </a:t>
            </a:r>
            <a:br>
              <a:rPr lang="en-US" sz="2000">
                <a:solidFill>
                  <a:schemeClr val="dk1"/>
                </a:solidFill>
                <a:latin typeface="Arial Narrow"/>
                <a:ea typeface="Arial Narrow"/>
                <a:cs typeface="Arial Narrow"/>
                <a:sym typeface="Arial Narrow"/>
              </a:rPr>
            </a:br>
            <a:r>
              <a:rPr lang="en-US" sz="2000" u="sng">
                <a:solidFill>
                  <a:srgbClr val="2E75B5"/>
                </a:solidFill>
                <a:latin typeface="Arial Narrow"/>
                <a:ea typeface="Arial Narrow"/>
                <a:cs typeface="Arial Narrow"/>
                <a:sym typeface="Arial Narrow"/>
                <a:hlinkClick r:id="rId5">
                  <a:extLst>
                    <a:ext uri="{A12FA001-AC4F-418D-AE19-62706E023703}">
                      <ahyp:hlinkClr val="tx"/>
                    </a:ext>
                  </a:extLst>
                </a:hlinkClick>
              </a:rPr>
              <a:t>https://coastwatch.noaa.gov/cw/satellite-data-products/sea-ice/amsr2-sea-ice-concentration.html</a:t>
            </a:r>
            <a:endParaRPr sz="2000">
              <a:solidFill>
                <a:srgbClr val="2E75B5"/>
              </a:solidFill>
              <a:latin typeface="Arial Narrow"/>
              <a:ea typeface="Arial Narrow"/>
              <a:cs typeface="Arial Narrow"/>
              <a:sym typeface="Arial Narrow"/>
            </a:endParaRPr>
          </a:p>
        </p:txBody>
      </p:sp>
      <p:pic>
        <p:nvPicPr>
          <p:cNvPr id="224" name="Google Shape;224;p11"/>
          <p:cNvPicPr preferRelativeResize="0"/>
          <p:nvPr/>
        </p:nvPicPr>
        <p:blipFill rotWithShape="1">
          <a:blip r:embed="rId6">
            <a:alphaModFix/>
          </a:blip>
          <a:srcRect b="0" l="0" r="0" t="0"/>
          <a:stretch/>
        </p:blipFill>
        <p:spPr>
          <a:xfrm>
            <a:off x="11226800" y="5892800"/>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24"/>
                                        </p:tgtEl>
                                        <p:attrNameLst>
                                          <p:attrName>style.visibility</p:attrName>
                                        </p:attrNameLst>
                                      </p:cBhvr>
                                      <p:to>
                                        <p:strVal val="visible"/>
                                      </p:to>
                                    </p:set>
                                    <p:animEffect filter="fade" transition="in">
                                      <p:cBhvr>
                                        <p:cTn dur="1"/>
                                        <p:tgtEl>
                                          <p:spTgt spid="2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12"/>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b="0" lang="en-US">
                <a:latin typeface="Arial Narrow"/>
                <a:ea typeface="Arial Narrow"/>
                <a:cs typeface="Arial Narrow"/>
                <a:sym typeface="Arial Narrow"/>
              </a:rPr>
              <a:t>NSIDC MASAM2 Ice Concentration Products</a:t>
            </a:r>
            <a:endParaRPr/>
          </a:p>
        </p:txBody>
      </p:sp>
      <p:sp>
        <p:nvSpPr>
          <p:cNvPr id="231" name="Google Shape;231;p12"/>
          <p:cNvSpPr txBox="1"/>
          <p:nvPr>
            <p:ph idx="12" type="sldNum"/>
          </p:nvPr>
        </p:nvSpPr>
        <p:spPr>
          <a:xfrm>
            <a:off x="11041343" y="6441410"/>
            <a:ext cx="1104014"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latin typeface="Arial Narrow"/>
                <a:ea typeface="Arial Narrow"/>
                <a:cs typeface="Arial Narrow"/>
                <a:sym typeface="Arial Narrow"/>
              </a:rPr>
              <a:t>‹#›</a:t>
            </a:fld>
            <a:r>
              <a:rPr lang="en-US">
                <a:latin typeface="Arial Narrow"/>
                <a:ea typeface="Arial Narrow"/>
                <a:cs typeface="Arial Narrow"/>
                <a:sym typeface="Arial Narrow"/>
              </a:rPr>
              <a:t> </a:t>
            </a:r>
            <a:endParaRPr>
              <a:latin typeface="Arial Narrow"/>
              <a:ea typeface="Arial Narrow"/>
              <a:cs typeface="Arial Narrow"/>
              <a:sym typeface="Arial Narrow"/>
            </a:endParaRPr>
          </a:p>
        </p:txBody>
      </p:sp>
      <p:sp>
        <p:nvSpPr>
          <p:cNvPr id="232" name="Google Shape;232;p12"/>
          <p:cNvSpPr txBox="1"/>
          <p:nvPr>
            <p:ph idx="11"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r>
              <a:rPr lang="en-US">
                <a:latin typeface="Arial Narrow"/>
                <a:ea typeface="Arial Narrow"/>
                <a:cs typeface="Arial Narrow"/>
                <a:sym typeface="Arial Narrow"/>
              </a:rPr>
              <a:t>PolarWatch                                 https://polarwatch.noaa.gov</a:t>
            </a:r>
            <a:endParaRPr>
              <a:latin typeface="Arial Narrow"/>
              <a:ea typeface="Arial Narrow"/>
              <a:cs typeface="Arial Narrow"/>
              <a:sym typeface="Arial Narrow"/>
            </a:endParaRPr>
          </a:p>
        </p:txBody>
      </p:sp>
      <p:pic>
        <p:nvPicPr>
          <p:cNvPr id="233" name="Google Shape;233;p12"/>
          <p:cNvPicPr preferRelativeResize="0"/>
          <p:nvPr/>
        </p:nvPicPr>
        <p:blipFill rotWithShape="1">
          <a:blip r:embed="rId3">
            <a:alphaModFix/>
          </a:blip>
          <a:srcRect b="0" l="0" r="0" t="0"/>
          <a:stretch/>
        </p:blipFill>
        <p:spPr>
          <a:xfrm>
            <a:off x="7461744" y="1337120"/>
            <a:ext cx="3872441" cy="4504580"/>
          </a:xfrm>
          <a:prstGeom prst="rect">
            <a:avLst/>
          </a:prstGeom>
          <a:noFill/>
          <a:ln>
            <a:noFill/>
          </a:ln>
        </p:spPr>
      </p:pic>
      <p:sp>
        <p:nvSpPr>
          <p:cNvPr id="234" name="Google Shape;234;p12"/>
          <p:cNvSpPr txBox="1"/>
          <p:nvPr/>
        </p:nvSpPr>
        <p:spPr>
          <a:xfrm>
            <a:off x="1221458" y="1637784"/>
            <a:ext cx="5131655" cy="2894859"/>
          </a:xfrm>
          <a:prstGeom prst="rect">
            <a:avLst/>
          </a:prstGeom>
          <a:noFill/>
          <a:ln>
            <a:noFill/>
          </a:ln>
        </p:spPr>
        <p:txBody>
          <a:bodyPr anchorCtr="0" anchor="t" bIns="45700" lIns="91425" spcFirstLastPara="1" rIns="91425" wrap="square" tIns="45700">
            <a:normAutofit/>
          </a:bodyPr>
          <a:lstStyle/>
          <a:p>
            <a:pPr indent="0" lvl="0" marL="0" marR="0" rtl="0" algn="l">
              <a:lnSpc>
                <a:spcPct val="120000"/>
              </a:lnSpc>
              <a:spcBef>
                <a:spcPts val="0"/>
              </a:spcBef>
              <a:spcAft>
                <a:spcPts val="0"/>
              </a:spcAft>
              <a:buClr>
                <a:srgbClr val="262626"/>
              </a:buClr>
              <a:buSzPts val="2400"/>
              <a:buFont typeface="Arial"/>
              <a:buNone/>
            </a:pPr>
            <a:r>
              <a:rPr b="1" lang="en-US" sz="2400">
                <a:solidFill>
                  <a:srgbClr val="262626"/>
                </a:solidFill>
                <a:latin typeface="Arial Narrow"/>
                <a:ea typeface="Arial Narrow"/>
                <a:cs typeface="Arial Narrow"/>
                <a:sym typeface="Arial Narrow"/>
              </a:rPr>
              <a:t>Coverage </a:t>
            </a:r>
            <a:r>
              <a:rPr lang="en-US" sz="2400">
                <a:solidFill>
                  <a:srgbClr val="262626"/>
                </a:solidFill>
                <a:latin typeface="Arial Narrow"/>
                <a:ea typeface="Arial Narrow"/>
                <a:cs typeface="Arial Narrow"/>
                <a:sym typeface="Arial Narrow"/>
              </a:rPr>
              <a:t>: Arctic</a:t>
            </a:r>
            <a:endParaRPr/>
          </a:p>
          <a:p>
            <a:pPr indent="0" lvl="0" marL="0" marR="0" rtl="0" algn="l">
              <a:lnSpc>
                <a:spcPct val="120000"/>
              </a:lnSpc>
              <a:spcBef>
                <a:spcPts val="1200"/>
              </a:spcBef>
              <a:spcAft>
                <a:spcPts val="0"/>
              </a:spcAft>
              <a:buClr>
                <a:srgbClr val="262626"/>
              </a:buClr>
              <a:buSzPts val="2400"/>
              <a:buFont typeface="Arial"/>
              <a:buNone/>
            </a:pPr>
            <a:r>
              <a:rPr b="1" lang="en-US" sz="2400">
                <a:solidFill>
                  <a:srgbClr val="262626"/>
                </a:solidFill>
                <a:latin typeface="Arial Narrow"/>
                <a:ea typeface="Arial Narrow"/>
                <a:cs typeface="Arial Narrow"/>
                <a:sym typeface="Arial Narrow"/>
              </a:rPr>
              <a:t>Time Series</a:t>
            </a:r>
            <a:r>
              <a:rPr lang="en-US" sz="2400">
                <a:solidFill>
                  <a:srgbClr val="262626"/>
                </a:solidFill>
                <a:latin typeface="Arial Narrow"/>
                <a:ea typeface="Arial Narrow"/>
                <a:cs typeface="Arial Narrow"/>
                <a:sym typeface="Arial Narrow"/>
              </a:rPr>
              <a:t>: 2012 – present</a:t>
            </a:r>
            <a:endParaRPr/>
          </a:p>
          <a:p>
            <a:pPr indent="0" lvl="0" marL="0" marR="0" rtl="0" algn="l">
              <a:lnSpc>
                <a:spcPct val="120000"/>
              </a:lnSpc>
              <a:spcBef>
                <a:spcPts val="1200"/>
              </a:spcBef>
              <a:spcAft>
                <a:spcPts val="0"/>
              </a:spcAft>
              <a:buClr>
                <a:srgbClr val="262626"/>
              </a:buClr>
              <a:buSzPts val="2400"/>
              <a:buFont typeface="Arial"/>
              <a:buNone/>
            </a:pPr>
            <a:r>
              <a:rPr b="1" lang="en-US" sz="2400">
                <a:solidFill>
                  <a:srgbClr val="262626"/>
                </a:solidFill>
                <a:latin typeface="Arial Narrow"/>
                <a:ea typeface="Arial Narrow"/>
                <a:cs typeface="Arial Narrow"/>
                <a:sym typeface="Arial Narrow"/>
              </a:rPr>
              <a:t>Spatial Resolution</a:t>
            </a:r>
            <a:r>
              <a:rPr lang="en-US" sz="2400">
                <a:solidFill>
                  <a:srgbClr val="262626"/>
                </a:solidFill>
                <a:latin typeface="Arial Narrow"/>
                <a:ea typeface="Arial Narrow"/>
                <a:cs typeface="Arial Narrow"/>
                <a:sym typeface="Arial Narrow"/>
              </a:rPr>
              <a:t>: 4km</a:t>
            </a:r>
            <a:endParaRPr/>
          </a:p>
          <a:p>
            <a:pPr indent="0" lvl="0" marL="0" marR="0" rtl="0" algn="l">
              <a:lnSpc>
                <a:spcPct val="120000"/>
              </a:lnSpc>
              <a:spcBef>
                <a:spcPts val="1200"/>
              </a:spcBef>
              <a:spcAft>
                <a:spcPts val="0"/>
              </a:spcAft>
              <a:buClr>
                <a:srgbClr val="262626"/>
              </a:buClr>
              <a:buSzPts val="2400"/>
              <a:buFont typeface="Arial"/>
              <a:buNone/>
            </a:pPr>
            <a:r>
              <a:rPr b="1" lang="en-US" sz="2400">
                <a:solidFill>
                  <a:srgbClr val="262626"/>
                </a:solidFill>
                <a:latin typeface="Arial Narrow"/>
                <a:ea typeface="Arial Narrow"/>
                <a:cs typeface="Arial Narrow"/>
                <a:sym typeface="Arial Narrow"/>
              </a:rPr>
              <a:t>Temporal Resolution</a:t>
            </a:r>
            <a:r>
              <a:rPr lang="en-US" sz="2400">
                <a:solidFill>
                  <a:srgbClr val="262626"/>
                </a:solidFill>
                <a:latin typeface="Arial Narrow"/>
                <a:ea typeface="Arial Narrow"/>
                <a:cs typeface="Arial Narrow"/>
                <a:sym typeface="Arial Narrow"/>
              </a:rPr>
              <a:t>: Daily</a:t>
            </a:r>
            <a:endParaRPr/>
          </a:p>
          <a:p>
            <a:pPr indent="0" lvl="1" marL="457200" marR="0" rtl="0" algn="l">
              <a:lnSpc>
                <a:spcPct val="90000"/>
              </a:lnSpc>
              <a:spcBef>
                <a:spcPts val="1700"/>
              </a:spcBef>
              <a:spcAft>
                <a:spcPts val="0"/>
              </a:spcAft>
              <a:buClr>
                <a:srgbClr val="262626"/>
              </a:buClr>
              <a:buSzPts val="2400"/>
              <a:buFont typeface="Arial"/>
              <a:buNone/>
            </a:pPr>
            <a:r>
              <a:t/>
            </a:r>
            <a:endParaRPr b="0" i="0" sz="2400" u="none" cap="none" strike="noStrike">
              <a:solidFill>
                <a:srgbClr val="262626"/>
              </a:solidFill>
              <a:latin typeface="Arial Narrow"/>
              <a:ea typeface="Arial Narrow"/>
              <a:cs typeface="Arial Narrow"/>
              <a:sym typeface="Arial Narrow"/>
            </a:endParaRPr>
          </a:p>
        </p:txBody>
      </p:sp>
      <p:sp>
        <p:nvSpPr>
          <p:cNvPr id="235" name="Google Shape;235;p12"/>
          <p:cNvSpPr/>
          <p:nvPr/>
        </p:nvSpPr>
        <p:spPr>
          <a:xfrm>
            <a:off x="855279" y="1111299"/>
            <a:ext cx="5323509"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cap="small">
                <a:solidFill>
                  <a:srgbClr val="1F4E79"/>
                </a:solidFill>
                <a:latin typeface="Arial Narrow"/>
                <a:ea typeface="Arial Narrow"/>
                <a:cs typeface="Arial Narrow"/>
                <a:sym typeface="Arial Narrow"/>
              </a:rPr>
              <a:t>Adds the value of MASIE reliable ice edge</a:t>
            </a:r>
            <a:endParaRPr/>
          </a:p>
        </p:txBody>
      </p:sp>
      <p:sp>
        <p:nvSpPr>
          <p:cNvPr id="236" name="Google Shape;236;p12"/>
          <p:cNvSpPr/>
          <p:nvPr/>
        </p:nvSpPr>
        <p:spPr>
          <a:xfrm>
            <a:off x="1221458" y="4467590"/>
            <a:ext cx="11562957"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Arial Narrow"/>
                <a:ea typeface="Arial Narrow"/>
                <a:cs typeface="Arial Narrow"/>
                <a:sym typeface="Arial Narrow"/>
              </a:rPr>
              <a:t>NSIDC: Download and Information</a:t>
            </a:r>
            <a:r>
              <a:rPr lang="en-US" sz="2000">
                <a:solidFill>
                  <a:schemeClr val="dk1"/>
                </a:solidFill>
                <a:latin typeface="Arial Narrow"/>
                <a:ea typeface="Arial Narrow"/>
                <a:cs typeface="Arial Narrow"/>
                <a:sym typeface="Arial Narrow"/>
              </a:rPr>
              <a:t>:</a:t>
            </a:r>
            <a:endParaRPr/>
          </a:p>
          <a:p>
            <a:pPr indent="0" lvl="0" marL="0" marR="0" rtl="0" algn="l">
              <a:spcBef>
                <a:spcPts val="0"/>
              </a:spcBef>
              <a:spcAft>
                <a:spcPts val="0"/>
              </a:spcAft>
              <a:buNone/>
            </a:pPr>
            <a:r>
              <a:rPr lang="en-US" sz="2000" u="sng">
                <a:solidFill>
                  <a:schemeClr val="dk1"/>
                </a:solidFill>
                <a:latin typeface="Arial Narrow"/>
                <a:ea typeface="Arial Narrow"/>
                <a:cs typeface="Arial Narrow"/>
                <a:sym typeface="Arial Narrow"/>
                <a:hlinkClick r:id="rId4">
                  <a:extLst>
                    <a:ext uri="{A12FA001-AC4F-418D-AE19-62706E023703}">
                      <ahyp:hlinkClr val="tx"/>
                    </a:ext>
                  </a:extLst>
                </a:hlinkClick>
              </a:rPr>
              <a:t>https://nsidc.org/data/g10005</a:t>
            </a:r>
            <a:r>
              <a:rPr lang="en-US" sz="2000">
                <a:solidFill>
                  <a:schemeClr val="dk1"/>
                </a:solidFill>
                <a:latin typeface="Arial Narrow"/>
                <a:ea typeface="Arial Narrow"/>
                <a:cs typeface="Arial Narrow"/>
                <a:sym typeface="Arial Narrow"/>
              </a:rPr>
              <a:t> </a:t>
            </a:r>
            <a:endParaRPr/>
          </a:p>
          <a:p>
            <a:pPr indent="0" lvl="0" marL="0" marR="0" rtl="0" algn="l">
              <a:spcBef>
                <a:spcPts val="0"/>
              </a:spcBef>
              <a:spcAft>
                <a:spcPts val="0"/>
              </a:spcAft>
              <a:buNone/>
            </a:pPr>
            <a:r>
              <a:t/>
            </a:r>
            <a:endParaRPr sz="2000">
              <a:solidFill>
                <a:schemeClr val="dk1"/>
              </a:solidFill>
              <a:latin typeface="Arial Narrow"/>
              <a:ea typeface="Arial Narrow"/>
              <a:cs typeface="Arial Narrow"/>
              <a:sym typeface="Arial Narrow"/>
            </a:endParaRPr>
          </a:p>
        </p:txBody>
      </p:sp>
      <p:pic>
        <p:nvPicPr>
          <p:cNvPr id="237" name="Google Shape;237;p12"/>
          <p:cNvPicPr preferRelativeResize="0"/>
          <p:nvPr/>
        </p:nvPicPr>
        <p:blipFill rotWithShape="1">
          <a:blip r:embed="rId5">
            <a:alphaModFix/>
          </a:blip>
          <a:srcRect b="0" l="0" r="0" t="0"/>
          <a:stretch/>
        </p:blipFill>
        <p:spPr>
          <a:xfrm>
            <a:off x="11226800" y="5892800"/>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37"/>
                                        </p:tgtEl>
                                        <p:attrNameLst>
                                          <p:attrName>style.visibility</p:attrName>
                                        </p:attrNameLst>
                                      </p:cBhvr>
                                      <p:to>
                                        <p:strVal val="visible"/>
                                      </p:to>
                                    </p:set>
                                    <p:animEffect filter="fade" transition="in">
                                      <p:cBhvr>
                                        <p:cTn dur="1"/>
                                        <p:tgtEl>
                                          <p:spTgt spid="2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p13"/>
          <p:cNvPicPr preferRelativeResize="0"/>
          <p:nvPr/>
        </p:nvPicPr>
        <p:blipFill rotWithShape="1">
          <a:blip r:embed="rId3">
            <a:alphaModFix/>
          </a:blip>
          <a:srcRect b="16031" l="18819" r="25441" t="15028"/>
          <a:stretch/>
        </p:blipFill>
        <p:spPr>
          <a:xfrm>
            <a:off x="7523544" y="1051839"/>
            <a:ext cx="2502235" cy="3022503"/>
          </a:xfrm>
          <a:prstGeom prst="rect">
            <a:avLst/>
          </a:prstGeom>
          <a:noFill/>
          <a:ln cap="flat" cmpd="sng" w="9525">
            <a:solidFill>
              <a:srgbClr val="3F3F3F"/>
            </a:solidFill>
            <a:prstDash val="solid"/>
            <a:round/>
            <a:headEnd len="sm" w="sm" type="none"/>
            <a:tailEnd len="sm" w="sm" type="none"/>
          </a:ln>
        </p:spPr>
      </p:pic>
      <p:sp>
        <p:nvSpPr>
          <p:cNvPr id="244" name="Google Shape;244;p13"/>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b="0" lang="en-US">
                <a:latin typeface="Arial Narrow"/>
                <a:ea typeface="Arial Narrow"/>
                <a:cs typeface="Arial Narrow"/>
                <a:sym typeface="Arial Narrow"/>
              </a:rPr>
              <a:t>VIIRS High Resolution Infrared Ice Products</a:t>
            </a:r>
            <a:endParaRPr/>
          </a:p>
        </p:txBody>
      </p:sp>
      <p:sp>
        <p:nvSpPr>
          <p:cNvPr id="245" name="Google Shape;245;p13"/>
          <p:cNvSpPr txBox="1"/>
          <p:nvPr>
            <p:ph idx="12" type="sldNum"/>
          </p:nvPr>
        </p:nvSpPr>
        <p:spPr>
          <a:xfrm>
            <a:off x="11041343" y="6441410"/>
            <a:ext cx="1104014"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latin typeface="Arial Narrow"/>
                <a:ea typeface="Arial Narrow"/>
                <a:cs typeface="Arial Narrow"/>
                <a:sym typeface="Arial Narrow"/>
              </a:rPr>
              <a:t>‹#›</a:t>
            </a:fld>
            <a:r>
              <a:rPr lang="en-US">
                <a:latin typeface="Arial Narrow"/>
                <a:ea typeface="Arial Narrow"/>
                <a:cs typeface="Arial Narrow"/>
                <a:sym typeface="Arial Narrow"/>
              </a:rPr>
              <a:t> </a:t>
            </a:r>
            <a:endParaRPr>
              <a:latin typeface="Arial Narrow"/>
              <a:ea typeface="Arial Narrow"/>
              <a:cs typeface="Arial Narrow"/>
              <a:sym typeface="Arial Narrow"/>
            </a:endParaRPr>
          </a:p>
        </p:txBody>
      </p:sp>
      <p:sp>
        <p:nvSpPr>
          <p:cNvPr id="246" name="Google Shape;246;p13"/>
          <p:cNvSpPr txBox="1"/>
          <p:nvPr>
            <p:ph idx="11"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r>
              <a:rPr lang="en-US">
                <a:latin typeface="Arial Narrow"/>
                <a:ea typeface="Arial Narrow"/>
                <a:cs typeface="Arial Narrow"/>
                <a:sym typeface="Arial Narrow"/>
              </a:rPr>
              <a:t>PolarWatch                                 https://polarwatch.noaa.gov</a:t>
            </a:r>
            <a:endParaRPr>
              <a:latin typeface="Arial Narrow"/>
              <a:ea typeface="Arial Narrow"/>
              <a:cs typeface="Arial Narrow"/>
              <a:sym typeface="Arial Narrow"/>
            </a:endParaRPr>
          </a:p>
        </p:txBody>
      </p:sp>
      <p:sp>
        <p:nvSpPr>
          <p:cNvPr id="247" name="Google Shape;247;p13"/>
          <p:cNvSpPr txBox="1"/>
          <p:nvPr/>
        </p:nvSpPr>
        <p:spPr>
          <a:xfrm>
            <a:off x="1131170" y="5595673"/>
            <a:ext cx="7933716"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Arial Narrow"/>
                <a:ea typeface="Arial Narrow"/>
                <a:cs typeface="Arial Narrow"/>
                <a:sym typeface="Arial Narrow"/>
              </a:rPr>
              <a:t>PolarWatch Catalog VIIRS Ice Datasets</a:t>
            </a:r>
            <a:endParaRPr/>
          </a:p>
          <a:p>
            <a:pPr indent="0" lvl="0" marL="0" marR="0" rtl="0" algn="l">
              <a:spcBef>
                <a:spcPts val="0"/>
              </a:spcBef>
              <a:spcAft>
                <a:spcPts val="0"/>
              </a:spcAft>
              <a:buNone/>
            </a:pPr>
            <a:r>
              <a:rPr lang="en-US" sz="2000" u="sng">
                <a:solidFill>
                  <a:srgbClr val="2E75B5"/>
                </a:solidFill>
                <a:latin typeface="Arial Narrow"/>
                <a:ea typeface="Arial Narrow"/>
                <a:cs typeface="Arial Narrow"/>
                <a:sym typeface="Arial Narrow"/>
                <a:hlinkClick r:id="rId4">
                  <a:extLst>
                    <a:ext uri="{A12FA001-AC4F-418D-AE19-62706E023703}">
                      <ahyp:hlinkClr val="tx"/>
                    </a:ext>
                  </a:extLst>
                </a:hlinkClick>
              </a:rPr>
              <a:t>https://polarwatch.noaa.gov/catalog/?ice=y&amp;searchFor=viirs+ice</a:t>
            </a:r>
            <a:endParaRPr sz="2000">
              <a:solidFill>
                <a:srgbClr val="2E75B5"/>
              </a:solidFill>
              <a:latin typeface="Arial Narrow"/>
              <a:ea typeface="Arial Narrow"/>
              <a:cs typeface="Arial Narrow"/>
              <a:sym typeface="Arial Narrow"/>
            </a:endParaRPr>
          </a:p>
        </p:txBody>
      </p:sp>
      <p:pic>
        <p:nvPicPr>
          <p:cNvPr id="248" name="Google Shape;248;p13"/>
          <p:cNvPicPr preferRelativeResize="0"/>
          <p:nvPr/>
        </p:nvPicPr>
        <p:blipFill rotWithShape="1">
          <a:blip r:embed="rId5">
            <a:alphaModFix/>
          </a:blip>
          <a:srcRect b="25288" l="16077" r="20768" t="17240"/>
          <a:stretch/>
        </p:blipFill>
        <p:spPr>
          <a:xfrm>
            <a:off x="8785603" y="3378635"/>
            <a:ext cx="2990476" cy="2657616"/>
          </a:xfrm>
          <a:prstGeom prst="rect">
            <a:avLst/>
          </a:prstGeom>
          <a:noFill/>
          <a:ln cap="flat" cmpd="sng" w="9525">
            <a:solidFill>
              <a:srgbClr val="3F3F3F"/>
            </a:solidFill>
            <a:prstDash val="solid"/>
            <a:round/>
            <a:headEnd len="sm" w="sm" type="none"/>
            <a:tailEnd len="sm" w="sm" type="none"/>
          </a:ln>
        </p:spPr>
      </p:pic>
      <p:sp>
        <p:nvSpPr>
          <p:cNvPr id="249" name="Google Shape;249;p13"/>
          <p:cNvSpPr txBox="1"/>
          <p:nvPr/>
        </p:nvSpPr>
        <p:spPr>
          <a:xfrm>
            <a:off x="1142959" y="1180584"/>
            <a:ext cx="5131655" cy="6270083"/>
          </a:xfrm>
          <a:prstGeom prst="rect">
            <a:avLst/>
          </a:prstGeom>
          <a:noFill/>
          <a:ln>
            <a:noFill/>
          </a:ln>
        </p:spPr>
        <p:txBody>
          <a:bodyPr anchorCtr="0" anchor="t" bIns="45700" lIns="91425" spcFirstLastPara="1" rIns="91425" wrap="square" tIns="45700">
            <a:normAutofit/>
          </a:bodyPr>
          <a:lstStyle/>
          <a:p>
            <a:pPr indent="0" lvl="0" marL="0" marR="0" rtl="0" algn="l">
              <a:lnSpc>
                <a:spcPct val="120000"/>
              </a:lnSpc>
              <a:spcBef>
                <a:spcPts val="0"/>
              </a:spcBef>
              <a:spcAft>
                <a:spcPts val="0"/>
              </a:spcAft>
              <a:buClr>
                <a:srgbClr val="262626"/>
              </a:buClr>
              <a:buSzPts val="2400"/>
              <a:buFont typeface="Arial"/>
              <a:buNone/>
            </a:pPr>
            <a:r>
              <a:rPr b="1" lang="en-US" sz="2400">
                <a:solidFill>
                  <a:srgbClr val="262626"/>
                </a:solidFill>
                <a:latin typeface="Arial Narrow"/>
                <a:ea typeface="Arial Narrow"/>
                <a:cs typeface="Arial Narrow"/>
                <a:sym typeface="Arial Narrow"/>
              </a:rPr>
              <a:t>Coverage </a:t>
            </a:r>
            <a:r>
              <a:rPr lang="en-US" sz="2400">
                <a:solidFill>
                  <a:srgbClr val="262626"/>
                </a:solidFill>
                <a:latin typeface="Arial Narrow"/>
                <a:ea typeface="Arial Narrow"/>
                <a:cs typeface="Arial Narrow"/>
                <a:sym typeface="Arial Narrow"/>
              </a:rPr>
              <a:t>: Arctic</a:t>
            </a:r>
            <a:endParaRPr/>
          </a:p>
          <a:p>
            <a:pPr indent="0" lvl="0" marL="0" marR="0" rtl="0" algn="l">
              <a:lnSpc>
                <a:spcPct val="120000"/>
              </a:lnSpc>
              <a:spcBef>
                <a:spcPts val="1200"/>
              </a:spcBef>
              <a:spcAft>
                <a:spcPts val="0"/>
              </a:spcAft>
              <a:buClr>
                <a:srgbClr val="262626"/>
              </a:buClr>
              <a:buSzPts val="2400"/>
              <a:buFont typeface="Arial"/>
              <a:buNone/>
            </a:pPr>
            <a:r>
              <a:rPr b="1" lang="en-US" sz="2400">
                <a:solidFill>
                  <a:srgbClr val="262626"/>
                </a:solidFill>
                <a:latin typeface="Arial Narrow"/>
                <a:ea typeface="Arial Narrow"/>
                <a:cs typeface="Arial Narrow"/>
                <a:sym typeface="Arial Narrow"/>
              </a:rPr>
              <a:t>Time Series</a:t>
            </a:r>
            <a:r>
              <a:rPr lang="en-US" sz="2400">
                <a:solidFill>
                  <a:srgbClr val="262626"/>
                </a:solidFill>
                <a:latin typeface="Arial Narrow"/>
                <a:ea typeface="Arial Narrow"/>
                <a:cs typeface="Arial Narrow"/>
                <a:sym typeface="Arial Narrow"/>
              </a:rPr>
              <a:t>: 1978 – present</a:t>
            </a:r>
            <a:endParaRPr/>
          </a:p>
          <a:p>
            <a:pPr indent="0" lvl="0" marL="0" marR="0" rtl="0" algn="l">
              <a:lnSpc>
                <a:spcPct val="120000"/>
              </a:lnSpc>
              <a:spcBef>
                <a:spcPts val="1200"/>
              </a:spcBef>
              <a:spcAft>
                <a:spcPts val="0"/>
              </a:spcAft>
              <a:buClr>
                <a:srgbClr val="262626"/>
              </a:buClr>
              <a:buSzPts val="2400"/>
              <a:buFont typeface="Arial"/>
              <a:buNone/>
            </a:pPr>
            <a:r>
              <a:rPr b="1" lang="en-US" sz="2400">
                <a:solidFill>
                  <a:srgbClr val="262626"/>
                </a:solidFill>
                <a:latin typeface="Arial Narrow"/>
                <a:ea typeface="Arial Narrow"/>
                <a:cs typeface="Arial Narrow"/>
                <a:sym typeface="Arial Narrow"/>
              </a:rPr>
              <a:t>Spatial Resolution</a:t>
            </a:r>
            <a:r>
              <a:rPr lang="en-US" sz="2400">
                <a:solidFill>
                  <a:srgbClr val="262626"/>
                </a:solidFill>
                <a:latin typeface="Arial Narrow"/>
                <a:ea typeface="Arial Narrow"/>
                <a:cs typeface="Arial Narrow"/>
                <a:sym typeface="Arial Narrow"/>
              </a:rPr>
              <a:t>: 750m</a:t>
            </a:r>
            <a:endParaRPr/>
          </a:p>
          <a:p>
            <a:pPr indent="0" lvl="0" marL="0" marR="0" rtl="0" algn="l">
              <a:lnSpc>
                <a:spcPct val="120000"/>
              </a:lnSpc>
              <a:spcBef>
                <a:spcPts val="1200"/>
              </a:spcBef>
              <a:spcAft>
                <a:spcPts val="0"/>
              </a:spcAft>
              <a:buClr>
                <a:srgbClr val="262626"/>
              </a:buClr>
              <a:buSzPts val="2400"/>
              <a:buFont typeface="Arial"/>
              <a:buNone/>
            </a:pPr>
            <a:r>
              <a:rPr b="1" lang="en-US" sz="2400">
                <a:solidFill>
                  <a:srgbClr val="262626"/>
                </a:solidFill>
                <a:latin typeface="Arial Narrow"/>
                <a:ea typeface="Arial Narrow"/>
                <a:cs typeface="Arial Narrow"/>
                <a:sym typeface="Arial Narrow"/>
              </a:rPr>
              <a:t>Temporal Resolution </a:t>
            </a:r>
            <a:r>
              <a:rPr lang="en-US" sz="2400">
                <a:solidFill>
                  <a:srgbClr val="262626"/>
                </a:solidFill>
                <a:latin typeface="Arial Narrow"/>
                <a:ea typeface="Arial Narrow"/>
                <a:cs typeface="Arial Narrow"/>
                <a:sym typeface="Arial Narrow"/>
              </a:rPr>
              <a:t>: Daily, 4-day</a:t>
            </a:r>
            <a:endParaRPr/>
          </a:p>
          <a:p>
            <a:pPr indent="-228600" lvl="0" marL="228600" marR="0" rtl="0" algn="l">
              <a:lnSpc>
                <a:spcPct val="120000"/>
              </a:lnSpc>
              <a:spcBef>
                <a:spcPts val="1200"/>
              </a:spcBef>
              <a:spcAft>
                <a:spcPts val="0"/>
              </a:spcAft>
              <a:buClr>
                <a:srgbClr val="262626"/>
              </a:buClr>
              <a:buSzPts val="2400"/>
              <a:buFont typeface="Arial"/>
              <a:buChar char="•"/>
            </a:pPr>
            <a:r>
              <a:rPr lang="en-US" sz="2400">
                <a:solidFill>
                  <a:srgbClr val="262626"/>
                </a:solidFill>
                <a:latin typeface="Arial Narrow"/>
                <a:ea typeface="Arial Narrow"/>
                <a:cs typeface="Arial Narrow"/>
                <a:sym typeface="Arial Narrow"/>
              </a:rPr>
              <a:t>Measurements: </a:t>
            </a:r>
            <a:endParaRPr/>
          </a:p>
          <a:p>
            <a:pPr indent="-228600" lvl="0" marL="228600" marR="0" rtl="0" algn="l">
              <a:lnSpc>
                <a:spcPct val="120000"/>
              </a:lnSpc>
              <a:spcBef>
                <a:spcPts val="300"/>
              </a:spcBef>
              <a:spcAft>
                <a:spcPts val="0"/>
              </a:spcAft>
              <a:buClr>
                <a:srgbClr val="262626"/>
              </a:buClr>
              <a:buSzPts val="2400"/>
              <a:buFont typeface="Arial"/>
              <a:buChar char="•"/>
            </a:pPr>
            <a:r>
              <a:rPr lang="en-US" sz="2400">
                <a:solidFill>
                  <a:srgbClr val="262626"/>
                </a:solidFill>
                <a:latin typeface="Arial Narrow"/>
                <a:ea typeface="Arial Narrow"/>
                <a:cs typeface="Arial Narrow"/>
                <a:sym typeface="Arial Narrow"/>
              </a:rPr>
              <a:t>Ice concentration </a:t>
            </a:r>
            <a:endParaRPr/>
          </a:p>
          <a:p>
            <a:pPr indent="-228600" lvl="0" marL="228600" marR="0" rtl="0" algn="l">
              <a:lnSpc>
                <a:spcPct val="120000"/>
              </a:lnSpc>
              <a:spcBef>
                <a:spcPts val="300"/>
              </a:spcBef>
              <a:spcAft>
                <a:spcPts val="0"/>
              </a:spcAft>
              <a:buClr>
                <a:srgbClr val="262626"/>
              </a:buClr>
              <a:buSzPts val="2400"/>
              <a:buFont typeface="Arial"/>
              <a:buChar char="•"/>
            </a:pPr>
            <a:r>
              <a:rPr lang="en-US" sz="2400">
                <a:solidFill>
                  <a:srgbClr val="262626"/>
                </a:solidFill>
                <a:latin typeface="Arial Narrow"/>
                <a:ea typeface="Arial Narrow"/>
                <a:cs typeface="Arial Narrow"/>
                <a:sym typeface="Arial Narrow"/>
              </a:rPr>
              <a:t>Ice thickness </a:t>
            </a:r>
            <a:endParaRPr/>
          </a:p>
          <a:p>
            <a:pPr indent="-228600" lvl="0" marL="228600" marR="0" rtl="0" algn="l">
              <a:lnSpc>
                <a:spcPct val="120000"/>
              </a:lnSpc>
              <a:spcBef>
                <a:spcPts val="300"/>
              </a:spcBef>
              <a:spcAft>
                <a:spcPts val="0"/>
              </a:spcAft>
              <a:buClr>
                <a:srgbClr val="262626"/>
              </a:buClr>
              <a:buSzPts val="2400"/>
              <a:buFont typeface="Arial"/>
              <a:buChar char="•"/>
            </a:pPr>
            <a:r>
              <a:rPr lang="en-US" sz="2400">
                <a:solidFill>
                  <a:srgbClr val="262626"/>
                </a:solidFill>
                <a:latin typeface="Arial Narrow"/>
                <a:ea typeface="Arial Narrow"/>
                <a:cs typeface="Arial Narrow"/>
                <a:sym typeface="Arial Narrow"/>
              </a:rPr>
              <a:t>Ice surface temperature</a:t>
            </a:r>
            <a:endParaRPr/>
          </a:p>
          <a:p>
            <a:pPr indent="0" lvl="1" marL="457200" marR="0" rtl="0" algn="l">
              <a:lnSpc>
                <a:spcPct val="90000"/>
              </a:lnSpc>
              <a:spcBef>
                <a:spcPts val="800"/>
              </a:spcBef>
              <a:spcAft>
                <a:spcPts val="0"/>
              </a:spcAft>
              <a:buClr>
                <a:srgbClr val="262626"/>
              </a:buClr>
              <a:buSzPts val="2400"/>
              <a:buFont typeface="Arial"/>
              <a:buNone/>
            </a:pPr>
            <a:r>
              <a:t/>
            </a:r>
            <a:endParaRPr b="0" i="0" sz="2400" u="none" cap="none" strike="noStrike">
              <a:solidFill>
                <a:srgbClr val="262626"/>
              </a:solidFill>
              <a:latin typeface="Arial Narrow"/>
              <a:ea typeface="Arial Narrow"/>
              <a:cs typeface="Arial Narrow"/>
              <a:sym typeface="Arial Narrow"/>
            </a:endParaRPr>
          </a:p>
        </p:txBody>
      </p:sp>
      <p:pic>
        <p:nvPicPr>
          <p:cNvPr id="250" name="Google Shape;250;p13"/>
          <p:cNvPicPr preferRelativeResize="0"/>
          <p:nvPr/>
        </p:nvPicPr>
        <p:blipFill rotWithShape="1">
          <a:blip r:embed="rId6">
            <a:alphaModFix/>
          </a:blip>
          <a:srcRect b="0" l="0" r="0" t="0"/>
          <a:stretch/>
        </p:blipFill>
        <p:spPr>
          <a:xfrm>
            <a:off x="11226800" y="5892800"/>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50"/>
                                        </p:tgtEl>
                                        <p:attrNameLst>
                                          <p:attrName>style.visibility</p:attrName>
                                        </p:attrNameLst>
                                      </p:cBhvr>
                                      <p:to>
                                        <p:strVal val="visible"/>
                                      </p:to>
                                    </p:set>
                                    <p:animEffect filter="fade" transition="in">
                                      <p:cBhvr>
                                        <p:cTn dur="1"/>
                                        <p:tgtEl>
                                          <p:spTgt spid="2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14"/>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b="0" lang="en-US">
                <a:latin typeface="Arial Narrow"/>
                <a:ea typeface="Arial Narrow"/>
                <a:cs typeface="Arial Narrow"/>
                <a:sym typeface="Arial Narrow"/>
              </a:rPr>
              <a:t>Ice Edge Products</a:t>
            </a:r>
            <a:endParaRPr/>
          </a:p>
        </p:txBody>
      </p:sp>
      <p:sp>
        <p:nvSpPr>
          <p:cNvPr id="257" name="Google Shape;257;p14"/>
          <p:cNvSpPr txBox="1"/>
          <p:nvPr>
            <p:ph idx="1" type="body"/>
          </p:nvPr>
        </p:nvSpPr>
        <p:spPr>
          <a:xfrm>
            <a:off x="558800" y="893826"/>
            <a:ext cx="5896102" cy="537210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262626"/>
              </a:buClr>
              <a:buSzPts val="1600"/>
              <a:buNone/>
            </a:pPr>
            <a:r>
              <a:t/>
            </a:r>
            <a:endParaRPr sz="1600">
              <a:latin typeface="Arial Narrow"/>
              <a:ea typeface="Arial Narrow"/>
              <a:cs typeface="Arial Narrow"/>
              <a:sym typeface="Arial Narrow"/>
            </a:endParaRPr>
          </a:p>
          <a:p>
            <a:pPr indent="0" lvl="0" marL="0" rtl="0" algn="l">
              <a:lnSpc>
                <a:spcPct val="90000"/>
              </a:lnSpc>
              <a:spcBef>
                <a:spcPts val="1000"/>
              </a:spcBef>
              <a:spcAft>
                <a:spcPts val="0"/>
              </a:spcAft>
              <a:buClr>
                <a:srgbClr val="262626"/>
              </a:buClr>
              <a:buSzPts val="2600"/>
              <a:buNone/>
            </a:pPr>
            <a:r>
              <a:rPr b="1" lang="en-US" sz="2600">
                <a:latin typeface="Arial Narrow"/>
                <a:ea typeface="Arial Narrow"/>
                <a:cs typeface="Arial Narrow"/>
                <a:sym typeface="Arial Narrow"/>
              </a:rPr>
              <a:t>NIC IMS</a:t>
            </a:r>
            <a:endParaRPr/>
          </a:p>
          <a:p>
            <a:pPr indent="0" lvl="0" marL="0" rtl="0" algn="l">
              <a:lnSpc>
                <a:spcPct val="90000"/>
              </a:lnSpc>
              <a:spcBef>
                <a:spcPts val="1000"/>
              </a:spcBef>
              <a:spcAft>
                <a:spcPts val="0"/>
              </a:spcAft>
              <a:buClr>
                <a:srgbClr val="262626"/>
              </a:buClr>
              <a:buSzPts val="1600"/>
              <a:buNone/>
            </a:pPr>
            <a:r>
              <a:rPr lang="en-US" sz="1600">
                <a:latin typeface="Arial Narrow"/>
                <a:ea typeface="Arial Narrow"/>
                <a:cs typeface="Arial Narrow"/>
                <a:sym typeface="Arial Narrow"/>
              </a:rPr>
              <a:t>Highly accurate maps of extent of snow and ice coverage </a:t>
            </a:r>
            <a:endParaRPr/>
          </a:p>
          <a:p>
            <a:pPr indent="0" lvl="0" marL="0" rtl="0" algn="l">
              <a:lnSpc>
                <a:spcPct val="90000"/>
              </a:lnSpc>
              <a:spcBef>
                <a:spcPts val="1000"/>
              </a:spcBef>
              <a:spcAft>
                <a:spcPts val="0"/>
              </a:spcAft>
              <a:buClr>
                <a:srgbClr val="262626"/>
              </a:buClr>
              <a:buSzPts val="1600"/>
              <a:buNone/>
            </a:pPr>
            <a:r>
              <a:rPr lang="en-US" sz="1600">
                <a:latin typeface="Arial Narrow"/>
                <a:ea typeface="Arial Narrow"/>
                <a:cs typeface="Arial Narrow"/>
                <a:sym typeface="Arial Narrow"/>
              </a:rPr>
              <a:t>Integrates multiple sensors, manually created daily by analyst</a:t>
            </a:r>
            <a:endParaRPr/>
          </a:p>
          <a:p>
            <a:pPr indent="0" lvl="0" marL="0" rtl="0" algn="l">
              <a:lnSpc>
                <a:spcPct val="90000"/>
              </a:lnSpc>
              <a:spcBef>
                <a:spcPts val="1000"/>
              </a:spcBef>
              <a:spcAft>
                <a:spcPts val="0"/>
              </a:spcAft>
              <a:buClr>
                <a:srgbClr val="262626"/>
              </a:buClr>
              <a:buSzPts val="1600"/>
              <a:buNone/>
            </a:pPr>
            <a:r>
              <a:rPr lang="en-US" sz="1600">
                <a:latin typeface="Arial Narrow"/>
                <a:ea typeface="Arial Narrow"/>
                <a:cs typeface="Arial Narrow"/>
                <a:sym typeface="Arial Narrow"/>
              </a:rPr>
              <a:t>Shape file, image, geotiff, kml, grib2</a:t>
            </a:r>
            <a:endParaRPr/>
          </a:p>
          <a:p>
            <a:pPr indent="0" lvl="0" marL="0" rtl="0" algn="l">
              <a:lnSpc>
                <a:spcPct val="90000"/>
              </a:lnSpc>
              <a:spcBef>
                <a:spcPts val="1000"/>
              </a:spcBef>
              <a:spcAft>
                <a:spcPts val="0"/>
              </a:spcAft>
              <a:buClr>
                <a:srgbClr val="262626"/>
              </a:buClr>
              <a:buSzPts val="1600"/>
              <a:buNone/>
            </a:pPr>
            <a:r>
              <a:rPr lang="en-US" sz="1600">
                <a:latin typeface="Arial Narrow"/>
                <a:ea typeface="Arial Narrow"/>
                <a:cs typeface="Arial Narrow"/>
                <a:sym typeface="Arial Narrow"/>
              </a:rPr>
              <a:t>Arctic, Daily</a:t>
            </a:r>
            <a:endParaRPr/>
          </a:p>
          <a:p>
            <a:pPr indent="0" lvl="0" marL="0" rtl="0" algn="l">
              <a:lnSpc>
                <a:spcPct val="90000"/>
              </a:lnSpc>
              <a:spcBef>
                <a:spcPts val="1000"/>
              </a:spcBef>
              <a:spcAft>
                <a:spcPts val="0"/>
              </a:spcAft>
              <a:buClr>
                <a:srgbClr val="2E75B5"/>
              </a:buClr>
              <a:buSzPts val="1600"/>
              <a:buNone/>
            </a:pPr>
            <a:r>
              <a:rPr lang="en-US" sz="1600" u="sng">
                <a:solidFill>
                  <a:srgbClr val="2E75B5"/>
                </a:solidFill>
                <a:latin typeface="Arial Narrow"/>
                <a:ea typeface="Arial Narrow"/>
                <a:cs typeface="Arial Narrow"/>
                <a:sym typeface="Arial Narrow"/>
                <a:hlinkClick r:id="rId3">
                  <a:extLst>
                    <a:ext uri="{A12FA001-AC4F-418D-AE19-62706E023703}">
                      <ahyp:hlinkClr val="tx"/>
                    </a:ext>
                  </a:extLst>
                </a:hlinkClick>
              </a:rPr>
              <a:t>https://usicecenter.gov/Products/ImsHome</a:t>
            </a:r>
            <a:endParaRPr sz="1800">
              <a:solidFill>
                <a:srgbClr val="2E75B5"/>
              </a:solidFill>
              <a:latin typeface="Arial Narrow"/>
              <a:ea typeface="Arial Narrow"/>
              <a:cs typeface="Arial Narrow"/>
              <a:sym typeface="Arial Narrow"/>
            </a:endParaRPr>
          </a:p>
          <a:p>
            <a:pPr indent="-161925" lvl="0" marL="228600" rtl="0" algn="l">
              <a:lnSpc>
                <a:spcPct val="90000"/>
              </a:lnSpc>
              <a:spcBef>
                <a:spcPts val="1000"/>
              </a:spcBef>
              <a:spcAft>
                <a:spcPts val="0"/>
              </a:spcAft>
              <a:buClr>
                <a:srgbClr val="262626"/>
              </a:buClr>
              <a:buSzPts val="1050"/>
              <a:buNone/>
            </a:pPr>
            <a:r>
              <a:t/>
            </a:r>
            <a:endParaRPr sz="1050">
              <a:latin typeface="Arial Narrow"/>
              <a:ea typeface="Arial Narrow"/>
              <a:cs typeface="Arial Narrow"/>
              <a:sym typeface="Arial Narrow"/>
            </a:endParaRPr>
          </a:p>
        </p:txBody>
      </p:sp>
      <p:sp>
        <p:nvSpPr>
          <p:cNvPr id="258" name="Google Shape;258;p14"/>
          <p:cNvSpPr txBox="1"/>
          <p:nvPr>
            <p:ph idx="12" type="sldNum"/>
          </p:nvPr>
        </p:nvSpPr>
        <p:spPr>
          <a:xfrm>
            <a:off x="11041343" y="6441410"/>
            <a:ext cx="1104014"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latin typeface="Arial Narrow"/>
                <a:ea typeface="Arial Narrow"/>
                <a:cs typeface="Arial Narrow"/>
                <a:sym typeface="Arial Narrow"/>
              </a:rPr>
              <a:t>‹#›</a:t>
            </a:fld>
            <a:r>
              <a:rPr lang="en-US">
                <a:latin typeface="Arial Narrow"/>
                <a:ea typeface="Arial Narrow"/>
                <a:cs typeface="Arial Narrow"/>
                <a:sym typeface="Arial Narrow"/>
              </a:rPr>
              <a:t> </a:t>
            </a:r>
            <a:endParaRPr>
              <a:latin typeface="Arial Narrow"/>
              <a:ea typeface="Arial Narrow"/>
              <a:cs typeface="Arial Narrow"/>
              <a:sym typeface="Arial Narrow"/>
            </a:endParaRPr>
          </a:p>
        </p:txBody>
      </p:sp>
      <p:sp>
        <p:nvSpPr>
          <p:cNvPr id="259" name="Google Shape;259;p14"/>
          <p:cNvSpPr txBox="1"/>
          <p:nvPr>
            <p:ph idx="11"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r>
              <a:rPr lang="en-US">
                <a:latin typeface="Arial Narrow"/>
                <a:ea typeface="Arial Narrow"/>
                <a:cs typeface="Arial Narrow"/>
                <a:sym typeface="Arial Narrow"/>
              </a:rPr>
              <a:t>PolarWatch                                 https://polarwatch.noaa.gov</a:t>
            </a:r>
            <a:endParaRPr>
              <a:latin typeface="Arial Narrow"/>
              <a:ea typeface="Arial Narrow"/>
              <a:cs typeface="Arial Narrow"/>
              <a:sym typeface="Arial Narrow"/>
            </a:endParaRPr>
          </a:p>
        </p:txBody>
      </p:sp>
      <p:pic>
        <p:nvPicPr>
          <p:cNvPr id="260" name="Google Shape;260;p14"/>
          <p:cNvPicPr preferRelativeResize="0"/>
          <p:nvPr/>
        </p:nvPicPr>
        <p:blipFill rotWithShape="1">
          <a:blip r:embed="rId4">
            <a:alphaModFix/>
          </a:blip>
          <a:srcRect b="0" l="0" r="0" t="0"/>
          <a:stretch/>
        </p:blipFill>
        <p:spPr>
          <a:xfrm>
            <a:off x="9054713" y="962553"/>
            <a:ext cx="2441756" cy="2441756"/>
          </a:xfrm>
          <a:prstGeom prst="rect">
            <a:avLst/>
          </a:prstGeom>
          <a:noFill/>
          <a:ln>
            <a:noFill/>
          </a:ln>
        </p:spPr>
      </p:pic>
      <p:sp>
        <p:nvSpPr>
          <p:cNvPr id="261" name="Google Shape;261;p14"/>
          <p:cNvSpPr txBox="1"/>
          <p:nvPr/>
        </p:nvSpPr>
        <p:spPr>
          <a:xfrm>
            <a:off x="4379489" y="2403560"/>
            <a:ext cx="1499128" cy="146706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u="sng">
                <a:solidFill>
                  <a:schemeClr val="dk1"/>
                </a:solidFill>
                <a:latin typeface="Arial Narrow"/>
                <a:ea typeface="Arial Narrow"/>
                <a:cs typeface="Arial Narrow"/>
                <a:sym typeface="Arial Narrow"/>
              </a:rPr>
              <a:t>Dates Available</a:t>
            </a:r>
            <a:endParaRPr/>
          </a:p>
          <a:p>
            <a:pPr indent="0" lvl="0" marL="0" marR="0" rtl="0" algn="l">
              <a:spcBef>
                <a:spcPts val="600"/>
              </a:spcBef>
              <a:spcAft>
                <a:spcPts val="0"/>
              </a:spcAft>
              <a:buNone/>
            </a:pPr>
            <a:r>
              <a:rPr lang="en-US" sz="1600">
                <a:solidFill>
                  <a:schemeClr val="dk1"/>
                </a:solidFill>
                <a:latin typeface="Arial Narrow"/>
                <a:ea typeface="Arial Narrow"/>
                <a:cs typeface="Arial Narrow"/>
                <a:sym typeface="Arial Narrow"/>
              </a:rPr>
              <a:t>25km: since 1997</a:t>
            </a:r>
            <a:endParaRPr/>
          </a:p>
          <a:p>
            <a:pPr indent="0" lvl="0" marL="0" marR="0" rtl="0" algn="l">
              <a:spcBef>
                <a:spcPts val="200"/>
              </a:spcBef>
              <a:spcAft>
                <a:spcPts val="0"/>
              </a:spcAft>
              <a:buNone/>
            </a:pPr>
            <a:r>
              <a:rPr lang="en-US" sz="1600">
                <a:solidFill>
                  <a:schemeClr val="dk1"/>
                </a:solidFill>
                <a:latin typeface="Arial Narrow"/>
                <a:ea typeface="Arial Narrow"/>
                <a:cs typeface="Arial Narrow"/>
                <a:sym typeface="Arial Narrow"/>
              </a:rPr>
              <a:t>4km:  since 2004</a:t>
            </a:r>
            <a:endParaRPr/>
          </a:p>
          <a:p>
            <a:pPr indent="0" lvl="0" marL="0" marR="0" rtl="0" algn="l">
              <a:spcBef>
                <a:spcPts val="200"/>
              </a:spcBef>
              <a:spcAft>
                <a:spcPts val="0"/>
              </a:spcAft>
              <a:buNone/>
            </a:pPr>
            <a:r>
              <a:rPr lang="en-US" sz="1600">
                <a:solidFill>
                  <a:schemeClr val="dk1"/>
                </a:solidFill>
                <a:latin typeface="Arial Narrow"/>
                <a:ea typeface="Arial Narrow"/>
                <a:cs typeface="Arial Narrow"/>
                <a:sym typeface="Arial Narrow"/>
              </a:rPr>
              <a:t>1km: since 2014</a:t>
            </a:r>
            <a:endParaRPr/>
          </a:p>
          <a:p>
            <a:pPr indent="0" lvl="0" marL="0" marR="0" rtl="0" algn="l">
              <a:spcBef>
                <a:spcPts val="600"/>
              </a:spcBef>
              <a:spcAft>
                <a:spcPts val="0"/>
              </a:spcAft>
              <a:buNone/>
            </a:pPr>
            <a:r>
              <a:t/>
            </a:r>
            <a:endParaRPr sz="1600">
              <a:solidFill>
                <a:schemeClr val="dk1"/>
              </a:solidFill>
              <a:latin typeface="Arial Narrow"/>
              <a:ea typeface="Arial Narrow"/>
              <a:cs typeface="Arial Narrow"/>
              <a:sym typeface="Arial Narrow"/>
            </a:endParaRPr>
          </a:p>
        </p:txBody>
      </p:sp>
      <p:pic>
        <p:nvPicPr>
          <p:cNvPr id="262" name="Google Shape;262;p14"/>
          <p:cNvPicPr preferRelativeResize="0"/>
          <p:nvPr/>
        </p:nvPicPr>
        <p:blipFill rotWithShape="1">
          <a:blip r:embed="rId5">
            <a:alphaModFix/>
          </a:blip>
          <a:srcRect b="0" l="0" r="0" t="0"/>
          <a:stretch/>
        </p:blipFill>
        <p:spPr>
          <a:xfrm>
            <a:off x="6324593" y="962553"/>
            <a:ext cx="2441756" cy="2441756"/>
          </a:xfrm>
          <a:prstGeom prst="rect">
            <a:avLst/>
          </a:prstGeom>
          <a:noFill/>
          <a:ln>
            <a:noFill/>
          </a:ln>
        </p:spPr>
      </p:pic>
      <p:sp>
        <p:nvSpPr>
          <p:cNvPr id="263" name="Google Shape;263;p14"/>
          <p:cNvSpPr/>
          <p:nvPr/>
        </p:nvSpPr>
        <p:spPr>
          <a:xfrm>
            <a:off x="6995763" y="6449144"/>
            <a:ext cx="3975768" cy="372346"/>
          </a:xfrm>
          <a:prstGeom prst="rect">
            <a:avLst/>
          </a:prstGeom>
          <a:noFill/>
          <a:ln>
            <a:noFill/>
          </a:ln>
        </p:spPr>
        <p:txBody>
          <a:bodyPr anchorCtr="0" anchor="t" bIns="45700" lIns="91425" spcFirstLastPara="1" rIns="91425" wrap="square" tIns="45700">
            <a:spAutoFit/>
          </a:bodyPr>
          <a:lstStyle/>
          <a:p>
            <a:pPr indent="0" lvl="1" marL="457200" marR="0" rtl="0" algn="l">
              <a:lnSpc>
                <a:spcPct val="110000"/>
              </a:lnSpc>
              <a:spcBef>
                <a:spcPts val="0"/>
              </a:spcBef>
              <a:spcAft>
                <a:spcPts val="0"/>
              </a:spcAft>
              <a:buNone/>
            </a:pPr>
            <a:r>
              <a:rPr b="0" i="0" lang="en-US" sz="1800" u="none" cap="none" strike="noStrike">
                <a:solidFill>
                  <a:schemeClr val="lt1"/>
                </a:solidFill>
                <a:latin typeface="Arial Narrow"/>
                <a:ea typeface="Arial Narrow"/>
                <a:cs typeface="Arial Narrow"/>
                <a:sym typeface="Arial Narrow"/>
              </a:rPr>
              <a:t>NSIDC User Services: </a:t>
            </a:r>
            <a:r>
              <a:rPr b="0" i="0" lang="en-US" sz="1800" u="sng" cap="none" strike="noStrike">
                <a:solidFill>
                  <a:schemeClr val="lt1"/>
                </a:solidFill>
                <a:latin typeface="Arial Narrow"/>
                <a:ea typeface="Arial Narrow"/>
                <a:cs typeface="Arial Narrow"/>
                <a:sym typeface="Arial Narrow"/>
                <a:hlinkClick r:id="rId6">
                  <a:extLst>
                    <a:ext uri="{A12FA001-AC4F-418D-AE19-62706E023703}">
                      <ahyp:hlinkClr val="tx"/>
                    </a:ext>
                  </a:extLst>
                </a:hlinkClick>
              </a:rPr>
              <a:t>nsidc@nsidc.org</a:t>
            </a:r>
            <a:endParaRPr b="0" i="0" sz="1800" u="none" cap="none" strike="noStrike">
              <a:solidFill>
                <a:schemeClr val="lt1"/>
              </a:solidFill>
              <a:latin typeface="Arial Narrow"/>
              <a:ea typeface="Arial Narrow"/>
              <a:cs typeface="Arial Narrow"/>
              <a:sym typeface="Arial Narrow"/>
            </a:endParaRPr>
          </a:p>
        </p:txBody>
      </p:sp>
      <p:sp>
        <p:nvSpPr>
          <p:cNvPr id="264" name="Google Shape;264;p14"/>
          <p:cNvSpPr txBox="1"/>
          <p:nvPr/>
        </p:nvSpPr>
        <p:spPr>
          <a:xfrm>
            <a:off x="546763" y="3983673"/>
            <a:ext cx="5580954" cy="209288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Arial Narrow"/>
                <a:ea typeface="Arial Narrow"/>
                <a:cs typeface="Arial Narrow"/>
                <a:sym typeface="Arial Narrow"/>
              </a:rPr>
              <a:t>NSIDC MASIE</a:t>
            </a:r>
            <a:endParaRPr/>
          </a:p>
          <a:p>
            <a:pPr indent="0" lvl="0" marL="0" marR="0" rtl="0" algn="l">
              <a:spcBef>
                <a:spcPts val="600"/>
              </a:spcBef>
              <a:spcAft>
                <a:spcPts val="0"/>
              </a:spcAft>
              <a:buNone/>
            </a:pPr>
            <a:r>
              <a:rPr lang="en-US" sz="1600">
                <a:solidFill>
                  <a:schemeClr val="dk1"/>
                </a:solidFill>
                <a:latin typeface="Arial Narrow"/>
                <a:ea typeface="Arial Narrow"/>
                <a:cs typeface="Arial Narrow"/>
                <a:sym typeface="Arial Narrow"/>
              </a:rPr>
              <a:t>IMS product sea ice in additional data formats/products. </a:t>
            </a:r>
            <a:endParaRPr/>
          </a:p>
          <a:p>
            <a:pPr indent="0" lvl="0" marL="0" marR="0" rtl="0" algn="l">
              <a:spcBef>
                <a:spcPts val="0"/>
              </a:spcBef>
              <a:spcAft>
                <a:spcPts val="0"/>
              </a:spcAft>
              <a:buNone/>
            </a:pPr>
            <a:r>
              <a:rPr lang="en-US" sz="1600">
                <a:solidFill>
                  <a:schemeClr val="dk1"/>
                </a:solidFill>
                <a:latin typeface="Arial Narrow"/>
                <a:ea typeface="Arial Narrow"/>
                <a:cs typeface="Arial Narrow"/>
                <a:sym typeface="Arial Narrow"/>
              </a:rPr>
              <a:t>Regional products - GeoTIFFs, .pngs and time series plots </a:t>
            </a:r>
            <a:endParaRPr/>
          </a:p>
          <a:p>
            <a:pPr indent="0" lvl="0" marL="0" marR="0" rtl="0" algn="l">
              <a:spcBef>
                <a:spcPts val="1800"/>
              </a:spcBef>
              <a:spcAft>
                <a:spcPts val="0"/>
              </a:spcAft>
              <a:buNone/>
            </a:pPr>
            <a:r>
              <a:rPr lang="en-US" sz="1600">
                <a:solidFill>
                  <a:schemeClr val="dk1"/>
                </a:solidFill>
                <a:latin typeface="Arial Narrow"/>
                <a:ea typeface="Arial Narrow"/>
                <a:cs typeface="Arial Narrow"/>
                <a:sym typeface="Arial Narrow"/>
              </a:rPr>
              <a:t>Arctic, Daily</a:t>
            </a:r>
            <a:endParaRPr/>
          </a:p>
          <a:p>
            <a:pPr indent="0" lvl="0" marL="0" marR="0" rtl="0" algn="l">
              <a:spcBef>
                <a:spcPts val="0"/>
              </a:spcBef>
              <a:spcAft>
                <a:spcPts val="0"/>
              </a:spcAft>
              <a:buNone/>
            </a:pPr>
            <a:r>
              <a:rPr lang="en-US" sz="1600" u="sng">
                <a:solidFill>
                  <a:schemeClr val="dk1"/>
                </a:solidFill>
                <a:latin typeface="Arial Narrow"/>
                <a:ea typeface="Arial Narrow"/>
                <a:cs typeface="Arial Narrow"/>
                <a:sym typeface="Arial Narrow"/>
                <a:hlinkClick r:id="rId7">
                  <a:extLst>
                    <a:ext uri="{A12FA001-AC4F-418D-AE19-62706E023703}">
                      <ahyp:hlinkClr val="tx"/>
                    </a:ext>
                  </a:extLst>
                </a:hlinkClick>
              </a:rPr>
              <a:t>https://nsidc.org/data/masie</a:t>
            </a:r>
            <a:endParaRPr sz="16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5" name="Google Shape;265;p14"/>
          <p:cNvSpPr txBox="1"/>
          <p:nvPr/>
        </p:nvSpPr>
        <p:spPr>
          <a:xfrm>
            <a:off x="3975506" y="5114737"/>
            <a:ext cx="1486902" cy="115416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u="sng">
                <a:solidFill>
                  <a:schemeClr val="dk1"/>
                </a:solidFill>
                <a:latin typeface="Arial Narrow"/>
                <a:ea typeface="Arial Narrow"/>
                <a:cs typeface="Arial Narrow"/>
                <a:sym typeface="Arial Narrow"/>
              </a:rPr>
              <a:t>Dates Available</a:t>
            </a:r>
            <a:endParaRPr/>
          </a:p>
          <a:p>
            <a:pPr indent="0" lvl="0" marL="0" marR="0" rtl="0" algn="l">
              <a:spcBef>
                <a:spcPts val="600"/>
              </a:spcBef>
              <a:spcAft>
                <a:spcPts val="0"/>
              </a:spcAft>
              <a:buNone/>
            </a:pPr>
            <a:r>
              <a:rPr lang="en-US" sz="1600">
                <a:solidFill>
                  <a:schemeClr val="dk1"/>
                </a:solidFill>
                <a:latin typeface="Arial Narrow"/>
                <a:ea typeface="Arial Narrow"/>
                <a:cs typeface="Arial Narrow"/>
                <a:sym typeface="Arial Narrow"/>
              </a:rPr>
              <a:t>1km – since 2014</a:t>
            </a:r>
            <a:endParaRPr/>
          </a:p>
          <a:p>
            <a:pPr indent="0" lvl="0" marL="0" marR="0" rtl="0" algn="l">
              <a:spcBef>
                <a:spcPts val="0"/>
              </a:spcBef>
              <a:spcAft>
                <a:spcPts val="0"/>
              </a:spcAft>
              <a:buNone/>
            </a:pPr>
            <a:r>
              <a:rPr lang="en-US" sz="1600">
                <a:solidFill>
                  <a:schemeClr val="dk1"/>
                </a:solidFill>
                <a:latin typeface="Arial Narrow"/>
                <a:ea typeface="Arial Narrow"/>
                <a:cs typeface="Arial Narrow"/>
                <a:sym typeface="Arial Narrow"/>
              </a:rPr>
              <a:t>4km – since 2006</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MASIE Northern Hemisphere regions" id="266" name="Google Shape;266;p14"/>
          <p:cNvPicPr preferRelativeResize="0"/>
          <p:nvPr/>
        </p:nvPicPr>
        <p:blipFill rotWithShape="1">
          <a:blip r:embed="rId8">
            <a:alphaModFix/>
          </a:blip>
          <a:srcRect b="0" l="0" r="0" t="0"/>
          <a:stretch/>
        </p:blipFill>
        <p:spPr>
          <a:xfrm>
            <a:off x="6240479" y="4039958"/>
            <a:ext cx="2638635" cy="2230544"/>
          </a:xfrm>
          <a:prstGeom prst="rect">
            <a:avLst/>
          </a:prstGeom>
          <a:noFill/>
          <a:ln>
            <a:noFill/>
          </a:ln>
        </p:spPr>
      </p:pic>
      <p:pic>
        <p:nvPicPr>
          <p:cNvPr id="267" name="Google Shape;267;p14"/>
          <p:cNvPicPr preferRelativeResize="0"/>
          <p:nvPr/>
        </p:nvPicPr>
        <p:blipFill rotWithShape="1">
          <a:blip r:embed="rId9">
            <a:alphaModFix/>
          </a:blip>
          <a:srcRect b="0" l="0" r="0" t="4139"/>
          <a:stretch/>
        </p:blipFill>
        <p:spPr>
          <a:xfrm>
            <a:off x="9054713" y="3857737"/>
            <a:ext cx="2571093" cy="1232344"/>
          </a:xfrm>
          <a:prstGeom prst="rect">
            <a:avLst/>
          </a:prstGeom>
          <a:noFill/>
          <a:ln>
            <a:noFill/>
          </a:ln>
        </p:spPr>
      </p:pic>
      <p:pic>
        <p:nvPicPr>
          <p:cNvPr id="268" name="Google Shape;268;p14"/>
          <p:cNvPicPr preferRelativeResize="0"/>
          <p:nvPr/>
        </p:nvPicPr>
        <p:blipFill rotWithShape="1">
          <a:blip r:embed="rId10">
            <a:alphaModFix/>
          </a:blip>
          <a:srcRect b="0" l="0" r="0" t="4838"/>
          <a:stretch/>
        </p:blipFill>
        <p:spPr>
          <a:xfrm>
            <a:off x="9075375" y="5099258"/>
            <a:ext cx="2554292" cy="1215357"/>
          </a:xfrm>
          <a:prstGeom prst="rect">
            <a:avLst/>
          </a:prstGeom>
          <a:noFill/>
          <a:ln>
            <a:noFill/>
          </a:ln>
        </p:spPr>
      </p:pic>
      <p:cxnSp>
        <p:nvCxnSpPr>
          <p:cNvPr id="269" name="Google Shape;269;p14"/>
          <p:cNvCxnSpPr/>
          <p:nvPr/>
        </p:nvCxnSpPr>
        <p:spPr>
          <a:xfrm>
            <a:off x="570126" y="3743849"/>
            <a:ext cx="5213895" cy="0"/>
          </a:xfrm>
          <a:prstGeom prst="straightConnector1">
            <a:avLst/>
          </a:prstGeom>
          <a:noFill/>
          <a:ln cap="flat" cmpd="sng" w="53975">
            <a:solidFill>
              <a:srgbClr val="D0CECE"/>
            </a:solidFill>
            <a:prstDash val="solid"/>
            <a:miter lim="800000"/>
            <a:headEnd len="sm" w="sm" type="none"/>
            <a:tailEnd len="sm" w="sm" type="none"/>
          </a:ln>
        </p:spPr>
      </p:cxnSp>
      <p:sp>
        <p:nvSpPr>
          <p:cNvPr id="270" name="Google Shape;270;p14"/>
          <p:cNvSpPr txBox="1"/>
          <p:nvPr/>
        </p:nvSpPr>
        <p:spPr>
          <a:xfrm>
            <a:off x="7186613" y="600075"/>
            <a:ext cx="55015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IMS</a:t>
            </a:r>
            <a:endParaRPr/>
          </a:p>
        </p:txBody>
      </p:sp>
      <p:sp>
        <p:nvSpPr>
          <p:cNvPr id="271" name="Google Shape;271;p14"/>
          <p:cNvSpPr txBox="1"/>
          <p:nvPr/>
        </p:nvSpPr>
        <p:spPr>
          <a:xfrm>
            <a:off x="9529756" y="600075"/>
            <a:ext cx="1301959"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MASIE - NH</a:t>
            </a:r>
            <a:endParaRPr/>
          </a:p>
        </p:txBody>
      </p:sp>
      <p:sp>
        <p:nvSpPr>
          <p:cNvPr id="272" name="Google Shape;272;p14"/>
          <p:cNvSpPr txBox="1"/>
          <p:nvPr/>
        </p:nvSpPr>
        <p:spPr>
          <a:xfrm>
            <a:off x="6804784" y="3637176"/>
            <a:ext cx="1757212"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MASIE - Regions</a:t>
            </a:r>
            <a:endParaRPr/>
          </a:p>
        </p:txBody>
      </p:sp>
      <p:sp>
        <p:nvSpPr>
          <p:cNvPr id="273" name="Google Shape;273;p14"/>
          <p:cNvSpPr txBox="1"/>
          <p:nvPr/>
        </p:nvSpPr>
        <p:spPr>
          <a:xfrm>
            <a:off x="9205900" y="3575217"/>
            <a:ext cx="214501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MASIE – Time-Series</a:t>
            </a:r>
            <a:endParaRPr/>
          </a:p>
        </p:txBody>
      </p:sp>
      <p:sp>
        <p:nvSpPr>
          <p:cNvPr id="274" name="Google Shape;274;p14"/>
          <p:cNvSpPr txBox="1"/>
          <p:nvPr/>
        </p:nvSpPr>
        <p:spPr>
          <a:xfrm>
            <a:off x="526448" y="6071195"/>
            <a:ext cx="5214633"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Both IMS and MASIE are coming soon to the PolarWatch portal</a:t>
            </a:r>
            <a:endParaRPr/>
          </a:p>
        </p:txBody>
      </p:sp>
      <p:pic>
        <p:nvPicPr>
          <p:cNvPr id="275" name="Google Shape;275;p14"/>
          <p:cNvPicPr preferRelativeResize="0"/>
          <p:nvPr/>
        </p:nvPicPr>
        <p:blipFill rotWithShape="1">
          <a:blip r:embed="rId11">
            <a:alphaModFix/>
          </a:blip>
          <a:srcRect b="0" l="0" r="0" t="0"/>
          <a:stretch/>
        </p:blipFill>
        <p:spPr>
          <a:xfrm>
            <a:off x="11226800" y="5892800"/>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75"/>
                                        </p:tgtEl>
                                        <p:attrNameLst>
                                          <p:attrName>style.visibility</p:attrName>
                                        </p:attrNameLst>
                                      </p:cBhvr>
                                      <p:to>
                                        <p:strVal val="visible"/>
                                      </p:to>
                                    </p:set>
                                    <p:animEffect filter="fade" transition="in">
                                      <p:cBhvr>
                                        <p:cTn dur="1"/>
                                        <p:tgtEl>
                                          <p:spTgt spid="2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15"/>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b="0" lang="en-US">
                <a:latin typeface="Arial Narrow"/>
                <a:ea typeface="Arial Narrow"/>
                <a:cs typeface="Arial Narrow"/>
                <a:sym typeface="Arial Narrow"/>
              </a:rPr>
              <a:t>Datasets: Ice Type (Age) Products</a:t>
            </a:r>
            <a:endParaRPr/>
          </a:p>
        </p:txBody>
      </p:sp>
      <p:sp>
        <p:nvSpPr>
          <p:cNvPr id="282" name="Google Shape;282;p15"/>
          <p:cNvSpPr txBox="1"/>
          <p:nvPr>
            <p:ph idx="2" type="body"/>
          </p:nvPr>
        </p:nvSpPr>
        <p:spPr>
          <a:xfrm>
            <a:off x="735375" y="1713596"/>
            <a:ext cx="5181600" cy="4351338"/>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rgbClr val="262626"/>
              </a:buClr>
              <a:buSzPct val="100000"/>
              <a:buNone/>
            </a:pPr>
            <a:r>
              <a:rPr lang="en-US" sz="2600">
                <a:latin typeface="Arial Narrow"/>
                <a:ea typeface="Arial Narrow"/>
                <a:cs typeface="Arial Narrow"/>
                <a:sym typeface="Arial Narrow"/>
              </a:rPr>
              <a:t>EASE-Grid Sea Ice Age, Version 3</a:t>
            </a:r>
            <a:endParaRPr/>
          </a:p>
          <a:p>
            <a:pPr indent="-228600" lvl="0" marL="228600" rtl="0" algn="l">
              <a:lnSpc>
                <a:spcPct val="90000"/>
              </a:lnSpc>
              <a:spcBef>
                <a:spcPts val="1000"/>
              </a:spcBef>
              <a:spcAft>
                <a:spcPts val="0"/>
              </a:spcAft>
              <a:buClr>
                <a:srgbClr val="0070C0"/>
              </a:buClr>
              <a:buSzPct val="100000"/>
              <a:buChar char="•"/>
            </a:pPr>
            <a:r>
              <a:rPr lang="en-US" sz="1800" u="sng">
                <a:solidFill>
                  <a:srgbClr val="0070C0"/>
                </a:solidFill>
                <a:latin typeface="Arial Narrow"/>
                <a:ea typeface="Arial Narrow"/>
                <a:cs typeface="Arial Narrow"/>
                <a:sym typeface="Arial Narrow"/>
                <a:hlinkClick r:id="rId3">
                  <a:extLst>
                    <a:ext uri="{A12FA001-AC4F-418D-AE19-62706E023703}">
                      <ahyp:hlinkClr val="tx"/>
                    </a:ext>
                  </a:extLst>
                </a:hlinkClick>
              </a:rPr>
              <a:t>https://nsidc.org/data/nsidc-0611</a:t>
            </a:r>
            <a:endParaRPr sz="1800">
              <a:solidFill>
                <a:srgbClr val="0070C0"/>
              </a:solidFill>
              <a:latin typeface="Arial Narrow"/>
              <a:ea typeface="Arial Narrow"/>
              <a:cs typeface="Arial Narrow"/>
              <a:sym typeface="Arial Narrow"/>
            </a:endParaRPr>
          </a:p>
          <a:p>
            <a:pPr indent="-228600" lvl="0" marL="228600" rtl="0" algn="l">
              <a:lnSpc>
                <a:spcPct val="90000"/>
              </a:lnSpc>
              <a:spcBef>
                <a:spcPts val="1000"/>
              </a:spcBef>
              <a:spcAft>
                <a:spcPts val="0"/>
              </a:spcAft>
              <a:buClr>
                <a:srgbClr val="262626"/>
              </a:buClr>
              <a:buSzPct val="100000"/>
              <a:buChar char="•"/>
            </a:pPr>
            <a:r>
              <a:rPr lang="en-US" sz="1800">
                <a:latin typeface="Arial Narrow"/>
                <a:ea typeface="Arial Narrow"/>
                <a:cs typeface="Arial Narrow"/>
                <a:sym typeface="Arial Narrow"/>
              </a:rPr>
              <a:t>1984 to Present</a:t>
            </a:r>
            <a:endParaRPr/>
          </a:p>
          <a:p>
            <a:pPr indent="-228600" lvl="0" marL="228600" rtl="0" algn="l">
              <a:lnSpc>
                <a:spcPct val="90000"/>
              </a:lnSpc>
              <a:spcBef>
                <a:spcPts val="1000"/>
              </a:spcBef>
              <a:spcAft>
                <a:spcPts val="0"/>
              </a:spcAft>
              <a:buClr>
                <a:srgbClr val="262626"/>
              </a:buClr>
              <a:buSzPct val="100000"/>
              <a:buChar char="•"/>
            </a:pPr>
            <a:r>
              <a:rPr lang="en-US" sz="1800">
                <a:latin typeface="Arial Narrow"/>
                <a:ea typeface="Arial Narrow"/>
                <a:cs typeface="Arial Narrow"/>
                <a:sym typeface="Arial Narrow"/>
              </a:rPr>
              <a:t>Arctic Coverage (North of 48.4</a:t>
            </a:r>
            <a:r>
              <a:rPr baseline="30000" lang="en-US" sz="1800">
                <a:latin typeface="Arial Narrow"/>
                <a:ea typeface="Arial Narrow"/>
                <a:cs typeface="Arial Narrow"/>
                <a:sym typeface="Arial Narrow"/>
              </a:rPr>
              <a:t>o</a:t>
            </a:r>
            <a:r>
              <a:rPr lang="en-US" sz="1800">
                <a:latin typeface="Arial Narrow"/>
                <a:ea typeface="Arial Narrow"/>
                <a:cs typeface="Arial Narrow"/>
                <a:sym typeface="Arial Narrow"/>
              </a:rPr>
              <a:t>)</a:t>
            </a:r>
            <a:endParaRPr/>
          </a:p>
          <a:p>
            <a:pPr indent="-228600" lvl="0" marL="228600" rtl="0" algn="l">
              <a:lnSpc>
                <a:spcPct val="90000"/>
              </a:lnSpc>
              <a:spcBef>
                <a:spcPts val="1000"/>
              </a:spcBef>
              <a:spcAft>
                <a:spcPts val="0"/>
              </a:spcAft>
              <a:buClr>
                <a:srgbClr val="262626"/>
              </a:buClr>
              <a:buSzPct val="100000"/>
              <a:buChar char="•"/>
            </a:pPr>
            <a:r>
              <a:rPr lang="en-US" sz="1800">
                <a:latin typeface="Arial Narrow"/>
                <a:ea typeface="Arial Narrow"/>
                <a:cs typeface="Arial Narrow"/>
                <a:sym typeface="Arial Narrow"/>
              </a:rPr>
              <a:t>12.5-km resolution</a:t>
            </a:r>
            <a:endParaRPr/>
          </a:p>
          <a:p>
            <a:pPr indent="-228600" lvl="0" marL="228600" rtl="0" algn="l">
              <a:lnSpc>
                <a:spcPct val="90000"/>
              </a:lnSpc>
              <a:spcBef>
                <a:spcPts val="1000"/>
              </a:spcBef>
              <a:spcAft>
                <a:spcPts val="0"/>
              </a:spcAft>
              <a:buClr>
                <a:srgbClr val="262626"/>
              </a:buClr>
              <a:buSzPct val="100000"/>
              <a:buChar char="•"/>
            </a:pPr>
            <a:r>
              <a:rPr lang="en-US" sz="1800">
                <a:latin typeface="Arial Narrow"/>
                <a:ea typeface="Arial Narrow"/>
                <a:cs typeface="Arial Narrow"/>
                <a:sym typeface="Arial Narrow"/>
              </a:rPr>
              <a:t>Weekly</a:t>
            </a:r>
            <a:endParaRPr/>
          </a:p>
          <a:p>
            <a:pPr indent="0" lvl="0" marL="0" rtl="0" algn="l">
              <a:lnSpc>
                <a:spcPct val="90000"/>
              </a:lnSpc>
              <a:spcBef>
                <a:spcPts val="1000"/>
              </a:spcBef>
              <a:spcAft>
                <a:spcPts val="0"/>
              </a:spcAft>
              <a:buClr>
                <a:srgbClr val="262626"/>
              </a:buClr>
              <a:buSzPct val="100000"/>
              <a:buNone/>
            </a:pPr>
            <a:r>
              <a:t/>
            </a:r>
            <a:endParaRPr sz="1800">
              <a:latin typeface="Arial Narrow"/>
              <a:ea typeface="Arial Narrow"/>
              <a:cs typeface="Arial Narrow"/>
              <a:sym typeface="Arial Narrow"/>
            </a:endParaRPr>
          </a:p>
          <a:p>
            <a:pPr indent="0" lvl="0" marL="0" rtl="0" algn="l">
              <a:lnSpc>
                <a:spcPct val="90000"/>
              </a:lnSpc>
              <a:spcBef>
                <a:spcPts val="1000"/>
              </a:spcBef>
              <a:spcAft>
                <a:spcPts val="0"/>
              </a:spcAft>
              <a:buClr>
                <a:srgbClr val="262626"/>
              </a:buClr>
              <a:buSzPct val="100000"/>
              <a:buNone/>
            </a:pPr>
            <a:r>
              <a:rPr lang="en-US" sz="2600">
                <a:latin typeface="Arial Narrow"/>
                <a:ea typeface="Arial Narrow"/>
                <a:cs typeface="Arial Narrow"/>
                <a:sym typeface="Arial Narrow"/>
              </a:rPr>
              <a:t>OSI-SAF EUMETSAT IceType Product</a:t>
            </a:r>
            <a:endParaRPr/>
          </a:p>
          <a:p>
            <a:pPr indent="-228631" lvl="0" marL="228600" rtl="0" algn="l">
              <a:lnSpc>
                <a:spcPct val="90000"/>
              </a:lnSpc>
              <a:spcBef>
                <a:spcPts val="1000"/>
              </a:spcBef>
              <a:spcAft>
                <a:spcPts val="0"/>
              </a:spcAft>
              <a:buClr>
                <a:srgbClr val="0070C0"/>
              </a:buClr>
              <a:buSzPct val="100000"/>
              <a:buChar char="•"/>
            </a:pPr>
            <a:r>
              <a:rPr lang="en-US" sz="1700" u="sng">
                <a:solidFill>
                  <a:srgbClr val="0070C0"/>
                </a:solidFill>
                <a:latin typeface="Arial Narrow"/>
                <a:ea typeface="Arial Narrow"/>
                <a:cs typeface="Arial Narrow"/>
                <a:sym typeface="Arial Narrow"/>
                <a:hlinkClick r:id="rId4">
                  <a:extLst>
                    <a:ext uri="{A12FA001-AC4F-418D-AE19-62706E023703}">
                      <ahyp:hlinkClr val="tx"/>
                    </a:ext>
                  </a:extLst>
                </a:hlinkClick>
              </a:rPr>
              <a:t>http://osisaf.met.no/p/ice/edge_type_long_description.html</a:t>
            </a:r>
            <a:endParaRPr sz="1700">
              <a:solidFill>
                <a:srgbClr val="0070C0"/>
              </a:solidFill>
              <a:latin typeface="Arial Narrow"/>
              <a:ea typeface="Arial Narrow"/>
              <a:cs typeface="Arial Narrow"/>
              <a:sym typeface="Arial Narrow"/>
            </a:endParaRPr>
          </a:p>
          <a:p>
            <a:pPr indent="-228631" lvl="0" marL="228600" rtl="0" algn="l">
              <a:lnSpc>
                <a:spcPct val="90000"/>
              </a:lnSpc>
              <a:spcBef>
                <a:spcPts val="1000"/>
              </a:spcBef>
              <a:spcAft>
                <a:spcPts val="0"/>
              </a:spcAft>
              <a:buClr>
                <a:srgbClr val="262626"/>
              </a:buClr>
              <a:buSzPct val="100000"/>
              <a:buChar char="•"/>
            </a:pPr>
            <a:r>
              <a:rPr lang="en-US" sz="1700">
                <a:latin typeface="Arial Narrow"/>
                <a:ea typeface="Arial Narrow"/>
                <a:cs typeface="Arial Narrow"/>
                <a:sym typeface="Arial Narrow"/>
              </a:rPr>
              <a:t>2005 to present</a:t>
            </a:r>
            <a:endParaRPr/>
          </a:p>
          <a:p>
            <a:pPr indent="-228631" lvl="0" marL="228600" rtl="0" algn="l">
              <a:lnSpc>
                <a:spcPct val="90000"/>
              </a:lnSpc>
              <a:spcBef>
                <a:spcPts val="1000"/>
              </a:spcBef>
              <a:spcAft>
                <a:spcPts val="0"/>
              </a:spcAft>
              <a:buClr>
                <a:srgbClr val="262626"/>
              </a:buClr>
              <a:buSzPct val="100000"/>
              <a:buChar char="•"/>
            </a:pPr>
            <a:r>
              <a:rPr lang="en-US" sz="1700">
                <a:latin typeface="Arial Narrow"/>
                <a:ea typeface="Arial Narrow"/>
                <a:cs typeface="Arial Narrow"/>
                <a:sym typeface="Arial Narrow"/>
              </a:rPr>
              <a:t>Arctic</a:t>
            </a:r>
            <a:endParaRPr/>
          </a:p>
          <a:p>
            <a:pPr indent="-228631" lvl="0" marL="228600" rtl="0" algn="l">
              <a:lnSpc>
                <a:spcPct val="90000"/>
              </a:lnSpc>
              <a:spcBef>
                <a:spcPts val="1000"/>
              </a:spcBef>
              <a:spcAft>
                <a:spcPts val="0"/>
              </a:spcAft>
              <a:buClr>
                <a:srgbClr val="262626"/>
              </a:buClr>
              <a:buSzPct val="100000"/>
              <a:buChar char="•"/>
            </a:pPr>
            <a:r>
              <a:rPr lang="en-US" sz="1700">
                <a:latin typeface="Arial Narrow"/>
                <a:ea typeface="Arial Narrow"/>
                <a:cs typeface="Arial Narrow"/>
                <a:sym typeface="Arial Narrow"/>
              </a:rPr>
              <a:t>10-km resolution</a:t>
            </a:r>
            <a:endParaRPr/>
          </a:p>
          <a:p>
            <a:pPr indent="-228631" lvl="0" marL="228600" rtl="0" algn="l">
              <a:lnSpc>
                <a:spcPct val="90000"/>
              </a:lnSpc>
              <a:spcBef>
                <a:spcPts val="1000"/>
              </a:spcBef>
              <a:spcAft>
                <a:spcPts val="0"/>
              </a:spcAft>
              <a:buClr>
                <a:srgbClr val="262626"/>
              </a:buClr>
              <a:buSzPct val="100000"/>
              <a:buChar char="•"/>
            </a:pPr>
            <a:r>
              <a:rPr lang="en-US" sz="1700">
                <a:latin typeface="Arial Narrow"/>
                <a:ea typeface="Arial Narrow"/>
                <a:cs typeface="Arial Narrow"/>
                <a:sym typeface="Arial Narrow"/>
              </a:rPr>
              <a:t>Daily</a:t>
            </a:r>
            <a:endParaRPr sz="3500">
              <a:latin typeface="Arial Narrow"/>
              <a:ea typeface="Arial Narrow"/>
              <a:cs typeface="Arial Narrow"/>
              <a:sym typeface="Arial Narrow"/>
            </a:endParaRPr>
          </a:p>
          <a:p>
            <a:pPr indent="0" lvl="0" marL="0" rtl="0" algn="l">
              <a:lnSpc>
                <a:spcPct val="90000"/>
              </a:lnSpc>
              <a:spcBef>
                <a:spcPts val="1000"/>
              </a:spcBef>
              <a:spcAft>
                <a:spcPts val="0"/>
              </a:spcAft>
              <a:buClr>
                <a:srgbClr val="262626"/>
              </a:buClr>
              <a:buSzPct val="100000"/>
              <a:buNone/>
            </a:pPr>
            <a:r>
              <a:t/>
            </a:r>
            <a:endParaRPr sz="2000">
              <a:latin typeface="Arial Narrow"/>
              <a:ea typeface="Arial Narrow"/>
              <a:cs typeface="Arial Narrow"/>
              <a:sym typeface="Arial Narrow"/>
            </a:endParaRPr>
          </a:p>
        </p:txBody>
      </p:sp>
      <p:sp>
        <p:nvSpPr>
          <p:cNvPr id="283" name="Google Shape;283;p15"/>
          <p:cNvSpPr txBox="1"/>
          <p:nvPr>
            <p:ph idx="12" type="sldNum"/>
          </p:nvPr>
        </p:nvSpPr>
        <p:spPr>
          <a:xfrm>
            <a:off x="11041343" y="6441410"/>
            <a:ext cx="1104014"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latin typeface="Arial Narrow"/>
                <a:ea typeface="Arial Narrow"/>
                <a:cs typeface="Arial Narrow"/>
                <a:sym typeface="Arial Narrow"/>
              </a:rPr>
              <a:t>‹#›</a:t>
            </a:fld>
            <a:r>
              <a:rPr lang="en-US">
                <a:latin typeface="Arial Narrow"/>
                <a:ea typeface="Arial Narrow"/>
                <a:cs typeface="Arial Narrow"/>
                <a:sym typeface="Arial Narrow"/>
              </a:rPr>
              <a:t> </a:t>
            </a:r>
            <a:endParaRPr>
              <a:latin typeface="Arial Narrow"/>
              <a:ea typeface="Arial Narrow"/>
              <a:cs typeface="Arial Narrow"/>
              <a:sym typeface="Arial Narrow"/>
            </a:endParaRPr>
          </a:p>
        </p:txBody>
      </p:sp>
      <p:sp>
        <p:nvSpPr>
          <p:cNvPr id="284" name="Google Shape;284;p15"/>
          <p:cNvSpPr txBox="1"/>
          <p:nvPr>
            <p:ph idx="11"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r>
              <a:rPr lang="en-US">
                <a:latin typeface="Arial Narrow"/>
                <a:ea typeface="Arial Narrow"/>
                <a:cs typeface="Arial Narrow"/>
                <a:sym typeface="Arial Narrow"/>
              </a:rPr>
              <a:t>PolarWatch                                 https://polarwatch.noaa.gov</a:t>
            </a:r>
            <a:endParaRPr>
              <a:latin typeface="Arial Narrow"/>
              <a:ea typeface="Arial Narrow"/>
              <a:cs typeface="Arial Narrow"/>
              <a:sym typeface="Arial Narrow"/>
            </a:endParaRPr>
          </a:p>
        </p:txBody>
      </p:sp>
      <p:pic>
        <p:nvPicPr>
          <p:cNvPr id="285" name="Google Shape;285;p15"/>
          <p:cNvPicPr preferRelativeResize="0"/>
          <p:nvPr/>
        </p:nvPicPr>
        <p:blipFill rotWithShape="1">
          <a:blip r:embed="rId5">
            <a:alphaModFix/>
          </a:blip>
          <a:srcRect b="0" l="0" r="0" t="0"/>
          <a:stretch/>
        </p:blipFill>
        <p:spPr>
          <a:xfrm>
            <a:off x="6174721" y="1510013"/>
            <a:ext cx="5281904" cy="4753714"/>
          </a:xfrm>
          <a:prstGeom prst="rect">
            <a:avLst/>
          </a:prstGeom>
          <a:noFill/>
          <a:ln>
            <a:noFill/>
          </a:ln>
        </p:spPr>
      </p:pic>
      <p:sp>
        <p:nvSpPr>
          <p:cNvPr id="286" name="Google Shape;286;p15"/>
          <p:cNvSpPr/>
          <p:nvPr/>
        </p:nvSpPr>
        <p:spPr>
          <a:xfrm>
            <a:off x="852644" y="948379"/>
            <a:ext cx="619624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cap="small">
                <a:solidFill>
                  <a:srgbClr val="1E5C90"/>
                </a:solidFill>
                <a:latin typeface="Arial"/>
                <a:ea typeface="Arial"/>
                <a:cs typeface="Arial"/>
                <a:sym typeface="Arial"/>
              </a:rPr>
              <a:t>Categories of ice: no ice, first year ice , multi-year ice</a:t>
            </a:r>
            <a:endParaRPr/>
          </a:p>
        </p:txBody>
      </p:sp>
      <p:pic>
        <p:nvPicPr>
          <p:cNvPr id="287" name="Google Shape;287;p15"/>
          <p:cNvPicPr preferRelativeResize="0"/>
          <p:nvPr/>
        </p:nvPicPr>
        <p:blipFill rotWithShape="1">
          <a:blip r:embed="rId6">
            <a:alphaModFix/>
          </a:blip>
          <a:srcRect b="0" l="0" r="0" t="0"/>
          <a:stretch/>
        </p:blipFill>
        <p:spPr>
          <a:xfrm>
            <a:off x="11226800" y="5892800"/>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1"/>
                                        <p:tgtEl>
                                          <p:spTgt spid="2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16"/>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b="0" lang="en-US">
                <a:latin typeface="Arial Narrow"/>
                <a:ea typeface="Arial Narrow"/>
                <a:cs typeface="Arial Narrow"/>
                <a:sym typeface="Arial Narrow"/>
              </a:rPr>
              <a:t>Datasets: SAR Imagery Overview</a:t>
            </a:r>
            <a:endParaRPr/>
          </a:p>
        </p:txBody>
      </p:sp>
      <p:sp>
        <p:nvSpPr>
          <p:cNvPr id="294" name="Google Shape;294;p16"/>
          <p:cNvSpPr txBox="1"/>
          <p:nvPr>
            <p:ph idx="1" type="body"/>
          </p:nvPr>
        </p:nvSpPr>
        <p:spPr>
          <a:xfrm>
            <a:off x="565698" y="1497230"/>
            <a:ext cx="5744225" cy="4090770"/>
          </a:xfrm>
          <a:prstGeom prst="rect">
            <a:avLst/>
          </a:prstGeom>
          <a:noFill/>
          <a:ln>
            <a:noFill/>
          </a:ln>
        </p:spPr>
        <p:txBody>
          <a:bodyPr anchorCtr="0" anchor="t" bIns="45700" lIns="91425" spcFirstLastPara="1" rIns="91425" wrap="square" tIns="45700">
            <a:normAutofit/>
          </a:bodyPr>
          <a:lstStyle/>
          <a:p>
            <a:pPr indent="-228600" lvl="0" marL="228600" rtl="0" algn="l">
              <a:lnSpc>
                <a:spcPct val="110000"/>
              </a:lnSpc>
              <a:spcBef>
                <a:spcPts val="0"/>
              </a:spcBef>
              <a:spcAft>
                <a:spcPts val="0"/>
              </a:spcAft>
              <a:buClr>
                <a:srgbClr val="262626"/>
              </a:buClr>
              <a:buSzPts val="2400"/>
              <a:buChar char="•"/>
            </a:pPr>
            <a:r>
              <a:rPr b="1" lang="en-US" sz="2400">
                <a:latin typeface="Arial Narrow"/>
                <a:ea typeface="Arial Narrow"/>
                <a:cs typeface="Arial Narrow"/>
                <a:sym typeface="Arial Narrow"/>
              </a:rPr>
              <a:t>Coverage: </a:t>
            </a:r>
            <a:r>
              <a:rPr lang="en-US" sz="2400">
                <a:latin typeface="Arial Narrow"/>
                <a:ea typeface="Arial Narrow"/>
                <a:cs typeface="Arial Narrow"/>
                <a:sym typeface="Arial Narrow"/>
              </a:rPr>
              <a:t>Arctic and Antarctic</a:t>
            </a:r>
            <a:endParaRPr/>
          </a:p>
          <a:p>
            <a:pPr indent="-228600" lvl="0" marL="228600" rtl="0" algn="l">
              <a:lnSpc>
                <a:spcPct val="110000"/>
              </a:lnSpc>
              <a:spcBef>
                <a:spcPts val="1400"/>
              </a:spcBef>
              <a:spcAft>
                <a:spcPts val="0"/>
              </a:spcAft>
              <a:buClr>
                <a:srgbClr val="262626"/>
              </a:buClr>
              <a:buSzPts val="2400"/>
              <a:buChar char="•"/>
            </a:pPr>
            <a:r>
              <a:rPr b="1" lang="en-US" sz="2400">
                <a:latin typeface="Arial Narrow"/>
                <a:ea typeface="Arial Narrow"/>
                <a:cs typeface="Arial Narrow"/>
                <a:sym typeface="Arial Narrow"/>
              </a:rPr>
              <a:t>Resolution: </a:t>
            </a:r>
            <a:r>
              <a:rPr lang="en-US" sz="2400">
                <a:latin typeface="Arial Narrow"/>
                <a:ea typeface="Arial Narrow"/>
                <a:cs typeface="Arial Narrow"/>
                <a:sym typeface="Arial Narrow"/>
              </a:rPr>
              <a:t>1m to 100m resolution</a:t>
            </a:r>
            <a:endParaRPr/>
          </a:p>
          <a:p>
            <a:pPr indent="-228600" lvl="0" marL="228600" rtl="0" algn="l">
              <a:lnSpc>
                <a:spcPct val="110000"/>
              </a:lnSpc>
              <a:spcBef>
                <a:spcPts val="1400"/>
              </a:spcBef>
              <a:spcAft>
                <a:spcPts val="0"/>
              </a:spcAft>
              <a:buClr>
                <a:srgbClr val="262626"/>
              </a:buClr>
              <a:buSzPts val="2400"/>
              <a:buChar char="•"/>
            </a:pPr>
            <a:r>
              <a:rPr lang="en-US" sz="2400">
                <a:latin typeface="Arial Narrow"/>
                <a:ea typeface="Arial Narrow"/>
                <a:cs typeface="Arial Narrow"/>
                <a:sym typeface="Arial Narrow"/>
              </a:rPr>
              <a:t>Small footprint but frequent satellite </a:t>
            </a:r>
            <a:br>
              <a:rPr lang="en-US" sz="2400">
                <a:latin typeface="Arial Narrow"/>
                <a:ea typeface="Arial Narrow"/>
                <a:cs typeface="Arial Narrow"/>
                <a:sym typeface="Arial Narrow"/>
              </a:rPr>
            </a:br>
            <a:r>
              <a:rPr lang="en-US" sz="2400">
                <a:latin typeface="Arial Narrow"/>
                <a:ea typeface="Arial Narrow"/>
                <a:cs typeface="Arial Narrow"/>
                <a:sym typeface="Arial Narrow"/>
              </a:rPr>
              <a:t>passes in high latitudes. Level 2 data. </a:t>
            </a:r>
            <a:endParaRPr/>
          </a:p>
          <a:p>
            <a:pPr indent="-228600" lvl="0" marL="228600" rtl="0" algn="l">
              <a:lnSpc>
                <a:spcPct val="110000"/>
              </a:lnSpc>
              <a:spcBef>
                <a:spcPts val="1400"/>
              </a:spcBef>
              <a:spcAft>
                <a:spcPts val="0"/>
              </a:spcAft>
              <a:buClr>
                <a:srgbClr val="262626"/>
              </a:buClr>
              <a:buSzPts val="2400"/>
              <a:buChar char="•"/>
            </a:pPr>
            <a:r>
              <a:rPr lang="en-US" sz="2400">
                <a:latin typeface="Arial Narrow"/>
                <a:ea typeface="Arial Narrow"/>
                <a:cs typeface="Arial Narrow"/>
                <a:sym typeface="Arial Narrow"/>
              </a:rPr>
              <a:t>High-resolution images can be used for detailed information. Not good for long time-series work due to inconsistent coverage</a:t>
            </a:r>
            <a:endParaRPr/>
          </a:p>
          <a:p>
            <a:pPr indent="-76200" lvl="0" marL="228600" rtl="0" algn="l">
              <a:lnSpc>
                <a:spcPct val="120000"/>
              </a:lnSpc>
              <a:spcBef>
                <a:spcPts val="1000"/>
              </a:spcBef>
              <a:spcAft>
                <a:spcPts val="0"/>
              </a:spcAft>
              <a:buClr>
                <a:srgbClr val="262626"/>
              </a:buClr>
              <a:buSzPts val="2400"/>
              <a:buNone/>
            </a:pPr>
            <a:r>
              <a:t/>
            </a:r>
            <a:endParaRPr sz="2400">
              <a:latin typeface="Arial Narrow"/>
              <a:ea typeface="Arial Narrow"/>
              <a:cs typeface="Arial Narrow"/>
              <a:sym typeface="Arial Narrow"/>
            </a:endParaRPr>
          </a:p>
        </p:txBody>
      </p:sp>
      <p:sp>
        <p:nvSpPr>
          <p:cNvPr id="295" name="Google Shape;295;p16"/>
          <p:cNvSpPr txBox="1"/>
          <p:nvPr>
            <p:ph idx="12" type="sldNum"/>
          </p:nvPr>
        </p:nvSpPr>
        <p:spPr>
          <a:xfrm>
            <a:off x="11041343" y="6441410"/>
            <a:ext cx="1104014"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latin typeface="Arial Narrow"/>
                <a:ea typeface="Arial Narrow"/>
                <a:cs typeface="Arial Narrow"/>
                <a:sym typeface="Arial Narrow"/>
              </a:rPr>
              <a:t>‹#›</a:t>
            </a:fld>
            <a:r>
              <a:rPr lang="en-US">
                <a:latin typeface="Arial Narrow"/>
                <a:ea typeface="Arial Narrow"/>
                <a:cs typeface="Arial Narrow"/>
                <a:sym typeface="Arial Narrow"/>
              </a:rPr>
              <a:t> </a:t>
            </a:r>
            <a:endParaRPr>
              <a:latin typeface="Arial Narrow"/>
              <a:ea typeface="Arial Narrow"/>
              <a:cs typeface="Arial Narrow"/>
              <a:sym typeface="Arial Narrow"/>
            </a:endParaRPr>
          </a:p>
        </p:txBody>
      </p:sp>
      <p:sp>
        <p:nvSpPr>
          <p:cNvPr id="296" name="Google Shape;296;p16"/>
          <p:cNvSpPr txBox="1"/>
          <p:nvPr>
            <p:ph idx="11"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r>
              <a:rPr lang="en-US">
                <a:latin typeface="Arial Narrow"/>
                <a:ea typeface="Arial Narrow"/>
                <a:cs typeface="Arial Narrow"/>
                <a:sym typeface="Arial Narrow"/>
              </a:rPr>
              <a:t>PolarWatch                                 https://polarwatch.noaa.gov</a:t>
            </a:r>
            <a:endParaRPr>
              <a:latin typeface="Arial Narrow"/>
              <a:ea typeface="Arial Narrow"/>
              <a:cs typeface="Arial Narrow"/>
              <a:sym typeface="Arial Narrow"/>
            </a:endParaRPr>
          </a:p>
        </p:txBody>
      </p:sp>
      <p:pic>
        <p:nvPicPr>
          <p:cNvPr descr="https://lh6.googleusercontent.com/9xVncox4AeIOqFqM1lkVVtmHkQP9VP_LbCYkNPZW9P5ZfD_TShipVCh-d5_pmzXePxJl-PTP2Y5DO9d--AX0T5cx9WgJ3HTPusOXb-rq0Iv_tsj28ppHkYeNW2PJ9JZDiWpbOPsGAGE7YwVOxA" id="297" name="Google Shape;297;p16"/>
          <p:cNvPicPr preferRelativeResize="0"/>
          <p:nvPr/>
        </p:nvPicPr>
        <p:blipFill rotWithShape="1">
          <a:blip r:embed="rId3">
            <a:alphaModFix/>
          </a:blip>
          <a:srcRect b="0" l="9672" r="0" t="0"/>
          <a:stretch/>
        </p:blipFill>
        <p:spPr>
          <a:xfrm>
            <a:off x="7117564" y="3934079"/>
            <a:ext cx="3072703" cy="2262237"/>
          </a:xfrm>
          <a:prstGeom prst="rect">
            <a:avLst/>
          </a:prstGeom>
          <a:noFill/>
          <a:ln>
            <a:noFill/>
          </a:ln>
        </p:spPr>
      </p:pic>
      <p:pic>
        <p:nvPicPr>
          <p:cNvPr descr="https://lh5.googleusercontent.com/a_OIZ0eMfn2VmbBah3rhcbxdY1IePIf9Zv7vM05tcWQgafKHPayiFHK2E7fLVEiQb0l2tjPgvYJjW7bES76W7aTRIaoFpCx9OLiffc49YW8ZVHM55ZzzghKJjD2mNJjegzUgVDPM4o8DGNYDHw" id="298" name="Google Shape;298;p16"/>
          <p:cNvPicPr preferRelativeResize="0"/>
          <p:nvPr/>
        </p:nvPicPr>
        <p:blipFill rotWithShape="1">
          <a:blip r:embed="rId4">
            <a:alphaModFix/>
          </a:blip>
          <a:srcRect b="0" l="0" r="0" t="0"/>
          <a:stretch/>
        </p:blipFill>
        <p:spPr>
          <a:xfrm>
            <a:off x="7292701" y="1393511"/>
            <a:ext cx="2359840" cy="2189542"/>
          </a:xfrm>
          <a:prstGeom prst="rect">
            <a:avLst/>
          </a:prstGeom>
          <a:noFill/>
          <a:ln>
            <a:noFill/>
          </a:ln>
        </p:spPr>
      </p:pic>
      <p:sp>
        <p:nvSpPr>
          <p:cNvPr id="299" name="Google Shape;299;p16"/>
          <p:cNvSpPr txBox="1"/>
          <p:nvPr/>
        </p:nvSpPr>
        <p:spPr>
          <a:xfrm>
            <a:off x="6863522" y="747430"/>
            <a:ext cx="3652078" cy="392996"/>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rgbClr val="262626"/>
              </a:buClr>
              <a:buSzPts val="1800"/>
              <a:buFont typeface="Arial"/>
              <a:buNone/>
            </a:pPr>
            <a:r>
              <a:rPr lang="en-US" sz="1800">
                <a:solidFill>
                  <a:srgbClr val="262626"/>
                </a:solidFill>
                <a:latin typeface="Arial Narrow"/>
                <a:ea typeface="Arial Narrow"/>
                <a:cs typeface="Arial Narrow"/>
                <a:sym typeface="Arial Narrow"/>
              </a:rPr>
              <a:t>Coverage Example for the Arctic</a:t>
            </a:r>
            <a:endParaRPr/>
          </a:p>
        </p:txBody>
      </p:sp>
      <p:sp>
        <p:nvSpPr>
          <p:cNvPr id="300" name="Google Shape;300;p16"/>
          <p:cNvSpPr txBox="1"/>
          <p:nvPr/>
        </p:nvSpPr>
        <p:spPr>
          <a:xfrm>
            <a:off x="8054238" y="1170911"/>
            <a:ext cx="837089"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Narrow"/>
                <a:ea typeface="Arial Narrow"/>
                <a:cs typeface="Arial Narrow"/>
                <a:sym typeface="Arial Narrow"/>
              </a:rPr>
              <a:t>24 hours</a:t>
            </a:r>
            <a:endParaRPr/>
          </a:p>
        </p:txBody>
      </p:sp>
      <p:sp>
        <p:nvSpPr>
          <p:cNvPr id="301" name="Google Shape;301;p16"/>
          <p:cNvSpPr txBox="1"/>
          <p:nvPr/>
        </p:nvSpPr>
        <p:spPr>
          <a:xfrm>
            <a:off x="7945120" y="3613539"/>
            <a:ext cx="80182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Narrow"/>
                <a:ea typeface="Arial Narrow"/>
                <a:cs typeface="Arial Narrow"/>
                <a:sym typeface="Arial Narrow"/>
              </a:rPr>
              <a:t>3 weeks</a:t>
            </a:r>
            <a:endParaRPr/>
          </a:p>
        </p:txBody>
      </p:sp>
      <p:sp>
        <p:nvSpPr>
          <p:cNvPr id="302" name="Google Shape;302;p16"/>
          <p:cNvSpPr/>
          <p:nvPr/>
        </p:nvSpPr>
        <p:spPr>
          <a:xfrm>
            <a:off x="1860296" y="2087217"/>
            <a:ext cx="8913721" cy="4195169"/>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sp>
        <p:nvSpPr>
          <p:cNvPr id="303" name="Google Shape;303;p16"/>
          <p:cNvSpPr txBox="1"/>
          <p:nvPr/>
        </p:nvSpPr>
        <p:spPr>
          <a:xfrm>
            <a:off x="7741920" y="-415163"/>
            <a:ext cx="3454378" cy="1325563"/>
          </a:xfrm>
          <a:prstGeom prst="rect">
            <a:avLst/>
          </a:prstGeom>
          <a:no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Clr>
                <a:srgbClr val="1E4E79"/>
              </a:buClr>
              <a:buSzPts val="1600"/>
              <a:buFont typeface="Arial Narrow"/>
              <a:buNone/>
            </a:pPr>
            <a:r>
              <a:rPr b="0" i="0" lang="en-US" sz="1600">
                <a:solidFill>
                  <a:srgbClr val="1E4E79"/>
                </a:solidFill>
                <a:latin typeface="Arial Narrow"/>
                <a:ea typeface="Arial Narrow"/>
                <a:cs typeface="Arial Narrow"/>
                <a:sym typeface="Arial Narrow"/>
              </a:rPr>
              <a:t>Active Microwave Remote Sensing</a:t>
            </a:r>
            <a:endParaRPr/>
          </a:p>
        </p:txBody>
      </p:sp>
      <p:pic>
        <p:nvPicPr>
          <p:cNvPr id="304" name="Google Shape;304;p16"/>
          <p:cNvPicPr preferRelativeResize="0"/>
          <p:nvPr/>
        </p:nvPicPr>
        <p:blipFill rotWithShape="1">
          <a:blip r:embed="rId5">
            <a:alphaModFix/>
          </a:blip>
          <a:srcRect b="0" l="0" r="0" t="0"/>
          <a:stretch/>
        </p:blipFill>
        <p:spPr>
          <a:xfrm>
            <a:off x="11226800" y="5892800"/>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4"/>
                                        </p:tgtEl>
                                        <p:attrNameLst>
                                          <p:attrName>style.visibility</p:attrName>
                                        </p:attrNameLst>
                                      </p:cBhvr>
                                      <p:to>
                                        <p:strVal val="visible"/>
                                      </p:to>
                                    </p:set>
                                    <p:animEffect filter="fade" transition="in">
                                      <p:cBhvr>
                                        <p:cTn dur="1"/>
                                        <p:tgtEl>
                                          <p:spTgt spid="3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17"/>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b="0" lang="en-US">
                <a:latin typeface="Arial Narrow"/>
                <a:ea typeface="Arial Narrow"/>
                <a:cs typeface="Arial Narrow"/>
                <a:sym typeface="Arial Narrow"/>
              </a:rPr>
              <a:t>Datasets: SAR Imagery Products</a:t>
            </a:r>
            <a:endParaRPr/>
          </a:p>
        </p:txBody>
      </p:sp>
      <p:sp>
        <p:nvSpPr>
          <p:cNvPr id="311" name="Google Shape;311;p17"/>
          <p:cNvSpPr txBox="1"/>
          <p:nvPr>
            <p:ph idx="2" type="body"/>
          </p:nvPr>
        </p:nvSpPr>
        <p:spPr>
          <a:xfrm>
            <a:off x="509835" y="1340635"/>
            <a:ext cx="6267209" cy="4855265"/>
          </a:xfrm>
          <a:prstGeom prst="rect">
            <a:avLst/>
          </a:prstGeom>
          <a:noFill/>
          <a:ln>
            <a:noFill/>
          </a:ln>
        </p:spPr>
        <p:txBody>
          <a:bodyPr anchorCtr="0" anchor="t" bIns="45700" lIns="91425" spcFirstLastPara="1" rIns="91425" wrap="square" tIns="45700">
            <a:normAutofit/>
          </a:bodyPr>
          <a:lstStyle/>
          <a:p>
            <a:pPr indent="0" lvl="0" marL="0" rtl="0" algn="l">
              <a:lnSpc>
                <a:spcPct val="150000"/>
              </a:lnSpc>
              <a:spcBef>
                <a:spcPts val="0"/>
              </a:spcBef>
              <a:spcAft>
                <a:spcPts val="0"/>
              </a:spcAft>
              <a:buClr>
                <a:srgbClr val="262626"/>
              </a:buClr>
              <a:buSzPts val="2400"/>
              <a:buNone/>
            </a:pPr>
            <a:r>
              <a:rPr lang="en-US" sz="2400">
                <a:latin typeface="Arial Narrow"/>
                <a:ea typeface="Arial Narrow"/>
                <a:cs typeface="Arial Narrow"/>
                <a:sym typeface="Arial Narrow"/>
              </a:rPr>
              <a:t>Sentinel 1A/B, Sentinel 2, RadarSat</a:t>
            </a:r>
            <a:endParaRPr sz="2400">
              <a:latin typeface="Arial Narrow"/>
              <a:ea typeface="Arial Narrow"/>
              <a:cs typeface="Arial Narrow"/>
              <a:sym typeface="Arial Narrow"/>
            </a:endParaRPr>
          </a:p>
          <a:p>
            <a:pPr indent="0" lvl="0" marL="0" rtl="0" algn="l">
              <a:lnSpc>
                <a:spcPct val="110000"/>
              </a:lnSpc>
              <a:spcBef>
                <a:spcPts val="2000"/>
              </a:spcBef>
              <a:spcAft>
                <a:spcPts val="0"/>
              </a:spcAft>
              <a:buClr>
                <a:srgbClr val="262626"/>
              </a:buClr>
              <a:buSzPts val="2400"/>
              <a:buNone/>
            </a:pPr>
            <a:r>
              <a:rPr lang="en-US" sz="2400">
                <a:latin typeface="Arial Narrow"/>
                <a:ea typeface="Arial Narrow"/>
                <a:cs typeface="Arial Narrow"/>
                <a:sym typeface="Arial Narrow"/>
              </a:rPr>
              <a:t>Find and download NRT images with PolarView</a:t>
            </a:r>
            <a:endParaRPr sz="2400">
              <a:latin typeface="Arial Narrow"/>
              <a:ea typeface="Arial Narrow"/>
              <a:cs typeface="Arial Narrow"/>
              <a:sym typeface="Arial Narrow"/>
            </a:endParaRPr>
          </a:p>
          <a:p>
            <a:pPr indent="0" lvl="1" marL="457200" rtl="0" algn="l">
              <a:lnSpc>
                <a:spcPct val="100000"/>
              </a:lnSpc>
              <a:spcBef>
                <a:spcPts val="0"/>
              </a:spcBef>
              <a:spcAft>
                <a:spcPts val="0"/>
              </a:spcAft>
              <a:buClr>
                <a:srgbClr val="0070C0"/>
              </a:buClr>
              <a:buSzPts val="1800"/>
              <a:buNone/>
            </a:pPr>
            <a:r>
              <a:rPr lang="en-US" sz="1800" u="sng">
                <a:solidFill>
                  <a:srgbClr val="0070C0"/>
                </a:solidFill>
                <a:latin typeface="Arial Narrow"/>
                <a:ea typeface="Arial Narrow"/>
                <a:cs typeface="Arial Narrow"/>
                <a:sym typeface="Arial Narrow"/>
                <a:hlinkClick r:id="rId3">
                  <a:extLst>
                    <a:ext uri="{A12FA001-AC4F-418D-AE19-62706E023703}">
                      <ahyp:hlinkClr val="tx"/>
                    </a:ext>
                  </a:extLst>
                </a:hlinkClick>
              </a:rPr>
              <a:t>https://www.polarview.aq/arctic</a:t>
            </a:r>
            <a:endParaRPr sz="1800">
              <a:solidFill>
                <a:srgbClr val="0070C0"/>
              </a:solidFill>
              <a:latin typeface="Arial Narrow"/>
              <a:ea typeface="Arial Narrow"/>
              <a:cs typeface="Arial Narrow"/>
              <a:sym typeface="Arial Narrow"/>
            </a:endParaRPr>
          </a:p>
          <a:p>
            <a:pPr indent="0" lvl="0" marL="0" rtl="0" algn="l">
              <a:lnSpc>
                <a:spcPct val="150000"/>
              </a:lnSpc>
              <a:spcBef>
                <a:spcPts val="2000"/>
              </a:spcBef>
              <a:spcAft>
                <a:spcPts val="0"/>
              </a:spcAft>
              <a:buClr>
                <a:srgbClr val="262626"/>
              </a:buClr>
              <a:buSzPts val="2400"/>
              <a:buNone/>
            </a:pPr>
            <a:r>
              <a:rPr lang="en-US" sz="2400">
                <a:latin typeface="Arial Narrow"/>
                <a:ea typeface="Arial Narrow"/>
                <a:cs typeface="Arial Narrow"/>
                <a:sym typeface="Arial Narrow"/>
              </a:rPr>
              <a:t>CoastWatch SAR data landing page</a:t>
            </a:r>
            <a:endParaRPr/>
          </a:p>
          <a:p>
            <a:pPr indent="0" lvl="1" marL="457200" rtl="0" algn="l">
              <a:lnSpc>
                <a:spcPct val="100000"/>
              </a:lnSpc>
              <a:spcBef>
                <a:spcPts val="0"/>
              </a:spcBef>
              <a:spcAft>
                <a:spcPts val="0"/>
              </a:spcAft>
              <a:buClr>
                <a:srgbClr val="0070C0"/>
              </a:buClr>
              <a:buSzPts val="1600"/>
              <a:buNone/>
            </a:pPr>
            <a:r>
              <a:rPr lang="en-US" sz="1600" u="sng">
                <a:solidFill>
                  <a:srgbClr val="0070C0"/>
                </a:solidFill>
                <a:latin typeface="Arial Narrow"/>
                <a:ea typeface="Arial Narrow"/>
                <a:cs typeface="Arial Narrow"/>
                <a:sym typeface="Arial Narrow"/>
                <a:hlinkClick r:id="rId4">
                  <a:extLst>
                    <a:ext uri="{A12FA001-AC4F-418D-AE19-62706E023703}">
                      <ahyp:hlinkClr val="tx"/>
                    </a:ext>
                  </a:extLst>
                </a:hlinkClick>
              </a:rPr>
              <a:t>https://coastwatch.noaa.gov/cw/satellite-data-products/...</a:t>
            </a:r>
            <a:endParaRPr sz="1600">
              <a:solidFill>
                <a:srgbClr val="0070C0"/>
              </a:solidFill>
              <a:latin typeface="Arial Narrow"/>
              <a:ea typeface="Arial Narrow"/>
              <a:cs typeface="Arial Narrow"/>
              <a:sym typeface="Arial Narrow"/>
            </a:endParaRPr>
          </a:p>
          <a:p>
            <a:pPr indent="0" lvl="0" marL="0" rtl="0" algn="l">
              <a:lnSpc>
                <a:spcPct val="100000"/>
              </a:lnSpc>
              <a:spcBef>
                <a:spcPts val="2000"/>
              </a:spcBef>
              <a:spcAft>
                <a:spcPts val="0"/>
              </a:spcAft>
              <a:buClr>
                <a:srgbClr val="262626"/>
              </a:buClr>
              <a:buSzPts val="2400"/>
              <a:buNone/>
            </a:pPr>
            <a:r>
              <a:rPr lang="en-US" sz="2400">
                <a:latin typeface="Arial Narrow"/>
                <a:ea typeface="Arial Narrow"/>
                <a:cs typeface="Arial Narrow"/>
                <a:sym typeface="Arial Narrow"/>
              </a:rPr>
              <a:t>More products are coming through CoastWatch. </a:t>
            </a:r>
            <a:endParaRPr/>
          </a:p>
        </p:txBody>
      </p:sp>
      <p:sp>
        <p:nvSpPr>
          <p:cNvPr id="312" name="Google Shape;312;p17"/>
          <p:cNvSpPr txBox="1"/>
          <p:nvPr>
            <p:ph idx="12" type="sldNum"/>
          </p:nvPr>
        </p:nvSpPr>
        <p:spPr>
          <a:xfrm>
            <a:off x="11041343" y="6441410"/>
            <a:ext cx="1104014"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latin typeface="Arial Narrow"/>
                <a:ea typeface="Arial Narrow"/>
                <a:cs typeface="Arial Narrow"/>
                <a:sym typeface="Arial Narrow"/>
              </a:rPr>
              <a:t>‹#›</a:t>
            </a:fld>
            <a:r>
              <a:rPr lang="en-US">
                <a:latin typeface="Arial Narrow"/>
                <a:ea typeface="Arial Narrow"/>
                <a:cs typeface="Arial Narrow"/>
                <a:sym typeface="Arial Narrow"/>
              </a:rPr>
              <a:t> </a:t>
            </a:r>
            <a:endParaRPr>
              <a:latin typeface="Arial Narrow"/>
              <a:ea typeface="Arial Narrow"/>
              <a:cs typeface="Arial Narrow"/>
              <a:sym typeface="Arial Narrow"/>
            </a:endParaRPr>
          </a:p>
        </p:txBody>
      </p:sp>
      <p:sp>
        <p:nvSpPr>
          <p:cNvPr id="313" name="Google Shape;313;p17"/>
          <p:cNvSpPr txBox="1"/>
          <p:nvPr>
            <p:ph idx="11"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r>
              <a:rPr lang="en-US">
                <a:latin typeface="Arial Narrow"/>
                <a:ea typeface="Arial Narrow"/>
                <a:cs typeface="Arial Narrow"/>
                <a:sym typeface="Arial Narrow"/>
              </a:rPr>
              <a:t>PolarWatch                                 https://polarwatch.noaa.gov</a:t>
            </a:r>
            <a:endParaRPr>
              <a:latin typeface="Arial Narrow"/>
              <a:ea typeface="Arial Narrow"/>
              <a:cs typeface="Arial Narrow"/>
              <a:sym typeface="Arial Narrow"/>
            </a:endParaRPr>
          </a:p>
        </p:txBody>
      </p:sp>
      <p:pic>
        <p:nvPicPr>
          <p:cNvPr descr="https://lh6.googleusercontent.com/tfo3KgMTmTeJSN7AtwrNTjIeDtjbz3YNIycBNK51HbxvmEeLUKaX5jvVLoWqaW2jN55_yWEQsQid362LR3QwgX-Vcxn2kYQo75C-EF9Eai74RUl9vM1g__988F2aP5bYoieiLy1dGSMFnYIKIg" id="314" name="Google Shape;314;p17"/>
          <p:cNvPicPr preferRelativeResize="0"/>
          <p:nvPr/>
        </p:nvPicPr>
        <p:blipFill rotWithShape="1">
          <a:blip r:embed="rId5">
            <a:alphaModFix/>
          </a:blip>
          <a:srcRect b="0" l="0" r="0" t="0"/>
          <a:stretch/>
        </p:blipFill>
        <p:spPr>
          <a:xfrm>
            <a:off x="6813167" y="1267915"/>
            <a:ext cx="4958108" cy="4174435"/>
          </a:xfrm>
          <a:prstGeom prst="rect">
            <a:avLst/>
          </a:prstGeom>
          <a:noFill/>
          <a:ln>
            <a:noFill/>
          </a:ln>
        </p:spPr>
      </p:pic>
      <p:sp>
        <p:nvSpPr>
          <p:cNvPr id="315" name="Google Shape;315;p17"/>
          <p:cNvSpPr/>
          <p:nvPr/>
        </p:nvSpPr>
        <p:spPr>
          <a:xfrm>
            <a:off x="6727800" y="5542838"/>
            <a:ext cx="5043475"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Narrow"/>
                <a:ea typeface="Arial Narrow"/>
                <a:cs typeface="Arial Narrow"/>
                <a:sym typeface="Arial Narrow"/>
              </a:rPr>
              <a:t>Break up of the Larson Ice Shelf. A68 sets sail from Larsen C. Sentinel 1 SAR image [Credit: Adrian Luckman, Swansea University].</a:t>
            </a:r>
            <a:endParaRPr/>
          </a:p>
          <a:p>
            <a:pPr indent="0" lvl="0" marL="0" marR="0" rtl="0" algn="l">
              <a:spcBef>
                <a:spcPts val="0"/>
              </a:spcBef>
              <a:spcAft>
                <a:spcPts val="0"/>
              </a:spcAft>
              <a:buNone/>
            </a:pPr>
            <a:br>
              <a:rPr lang="en-US" sz="1400">
                <a:solidFill>
                  <a:schemeClr val="dk1"/>
                </a:solidFill>
                <a:latin typeface="Arial Narrow"/>
                <a:ea typeface="Arial Narrow"/>
                <a:cs typeface="Arial Narrow"/>
                <a:sym typeface="Arial Narrow"/>
              </a:rPr>
            </a:br>
            <a:endParaRPr sz="1400">
              <a:solidFill>
                <a:schemeClr val="dk1"/>
              </a:solidFill>
              <a:latin typeface="Arial Narrow"/>
              <a:ea typeface="Arial Narrow"/>
              <a:cs typeface="Arial Narrow"/>
              <a:sym typeface="Arial Narrow"/>
            </a:endParaRPr>
          </a:p>
        </p:txBody>
      </p:sp>
      <p:pic>
        <p:nvPicPr>
          <p:cNvPr id="316" name="Google Shape;316;p17"/>
          <p:cNvPicPr preferRelativeResize="0"/>
          <p:nvPr/>
        </p:nvPicPr>
        <p:blipFill rotWithShape="1">
          <a:blip r:embed="rId6">
            <a:alphaModFix/>
          </a:blip>
          <a:srcRect b="0" l="0" r="0" t="0"/>
          <a:stretch/>
        </p:blipFill>
        <p:spPr>
          <a:xfrm>
            <a:off x="11226800" y="5892800"/>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16"/>
                                        </p:tgtEl>
                                        <p:attrNameLst>
                                          <p:attrName>style.visibility</p:attrName>
                                        </p:attrNameLst>
                                      </p:cBhvr>
                                      <p:to>
                                        <p:strVal val="visible"/>
                                      </p:to>
                                    </p:set>
                                    <p:animEffect filter="fade" transition="in">
                                      <p:cBhvr>
                                        <p:cTn dur="1"/>
                                        <p:tgtEl>
                                          <p:spTgt spid="3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id="322" name="Google Shape;322;p18"/>
          <p:cNvPicPr preferRelativeResize="0"/>
          <p:nvPr/>
        </p:nvPicPr>
        <p:blipFill rotWithShape="1">
          <a:blip r:embed="rId3">
            <a:alphaModFix/>
          </a:blip>
          <a:srcRect b="0" l="0" r="0" t="0"/>
          <a:stretch/>
        </p:blipFill>
        <p:spPr>
          <a:xfrm>
            <a:off x="7505700" y="1006028"/>
            <a:ext cx="3657600" cy="4876800"/>
          </a:xfrm>
          <a:prstGeom prst="rect">
            <a:avLst/>
          </a:prstGeom>
          <a:noFill/>
          <a:ln>
            <a:noFill/>
          </a:ln>
        </p:spPr>
      </p:pic>
      <p:sp>
        <p:nvSpPr>
          <p:cNvPr id="323" name="Google Shape;323;p18"/>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b="0" lang="en-US">
                <a:latin typeface="Arial Narrow"/>
                <a:ea typeface="Arial Narrow"/>
                <a:cs typeface="Arial Narrow"/>
                <a:sym typeface="Arial Narrow"/>
              </a:rPr>
              <a:t>Datasets: ICESAT-2 launched Sep 2018</a:t>
            </a:r>
            <a:endParaRPr/>
          </a:p>
        </p:txBody>
      </p:sp>
      <p:sp>
        <p:nvSpPr>
          <p:cNvPr id="324" name="Google Shape;324;p18"/>
          <p:cNvSpPr txBox="1"/>
          <p:nvPr>
            <p:ph idx="1" type="body"/>
          </p:nvPr>
        </p:nvSpPr>
        <p:spPr>
          <a:xfrm>
            <a:off x="777240" y="1591945"/>
            <a:ext cx="64770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262626"/>
              </a:buClr>
              <a:buSzPts val="2800"/>
              <a:buNone/>
            </a:pPr>
            <a:r>
              <a:rPr lang="en-US">
                <a:latin typeface="Arial Narrow"/>
                <a:ea typeface="Arial Narrow"/>
                <a:cs typeface="Arial Narrow"/>
                <a:sym typeface="Arial Narrow"/>
              </a:rPr>
              <a:t>Level 3 data now available</a:t>
            </a:r>
            <a:endParaRPr/>
          </a:p>
          <a:p>
            <a:pPr indent="0" lvl="0" marL="0" rtl="0" algn="l">
              <a:lnSpc>
                <a:spcPct val="90000"/>
              </a:lnSpc>
              <a:spcBef>
                <a:spcPts val="2200"/>
              </a:spcBef>
              <a:spcAft>
                <a:spcPts val="0"/>
              </a:spcAft>
              <a:buClr>
                <a:srgbClr val="262626"/>
              </a:buClr>
              <a:buSzPts val="2800"/>
              <a:buNone/>
            </a:pPr>
            <a:r>
              <a:rPr lang="en-US">
                <a:latin typeface="Arial Narrow"/>
                <a:ea typeface="Arial Narrow"/>
                <a:cs typeface="Arial Narrow"/>
                <a:sym typeface="Arial Narrow"/>
              </a:rPr>
              <a:t>High-resolution laser altimetry data products</a:t>
            </a:r>
            <a:endParaRPr/>
          </a:p>
          <a:p>
            <a:pPr indent="0" lvl="0" marL="0" rtl="0" algn="l">
              <a:lnSpc>
                <a:spcPct val="90000"/>
              </a:lnSpc>
              <a:spcBef>
                <a:spcPts val="2200"/>
              </a:spcBef>
              <a:spcAft>
                <a:spcPts val="0"/>
              </a:spcAft>
              <a:buClr>
                <a:srgbClr val="262626"/>
              </a:buClr>
              <a:buSzPts val="2800"/>
              <a:buNone/>
            </a:pPr>
            <a:r>
              <a:rPr lang="en-US">
                <a:latin typeface="Arial Narrow"/>
                <a:ea typeface="Arial Narrow"/>
                <a:cs typeface="Arial Narrow"/>
                <a:sym typeface="Arial Narrow"/>
              </a:rPr>
              <a:t>Small footprint, coverage area</a:t>
            </a:r>
            <a:endParaRPr/>
          </a:p>
          <a:p>
            <a:pPr indent="0" lvl="0" marL="0" rtl="0" algn="l">
              <a:lnSpc>
                <a:spcPct val="90000"/>
              </a:lnSpc>
              <a:spcBef>
                <a:spcPts val="2200"/>
              </a:spcBef>
              <a:spcAft>
                <a:spcPts val="0"/>
              </a:spcAft>
              <a:buClr>
                <a:srgbClr val="262626"/>
              </a:buClr>
              <a:buSzPts val="2800"/>
              <a:buNone/>
            </a:pPr>
            <a:r>
              <a:rPr lang="en-US">
                <a:latin typeface="Arial Narrow"/>
                <a:ea typeface="Arial Narrow"/>
                <a:cs typeface="Arial Narrow"/>
                <a:sym typeface="Arial Narrow"/>
              </a:rPr>
              <a:t>Sea ice thickness, freeboard, land ice height, land and canopy elevation, sea surface height.</a:t>
            </a:r>
            <a:endParaRPr/>
          </a:p>
          <a:p>
            <a:pPr indent="0" lvl="0" marL="0" rtl="0" algn="l">
              <a:lnSpc>
                <a:spcPct val="90000"/>
              </a:lnSpc>
              <a:spcBef>
                <a:spcPts val="2200"/>
              </a:spcBef>
              <a:spcAft>
                <a:spcPts val="0"/>
              </a:spcAft>
              <a:buClr>
                <a:srgbClr val="262626"/>
              </a:buClr>
              <a:buSzPts val="2800"/>
              <a:buNone/>
            </a:pPr>
            <a:r>
              <a:t/>
            </a:r>
            <a:endParaRPr>
              <a:latin typeface="Arial Narrow"/>
              <a:ea typeface="Arial Narrow"/>
              <a:cs typeface="Arial Narrow"/>
              <a:sym typeface="Arial Narrow"/>
            </a:endParaRPr>
          </a:p>
        </p:txBody>
      </p:sp>
      <p:sp>
        <p:nvSpPr>
          <p:cNvPr id="325" name="Google Shape;325;p18"/>
          <p:cNvSpPr txBox="1"/>
          <p:nvPr>
            <p:ph idx="12" type="sldNum"/>
          </p:nvPr>
        </p:nvSpPr>
        <p:spPr>
          <a:xfrm>
            <a:off x="11041343" y="6441410"/>
            <a:ext cx="1104014"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latin typeface="Arial Narrow"/>
                <a:ea typeface="Arial Narrow"/>
                <a:cs typeface="Arial Narrow"/>
                <a:sym typeface="Arial Narrow"/>
              </a:rPr>
              <a:t>‹#›</a:t>
            </a:fld>
            <a:r>
              <a:rPr lang="en-US">
                <a:latin typeface="Arial Narrow"/>
                <a:ea typeface="Arial Narrow"/>
                <a:cs typeface="Arial Narrow"/>
                <a:sym typeface="Arial Narrow"/>
              </a:rPr>
              <a:t> </a:t>
            </a:r>
            <a:endParaRPr>
              <a:latin typeface="Arial Narrow"/>
              <a:ea typeface="Arial Narrow"/>
              <a:cs typeface="Arial Narrow"/>
              <a:sym typeface="Arial Narrow"/>
            </a:endParaRPr>
          </a:p>
        </p:txBody>
      </p:sp>
      <p:sp>
        <p:nvSpPr>
          <p:cNvPr id="326" name="Google Shape;326;p18"/>
          <p:cNvSpPr txBox="1"/>
          <p:nvPr>
            <p:ph idx="11"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r>
              <a:rPr lang="en-US">
                <a:latin typeface="Arial Narrow"/>
                <a:ea typeface="Arial Narrow"/>
                <a:cs typeface="Arial Narrow"/>
                <a:sym typeface="Arial Narrow"/>
              </a:rPr>
              <a:t>PolarWatch                                 https://polarwatch.noaa.gov</a:t>
            </a:r>
            <a:endParaRPr>
              <a:latin typeface="Arial Narrow"/>
              <a:ea typeface="Arial Narrow"/>
              <a:cs typeface="Arial Narrow"/>
              <a:sym typeface="Arial Narrow"/>
            </a:endParaRPr>
          </a:p>
        </p:txBody>
      </p:sp>
      <p:sp>
        <p:nvSpPr>
          <p:cNvPr id="327" name="Google Shape;327;p18"/>
          <p:cNvSpPr txBox="1"/>
          <p:nvPr/>
        </p:nvSpPr>
        <p:spPr>
          <a:xfrm>
            <a:off x="9041093" y="5919801"/>
            <a:ext cx="1718740"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Narrow"/>
                <a:ea typeface="Arial Narrow"/>
                <a:cs typeface="Arial Narrow"/>
                <a:sym typeface="Arial Narrow"/>
              </a:rPr>
              <a:t>Image courtesy NASA. </a:t>
            </a:r>
            <a:endParaRPr/>
          </a:p>
        </p:txBody>
      </p:sp>
      <p:sp>
        <p:nvSpPr>
          <p:cNvPr id="328" name="Google Shape;328;p18"/>
          <p:cNvSpPr/>
          <p:nvPr/>
        </p:nvSpPr>
        <p:spPr>
          <a:xfrm>
            <a:off x="777240" y="5100290"/>
            <a:ext cx="6049433"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Arial Narrow"/>
                <a:ea typeface="Arial Narrow"/>
                <a:cs typeface="Arial Narrow"/>
                <a:sym typeface="Arial Narrow"/>
              </a:rPr>
              <a:t>NSIDC: Download and Information</a:t>
            </a:r>
            <a:r>
              <a:rPr lang="en-US" sz="2000">
                <a:solidFill>
                  <a:schemeClr val="dk1"/>
                </a:solidFill>
                <a:latin typeface="Arial Narrow"/>
                <a:ea typeface="Arial Narrow"/>
                <a:cs typeface="Arial Narrow"/>
                <a:sym typeface="Arial Narrow"/>
              </a:rPr>
              <a:t>:</a:t>
            </a:r>
            <a:endParaRPr/>
          </a:p>
          <a:p>
            <a:pPr indent="0" lvl="0" marL="0" marR="0" rtl="0" algn="l">
              <a:spcBef>
                <a:spcPts val="0"/>
              </a:spcBef>
              <a:spcAft>
                <a:spcPts val="0"/>
              </a:spcAft>
              <a:buNone/>
            </a:pPr>
            <a:r>
              <a:rPr b="1" lang="en-US" sz="2000" u="sng">
                <a:solidFill>
                  <a:srgbClr val="0070C0"/>
                </a:solidFill>
                <a:latin typeface="Arial Narrow"/>
                <a:ea typeface="Arial Narrow"/>
                <a:cs typeface="Arial Narrow"/>
                <a:sym typeface="Arial Narrow"/>
                <a:hlinkClick r:id="rId4">
                  <a:extLst>
                    <a:ext uri="{A12FA001-AC4F-418D-AE19-62706E023703}">
                      <ahyp:hlinkClr val="tx"/>
                    </a:ext>
                  </a:extLst>
                </a:hlinkClick>
              </a:rPr>
              <a:t>https://nsidc.org/data/icesat-2</a:t>
            </a:r>
            <a:endParaRPr b="1" sz="2000">
              <a:solidFill>
                <a:srgbClr val="0070C0"/>
              </a:solidFill>
              <a:latin typeface="Arial Narrow"/>
              <a:ea typeface="Arial Narrow"/>
              <a:cs typeface="Arial Narrow"/>
              <a:sym typeface="Arial Narrow"/>
            </a:endParaRPr>
          </a:p>
        </p:txBody>
      </p:sp>
      <p:pic>
        <p:nvPicPr>
          <p:cNvPr id="329" name="Google Shape;329;p18"/>
          <p:cNvPicPr preferRelativeResize="0"/>
          <p:nvPr/>
        </p:nvPicPr>
        <p:blipFill rotWithShape="1">
          <a:blip r:embed="rId5">
            <a:alphaModFix/>
          </a:blip>
          <a:srcRect b="0" l="0" r="0" t="0"/>
          <a:stretch/>
        </p:blipFill>
        <p:spPr>
          <a:xfrm>
            <a:off x="11226800" y="5892800"/>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1"/>
                                        <p:tgtEl>
                                          <p:spTgt spid="3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19"/>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b="0" lang="en-US">
                <a:latin typeface="Arial Narrow"/>
                <a:ea typeface="Arial Narrow"/>
                <a:cs typeface="Arial Narrow"/>
                <a:sym typeface="Arial Narrow"/>
              </a:rPr>
              <a:t>Polar Projections</a:t>
            </a:r>
            <a:endParaRPr/>
          </a:p>
        </p:txBody>
      </p:sp>
      <p:sp>
        <p:nvSpPr>
          <p:cNvPr id="336" name="Google Shape;336;p19"/>
          <p:cNvSpPr txBox="1"/>
          <p:nvPr>
            <p:ph idx="1" type="body"/>
          </p:nvPr>
        </p:nvSpPr>
        <p:spPr>
          <a:xfrm>
            <a:off x="72964" y="1504022"/>
            <a:ext cx="6947768" cy="4351338"/>
          </a:xfrm>
          <a:prstGeom prst="rect">
            <a:avLst/>
          </a:prstGeom>
          <a:noFill/>
          <a:ln>
            <a:noFill/>
          </a:ln>
        </p:spPr>
        <p:txBody>
          <a:bodyPr anchorCtr="0" anchor="t" bIns="45700" lIns="91425" spcFirstLastPara="1" rIns="91425" wrap="square" tIns="45700">
            <a:normAutofit/>
          </a:bodyPr>
          <a:lstStyle/>
          <a:p>
            <a:pPr indent="0" lvl="1" marL="457200" rtl="0" algn="l">
              <a:lnSpc>
                <a:spcPct val="90000"/>
              </a:lnSpc>
              <a:spcBef>
                <a:spcPts val="0"/>
              </a:spcBef>
              <a:spcAft>
                <a:spcPts val="0"/>
              </a:spcAft>
              <a:buClr>
                <a:srgbClr val="262626"/>
              </a:buClr>
              <a:buSzPts val="2400"/>
              <a:buNone/>
            </a:pPr>
            <a:r>
              <a:rPr lang="en-US">
                <a:latin typeface="Arial Narrow"/>
                <a:ea typeface="Arial Narrow"/>
                <a:cs typeface="Arial Narrow"/>
                <a:sym typeface="Arial Narrow"/>
              </a:rPr>
              <a:t>Data products in the polar regions are </a:t>
            </a:r>
            <a:br>
              <a:rPr lang="en-US">
                <a:latin typeface="Arial Narrow"/>
                <a:ea typeface="Arial Narrow"/>
                <a:cs typeface="Arial Narrow"/>
                <a:sym typeface="Arial Narrow"/>
              </a:rPr>
            </a:br>
            <a:r>
              <a:rPr lang="en-US">
                <a:latin typeface="Arial Narrow"/>
                <a:ea typeface="Arial Narrow"/>
                <a:cs typeface="Arial Narrow"/>
                <a:sym typeface="Arial Narrow"/>
              </a:rPr>
              <a:t>produced in a number of projections. </a:t>
            </a:r>
            <a:endParaRPr/>
          </a:p>
          <a:p>
            <a:pPr indent="0" lvl="1" marL="457200" rtl="0" algn="l">
              <a:lnSpc>
                <a:spcPct val="90000"/>
              </a:lnSpc>
              <a:spcBef>
                <a:spcPts val="1700"/>
              </a:spcBef>
              <a:spcAft>
                <a:spcPts val="0"/>
              </a:spcAft>
              <a:buClr>
                <a:srgbClr val="262626"/>
              </a:buClr>
              <a:buSzPts val="2400"/>
              <a:buNone/>
            </a:pPr>
            <a:r>
              <a:rPr lang="en-US">
                <a:latin typeface="Arial Narrow"/>
                <a:ea typeface="Arial Narrow"/>
                <a:cs typeface="Arial Narrow"/>
                <a:sym typeface="Arial Narrow"/>
              </a:rPr>
              <a:t>There are reasons for multiple projections </a:t>
            </a:r>
            <a:br>
              <a:rPr lang="en-US">
                <a:latin typeface="Arial Narrow"/>
                <a:ea typeface="Arial Narrow"/>
                <a:cs typeface="Arial Narrow"/>
                <a:sym typeface="Arial Narrow"/>
              </a:rPr>
            </a:br>
            <a:r>
              <a:rPr lang="en-US">
                <a:latin typeface="Arial Narrow"/>
                <a:ea typeface="Arial Narrow"/>
                <a:cs typeface="Arial Narrow"/>
                <a:sym typeface="Arial Narrow"/>
              </a:rPr>
              <a:t>including intended use and spatial domain.</a:t>
            </a:r>
            <a:endParaRPr/>
          </a:p>
          <a:p>
            <a:pPr indent="0" lvl="1" marL="457200" rtl="0" algn="l">
              <a:lnSpc>
                <a:spcPct val="90000"/>
              </a:lnSpc>
              <a:spcBef>
                <a:spcPts val="1700"/>
              </a:spcBef>
              <a:spcAft>
                <a:spcPts val="0"/>
              </a:spcAft>
              <a:buClr>
                <a:srgbClr val="262626"/>
              </a:buClr>
              <a:buSzPts val="2400"/>
              <a:buNone/>
            </a:pPr>
            <a:r>
              <a:rPr lang="en-US">
                <a:latin typeface="Arial Narrow"/>
                <a:ea typeface="Arial Narrow"/>
                <a:cs typeface="Arial Narrow"/>
                <a:sym typeface="Arial Narrow"/>
              </a:rPr>
              <a:t>Open source software can convert between </a:t>
            </a:r>
            <a:br>
              <a:rPr lang="en-US">
                <a:latin typeface="Arial Narrow"/>
                <a:ea typeface="Arial Narrow"/>
                <a:cs typeface="Arial Narrow"/>
                <a:sym typeface="Arial Narrow"/>
              </a:rPr>
            </a:br>
            <a:r>
              <a:rPr lang="en-US">
                <a:latin typeface="Arial Narrow"/>
                <a:ea typeface="Arial Narrow"/>
                <a:cs typeface="Arial Narrow"/>
                <a:sym typeface="Arial Narrow"/>
              </a:rPr>
              <a:t>projections and plot data using projections. </a:t>
            </a:r>
            <a:endParaRPr/>
          </a:p>
          <a:p>
            <a:pPr indent="0" lvl="1" marL="457200" rtl="0" algn="l">
              <a:lnSpc>
                <a:spcPct val="90000"/>
              </a:lnSpc>
              <a:spcBef>
                <a:spcPts val="1700"/>
              </a:spcBef>
              <a:spcAft>
                <a:spcPts val="0"/>
              </a:spcAft>
              <a:buClr>
                <a:srgbClr val="262626"/>
              </a:buClr>
              <a:buSzPts val="2400"/>
              <a:buNone/>
            </a:pPr>
            <a:r>
              <a:rPr lang="en-US">
                <a:latin typeface="Arial Narrow"/>
                <a:ea typeface="Arial Narrow"/>
                <a:cs typeface="Arial Narrow"/>
                <a:sym typeface="Arial Narrow"/>
              </a:rPr>
              <a:t>Be aware of the implications with reprojecting </a:t>
            </a:r>
            <a:endParaRPr/>
          </a:p>
          <a:p>
            <a:pPr indent="0" lvl="1" marL="457200" rtl="0" algn="l">
              <a:lnSpc>
                <a:spcPct val="100000"/>
              </a:lnSpc>
              <a:spcBef>
                <a:spcPts val="1700"/>
              </a:spcBef>
              <a:spcAft>
                <a:spcPts val="0"/>
              </a:spcAft>
              <a:buClr>
                <a:srgbClr val="262626"/>
              </a:buClr>
              <a:buSzPts val="2400"/>
              <a:buNone/>
            </a:pPr>
            <a:r>
              <a:rPr lang="en-US">
                <a:latin typeface="Arial Narrow"/>
                <a:ea typeface="Arial Narrow"/>
                <a:cs typeface="Arial Narrow"/>
                <a:sym typeface="Arial Narrow"/>
              </a:rPr>
              <a:t>PolarWatch provides code examples </a:t>
            </a:r>
            <a:br>
              <a:rPr lang="en-US">
                <a:latin typeface="Arial Narrow"/>
                <a:ea typeface="Arial Narrow"/>
                <a:cs typeface="Arial Narrow"/>
                <a:sym typeface="Arial Narrow"/>
              </a:rPr>
            </a:br>
            <a:r>
              <a:rPr lang="en-US">
                <a:latin typeface="Arial Narrow"/>
                <a:ea typeface="Arial Narrow"/>
                <a:cs typeface="Arial Narrow"/>
                <a:sym typeface="Arial Narrow"/>
              </a:rPr>
              <a:t>for working with projected data in python and R.</a:t>
            </a:r>
            <a:endParaRPr/>
          </a:p>
        </p:txBody>
      </p:sp>
      <p:sp>
        <p:nvSpPr>
          <p:cNvPr id="337" name="Google Shape;337;p19"/>
          <p:cNvSpPr txBox="1"/>
          <p:nvPr>
            <p:ph idx="12" type="sldNum"/>
          </p:nvPr>
        </p:nvSpPr>
        <p:spPr>
          <a:xfrm>
            <a:off x="11041343" y="6441410"/>
            <a:ext cx="1104014"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latin typeface="Arial Narrow"/>
                <a:ea typeface="Arial Narrow"/>
                <a:cs typeface="Arial Narrow"/>
                <a:sym typeface="Arial Narrow"/>
              </a:rPr>
              <a:t>‹#›</a:t>
            </a:fld>
            <a:r>
              <a:rPr lang="en-US">
                <a:latin typeface="Arial Narrow"/>
                <a:ea typeface="Arial Narrow"/>
                <a:cs typeface="Arial Narrow"/>
                <a:sym typeface="Arial Narrow"/>
              </a:rPr>
              <a:t> </a:t>
            </a:r>
            <a:endParaRPr>
              <a:latin typeface="Arial Narrow"/>
              <a:ea typeface="Arial Narrow"/>
              <a:cs typeface="Arial Narrow"/>
              <a:sym typeface="Arial Narrow"/>
            </a:endParaRPr>
          </a:p>
        </p:txBody>
      </p:sp>
      <p:sp>
        <p:nvSpPr>
          <p:cNvPr id="338" name="Google Shape;338;p19"/>
          <p:cNvSpPr txBox="1"/>
          <p:nvPr>
            <p:ph idx="11"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r>
              <a:rPr lang="en-US">
                <a:latin typeface="Arial Narrow"/>
                <a:ea typeface="Arial Narrow"/>
                <a:cs typeface="Arial Narrow"/>
                <a:sym typeface="Arial Narrow"/>
              </a:rPr>
              <a:t>PolarWatch                                 https://polarwatch.noaa.gov</a:t>
            </a:r>
            <a:endParaRPr>
              <a:latin typeface="Arial Narrow"/>
              <a:ea typeface="Arial Narrow"/>
              <a:cs typeface="Arial Narrow"/>
              <a:sym typeface="Arial Narrow"/>
            </a:endParaRPr>
          </a:p>
        </p:txBody>
      </p:sp>
      <p:pic>
        <p:nvPicPr>
          <p:cNvPr id="339" name="Google Shape;339;p19"/>
          <p:cNvPicPr preferRelativeResize="0"/>
          <p:nvPr/>
        </p:nvPicPr>
        <p:blipFill rotWithShape="1">
          <a:blip r:embed="rId3">
            <a:alphaModFix/>
          </a:blip>
          <a:srcRect b="0" l="0" r="0" t="0"/>
          <a:stretch/>
        </p:blipFill>
        <p:spPr>
          <a:xfrm>
            <a:off x="6792749" y="1196788"/>
            <a:ext cx="4997065" cy="3569332"/>
          </a:xfrm>
          <a:prstGeom prst="rect">
            <a:avLst/>
          </a:prstGeom>
          <a:noFill/>
          <a:ln>
            <a:noFill/>
          </a:ln>
        </p:spPr>
      </p:pic>
      <p:sp>
        <p:nvSpPr>
          <p:cNvPr id="340" name="Google Shape;340;p19"/>
          <p:cNvSpPr/>
          <p:nvPr/>
        </p:nvSpPr>
        <p:spPr>
          <a:xfrm>
            <a:off x="6845921" y="5003600"/>
            <a:ext cx="5098303"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u="sng">
                <a:solidFill>
                  <a:schemeClr val="dk1"/>
                </a:solidFill>
                <a:latin typeface="Arial Narrow"/>
                <a:ea typeface="Arial Narrow"/>
                <a:cs typeface="Arial Narrow"/>
                <a:sym typeface="Arial Narrow"/>
                <a:hlinkClick r:id="rId4">
                  <a:extLst>
                    <a:ext uri="{A12FA001-AC4F-418D-AE19-62706E023703}">
                      <ahyp:hlinkClr val="tx"/>
                    </a:ext>
                  </a:extLst>
                </a:hlinkClick>
              </a:rPr>
              <a:t>https://dale-robinson.gitbook.io/coastwatch-satellite-course-may-2021/tutorials/r-tutorial/chapter-7-reprojecting-satellite-and-buoy-data</a:t>
            </a:r>
            <a:endParaRPr sz="16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t/>
            </a:r>
            <a:endParaRPr sz="1600">
              <a:solidFill>
                <a:schemeClr val="dk1"/>
              </a:solidFill>
              <a:latin typeface="Arial Narrow"/>
              <a:ea typeface="Arial Narrow"/>
              <a:cs typeface="Arial Narrow"/>
              <a:sym typeface="Arial Narrow"/>
            </a:endParaRPr>
          </a:p>
        </p:txBody>
      </p:sp>
      <p:pic>
        <p:nvPicPr>
          <p:cNvPr id="341" name="Google Shape;341;p19"/>
          <p:cNvPicPr preferRelativeResize="0"/>
          <p:nvPr/>
        </p:nvPicPr>
        <p:blipFill rotWithShape="1">
          <a:blip r:embed="rId5">
            <a:alphaModFix/>
          </a:blip>
          <a:srcRect b="0" l="0" r="0" t="0"/>
          <a:stretch/>
        </p:blipFill>
        <p:spPr>
          <a:xfrm>
            <a:off x="11226800" y="5892800"/>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41"/>
                                        </p:tgtEl>
                                        <p:attrNameLst>
                                          <p:attrName>style.visibility</p:attrName>
                                        </p:attrNameLst>
                                      </p:cBhvr>
                                      <p:to>
                                        <p:strVal val="visible"/>
                                      </p:to>
                                    </p:set>
                                    <p:animEffect filter="fade" transition="in">
                                      <p:cBhvr>
                                        <p:cTn dur="1"/>
                                        <p:tgtEl>
                                          <p:spTgt spid="3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2"/>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a:buNone/>
            </a:pPr>
            <a:r>
              <a:rPr lang="en-US"/>
              <a:t>Outline</a:t>
            </a:r>
            <a:endParaRPr/>
          </a:p>
        </p:txBody>
      </p:sp>
      <p:sp>
        <p:nvSpPr>
          <p:cNvPr id="96" name="Google Shape;96;p2"/>
          <p:cNvSpPr txBox="1"/>
          <p:nvPr>
            <p:ph idx="1" type="body"/>
          </p:nvPr>
        </p:nvSpPr>
        <p:spPr>
          <a:xfrm>
            <a:off x="1533535" y="1158329"/>
            <a:ext cx="8745187" cy="4923632"/>
          </a:xfrm>
          <a:prstGeom prst="rect">
            <a:avLst/>
          </a:prstGeom>
          <a:noFill/>
          <a:ln>
            <a:noFill/>
          </a:ln>
        </p:spPr>
        <p:txBody>
          <a:bodyPr anchorCtr="0" anchor="t" bIns="45700" lIns="91425" spcFirstLastPara="1" rIns="91425" wrap="square" tIns="45700">
            <a:normAutofit/>
          </a:bodyPr>
          <a:lstStyle/>
          <a:p>
            <a:pPr indent="0" lvl="0" marL="0" rtl="0" algn="l">
              <a:lnSpc>
                <a:spcPct val="120000"/>
              </a:lnSpc>
              <a:spcBef>
                <a:spcPts val="0"/>
              </a:spcBef>
              <a:spcAft>
                <a:spcPts val="0"/>
              </a:spcAft>
              <a:buClr>
                <a:srgbClr val="262626"/>
              </a:buClr>
              <a:buSzPts val="2800"/>
              <a:buNone/>
            </a:pPr>
            <a:r>
              <a:rPr b="1" lang="en-US">
                <a:latin typeface="Arial"/>
                <a:ea typeface="Arial"/>
                <a:cs typeface="Arial"/>
                <a:sym typeface="Arial"/>
              </a:rPr>
              <a:t>Introduction</a:t>
            </a:r>
            <a:endParaRPr/>
          </a:p>
          <a:p>
            <a:pPr indent="0" lvl="1" marL="457200" rtl="0" algn="l">
              <a:lnSpc>
                <a:spcPct val="120000"/>
              </a:lnSpc>
              <a:spcBef>
                <a:spcPts val="500"/>
              </a:spcBef>
              <a:spcAft>
                <a:spcPts val="0"/>
              </a:spcAft>
              <a:buClr>
                <a:srgbClr val="262626"/>
              </a:buClr>
              <a:buSzPts val="2400"/>
              <a:buNone/>
            </a:pPr>
            <a:r>
              <a:rPr lang="en-US">
                <a:latin typeface="Arial"/>
                <a:ea typeface="Arial"/>
                <a:cs typeface="Arial"/>
                <a:sym typeface="Arial"/>
              </a:rPr>
              <a:t>Background  |  Challenges associated with sea ice data</a:t>
            </a:r>
            <a:endParaRPr/>
          </a:p>
          <a:p>
            <a:pPr indent="0" lvl="0" marL="0" rtl="0" algn="l">
              <a:lnSpc>
                <a:spcPct val="120000"/>
              </a:lnSpc>
              <a:spcBef>
                <a:spcPts val="1600"/>
              </a:spcBef>
              <a:spcAft>
                <a:spcPts val="0"/>
              </a:spcAft>
              <a:buClr>
                <a:srgbClr val="262626"/>
              </a:buClr>
              <a:buSzPts val="2800"/>
              <a:buNone/>
            </a:pPr>
            <a:r>
              <a:rPr b="1" lang="en-US">
                <a:latin typeface="Arial"/>
                <a:ea typeface="Arial"/>
                <a:cs typeface="Arial"/>
                <a:sym typeface="Arial"/>
              </a:rPr>
              <a:t>Finding/choosing a dataset </a:t>
            </a:r>
            <a:endParaRPr/>
          </a:p>
          <a:p>
            <a:pPr indent="0" lvl="1" marL="457200" rtl="0" algn="l">
              <a:lnSpc>
                <a:spcPct val="120000"/>
              </a:lnSpc>
              <a:spcBef>
                <a:spcPts val="500"/>
              </a:spcBef>
              <a:spcAft>
                <a:spcPts val="0"/>
              </a:spcAft>
              <a:buClr>
                <a:srgbClr val="262626"/>
              </a:buClr>
              <a:buSzPts val="2400"/>
              <a:buNone/>
            </a:pPr>
            <a:r>
              <a:rPr lang="en-US">
                <a:latin typeface="Arial"/>
                <a:ea typeface="Arial"/>
                <a:cs typeface="Arial"/>
                <a:sym typeface="Arial"/>
              </a:rPr>
              <a:t>Where to get data?  |  What products are available?</a:t>
            </a:r>
            <a:endParaRPr/>
          </a:p>
          <a:p>
            <a:pPr indent="0" lvl="0" marL="0" rtl="0" algn="l">
              <a:lnSpc>
                <a:spcPct val="120000"/>
              </a:lnSpc>
              <a:spcBef>
                <a:spcPts val="1600"/>
              </a:spcBef>
              <a:spcAft>
                <a:spcPts val="0"/>
              </a:spcAft>
              <a:buClr>
                <a:srgbClr val="262626"/>
              </a:buClr>
              <a:buSzPts val="2800"/>
              <a:buNone/>
            </a:pPr>
            <a:r>
              <a:rPr b="1" lang="en-US">
                <a:latin typeface="Arial"/>
                <a:ea typeface="Arial"/>
                <a:cs typeface="Arial"/>
                <a:sym typeface="Arial"/>
              </a:rPr>
              <a:t>Projections</a:t>
            </a:r>
            <a:r>
              <a:rPr lang="en-US">
                <a:latin typeface="Arial"/>
                <a:ea typeface="Arial"/>
                <a:cs typeface="Arial"/>
                <a:sym typeface="Arial"/>
              </a:rPr>
              <a:t> </a:t>
            </a:r>
            <a:endParaRPr/>
          </a:p>
          <a:p>
            <a:pPr indent="0" lvl="1" marL="457200" rtl="0" algn="l">
              <a:lnSpc>
                <a:spcPct val="120000"/>
              </a:lnSpc>
              <a:spcBef>
                <a:spcPts val="500"/>
              </a:spcBef>
              <a:spcAft>
                <a:spcPts val="0"/>
              </a:spcAft>
              <a:buClr>
                <a:srgbClr val="262626"/>
              </a:buClr>
              <a:buSzPts val="2400"/>
              <a:buNone/>
            </a:pPr>
            <a:r>
              <a:rPr lang="en-US">
                <a:latin typeface="Arial"/>
                <a:ea typeface="Arial"/>
                <a:cs typeface="Arial"/>
                <a:sym typeface="Arial"/>
              </a:rPr>
              <a:t>Working with multiple projections</a:t>
            </a:r>
            <a:endParaRPr/>
          </a:p>
          <a:p>
            <a:pPr indent="0" lvl="0" marL="0" rtl="0" algn="l">
              <a:lnSpc>
                <a:spcPct val="120000"/>
              </a:lnSpc>
              <a:spcBef>
                <a:spcPts val="1600"/>
              </a:spcBef>
              <a:spcAft>
                <a:spcPts val="0"/>
              </a:spcAft>
              <a:buClr>
                <a:srgbClr val="262626"/>
              </a:buClr>
              <a:buSzPts val="2800"/>
              <a:buNone/>
            </a:pPr>
            <a:r>
              <a:rPr b="1" lang="en-US">
                <a:latin typeface="Arial"/>
                <a:ea typeface="Arial"/>
                <a:cs typeface="Arial"/>
                <a:sym typeface="Arial"/>
              </a:rPr>
              <a:t>Workflow integration</a:t>
            </a:r>
            <a:endParaRPr/>
          </a:p>
          <a:p>
            <a:pPr indent="0" lvl="1" marL="457200" rtl="0" algn="l">
              <a:lnSpc>
                <a:spcPct val="120000"/>
              </a:lnSpc>
              <a:spcBef>
                <a:spcPts val="500"/>
              </a:spcBef>
              <a:spcAft>
                <a:spcPts val="0"/>
              </a:spcAft>
              <a:buClr>
                <a:srgbClr val="262626"/>
              </a:buClr>
              <a:buSzPts val="2400"/>
              <a:buNone/>
            </a:pPr>
            <a:r>
              <a:rPr lang="en-US">
                <a:latin typeface="Arial"/>
                <a:ea typeface="Arial"/>
                <a:cs typeface="Arial"/>
                <a:sym typeface="Arial"/>
              </a:rPr>
              <a:t>Integrating sea ice data</a:t>
            </a:r>
            <a:endParaRPr/>
          </a:p>
          <a:p>
            <a:pPr indent="-76200" lvl="1" marL="685800" rtl="0" algn="l">
              <a:lnSpc>
                <a:spcPct val="120000"/>
              </a:lnSpc>
              <a:spcBef>
                <a:spcPts val="500"/>
              </a:spcBef>
              <a:spcAft>
                <a:spcPts val="0"/>
              </a:spcAft>
              <a:buClr>
                <a:srgbClr val="262626"/>
              </a:buClr>
              <a:buSzPts val="2400"/>
              <a:buNone/>
            </a:pPr>
            <a:r>
              <a:t/>
            </a:r>
            <a:endParaRPr>
              <a:latin typeface="Arial"/>
              <a:ea typeface="Arial"/>
              <a:cs typeface="Arial"/>
              <a:sym typeface="Arial"/>
            </a:endParaRPr>
          </a:p>
        </p:txBody>
      </p:sp>
      <p:sp>
        <p:nvSpPr>
          <p:cNvPr id="97" name="Google Shape;97;p2"/>
          <p:cNvSpPr txBox="1"/>
          <p:nvPr>
            <p:ph idx="12" type="sldNum"/>
          </p:nvPr>
        </p:nvSpPr>
        <p:spPr>
          <a:xfrm>
            <a:off x="11041343" y="6441410"/>
            <a:ext cx="1104014"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r>
              <a:rPr lang="en-US"/>
              <a:t> </a:t>
            </a:r>
            <a:endParaRPr/>
          </a:p>
        </p:txBody>
      </p:sp>
      <p:sp>
        <p:nvSpPr>
          <p:cNvPr id="98" name="Google Shape;98;p2"/>
          <p:cNvSpPr txBox="1"/>
          <p:nvPr>
            <p:ph idx="11"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r>
              <a:rPr lang="en-US"/>
              <a:t>PolarWatch                                 https://polarwatch.noaa.gov</a:t>
            </a:r>
            <a:endParaRPr/>
          </a:p>
        </p:txBody>
      </p:sp>
      <p:pic>
        <p:nvPicPr>
          <p:cNvPr id="99" name="Google Shape;99;p2"/>
          <p:cNvPicPr preferRelativeResize="0"/>
          <p:nvPr/>
        </p:nvPicPr>
        <p:blipFill rotWithShape="1">
          <a:blip r:embed="rId3">
            <a:alphaModFix/>
          </a:blip>
          <a:srcRect b="0" l="0" r="0" t="0"/>
          <a:stretch/>
        </p:blipFill>
        <p:spPr>
          <a:xfrm>
            <a:off x="11226800" y="5892800"/>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9"/>
                                        </p:tgtEl>
                                        <p:attrNameLst>
                                          <p:attrName>style.visibility</p:attrName>
                                        </p:attrNameLst>
                                      </p:cBhvr>
                                      <p:to>
                                        <p:strVal val="visible"/>
                                      </p:to>
                                    </p:set>
                                    <p:animEffect filter="fade" transition="in">
                                      <p:cBhvr>
                                        <p:cTn dur="1"/>
                                        <p:tgtEl>
                                          <p:spTgt spid="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pic>
        <p:nvPicPr>
          <p:cNvPr id="347" name="Google Shape;347;p20"/>
          <p:cNvPicPr preferRelativeResize="0"/>
          <p:nvPr/>
        </p:nvPicPr>
        <p:blipFill rotWithShape="1">
          <a:blip r:embed="rId3">
            <a:alphaModFix/>
          </a:blip>
          <a:srcRect b="0" l="0" r="0" t="0"/>
          <a:stretch/>
        </p:blipFill>
        <p:spPr>
          <a:xfrm>
            <a:off x="7994820" y="4529004"/>
            <a:ext cx="3993997" cy="832745"/>
          </a:xfrm>
          <a:prstGeom prst="rect">
            <a:avLst/>
          </a:prstGeom>
          <a:noFill/>
          <a:ln>
            <a:noFill/>
          </a:ln>
        </p:spPr>
      </p:pic>
      <p:pic>
        <p:nvPicPr>
          <p:cNvPr id="348" name="Google Shape;348;p20"/>
          <p:cNvPicPr preferRelativeResize="0"/>
          <p:nvPr/>
        </p:nvPicPr>
        <p:blipFill rotWithShape="1">
          <a:blip r:embed="rId4">
            <a:alphaModFix/>
          </a:blip>
          <a:srcRect b="0" l="0" r="0" t="0"/>
          <a:stretch/>
        </p:blipFill>
        <p:spPr>
          <a:xfrm>
            <a:off x="5198002" y="2487754"/>
            <a:ext cx="2796818" cy="1724852"/>
          </a:xfrm>
          <a:prstGeom prst="rect">
            <a:avLst/>
          </a:prstGeom>
          <a:noFill/>
          <a:ln>
            <a:noFill/>
          </a:ln>
        </p:spPr>
      </p:pic>
      <p:sp>
        <p:nvSpPr>
          <p:cNvPr id="349" name="Google Shape;349;p20"/>
          <p:cNvSpPr txBox="1"/>
          <p:nvPr>
            <p:ph type="title"/>
          </p:nvPr>
        </p:nvSpPr>
        <p:spPr>
          <a:xfrm>
            <a:off x="528298" y="29354"/>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b="0" lang="en-US">
                <a:latin typeface="Arial Narrow"/>
                <a:ea typeface="Arial Narrow"/>
                <a:cs typeface="Arial Narrow"/>
                <a:sym typeface="Arial Narrow"/>
              </a:rPr>
              <a:t>PolarWatch helps with workflow integration</a:t>
            </a:r>
            <a:endParaRPr/>
          </a:p>
        </p:txBody>
      </p:sp>
      <p:sp>
        <p:nvSpPr>
          <p:cNvPr id="350" name="Google Shape;350;p20"/>
          <p:cNvSpPr txBox="1"/>
          <p:nvPr>
            <p:ph idx="1" type="body"/>
          </p:nvPr>
        </p:nvSpPr>
        <p:spPr>
          <a:xfrm>
            <a:off x="586153" y="1519289"/>
            <a:ext cx="4568484" cy="4351338"/>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130000"/>
              </a:lnSpc>
              <a:spcBef>
                <a:spcPts val="0"/>
              </a:spcBef>
              <a:spcAft>
                <a:spcPts val="0"/>
              </a:spcAft>
              <a:buClr>
                <a:srgbClr val="262626"/>
              </a:buClr>
              <a:buSzPct val="100000"/>
              <a:buNone/>
            </a:pPr>
            <a:r>
              <a:rPr b="1" lang="en-US" sz="2400">
                <a:latin typeface="Arial Narrow"/>
                <a:ea typeface="Arial Narrow"/>
                <a:cs typeface="Arial Narrow"/>
                <a:sym typeface="Arial Narrow"/>
              </a:rPr>
              <a:t>Customized access:</a:t>
            </a:r>
            <a:br>
              <a:rPr b="1" lang="en-US" sz="2400">
                <a:latin typeface="Arial Narrow"/>
                <a:ea typeface="Arial Narrow"/>
                <a:cs typeface="Arial Narrow"/>
                <a:sym typeface="Arial Narrow"/>
              </a:rPr>
            </a:br>
            <a:r>
              <a:rPr b="1" lang="en-US" sz="2400">
                <a:latin typeface="Arial Narrow"/>
                <a:ea typeface="Arial Narrow"/>
                <a:cs typeface="Arial Narrow"/>
                <a:sym typeface="Arial Narrow"/>
              </a:rPr>
              <a:t>  </a:t>
            </a:r>
            <a:r>
              <a:rPr lang="en-US" sz="2400">
                <a:latin typeface="Arial Narrow"/>
                <a:ea typeface="Arial Narrow"/>
                <a:cs typeface="Arial Narrow"/>
                <a:sym typeface="Arial Narrow"/>
              </a:rPr>
              <a:t>Subset, reformat, file type</a:t>
            </a:r>
            <a:endParaRPr/>
          </a:p>
          <a:p>
            <a:pPr indent="0" lvl="0" marL="0" rtl="0" algn="l">
              <a:lnSpc>
                <a:spcPct val="130000"/>
              </a:lnSpc>
              <a:spcBef>
                <a:spcPts val="2360"/>
              </a:spcBef>
              <a:spcAft>
                <a:spcPts val="0"/>
              </a:spcAft>
              <a:buClr>
                <a:srgbClr val="262626"/>
              </a:buClr>
              <a:buSzPct val="100000"/>
              <a:buNone/>
            </a:pPr>
            <a:r>
              <a:rPr b="1" lang="en-US" sz="2400">
                <a:latin typeface="Arial Narrow"/>
                <a:ea typeface="Arial Narrow"/>
                <a:cs typeface="Arial Narrow"/>
                <a:sym typeface="Arial Narrow"/>
              </a:rPr>
              <a:t>Routine data access with the workflow:</a:t>
            </a:r>
            <a:br>
              <a:rPr b="1" lang="en-US" sz="2400">
                <a:latin typeface="Arial Narrow"/>
                <a:ea typeface="Arial Narrow"/>
                <a:cs typeface="Arial Narrow"/>
                <a:sym typeface="Arial Narrow"/>
              </a:rPr>
            </a:br>
            <a:r>
              <a:rPr b="1" lang="en-US" sz="2400">
                <a:latin typeface="Arial Narrow"/>
                <a:ea typeface="Arial Narrow"/>
                <a:cs typeface="Arial Narrow"/>
                <a:sym typeface="Arial Narrow"/>
              </a:rPr>
              <a:t>  </a:t>
            </a:r>
            <a:r>
              <a:rPr lang="en-US" sz="2400">
                <a:latin typeface="Arial Narrow"/>
                <a:ea typeface="Arial Narrow"/>
                <a:cs typeface="Arial Narrow"/>
                <a:sym typeface="Arial Narrow"/>
              </a:rPr>
              <a:t>R, Python, Matlab</a:t>
            </a:r>
            <a:endParaRPr sz="2400">
              <a:latin typeface="Arial Narrow"/>
              <a:ea typeface="Arial Narrow"/>
              <a:cs typeface="Arial Narrow"/>
              <a:sym typeface="Arial Narrow"/>
            </a:endParaRPr>
          </a:p>
          <a:p>
            <a:pPr indent="0" lvl="0" marL="0" rtl="0" algn="l">
              <a:lnSpc>
                <a:spcPct val="130000"/>
              </a:lnSpc>
              <a:spcBef>
                <a:spcPts val="2360"/>
              </a:spcBef>
              <a:spcAft>
                <a:spcPts val="0"/>
              </a:spcAft>
              <a:buClr>
                <a:srgbClr val="262626"/>
              </a:buClr>
              <a:buSzPct val="100000"/>
              <a:buNone/>
            </a:pPr>
            <a:r>
              <a:rPr b="1" lang="en-US" sz="2400">
                <a:latin typeface="Arial Narrow"/>
                <a:ea typeface="Arial Narrow"/>
                <a:cs typeface="Arial Narrow"/>
                <a:sym typeface="Arial Narrow"/>
              </a:rPr>
              <a:t>Convert projections</a:t>
            </a:r>
            <a:endParaRPr/>
          </a:p>
          <a:p>
            <a:pPr indent="0" lvl="0" marL="0" rtl="0" algn="l">
              <a:lnSpc>
                <a:spcPct val="130000"/>
              </a:lnSpc>
              <a:spcBef>
                <a:spcPts val="2360"/>
              </a:spcBef>
              <a:spcAft>
                <a:spcPts val="0"/>
              </a:spcAft>
              <a:buClr>
                <a:srgbClr val="262626"/>
              </a:buClr>
              <a:buSzPct val="100000"/>
              <a:buNone/>
            </a:pPr>
            <a:r>
              <a:rPr b="1" lang="en-US" sz="2400">
                <a:latin typeface="Arial Narrow"/>
                <a:ea typeface="Arial Narrow"/>
                <a:cs typeface="Arial Narrow"/>
                <a:sym typeface="Arial Narrow"/>
              </a:rPr>
              <a:t>Matchup field data to satellite data</a:t>
            </a:r>
            <a:endParaRPr/>
          </a:p>
          <a:p>
            <a:pPr indent="0" lvl="0" marL="0" rtl="0" algn="l">
              <a:lnSpc>
                <a:spcPct val="130000"/>
              </a:lnSpc>
              <a:spcBef>
                <a:spcPts val="2360"/>
              </a:spcBef>
              <a:spcAft>
                <a:spcPts val="0"/>
              </a:spcAft>
              <a:buClr>
                <a:srgbClr val="262626"/>
              </a:buClr>
              <a:buSzPct val="100000"/>
              <a:buNone/>
            </a:pPr>
            <a:r>
              <a:rPr b="1" lang="en-US" sz="2400">
                <a:latin typeface="Arial Narrow"/>
                <a:ea typeface="Arial Narrow"/>
                <a:cs typeface="Arial Narrow"/>
                <a:sym typeface="Arial Narrow"/>
              </a:rPr>
              <a:t>PolarWatch code gallery</a:t>
            </a:r>
            <a:br>
              <a:rPr b="1" lang="en-US" sz="2400">
                <a:latin typeface="Arial Narrow"/>
                <a:ea typeface="Arial Narrow"/>
                <a:cs typeface="Arial Narrow"/>
                <a:sym typeface="Arial Narrow"/>
              </a:rPr>
            </a:br>
            <a:r>
              <a:rPr b="1" lang="en-US" sz="2400">
                <a:latin typeface="Arial Narrow"/>
                <a:ea typeface="Arial Narrow"/>
                <a:cs typeface="Arial Narrow"/>
                <a:sym typeface="Arial Narrow"/>
              </a:rPr>
              <a:t>  </a:t>
            </a:r>
            <a:r>
              <a:rPr lang="en-US" sz="2400">
                <a:latin typeface="Arial Narrow"/>
                <a:ea typeface="Arial Narrow"/>
                <a:cs typeface="Arial Narrow"/>
                <a:sym typeface="Arial Narrow"/>
              </a:rPr>
              <a:t>Code example scripts in R and Python</a:t>
            </a:r>
            <a:endParaRPr/>
          </a:p>
        </p:txBody>
      </p:sp>
      <p:sp>
        <p:nvSpPr>
          <p:cNvPr id="351" name="Google Shape;351;p20"/>
          <p:cNvSpPr txBox="1"/>
          <p:nvPr>
            <p:ph idx="12" type="sldNum"/>
          </p:nvPr>
        </p:nvSpPr>
        <p:spPr>
          <a:xfrm>
            <a:off x="11041343" y="6441410"/>
            <a:ext cx="1104014"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latin typeface="Arial Narrow"/>
                <a:ea typeface="Arial Narrow"/>
                <a:cs typeface="Arial Narrow"/>
                <a:sym typeface="Arial Narrow"/>
              </a:rPr>
              <a:t>‹#›</a:t>
            </a:fld>
            <a:r>
              <a:rPr lang="en-US">
                <a:latin typeface="Arial Narrow"/>
                <a:ea typeface="Arial Narrow"/>
                <a:cs typeface="Arial Narrow"/>
                <a:sym typeface="Arial Narrow"/>
              </a:rPr>
              <a:t> </a:t>
            </a:r>
            <a:endParaRPr>
              <a:latin typeface="Arial Narrow"/>
              <a:ea typeface="Arial Narrow"/>
              <a:cs typeface="Arial Narrow"/>
              <a:sym typeface="Arial Narrow"/>
            </a:endParaRPr>
          </a:p>
        </p:txBody>
      </p:sp>
      <p:sp>
        <p:nvSpPr>
          <p:cNvPr id="352" name="Google Shape;352;p20"/>
          <p:cNvSpPr txBox="1"/>
          <p:nvPr>
            <p:ph idx="11"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r>
              <a:rPr lang="en-US">
                <a:latin typeface="Arial Narrow"/>
                <a:ea typeface="Arial Narrow"/>
                <a:cs typeface="Arial Narrow"/>
                <a:sym typeface="Arial Narrow"/>
              </a:rPr>
              <a:t>PolarWatch                                 https://polarwatch.noaa.gov</a:t>
            </a:r>
            <a:endParaRPr>
              <a:latin typeface="Arial Narrow"/>
              <a:ea typeface="Arial Narrow"/>
              <a:cs typeface="Arial Narrow"/>
              <a:sym typeface="Arial Narrow"/>
            </a:endParaRPr>
          </a:p>
        </p:txBody>
      </p:sp>
      <p:sp>
        <p:nvSpPr>
          <p:cNvPr id="353" name="Google Shape;353;p20"/>
          <p:cNvSpPr txBox="1"/>
          <p:nvPr/>
        </p:nvSpPr>
        <p:spPr>
          <a:xfrm>
            <a:off x="5517397" y="864166"/>
            <a:ext cx="6146305" cy="8574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rgbClr val="0A549D"/>
              </a:buClr>
              <a:buSzPts val="3600"/>
              <a:buFont typeface="Helvetica Neue"/>
              <a:buNone/>
            </a:pPr>
            <a:r>
              <a:rPr b="1" i="0" lang="en-US" sz="2000">
                <a:solidFill>
                  <a:srgbClr val="0A549D"/>
                </a:solidFill>
                <a:latin typeface="Helvetica Neue"/>
                <a:ea typeface="Helvetica Neue"/>
                <a:cs typeface="Helvetica Neue"/>
                <a:sym typeface="Helvetica Neue"/>
              </a:rPr>
              <a:t>Matchup Satellite and Argo Float Data - R Script</a:t>
            </a:r>
            <a:endParaRPr/>
          </a:p>
        </p:txBody>
      </p:sp>
      <p:sp>
        <p:nvSpPr>
          <p:cNvPr id="354" name="Google Shape;354;p20"/>
          <p:cNvSpPr/>
          <p:nvPr/>
        </p:nvSpPr>
        <p:spPr>
          <a:xfrm>
            <a:off x="5876366" y="5578239"/>
            <a:ext cx="5497268"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u="sng">
                <a:solidFill>
                  <a:schemeClr val="dk1"/>
                </a:solidFill>
                <a:latin typeface="Arial Narrow"/>
                <a:ea typeface="Arial Narrow"/>
                <a:cs typeface="Arial Narrow"/>
                <a:sym typeface="Arial Narrow"/>
                <a:hlinkClick r:id="rId5">
                  <a:extLst>
                    <a:ext uri="{A12FA001-AC4F-418D-AE19-62706E023703}">
                      <ahyp:hlinkClr val="tx"/>
                    </a:ext>
                  </a:extLst>
                </a:hlinkClick>
              </a:rPr>
              <a:t>https://polarwatch.noaa.gov/tools-training/code-gallery/argo-matchup  </a:t>
            </a:r>
            <a:endParaRPr/>
          </a:p>
        </p:txBody>
      </p:sp>
      <p:sp>
        <p:nvSpPr>
          <p:cNvPr id="355" name="Google Shape;355;p20"/>
          <p:cNvSpPr/>
          <p:nvPr/>
        </p:nvSpPr>
        <p:spPr>
          <a:xfrm>
            <a:off x="5321986" y="1475796"/>
            <a:ext cx="6597360" cy="4027287"/>
          </a:xfrm>
          <a:prstGeom prst="roundRect">
            <a:avLst>
              <a:gd fmla="val 6808" name="adj"/>
            </a:avLst>
          </a:prstGeom>
          <a:noFill/>
          <a:ln cap="flat" cmpd="sng" w="28575">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56" name="Google Shape;356;p20"/>
          <p:cNvPicPr preferRelativeResize="0"/>
          <p:nvPr/>
        </p:nvPicPr>
        <p:blipFill rotWithShape="1">
          <a:blip r:embed="rId6">
            <a:alphaModFix/>
          </a:blip>
          <a:srcRect b="0" l="0" r="0" t="0"/>
          <a:stretch/>
        </p:blipFill>
        <p:spPr>
          <a:xfrm>
            <a:off x="8003784" y="1691825"/>
            <a:ext cx="3639816" cy="1279580"/>
          </a:xfrm>
          <a:prstGeom prst="rect">
            <a:avLst/>
          </a:prstGeom>
          <a:noFill/>
          <a:ln>
            <a:noFill/>
          </a:ln>
        </p:spPr>
      </p:pic>
      <p:pic>
        <p:nvPicPr>
          <p:cNvPr id="357" name="Google Shape;357;p20"/>
          <p:cNvPicPr preferRelativeResize="0"/>
          <p:nvPr/>
        </p:nvPicPr>
        <p:blipFill rotWithShape="1">
          <a:blip r:embed="rId7">
            <a:alphaModFix/>
          </a:blip>
          <a:srcRect b="0" l="0" r="0" t="0"/>
          <a:stretch/>
        </p:blipFill>
        <p:spPr>
          <a:xfrm>
            <a:off x="8038185" y="3032981"/>
            <a:ext cx="3216882" cy="1420867"/>
          </a:xfrm>
          <a:prstGeom prst="rect">
            <a:avLst/>
          </a:prstGeom>
          <a:noFill/>
          <a:ln>
            <a:noFill/>
          </a:ln>
        </p:spPr>
      </p:pic>
      <p:pic>
        <p:nvPicPr>
          <p:cNvPr id="358" name="Google Shape;358;p20"/>
          <p:cNvPicPr preferRelativeResize="0"/>
          <p:nvPr/>
        </p:nvPicPr>
        <p:blipFill rotWithShape="1">
          <a:blip r:embed="rId8">
            <a:alphaModFix/>
          </a:blip>
          <a:srcRect b="0" l="0" r="0" t="0"/>
          <a:stretch/>
        </p:blipFill>
        <p:spPr>
          <a:xfrm>
            <a:off x="11226800" y="5892800"/>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58"/>
                                        </p:tgtEl>
                                        <p:attrNameLst>
                                          <p:attrName>style.visibility</p:attrName>
                                        </p:attrNameLst>
                                      </p:cBhvr>
                                      <p:to>
                                        <p:strVal val="visible"/>
                                      </p:to>
                                    </p:set>
                                    <p:animEffect filter="fade" transition="in">
                                      <p:cBhvr>
                                        <p:cTn dur="1"/>
                                        <p:tgtEl>
                                          <p:spTgt spid="3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21"/>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b="0" lang="en-US">
                <a:latin typeface="Arial Narrow"/>
                <a:ea typeface="Arial Narrow"/>
                <a:cs typeface="Arial Narrow"/>
                <a:sym typeface="Arial Narrow"/>
              </a:rPr>
              <a:t>Support and Training</a:t>
            </a:r>
            <a:endParaRPr/>
          </a:p>
        </p:txBody>
      </p:sp>
      <p:sp>
        <p:nvSpPr>
          <p:cNvPr id="365" name="Google Shape;365;p21"/>
          <p:cNvSpPr txBox="1"/>
          <p:nvPr>
            <p:ph idx="1" type="body"/>
          </p:nvPr>
        </p:nvSpPr>
        <p:spPr>
          <a:xfrm>
            <a:off x="960518" y="1253331"/>
            <a:ext cx="4837312" cy="4351338"/>
          </a:xfrm>
          <a:prstGeom prst="rect">
            <a:avLst/>
          </a:prstGeom>
          <a:noFill/>
          <a:ln>
            <a:noFill/>
          </a:ln>
        </p:spPr>
        <p:txBody>
          <a:bodyPr anchorCtr="0" anchor="t" bIns="45700" lIns="91425" spcFirstLastPara="1" rIns="91425" wrap="square" tIns="45700">
            <a:normAutofit/>
          </a:bodyPr>
          <a:lstStyle/>
          <a:p>
            <a:pPr indent="0" lvl="1" marL="457200" rtl="0" algn="l">
              <a:lnSpc>
                <a:spcPct val="110000"/>
              </a:lnSpc>
              <a:spcBef>
                <a:spcPts val="0"/>
              </a:spcBef>
              <a:spcAft>
                <a:spcPts val="0"/>
              </a:spcAft>
              <a:buClr>
                <a:srgbClr val="262626"/>
              </a:buClr>
              <a:buSzPts val="2000"/>
              <a:buNone/>
            </a:pPr>
            <a:r>
              <a:rPr b="1" lang="en-US" sz="2000">
                <a:latin typeface="Arial Narrow"/>
                <a:ea typeface="Arial Narrow"/>
                <a:cs typeface="Arial Narrow"/>
                <a:sym typeface="Arial Narrow"/>
              </a:rPr>
              <a:t>PolarWatch</a:t>
            </a:r>
            <a:endParaRPr/>
          </a:p>
          <a:p>
            <a:pPr indent="0" lvl="1" marL="457200" rtl="0" algn="l">
              <a:lnSpc>
                <a:spcPct val="110000"/>
              </a:lnSpc>
              <a:spcBef>
                <a:spcPts val="1200"/>
              </a:spcBef>
              <a:spcAft>
                <a:spcPts val="0"/>
              </a:spcAft>
              <a:buClr>
                <a:srgbClr val="262626"/>
              </a:buClr>
              <a:buSzPts val="2000"/>
              <a:buNone/>
            </a:pPr>
            <a:r>
              <a:rPr lang="en-US" sz="2000">
                <a:latin typeface="Arial Narrow"/>
                <a:ea typeface="Arial Narrow"/>
                <a:cs typeface="Arial Narrow"/>
                <a:sym typeface="Arial Narrow"/>
              </a:rPr>
              <a:t>Jenn Sevadjian, Operations Manager </a:t>
            </a:r>
            <a:r>
              <a:rPr lang="en-US" sz="2000">
                <a:solidFill>
                  <a:srgbClr val="0070C0"/>
                </a:solidFill>
                <a:latin typeface="Arial Narrow"/>
                <a:ea typeface="Arial Narrow"/>
                <a:cs typeface="Arial Narrow"/>
                <a:sym typeface="Arial Narrow"/>
              </a:rPr>
              <a:t>jennifer.sevadjian@noaa.gov</a:t>
            </a:r>
            <a:endParaRPr/>
          </a:p>
          <a:p>
            <a:pPr indent="0" lvl="1" marL="457200" rtl="0" algn="l">
              <a:lnSpc>
                <a:spcPct val="110000"/>
              </a:lnSpc>
              <a:spcBef>
                <a:spcPts val="1800"/>
              </a:spcBef>
              <a:spcAft>
                <a:spcPts val="0"/>
              </a:spcAft>
              <a:buClr>
                <a:srgbClr val="262626"/>
              </a:buClr>
              <a:buSzPts val="2000"/>
              <a:buNone/>
            </a:pPr>
            <a:r>
              <a:rPr lang="en-US" sz="2000">
                <a:latin typeface="Arial Narrow"/>
                <a:ea typeface="Arial Narrow"/>
                <a:cs typeface="Arial Narrow"/>
                <a:sym typeface="Arial Narrow"/>
              </a:rPr>
              <a:t>Cara Wilson, Node Manager</a:t>
            </a:r>
            <a:endParaRPr/>
          </a:p>
          <a:p>
            <a:pPr indent="0" lvl="1" marL="457200" rtl="0" algn="l">
              <a:lnSpc>
                <a:spcPct val="110000"/>
              </a:lnSpc>
              <a:spcBef>
                <a:spcPts val="0"/>
              </a:spcBef>
              <a:spcAft>
                <a:spcPts val="0"/>
              </a:spcAft>
              <a:buClr>
                <a:srgbClr val="0070C0"/>
              </a:buClr>
              <a:buSzPts val="2000"/>
              <a:buNone/>
            </a:pPr>
            <a:r>
              <a:rPr lang="en-US" sz="2000">
                <a:solidFill>
                  <a:srgbClr val="0070C0"/>
                </a:solidFill>
                <a:latin typeface="Arial Narrow"/>
                <a:ea typeface="Arial Narrow"/>
                <a:cs typeface="Arial Narrow"/>
                <a:sym typeface="Arial Narrow"/>
              </a:rPr>
              <a:t>cara.wilson@noaa.gov</a:t>
            </a:r>
            <a:endParaRPr sz="2000">
              <a:solidFill>
                <a:srgbClr val="0070C0"/>
              </a:solidFill>
              <a:latin typeface="Arial Narrow"/>
              <a:ea typeface="Arial Narrow"/>
              <a:cs typeface="Arial Narrow"/>
              <a:sym typeface="Arial Narrow"/>
            </a:endParaRPr>
          </a:p>
          <a:p>
            <a:pPr indent="0" lvl="1" marL="457200" rtl="0" algn="l">
              <a:lnSpc>
                <a:spcPct val="110000"/>
              </a:lnSpc>
              <a:spcBef>
                <a:spcPts val="1800"/>
              </a:spcBef>
              <a:spcAft>
                <a:spcPts val="0"/>
              </a:spcAft>
              <a:buClr>
                <a:srgbClr val="262626"/>
              </a:buClr>
              <a:buSzPts val="2000"/>
              <a:buNone/>
            </a:pPr>
            <a:r>
              <a:rPr lang="en-US" sz="2000">
                <a:latin typeface="Arial Narrow"/>
                <a:ea typeface="Arial Narrow"/>
                <a:cs typeface="Arial Narrow"/>
                <a:sym typeface="Arial Narrow"/>
              </a:rPr>
              <a:t>Dale Robinson, Deputy Manager</a:t>
            </a:r>
            <a:endParaRPr/>
          </a:p>
          <a:p>
            <a:pPr indent="0" lvl="1" marL="457200" rtl="0" algn="l">
              <a:lnSpc>
                <a:spcPct val="110000"/>
              </a:lnSpc>
              <a:spcBef>
                <a:spcPts val="0"/>
              </a:spcBef>
              <a:spcAft>
                <a:spcPts val="0"/>
              </a:spcAft>
              <a:buClr>
                <a:srgbClr val="0070C0"/>
              </a:buClr>
              <a:buSzPts val="2000"/>
              <a:buNone/>
            </a:pPr>
            <a:r>
              <a:rPr lang="en-US" sz="2000">
                <a:solidFill>
                  <a:srgbClr val="0070C0"/>
                </a:solidFill>
                <a:latin typeface="Arial Narrow"/>
                <a:ea typeface="Arial Narrow"/>
                <a:cs typeface="Arial Narrow"/>
                <a:sym typeface="Arial Narrow"/>
              </a:rPr>
              <a:t>dale.robinson@noaa.gov</a:t>
            </a:r>
            <a:endParaRPr sz="2000">
              <a:solidFill>
                <a:srgbClr val="0070C0"/>
              </a:solidFill>
              <a:latin typeface="Arial Narrow"/>
              <a:ea typeface="Arial Narrow"/>
              <a:cs typeface="Arial Narrow"/>
              <a:sym typeface="Arial Narrow"/>
            </a:endParaRPr>
          </a:p>
          <a:p>
            <a:pPr indent="0" lvl="1" marL="457200" rtl="0" algn="l">
              <a:lnSpc>
                <a:spcPct val="110000"/>
              </a:lnSpc>
              <a:spcBef>
                <a:spcPts val="500"/>
              </a:spcBef>
              <a:spcAft>
                <a:spcPts val="0"/>
              </a:spcAft>
              <a:buClr>
                <a:srgbClr val="262626"/>
              </a:buClr>
              <a:buSzPts val="2000"/>
              <a:buNone/>
            </a:pPr>
            <a:r>
              <a:t/>
            </a:r>
            <a:endParaRPr sz="2000">
              <a:latin typeface="Arial Narrow"/>
              <a:ea typeface="Arial Narrow"/>
              <a:cs typeface="Arial Narrow"/>
              <a:sym typeface="Arial Narrow"/>
            </a:endParaRPr>
          </a:p>
          <a:p>
            <a:pPr indent="0" lvl="1" marL="457200" rtl="0" algn="l">
              <a:lnSpc>
                <a:spcPct val="110000"/>
              </a:lnSpc>
              <a:spcBef>
                <a:spcPts val="500"/>
              </a:spcBef>
              <a:spcAft>
                <a:spcPts val="0"/>
              </a:spcAft>
              <a:buClr>
                <a:srgbClr val="262626"/>
              </a:buClr>
              <a:buSzPts val="2000"/>
              <a:buNone/>
            </a:pPr>
            <a:r>
              <a:rPr b="1" lang="en-US" sz="2000">
                <a:latin typeface="Arial Narrow"/>
                <a:ea typeface="Arial Narrow"/>
                <a:cs typeface="Arial Narrow"/>
                <a:sym typeface="Arial Narrow"/>
              </a:rPr>
              <a:t>NSIDC User Services</a:t>
            </a:r>
            <a:endParaRPr/>
          </a:p>
          <a:p>
            <a:pPr indent="0" lvl="1" marL="457200" rtl="0" algn="l">
              <a:lnSpc>
                <a:spcPct val="110000"/>
              </a:lnSpc>
              <a:spcBef>
                <a:spcPts val="500"/>
              </a:spcBef>
              <a:spcAft>
                <a:spcPts val="0"/>
              </a:spcAft>
              <a:buClr>
                <a:srgbClr val="0070C0"/>
              </a:buClr>
              <a:buSzPts val="2000"/>
              <a:buNone/>
            </a:pPr>
            <a:r>
              <a:rPr lang="en-US" sz="2000">
                <a:solidFill>
                  <a:srgbClr val="0070C0"/>
                </a:solidFill>
                <a:latin typeface="Arial Narrow"/>
                <a:ea typeface="Arial Narrow"/>
                <a:cs typeface="Arial Narrow"/>
                <a:sym typeface="Arial Narrow"/>
              </a:rPr>
              <a:t>nsidc@nsidc.org</a:t>
            </a:r>
            <a:endParaRPr/>
          </a:p>
          <a:p>
            <a:pPr indent="0" lvl="0" marL="0" rtl="0" algn="l">
              <a:lnSpc>
                <a:spcPct val="110000"/>
              </a:lnSpc>
              <a:spcBef>
                <a:spcPts val="1000"/>
              </a:spcBef>
              <a:spcAft>
                <a:spcPts val="0"/>
              </a:spcAft>
              <a:buClr>
                <a:srgbClr val="262626"/>
              </a:buClr>
              <a:buSzPts val="2800"/>
              <a:buNone/>
            </a:pPr>
            <a:r>
              <a:t/>
            </a:r>
            <a:endParaRPr>
              <a:latin typeface="Arial Narrow"/>
              <a:ea typeface="Arial Narrow"/>
              <a:cs typeface="Arial Narrow"/>
              <a:sym typeface="Arial Narrow"/>
            </a:endParaRPr>
          </a:p>
        </p:txBody>
      </p:sp>
      <p:sp>
        <p:nvSpPr>
          <p:cNvPr id="366" name="Google Shape;366;p21"/>
          <p:cNvSpPr txBox="1"/>
          <p:nvPr>
            <p:ph idx="12" type="sldNum"/>
          </p:nvPr>
        </p:nvSpPr>
        <p:spPr>
          <a:xfrm>
            <a:off x="11041343" y="6441410"/>
            <a:ext cx="1104014"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latin typeface="Arial Narrow"/>
                <a:ea typeface="Arial Narrow"/>
                <a:cs typeface="Arial Narrow"/>
                <a:sym typeface="Arial Narrow"/>
              </a:rPr>
              <a:t>‹#›</a:t>
            </a:fld>
            <a:r>
              <a:rPr lang="en-US">
                <a:latin typeface="Arial Narrow"/>
                <a:ea typeface="Arial Narrow"/>
                <a:cs typeface="Arial Narrow"/>
                <a:sym typeface="Arial Narrow"/>
              </a:rPr>
              <a:t> </a:t>
            </a:r>
            <a:endParaRPr>
              <a:latin typeface="Arial Narrow"/>
              <a:ea typeface="Arial Narrow"/>
              <a:cs typeface="Arial Narrow"/>
              <a:sym typeface="Arial Narrow"/>
            </a:endParaRPr>
          </a:p>
        </p:txBody>
      </p:sp>
      <p:sp>
        <p:nvSpPr>
          <p:cNvPr id="367" name="Google Shape;367;p21"/>
          <p:cNvSpPr txBox="1"/>
          <p:nvPr>
            <p:ph idx="11"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r>
              <a:rPr lang="en-US">
                <a:latin typeface="Arial Narrow"/>
                <a:ea typeface="Arial Narrow"/>
                <a:cs typeface="Arial Narrow"/>
                <a:sym typeface="Arial Narrow"/>
              </a:rPr>
              <a:t>PolarWatch                                 https://polarwatch.noaa.gov</a:t>
            </a:r>
            <a:endParaRPr>
              <a:latin typeface="Arial Narrow"/>
              <a:ea typeface="Arial Narrow"/>
              <a:cs typeface="Arial Narrow"/>
              <a:sym typeface="Arial Narrow"/>
            </a:endParaRPr>
          </a:p>
        </p:txBody>
      </p:sp>
      <p:grpSp>
        <p:nvGrpSpPr>
          <p:cNvPr id="368" name="Google Shape;368;p21"/>
          <p:cNvGrpSpPr/>
          <p:nvPr/>
        </p:nvGrpSpPr>
        <p:grpSpPr>
          <a:xfrm>
            <a:off x="6340114" y="1455835"/>
            <a:ext cx="4464248" cy="3377916"/>
            <a:chOff x="7199454" y="1122747"/>
            <a:chExt cx="4464248" cy="3377916"/>
          </a:xfrm>
        </p:grpSpPr>
        <p:sp>
          <p:nvSpPr>
            <p:cNvPr id="369" name="Google Shape;369;p21"/>
            <p:cNvSpPr/>
            <p:nvPr/>
          </p:nvSpPr>
          <p:spPr>
            <a:xfrm>
              <a:off x="7199454" y="1122747"/>
              <a:ext cx="4464248" cy="3196856"/>
            </a:xfrm>
            <a:prstGeom prst="rect">
              <a:avLst/>
            </a:prstGeom>
            <a:solidFill>
              <a:srgbClr val="2E75B5">
                <a:alpha val="6666"/>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0" name="Google Shape;370;p21"/>
            <p:cNvSpPr txBox="1"/>
            <p:nvPr/>
          </p:nvSpPr>
          <p:spPr>
            <a:xfrm>
              <a:off x="7511979" y="1198220"/>
              <a:ext cx="3773347" cy="3302443"/>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lang="en-US" sz="1800">
                  <a:solidFill>
                    <a:schemeClr val="dk1"/>
                  </a:solidFill>
                  <a:latin typeface="Arial Narrow"/>
                  <a:ea typeface="Arial Narrow"/>
                  <a:cs typeface="Arial Narrow"/>
                  <a:sym typeface="Arial Narrow"/>
                </a:rPr>
                <a:t>Additional PolarWatch Training Resources</a:t>
              </a:r>
              <a:endParaRPr/>
            </a:p>
            <a:p>
              <a:pPr indent="0" lvl="0" marL="0" marR="0" rtl="0" algn="l">
                <a:spcBef>
                  <a:spcPts val="2400"/>
                </a:spcBef>
                <a:spcAft>
                  <a:spcPts val="0"/>
                </a:spcAft>
                <a:buNone/>
              </a:pPr>
              <a:r>
                <a:rPr b="1" lang="en-US" sz="1200">
                  <a:solidFill>
                    <a:schemeClr val="accent5"/>
                  </a:solidFill>
                  <a:latin typeface="Arial"/>
                  <a:ea typeface="Arial"/>
                  <a:cs typeface="Arial"/>
                  <a:sym typeface="Arial"/>
                </a:rPr>
                <a:t>Jupyter Notebook R Tutorial</a:t>
              </a:r>
              <a:endParaRPr/>
            </a:p>
            <a:p>
              <a:pPr indent="0" lvl="0" marL="0" marR="0" rtl="0" algn="l">
                <a:spcBef>
                  <a:spcPts val="1200"/>
                </a:spcBef>
                <a:spcAft>
                  <a:spcPts val="0"/>
                </a:spcAft>
                <a:buNone/>
              </a:pPr>
              <a:r>
                <a:rPr lang="en-US" sz="1600" u="sng">
                  <a:solidFill>
                    <a:schemeClr val="dk1"/>
                  </a:solidFill>
                  <a:latin typeface="Arial Narrow"/>
                  <a:ea typeface="Arial Narrow"/>
                  <a:cs typeface="Arial Narrow"/>
                  <a:sym typeface="Arial Narrow"/>
                  <a:hlinkClick r:id="rId3">
                    <a:extLst>
                      <a:ext uri="{A12FA001-AC4F-418D-AE19-62706E023703}">
                        <ahyp:hlinkClr val="tx"/>
                      </a:ext>
                    </a:extLst>
                  </a:hlinkClick>
                </a:rPr>
                <a:t>Reprojecting Gridded and Tabular Data</a:t>
              </a:r>
              <a:endParaRPr sz="1600">
                <a:solidFill>
                  <a:schemeClr val="dk1"/>
                </a:solidFill>
                <a:latin typeface="Arial Narrow"/>
                <a:ea typeface="Arial Narrow"/>
                <a:cs typeface="Arial Narrow"/>
                <a:sym typeface="Arial Narrow"/>
              </a:endParaRPr>
            </a:p>
            <a:p>
              <a:pPr indent="0" lvl="0" marL="0" marR="0" rtl="0" algn="l">
                <a:spcBef>
                  <a:spcPts val="2400"/>
                </a:spcBef>
                <a:spcAft>
                  <a:spcPts val="0"/>
                </a:spcAft>
                <a:buNone/>
              </a:pPr>
              <a:r>
                <a:rPr b="1" lang="en-US" sz="1200">
                  <a:solidFill>
                    <a:schemeClr val="accent5"/>
                  </a:solidFill>
                  <a:latin typeface="Arial"/>
                  <a:ea typeface="Arial"/>
                  <a:cs typeface="Arial"/>
                  <a:sym typeface="Arial"/>
                </a:rPr>
                <a:t>Jupyter Notebook R Tutorial</a:t>
              </a:r>
              <a:endParaRPr/>
            </a:p>
            <a:p>
              <a:pPr indent="0" lvl="0" marL="0" marR="0" rtl="0" algn="l">
                <a:spcBef>
                  <a:spcPts val="600"/>
                </a:spcBef>
                <a:spcAft>
                  <a:spcPts val="0"/>
                </a:spcAft>
                <a:buNone/>
              </a:pPr>
              <a:r>
                <a:rPr lang="en-US" sz="1600" u="sng">
                  <a:solidFill>
                    <a:schemeClr val="dk1"/>
                  </a:solidFill>
                  <a:latin typeface="Arial Narrow"/>
                  <a:ea typeface="Arial Narrow"/>
                  <a:cs typeface="Arial Narrow"/>
                  <a:sym typeface="Arial Narrow"/>
                  <a:hlinkClick r:id="rId4">
                    <a:extLst>
                      <a:ext uri="{A12FA001-AC4F-418D-AE19-62706E023703}">
                        <ahyp:hlinkClr val="tx"/>
                      </a:ext>
                    </a:extLst>
                  </a:hlinkClick>
                </a:rPr>
                <a:t>Mapping Projected Datasets</a:t>
              </a:r>
              <a:endParaRPr sz="1600">
                <a:solidFill>
                  <a:schemeClr val="dk1"/>
                </a:solidFill>
                <a:latin typeface="Arial Narrow"/>
                <a:ea typeface="Arial Narrow"/>
                <a:cs typeface="Arial Narrow"/>
                <a:sym typeface="Arial Narrow"/>
              </a:endParaRPr>
            </a:p>
            <a:p>
              <a:pPr indent="0" lvl="0" marL="0" marR="0" rtl="0" algn="l">
                <a:spcBef>
                  <a:spcPts val="1200"/>
                </a:spcBef>
                <a:spcAft>
                  <a:spcPts val="0"/>
                </a:spcAft>
                <a:buNone/>
              </a:pPr>
              <a:r>
                <a:t/>
              </a:r>
              <a:endParaRPr sz="1600">
                <a:solidFill>
                  <a:schemeClr val="dk1"/>
                </a:solidFill>
                <a:latin typeface="Arial Narrow"/>
                <a:ea typeface="Arial Narrow"/>
                <a:cs typeface="Arial Narrow"/>
                <a:sym typeface="Arial Narrow"/>
              </a:endParaRPr>
            </a:p>
            <a:p>
              <a:pPr indent="0" lvl="0" marL="0" marR="0" rtl="0" algn="l">
                <a:spcBef>
                  <a:spcPts val="1200"/>
                </a:spcBef>
                <a:spcAft>
                  <a:spcPts val="0"/>
                </a:spcAft>
                <a:buNone/>
              </a:pPr>
              <a:r>
                <a:rPr lang="en-US" sz="1400">
                  <a:solidFill>
                    <a:srgbClr val="0070C0"/>
                  </a:solidFill>
                  <a:latin typeface="Arial Narrow"/>
                  <a:ea typeface="Arial Narrow"/>
                  <a:cs typeface="Arial Narrow"/>
                  <a:sym typeface="Arial Narrow"/>
                </a:rPr>
                <a:t>View more tutorials in the </a:t>
              </a:r>
              <a:r>
                <a:rPr lang="en-US" sz="1400" u="sng">
                  <a:solidFill>
                    <a:srgbClr val="0070C0"/>
                  </a:solidFill>
                  <a:latin typeface="Arial Narrow"/>
                  <a:ea typeface="Arial Narrow"/>
                  <a:cs typeface="Arial Narrow"/>
                  <a:sym typeface="Arial Narrow"/>
                  <a:hlinkClick r:id="rId5">
                    <a:extLst>
                      <a:ext uri="{A12FA001-AC4F-418D-AE19-62706E023703}">
                        <ahyp:hlinkClr val="tx"/>
                      </a:ext>
                    </a:extLst>
                  </a:hlinkClick>
                </a:rPr>
                <a:t>PolarWatch code gallery</a:t>
              </a:r>
              <a:r>
                <a:rPr lang="en-US" sz="1200">
                  <a:solidFill>
                    <a:srgbClr val="0070C0"/>
                  </a:solidFill>
                  <a:latin typeface="Arial"/>
                  <a:ea typeface="Arial"/>
                  <a:cs typeface="Arial"/>
                  <a:sym typeface="Arial"/>
                </a:rPr>
                <a:t>. </a:t>
              </a:r>
              <a:endParaRPr/>
            </a:p>
            <a:p>
              <a:pPr indent="0" lvl="0" marL="0" marR="0" rtl="0" algn="l">
                <a:spcBef>
                  <a:spcPts val="1200"/>
                </a:spcBef>
                <a:spcAft>
                  <a:spcPts val="0"/>
                </a:spcAft>
                <a:buNone/>
              </a:pPr>
              <a:r>
                <a:t/>
              </a:r>
              <a:endParaRPr sz="1600">
                <a:solidFill>
                  <a:schemeClr val="dk1"/>
                </a:solidFill>
                <a:latin typeface="Arial Narrow"/>
                <a:ea typeface="Arial Narrow"/>
                <a:cs typeface="Arial Narrow"/>
                <a:sym typeface="Arial Narrow"/>
              </a:endParaRPr>
            </a:p>
          </p:txBody>
        </p:sp>
      </p:grpSp>
      <p:cxnSp>
        <p:nvCxnSpPr>
          <p:cNvPr id="371" name="Google Shape;371;p21"/>
          <p:cNvCxnSpPr/>
          <p:nvPr/>
        </p:nvCxnSpPr>
        <p:spPr>
          <a:xfrm>
            <a:off x="6652639" y="2950064"/>
            <a:ext cx="3900661" cy="0"/>
          </a:xfrm>
          <a:prstGeom prst="straightConnector1">
            <a:avLst/>
          </a:prstGeom>
          <a:noFill/>
          <a:ln cap="flat" cmpd="sng" w="9525">
            <a:solidFill>
              <a:srgbClr val="D0CECE"/>
            </a:solidFill>
            <a:prstDash val="solid"/>
            <a:miter lim="800000"/>
            <a:headEnd len="sm" w="sm" type="none"/>
            <a:tailEnd len="sm" w="sm" type="none"/>
          </a:ln>
        </p:spPr>
      </p:cxnSp>
      <p:cxnSp>
        <p:nvCxnSpPr>
          <p:cNvPr id="372" name="Google Shape;372;p21"/>
          <p:cNvCxnSpPr/>
          <p:nvPr/>
        </p:nvCxnSpPr>
        <p:spPr>
          <a:xfrm>
            <a:off x="6652639" y="3761935"/>
            <a:ext cx="3889086" cy="0"/>
          </a:xfrm>
          <a:prstGeom prst="straightConnector1">
            <a:avLst/>
          </a:prstGeom>
          <a:noFill/>
          <a:ln cap="flat" cmpd="sng" w="9525">
            <a:solidFill>
              <a:srgbClr val="D0CECE"/>
            </a:solidFill>
            <a:prstDash val="solid"/>
            <a:miter lim="800000"/>
            <a:headEnd len="sm" w="sm" type="none"/>
            <a:tailEnd len="sm" w="sm" type="none"/>
          </a:ln>
        </p:spPr>
      </p:cxnSp>
      <p:pic>
        <p:nvPicPr>
          <p:cNvPr id="373" name="Google Shape;373;p21"/>
          <p:cNvPicPr preferRelativeResize="0"/>
          <p:nvPr/>
        </p:nvPicPr>
        <p:blipFill rotWithShape="1">
          <a:blip r:embed="rId6">
            <a:alphaModFix/>
          </a:blip>
          <a:srcRect b="0" l="0" r="0" t="0"/>
          <a:stretch/>
        </p:blipFill>
        <p:spPr>
          <a:xfrm>
            <a:off x="11226800" y="5892800"/>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73"/>
                                        </p:tgtEl>
                                        <p:attrNameLst>
                                          <p:attrName>style.visibility</p:attrName>
                                        </p:attrNameLst>
                                      </p:cBhvr>
                                      <p:to>
                                        <p:strVal val="visible"/>
                                      </p:to>
                                    </p:set>
                                    <p:animEffect filter="fade" transition="in">
                                      <p:cBhvr>
                                        <p:cTn dur="1"/>
                                        <p:tgtEl>
                                          <p:spTgt spid="3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3"/>
          <p:cNvSpPr txBox="1"/>
          <p:nvPr>
            <p:ph type="title"/>
          </p:nvPr>
        </p:nvSpPr>
        <p:spPr>
          <a:xfrm>
            <a:off x="528297" y="11557"/>
            <a:ext cx="11020699"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a:buNone/>
            </a:pPr>
            <a:r>
              <a:rPr b="0" lang="en-US"/>
              <a:t>Who needs sea ice data and why?</a:t>
            </a:r>
            <a:endParaRPr/>
          </a:p>
        </p:txBody>
      </p:sp>
      <p:sp>
        <p:nvSpPr>
          <p:cNvPr id="106" name="Google Shape;106;p3"/>
          <p:cNvSpPr txBox="1"/>
          <p:nvPr>
            <p:ph idx="12" type="sldNum"/>
          </p:nvPr>
        </p:nvSpPr>
        <p:spPr>
          <a:xfrm>
            <a:off x="11041343" y="6441410"/>
            <a:ext cx="1104014"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latin typeface="Arial Narrow"/>
                <a:ea typeface="Arial Narrow"/>
                <a:cs typeface="Arial Narrow"/>
                <a:sym typeface="Arial Narrow"/>
              </a:rPr>
              <a:t>‹#›</a:t>
            </a:fld>
            <a:r>
              <a:rPr lang="en-US">
                <a:latin typeface="Arial Narrow"/>
                <a:ea typeface="Arial Narrow"/>
                <a:cs typeface="Arial Narrow"/>
                <a:sym typeface="Arial Narrow"/>
              </a:rPr>
              <a:t> </a:t>
            </a:r>
            <a:endParaRPr>
              <a:latin typeface="Arial Narrow"/>
              <a:ea typeface="Arial Narrow"/>
              <a:cs typeface="Arial Narrow"/>
              <a:sym typeface="Arial Narrow"/>
            </a:endParaRPr>
          </a:p>
        </p:txBody>
      </p:sp>
      <p:sp>
        <p:nvSpPr>
          <p:cNvPr id="107" name="Google Shape;107;p3"/>
          <p:cNvSpPr txBox="1"/>
          <p:nvPr>
            <p:ph idx="11"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r>
              <a:rPr lang="en-US">
                <a:latin typeface="Arial Narrow"/>
                <a:ea typeface="Arial Narrow"/>
                <a:cs typeface="Arial Narrow"/>
                <a:sym typeface="Arial Narrow"/>
              </a:rPr>
              <a:t>PolarWatch                                 https://polarwatch.noaa.gov</a:t>
            </a:r>
            <a:endParaRPr>
              <a:latin typeface="Arial Narrow"/>
              <a:ea typeface="Arial Narrow"/>
              <a:cs typeface="Arial Narrow"/>
              <a:sym typeface="Arial Narrow"/>
            </a:endParaRPr>
          </a:p>
        </p:txBody>
      </p:sp>
      <p:sp>
        <p:nvSpPr>
          <p:cNvPr id="108" name="Google Shape;108;p3"/>
          <p:cNvSpPr txBox="1"/>
          <p:nvPr>
            <p:ph idx="1" type="body"/>
          </p:nvPr>
        </p:nvSpPr>
        <p:spPr>
          <a:xfrm>
            <a:off x="1047514" y="1253331"/>
            <a:ext cx="9369343" cy="4351338"/>
          </a:xfrm>
          <a:prstGeom prst="rect">
            <a:avLst/>
          </a:prstGeom>
          <a:noFill/>
          <a:ln>
            <a:noFill/>
          </a:ln>
        </p:spPr>
        <p:txBody>
          <a:bodyPr anchorCtr="0" anchor="t" bIns="45700" lIns="91425" spcFirstLastPara="1" rIns="91425" wrap="square" tIns="45700">
            <a:normAutofit/>
          </a:bodyPr>
          <a:lstStyle/>
          <a:p>
            <a:pPr indent="0" lvl="0" marL="0" rtl="0" algn="l">
              <a:lnSpc>
                <a:spcPct val="120000"/>
              </a:lnSpc>
              <a:spcBef>
                <a:spcPts val="0"/>
              </a:spcBef>
              <a:spcAft>
                <a:spcPts val="0"/>
              </a:spcAft>
              <a:buClr>
                <a:srgbClr val="262626"/>
              </a:buClr>
              <a:buSzPts val="2800"/>
              <a:buNone/>
            </a:pPr>
            <a:r>
              <a:rPr b="1" lang="en-US">
                <a:latin typeface="Arial Narrow"/>
                <a:ea typeface="Arial Narrow"/>
                <a:cs typeface="Arial Narrow"/>
                <a:sym typeface="Arial Narrow"/>
              </a:rPr>
              <a:t>Using sea ice data is unique to polar and subpolar applications</a:t>
            </a:r>
            <a:endParaRPr/>
          </a:p>
          <a:p>
            <a:pPr indent="0" lvl="1" marL="457200" rtl="0" algn="l">
              <a:lnSpc>
                <a:spcPct val="120000"/>
              </a:lnSpc>
              <a:spcBef>
                <a:spcPts val="500"/>
              </a:spcBef>
              <a:spcAft>
                <a:spcPts val="0"/>
              </a:spcAft>
              <a:buClr>
                <a:srgbClr val="262626"/>
              </a:buClr>
              <a:buSzPts val="2400"/>
              <a:buNone/>
            </a:pPr>
            <a:r>
              <a:rPr lang="en-US">
                <a:latin typeface="Arial Narrow"/>
                <a:ea typeface="Arial Narrow"/>
                <a:cs typeface="Arial Narrow"/>
                <a:sym typeface="Arial Narrow"/>
              </a:rPr>
              <a:t>Many data providers do not carry sea ice data</a:t>
            </a:r>
            <a:endParaRPr/>
          </a:p>
          <a:p>
            <a:pPr indent="0" lvl="0" marL="0" rtl="0" algn="l">
              <a:lnSpc>
                <a:spcPct val="120000"/>
              </a:lnSpc>
              <a:spcBef>
                <a:spcPts val="1000"/>
              </a:spcBef>
              <a:spcAft>
                <a:spcPts val="0"/>
              </a:spcAft>
              <a:buClr>
                <a:srgbClr val="262626"/>
              </a:buClr>
              <a:buSzPts val="2800"/>
              <a:buNone/>
            </a:pPr>
            <a:r>
              <a:rPr b="1" lang="en-US">
                <a:latin typeface="Arial Narrow"/>
                <a:ea typeface="Arial Narrow"/>
                <a:cs typeface="Arial Narrow"/>
                <a:sym typeface="Arial Narrow"/>
              </a:rPr>
              <a:t>Important for multiple applications </a:t>
            </a:r>
            <a:endParaRPr/>
          </a:p>
          <a:p>
            <a:pPr indent="-4762" lvl="1" marL="461963" rtl="0" algn="l">
              <a:lnSpc>
                <a:spcPct val="120000"/>
              </a:lnSpc>
              <a:spcBef>
                <a:spcPts val="500"/>
              </a:spcBef>
              <a:spcAft>
                <a:spcPts val="0"/>
              </a:spcAft>
              <a:buClr>
                <a:srgbClr val="262626"/>
              </a:buClr>
              <a:buSzPts val="2400"/>
              <a:buNone/>
            </a:pPr>
            <a:r>
              <a:rPr lang="en-US">
                <a:latin typeface="Arial Narrow"/>
                <a:ea typeface="Arial Narrow"/>
                <a:cs typeface="Arial Narrow"/>
                <a:sym typeface="Arial Narrow"/>
              </a:rPr>
              <a:t>Fisheries management, safety at sea, navigation, </a:t>
            </a:r>
            <a:br>
              <a:rPr lang="en-US">
                <a:latin typeface="Arial Narrow"/>
                <a:ea typeface="Arial Narrow"/>
                <a:cs typeface="Arial Narrow"/>
                <a:sym typeface="Arial Narrow"/>
              </a:rPr>
            </a:br>
            <a:r>
              <a:rPr lang="en-US">
                <a:latin typeface="Arial Narrow"/>
                <a:ea typeface="Arial Narrow"/>
                <a:cs typeface="Arial Narrow"/>
                <a:sym typeface="Arial Narrow"/>
              </a:rPr>
              <a:t>transportation, tourism, and recreation</a:t>
            </a:r>
            <a:endParaRPr/>
          </a:p>
          <a:p>
            <a:pPr indent="0" lvl="0" marL="0" rtl="0" algn="l">
              <a:lnSpc>
                <a:spcPct val="120000"/>
              </a:lnSpc>
              <a:spcBef>
                <a:spcPts val="1000"/>
              </a:spcBef>
              <a:spcAft>
                <a:spcPts val="0"/>
              </a:spcAft>
              <a:buClr>
                <a:srgbClr val="262626"/>
              </a:buClr>
              <a:buSzPts val="2800"/>
              <a:buNone/>
            </a:pPr>
            <a:r>
              <a:rPr b="1" lang="en-US">
                <a:latin typeface="Arial Narrow"/>
                <a:ea typeface="Arial Narrow"/>
                <a:cs typeface="Arial Narrow"/>
                <a:sym typeface="Arial Narrow"/>
              </a:rPr>
              <a:t>Polar regions are very inaccessible </a:t>
            </a:r>
            <a:endParaRPr/>
          </a:p>
          <a:p>
            <a:pPr indent="0" lvl="1" marL="457200" rtl="0" algn="l">
              <a:lnSpc>
                <a:spcPct val="120000"/>
              </a:lnSpc>
              <a:spcBef>
                <a:spcPts val="500"/>
              </a:spcBef>
              <a:spcAft>
                <a:spcPts val="0"/>
              </a:spcAft>
              <a:buClr>
                <a:srgbClr val="262626"/>
              </a:buClr>
              <a:buSzPts val="2400"/>
              <a:buNone/>
            </a:pPr>
            <a:r>
              <a:rPr lang="en-US">
                <a:latin typeface="Arial Narrow"/>
                <a:ea typeface="Arial Narrow"/>
                <a:cs typeface="Arial Narrow"/>
                <a:sym typeface="Arial Narrow"/>
              </a:rPr>
              <a:t>Using satellites to monitor sea ice is important due to </a:t>
            </a:r>
            <a:br>
              <a:rPr lang="en-US">
                <a:latin typeface="Arial Narrow"/>
                <a:ea typeface="Arial Narrow"/>
                <a:cs typeface="Arial Narrow"/>
                <a:sym typeface="Arial Narrow"/>
              </a:rPr>
            </a:br>
            <a:r>
              <a:rPr lang="en-US">
                <a:latin typeface="Arial Narrow"/>
                <a:ea typeface="Arial Narrow"/>
                <a:cs typeface="Arial Narrow"/>
                <a:sym typeface="Arial Narrow"/>
              </a:rPr>
              <a:t>inaccessibility of these regions </a:t>
            </a:r>
            <a:endParaRPr/>
          </a:p>
          <a:p>
            <a:pPr indent="-50800" lvl="0" marL="228600" rtl="0" algn="l">
              <a:lnSpc>
                <a:spcPct val="120000"/>
              </a:lnSpc>
              <a:spcBef>
                <a:spcPts val="1000"/>
              </a:spcBef>
              <a:spcAft>
                <a:spcPts val="0"/>
              </a:spcAft>
              <a:buClr>
                <a:srgbClr val="262626"/>
              </a:buClr>
              <a:buSzPts val="2800"/>
              <a:buNone/>
            </a:pPr>
            <a:r>
              <a:t/>
            </a:r>
            <a:endParaRPr>
              <a:latin typeface="Arial"/>
              <a:ea typeface="Arial"/>
              <a:cs typeface="Arial"/>
              <a:sym typeface="Arial"/>
            </a:endParaRPr>
          </a:p>
          <a:p>
            <a:pPr indent="-50800" lvl="0" marL="228600" rtl="0" algn="l">
              <a:lnSpc>
                <a:spcPct val="120000"/>
              </a:lnSpc>
              <a:spcBef>
                <a:spcPts val="1000"/>
              </a:spcBef>
              <a:spcAft>
                <a:spcPts val="0"/>
              </a:spcAft>
              <a:buClr>
                <a:srgbClr val="262626"/>
              </a:buClr>
              <a:buSzPts val="2800"/>
              <a:buNone/>
            </a:pPr>
            <a:r>
              <a:t/>
            </a:r>
            <a:endParaRPr>
              <a:latin typeface="Arial"/>
              <a:ea typeface="Arial"/>
              <a:cs typeface="Arial"/>
              <a:sym typeface="Arial"/>
            </a:endParaRPr>
          </a:p>
          <a:p>
            <a:pPr indent="-50800" lvl="0" marL="228600" rtl="0" algn="l">
              <a:lnSpc>
                <a:spcPct val="120000"/>
              </a:lnSpc>
              <a:spcBef>
                <a:spcPts val="1000"/>
              </a:spcBef>
              <a:spcAft>
                <a:spcPts val="0"/>
              </a:spcAft>
              <a:buClr>
                <a:srgbClr val="262626"/>
              </a:buClr>
              <a:buSzPts val="2800"/>
              <a:buNone/>
            </a:pPr>
            <a:r>
              <a:t/>
            </a:r>
            <a:endParaRPr>
              <a:latin typeface="Arial"/>
              <a:ea typeface="Arial"/>
              <a:cs typeface="Arial"/>
              <a:sym typeface="Arial"/>
            </a:endParaRPr>
          </a:p>
        </p:txBody>
      </p:sp>
      <p:pic>
        <p:nvPicPr>
          <p:cNvPr id="109" name="Google Shape;109;p3"/>
          <p:cNvPicPr preferRelativeResize="0"/>
          <p:nvPr/>
        </p:nvPicPr>
        <p:blipFill rotWithShape="1">
          <a:blip r:embed="rId3">
            <a:alphaModFix/>
          </a:blip>
          <a:srcRect b="0" l="0" r="0" t="0"/>
          <a:stretch/>
        </p:blipFill>
        <p:spPr>
          <a:xfrm>
            <a:off x="11226800" y="5892800"/>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9"/>
                                        </p:tgtEl>
                                        <p:attrNameLst>
                                          <p:attrName>style.visibility</p:attrName>
                                        </p:attrNameLst>
                                      </p:cBhvr>
                                      <p:to>
                                        <p:strVal val="visible"/>
                                      </p:to>
                                    </p:set>
                                    <p:animEffect filter="fade" transition="in">
                                      <p:cBhvr>
                                        <p:cTn dur="1"/>
                                        <p:tgtEl>
                                          <p:spTgt spid="1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4"/>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b="0" lang="en-US">
                <a:latin typeface="Arial Narrow"/>
                <a:ea typeface="Arial Narrow"/>
                <a:cs typeface="Arial Narrow"/>
                <a:sym typeface="Arial Narrow"/>
              </a:rPr>
              <a:t>There are challenges associated with using sea ice data</a:t>
            </a:r>
            <a:endParaRPr/>
          </a:p>
        </p:txBody>
      </p:sp>
      <p:sp>
        <p:nvSpPr>
          <p:cNvPr id="116" name="Google Shape;116;p4"/>
          <p:cNvSpPr txBox="1"/>
          <p:nvPr>
            <p:ph idx="1" type="body"/>
          </p:nvPr>
        </p:nvSpPr>
        <p:spPr>
          <a:xfrm>
            <a:off x="1148102" y="1092109"/>
            <a:ext cx="10107878" cy="4351338"/>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20000"/>
              </a:lnSpc>
              <a:spcBef>
                <a:spcPts val="0"/>
              </a:spcBef>
              <a:spcAft>
                <a:spcPts val="0"/>
              </a:spcAft>
              <a:buClr>
                <a:srgbClr val="262626"/>
              </a:buClr>
              <a:buSzPts val="2800"/>
              <a:buNone/>
            </a:pPr>
            <a:r>
              <a:rPr b="1" lang="en-US">
                <a:latin typeface="Arial Narrow"/>
                <a:ea typeface="Arial Narrow"/>
                <a:cs typeface="Arial Narrow"/>
                <a:sym typeface="Arial Narrow"/>
              </a:rPr>
              <a:t>How can I find the data? Where can I get it?</a:t>
            </a:r>
            <a:endParaRPr/>
          </a:p>
          <a:p>
            <a:pPr indent="-211137" lvl="2" marL="746125" rtl="0" algn="l">
              <a:lnSpc>
                <a:spcPct val="120000"/>
              </a:lnSpc>
              <a:spcBef>
                <a:spcPts val="500"/>
              </a:spcBef>
              <a:spcAft>
                <a:spcPts val="0"/>
              </a:spcAft>
              <a:buClr>
                <a:srgbClr val="262626"/>
              </a:buClr>
              <a:buSzPts val="2400"/>
              <a:buChar char="•"/>
            </a:pPr>
            <a:r>
              <a:rPr lang="en-US" sz="2400">
                <a:latin typeface="Arial Narrow"/>
                <a:ea typeface="Arial Narrow"/>
                <a:cs typeface="Arial Narrow"/>
                <a:sym typeface="Arial Narrow"/>
              </a:rPr>
              <a:t>There are many data providers: NSIDC</a:t>
            </a:r>
            <a:r>
              <a:rPr baseline="30000" lang="en-US" sz="2400">
                <a:latin typeface="Arial Narrow"/>
                <a:ea typeface="Arial Narrow"/>
                <a:cs typeface="Arial Narrow"/>
                <a:sym typeface="Arial Narrow"/>
              </a:rPr>
              <a:t>1</a:t>
            </a:r>
            <a:r>
              <a:rPr lang="en-US" sz="2400">
                <a:latin typeface="Arial Narrow"/>
                <a:ea typeface="Arial Narrow"/>
                <a:cs typeface="Arial Narrow"/>
                <a:sym typeface="Arial Narrow"/>
              </a:rPr>
              <a:t> , NIC</a:t>
            </a:r>
            <a:r>
              <a:rPr baseline="30000" lang="en-US" sz="2400">
                <a:latin typeface="Arial Narrow"/>
                <a:ea typeface="Arial Narrow"/>
                <a:cs typeface="Arial Narrow"/>
                <a:sym typeface="Arial Narrow"/>
              </a:rPr>
              <a:t>2</a:t>
            </a:r>
            <a:r>
              <a:rPr lang="en-US" sz="2400">
                <a:latin typeface="Arial Narrow"/>
                <a:ea typeface="Arial Narrow"/>
                <a:cs typeface="Arial Narrow"/>
                <a:sym typeface="Arial Narrow"/>
              </a:rPr>
              <a:t>, ESA</a:t>
            </a:r>
            <a:r>
              <a:rPr baseline="30000" lang="en-US" sz="2400">
                <a:latin typeface="Arial Narrow"/>
                <a:ea typeface="Arial Narrow"/>
                <a:cs typeface="Arial Narrow"/>
                <a:sym typeface="Arial Narrow"/>
              </a:rPr>
              <a:t>3</a:t>
            </a:r>
            <a:r>
              <a:rPr lang="en-US" sz="2400">
                <a:latin typeface="Arial Narrow"/>
                <a:ea typeface="Arial Narrow"/>
                <a:cs typeface="Arial Narrow"/>
                <a:sym typeface="Arial Narrow"/>
              </a:rPr>
              <a:t> Copernicus, NCEI</a:t>
            </a:r>
            <a:r>
              <a:rPr baseline="30000" lang="en-US" sz="2400">
                <a:latin typeface="Arial Narrow"/>
                <a:ea typeface="Arial Narrow"/>
                <a:cs typeface="Arial Narrow"/>
                <a:sym typeface="Arial Narrow"/>
              </a:rPr>
              <a:t>4</a:t>
            </a:r>
            <a:r>
              <a:rPr lang="en-US" sz="2400">
                <a:latin typeface="Arial Narrow"/>
                <a:ea typeface="Arial Narrow"/>
                <a:cs typeface="Arial Narrow"/>
                <a:sym typeface="Arial Narrow"/>
              </a:rPr>
              <a:t> </a:t>
            </a:r>
            <a:endParaRPr/>
          </a:p>
          <a:p>
            <a:pPr indent="-211137" lvl="2" marL="746125" rtl="0" algn="l">
              <a:lnSpc>
                <a:spcPct val="120000"/>
              </a:lnSpc>
              <a:spcBef>
                <a:spcPts val="500"/>
              </a:spcBef>
              <a:spcAft>
                <a:spcPts val="0"/>
              </a:spcAft>
              <a:buClr>
                <a:srgbClr val="262626"/>
              </a:buClr>
              <a:buSzPts val="2400"/>
              <a:buChar char="•"/>
            </a:pPr>
            <a:r>
              <a:rPr lang="en-US" sz="2400">
                <a:latin typeface="Arial Narrow"/>
                <a:ea typeface="Arial Narrow"/>
                <a:cs typeface="Arial Narrow"/>
                <a:sym typeface="Arial Narrow"/>
              </a:rPr>
              <a:t>Issues: products made for limited user base, limited data formats, limited access</a:t>
            </a:r>
            <a:endParaRPr/>
          </a:p>
          <a:p>
            <a:pPr indent="0" lvl="0" marL="0" rtl="0" algn="l">
              <a:lnSpc>
                <a:spcPct val="120000"/>
              </a:lnSpc>
              <a:spcBef>
                <a:spcPts val="1000"/>
              </a:spcBef>
              <a:spcAft>
                <a:spcPts val="0"/>
              </a:spcAft>
              <a:buClr>
                <a:srgbClr val="262626"/>
              </a:buClr>
              <a:buSzPts val="2800"/>
              <a:buNone/>
            </a:pPr>
            <a:r>
              <a:rPr b="1" lang="en-US">
                <a:latin typeface="Arial Narrow"/>
                <a:ea typeface="Arial Narrow"/>
                <a:cs typeface="Arial Narrow"/>
                <a:sym typeface="Arial Narrow"/>
              </a:rPr>
              <a:t>How do I choose a data product? </a:t>
            </a:r>
            <a:endParaRPr/>
          </a:p>
          <a:p>
            <a:pPr indent="-228600" lvl="1" marL="685800" rtl="0" algn="l">
              <a:lnSpc>
                <a:spcPct val="120000"/>
              </a:lnSpc>
              <a:spcBef>
                <a:spcPts val="500"/>
              </a:spcBef>
              <a:spcAft>
                <a:spcPts val="0"/>
              </a:spcAft>
              <a:buClr>
                <a:srgbClr val="262626"/>
              </a:buClr>
              <a:buSzPts val="2400"/>
              <a:buChar char="•"/>
            </a:pPr>
            <a:r>
              <a:rPr lang="en-US">
                <a:latin typeface="Arial Narrow"/>
                <a:ea typeface="Arial Narrow"/>
                <a:cs typeface="Arial Narrow"/>
                <a:sym typeface="Arial Narrow"/>
              </a:rPr>
              <a:t>What are the differences among products?</a:t>
            </a:r>
            <a:endParaRPr/>
          </a:p>
          <a:p>
            <a:pPr indent="0" lvl="0" marL="0" rtl="0" algn="l">
              <a:lnSpc>
                <a:spcPct val="120000"/>
              </a:lnSpc>
              <a:spcBef>
                <a:spcPts val="1000"/>
              </a:spcBef>
              <a:spcAft>
                <a:spcPts val="0"/>
              </a:spcAft>
              <a:buClr>
                <a:srgbClr val="262626"/>
              </a:buClr>
              <a:buSzPts val="2800"/>
              <a:buNone/>
            </a:pPr>
            <a:r>
              <a:rPr b="1" lang="en-US">
                <a:latin typeface="Arial Narrow"/>
                <a:ea typeface="Arial Narrow"/>
                <a:cs typeface="Arial Narrow"/>
                <a:sym typeface="Arial Narrow"/>
              </a:rPr>
              <a:t>There are many map projections. </a:t>
            </a:r>
            <a:endParaRPr/>
          </a:p>
          <a:p>
            <a:pPr indent="-228600" lvl="1" marL="685800" rtl="0" algn="l">
              <a:lnSpc>
                <a:spcPct val="120000"/>
              </a:lnSpc>
              <a:spcBef>
                <a:spcPts val="500"/>
              </a:spcBef>
              <a:spcAft>
                <a:spcPts val="0"/>
              </a:spcAft>
              <a:buClr>
                <a:srgbClr val="262626"/>
              </a:buClr>
              <a:buSzPts val="2400"/>
              <a:buChar char="•"/>
            </a:pPr>
            <a:r>
              <a:rPr lang="en-US">
                <a:latin typeface="Arial Narrow"/>
                <a:ea typeface="Arial Narrow"/>
                <a:cs typeface="Arial Narrow"/>
                <a:sym typeface="Arial Narrow"/>
              </a:rPr>
              <a:t>Usually not the projection I use.</a:t>
            </a:r>
            <a:endParaRPr/>
          </a:p>
          <a:p>
            <a:pPr indent="0" lvl="0" marL="0" rtl="0" algn="l">
              <a:lnSpc>
                <a:spcPct val="120000"/>
              </a:lnSpc>
              <a:spcBef>
                <a:spcPts val="1000"/>
              </a:spcBef>
              <a:spcAft>
                <a:spcPts val="0"/>
              </a:spcAft>
              <a:buClr>
                <a:srgbClr val="262626"/>
              </a:buClr>
              <a:buSzPts val="2800"/>
              <a:buNone/>
            </a:pPr>
            <a:r>
              <a:rPr b="1" lang="en-US">
                <a:latin typeface="Arial Narrow"/>
                <a:ea typeface="Arial Narrow"/>
                <a:cs typeface="Arial Narrow"/>
                <a:sym typeface="Arial Narrow"/>
              </a:rPr>
              <a:t>How do I integrate the data into my workflow?</a:t>
            </a:r>
            <a:endParaRPr/>
          </a:p>
        </p:txBody>
      </p:sp>
      <p:sp>
        <p:nvSpPr>
          <p:cNvPr id="117" name="Google Shape;117;p4"/>
          <p:cNvSpPr txBox="1"/>
          <p:nvPr>
            <p:ph idx="12" type="sldNum"/>
          </p:nvPr>
        </p:nvSpPr>
        <p:spPr>
          <a:xfrm>
            <a:off x="11041343" y="6441410"/>
            <a:ext cx="1104014"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latin typeface="Arial Narrow"/>
                <a:ea typeface="Arial Narrow"/>
                <a:cs typeface="Arial Narrow"/>
                <a:sym typeface="Arial Narrow"/>
              </a:rPr>
              <a:t>‹#›</a:t>
            </a:fld>
            <a:r>
              <a:rPr lang="en-US">
                <a:latin typeface="Arial Narrow"/>
                <a:ea typeface="Arial Narrow"/>
                <a:cs typeface="Arial Narrow"/>
                <a:sym typeface="Arial Narrow"/>
              </a:rPr>
              <a:t> </a:t>
            </a:r>
            <a:endParaRPr>
              <a:latin typeface="Arial Narrow"/>
              <a:ea typeface="Arial Narrow"/>
              <a:cs typeface="Arial Narrow"/>
              <a:sym typeface="Arial Narrow"/>
            </a:endParaRPr>
          </a:p>
        </p:txBody>
      </p:sp>
      <p:sp>
        <p:nvSpPr>
          <p:cNvPr id="118" name="Google Shape;118;p4"/>
          <p:cNvSpPr txBox="1"/>
          <p:nvPr>
            <p:ph idx="11"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r>
              <a:rPr lang="en-US">
                <a:latin typeface="Arial Narrow"/>
                <a:ea typeface="Arial Narrow"/>
                <a:cs typeface="Arial Narrow"/>
                <a:sym typeface="Arial Narrow"/>
              </a:rPr>
              <a:t>PolarWatch                                 https://polarwatch.noaa.gov</a:t>
            </a:r>
            <a:endParaRPr>
              <a:latin typeface="Arial Narrow"/>
              <a:ea typeface="Arial Narrow"/>
              <a:cs typeface="Arial Narrow"/>
              <a:sym typeface="Arial Narrow"/>
            </a:endParaRPr>
          </a:p>
        </p:txBody>
      </p:sp>
      <p:sp>
        <p:nvSpPr>
          <p:cNvPr id="119" name="Google Shape;119;p4"/>
          <p:cNvSpPr txBox="1"/>
          <p:nvPr/>
        </p:nvSpPr>
        <p:spPr>
          <a:xfrm>
            <a:off x="7652270" y="5728312"/>
            <a:ext cx="4289957"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baseline="30000" i="0" lang="en-US" sz="1600" u="none" cap="none" strike="noStrike">
                <a:solidFill>
                  <a:schemeClr val="dk1"/>
                </a:solidFill>
                <a:latin typeface="Arial Narrow"/>
                <a:ea typeface="Arial Narrow"/>
                <a:cs typeface="Arial Narrow"/>
                <a:sym typeface="Arial Narrow"/>
              </a:rPr>
              <a:t>3</a:t>
            </a:r>
            <a:r>
              <a:rPr b="0" i="0" lang="en-US" sz="1600" u="none" cap="none" strike="noStrike">
                <a:solidFill>
                  <a:schemeClr val="dk1"/>
                </a:solidFill>
                <a:latin typeface="Arial Narrow"/>
                <a:ea typeface="Arial Narrow"/>
                <a:cs typeface="Arial Narrow"/>
                <a:sym typeface="Arial Narrow"/>
              </a:rPr>
              <a:t>ESA – European Space Agency</a:t>
            </a:r>
            <a:endParaRPr/>
          </a:p>
          <a:p>
            <a:pPr indent="0" lvl="0" marL="0" marR="0" rtl="0" algn="l">
              <a:spcBef>
                <a:spcPts val="0"/>
              </a:spcBef>
              <a:spcAft>
                <a:spcPts val="0"/>
              </a:spcAft>
              <a:buNone/>
            </a:pPr>
            <a:r>
              <a:rPr baseline="30000" lang="en-US" sz="1600">
                <a:solidFill>
                  <a:schemeClr val="dk1"/>
                </a:solidFill>
                <a:latin typeface="Arial Narrow"/>
                <a:ea typeface="Arial Narrow"/>
                <a:cs typeface="Arial Narrow"/>
                <a:sym typeface="Arial Narrow"/>
              </a:rPr>
              <a:t>4</a:t>
            </a:r>
            <a:r>
              <a:rPr lang="en-US" sz="1600">
                <a:solidFill>
                  <a:schemeClr val="dk1"/>
                </a:solidFill>
                <a:latin typeface="Arial Narrow"/>
                <a:ea typeface="Arial Narrow"/>
                <a:cs typeface="Arial Narrow"/>
                <a:sym typeface="Arial Narrow"/>
              </a:rPr>
              <a:t>NCEI - National Centers for Environmental Information</a:t>
            </a:r>
            <a:endParaRPr/>
          </a:p>
        </p:txBody>
      </p:sp>
      <p:sp>
        <p:nvSpPr>
          <p:cNvPr id="120" name="Google Shape;120;p4"/>
          <p:cNvSpPr txBox="1"/>
          <p:nvPr/>
        </p:nvSpPr>
        <p:spPr>
          <a:xfrm>
            <a:off x="431942" y="5728313"/>
            <a:ext cx="354776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aseline="30000" lang="en-US" sz="1600">
                <a:solidFill>
                  <a:schemeClr val="dk1"/>
                </a:solidFill>
                <a:latin typeface="Arial Narrow"/>
                <a:ea typeface="Arial Narrow"/>
                <a:cs typeface="Arial Narrow"/>
                <a:sym typeface="Arial Narrow"/>
              </a:rPr>
              <a:t>1</a:t>
            </a:r>
            <a:r>
              <a:rPr lang="en-US" sz="1600">
                <a:solidFill>
                  <a:schemeClr val="dk1"/>
                </a:solidFill>
                <a:latin typeface="Arial Narrow"/>
                <a:ea typeface="Arial Narrow"/>
                <a:cs typeface="Arial Narrow"/>
                <a:sym typeface="Arial Narrow"/>
              </a:rPr>
              <a:t>NSIDC - National Snow and Ice Data Center</a:t>
            </a:r>
            <a:endParaRPr/>
          </a:p>
          <a:p>
            <a:pPr indent="0" lvl="0" marL="0" marR="0" rtl="0" algn="l">
              <a:spcBef>
                <a:spcPts val="0"/>
              </a:spcBef>
              <a:spcAft>
                <a:spcPts val="0"/>
              </a:spcAft>
              <a:buNone/>
            </a:pPr>
            <a:r>
              <a:rPr baseline="30000" lang="en-US" sz="1600">
                <a:solidFill>
                  <a:schemeClr val="dk1"/>
                </a:solidFill>
                <a:latin typeface="Arial Narrow"/>
                <a:ea typeface="Arial Narrow"/>
                <a:cs typeface="Arial Narrow"/>
                <a:sym typeface="Arial Narrow"/>
              </a:rPr>
              <a:t>2</a:t>
            </a:r>
            <a:r>
              <a:rPr lang="en-US" sz="1600">
                <a:solidFill>
                  <a:schemeClr val="dk1"/>
                </a:solidFill>
                <a:latin typeface="Arial Narrow"/>
                <a:ea typeface="Arial Narrow"/>
                <a:cs typeface="Arial Narrow"/>
                <a:sym typeface="Arial Narrow"/>
              </a:rPr>
              <a:t>NIC - National Ice Center </a:t>
            </a:r>
            <a:endParaRPr/>
          </a:p>
        </p:txBody>
      </p:sp>
      <p:pic>
        <p:nvPicPr>
          <p:cNvPr id="121" name="Google Shape;121;p4"/>
          <p:cNvPicPr preferRelativeResize="0"/>
          <p:nvPr/>
        </p:nvPicPr>
        <p:blipFill rotWithShape="1">
          <a:blip r:embed="rId3">
            <a:alphaModFix/>
          </a:blip>
          <a:srcRect b="0" l="0" r="0" t="0"/>
          <a:stretch/>
        </p:blipFill>
        <p:spPr>
          <a:xfrm>
            <a:off x="11226800" y="5892800"/>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1"/>
                                        </p:tgtEl>
                                        <p:attrNameLst>
                                          <p:attrName>style.visibility</p:attrName>
                                        </p:attrNameLst>
                                      </p:cBhvr>
                                      <p:to>
                                        <p:strVal val="visible"/>
                                      </p:to>
                                    </p:set>
                                    <p:animEffect filter="fade" transition="in">
                                      <p:cBhvr>
                                        <p:cTn dur="1"/>
                                        <p:tgtEl>
                                          <p:spTgt spid="1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5"/>
          <p:cNvSpPr txBox="1"/>
          <p:nvPr>
            <p:ph type="title"/>
          </p:nvPr>
        </p:nvSpPr>
        <p:spPr>
          <a:xfrm>
            <a:off x="528298" y="12173"/>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b="0" lang="en-US">
                <a:latin typeface="Arial Narrow"/>
                <a:ea typeface="Arial Narrow"/>
                <a:cs typeface="Arial Narrow"/>
                <a:sym typeface="Arial Narrow"/>
              </a:rPr>
              <a:t>Where to get data: Introduction to PolarWatch/CoastWatch</a:t>
            </a:r>
            <a:endParaRPr/>
          </a:p>
        </p:txBody>
      </p:sp>
      <p:sp>
        <p:nvSpPr>
          <p:cNvPr id="128" name="Google Shape;128;p5"/>
          <p:cNvSpPr txBox="1"/>
          <p:nvPr>
            <p:ph idx="1" type="body"/>
          </p:nvPr>
        </p:nvSpPr>
        <p:spPr>
          <a:xfrm>
            <a:off x="528298" y="1253331"/>
            <a:ext cx="5935132"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120000"/>
              </a:lnSpc>
              <a:spcBef>
                <a:spcPts val="0"/>
              </a:spcBef>
              <a:spcAft>
                <a:spcPts val="0"/>
              </a:spcAft>
              <a:buClr>
                <a:srgbClr val="262626"/>
              </a:buClr>
              <a:buSzPts val="2400"/>
              <a:buChar char="•"/>
            </a:pPr>
            <a:r>
              <a:rPr lang="en-US" sz="2400">
                <a:latin typeface="Arial Narrow"/>
                <a:ea typeface="Arial Narrow"/>
                <a:cs typeface="Arial Narrow"/>
                <a:sym typeface="Arial Narrow"/>
              </a:rPr>
              <a:t>PolarWatch is a NOAA CoastWatch Node </a:t>
            </a:r>
            <a:endParaRPr/>
          </a:p>
          <a:p>
            <a:pPr indent="-228600" lvl="0" marL="228600" rtl="0" algn="l">
              <a:lnSpc>
                <a:spcPct val="120000"/>
              </a:lnSpc>
              <a:spcBef>
                <a:spcPts val="1000"/>
              </a:spcBef>
              <a:spcAft>
                <a:spcPts val="0"/>
              </a:spcAft>
              <a:buClr>
                <a:srgbClr val="262626"/>
              </a:buClr>
              <a:buSzPts val="2400"/>
              <a:buChar char="•"/>
            </a:pPr>
            <a:r>
              <a:rPr lang="en-US" sz="2400">
                <a:latin typeface="Arial Narrow"/>
                <a:ea typeface="Arial Narrow"/>
                <a:cs typeface="Arial Narrow"/>
                <a:sym typeface="Arial Narrow"/>
              </a:rPr>
              <a:t>value added provider that  collaborates with key data providers and users:</a:t>
            </a:r>
            <a:endParaRPr/>
          </a:p>
          <a:p>
            <a:pPr indent="0" lvl="1" marL="457200" rtl="0" algn="l">
              <a:lnSpc>
                <a:spcPct val="120000"/>
              </a:lnSpc>
              <a:spcBef>
                <a:spcPts val="600"/>
              </a:spcBef>
              <a:spcAft>
                <a:spcPts val="0"/>
              </a:spcAft>
              <a:buClr>
                <a:srgbClr val="262626"/>
              </a:buClr>
              <a:buSzPts val="1800"/>
              <a:buNone/>
            </a:pPr>
            <a:r>
              <a:rPr lang="en-US" sz="1800">
                <a:latin typeface="Arial Narrow"/>
                <a:ea typeface="Arial Narrow"/>
                <a:cs typeface="Arial Narrow"/>
                <a:sym typeface="Arial Narrow"/>
              </a:rPr>
              <a:t>CoastWatch Central, NSIDC</a:t>
            </a:r>
            <a:r>
              <a:rPr baseline="30000" lang="en-US" sz="1800">
                <a:latin typeface="Arial Narrow"/>
                <a:ea typeface="Arial Narrow"/>
                <a:cs typeface="Arial Narrow"/>
                <a:sym typeface="Arial Narrow"/>
              </a:rPr>
              <a:t>1</a:t>
            </a:r>
            <a:r>
              <a:rPr lang="en-US" sz="1800">
                <a:latin typeface="Arial Narrow"/>
                <a:ea typeface="Arial Narrow"/>
                <a:cs typeface="Arial Narrow"/>
                <a:sym typeface="Arial Narrow"/>
              </a:rPr>
              <a:t>, NIC</a:t>
            </a:r>
            <a:r>
              <a:rPr baseline="30000" lang="en-US" sz="1800">
                <a:latin typeface="Arial Narrow"/>
                <a:ea typeface="Arial Narrow"/>
                <a:cs typeface="Arial Narrow"/>
                <a:sym typeface="Arial Narrow"/>
              </a:rPr>
              <a:t>2</a:t>
            </a:r>
            <a:r>
              <a:rPr lang="en-US" sz="1800">
                <a:latin typeface="Arial Narrow"/>
                <a:ea typeface="Arial Narrow"/>
                <a:cs typeface="Arial Narrow"/>
                <a:sym typeface="Arial Narrow"/>
              </a:rPr>
              <a:t>,  NMFS</a:t>
            </a:r>
            <a:r>
              <a:rPr baseline="30000" lang="en-US" sz="1800">
                <a:latin typeface="Arial Narrow"/>
                <a:ea typeface="Arial Narrow"/>
                <a:cs typeface="Arial Narrow"/>
                <a:sym typeface="Arial Narrow"/>
              </a:rPr>
              <a:t>3</a:t>
            </a:r>
            <a:r>
              <a:rPr lang="en-US" sz="1800">
                <a:latin typeface="Arial Narrow"/>
                <a:ea typeface="Arial Narrow"/>
                <a:cs typeface="Arial Narrow"/>
                <a:sym typeface="Arial Narrow"/>
              </a:rPr>
              <a:t>,  NESDIS</a:t>
            </a:r>
            <a:r>
              <a:rPr baseline="30000" lang="en-US" sz="1800">
                <a:latin typeface="Arial Narrow"/>
                <a:ea typeface="Arial Narrow"/>
                <a:cs typeface="Arial Narrow"/>
                <a:sym typeface="Arial Narrow"/>
              </a:rPr>
              <a:t>4</a:t>
            </a:r>
            <a:endParaRPr/>
          </a:p>
          <a:p>
            <a:pPr indent="-228600" lvl="0" marL="228600" rtl="0" algn="l">
              <a:lnSpc>
                <a:spcPct val="120000"/>
              </a:lnSpc>
              <a:spcBef>
                <a:spcPts val="1000"/>
              </a:spcBef>
              <a:spcAft>
                <a:spcPts val="0"/>
              </a:spcAft>
              <a:buClr>
                <a:srgbClr val="262626"/>
              </a:buClr>
              <a:buSzPts val="2400"/>
              <a:buChar char="•"/>
            </a:pPr>
            <a:r>
              <a:rPr lang="en-US" sz="2400">
                <a:latin typeface="Arial Narrow"/>
                <a:ea typeface="Arial Narrow"/>
                <a:cs typeface="Arial Narrow"/>
                <a:sym typeface="Arial Narrow"/>
              </a:rPr>
              <a:t>facilitate discovery and access to satellite data covering polar and subpolar regions.</a:t>
            </a:r>
            <a:endParaRPr/>
          </a:p>
        </p:txBody>
      </p:sp>
      <p:sp>
        <p:nvSpPr>
          <p:cNvPr id="129" name="Google Shape;129;p5"/>
          <p:cNvSpPr txBox="1"/>
          <p:nvPr>
            <p:ph idx="12" type="sldNum"/>
          </p:nvPr>
        </p:nvSpPr>
        <p:spPr>
          <a:xfrm>
            <a:off x="11041343" y="6441410"/>
            <a:ext cx="1104014"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r>
              <a:rPr lang="en-US"/>
              <a:t> </a:t>
            </a:r>
            <a:endParaRPr/>
          </a:p>
        </p:txBody>
      </p:sp>
      <p:sp>
        <p:nvSpPr>
          <p:cNvPr id="130" name="Google Shape;130;p5"/>
          <p:cNvSpPr txBox="1"/>
          <p:nvPr>
            <p:ph idx="11"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r>
              <a:rPr lang="en-US"/>
              <a:t>PolarWatch                                 https://polarwatch.noaa.gov</a:t>
            </a:r>
            <a:endParaRPr/>
          </a:p>
        </p:txBody>
      </p:sp>
      <p:pic>
        <p:nvPicPr>
          <p:cNvPr id="131" name="Google Shape;131;p5"/>
          <p:cNvPicPr preferRelativeResize="0"/>
          <p:nvPr/>
        </p:nvPicPr>
        <p:blipFill rotWithShape="1">
          <a:blip r:embed="rId3">
            <a:alphaModFix/>
          </a:blip>
          <a:srcRect b="0" l="0" r="0" t="0"/>
          <a:stretch/>
        </p:blipFill>
        <p:spPr>
          <a:xfrm>
            <a:off x="6719625" y="1337736"/>
            <a:ext cx="4321718" cy="3123536"/>
          </a:xfrm>
          <a:prstGeom prst="rect">
            <a:avLst/>
          </a:prstGeom>
          <a:noFill/>
          <a:ln>
            <a:noFill/>
          </a:ln>
        </p:spPr>
      </p:pic>
      <p:sp>
        <p:nvSpPr>
          <p:cNvPr id="132" name="Google Shape;132;p5"/>
          <p:cNvSpPr txBox="1"/>
          <p:nvPr/>
        </p:nvSpPr>
        <p:spPr>
          <a:xfrm>
            <a:off x="6318092" y="5765701"/>
            <a:ext cx="582884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aseline="30000" lang="en-US" sz="1600">
                <a:solidFill>
                  <a:schemeClr val="dk1"/>
                </a:solidFill>
                <a:latin typeface="Arial Narrow"/>
                <a:ea typeface="Arial Narrow"/>
                <a:cs typeface="Arial Narrow"/>
                <a:sym typeface="Arial Narrow"/>
              </a:rPr>
              <a:t>3</a:t>
            </a:r>
            <a:r>
              <a:rPr lang="en-US" sz="1600">
                <a:solidFill>
                  <a:schemeClr val="dk1"/>
                </a:solidFill>
                <a:latin typeface="Arial Narrow"/>
                <a:ea typeface="Arial Narrow"/>
                <a:cs typeface="Arial Narrow"/>
                <a:sym typeface="Arial Narrow"/>
              </a:rPr>
              <a:t>NCEI - National Centers for Environmental Information</a:t>
            </a:r>
            <a:endParaRPr/>
          </a:p>
          <a:p>
            <a:pPr indent="0" lvl="0" marL="0" marR="0" rtl="0" algn="l">
              <a:spcBef>
                <a:spcPts val="0"/>
              </a:spcBef>
              <a:spcAft>
                <a:spcPts val="0"/>
              </a:spcAft>
              <a:buNone/>
            </a:pPr>
            <a:r>
              <a:rPr baseline="30000" lang="en-US" sz="1600">
                <a:solidFill>
                  <a:schemeClr val="dk1"/>
                </a:solidFill>
                <a:latin typeface="Arial Narrow"/>
                <a:ea typeface="Arial Narrow"/>
                <a:cs typeface="Arial Narrow"/>
                <a:sym typeface="Arial Narrow"/>
              </a:rPr>
              <a:t>4</a:t>
            </a:r>
            <a:r>
              <a:rPr lang="en-US" sz="1600">
                <a:solidFill>
                  <a:schemeClr val="dk1"/>
                </a:solidFill>
                <a:latin typeface="Arial Narrow"/>
                <a:ea typeface="Arial Narrow"/>
                <a:cs typeface="Arial Narrow"/>
                <a:sym typeface="Arial Narrow"/>
              </a:rPr>
              <a:t>NESDIS - National Environmental Satellite, Data, and Information Service  </a:t>
            </a:r>
            <a:endParaRPr/>
          </a:p>
        </p:txBody>
      </p:sp>
      <p:sp>
        <p:nvSpPr>
          <p:cNvPr id="133" name="Google Shape;133;p5"/>
          <p:cNvSpPr txBox="1"/>
          <p:nvPr/>
        </p:nvSpPr>
        <p:spPr>
          <a:xfrm>
            <a:off x="431942" y="5728313"/>
            <a:ext cx="354776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aseline="30000" lang="en-US" sz="1600">
                <a:solidFill>
                  <a:schemeClr val="dk1"/>
                </a:solidFill>
                <a:latin typeface="Arial Narrow"/>
                <a:ea typeface="Arial Narrow"/>
                <a:cs typeface="Arial Narrow"/>
                <a:sym typeface="Arial Narrow"/>
              </a:rPr>
              <a:t>1</a:t>
            </a:r>
            <a:r>
              <a:rPr lang="en-US" sz="1600">
                <a:solidFill>
                  <a:schemeClr val="dk1"/>
                </a:solidFill>
                <a:latin typeface="Arial Narrow"/>
                <a:ea typeface="Arial Narrow"/>
                <a:cs typeface="Arial Narrow"/>
                <a:sym typeface="Arial Narrow"/>
              </a:rPr>
              <a:t>NSIDC - National Snow and Ice Data Center</a:t>
            </a:r>
            <a:endParaRPr/>
          </a:p>
          <a:p>
            <a:pPr indent="0" lvl="0" marL="0" marR="0" rtl="0" algn="l">
              <a:spcBef>
                <a:spcPts val="0"/>
              </a:spcBef>
              <a:spcAft>
                <a:spcPts val="0"/>
              </a:spcAft>
              <a:buNone/>
            </a:pPr>
            <a:r>
              <a:rPr baseline="30000" lang="en-US" sz="1600">
                <a:solidFill>
                  <a:schemeClr val="dk1"/>
                </a:solidFill>
                <a:latin typeface="Arial Narrow"/>
                <a:ea typeface="Arial Narrow"/>
                <a:cs typeface="Arial Narrow"/>
                <a:sym typeface="Arial Narrow"/>
              </a:rPr>
              <a:t>2</a:t>
            </a:r>
            <a:r>
              <a:rPr lang="en-US" sz="1600">
                <a:solidFill>
                  <a:schemeClr val="dk1"/>
                </a:solidFill>
                <a:latin typeface="Arial Narrow"/>
                <a:ea typeface="Arial Narrow"/>
                <a:cs typeface="Arial Narrow"/>
                <a:sym typeface="Arial Narrow"/>
              </a:rPr>
              <a:t>NIC - National Ice Center </a:t>
            </a:r>
            <a:endParaRPr/>
          </a:p>
        </p:txBody>
      </p:sp>
      <p:pic>
        <p:nvPicPr>
          <p:cNvPr id="134" name="Google Shape;134;p5"/>
          <p:cNvPicPr preferRelativeResize="0"/>
          <p:nvPr/>
        </p:nvPicPr>
        <p:blipFill rotWithShape="1">
          <a:blip r:embed="rId4">
            <a:alphaModFix/>
          </a:blip>
          <a:srcRect b="0" l="0" r="0" t="0"/>
          <a:stretch/>
        </p:blipFill>
        <p:spPr>
          <a:xfrm>
            <a:off x="11226800" y="5892800"/>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1"/>
                                        <p:tgtEl>
                                          <p:spTgt spid="1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6"/>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b="0" lang="en-US">
                <a:latin typeface="Arial Narrow"/>
                <a:ea typeface="Arial Narrow"/>
                <a:cs typeface="Arial Narrow"/>
                <a:sym typeface="Arial Narrow"/>
              </a:rPr>
              <a:t>Where to get data: PolarWatch</a:t>
            </a:r>
            <a:endParaRPr/>
          </a:p>
        </p:txBody>
      </p:sp>
      <p:sp>
        <p:nvSpPr>
          <p:cNvPr id="141" name="Google Shape;141;p6"/>
          <p:cNvSpPr txBox="1"/>
          <p:nvPr>
            <p:ph idx="1" type="body"/>
          </p:nvPr>
        </p:nvSpPr>
        <p:spPr>
          <a:xfrm>
            <a:off x="528299" y="1077238"/>
            <a:ext cx="4729502" cy="5364172"/>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140000"/>
              </a:lnSpc>
              <a:spcBef>
                <a:spcPts val="0"/>
              </a:spcBef>
              <a:spcAft>
                <a:spcPts val="0"/>
              </a:spcAft>
              <a:buClr>
                <a:srgbClr val="262626"/>
              </a:buClr>
              <a:buSzPct val="100000"/>
              <a:buNone/>
            </a:pPr>
            <a:r>
              <a:rPr b="1" lang="en-US" sz="2600">
                <a:latin typeface="Arial Narrow"/>
                <a:ea typeface="Arial Narrow"/>
                <a:cs typeface="Arial Narrow"/>
                <a:sym typeface="Arial Narrow"/>
              </a:rPr>
              <a:t>PolarWatch provides access to near real-time and historical satellite observations including: </a:t>
            </a:r>
            <a:endParaRPr/>
          </a:p>
          <a:p>
            <a:pPr indent="0" lvl="0" marL="247650" rtl="0" algn="l">
              <a:lnSpc>
                <a:spcPct val="140000"/>
              </a:lnSpc>
              <a:spcBef>
                <a:spcPts val="1000"/>
              </a:spcBef>
              <a:spcAft>
                <a:spcPts val="0"/>
              </a:spcAft>
              <a:buClr>
                <a:srgbClr val="262626"/>
              </a:buClr>
              <a:buSzPct val="100000"/>
              <a:buNone/>
            </a:pPr>
            <a:r>
              <a:rPr lang="en-US" sz="2400">
                <a:latin typeface="Arial Narrow"/>
                <a:ea typeface="Arial Narrow"/>
                <a:cs typeface="Arial Narrow"/>
                <a:sym typeface="Arial Narrow"/>
              </a:rPr>
              <a:t>Sea ice, water temperature, ocean color, salinity and winds</a:t>
            </a:r>
            <a:endParaRPr/>
          </a:p>
          <a:p>
            <a:pPr indent="0" lvl="0" marL="0" rtl="0" algn="l">
              <a:lnSpc>
                <a:spcPct val="140000"/>
              </a:lnSpc>
              <a:spcBef>
                <a:spcPts val="1600"/>
              </a:spcBef>
              <a:spcAft>
                <a:spcPts val="0"/>
              </a:spcAft>
              <a:buClr>
                <a:srgbClr val="262626"/>
              </a:buClr>
              <a:buSzPct val="100000"/>
              <a:buNone/>
            </a:pPr>
            <a:r>
              <a:rPr b="1" lang="en-US" sz="2600">
                <a:latin typeface="Arial Narrow"/>
                <a:ea typeface="Arial Narrow"/>
                <a:cs typeface="Arial Narrow"/>
                <a:sym typeface="Arial Narrow"/>
              </a:rPr>
              <a:t>PolarWatch addresses the challenges of integrating sea ice data:</a:t>
            </a:r>
            <a:endParaRPr/>
          </a:p>
          <a:p>
            <a:pPr indent="-228600" lvl="1" marL="685800" rtl="0" algn="l">
              <a:lnSpc>
                <a:spcPct val="140000"/>
              </a:lnSpc>
              <a:spcBef>
                <a:spcPts val="500"/>
              </a:spcBef>
              <a:spcAft>
                <a:spcPts val="0"/>
              </a:spcAft>
              <a:buClr>
                <a:srgbClr val="262626"/>
              </a:buClr>
              <a:buSzPct val="100000"/>
              <a:buChar char="•"/>
            </a:pPr>
            <a:r>
              <a:rPr lang="en-US" sz="2200">
                <a:latin typeface="Arial Narrow"/>
                <a:ea typeface="Arial Narrow"/>
                <a:cs typeface="Arial Narrow"/>
                <a:sym typeface="Arial Narrow"/>
              </a:rPr>
              <a:t>Making data available in common formats with easy access</a:t>
            </a:r>
            <a:endParaRPr/>
          </a:p>
          <a:p>
            <a:pPr indent="-228600" lvl="1" marL="685800" rtl="0" algn="l">
              <a:lnSpc>
                <a:spcPct val="140000"/>
              </a:lnSpc>
              <a:spcBef>
                <a:spcPts val="500"/>
              </a:spcBef>
              <a:spcAft>
                <a:spcPts val="0"/>
              </a:spcAft>
              <a:buClr>
                <a:srgbClr val="262626"/>
              </a:buClr>
              <a:buSzPct val="100000"/>
              <a:buChar char="•"/>
            </a:pPr>
            <a:r>
              <a:rPr lang="en-US" sz="2200">
                <a:latin typeface="Arial Narrow"/>
                <a:ea typeface="Arial Narrow"/>
                <a:cs typeface="Arial Narrow"/>
                <a:sym typeface="Arial Narrow"/>
              </a:rPr>
              <a:t>Curating quality datasets, </a:t>
            </a:r>
            <a:endParaRPr/>
          </a:p>
          <a:p>
            <a:pPr indent="-228600" lvl="1" marL="685800" rtl="0" algn="l">
              <a:lnSpc>
                <a:spcPct val="140000"/>
              </a:lnSpc>
              <a:spcBef>
                <a:spcPts val="500"/>
              </a:spcBef>
              <a:spcAft>
                <a:spcPts val="0"/>
              </a:spcAft>
              <a:buClr>
                <a:srgbClr val="262626"/>
              </a:buClr>
              <a:buSzPct val="100000"/>
              <a:buChar char="•"/>
            </a:pPr>
            <a:r>
              <a:rPr lang="en-US" sz="2200">
                <a:latin typeface="Arial Narrow"/>
                <a:ea typeface="Arial Narrow"/>
                <a:cs typeface="Arial Narrow"/>
                <a:sym typeface="Arial Narrow"/>
              </a:rPr>
              <a:t>Making it easier to quickly determine differences between datasets, </a:t>
            </a:r>
            <a:endParaRPr/>
          </a:p>
          <a:p>
            <a:pPr indent="-228600" lvl="1" marL="685800" rtl="0" algn="l">
              <a:lnSpc>
                <a:spcPct val="140000"/>
              </a:lnSpc>
              <a:spcBef>
                <a:spcPts val="500"/>
              </a:spcBef>
              <a:spcAft>
                <a:spcPts val="0"/>
              </a:spcAft>
              <a:buClr>
                <a:srgbClr val="262626"/>
              </a:buClr>
              <a:buSzPct val="100000"/>
              <a:buChar char="•"/>
            </a:pPr>
            <a:r>
              <a:rPr lang="en-US" sz="2200">
                <a:latin typeface="Arial Narrow"/>
                <a:ea typeface="Arial Narrow"/>
                <a:cs typeface="Arial Narrow"/>
                <a:sym typeface="Arial Narrow"/>
              </a:rPr>
              <a:t>Previews of data before downloading</a:t>
            </a:r>
            <a:endParaRPr/>
          </a:p>
          <a:p>
            <a:pPr indent="-90804" lvl="0" marL="228600" rtl="0" algn="l">
              <a:lnSpc>
                <a:spcPct val="140000"/>
              </a:lnSpc>
              <a:spcBef>
                <a:spcPts val="1000"/>
              </a:spcBef>
              <a:spcAft>
                <a:spcPts val="0"/>
              </a:spcAft>
              <a:buClr>
                <a:srgbClr val="262626"/>
              </a:buClr>
              <a:buSzPct val="100000"/>
              <a:buNone/>
            </a:pPr>
            <a:r>
              <a:t/>
            </a:r>
            <a:endParaRPr>
              <a:latin typeface="Arial Narrow"/>
              <a:ea typeface="Arial Narrow"/>
              <a:cs typeface="Arial Narrow"/>
              <a:sym typeface="Arial Narrow"/>
            </a:endParaRPr>
          </a:p>
        </p:txBody>
      </p:sp>
      <p:sp>
        <p:nvSpPr>
          <p:cNvPr id="142" name="Google Shape;142;p6"/>
          <p:cNvSpPr txBox="1"/>
          <p:nvPr>
            <p:ph idx="12" type="sldNum"/>
          </p:nvPr>
        </p:nvSpPr>
        <p:spPr>
          <a:xfrm>
            <a:off x="11041343" y="6441410"/>
            <a:ext cx="1104014"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r>
              <a:rPr lang="en-US"/>
              <a:t> </a:t>
            </a:r>
            <a:endParaRPr/>
          </a:p>
        </p:txBody>
      </p:sp>
      <p:sp>
        <p:nvSpPr>
          <p:cNvPr id="143" name="Google Shape;143;p6"/>
          <p:cNvSpPr txBox="1"/>
          <p:nvPr>
            <p:ph idx="11"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r>
              <a:rPr lang="en-US"/>
              <a:t>PolarWatch                                 https://polarwatch.noaa.gov</a:t>
            </a:r>
            <a:endParaRPr/>
          </a:p>
        </p:txBody>
      </p:sp>
      <p:pic>
        <p:nvPicPr>
          <p:cNvPr id="144" name="Google Shape;144;p6"/>
          <p:cNvPicPr preferRelativeResize="0"/>
          <p:nvPr/>
        </p:nvPicPr>
        <p:blipFill rotWithShape="1">
          <a:blip r:embed="rId3">
            <a:alphaModFix/>
          </a:blip>
          <a:srcRect b="0" l="0" r="0" t="0"/>
          <a:stretch/>
        </p:blipFill>
        <p:spPr>
          <a:xfrm>
            <a:off x="5533382" y="1077238"/>
            <a:ext cx="5773526" cy="3046993"/>
          </a:xfrm>
          <a:prstGeom prst="rect">
            <a:avLst/>
          </a:prstGeom>
          <a:noFill/>
          <a:ln>
            <a:noFill/>
          </a:ln>
        </p:spPr>
      </p:pic>
      <p:pic>
        <p:nvPicPr>
          <p:cNvPr id="145" name="Google Shape;145;p6"/>
          <p:cNvPicPr preferRelativeResize="0"/>
          <p:nvPr/>
        </p:nvPicPr>
        <p:blipFill rotWithShape="1">
          <a:blip r:embed="rId4">
            <a:alphaModFix/>
          </a:blip>
          <a:srcRect b="23241" l="0" r="0" t="0"/>
          <a:stretch/>
        </p:blipFill>
        <p:spPr>
          <a:xfrm>
            <a:off x="6934200" y="2996571"/>
            <a:ext cx="4950716" cy="3056941"/>
          </a:xfrm>
          <a:prstGeom prst="rect">
            <a:avLst/>
          </a:prstGeom>
          <a:noFill/>
          <a:ln>
            <a:noFill/>
          </a:ln>
        </p:spPr>
      </p:pic>
      <p:pic>
        <p:nvPicPr>
          <p:cNvPr id="146" name="Google Shape;146;p6"/>
          <p:cNvPicPr preferRelativeResize="0"/>
          <p:nvPr/>
        </p:nvPicPr>
        <p:blipFill rotWithShape="1">
          <a:blip r:embed="rId5">
            <a:alphaModFix/>
          </a:blip>
          <a:srcRect b="0" l="0" r="0" t="0"/>
          <a:stretch/>
        </p:blipFill>
        <p:spPr>
          <a:xfrm>
            <a:off x="11226800" y="5892800"/>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1"/>
                                        <p:tgtEl>
                                          <p:spTgt spid="1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7"/>
          <p:cNvSpPr txBox="1"/>
          <p:nvPr>
            <p:ph type="title"/>
          </p:nvPr>
        </p:nvSpPr>
        <p:spPr>
          <a:xfrm>
            <a:off x="-369277" y="1183050"/>
            <a:ext cx="7889631" cy="1325563"/>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1E4E79"/>
              </a:buClr>
              <a:buSzPct val="100000"/>
              <a:buFont typeface="Arial Narrow"/>
              <a:buNone/>
            </a:pPr>
            <a:br>
              <a:rPr b="0" lang="en-US" sz="5400">
                <a:latin typeface="Arial Narrow"/>
                <a:ea typeface="Arial Narrow"/>
                <a:cs typeface="Arial Narrow"/>
                <a:sym typeface="Arial Narrow"/>
              </a:rPr>
            </a:br>
            <a:br>
              <a:rPr b="0" lang="en-US" sz="5400">
                <a:latin typeface="Arial Narrow"/>
                <a:ea typeface="Arial Narrow"/>
                <a:cs typeface="Arial Narrow"/>
                <a:sym typeface="Arial Narrow"/>
              </a:rPr>
            </a:br>
            <a:br>
              <a:rPr b="0" lang="en-US" sz="5400">
                <a:latin typeface="Arial Narrow"/>
                <a:ea typeface="Arial Narrow"/>
                <a:cs typeface="Arial Narrow"/>
                <a:sym typeface="Arial Narrow"/>
              </a:rPr>
            </a:br>
            <a:endParaRPr b="0" sz="5400">
              <a:latin typeface="Arial Narrow"/>
              <a:ea typeface="Arial Narrow"/>
              <a:cs typeface="Arial Narrow"/>
              <a:sym typeface="Arial Narrow"/>
            </a:endParaRPr>
          </a:p>
        </p:txBody>
      </p:sp>
      <p:sp>
        <p:nvSpPr>
          <p:cNvPr id="153" name="Google Shape;153;p7"/>
          <p:cNvSpPr txBox="1"/>
          <p:nvPr>
            <p:ph idx="12" type="sldNum"/>
          </p:nvPr>
        </p:nvSpPr>
        <p:spPr>
          <a:xfrm>
            <a:off x="11041343" y="6441410"/>
            <a:ext cx="1104014"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r>
              <a:rPr lang="en-US"/>
              <a:t> </a:t>
            </a:r>
            <a:endParaRPr/>
          </a:p>
        </p:txBody>
      </p:sp>
      <p:sp>
        <p:nvSpPr>
          <p:cNvPr id="154" name="Google Shape;154;p7"/>
          <p:cNvSpPr txBox="1"/>
          <p:nvPr>
            <p:ph idx="11"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r>
              <a:rPr lang="en-US"/>
              <a:t>PolarWatch                                 https://polarwatch.noaa.gov</a:t>
            </a:r>
            <a:endParaRPr/>
          </a:p>
        </p:txBody>
      </p:sp>
      <p:sp>
        <p:nvSpPr>
          <p:cNvPr id="155" name="Google Shape;155;p7"/>
          <p:cNvSpPr txBox="1"/>
          <p:nvPr/>
        </p:nvSpPr>
        <p:spPr>
          <a:xfrm>
            <a:off x="525302" y="1470419"/>
            <a:ext cx="5894739"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Narrow"/>
                <a:ea typeface="Arial Narrow"/>
                <a:cs typeface="Arial Narrow"/>
                <a:sym typeface="Arial Narrow"/>
              </a:rPr>
              <a:t>There are many available datasets, we will cover some highlighted products</a:t>
            </a:r>
            <a:endParaRPr/>
          </a:p>
        </p:txBody>
      </p:sp>
      <p:sp>
        <p:nvSpPr>
          <p:cNvPr id="156" name="Google Shape;156;p7"/>
          <p:cNvSpPr txBox="1"/>
          <p:nvPr>
            <p:ph idx="1" type="body"/>
          </p:nvPr>
        </p:nvSpPr>
        <p:spPr>
          <a:xfrm>
            <a:off x="571964" y="2851777"/>
            <a:ext cx="5894739"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262626"/>
              </a:buClr>
              <a:buSzPts val="2400"/>
              <a:buNone/>
            </a:pPr>
            <a:r>
              <a:rPr lang="en-US" sz="2400">
                <a:latin typeface="Arial Narrow"/>
                <a:ea typeface="Arial Narrow"/>
                <a:cs typeface="Arial Narrow"/>
                <a:sym typeface="Arial Narrow"/>
              </a:rPr>
              <a:t>Some things to consider when choosing a dataset:</a:t>
            </a:r>
            <a:endParaRPr/>
          </a:p>
          <a:p>
            <a:pPr indent="-50800" lvl="0" marL="228600" rtl="0" algn="l">
              <a:lnSpc>
                <a:spcPct val="90000"/>
              </a:lnSpc>
              <a:spcBef>
                <a:spcPts val="1000"/>
              </a:spcBef>
              <a:spcAft>
                <a:spcPts val="0"/>
              </a:spcAft>
              <a:buClr>
                <a:srgbClr val="262626"/>
              </a:buClr>
              <a:buSzPts val="2800"/>
              <a:buNone/>
            </a:pPr>
            <a:r>
              <a:t/>
            </a:r>
            <a:endParaRPr>
              <a:latin typeface="Arial Narrow"/>
              <a:ea typeface="Arial Narrow"/>
              <a:cs typeface="Arial Narrow"/>
              <a:sym typeface="Arial Narrow"/>
            </a:endParaRPr>
          </a:p>
        </p:txBody>
      </p:sp>
      <p:sp>
        <p:nvSpPr>
          <p:cNvPr id="157" name="Google Shape;157;p7"/>
          <p:cNvSpPr txBox="1"/>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1E4E79"/>
              </a:buClr>
              <a:buSzPts val="3200"/>
              <a:buFont typeface="Arial Narrow"/>
              <a:buNone/>
            </a:pPr>
            <a:r>
              <a:rPr b="0" i="0" lang="en-US" sz="3200">
                <a:solidFill>
                  <a:srgbClr val="1E4E79"/>
                </a:solidFill>
                <a:latin typeface="Arial Narrow"/>
                <a:ea typeface="Arial Narrow"/>
                <a:cs typeface="Arial Narrow"/>
                <a:sym typeface="Arial Narrow"/>
              </a:rPr>
              <a:t>Satellite Sea Ice Datasets</a:t>
            </a:r>
            <a:endParaRPr/>
          </a:p>
        </p:txBody>
      </p:sp>
      <p:sp>
        <p:nvSpPr>
          <p:cNvPr id="158" name="Google Shape;158;p7"/>
          <p:cNvSpPr/>
          <p:nvPr/>
        </p:nvSpPr>
        <p:spPr>
          <a:xfrm>
            <a:off x="6825375" y="1183050"/>
            <a:ext cx="4526243" cy="2780359"/>
          </a:xfrm>
          <a:prstGeom prst="roundRect">
            <a:avLst>
              <a:gd fmla="val 6845" name="adj"/>
            </a:avLst>
          </a:prstGeom>
          <a:noFill/>
          <a:ln cap="flat" cmpd="sng" w="22225">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9" name="Google Shape;159;p7"/>
          <p:cNvSpPr txBox="1"/>
          <p:nvPr/>
        </p:nvSpPr>
        <p:spPr>
          <a:xfrm>
            <a:off x="6800860" y="1470419"/>
            <a:ext cx="4526243" cy="249299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chemeClr val="dk1"/>
                </a:solidFill>
                <a:latin typeface="Arial Narrow"/>
                <a:ea typeface="Arial Narrow"/>
                <a:cs typeface="Arial Narrow"/>
                <a:sym typeface="Arial Narrow"/>
              </a:rPr>
              <a:t>Reach out to us with any questions about data sets	</a:t>
            </a:r>
            <a:endParaRPr/>
          </a:p>
          <a:p>
            <a:pPr indent="0" lvl="0" marL="0" marR="0" rtl="0" algn="ctr">
              <a:spcBef>
                <a:spcPts val="0"/>
              </a:spcBef>
              <a:spcAft>
                <a:spcPts val="0"/>
              </a:spcAft>
              <a:buNone/>
            </a:pPr>
            <a:r>
              <a:t/>
            </a:r>
            <a:endParaRPr sz="2400">
              <a:solidFill>
                <a:schemeClr val="dk1"/>
              </a:solidFill>
              <a:latin typeface="Arial Narrow"/>
              <a:ea typeface="Arial Narrow"/>
              <a:cs typeface="Arial Narrow"/>
              <a:sym typeface="Arial Narrow"/>
            </a:endParaRPr>
          </a:p>
          <a:p>
            <a:pPr indent="0" lvl="0" marL="0" marR="0" rtl="0" algn="ctr">
              <a:lnSpc>
                <a:spcPct val="150000"/>
              </a:lnSpc>
              <a:spcBef>
                <a:spcPts val="0"/>
              </a:spcBef>
              <a:spcAft>
                <a:spcPts val="0"/>
              </a:spcAft>
              <a:buNone/>
            </a:pPr>
            <a:r>
              <a:rPr lang="en-US" sz="2000">
                <a:solidFill>
                  <a:schemeClr val="dk1"/>
                </a:solidFill>
                <a:latin typeface="Arial Narrow"/>
                <a:ea typeface="Arial Narrow"/>
                <a:cs typeface="Arial Narrow"/>
                <a:sym typeface="Arial Narrow"/>
              </a:rPr>
              <a:t>PolarWatch User Support </a:t>
            </a:r>
            <a:endParaRPr/>
          </a:p>
          <a:p>
            <a:pPr indent="0" lvl="0" marL="0" marR="0" rtl="0" algn="ctr">
              <a:lnSpc>
                <a:spcPct val="150000"/>
              </a:lnSpc>
              <a:spcBef>
                <a:spcPts val="0"/>
              </a:spcBef>
              <a:spcAft>
                <a:spcPts val="0"/>
              </a:spcAft>
              <a:buNone/>
            </a:pPr>
            <a:r>
              <a:rPr lang="en-US" sz="2000" u="sng">
                <a:solidFill>
                  <a:schemeClr val="dk1"/>
                </a:solidFill>
                <a:latin typeface="Arial Narrow"/>
                <a:ea typeface="Arial Narrow"/>
                <a:cs typeface="Arial Narrow"/>
                <a:sym typeface="Arial Narrow"/>
                <a:hlinkClick r:id="rId3">
                  <a:extLst>
                    <a:ext uri="{A12FA001-AC4F-418D-AE19-62706E023703}">
                      <ahyp:hlinkClr val="tx"/>
                    </a:ext>
                  </a:extLst>
                </a:hlinkClick>
              </a:rPr>
              <a:t>Jennifer.sevadjian@noaa.gov</a:t>
            </a:r>
            <a:endParaRPr sz="20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
        <p:nvSpPr>
          <p:cNvPr id="160" name="Google Shape;160;p7"/>
          <p:cNvSpPr txBox="1"/>
          <p:nvPr/>
        </p:nvSpPr>
        <p:spPr>
          <a:xfrm>
            <a:off x="443372" y="3373789"/>
            <a:ext cx="5509748" cy="2246769"/>
          </a:xfrm>
          <a:prstGeom prst="rect">
            <a:avLst/>
          </a:prstGeom>
          <a:noFill/>
          <a:ln>
            <a:noFill/>
          </a:ln>
        </p:spPr>
        <p:txBody>
          <a:bodyPr anchorCtr="0" anchor="t" bIns="45700" lIns="91425" spcFirstLastPara="1" rIns="91425" wrap="square" tIns="45700">
            <a:spAutoFit/>
          </a:bodyPr>
          <a:lstStyle/>
          <a:p>
            <a:pPr indent="0" lvl="1" marL="457200" marR="0" rtl="0" algn="l">
              <a:spcBef>
                <a:spcPts val="0"/>
              </a:spcBef>
              <a:spcAft>
                <a:spcPts val="0"/>
              </a:spcAft>
              <a:buNone/>
            </a:pPr>
            <a:r>
              <a:rPr b="0" i="0" lang="en-US" sz="2400" u="none" cap="none" strike="noStrike">
                <a:solidFill>
                  <a:schemeClr val="dk1"/>
                </a:solidFill>
                <a:latin typeface="Arial Narrow"/>
                <a:ea typeface="Arial Narrow"/>
                <a:cs typeface="Arial Narrow"/>
                <a:sym typeface="Arial Narrow"/>
              </a:rPr>
              <a:t>Intended use</a:t>
            </a:r>
            <a:endParaRPr/>
          </a:p>
          <a:p>
            <a:pPr indent="0" lvl="1" marL="457200" marR="0" rtl="0" algn="l">
              <a:spcBef>
                <a:spcPts val="600"/>
              </a:spcBef>
              <a:spcAft>
                <a:spcPts val="0"/>
              </a:spcAft>
              <a:buNone/>
            </a:pPr>
            <a:r>
              <a:rPr b="0" i="0" lang="en-US" sz="2400" u="none" cap="none" strike="noStrike">
                <a:solidFill>
                  <a:schemeClr val="dk1"/>
                </a:solidFill>
                <a:latin typeface="Arial Narrow"/>
                <a:ea typeface="Arial Narrow"/>
                <a:cs typeface="Arial Narrow"/>
                <a:sym typeface="Arial Narrow"/>
              </a:rPr>
              <a:t>Coverage </a:t>
            </a:r>
            <a:endParaRPr/>
          </a:p>
          <a:p>
            <a:pPr indent="0" lvl="1" marL="457200" marR="0" rtl="0" algn="l">
              <a:spcBef>
                <a:spcPts val="600"/>
              </a:spcBef>
              <a:spcAft>
                <a:spcPts val="0"/>
              </a:spcAft>
              <a:buNone/>
            </a:pPr>
            <a:r>
              <a:rPr b="0" i="0" lang="en-US" sz="2400" u="none" cap="none" strike="noStrike">
                <a:solidFill>
                  <a:schemeClr val="dk1"/>
                </a:solidFill>
                <a:latin typeface="Arial Narrow"/>
                <a:ea typeface="Arial Narrow"/>
                <a:cs typeface="Arial Narrow"/>
                <a:sym typeface="Arial Narrow"/>
              </a:rPr>
              <a:t>Resolution</a:t>
            </a:r>
            <a:endParaRPr/>
          </a:p>
          <a:p>
            <a:pPr indent="0" lvl="1" marL="457200" marR="0" rtl="0" algn="l">
              <a:spcBef>
                <a:spcPts val="600"/>
              </a:spcBef>
              <a:spcAft>
                <a:spcPts val="0"/>
              </a:spcAft>
              <a:buNone/>
            </a:pPr>
            <a:r>
              <a:t/>
            </a:r>
            <a:endParaRPr b="0" i="0" sz="2400" u="none" cap="none" strike="noStrike">
              <a:solidFill>
                <a:schemeClr val="dk1"/>
              </a:solidFill>
              <a:latin typeface="Arial Narrow"/>
              <a:ea typeface="Arial Narrow"/>
              <a:cs typeface="Arial Narrow"/>
              <a:sym typeface="Arial Narrow"/>
            </a:endParaRPr>
          </a:p>
          <a:p>
            <a:pPr indent="0" lvl="1" marL="457200" marR="0" rtl="0" algn="l">
              <a:spcBef>
                <a:spcPts val="600"/>
              </a:spcBef>
              <a:spcAft>
                <a:spcPts val="0"/>
              </a:spcAft>
              <a:buNone/>
            </a:pPr>
            <a:r>
              <a:t/>
            </a:r>
            <a:endParaRPr b="0" i="0" sz="2400" u="none" cap="none" strike="noStrike">
              <a:solidFill>
                <a:schemeClr val="dk1"/>
              </a:solidFill>
              <a:latin typeface="Arial Narrow"/>
              <a:ea typeface="Arial Narrow"/>
              <a:cs typeface="Arial Narrow"/>
              <a:sym typeface="Arial Narrow"/>
            </a:endParaRPr>
          </a:p>
          <a:p>
            <a:pPr indent="0" lvl="1" marL="457200" marR="0" rtl="0" algn="l">
              <a:spcBef>
                <a:spcPts val="600"/>
              </a:spcBef>
              <a:spcAft>
                <a:spcPts val="0"/>
              </a:spcAft>
              <a:buNone/>
            </a:pPr>
            <a:r>
              <a:rPr b="0" i="0" lang="en-US" sz="2400" u="none" cap="none" strike="noStrike">
                <a:solidFill>
                  <a:schemeClr val="dk1"/>
                </a:solidFill>
                <a:latin typeface="Arial Narrow"/>
                <a:ea typeface="Arial Narrow"/>
                <a:cs typeface="Arial Narrow"/>
                <a:sym typeface="Arial Narrow"/>
              </a:rPr>
              <a:t>Gaps, interpolation </a:t>
            </a:r>
            <a:endParaRPr/>
          </a:p>
          <a:p>
            <a:pPr indent="0" lvl="1" marL="457200" marR="0" rtl="0" algn="l">
              <a:spcBef>
                <a:spcPts val="600"/>
              </a:spcBef>
              <a:spcAft>
                <a:spcPts val="0"/>
              </a:spcAft>
              <a:buNone/>
            </a:pPr>
            <a:r>
              <a:rPr b="0" i="0" lang="en-US" sz="2400" u="none" cap="none" strike="noStrike">
                <a:solidFill>
                  <a:schemeClr val="dk1"/>
                </a:solidFill>
                <a:latin typeface="Arial Narrow"/>
                <a:ea typeface="Arial Narrow"/>
                <a:cs typeface="Arial Narrow"/>
                <a:sym typeface="Arial Narrow"/>
              </a:rPr>
              <a:t>Timeliness</a:t>
            </a:r>
            <a:endParaRPr/>
          </a:p>
          <a:p>
            <a:pPr indent="0" lvl="1" marL="457200" marR="0" rtl="0" algn="l">
              <a:spcBef>
                <a:spcPts val="600"/>
              </a:spcBef>
              <a:spcAft>
                <a:spcPts val="0"/>
              </a:spcAft>
              <a:buNone/>
            </a:pPr>
            <a:r>
              <a:rPr b="0" i="0" lang="en-US" sz="2400" u="none" cap="none" strike="noStrike">
                <a:solidFill>
                  <a:schemeClr val="dk1"/>
                </a:solidFill>
                <a:latin typeface="Arial Narrow"/>
                <a:ea typeface="Arial Narrow"/>
                <a:cs typeface="Arial Narrow"/>
                <a:sym typeface="Arial Narrow"/>
              </a:rPr>
              <a:t>Reliability</a:t>
            </a:r>
            <a:endParaRPr/>
          </a:p>
          <a:p>
            <a:pPr indent="0" lvl="0" marL="0" marR="0" rtl="0" algn="l">
              <a:spcBef>
                <a:spcPts val="0"/>
              </a:spcBef>
              <a:spcAft>
                <a:spcPts val="0"/>
              </a:spcAft>
              <a:buNone/>
            </a:pPr>
            <a:r>
              <a:t/>
            </a:r>
            <a:endParaRPr sz="2000">
              <a:solidFill>
                <a:schemeClr val="dk1"/>
              </a:solidFill>
              <a:latin typeface="Arial"/>
              <a:ea typeface="Arial"/>
              <a:cs typeface="Arial"/>
              <a:sym typeface="Arial"/>
            </a:endParaRPr>
          </a:p>
        </p:txBody>
      </p:sp>
      <p:pic>
        <p:nvPicPr>
          <p:cNvPr id="161" name="Google Shape;161;p7"/>
          <p:cNvPicPr preferRelativeResize="0"/>
          <p:nvPr/>
        </p:nvPicPr>
        <p:blipFill rotWithShape="1">
          <a:blip r:embed="rId4">
            <a:alphaModFix/>
          </a:blip>
          <a:srcRect b="0" l="0" r="0" t="0"/>
          <a:stretch/>
        </p:blipFill>
        <p:spPr>
          <a:xfrm>
            <a:off x="11226800" y="5892800"/>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61"/>
                                        </p:tgtEl>
                                        <p:attrNameLst>
                                          <p:attrName>style.visibility</p:attrName>
                                        </p:attrNameLst>
                                      </p:cBhvr>
                                      <p:to>
                                        <p:strVal val="visible"/>
                                      </p:to>
                                    </p:set>
                                    <p:animEffect filter="fade" transition="in">
                                      <p:cBhvr>
                                        <p:cTn dur="1"/>
                                        <p:tgtEl>
                                          <p:spTgt spid="1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8"/>
          <p:cNvSpPr txBox="1"/>
          <p:nvPr>
            <p:ph type="title"/>
          </p:nvPr>
        </p:nvSpPr>
        <p:spPr>
          <a:xfrm>
            <a:off x="528297" y="11557"/>
            <a:ext cx="11020699"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b="0" lang="en-US">
                <a:latin typeface="Arial Narrow"/>
                <a:ea typeface="Arial Narrow"/>
                <a:cs typeface="Arial Narrow"/>
                <a:sym typeface="Arial Narrow"/>
              </a:rPr>
              <a:t>Datasets: Sea Ice Properties</a:t>
            </a:r>
            <a:endParaRPr/>
          </a:p>
        </p:txBody>
      </p:sp>
      <p:sp>
        <p:nvSpPr>
          <p:cNvPr id="168" name="Google Shape;168;p8"/>
          <p:cNvSpPr txBox="1"/>
          <p:nvPr>
            <p:ph idx="1" type="body"/>
          </p:nvPr>
        </p:nvSpPr>
        <p:spPr>
          <a:xfrm>
            <a:off x="487680" y="1613208"/>
            <a:ext cx="2744525" cy="4351338"/>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262626"/>
              </a:buClr>
              <a:buSzPts val="2400"/>
              <a:buNone/>
            </a:pPr>
            <a:r>
              <a:rPr lang="en-US" sz="2400">
                <a:latin typeface="Arial Narrow"/>
                <a:ea typeface="Arial Narrow"/>
                <a:cs typeface="Arial Narrow"/>
                <a:sym typeface="Arial Narrow"/>
              </a:rPr>
              <a:t>Sea Ice Concentration</a:t>
            </a:r>
            <a:endParaRPr/>
          </a:p>
          <a:p>
            <a:pPr indent="0" lvl="0" marL="0" rtl="0" algn="ctr">
              <a:lnSpc>
                <a:spcPct val="90000"/>
              </a:lnSpc>
              <a:spcBef>
                <a:spcPts val="1000"/>
              </a:spcBef>
              <a:spcAft>
                <a:spcPts val="0"/>
              </a:spcAft>
              <a:buClr>
                <a:srgbClr val="262626"/>
              </a:buClr>
              <a:buSzPts val="2000"/>
              <a:buNone/>
            </a:pPr>
            <a:r>
              <a:t/>
            </a:r>
            <a:endParaRPr sz="2000">
              <a:latin typeface="Arial Narrow"/>
              <a:ea typeface="Arial Narrow"/>
              <a:cs typeface="Arial Narrow"/>
              <a:sym typeface="Arial Narrow"/>
            </a:endParaRPr>
          </a:p>
        </p:txBody>
      </p:sp>
      <p:sp>
        <p:nvSpPr>
          <p:cNvPr id="169" name="Google Shape;169;p8"/>
          <p:cNvSpPr txBox="1"/>
          <p:nvPr>
            <p:ph idx="12" type="sldNum"/>
          </p:nvPr>
        </p:nvSpPr>
        <p:spPr>
          <a:xfrm>
            <a:off x="11041343" y="6441410"/>
            <a:ext cx="1104014"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latin typeface="Arial Narrow"/>
                <a:ea typeface="Arial Narrow"/>
                <a:cs typeface="Arial Narrow"/>
                <a:sym typeface="Arial Narrow"/>
              </a:rPr>
              <a:t>‹#›</a:t>
            </a:fld>
            <a:r>
              <a:rPr lang="en-US">
                <a:latin typeface="Arial Narrow"/>
                <a:ea typeface="Arial Narrow"/>
                <a:cs typeface="Arial Narrow"/>
                <a:sym typeface="Arial Narrow"/>
              </a:rPr>
              <a:t> </a:t>
            </a:r>
            <a:endParaRPr>
              <a:latin typeface="Arial Narrow"/>
              <a:ea typeface="Arial Narrow"/>
              <a:cs typeface="Arial Narrow"/>
              <a:sym typeface="Arial Narrow"/>
            </a:endParaRPr>
          </a:p>
        </p:txBody>
      </p:sp>
      <p:sp>
        <p:nvSpPr>
          <p:cNvPr id="170" name="Google Shape;170;p8"/>
          <p:cNvSpPr txBox="1"/>
          <p:nvPr>
            <p:ph idx="11"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r>
              <a:rPr lang="en-US">
                <a:latin typeface="Arial Narrow"/>
                <a:ea typeface="Arial Narrow"/>
                <a:cs typeface="Arial Narrow"/>
                <a:sym typeface="Arial Narrow"/>
              </a:rPr>
              <a:t>PolarWatch                                 https://polarwatch.noaa.gov</a:t>
            </a:r>
            <a:endParaRPr>
              <a:latin typeface="Arial Narrow"/>
              <a:ea typeface="Arial Narrow"/>
              <a:cs typeface="Arial Narrow"/>
              <a:sym typeface="Arial Narrow"/>
            </a:endParaRPr>
          </a:p>
        </p:txBody>
      </p:sp>
      <p:pic>
        <p:nvPicPr>
          <p:cNvPr descr="https://lh5.googleusercontent.com/JM2CPeq-4nyUI9vfRWaUe85eE74Hm0BwAY5P9S9x2C1DA-j7Rt05Zs6Aggw1sL52mRYyW1GWi3gEE84SEmE5LXrql7V7TzEYBOPuOVcNQ_4rZwl040BYFqDtxLEVzC9-z2BMPHhnLTRB1CdwIA" id="171" name="Google Shape;171;p8"/>
          <p:cNvPicPr preferRelativeResize="0"/>
          <p:nvPr>
            <p:ph idx="2" type="body"/>
          </p:nvPr>
        </p:nvPicPr>
        <p:blipFill rotWithShape="1">
          <a:blip r:embed="rId3">
            <a:alphaModFix/>
          </a:blip>
          <a:srcRect b="0" l="0" r="0" t="0"/>
          <a:stretch/>
        </p:blipFill>
        <p:spPr>
          <a:xfrm>
            <a:off x="6643956" y="3206083"/>
            <a:ext cx="2105793" cy="2336115"/>
          </a:xfrm>
          <a:prstGeom prst="rect">
            <a:avLst/>
          </a:prstGeom>
          <a:noFill/>
          <a:ln cap="flat" cmpd="sng" w="9525">
            <a:solidFill>
              <a:srgbClr val="3F3F3F"/>
            </a:solidFill>
            <a:prstDash val="solid"/>
            <a:round/>
            <a:headEnd len="sm" w="sm" type="none"/>
            <a:tailEnd len="sm" w="sm" type="none"/>
          </a:ln>
        </p:spPr>
      </p:pic>
      <p:pic>
        <p:nvPicPr>
          <p:cNvPr descr="https://lh4.googleusercontent.com/_KvK7Vr3OQzHqozl959Li4zHnhnXQEKpYxXyPNauD6N1os2Uke2MtbFzoE7jajhM9DWmlWkY_VhrQ5dmGOGpH4GX4POM7h2koMYetINUCt1nLWhcSfFDHwaxYKOJjE-jLzHvcS1NSmCvwsWdqg" id="172" name="Google Shape;172;p8"/>
          <p:cNvPicPr preferRelativeResize="0"/>
          <p:nvPr/>
        </p:nvPicPr>
        <p:blipFill rotWithShape="1">
          <a:blip r:embed="rId4">
            <a:alphaModFix/>
          </a:blip>
          <a:srcRect b="0" l="0" r="0" t="0"/>
          <a:stretch/>
        </p:blipFill>
        <p:spPr>
          <a:xfrm>
            <a:off x="767487" y="2089776"/>
            <a:ext cx="2185205" cy="2685302"/>
          </a:xfrm>
          <a:prstGeom prst="rect">
            <a:avLst/>
          </a:prstGeom>
          <a:noFill/>
          <a:ln>
            <a:noFill/>
          </a:ln>
        </p:spPr>
      </p:pic>
      <p:pic>
        <p:nvPicPr>
          <p:cNvPr descr="https://lh6.googleusercontent.com/KtFGtCgO8VAcewjHIamfJzjiNimidNDfXBiHVJccGdpVvv0_yOJAguDxaHqOCp1PA0n_e9-qG0MU3T2LOh7PPFhSCJbypSzAEjuF26jOev0VaLNRtI5XMz7YcJJvjnfqosppEy1w7HhgU3XEug" id="173" name="Google Shape;173;p8"/>
          <p:cNvPicPr preferRelativeResize="0"/>
          <p:nvPr/>
        </p:nvPicPr>
        <p:blipFill rotWithShape="1">
          <a:blip r:embed="rId5">
            <a:alphaModFix/>
          </a:blip>
          <a:srcRect b="486" l="3104" r="2045" t="9513"/>
          <a:stretch/>
        </p:blipFill>
        <p:spPr>
          <a:xfrm>
            <a:off x="3390642" y="2667588"/>
            <a:ext cx="2723956" cy="2372478"/>
          </a:xfrm>
          <a:prstGeom prst="rect">
            <a:avLst/>
          </a:prstGeom>
          <a:noFill/>
          <a:ln cap="flat" cmpd="sng" w="9525">
            <a:solidFill>
              <a:srgbClr val="3F3F3F"/>
            </a:solidFill>
            <a:prstDash val="solid"/>
            <a:round/>
            <a:headEnd len="sm" w="sm" type="none"/>
            <a:tailEnd len="sm" w="sm" type="none"/>
          </a:ln>
        </p:spPr>
      </p:pic>
      <p:sp>
        <p:nvSpPr>
          <p:cNvPr id="174" name="Google Shape;174;p8"/>
          <p:cNvSpPr txBox="1"/>
          <p:nvPr/>
        </p:nvSpPr>
        <p:spPr>
          <a:xfrm>
            <a:off x="3305357" y="2140576"/>
            <a:ext cx="283464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chemeClr val="dk1"/>
                </a:solidFill>
                <a:latin typeface="Arial Narrow"/>
                <a:ea typeface="Arial Narrow"/>
                <a:cs typeface="Arial Narrow"/>
                <a:sym typeface="Arial Narrow"/>
              </a:rPr>
              <a:t>Sea Ice Thickness</a:t>
            </a:r>
            <a:endParaRPr/>
          </a:p>
        </p:txBody>
      </p:sp>
      <p:sp>
        <p:nvSpPr>
          <p:cNvPr id="175" name="Google Shape;175;p8"/>
          <p:cNvSpPr txBox="1"/>
          <p:nvPr/>
        </p:nvSpPr>
        <p:spPr>
          <a:xfrm>
            <a:off x="5720935" y="2673121"/>
            <a:ext cx="3885099"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chemeClr val="dk1"/>
                </a:solidFill>
                <a:latin typeface="Arial Narrow"/>
                <a:ea typeface="Arial Narrow"/>
                <a:cs typeface="Arial Narrow"/>
                <a:sym typeface="Arial Narrow"/>
              </a:rPr>
              <a:t>Ice Type/Age </a:t>
            </a:r>
            <a:endParaRPr/>
          </a:p>
        </p:txBody>
      </p:sp>
      <p:sp>
        <p:nvSpPr>
          <p:cNvPr id="176" name="Google Shape;176;p8"/>
          <p:cNvSpPr txBox="1"/>
          <p:nvPr/>
        </p:nvSpPr>
        <p:spPr>
          <a:xfrm>
            <a:off x="9959944" y="3280782"/>
            <a:ext cx="124553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Narrow"/>
                <a:ea typeface="Arial Narrow"/>
                <a:cs typeface="Arial Narrow"/>
                <a:sym typeface="Arial Narrow"/>
              </a:rPr>
              <a:t>Ice Edge</a:t>
            </a:r>
            <a:endParaRPr/>
          </a:p>
        </p:txBody>
      </p:sp>
      <p:pic>
        <p:nvPicPr>
          <p:cNvPr id="177" name="Google Shape;177;p8"/>
          <p:cNvPicPr preferRelativeResize="0"/>
          <p:nvPr/>
        </p:nvPicPr>
        <p:blipFill rotWithShape="1">
          <a:blip r:embed="rId6">
            <a:alphaModFix/>
          </a:blip>
          <a:srcRect b="0" l="0" r="0" t="0"/>
          <a:stretch/>
        </p:blipFill>
        <p:spPr>
          <a:xfrm>
            <a:off x="9487553" y="3797581"/>
            <a:ext cx="2104896" cy="2104896"/>
          </a:xfrm>
          <a:prstGeom prst="rect">
            <a:avLst/>
          </a:prstGeom>
          <a:noFill/>
          <a:ln cap="flat" cmpd="sng" w="9525">
            <a:solidFill>
              <a:srgbClr val="595959"/>
            </a:solidFill>
            <a:prstDash val="solid"/>
            <a:round/>
            <a:headEnd len="sm" w="sm" type="none"/>
            <a:tailEnd len="sm" w="sm" type="none"/>
          </a:ln>
        </p:spPr>
      </p:pic>
      <p:sp>
        <p:nvSpPr>
          <p:cNvPr id="178" name="Google Shape;178;p8"/>
          <p:cNvSpPr txBox="1"/>
          <p:nvPr/>
        </p:nvSpPr>
        <p:spPr>
          <a:xfrm>
            <a:off x="3587335" y="1206808"/>
            <a:ext cx="516394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Narrow"/>
                <a:ea typeface="Arial Narrow"/>
                <a:cs typeface="Arial Narrow"/>
                <a:sym typeface="Arial Narrow"/>
              </a:rPr>
              <a:t>Many sea ice properties can be monitored by satellites </a:t>
            </a:r>
            <a:endParaRPr sz="1800">
              <a:solidFill>
                <a:schemeClr val="dk1"/>
              </a:solidFill>
              <a:latin typeface="Arial"/>
              <a:ea typeface="Arial"/>
              <a:cs typeface="Arial"/>
              <a:sym typeface="Arial"/>
            </a:endParaRPr>
          </a:p>
        </p:txBody>
      </p:sp>
      <p:pic>
        <p:nvPicPr>
          <p:cNvPr id="179" name="Google Shape;179;p8"/>
          <p:cNvPicPr preferRelativeResize="0"/>
          <p:nvPr/>
        </p:nvPicPr>
        <p:blipFill rotWithShape="1">
          <a:blip r:embed="rId7">
            <a:alphaModFix/>
          </a:blip>
          <a:srcRect b="0" l="0" r="0" t="0"/>
          <a:stretch/>
        </p:blipFill>
        <p:spPr>
          <a:xfrm>
            <a:off x="11226800" y="5892800"/>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9"/>
                                        </p:tgtEl>
                                        <p:attrNameLst>
                                          <p:attrName>style.visibility</p:attrName>
                                        </p:attrNameLst>
                                      </p:cBhvr>
                                      <p:to>
                                        <p:strVal val="visible"/>
                                      </p:to>
                                    </p:set>
                                    <p:animEffect filter="fade" transition="in">
                                      <p:cBhvr>
                                        <p:cTn dur="1"/>
                                        <p:tgtEl>
                                          <p:spTgt spid="1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9"/>
          <p:cNvSpPr txBox="1"/>
          <p:nvPr>
            <p:ph type="title"/>
          </p:nvPr>
        </p:nvSpPr>
        <p:spPr>
          <a:xfrm>
            <a:off x="528298" y="1155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3200"/>
              <a:buFont typeface="Arial Narrow"/>
              <a:buNone/>
            </a:pPr>
            <a:r>
              <a:rPr b="0" lang="en-US">
                <a:latin typeface="Arial Narrow"/>
                <a:ea typeface="Arial Narrow"/>
                <a:cs typeface="Arial Narrow"/>
                <a:sym typeface="Arial Narrow"/>
              </a:rPr>
              <a:t>Datasets: Satelite Sensors</a:t>
            </a:r>
            <a:endParaRPr/>
          </a:p>
        </p:txBody>
      </p:sp>
      <p:sp>
        <p:nvSpPr>
          <p:cNvPr id="186" name="Google Shape;186;p9"/>
          <p:cNvSpPr txBox="1"/>
          <p:nvPr>
            <p:ph idx="1" type="body"/>
          </p:nvPr>
        </p:nvSpPr>
        <p:spPr>
          <a:xfrm>
            <a:off x="579786" y="1747221"/>
            <a:ext cx="3535020" cy="431916"/>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3F3F3F"/>
              </a:buClr>
              <a:buSzPts val="2400"/>
              <a:buNone/>
            </a:pPr>
            <a:r>
              <a:rPr lang="en-US" sz="2400">
                <a:solidFill>
                  <a:srgbClr val="3F3F3F"/>
                </a:solidFill>
                <a:latin typeface="Arial Narrow"/>
                <a:ea typeface="Arial Narrow"/>
                <a:cs typeface="Arial Narrow"/>
                <a:sym typeface="Arial Narrow"/>
              </a:rPr>
              <a:t>Infrared</a:t>
            </a:r>
            <a:endParaRPr/>
          </a:p>
          <a:p>
            <a:pPr indent="-76200" lvl="0" marL="228600" rtl="0" algn="ctr">
              <a:lnSpc>
                <a:spcPct val="90000"/>
              </a:lnSpc>
              <a:spcBef>
                <a:spcPts val="1000"/>
              </a:spcBef>
              <a:spcAft>
                <a:spcPts val="0"/>
              </a:spcAft>
              <a:buClr>
                <a:srgbClr val="262626"/>
              </a:buClr>
              <a:buSzPts val="2400"/>
              <a:buNone/>
            </a:pPr>
            <a:r>
              <a:t/>
            </a:r>
            <a:endParaRPr sz="2400">
              <a:latin typeface="Arial Narrow"/>
              <a:ea typeface="Arial Narrow"/>
              <a:cs typeface="Arial Narrow"/>
              <a:sym typeface="Arial Narrow"/>
            </a:endParaRPr>
          </a:p>
        </p:txBody>
      </p:sp>
      <p:sp>
        <p:nvSpPr>
          <p:cNvPr id="187" name="Google Shape;187;p9"/>
          <p:cNvSpPr txBox="1"/>
          <p:nvPr>
            <p:ph idx="2" type="body"/>
          </p:nvPr>
        </p:nvSpPr>
        <p:spPr>
          <a:xfrm>
            <a:off x="7935838" y="2714939"/>
            <a:ext cx="3835400" cy="538711"/>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3F3F3F"/>
              </a:buClr>
              <a:buSzPts val="2400"/>
              <a:buNone/>
            </a:pPr>
            <a:r>
              <a:rPr lang="en-US" sz="2400">
                <a:solidFill>
                  <a:srgbClr val="3F3F3F"/>
                </a:solidFill>
                <a:latin typeface="Arial Narrow"/>
                <a:ea typeface="Arial Narrow"/>
                <a:cs typeface="Arial Narrow"/>
                <a:sym typeface="Arial Narrow"/>
              </a:rPr>
              <a:t>Visible</a:t>
            </a:r>
            <a:endParaRPr/>
          </a:p>
        </p:txBody>
      </p:sp>
      <p:sp>
        <p:nvSpPr>
          <p:cNvPr id="188" name="Google Shape;188;p9"/>
          <p:cNvSpPr txBox="1"/>
          <p:nvPr>
            <p:ph idx="12" type="sldNum"/>
          </p:nvPr>
        </p:nvSpPr>
        <p:spPr>
          <a:xfrm>
            <a:off x="11041343" y="6441410"/>
            <a:ext cx="1104014"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latin typeface="Arial Narrow"/>
                <a:ea typeface="Arial Narrow"/>
                <a:cs typeface="Arial Narrow"/>
                <a:sym typeface="Arial Narrow"/>
              </a:rPr>
              <a:t>‹#›</a:t>
            </a:fld>
            <a:r>
              <a:rPr lang="en-US">
                <a:latin typeface="Arial Narrow"/>
                <a:ea typeface="Arial Narrow"/>
                <a:cs typeface="Arial Narrow"/>
                <a:sym typeface="Arial Narrow"/>
              </a:rPr>
              <a:t> </a:t>
            </a:r>
            <a:endParaRPr>
              <a:latin typeface="Arial Narrow"/>
              <a:ea typeface="Arial Narrow"/>
              <a:cs typeface="Arial Narrow"/>
              <a:sym typeface="Arial Narrow"/>
            </a:endParaRPr>
          </a:p>
        </p:txBody>
      </p:sp>
      <p:sp>
        <p:nvSpPr>
          <p:cNvPr id="189" name="Google Shape;189;p9"/>
          <p:cNvSpPr txBox="1"/>
          <p:nvPr>
            <p:ph idx="11" type="ftr"/>
          </p:nvPr>
        </p:nvSpPr>
        <p:spPr>
          <a:xfrm>
            <a:off x="1221458" y="6441410"/>
            <a:ext cx="9369343"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r>
              <a:rPr lang="en-US">
                <a:latin typeface="Arial Narrow"/>
                <a:ea typeface="Arial Narrow"/>
                <a:cs typeface="Arial Narrow"/>
                <a:sym typeface="Arial Narrow"/>
              </a:rPr>
              <a:t>PolarWatch                                 https://polarwatch.noaa.gov</a:t>
            </a:r>
            <a:endParaRPr>
              <a:latin typeface="Arial Narrow"/>
              <a:ea typeface="Arial Narrow"/>
              <a:cs typeface="Arial Narrow"/>
              <a:sym typeface="Arial Narrow"/>
            </a:endParaRPr>
          </a:p>
        </p:txBody>
      </p:sp>
      <p:pic>
        <p:nvPicPr>
          <p:cNvPr descr="modis_beaufort_visible.jpg" id="190" name="Google Shape;190;p9"/>
          <p:cNvPicPr preferRelativeResize="0"/>
          <p:nvPr/>
        </p:nvPicPr>
        <p:blipFill rotWithShape="1">
          <a:blip r:embed="rId3">
            <a:alphaModFix/>
          </a:blip>
          <a:srcRect b="0" l="0" r="0" t="0"/>
          <a:stretch/>
        </p:blipFill>
        <p:spPr>
          <a:xfrm>
            <a:off x="8120086" y="3134491"/>
            <a:ext cx="3539391" cy="2625244"/>
          </a:xfrm>
          <a:prstGeom prst="rect">
            <a:avLst/>
          </a:prstGeom>
          <a:noFill/>
          <a:ln>
            <a:noFill/>
          </a:ln>
        </p:spPr>
      </p:pic>
      <p:sp>
        <p:nvSpPr>
          <p:cNvPr id="191" name="Google Shape;191;p9"/>
          <p:cNvSpPr txBox="1"/>
          <p:nvPr/>
        </p:nvSpPr>
        <p:spPr>
          <a:xfrm>
            <a:off x="8623846" y="5767261"/>
            <a:ext cx="259923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Narrow"/>
                <a:ea typeface="Arial Narrow"/>
                <a:cs typeface="Arial Narrow"/>
                <a:sym typeface="Arial Narrow"/>
              </a:rPr>
              <a:t>MODIS Visible Image</a:t>
            </a:r>
            <a:endParaRPr/>
          </a:p>
        </p:txBody>
      </p:sp>
      <p:pic>
        <p:nvPicPr>
          <p:cNvPr descr="Suomi_NPP_VIIRS_ir_ice_pabr_25_1830.png" id="192" name="Google Shape;192;p9"/>
          <p:cNvPicPr preferRelativeResize="0"/>
          <p:nvPr/>
        </p:nvPicPr>
        <p:blipFill rotWithShape="1">
          <a:blip r:embed="rId4">
            <a:alphaModFix/>
          </a:blip>
          <a:srcRect b="0" l="0" r="7152" t="0"/>
          <a:stretch/>
        </p:blipFill>
        <p:spPr>
          <a:xfrm>
            <a:off x="683554" y="2161374"/>
            <a:ext cx="3353943" cy="2512949"/>
          </a:xfrm>
          <a:prstGeom prst="rect">
            <a:avLst/>
          </a:prstGeom>
          <a:noFill/>
          <a:ln cap="flat" cmpd="sng" w="9525">
            <a:solidFill>
              <a:srgbClr val="0C0C0C"/>
            </a:solidFill>
            <a:prstDash val="solid"/>
            <a:round/>
            <a:headEnd len="sm" w="sm" type="none"/>
            <a:tailEnd len="sm" w="sm" type="none"/>
          </a:ln>
        </p:spPr>
      </p:pic>
      <p:sp>
        <p:nvSpPr>
          <p:cNvPr id="193" name="Google Shape;193;p9"/>
          <p:cNvSpPr txBox="1"/>
          <p:nvPr/>
        </p:nvSpPr>
        <p:spPr>
          <a:xfrm>
            <a:off x="5065529" y="2130284"/>
            <a:ext cx="1902316" cy="110799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rgbClr val="3F3F3F"/>
                </a:solidFill>
                <a:latin typeface="Arial Narrow"/>
                <a:ea typeface="Arial Narrow"/>
                <a:cs typeface="Arial Narrow"/>
                <a:sym typeface="Arial Narrow"/>
              </a:rPr>
              <a:t>Microwave </a:t>
            </a:r>
            <a:endParaRPr/>
          </a:p>
          <a:p>
            <a:pPr indent="0" lvl="0" marL="0" marR="0" rtl="0" algn="ctr">
              <a:spcBef>
                <a:spcPts val="0"/>
              </a:spcBef>
              <a:spcAft>
                <a:spcPts val="0"/>
              </a:spcAft>
              <a:buNone/>
            </a:pPr>
            <a:r>
              <a:rPr lang="en-US" sz="1800">
                <a:solidFill>
                  <a:srgbClr val="3F3F3F"/>
                </a:solidFill>
                <a:latin typeface="Arial Narrow"/>
                <a:ea typeface="Arial Narrow"/>
                <a:cs typeface="Arial Narrow"/>
                <a:sym typeface="Arial Narrow"/>
              </a:rPr>
              <a:t>(Passive and Active)</a:t>
            </a:r>
            <a:endParaRPr/>
          </a:p>
          <a:p>
            <a:pPr indent="0" lvl="0" marL="0" marR="0" rtl="0" algn="ctr">
              <a:spcBef>
                <a:spcPts val="0"/>
              </a:spcBef>
              <a:spcAft>
                <a:spcPts val="0"/>
              </a:spcAft>
              <a:buNone/>
            </a:pPr>
            <a:r>
              <a:t/>
            </a:r>
            <a:endParaRPr sz="2400">
              <a:solidFill>
                <a:schemeClr val="dk1"/>
              </a:solidFill>
              <a:latin typeface="Arial Narrow"/>
              <a:ea typeface="Arial Narrow"/>
              <a:cs typeface="Arial Narrow"/>
              <a:sym typeface="Arial Narrow"/>
            </a:endParaRPr>
          </a:p>
        </p:txBody>
      </p:sp>
      <p:sp>
        <p:nvSpPr>
          <p:cNvPr id="194" name="Google Shape;194;p9"/>
          <p:cNvSpPr txBox="1"/>
          <p:nvPr/>
        </p:nvSpPr>
        <p:spPr>
          <a:xfrm>
            <a:off x="1127878" y="4641196"/>
            <a:ext cx="256192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Narrow"/>
                <a:ea typeface="Arial Narrow"/>
                <a:cs typeface="Arial Narrow"/>
                <a:sym typeface="Arial Narrow"/>
              </a:rPr>
              <a:t>VIIRS Infrared Image</a:t>
            </a:r>
            <a:endParaRPr/>
          </a:p>
        </p:txBody>
      </p:sp>
      <p:pic>
        <p:nvPicPr>
          <p:cNvPr id="195" name="Google Shape;195;p9"/>
          <p:cNvPicPr preferRelativeResize="0"/>
          <p:nvPr/>
        </p:nvPicPr>
        <p:blipFill rotWithShape="1">
          <a:blip r:embed="rId5">
            <a:alphaModFix/>
          </a:blip>
          <a:srcRect b="8168" l="0" r="0" t="13127"/>
          <a:stretch/>
        </p:blipFill>
        <p:spPr>
          <a:xfrm>
            <a:off x="4471619" y="2889255"/>
            <a:ext cx="3175000" cy="2498861"/>
          </a:xfrm>
          <a:prstGeom prst="rect">
            <a:avLst/>
          </a:prstGeom>
          <a:noFill/>
          <a:ln cap="flat" cmpd="sng" w="9525">
            <a:solidFill>
              <a:srgbClr val="0C0C0C"/>
            </a:solidFill>
            <a:prstDash val="solid"/>
            <a:round/>
            <a:headEnd len="sm" w="sm" type="none"/>
            <a:tailEnd len="sm" w="sm" type="none"/>
          </a:ln>
        </p:spPr>
      </p:pic>
      <p:sp>
        <p:nvSpPr>
          <p:cNvPr id="196" name="Google Shape;196;p9"/>
          <p:cNvSpPr txBox="1"/>
          <p:nvPr/>
        </p:nvSpPr>
        <p:spPr>
          <a:xfrm>
            <a:off x="4313439" y="5417936"/>
            <a:ext cx="351731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Narrow"/>
                <a:ea typeface="Arial Narrow"/>
                <a:cs typeface="Arial Narrow"/>
                <a:sym typeface="Arial Narrow"/>
              </a:rPr>
              <a:t>Active Microwave SAR Image</a:t>
            </a:r>
            <a:endParaRPr/>
          </a:p>
        </p:txBody>
      </p:sp>
      <p:sp>
        <p:nvSpPr>
          <p:cNvPr id="197" name="Google Shape;197;p9"/>
          <p:cNvSpPr txBox="1"/>
          <p:nvPr/>
        </p:nvSpPr>
        <p:spPr>
          <a:xfrm>
            <a:off x="2997200" y="1168760"/>
            <a:ext cx="617435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Narrow"/>
                <a:ea typeface="Arial Narrow"/>
                <a:cs typeface="Arial Narrow"/>
                <a:sym typeface="Arial Narrow"/>
              </a:rPr>
              <a:t>Many different satellite sensors can measure sea ice</a:t>
            </a:r>
            <a:endParaRPr sz="2400">
              <a:solidFill>
                <a:schemeClr val="dk1"/>
              </a:solidFill>
              <a:latin typeface="Arial"/>
              <a:ea typeface="Arial"/>
              <a:cs typeface="Arial"/>
              <a:sym typeface="Arial"/>
            </a:endParaRPr>
          </a:p>
        </p:txBody>
      </p:sp>
      <p:pic>
        <p:nvPicPr>
          <p:cNvPr id="198" name="Google Shape;198;p9"/>
          <p:cNvPicPr preferRelativeResize="0"/>
          <p:nvPr/>
        </p:nvPicPr>
        <p:blipFill rotWithShape="1">
          <a:blip r:embed="rId6">
            <a:alphaModFix/>
          </a:blip>
          <a:srcRect b="0" l="0" r="0" t="0"/>
          <a:stretch/>
        </p:blipFill>
        <p:spPr>
          <a:xfrm>
            <a:off x="11226800" y="5892800"/>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98"/>
                                        </p:tgtEl>
                                        <p:attrNameLst>
                                          <p:attrName>style.visibility</p:attrName>
                                        </p:attrNameLst>
                                      </p:cBhvr>
                                      <p:to>
                                        <p:strVal val="visible"/>
                                      </p:to>
                                    </p:set>
                                    <p:animEffect filter="fade" transition="in">
                                      <p:cBhvr>
                                        <p:cTn dur="1"/>
                                        <p:tgtEl>
                                          <p:spTgt spid="1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NOAA Title Options">
  <a:themeElements>
    <a:clrScheme name="Custom 11">
      <a:dk1>
        <a:srgbClr val="000000"/>
      </a:dk1>
      <a:lt1>
        <a:srgbClr val="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2014-05-07T21:32:41Z</dcterms:created>
  <dc:creator>James Durham</dc:creator>
</cp:coreProperties>
</file>