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6"/>
    <p:sldMasterId id="2147483650" r:id="rId7"/>
    <p:sldMasterId id="2147483655"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Lst>
  <p:sldSz cy="6858000" cx="12192000"/>
  <p:notesSz cx="6858000" cy="9144000"/>
  <p:embeddedFontLst>
    <p:embeddedFont>
      <p:font typeface="Arial Narrow"/>
      <p:regular r:id="rId36"/>
      <p:bold r:id="rId37"/>
      <p:italic r:id="rId38"/>
      <p:boldItalic r:id="rId39"/>
    </p:embeddedFont>
    <p:embeddedFont>
      <p:font typeface="Helvetica Neue"/>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885">
          <p15:clr>
            <a:srgbClr val="A4A3A4"/>
          </p15:clr>
        </p15:guide>
        <p15:guide id="2" orient="horz" pos="758">
          <p15:clr>
            <a:srgbClr val="A4A3A4"/>
          </p15:clr>
        </p15:guide>
        <p15:guide id="3" pos="3813">
          <p15:clr>
            <a:srgbClr val="A4A3A4"/>
          </p15:clr>
        </p15:guide>
      </p15:sldGuideLst>
    </p:ext>
    <p:ext uri="http://customooxmlschemas.google.com/">
      <go:slidesCustomData xmlns:go="http://customooxmlschemas.google.com/" r:id="rId44" roundtripDataSignature="AMtx7mhxBaKzUEa15sDU7sLnMHQgpJ5P6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Melanie Abecassis - NOAA Affiliat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23D6D11-4C46-4DFA-9A1F-56975DFD058E}">
  <a:tblStyle styleId="{D23D6D11-4C46-4DFA-9A1F-56975DFD058E}"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933BBBB3-EC90-4B18-8DD1-A6E0AB979758}"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885" orient="horz"/>
        <p:guide pos="758" orient="horz"/>
        <p:guide pos="3813"/>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regular.fntdata"/><Relationship Id="rId20" Type="http://schemas.openxmlformats.org/officeDocument/2006/relationships/slide" Target="slides/slide11.xml"/><Relationship Id="rId42" Type="http://schemas.openxmlformats.org/officeDocument/2006/relationships/font" Target="fonts/HelveticaNeue-italic.fntdata"/><Relationship Id="rId41" Type="http://schemas.openxmlformats.org/officeDocument/2006/relationships/font" Target="fonts/HelveticaNeue-bold.fntdata"/><Relationship Id="rId22" Type="http://schemas.openxmlformats.org/officeDocument/2006/relationships/slide" Target="slides/slide13.xml"/><Relationship Id="rId44" Type="http://customschemas.google.com/relationships/presentationmetadata" Target="metadata"/><Relationship Id="rId21" Type="http://schemas.openxmlformats.org/officeDocument/2006/relationships/slide" Target="slides/slide12.xml"/><Relationship Id="rId43" Type="http://schemas.openxmlformats.org/officeDocument/2006/relationships/font" Target="fonts/HelveticaNeue-boldItalic.fntdata"/><Relationship Id="rId24" Type="http://schemas.openxmlformats.org/officeDocument/2006/relationships/slide" Target="slides/slide15.xml"/><Relationship Id="rId23" Type="http://schemas.openxmlformats.org/officeDocument/2006/relationships/slide" Target="slides/slide14.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5" Type="http://schemas.openxmlformats.org/officeDocument/2006/relationships/commentAuthors" Target="commentAuthors.xml"/><Relationship Id="rId6" Type="http://schemas.openxmlformats.org/officeDocument/2006/relationships/slideMaster" Target="slideMasters/slideMaster1.xml"/><Relationship Id="rId29" Type="http://schemas.openxmlformats.org/officeDocument/2006/relationships/slide" Target="slides/slide20.xml"/><Relationship Id="rId7" Type="http://schemas.openxmlformats.org/officeDocument/2006/relationships/slideMaster" Target="slideMasters/slideMaster2.xml"/><Relationship Id="rId8" Type="http://schemas.openxmlformats.org/officeDocument/2006/relationships/slideMaster" Target="slideMasters/slideMaster3.xml"/><Relationship Id="rId31" Type="http://schemas.openxmlformats.org/officeDocument/2006/relationships/slide" Target="slides/slide22.xml"/><Relationship Id="rId30" Type="http://schemas.openxmlformats.org/officeDocument/2006/relationships/slide" Target="slides/slide21.xml"/><Relationship Id="rId11" Type="http://schemas.openxmlformats.org/officeDocument/2006/relationships/slide" Target="slides/slide2.xml"/><Relationship Id="rId33" Type="http://schemas.openxmlformats.org/officeDocument/2006/relationships/slide" Target="slides/slide24.xml"/><Relationship Id="rId10" Type="http://schemas.openxmlformats.org/officeDocument/2006/relationships/slide" Target="slides/slide1.xml"/><Relationship Id="rId32" Type="http://schemas.openxmlformats.org/officeDocument/2006/relationships/slide" Target="slides/slide23.xml"/><Relationship Id="rId13" Type="http://schemas.openxmlformats.org/officeDocument/2006/relationships/slide" Target="slides/slide4.xml"/><Relationship Id="rId35" Type="http://schemas.openxmlformats.org/officeDocument/2006/relationships/slide" Target="slides/slide26.xml"/><Relationship Id="rId12" Type="http://schemas.openxmlformats.org/officeDocument/2006/relationships/slide" Target="slides/slide3.xml"/><Relationship Id="rId34" Type="http://schemas.openxmlformats.org/officeDocument/2006/relationships/slide" Target="slides/slide25.xml"/><Relationship Id="rId15" Type="http://schemas.openxmlformats.org/officeDocument/2006/relationships/slide" Target="slides/slide6.xml"/><Relationship Id="rId37" Type="http://schemas.openxmlformats.org/officeDocument/2006/relationships/font" Target="fonts/ArialNarrow-bold.fntdata"/><Relationship Id="rId14" Type="http://schemas.openxmlformats.org/officeDocument/2006/relationships/slide" Target="slides/slide5.xml"/><Relationship Id="rId36" Type="http://schemas.openxmlformats.org/officeDocument/2006/relationships/font" Target="fonts/ArialNarrow-regular.fntdata"/><Relationship Id="rId17" Type="http://schemas.openxmlformats.org/officeDocument/2006/relationships/slide" Target="slides/slide8.xml"/><Relationship Id="rId39" Type="http://schemas.openxmlformats.org/officeDocument/2006/relationships/font" Target="fonts/ArialNarrow-boldItalic.fntdata"/><Relationship Id="rId16" Type="http://schemas.openxmlformats.org/officeDocument/2006/relationships/slide" Target="slides/slide7.xml"/><Relationship Id="rId38" Type="http://schemas.openxmlformats.org/officeDocument/2006/relationships/font" Target="fonts/ArialNarrow-italic.fntdata"/><Relationship Id="rId19" Type="http://schemas.openxmlformats.org/officeDocument/2006/relationships/slide" Target="slides/slide10.xml"/><Relationship Id="rId18" Type="http://schemas.openxmlformats.org/officeDocument/2006/relationships/slide" Target="slides/slide9.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1-19T21:25:40.538">
    <p:pos x="6000" y="0"/>
    <p:text>add arrow on both</p:text>
    <p:extLst>
      <p:ext uri="{C676402C-5697-4E1C-873F-D02D1690AC5C}">
        <p15:threadingInfo timeZoneBias="0"/>
      </p:ext>
      <p:ext uri="http://customooxmlschemas.google.com/">
        <go:slidesCustomData xmlns:go="http://customooxmlschemas.google.com/" commentPostId="AAAAUVLoZoU"/>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 name="Google Shape;64;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200"/>
              <a:t>Welcome to the online course on oceanographic satellite data products, produced by NOAA’s CoastWatch Program.  </a:t>
            </a:r>
            <a:endParaRPr sz="1200"/>
          </a:p>
          <a:p>
            <a:pPr indent="0" lvl="0" marL="0" rtl="0" algn="l">
              <a:lnSpc>
                <a:spcPct val="115000"/>
              </a:lnSpc>
              <a:spcBef>
                <a:spcPts val="0"/>
              </a:spcBef>
              <a:spcAft>
                <a:spcPts val="0"/>
              </a:spcAft>
              <a:buClr>
                <a:schemeClr val="dk1"/>
              </a:buClr>
              <a:buSzPts val="1100"/>
              <a:buFont typeface="Arial"/>
              <a:buNone/>
            </a:pPr>
            <a:r>
              <a:t/>
            </a:r>
            <a:endParaRPr sz="1200"/>
          </a:p>
          <a:p>
            <a:pPr indent="0" lvl="0" marL="0" rtl="0" algn="l">
              <a:lnSpc>
                <a:spcPct val="115000"/>
              </a:lnSpc>
              <a:spcBef>
                <a:spcPts val="0"/>
              </a:spcBef>
              <a:spcAft>
                <a:spcPts val="0"/>
              </a:spcAft>
              <a:buSzPts val="1100"/>
              <a:buNone/>
            </a:pPr>
            <a:r>
              <a:rPr lang="en-US" sz="1200"/>
              <a:t>In this module we will discuss how satellite data can be used for water quality applications. The information presented here builds on the concepts discussed in several of the course’s earlier modules, including Satellite 101, Sea Surface Temperature, Ocean Color, and the one covering Wind, Salinity, and Sea Surface Height. You might want to review those modules first before viewing this module.</a:t>
            </a:r>
            <a:endParaRPr sz="1200"/>
          </a:p>
          <a:p>
            <a:pPr indent="0" lvl="0" marL="0" rtl="0" algn="l">
              <a:lnSpc>
                <a:spcPct val="115000"/>
              </a:lnSpc>
              <a:spcBef>
                <a:spcPts val="0"/>
              </a:spcBef>
              <a:spcAft>
                <a:spcPts val="0"/>
              </a:spcAft>
              <a:buClr>
                <a:schemeClr val="dk1"/>
              </a:buClr>
              <a:buSzPts val="1100"/>
              <a:buFont typeface="Arial"/>
              <a:buNone/>
            </a:pPr>
            <a:r>
              <a:t/>
            </a:r>
            <a:endParaRPr sz="1200"/>
          </a:p>
          <a:p>
            <a:pPr indent="0" lvl="0" marL="0" rtl="0" algn="l">
              <a:lnSpc>
                <a:spcPct val="115000"/>
              </a:lnSpc>
              <a:spcBef>
                <a:spcPts val="0"/>
              </a:spcBef>
              <a:spcAft>
                <a:spcPts val="0"/>
              </a:spcAft>
              <a:buSzPts val="1100"/>
              <a:buNone/>
            </a:pPr>
            <a:r>
              <a:rPr lang="en-US" sz="1200"/>
              <a:t>My name is Cara Wilson, I’m the node manager of the West Coast Node of NOAA’s CoastWatch Program.  The materials I will be presenting here were produced from a collaboration from many members of NOAA’s CoastWatch Program including </a:t>
            </a:r>
            <a:r>
              <a:rPr lang="en-US" sz="1200">
                <a:extLst>
                  <a:ext uri="http://customooxmlschemas.google.com/">
                    <go:slidesCustomData xmlns:go="http://customooxmlschemas.google.com/" textRoundtripDataId="0"/>
                  </a:ext>
                </a:extLst>
              </a:rPr>
              <a:t>Dale Robinson, Melanie Abecassis, Ron Vogel, Shelly Tomlinson, Andrea VanderWoude, Betty Staugler,  V Wegman and myself. </a:t>
            </a:r>
            <a:endParaRPr/>
          </a:p>
        </p:txBody>
      </p:sp>
      <p:sp>
        <p:nvSpPr>
          <p:cNvPr id="65" name="Google Shape;65;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0c5209ce0f_1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176" name="Google Shape;176;g10c5209ce0f_1_5:notes"/>
          <p:cNvSpPr txBox="1"/>
          <p:nvPr>
            <p:ph idx="1" type="body"/>
          </p:nvPr>
        </p:nvSpPr>
        <p:spPr>
          <a:xfrm>
            <a:off x="685800" y="4343400"/>
            <a:ext cx="5486400" cy="4114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200"/>
              <a:t>Algal blooms are rapid increases in phytoplankton concentration in fresh, coastal and marine waters. Measuring algal abundance using satellite data depends on the type of algal bloom and the region of interest. Regional algorithms must be tuned to their unique optical and biological properties. Some algorithms look at specific optical characteristics of the algal type, whereas other methods use large increases in chlorophyll concentration as an indicator of new blooms. In coastal areas, algorithms that look at the changes in the chlorophyll absorption in the red and near infrared wavelengths are used as they are less impacted by CDOM. </a:t>
            </a:r>
            <a:endParaRPr sz="1200"/>
          </a:p>
          <a:p>
            <a:pPr indent="0" lvl="0" marL="0" rtl="0" algn="l">
              <a:lnSpc>
                <a:spcPct val="115000"/>
              </a:lnSpc>
              <a:spcBef>
                <a:spcPts val="0"/>
              </a:spcBef>
              <a:spcAft>
                <a:spcPts val="0"/>
              </a:spcAft>
              <a:buClr>
                <a:schemeClr val="dk1"/>
              </a:buClr>
              <a:buSzPts val="1100"/>
              <a:buFont typeface="Arial"/>
              <a:buNone/>
            </a:pPr>
            <a:r>
              <a:rPr lang="en-US" sz="1200">
                <a:extLst>
                  <a:ext uri="http://customooxmlschemas.google.com/">
                    <go:slidesCustomData xmlns:go="http://customooxmlschemas.google.com/" textRoundtripDataId="6"/>
                  </a:ext>
                </a:extLst>
              </a:rPr>
              <a:t>Regional monitoring and forecast systems for algal blooms</a:t>
            </a:r>
            <a:r>
              <a:rPr lang="en-US" sz="1200"/>
              <a:t> have successfully used products that look at relative abundance rather than absolute cell count estimates. In particular, some models and monitoring systems use satellite imagery to monitor for new blooms or conditions that might produce Harmful Algal Blooms, or HABs. These are high biomass algal blooms which contain toxins and are a concern for public, marine and ecosystem health. For example, in the Cyanobacteria Index image of Lake Erie, shown in the upper right, shows a toxic cyanobacteria bloom in September 2021. Higher algal biomass can be seen in the western portion of the lake. The Relative Fluorescence product in the lower right shows a toxic Karenia brevis bloom off the coast of Florida. Reds and yellows indicate higher concentrations of algae, where chlorophyll is greater. The NOAA and the CoastWatch program distribute several regional experimental products for lakes and coastal waters that can be accessed via the links in the yellow box. </a:t>
            </a:r>
            <a:endParaRPr sz="1200"/>
          </a:p>
          <a:p>
            <a:pPr indent="0" lvl="0" marL="0" rtl="0" algn="l">
              <a:lnSpc>
                <a:spcPct val="115000"/>
              </a:lnSpc>
              <a:spcBef>
                <a:spcPts val="0"/>
              </a:spcBef>
              <a:spcAft>
                <a:spcPts val="0"/>
              </a:spcAft>
              <a:buClr>
                <a:schemeClr val="dk1"/>
              </a:buClr>
              <a:buSzPts val="1100"/>
              <a:buFont typeface="Arial"/>
              <a:buNone/>
            </a:pPr>
            <a:r>
              <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074fe0e50b_1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1074fe0e50b_1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t>The measurement of phytoplankton community composition from remote sensing imagery is an emerging field that is limited by the spectral resolution of the current ocean color sensors.  New sensors look to increase the spectral resolution, to expand our capability to better distinguish phytoplankton groups in the ocean.  Phytoplankton Community Composition includes phytoplankton taxonomic class, phytoplankton size class, and also particle size distribution. Different types of experimental algorithms are being developed. </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lang="en-US" sz="1200"/>
              <a:t>You might be wondering how PCC relates to PFTs, or Phytoplankton Functional Types.  There are in fact the same thing, but the community has decided that Phytoplankton Community Composition is a more accurate term.  </a:t>
            </a:r>
            <a:endParaRPr sz="1200"/>
          </a:p>
        </p:txBody>
      </p:sp>
      <p:sp>
        <p:nvSpPr>
          <p:cNvPr id="190" name="Google Shape;190;g1074fe0e50b_10_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08fa84f772_0_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203" name="Google Shape;203;g108fa84f772_0_37:notes"/>
          <p:cNvSpPr txBox="1"/>
          <p:nvPr>
            <p:ph idx="1" type="body"/>
          </p:nvPr>
        </p:nvSpPr>
        <p:spPr>
          <a:xfrm>
            <a:off x="685800" y="4343400"/>
            <a:ext cx="5486400" cy="4114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Calibri"/>
              <a:buNone/>
            </a:pPr>
            <a:r>
              <a:rPr lang="en-US" sz="1200">
                <a:solidFill>
                  <a:srgbClr val="222222"/>
                </a:solidFill>
                <a:highlight>
                  <a:srgbClr val="FFFFFF"/>
                </a:highlight>
              </a:rPr>
              <a:t>I’ve already mentioned CDOM a few times in this presentation. CDOM stands for Color dissolved organic material, and is a  fraction of the dissolved organic pool.  Older terms for cdom are gilvin, and </a:t>
            </a:r>
            <a:r>
              <a:rPr i="1" lang="en-US" sz="1200">
                <a:solidFill>
                  <a:srgbClr val="222222"/>
                </a:solidFill>
                <a:highlight>
                  <a:srgbClr val="FFFFFF"/>
                </a:highlight>
              </a:rPr>
              <a:t>gelbstoff</a:t>
            </a:r>
            <a:r>
              <a:rPr lang="en-US" sz="1200">
                <a:solidFill>
                  <a:srgbClr val="222222"/>
                </a:solidFill>
                <a:highlight>
                  <a:srgbClr val="FFFFFF"/>
                </a:highlight>
              </a:rPr>
              <a:t>, which is German for “yellow substance”.  As the name implies, CDOM influences the color of the water and absorbs primarily in the blue and UV wavelengths. The highest concentrations of CDOM are usually nearshore because of the breakdown of plants and organic matter. CDOM plays a large role in aquatic photochemistry and can be used as a tracer for water masses. </a:t>
            </a:r>
            <a:endParaRPr sz="1200">
              <a:solidFill>
                <a:srgbClr val="222222"/>
              </a:solidFill>
              <a:highlight>
                <a:srgbClr val="FFFFFF"/>
              </a:highlight>
            </a:endParaRPr>
          </a:p>
          <a:p>
            <a:pPr indent="0" lvl="0" marL="0" marR="0" rtl="0" algn="l">
              <a:lnSpc>
                <a:spcPct val="100000"/>
              </a:lnSpc>
              <a:spcBef>
                <a:spcPts val="0"/>
              </a:spcBef>
              <a:spcAft>
                <a:spcPts val="0"/>
              </a:spcAft>
              <a:buClr>
                <a:schemeClr val="dk1"/>
              </a:buClr>
              <a:buSzPts val="2000"/>
              <a:buFont typeface="Calibri"/>
              <a:buNone/>
            </a:pPr>
            <a:r>
              <a:t/>
            </a:r>
            <a:endParaRPr>
              <a:solidFill>
                <a:srgbClr val="222222"/>
              </a:solidFill>
              <a:highlight>
                <a:srgbClr val="FFFFFF"/>
              </a:highlight>
            </a:endParaRPr>
          </a:p>
          <a:p>
            <a:pPr indent="0" lvl="0" marL="0" marR="0" rtl="0" algn="l">
              <a:lnSpc>
                <a:spcPct val="100000"/>
              </a:lnSpc>
              <a:spcBef>
                <a:spcPts val="0"/>
              </a:spcBef>
              <a:spcAft>
                <a:spcPts val="0"/>
              </a:spcAft>
              <a:buClr>
                <a:schemeClr val="dk1"/>
              </a:buClr>
              <a:buSzPts val="2000"/>
              <a:buFont typeface="Calibri"/>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074fe0e50b_9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1074fe0e50b_9_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Let's</a:t>
            </a:r>
            <a:r>
              <a:rPr lang="en-US" sz="1100">
                <a:latin typeface="Arial"/>
                <a:ea typeface="Arial"/>
                <a:cs typeface="Arial"/>
                <a:sym typeface="Arial"/>
              </a:rPr>
              <a:t> talk next about turbidity and light attenuation.  These are related, but they are different optically. Turbidity is the amount of scattering by the particles in the water. Many types of in situ measurements are used in the field to measure turbidity such as nephelometers, </a:t>
            </a:r>
            <a:r>
              <a:rPr lang="en-US" sz="1100">
                <a:latin typeface="Arial"/>
                <a:ea typeface="Arial"/>
                <a:cs typeface="Arial"/>
                <a:sym typeface="Arial"/>
              </a:rPr>
              <a:t>turbidimeters</a:t>
            </a:r>
            <a:r>
              <a:rPr lang="en-US" sz="1100">
                <a:latin typeface="Arial"/>
                <a:ea typeface="Arial"/>
                <a:cs typeface="Arial"/>
                <a:sym typeface="Arial"/>
              </a:rPr>
              <a:t> and similar instruments. In remote sensing, we usually use the reflectance in the red to near IR portion of the electromagnetic spectrum as an indicator of relative turbidity.  Relative change in turbidity is a better indicator of water visibility than light attenuation. Light attenuation, Kd, on the other hand, indicates the loss of light as you move deeper in the water column and is related to both the absorption and scattering properties of the surface water. Kd at 490 nm is generally used to quantify light attenuation, as it captures the maximum chl absorption due to algal pigments.  Notice that Kd has units of inverse meters. In waters dominated by sediment, Kd is approximately 1 over secchi depth. </a:t>
            </a:r>
            <a:endParaRPr/>
          </a:p>
        </p:txBody>
      </p:sp>
      <p:sp>
        <p:nvSpPr>
          <p:cNvPr id="214" name="Google Shape;214;g1074fe0e50b_9_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0a787cf3b7_4_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g10a787cf3b7_4_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So, in more relative terms, water clarity is a catch all term describing how clear the water is, and can be influenced by the turbidity of the water due to the scattering properties of the particles. Water clarity is influenced more by turbidity than light attenuation. In this example, as more sediment is added to a body of water, turbidity increases as it is related to the amount of scattering particles. This corresponds to a decrease in clarity. </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226" name="Google Shape;226;g10a787cf3b7_4_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08fa84f772_0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245" name="Google Shape;245;g108fa84f772_0_18:notes"/>
          <p:cNvSpPr txBox="1"/>
          <p:nvPr>
            <p:ph idx="1" type="body"/>
          </p:nvPr>
        </p:nvSpPr>
        <p:spPr>
          <a:xfrm>
            <a:off x="685800" y="4343400"/>
            <a:ext cx="5486400" cy="4114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Calibri"/>
              <a:buNone/>
            </a:pPr>
            <a:r>
              <a:rPr lang="en-US"/>
              <a:t>Sediment, like mud, silt, sand and organic particulates, can be generated </a:t>
            </a:r>
            <a:r>
              <a:rPr lang="en-US">
                <a:extLst>
                  <a:ext uri="http://customooxmlschemas.google.com/">
                    <go:slidesCustomData xmlns:go="http://customooxmlschemas.google.com/" textRoundtripDataId="10"/>
                  </a:ext>
                </a:extLst>
              </a:rPr>
              <a:t>from</a:t>
            </a:r>
            <a:r>
              <a:rPr lang="en-US"/>
              <a:t> rain runoff from land, or from wind events over nearshore water, and is highly visible in true color images, as shown here on the left, and also in satellite imagery at red wavelengths. The remote sensing reflectance, or Rrs, in the red portion of the electromagnetic spectrum, at approximately 670 nm, is often used as a relative indication of the amount of sediment in the water. The image on the right shows the remote sensing reflectance at 671 nm for the same time period as the image on the left, although the maps are not at the same scales. The Rrs at 670 is referred to as an index because it is a relative measure. It is not an absolute measure of sediment, so it is only used to distinguish areas of high or low sediment.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08fa84f772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257" name="Google Shape;257;g108fa84f772_0_28:notes"/>
          <p:cNvSpPr txBox="1"/>
          <p:nvPr>
            <p:ph idx="1" type="body"/>
          </p:nvPr>
        </p:nvSpPr>
        <p:spPr>
          <a:xfrm>
            <a:off x="685800" y="4343400"/>
            <a:ext cx="5486400" cy="4114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457200" rtl="0" algn="l">
              <a:lnSpc>
                <a:spcPct val="115000"/>
              </a:lnSpc>
              <a:spcBef>
                <a:spcPts val="0"/>
              </a:spcBef>
              <a:spcAft>
                <a:spcPts val="0"/>
              </a:spcAft>
              <a:buClr>
                <a:schemeClr val="dk1"/>
              </a:buClr>
              <a:buSzPts val="1100"/>
              <a:buFont typeface="Arial"/>
              <a:buNone/>
            </a:pPr>
            <a:r>
              <a:rPr lang="en-US" sz="1500"/>
              <a:t>Total Suspended Matter is </a:t>
            </a:r>
            <a:r>
              <a:rPr lang="en-US" sz="1500">
                <a:extLst>
                  <a:ext uri="http://customooxmlschemas.google.com/">
                    <go:slidesCustomData xmlns:go="http://customooxmlschemas.google.com/" textRoundtripDataId="11"/>
                  </a:ext>
                </a:extLst>
              </a:rPr>
              <a:t>a measurement of the concentration of particulate matter </a:t>
            </a:r>
            <a:r>
              <a:rPr lang="en-US" sz="1500"/>
              <a:t>in the water. Unlike the sediment index, this product provides an absolute measure of particles in the surface water. Particles are typically defined as any particulates greater than a 0.45 um mesh filter. Total Suspended Matter includes both inorganic and organic particles. Other names for this product are Total Suspended Solids and Suspended Particulate Matter. The Great Lakes node has a total suspended mineral product, similar to total suspended solids, with an example of Lake Superior shown here. The top image shows TSM while the bottom image is a true color image. High areas of sediment appear yellow and red in the top panel, and brown in the true color image. </a:t>
            </a:r>
            <a:endParaRPr sz="1500"/>
          </a:p>
          <a:p>
            <a:pPr indent="0" lvl="0" marL="457200" rtl="0" algn="l">
              <a:lnSpc>
                <a:spcPct val="115000"/>
              </a:lnSpc>
              <a:spcBef>
                <a:spcPts val="0"/>
              </a:spcBef>
              <a:spcAft>
                <a:spcPts val="0"/>
              </a:spcAft>
              <a:buClr>
                <a:schemeClr val="dk1"/>
              </a:buClr>
              <a:buSzPts val="1100"/>
              <a:buFont typeface="Arial"/>
              <a:buNone/>
            </a:pPr>
            <a:r>
              <a:t/>
            </a:r>
            <a:endParaRPr sz="1500"/>
          </a:p>
          <a:p>
            <a:pPr indent="0" lvl="0" marL="457200" rtl="0" algn="l">
              <a:lnSpc>
                <a:spcPct val="115000"/>
              </a:lnSpc>
              <a:spcBef>
                <a:spcPts val="0"/>
              </a:spcBef>
              <a:spcAft>
                <a:spcPts val="0"/>
              </a:spcAft>
              <a:buClr>
                <a:schemeClr val="dk1"/>
              </a:buClr>
              <a:buSzPts val="1100"/>
              <a:buFont typeface="Arial"/>
              <a:buNone/>
            </a:pPr>
            <a:r>
              <a:rPr lang="en-US" sz="1500"/>
              <a:t>The sediment products are often used to track sediment plumes in coastal and nearshore water after storms, or to understand how losses in water clarity affect organisms.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086a701d73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269" name="Google Shape;269;g1086a701d73_0_22:notes"/>
          <p:cNvSpPr txBox="1"/>
          <p:nvPr>
            <p:ph idx="1" type="body"/>
          </p:nvPr>
        </p:nvSpPr>
        <p:spPr>
          <a:xfrm>
            <a:off x="685800" y="4343400"/>
            <a:ext cx="5486400" cy="4114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200"/>
              <a:t>Kd490 is the vertical light attenuation coefficient for downward irradiance at 490 nm. It describes how rapidly sunlight is lost with depth in the water, specifically measuring  the loss of blue-green light which is related to the absorbing particles in the water column. It is inversely proportional to the clarity of the water. The higher Kd490 is, the lower the clarity of the water. </a:t>
            </a:r>
            <a:endParaRPr sz="1200"/>
          </a:p>
          <a:p>
            <a:pPr indent="0" lvl="0" marL="0" marR="0" rtl="0" algn="l">
              <a:lnSpc>
                <a:spcPct val="100000"/>
              </a:lnSpc>
              <a:spcBef>
                <a:spcPts val="0"/>
              </a:spcBef>
              <a:spcAft>
                <a:spcPts val="0"/>
              </a:spcAft>
              <a:buClr>
                <a:schemeClr val="dk1"/>
              </a:buClr>
              <a:buSzPts val="2000"/>
              <a:buFont typeface="Calibri"/>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086a701d73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g1086a701d73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t>PAR stands for Photosynthetically Active Radiation and refers to all  the wavelengths necessary for photosynthesis. So it includes all the light in the visible portion of the spectrum, between 400-700 nm, as shown in the figure. KdPAR is a measure of the attenuation of all of the PAR wavelengths, and can be estimated from satellites using Kd490 and some general assumptions. As with Kd490, with higher </a:t>
            </a:r>
            <a:r>
              <a:rPr lang="en-US" sz="1200"/>
              <a:t>Kd PAR</a:t>
            </a:r>
            <a:r>
              <a:rPr lang="en-US" sz="1200"/>
              <a:t> values, there is less visible light which is available for photosynthesis.</a:t>
            </a:r>
            <a:endParaRPr sz="120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80" name="Google Shape;280;g1086a701d73_0_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086a701d73_0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290" name="Google Shape;290;g1086a701d73_0_60:notes"/>
          <p:cNvSpPr txBox="1"/>
          <p:nvPr>
            <p:ph idx="1" type="body"/>
          </p:nvPr>
        </p:nvSpPr>
        <p:spPr>
          <a:xfrm>
            <a:off x="685800" y="4343400"/>
            <a:ext cx="5486400" cy="4114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Calibri"/>
              <a:buNone/>
            </a:pPr>
            <a:r>
              <a:rPr lang="en-US" sz="1200"/>
              <a:t>Euphotic Zone Depth describes the depth where only 1% of the surface PAR remains. It is determined by water constituents  such as dissolved organic matter, suspended particulate matter, phytoplankton, and even water molecules, all of which attenuate solar radiation with increasing depth. Primary production is at its maximum within the euphotic zone because there is ample photosynthetically active radiation available there. </a:t>
            </a:r>
            <a:endParaRPr sz="21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 name="Google Shape;79;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t>There are a lot of satellite derived parameters that can be used for water quality monitoring as indicated by the list here.  However, there is also a great deal of variation in the maturity and availability of these parameters.  Some products, like sea-surface temperature and chlorophyll are quite mature, routinely used and relatively easy to find.  As we go down this list the products become less mature and products like bottom substrate and surface oil slicks, are data that are produced regionally and/or sporadically.  In this presentation we will go over all of these parameters in further detail and let you know where these different data products are available from.  This course focuses on the use of “off the shelf products”, so the intent is to help you find existing data. Our intent is not to walk you through the algorithms to create these products yourself.   </a:t>
            </a:r>
            <a:endParaRPr sz="1200"/>
          </a:p>
        </p:txBody>
      </p:sp>
      <p:sp>
        <p:nvSpPr>
          <p:cNvPr id="80" name="Google Shape;80;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108fa84f772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200"/>
              <a:t>Satellite water quality products are also an important resource for inland lakes. Some examples include data available through the Great Lakes CoastWatch node that include ocean color products that are regionally tuned, as well as primary productivity and water clarity estimates. A cyanobacteria index is used to initiate NOAA’s Lake Erie HAB forecast system.  </a:t>
            </a:r>
            <a:r>
              <a:rPr lang="en-US" sz="1200">
                <a:extLst>
                  <a:ext uri="http://customooxmlschemas.google.com/">
                    <go:slidesCustomData xmlns:go="http://customooxmlschemas.google.com/" textRoundtripDataId="12"/>
                  </a:ext>
                </a:extLst>
              </a:rPr>
              <a:t>CyAN, which covers the extent of the United States, maps cyanobacteria harmful algal blooms for many small and large inland lakes. Both of these products are available on the CoastWatch and NASA website, respectively. </a:t>
            </a:r>
            <a:endParaRPr sz="1200"/>
          </a:p>
        </p:txBody>
      </p:sp>
      <p:sp>
        <p:nvSpPr>
          <p:cNvPr id="302" name="Google Shape;302;g108fa84f77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080e1890fb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316" name="Google Shape;316;g1080e1890fb_0_1:notes"/>
          <p:cNvSpPr txBox="1"/>
          <p:nvPr>
            <p:ph idx="1" type="body"/>
          </p:nvPr>
        </p:nvSpPr>
        <p:spPr>
          <a:xfrm>
            <a:off x="685800" y="4343400"/>
            <a:ext cx="5486400" cy="4114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Calibri"/>
              <a:buNone/>
            </a:pPr>
            <a:r>
              <a:rPr lang="en-US" sz="1600"/>
              <a:t>Detecting floating vegetation and submerged aquatic vegetation, referred to as SAV,  requires the use of high resolution data such as Landsat. There are monitoring efforts for submerged aquatic vegetation in coastal areas of the U.S,  floating macroalgae such as cladophora in the Great Lakes and Sargassum in tropical areas. Shown here are estimates of Sargassum in the Gulf of Mexico area and submerged aquatic vegetation in the Great Lakes. </a:t>
            </a:r>
            <a:r>
              <a:rPr lang="en-US" sz="1600">
                <a:solidFill>
                  <a:srgbClr val="333333"/>
                </a:solidFill>
              </a:rPr>
              <a:t>The existing products are focused on specific regions and are not available globally. </a:t>
            </a:r>
            <a:endParaRPr sz="1600"/>
          </a:p>
          <a:p>
            <a:pPr indent="0" lvl="0" marL="0" marR="0" rtl="0" algn="l">
              <a:lnSpc>
                <a:spcPct val="100000"/>
              </a:lnSpc>
              <a:spcBef>
                <a:spcPts val="0"/>
              </a:spcBef>
              <a:spcAft>
                <a:spcPts val="0"/>
              </a:spcAft>
              <a:buClr>
                <a:schemeClr val="dk1"/>
              </a:buClr>
              <a:buSzPts val="2000"/>
              <a:buFont typeface="Calibri"/>
              <a:buNone/>
            </a:pPr>
            <a:r>
              <a:rPr lang="en-US" sz="1600">
                <a:solidFill>
                  <a:srgbClr val="333333"/>
                </a:solidFill>
              </a:rPr>
              <a:t> </a:t>
            </a:r>
            <a:endParaRPr sz="16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330" name="Google Shape;330;p17:notes"/>
          <p:cNvSpPr txBox="1"/>
          <p:nvPr>
            <p:ph idx="1" type="body"/>
          </p:nvPr>
        </p:nvSpPr>
        <p:spPr>
          <a:xfrm>
            <a:off x="685800" y="4343400"/>
            <a:ext cx="5486400" cy="4114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Calibri"/>
              <a:buNone/>
            </a:pPr>
            <a:r>
              <a:rPr lang="en-US" sz="1200"/>
              <a:t>There are a number of different satellite products that can be used to detect oil spills. Synthetic Aperture Radar, or SAR, is very useful for detecting oil spills, the image on the left shows a SAR image of the Deepwater Horizon oil spill in the Gulf of Mexico in 2010. SAR data is very high spatial resolution, but it is also not routinely collected over the open ocean, and this data is more difficult to get ahold of than more routine products like sst or ocean color data.   The image on the right shows a visible image of the Deepwater Horizon spill, taking advantage of the sunglint issue that some sensors have.  In this case the sun glint phenomena makes the oil spill quite visible.  There are no “off the shelf” products for oil spill monitoring.  Images such as the ones shown here are generally custom produced by satellite data providers in response to an event.   If you want more information there was a good review paper on the subject published in 2017 by Fingas and Brown. </a:t>
            </a:r>
            <a:endParaRPr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0a787cf3b7_4_0: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Times"/>
                <a:ea typeface="Times"/>
                <a:cs typeface="Times"/>
                <a:sym typeface="Times"/>
              </a:rPr>
              <a:t>‹#›</a:t>
            </a:fld>
            <a:endParaRPr b="0" i="0" sz="1200" u="none" cap="none" strike="noStrike">
              <a:solidFill>
                <a:srgbClr val="000000"/>
              </a:solidFill>
              <a:latin typeface="Times"/>
              <a:ea typeface="Times"/>
              <a:cs typeface="Times"/>
              <a:sym typeface="Times"/>
            </a:endParaRPr>
          </a:p>
        </p:txBody>
      </p:sp>
      <p:sp>
        <p:nvSpPr>
          <p:cNvPr id="344" name="Google Shape;344;g10a787cf3b7_4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345" name="Google Shape;345;g10a787cf3b7_4_0:notes"/>
          <p:cNvSpPr txBox="1"/>
          <p:nvPr>
            <p:ph idx="1" type="body"/>
          </p:nvPr>
        </p:nvSpPr>
        <p:spPr>
          <a:xfrm>
            <a:off x="685800" y="4343400"/>
            <a:ext cx="5486400" cy="4114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t>Before wrapping up lets talk a little bit about satellite data accuracy.  Satellite data products are validated against in situ data during algorithm development.   For a lot of products this process is hampered by the small size of available in situ data.  The observations must be temporally and spatially representative of the satellite measurements.  Generally validation uses in situ samples that are taken within 3 hours of the satellite measurement, and within a 3 by 3 pixel box centered on the in situ sampling location.  The validation results are typically available from the scientific literature and from the ATBD, the Algorithm Theoretical Basis Document produced by the satellite data provider.  We recognize that it would be useful to have this information included with the data, particularly for products where this information varies pixel by pixel.  There are discussions undergoing to generate some products like that, but currently none are available.	</a:t>
            </a:r>
            <a:endParaRP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fc84cdaa3b_2_35: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Times"/>
                <a:ea typeface="Times"/>
                <a:cs typeface="Times"/>
                <a:sym typeface="Times"/>
              </a:rPr>
              <a:t>‹#›</a:t>
            </a:fld>
            <a:endParaRPr b="0" i="0" sz="1200" u="none" cap="none" strike="noStrike">
              <a:solidFill>
                <a:srgbClr val="000000"/>
              </a:solidFill>
              <a:latin typeface="Times"/>
              <a:ea typeface="Times"/>
              <a:cs typeface="Times"/>
              <a:sym typeface="Times"/>
            </a:endParaRPr>
          </a:p>
        </p:txBody>
      </p:sp>
      <p:sp>
        <p:nvSpPr>
          <p:cNvPr id="364" name="Google Shape;364;gfc84cdaa3b_2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365" name="Google Shape;365;gfc84cdaa3b_2_35:notes"/>
          <p:cNvSpPr txBox="1"/>
          <p:nvPr>
            <p:ph idx="1" type="body"/>
          </p:nvPr>
        </p:nvSpPr>
        <p:spPr>
          <a:xfrm>
            <a:off x="685800" y="4343400"/>
            <a:ext cx="5486400" cy="4114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t>It's</a:t>
            </a:r>
            <a:r>
              <a:rPr lang="en-US" sz="1200"/>
              <a:t> important to remember that when we talk about satellite data accuracy, we are referring to the degree of accuracy.  The degree of accuracy of a satellite product is one of the many considerations that need to be made in selecting a dataset.  Maybe you are thinking - well that doesn’t make sense - why would anyone choose to use data with lower accuracy if there was a product available with higher accuracy?  As always it comes down to what is the application?  Near real time products will not have as high an accuracy as delayed science-quality products, but if you need to know the spatial extent of a current coastal bloom as soon as possible, the lower accuracy products may work fine, as illustrated in the images here, which clearly show the rapid development of a coastal bloom between July 1 and 6 of 2014, even though the absolute values of the chlorophyll might have a low degree of accuracy.  </a:t>
            </a:r>
            <a:endParaRPr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0a787cf3b7_4_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384" name="Google Shape;384;g10a787cf3b7_4_108:notes"/>
          <p:cNvSpPr txBox="1"/>
          <p:nvPr>
            <p:ph idx="1" type="body"/>
          </p:nvPr>
        </p:nvSpPr>
        <p:spPr>
          <a:xfrm>
            <a:off x="685800" y="4343400"/>
            <a:ext cx="5486400" cy="4114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Calibri"/>
              <a:buNone/>
            </a:pPr>
            <a:r>
              <a:rPr lang="en-US" sz="1200"/>
              <a:t>There are a number of other resources about water quality monitoring that you might find useful.  The EPA has a number of training modules and webcasts available on a range of watershed management topics.  NASA’s ARSET program has a three-part online training on water quality.  The IOCCG  published a report on using ocean color data for water quality monitoring, and in fact that report served as the outline for this presentation.  The AquaWatch program was established to improve the coordination, delivery and utilization of water quality information. </a:t>
            </a:r>
            <a:endParaRP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This concludes this presentation on </a:t>
            </a:r>
            <a:r>
              <a:rPr lang="en-US" sz="1200"/>
              <a:t>water quality monitoring </a:t>
            </a:r>
            <a:r>
              <a:rPr lang="en-US" sz="1200">
                <a:solidFill>
                  <a:schemeClr val="dk1"/>
                </a:solidFill>
                <a:latin typeface="Calibri"/>
                <a:ea typeface="Calibri"/>
                <a:cs typeface="Calibri"/>
                <a:sym typeface="Calibri"/>
              </a:rPr>
              <a:t>.  We hope that you found it useful.  This is one of several presentations put together as part of the CoastWatch Ocean Satellite Course</a:t>
            </a:r>
            <a:r>
              <a:rPr lang="en-US" sz="1200"/>
              <a:t>. We’ve listed here all of the available presentations.  Thanks for listening.   </a:t>
            </a:r>
            <a:endParaRPr sz="1200"/>
          </a:p>
          <a:p>
            <a:pPr indent="0" lvl="0" marL="0" rtl="0" algn="l">
              <a:lnSpc>
                <a:spcPct val="100000"/>
              </a:lnSpc>
              <a:spcBef>
                <a:spcPts val="0"/>
              </a:spcBef>
              <a:spcAft>
                <a:spcPts val="0"/>
              </a:spcAft>
              <a:buSzPts val="1400"/>
              <a:buNone/>
            </a:pPr>
            <a:r>
              <a:t/>
            </a:r>
            <a:endParaRPr/>
          </a:p>
        </p:txBody>
      </p:sp>
      <p:sp>
        <p:nvSpPr>
          <p:cNvPr id="393" name="Google Shape;393;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074fe0e50b_6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g1074fe0e50b_6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t>One of the difficulties new users of satellite data often face is understanding the terminology used in the satellite community, which might not always coincide with terminology used for in situ observations. On the left we have a list of common observations made in situ, and on the right the corresponding satellite name.  Some are fairly straight forward.  In the field you measure water temperature, and satellites measure sea surface temperature, or lake surface temperature.  The inclusion of “surface” in the satellite product terminology is important, as it demonstrates a weakness of satellite data compared to in situ data in that it just makes surface measurements, and doesn’t give any depth information.  For field observations one often talks about turbidity or water clarity, but in the satellite community we call this the “diffuse attenuation of light at 490 nanometers” or Kd490 for short.  That’s an obvious translation, right? This water quality module was designed</a:t>
            </a:r>
            <a:r>
              <a:rPr lang="en-US" sz="1200"/>
              <a:t> </a:t>
            </a:r>
            <a:r>
              <a:rPr lang="en-US" sz="1200"/>
              <a:t>to try to help bridge the communication gap between what water quality  managers want and what satellite data can provide.  </a:t>
            </a:r>
            <a:r>
              <a:rPr lang="en-US" sz="1200"/>
              <a:t>  </a:t>
            </a:r>
            <a:endParaRPr sz="1200"/>
          </a:p>
        </p:txBody>
      </p:sp>
      <p:sp>
        <p:nvSpPr>
          <p:cNvPr id="89" name="Google Shape;89;g1074fe0e50b_6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02a136d062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97" name="Google Shape;97;g102a136d062_1_0:notes"/>
          <p:cNvSpPr txBox="1"/>
          <p:nvPr>
            <p:ph idx="1" type="body"/>
          </p:nvPr>
        </p:nvSpPr>
        <p:spPr>
          <a:xfrm>
            <a:off x="685800" y="4343400"/>
            <a:ext cx="5486400" cy="4114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Calibri"/>
              <a:buNone/>
            </a:pPr>
            <a:r>
              <a:rPr lang="en-US" sz="1200"/>
              <a:t>One of the other big differences between satellite data and in situ data is their measurement scales.  Satellite data can provide much better spatial and temporal coverage than one can achieve with in situ measurements. This slide is actually somewhat misleading because the two panels on the left, showing the spatial coverage of satellite data, also show the chlorophyll pattern with depth which of course one can not obtain with satellite data, but which one does obtain with in situ sampling, which is represented on the right-hand panel.   </a:t>
            </a:r>
            <a:endParaRP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074fe0e50b_9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g1074fe0e50b_9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t>There are other parameters that can be inferred using satellite information but that can’t be directly measured by satellites.</a:t>
            </a:r>
            <a:endParaRPr sz="1200"/>
          </a:p>
          <a:p>
            <a:pPr indent="0" lvl="0" marL="0" rtl="0" algn="l">
              <a:lnSpc>
                <a:spcPct val="100000"/>
              </a:lnSpc>
              <a:spcBef>
                <a:spcPts val="0"/>
              </a:spcBef>
              <a:spcAft>
                <a:spcPts val="0"/>
              </a:spcAft>
              <a:buSzPts val="1400"/>
              <a:buNone/>
            </a:pPr>
            <a:r>
              <a:rPr lang="en-US" sz="1200"/>
              <a:t>These include algal toxins for which a number of algorithms are being developed, but the relationships between water color and algal toxicity is so variable that this is very challenging.</a:t>
            </a:r>
            <a:endParaRPr sz="1200"/>
          </a:p>
          <a:p>
            <a:pPr indent="0" lvl="0" marL="0" rtl="0" algn="l">
              <a:lnSpc>
                <a:spcPct val="100000"/>
              </a:lnSpc>
              <a:spcBef>
                <a:spcPts val="0"/>
              </a:spcBef>
              <a:spcAft>
                <a:spcPts val="0"/>
              </a:spcAft>
              <a:buSzPts val="1400"/>
              <a:buNone/>
            </a:pPr>
            <a:r>
              <a:rPr lang="en-US" sz="1200"/>
              <a:t>Because nutrients influence algal growth where they are a limiting factor, it’s possible to statistically estimate nutrients from water color, even though nutrients can’t be measured directly by satellite.</a:t>
            </a:r>
            <a:endParaRPr sz="1200"/>
          </a:p>
          <a:p>
            <a:pPr indent="0" lvl="0" marL="0" rtl="0" algn="l">
              <a:lnSpc>
                <a:spcPct val="100000"/>
              </a:lnSpc>
              <a:spcBef>
                <a:spcPts val="0"/>
              </a:spcBef>
              <a:spcAft>
                <a:spcPts val="0"/>
              </a:spcAft>
              <a:buSzPts val="1400"/>
              <a:buNone/>
            </a:pPr>
            <a:r>
              <a:rPr lang="en-US" sz="1200"/>
              <a:t>Similarly, because of their relationships with other parameters, it’s sometimes possible to get indirect information about dissolved oxygen or pollutants.</a:t>
            </a:r>
            <a:endParaRPr sz="1200"/>
          </a:p>
        </p:txBody>
      </p:sp>
      <p:sp>
        <p:nvSpPr>
          <p:cNvPr id="108" name="Google Shape;108;g1074fe0e50b_9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074fe0e50b_10_160: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116" name="Google Shape;116;g1074fe0e50b_10_160:notes"/>
          <p:cNvSpPr/>
          <p:nvPr>
            <p:ph idx="2" type="sldImg"/>
          </p:nvPr>
        </p:nvSpPr>
        <p:spPr>
          <a:xfrm>
            <a:off x="382588"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117" name="Google Shape;117;g1074fe0e50b_10_160:notes"/>
          <p:cNvSpPr txBox="1"/>
          <p:nvPr>
            <p:ph idx="1" type="body"/>
          </p:nvPr>
        </p:nvSpPr>
        <p:spPr>
          <a:xfrm>
            <a:off x="685800" y="4343400"/>
            <a:ext cx="5486400" cy="4114800"/>
          </a:xfrm>
          <a:prstGeom prst="rect">
            <a:avLst/>
          </a:prstGeom>
          <a:no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200"/>
              <a:t>We showed this slide in the ocean color presentation, but let’s revisit it again to review what ocean color satellites can measure.  Different water constituents have different absorption and scattering peaks, and satellite bands are selected to capture these changes in the optical signature. For example, Colored Dissolved Organic Matter, or CDOM, absorbs in the blue wavelengths, as does chl a. Chlorophyll also absorbs in the red wavelengths, which is why plants and phytoplankton often appear green. Pure water absorbs more in the red wavelengths. For those of you who are divers, this is why the deeper you dive, the more fish and coral will appear blue and start to lose the red colors first. There are also various accessory pigments in phytoplankton with different absorption peaks. There are efforts to use these differences to separate out various phytoplankton types. In addition, scattering due to the particles in the water (phytoplankton, sediment, detritus) occurs in the red wavelengths, therefore affecting turbidity.</a:t>
            </a:r>
            <a:endParaRPr sz="1200"/>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074fe0e50b_1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g1074fe0e50b_1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t>There is a whole suite of different products that are generated from ocean color satellites. Chlorophyll, which is shown around Hawaii, on the left hand image, is the most widely used.  But there are other products like Kd490, shown here off of Washington State, KdPAR, and products that estimate sediment and phytoplankton composition. In this presentation we will go over all of these products in greater detail. Some are available globally, whereas others are regional. </a:t>
            </a:r>
            <a:r>
              <a:rPr i="0" lang="en-US" sz="1200"/>
              <a:t>These products are all </a:t>
            </a:r>
            <a:r>
              <a:rPr lang="en-US" sz="1200"/>
              <a:t>available</a:t>
            </a:r>
            <a:r>
              <a:rPr i="0" lang="en-US" sz="1200"/>
              <a:t> through the CoastWatch regional nodes.</a:t>
            </a:r>
            <a:endParaRPr i="1" sz="1200"/>
          </a:p>
        </p:txBody>
      </p:sp>
      <p:sp>
        <p:nvSpPr>
          <p:cNvPr id="140" name="Google Shape;140;g1074fe0e50b_1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086a701d7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154" name="Google Shape;154;g1086a701d73_0_0:notes"/>
          <p:cNvSpPr txBox="1"/>
          <p:nvPr>
            <p:ph idx="1" type="body"/>
          </p:nvPr>
        </p:nvSpPr>
        <p:spPr>
          <a:xfrm>
            <a:off x="685800" y="4343400"/>
            <a:ext cx="5486400" cy="4114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Calibri"/>
              <a:buNone/>
            </a:pPr>
            <a:r>
              <a:rPr lang="en-US" sz="1200"/>
              <a:t>Temperature is an important and widely-used parameter when looking at water quality. Satellites have been measuring Sea Surface Temperature routinely since the 1980s. SST can be measured in the infrared and in the microwave, and from polar orbiting and geostationary satellites. When combined into blended products, these different types of measurements are complementary and provide near complete global coverage on a daily basis. Many SST products are available from CoastWatch, from single-sensor high-resolution products to gap-free blended products with a coarser spatial resolution. Satellite data is also used to get lake temperatures, as shown here in the image of temperatures for the Great Lakes.   More information on SST can be found in the “Fundamentals of SST” presentation.</a:t>
            </a: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0904eb2ee5_3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166" name="Google Shape;166;g10904eb2ee5_3_0:notes"/>
          <p:cNvSpPr txBox="1"/>
          <p:nvPr>
            <p:ph idx="1" type="body"/>
          </p:nvPr>
        </p:nvSpPr>
        <p:spPr>
          <a:xfrm>
            <a:off x="685800" y="4343400"/>
            <a:ext cx="5486400" cy="4114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Chlorophyll is the most mature product measured by ocean color sensors.</a:t>
            </a:r>
            <a:r>
              <a:rPr lang="en-US" sz="1200"/>
              <a:t> </a:t>
            </a:r>
            <a:r>
              <a:rPr b="0" i="0" lang="en-US" sz="1200" u="none" cap="none" strike="noStrike">
                <a:solidFill>
                  <a:schemeClr val="dk1"/>
                </a:solidFill>
                <a:latin typeface="Calibri"/>
                <a:ea typeface="Calibri"/>
                <a:cs typeface="Calibri"/>
                <a:sym typeface="Calibri"/>
              </a:rPr>
              <a:t>Since all phytoplankton contain chlorophyll,</a:t>
            </a:r>
            <a:r>
              <a:rPr lang="en-US" sz="1200"/>
              <a:t> </a:t>
            </a:r>
            <a:r>
              <a:rPr b="0" i="0" lang="en-US" sz="1200" u="none" cap="none" strike="noStrike">
                <a:solidFill>
                  <a:schemeClr val="dk1"/>
                </a:solidFill>
                <a:latin typeface="Calibri"/>
                <a:ea typeface="Calibri"/>
                <a:cs typeface="Calibri"/>
                <a:sym typeface="Calibri"/>
              </a:rPr>
              <a:t>satellite-derived chlorophyll can provide an estimate of phytoplankton abundance.  </a:t>
            </a:r>
            <a:endParaRPr sz="1200"/>
          </a:p>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 </a:t>
            </a:r>
            <a:endParaRPr sz="1200"/>
          </a:p>
          <a:p>
            <a:pPr indent="0" lvl="0" marL="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The global satellite chlorophyll products work well in clear open ocean waters, where changes in optical properties result mainly from changes in phytoplankton and CDOM concentrations. These waters are called Case 1.  </a:t>
            </a:r>
            <a:endParaRPr sz="1200"/>
          </a:p>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 </a:t>
            </a:r>
            <a:endParaRPr sz="1200"/>
          </a:p>
          <a:p>
            <a:pPr indent="0" lvl="0" marL="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In other waters, including coastal and inland waters, optical properties are also determined by suspended sediments and terrestrial runoff. In these optically complex waters, called Case 2 waters, the global satellite chlorophyll product can be much less accurate and often overestimate chlorophyll concentration.</a:t>
            </a:r>
            <a:endParaRPr sz="1200"/>
          </a:p>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 </a:t>
            </a:r>
            <a:endParaRPr sz="1200"/>
          </a:p>
          <a:p>
            <a:pPr indent="0" lvl="0" marL="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The image shows chlorophyll concentrations off the US East Coast using the global product. Note the very high chlorophyll concentrations in the waters close to the coast. Because these are Case 2 waters, the satellite measurements may be overestimates.</a:t>
            </a:r>
            <a:endParaRPr sz="1200"/>
          </a:p>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 </a:t>
            </a:r>
            <a:endParaRPr sz="1200"/>
          </a:p>
          <a:p>
            <a:pPr indent="0" lvl="0" marL="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Some chlorophyll products have been produced that take into account to the complex optical properties of Case 2 waters, especially for US and European regions, but they are regional in spatial coverage. More information on chlorophyll can be found in the “Fundamentals of Ocean Color” presentation.</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No photo">
  <p:cSld name="Title - No photo">
    <p:spTree>
      <p:nvGrpSpPr>
        <p:cNvPr id="14" name="Shape 14"/>
        <p:cNvGrpSpPr/>
        <p:nvPr/>
      </p:nvGrpSpPr>
      <p:grpSpPr>
        <a:xfrm>
          <a:off x="0" y="0"/>
          <a:ext cx="0" cy="0"/>
          <a:chOff x="0" y="0"/>
          <a:chExt cx="0" cy="0"/>
        </a:xfrm>
      </p:grpSpPr>
      <p:sp>
        <p:nvSpPr>
          <p:cNvPr id="15" name="Google Shape;15;p27"/>
          <p:cNvSpPr txBox="1"/>
          <p:nvPr>
            <p:ph type="title"/>
          </p:nvPr>
        </p:nvSpPr>
        <p:spPr>
          <a:xfrm>
            <a:off x="3168251" y="1327929"/>
            <a:ext cx="7313491" cy="788734"/>
          </a:xfrm>
          <a:prstGeom prst="rect">
            <a:avLst/>
          </a:prstGeom>
          <a:noFill/>
          <a:ln>
            <a:noFill/>
          </a:ln>
        </p:spPr>
        <p:txBody>
          <a:bodyPr anchorCtr="0" anchor="t" bIns="45700" lIns="91425" spcFirstLastPara="1" rIns="91425" wrap="square" tIns="45700">
            <a:noAutofit/>
          </a:bodyPr>
          <a:lstStyle>
            <a:lvl1pPr lvl="0" marR="0" rtl="0" algn="l">
              <a:lnSpc>
                <a:spcPct val="80000"/>
              </a:lnSpc>
              <a:spcBef>
                <a:spcPts val="0"/>
              </a:spcBef>
              <a:spcAft>
                <a:spcPts val="0"/>
              </a:spcAft>
              <a:buClr>
                <a:srgbClr val="1F4E79"/>
              </a:buClr>
              <a:buSzPts val="3200"/>
              <a:buFont typeface="Arial Narrow"/>
              <a:buNone/>
              <a:defRPr b="1" i="0" sz="3200" u="none" cap="none" strike="noStrike">
                <a:solidFill>
                  <a:srgbClr val="1F4E79"/>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 name="Google Shape;16;p27"/>
          <p:cNvSpPr txBox="1"/>
          <p:nvPr>
            <p:ph idx="1" type="body"/>
          </p:nvPr>
        </p:nvSpPr>
        <p:spPr>
          <a:xfrm>
            <a:off x="4269317" y="2707458"/>
            <a:ext cx="7313083" cy="122443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262626"/>
              </a:buClr>
              <a:buSzPts val="2400"/>
              <a:buFont typeface="Arial"/>
              <a:buNone/>
              <a:defRPr b="0" i="0" sz="2400" u="none" cap="none" strike="noStrike">
                <a:solidFill>
                  <a:srgbClr val="262626"/>
                </a:solidFill>
                <a:latin typeface="Arial Narrow"/>
                <a:ea typeface="Arial Narrow"/>
                <a:cs typeface="Arial Narrow"/>
                <a:sym typeface="Arial Narrow"/>
              </a:defRPr>
            </a:lvl1pPr>
            <a:lvl2pPr indent="-431800" lvl="1" marL="914400" marR="0" rtl="0" algn="l">
              <a:lnSpc>
                <a:spcPct val="100000"/>
              </a:lnSpc>
              <a:spcBef>
                <a:spcPts val="640"/>
              </a:spcBef>
              <a:spcAft>
                <a:spcPts val="0"/>
              </a:spcAft>
              <a:buClr>
                <a:schemeClr val="dk2"/>
              </a:buClr>
              <a:buSzPts val="3200"/>
              <a:buFont typeface="Arial"/>
              <a:buChar char="•"/>
              <a:defRPr b="0" i="0" sz="3200" u="none" cap="none" strike="noStrike">
                <a:solidFill>
                  <a:schemeClr val="dk2"/>
                </a:solidFill>
                <a:latin typeface="Arial Narrow"/>
                <a:ea typeface="Arial Narrow"/>
                <a:cs typeface="Arial Narrow"/>
                <a:sym typeface="Arial Narrow"/>
              </a:defRPr>
            </a:lvl2pPr>
            <a:lvl3pPr indent="-406400" lvl="2" marL="1371600" marR="0" rtl="0" algn="l">
              <a:lnSpc>
                <a:spcPct val="100000"/>
              </a:lnSpc>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3pPr>
            <a:lvl4pPr indent="-406400" lvl="3" marL="1828800" marR="0" rtl="0" algn="l">
              <a:lnSpc>
                <a:spcPct val="100000"/>
              </a:lnSpc>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4pPr>
            <a:lvl5pPr indent="-406400" lvl="4" marL="2286000" marR="0" rtl="0" algn="l">
              <a:lnSpc>
                <a:spcPct val="100000"/>
              </a:lnSpc>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
        <p:nvSpPr>
          <p:cNvPr id="17" name="Google Shape;17;p27"/>
          <p:cNvSpPr txBox="1"/>
          <p:nvPr>
            <p:ph idx="2" type="body"/>
          </p:nvPr>
        </p:nvSpPr>
        <p:spPr>
          <a:xfrm>
            <a:off x="154517" y="4807237"/>
            <a:ext cx="7313083" cy="57785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320"/>
              </a:spcBef>
              <a:spcAft>
                <a:spcPts val="0"/>
              </a:spcAft>
              <a:buClr>
                <a:srgbClr val="262626"/>
              </a:buClr>
              <a:buSzPts val="1600"/>
              <a:buFont typeface="Arial"/>
              <a:buNone/>
              <a:defRPr b="0" i="0" sz="1600" u="none" cap="none" strike="noStrike">
                <a:solidFill>
                  <a:srgbClr val="262626"/>
                </a:solidFill>
                <a:latin typeface="Arial Narrow"/>
                <a:ea typeface="Arial Narrow"/>
                <a:cs typeface="Arial Narrow"/>
                <a:sym typeface="Arial Narrow"/>
              </a:defRPr>
            </a:lvl1pPr>
            <a:lvl2pPr indent="-431800" lvl="1" marL="914400" marR="0" rtl="0" algn="l">
              <a:lnSpc>
                <a:spcPct val="100000"/>
              </a:lnSpc>
              <a:spcBef>
                <a:spcPts val="640"/>
              </a:spcBef>
              <a:spcAft>
                <a:spcPts val="0"/>
              </a:spcAft>
              <a:buClr>
                <a:schemeClr val="dk2"/>
              </a:buClr>
              <a:buSzPts val="3200"/>
              <a:buFont typeface="Arial"/>
              <a:buChar char="•"/>
              <a:defRPr b="0" i="0" sz="3200" u="none" cap="none" strike="noStrike">
                <a:solidFill>
                  <a:schemeClr val="dk2"/>
                </a:solidFill>
                <a:latin typeface="Arial Narrow"/>
                <a:ea typeface="Arial Narrow"/>
                <a:cs typeface="Arial Narrow"/>
                <a:sym typeface="Arial Narrow"/>
              </a:defRPr>
            </a:lvl2pPr>
            <a:lvl3pPr indent="-406400" lvl="2" marL="1371600" marR="0" rtl="0" algn="l">
              <a:lnSpc>
                <a:spcPct val="100000"/>
              </a:lnSpc>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3pPr>
            <a:lvl4pPr indent="-406400" lvl="3" marL="1828800" marR="0" rtl="0" algn="l">
              <a:lnSpc>
                <a:spcPct val="100000"/>
              </a:lnSpc>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4pPr>
            <a:lvl5pPr indent="-406400" lvl="4" marL="2286000" marR="0" rtl="0" algn="l">
              <a:lnSpc>
                <a:spcPct val="100000"/>
              </a:lnSpc>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
        <p:nvSpPr>
          <p:cNvPr id="18" name="Google Shape;18;p27"/>
          <p:cNvSpPr/>
          <p:nvPr/>
        </p:nvSpPr>
        <p:spPr>
          <a:xfrm>
            <a:off x="372533" y="2201333"/>
            <a:ext cx="1557867" cy="89746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Narrow"/>
              <a:ea typeface="Arial Narrow"/>
              <a:cs typeface="Arial Narrow"/>
              <a:sym typeface="Arial Narrow"/>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30"/>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Narrow"/>
              <a:buNone/>
              <a:defRPr b="0" i="0">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solidFill>
                  <a:srgbClr val="262626"/>
                </a:solidFill>
                <a:latin typeface="Arial Narrow"/>
                <a:ea typeface="Arial Narrow"/>
                <a:cs typeface="Arial Narrow"/>
                <a:sym typeface="Arial Narrow"/>
              </a:defRPr>
            </a:lvl1pPr>
            <a:lvl2pPr indent="-381000" lvl="1" marL="914400" algn="l">
              <a:lnSpc>
                <a:spcPct val="90000"/>
              </a:lnSpc>
              <a:spcBef>
                <a:spcPts val="500"/>
              </a:spcBef>
              <a:spcAft>
                <a:spcPts val="0"/>
              </a:spcAft>
              <a:buClr>
                <a:srgbClr val="262626"/>
              </a:buClr>
              <a:buSzPts val="2400"/>
              <a:buChar char="•"/>
              <a:defRPr>
                <a:solidFill>
                  <a:srgbClr val="262626"/>
                </a:solidFill>
                <a:latin typeface="Arial Narrow"/>
                <a:ea typeface="Arial Narrow"/>
                <a:cs typeface="Arial Narrow"/>
                <a:sym typeface="Arial Narrow"/>
              </a:defRPr>
            </a:lvl2pPr>
            <a:lvl3pPr indent="-355600" lvl="2" marL="1371600" algn="l">
              <a:lnSpc>
                <a:spcPct val="90000"/>
              </a:lnSpc>
              <a:spcBef>
                <a:spcPts val="500"/>
              </a:spcBef>
              <a:spcAft>
                <a:spcPts val="0"/>
              </a:spcAft>
              <a:buClr>
                <a:srgbClr val="262626"/>
              </a:buClr>
              <a:buSzPts val="2000"/>
              <a:buChar char="•"/>
              <a:defRPr>
                <a:solidFill>
                  <a:srgbClr val="262626"/>
                </a:solidFill>
                <a:latin typeface="Arial Narrow"/>
                <a:ea typeface="Arial Narrow"/>
                <a:cs typeface="Arial Narrow"/>
                <a:sym typeface="Arial Narrow"/>
              </a:defRPr>
            </a:lvl3pPr>
            <a:lvl4pPr indent="-342900" lvl="3" marL="1828800" algn="l">
              <a:lnSpc>
                <a:spcPct val="90000"/>
              </a:lnSpc>
              <a:spcBef>
                <a:spcPts val="500"/>
              </a:spcBef>
              <a:spcAft>
                <a:spcPts val="0"/>
              </a:spcAft>
              <a:buClr>
                <a:srgbClr val="262626"/>
              </a:buClr>
              <a:buSzPts val="1800"/>
              <a:buChar char="•"/>
              <a:defRPr>
                <a:solidFill>
                  <a:srgbClr val="262626"/>
                </a:solidFill>
                <a:latin typeface="Arial Narrow"/>
                <a:ea typeface="Arial Narrow"/>
                <a:cs typeface="Arial Narrow"/>
                <a:sym typeface="Arial Narrow"/>
              </a:defRPr>
            </a:lvl4pPr>
            <a:lvl5pPr indent="-342900" lvl="4" marL="2286000" algn="l">
              <a:lnSpc>
                <a:spcPct val="90000"/>
              </a:lnSpc>
              <a:spcBef>
                <a:spcPts val="500"/>
              </a:spcBef>
              <a:spcAft>
                <a:spcPts val="0"/>
              </a:spcAft>
              <a:buClr>
                <a:srgbClr val="262626"/>
              </a:buClr>
              <a:buSzPts val="1800"/>
              <a:buChar char="•"/>
              <a:defRPr>
                <a:solidFill>
                  <a:srgbClr val="262626"/>
                </a:solidFill>
                <a:latin typeface="Arial Narrow"/>
                <a:ea typeface="Arial Narrow"/>
                <a:cs typeface="Arial Narrow"/>
                <a:sym typeface="Arial Narrow"/>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30"/>
          <p:cNvSpPr txBox="1"/>
          <p:nvPr>
            <p:ph idx="12" type="sldNum"/>
          </p:nvPr>
        </p:nvSpPr>
        <p:spPr>
          <a:xfrm>
            <a:off x="11214980"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
        <p:nvSpPr>
          <p:cNvPr id="30" name="Google Shape;30;p30"/>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800">
                <a:solidFill>
                  <a:srgbClr val="F2F2F2"/>
                </a:solidFill>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 name="Shape 31"/>
        <p:cNvGrpSpPr/>
        <p:nvPr/>
      </p:nvGrpSpPr>
      <p:grpSpPr>
        <a:xfrm>
          <a:off x="0" y="0"/>
          <a:ext cx="0" cy="0"/>
          <a:chOff x="0" y="0"/>
          <a:chExt cx="0" cy="0"/>
        </a:xfrm>
      </p:grpSpPr>
      <p:sp>
        <p:nvSpPr>
          <p:cNvPr id="32" name="Google Shape;32;p29"/>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Narrow"/>
              <a:buNone/>
              <a:defRPr b="0" i="0">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2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solidFill>
                  <a:srgbClr val="262626"/>
                </a:solidFill>
                <a:latin typeface="Arial Narrow"/>
                <a:ea typeface="Arial Narrow"/>
                <a:cs typeface="Arial Narrow"/>
                <a:sym typeface="Arial Narrow"/>
              </a:defRPr>
            </a:lvl1pPr>
            <a:lvl2pPr indent="-381000" lvl="1" marL="914400" algn="l">
              <a:lnSpc>
                <a:spcPct val="90000"/>
              </a:lnSpc>
              <a:spcBef>
                <a:spcPts val="500"/>
              </a:spcBef>
              <a:spcAft>
                <a:spcPts val="0"/>
              </a:spcAft>
              <a:buClr>
                <a:srgbClr val="262626"/>
              </a:buClr>
              <a:buSzPts val="2400"/>
              <a:buChar char="•"/>
              <a:defRPr>
                <a:solidFill>
                  <a:srgbClr val="262626"/>
                </a:solidFill>
                <a:latin typeface="Arial Narrow"/>
                <a:ea typeface="Arial Narrow"/>
                <a:cs typeface="Arial Narrow"/>
                <a:sym typeface="Arial Narrow"/>
              </a:defRPr>
            </a:lvl2pPr>
            <a:lvl3pPr indent="-355600" lvl="2" marL="1371600" algn="l">
              <a:lnSpc>
                <a:spcPct val="90000"/>
              </a:lnSpc>
              <a:spcBef>
                <a:spcPts val="500"/>
              </a:spcBef>
              <a:spcAft>
                <a:spcPts val="0"/>
              </a:spcAft>
              <a:buClr>
                <a:srgbClr val="262626"/>
              </a:buClr>
              <a:buSzPts val="2000"/>
              <a:buChar char="•"/>
              <a:defRPr>
                <a:solidFill>
                  <a:srgbClr val="262626"/>
                </a:solidFill>
                <a:latin typeface="Arial Narrow"/>
                <a:ea typeface="Arial Narrow"/>
                <a:cs typeface="Arial Narrow"/>
                <a:sym typeface="Arial Narrow"/>
              </a:defRPr>
            </a:lvl3pPr>
            <a:lvl4pPr indent="-342900" lvl="3" marL="1828800" algn="l">
              <a:lnSpc>
                <a:spcPct val="90000"/>
              </a:lnSpc>
              <a:spcBef>
                <a:spcPts val="500"/>
              </a:spcBef>
              <a:spcAft>
                <a:spcPts val="0"/>
              </a:spcAft>
              <a:buClr>
                <a:srgbClr val="262626"/>
              </a:buClr>
              <a:buSzPts val="1800"/>
              <a:buChar char="•"/>
              <a:defRPr>
                <a:solidFill>
                  <a:srgbClr val="262626"/>
                </a:solidFill>
                <a:latin typeface="Arial Narrow"/>
                <a:ea typeface="Arial Narrow"/>
                <a:cs typeface="Arial Narrow"/>
                <a:sym typeface="Arial Narrow"/>
              </a:defRPr>
            </a:lvl4pPr>
            <a:lvl5pPr indent="-342900" lvl="4" marL="2286000" algn="l">
              <a:lnSpc>
                <a:spcPct val="90000"/>
              </a:lnSpc>
              <a:spcBef>
                <a:spcPts val="500"/>
              </a:spcBef>
              <a:spcAft>
                <a:spcPts val="0"/>
              </a:spcAft>
              <a:buClr>
                <a:srgbClr val="262626"/>
              </a:buClr>
              <a:buSzPts val="1800"/>
              <a:buChar char="•"/>
              <a:defRPr>
                <a:solidFill>
                  <a:srgbClr val="262626"/>
                </a:solidFill>
                <a:latin typeface="Arial Narrow"/>
                <a:ea typeface="Arial Narrow"/>
                <a:cs typeface="Arial Narrow"/>
                <a:sym typeface="Arial Narrow"/>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2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solidFill>
                  <a:srgbClr val="262626"/>
                </a:solidFill>
                <a:latin typeface="Arial Narrow"/>
                <a:ea typeface="Arial Narrow"/>
                <a:cs typeface="Arial Narrow"/>
                <a:sym typeface="Arial Narrow"/>
              </a:defRPr>
            </a:lvl1pPr>
            <a:lvl2pPr indent="-381000" lvl="1" marL="914400" algn="l">
              <a:lnSpc>
                <a:spcPct val="90000"/>
              </a:lnSpc>
              <a:spcBef>
                <a:spcPts val="500"/>
              </a:spcBef>
              <a:spcAft>
                <a:spcPts val="0"/>
              </a:spcAft>
              <a:buClr>
                <a:srgbClr val="262626"/>
              </a:buClr>
              <a:buSzPts val="2400"/>
              <a:buChar char="•"/>
              <a:defRPr>
                <a:solidFill>
                  <a:srgbClr val="262626"/>
                </a:solidFill>
                <a:latin typeface="Arial Narrow"/>
                <a:ea typeface="Arial Narrow"/>
                <a:cs typeface="Arial Narrow"/>
                <a:sym typeface="Arial Narrow"/>
              </a:defRPr>
            </a:lvl2pPr>
            <a:lvl3pPr indent="-355600" lvl="2" marL="1371600" algn="l">
              <a:lnSpc>
                <a:spcPct val="90000"/>
              </a:lnSpc>
              <a:spcBef>
                <a:spcPts val="500"/>
              </a:spcBef>
              <a:spcAft>
                <a:spcPts val="0"/>
              </a:spcAft>
              <a:buClr>
                <a:srgbClr val="262626"/>
              </a:buClr>
              <a:buSzPts val="2000"/>
              <a:buChar char="•"/>
              <a:defRPr>
                <a:solidFill>
                  <a:srgbClr val="262626"/>
                </a:solidFill>
                <a:latin typeface="Arial Narrow"/>
                <a:ea typeface="Arial Narrow"/>
                <a:cs typeface="Arial Narrow"/>
                <a:sym typeface="Arial Narrow"/>
              </a:defRPr>
            </a:lvl3pPr>
            <a:lvl4pPr indent="-342900" lvl="3" marL="1828800" algn="l">
              <a:lnSpc>
                <a:spcPct val="90000"/>
              </a:lnSpc>
              <a:spcBef>
                <a:spcPts val="500"/>
              </a:spcBef>
              <a:spcAft>
                <a:spcPts val="0"/>
              </a:spcAft>
              <a:buClr>
                <a:srgbClr val="262626"/>
              </a:buClr>
              <a:buSzPts val="1800"/>
              <a:buChar char="•"/>
              <a:defRPr>
                <a:solidFill>
                  <a:srgbClr val="262626"/>
                </a:solidFill>
                <a:latin typeface="Arial Narrow"/>
                <a:ea typeface="Arial Narrow"/>
                <a:cs typeface="Arial Narrow"/>
                <a:sym typeface="Arial Narrow"/>
              </a:defRPr>
            </a:lvl4pPr>
            <a:lvl5pPr indent="-342900" lvl="4" marL="2286000" algn="l">
              <a:lnSpc>
                <a:spcPct val="90000"/>
              </a:lnSpc>
              <a:spcBef>
                <a:spcPts val="500"/>
              </a:spcBef>
              <a:spcAft>
                <a:spcPts val="0"/>
              </a:spcAft>
              <a:buClr>
                <a:srgbClr val="262626"/>
              </a:buClr>
              <a:buSzPts val="1800"/>
              <a:buChar char="•"/>
              <a:defRPr>
                <a:solidFill>
                  <a:srgbClr val="262626"/>
                </a:solidFill>
                <a:latin typeface="Arial Narrow"/>
                <a:ea typeface="Arial Narrow"/>
                <a:cs typeface="Arial Narrow"/>
                <a:sym typeface="Arial Narrow"/>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29"/>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r>
              <a:rPr lang="en-US"/>
              <a:t> </a:t>
            </a:r>
            <a:endParaRPr sz="1400">
              <a:solidFill>
                <a:srgbClr val="000000"/>
              </a:solidFill>
              <a:latin typeface="Arial"/>
              <a:ea typeface="Arial"/>
              <a:cs typeface="Arial"/>
              <a:sym typeface="Arial"/>
            </a:endParaRPr>
          </a:p>
        </p:txBody>
      </p:sp>
      <p:sp>
        <p:nvSpPr>
          <p:cNvPr id="36" name="Google Shape;36;p29"/>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800">
                <a:solidFill>
                  <a:srgbClr val="F2F2F2"/>
                </a:solidFill>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 name="Shape 37"/>
        <p:cNvGrpSpPr/>
        <p:nvPr/>
      </p:nvGrpSpPr>
      <p:grpSpPr>
        <a:xfrm>
          <a:off x="0" y="0"/>
          <a:ext cx="0" cy="0"/>
          <a:chOff x="0" y="0"/>
          <a:chExt cx="0" cy="0"/>
        </a:xfrm>
      </p:grpSpPr>
      <p:sp>
        <p:nvSpPr>
          <p:cNvPr id="38" name="Google Shape;38;p31"/>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
        <p:nvSpPr>
          <p:cNvPr id="39" name="Google Shape;39;p31"/>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800">
                <a:solidFill>
                  <a:srgbClr val="F2F2F2"/>
                </a:solidFill>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0" name="Shape 40"/>
        <p:cNvGrpSpPr/>
        <p:nvPr/>
      </p:nvGrpSpPr>
      <p:grpSpPr>
        <a:xfrm>
          <a:off x="0" y="0"/>
          <a:ext cx="0" cy="0"/>
          <a:chOff x="0" y="0"/>
          <a:chExt cx="0" cy="0"/>
        </a:xfrm>
      </p:grpSpPr>
      <p:sp>
        <p:nvSpPr>
          <p:cNvPr id="41" name="Google Shape;41;g1074fe0e50b_10_338"/>
          <p:cNvSpPr txBox="1"/>
          <p:nvPr>
            <p:ph type="ctrTitle"/>
          </p:nvPr>
        </p:nvSpPr>
        <p:spPr>
          <a:xfrm>
            <a:off x="914400" y="2130430"/>
            <a:ext cx="10363200" cy="1470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g1074fe0e50b_10_338"/>
          <p:cNvSpPr txBox="1"/>
          <p:nvPr>
            <p:ph idx="1" type="subTitle"/>
          </p:nvPr>
        </p:nvSpPr>
        <p:spPr>
          <a:xfrm>
            <a:off x="1828800" y="3886202"/>
            <a:ext cx="8534400" cy="17526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640"/>
              </a:spcBef>
              <a:spcAft>
                <a:spcPts val="0"/>
              </a:spcAft>
              <a:buClr>
                <a:schemeClr val="dk2"/>
              </a:buClr>
              <a:buSzPts val="3200"/>
              <a:buNone/>
              <a:defRPr/>
            </a:lvl1pPr>
            <a:lvl2pPr lvl="1" algn="ctr">
              <a:lnSpc>
                <a:spcPct val="90000"/>
              </a:lnSpc>
              <a:spcBef>
                <a:spcPts val="640"/>
              </a:spcBef>
              <a:spcAft>
                <a:spcPts val="0"/>
              </a:spcAft>
              <a:buClr>
                <a:schemeClr val="dk2"/>
              </a:buClr>
              <a:buSzPts val="3200"/>
              <a:buNone/>
              <a:defRPr/>
            </a:lvl2pPr>
            <a:lvl3pPr lvl="2" algn="ctr">
              <a:lnSpc>
                <a:spcPct val="90000"/>
              </a:lnSpc>
              <a:spcBef>
                <a:spcPts val="560"/>
              </a:spcBef>
              <a:spcAft>
                <a:spcPts val="0"/>
              </a:spcAft>
              <a:buClr>
                <a:schemeClr val="dk2"/>
              </a:buClr>
              <a:buSzPts val="2800"/>
              <a:buNone/>
              <a:defRPr/>
            </a:lvl3pPr>
            <a:lvl4pPr lvl="3" algn="ctr">
              <a:lnSpc>
                <a:spcPct val="90000"/>
              </a:lnSpc>
              <a:spcBef>
                <a:spcPts val="560"/>
              </a:spcBef>
              <a:spcAft>
                <a:spcPts val="0"/>
              </a:spcAft>
              <a:buClr>
                <a:schemeClr val="dk2"/>
              </a:buClr>
              <a:buSzPts val="2800"/>
              <a:buNone/>
              <a:defRPr/>
            </a:lvl4pPr>
            <a:lvl5pPr lvl="4" algn="ctr">
              <a:lnSpc>
                <a:spcPct val="90000"/>
              </a:lnSpc>
              <a:spcBef>
                <a:spcPts val="560"/>
              </a:spcBef>
              <a:spcAft>
                <a:spcPts val="0"/>
              </a:spcAft>
              <a:buClr>
                <a:schemeClr val="dk2"/>
              </a:buClr>
              <a:buSzPts val="2800"/>
              <a:buNone/>
              <a:defRPr/>
            </a:lvl5pPr>
            <a:lvl6pPr lvl="5" algn="ctr">
              <a:lnSpc>
                <a:spcPct val="90000"/>
              </a:lnSpc>
              <a:spcBef>
                <a:spcPts val="400"/>
              </a:spcBef>
              <a:spcAft>
                <a:spcPts val="0"/>
              </a:spcAft>
              <a:buClr>
                <a:schemeClr val="dk1"/>
              </a:buClr>
              <a:buSzPts val="2000"/>
              <a:buNone/>
              <a:defRPr/>
            </a:lvl6pPr>
            <a:lvl7pPr lvl="6" algn="ctr">
              <a:lnSpc>
                <a:spcPct val="90000"/>
              </a:lnSpc>
              <a:spcBef>
                <a:spcPts val="400"/>
              </a:spcBef>
              <a:spcAft>
                <a:spcPts val="0"/>
              </a:spcAft>
              <a:buClr>
                <a:schemeClr val="dk1"/>
              </a:buClr>
              <a:buSzPts val="2000"/>
              <a:buNone/>
              <a:defRPr/>
            </a:lvl7pPr>
            <a:lvl8pPr lvl="7" algn="ctr">
              <a:lnSpc>
                <a:spcPct val="90000"/>
              </a:lnSpc>
              <a:spcBef>
                <a:spcPts val="400"/>
              </a:spcBef>
              <a:spcAft>
                <a:spcPts val="0"/>
              </a:spcAft>
              <a:buClr>
                <a:schemeClr val="dk1"/>
              </a:buClr>
              <a:buSzPts val="2000"/>
              <a:buNone/>
              <a:defRPr/>
            </a:lvl8pPr>
            <a:lvl9pPr lvl="8" algn="ctr">
              <a:lnSpc>
                <a:spcPct val="90000"/>
              </a:lnSpc>
              <a:spcBef>
                <a:spcPts val="400"/>
              </a:spcBef>
              <a:spcAft>
                <a:spcPts val="0"/>
              </a:spcAft>
              <a:buClr>
                <a:schemeClr val="dk1"/>
              </a:buClr>
              <a:buSzPts val="2000"/>
              <a:buNone/>
              <a:defRPr/>
            </a:lvl9pPr>
          </a:lstStyle>
          <a:p/>
        </p:txBody>
      </p:sp>
      <p:sp>
        <p:nvSpPr>
          <p:cNvPr id="43" name="Google Shape;43;g1074fe0e50b_10_338"/>
          <p:cNvSpPr txBox="1"/>
          <p:nvPr>
            <p:ph idx="10" type="dt"/>
          </p:nvPr>
        </p:nvSpPr>
        <p:spPr>
          <a:xfrm>
            <a:off x="0" y="0"/>
            <a:ext cx="39999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Narrow"/>
                <a:ea typeface="Arial Narrow"/>
                <a:cs typeface="Arial Narrow"/>
                <a:sym typeface="Arial Narrow"/>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Narrow"/>
                <a:ea typeface="Arial Narrow"/>
                <a:cs typeface="Arial Narrow"/>
                <a:sym typeface="Arial Narrow"/>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Narrow"/>
                <a:ea typeface="Arial Narrow"/>
                <a:cs typeface="Arial Narrow"/>
                <a:sym typeface="Arial Narrow"/>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Narrow"/>
                <a:ea typeface="Arial Narrow"/>
                <a:cs typeface="Arial Narrow"/>
                <a:sym typeface="Arial Narrow"/>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Narrow"/>
                <a:ea typeface="Arial Narrow"/>
                <a:cs typeface="Arial Narrow"/>
                <a:sym typeface="Arial Narrow"/>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Narrow"/>
                <a:ea typeface="Arial Narrow"/>
                <a:cs typeface="Arial Narrow"/>
                <a:sym typeface="Arial Narrow"/>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Narrow"/>
                <a:ea typeface="Arial Narrow"/>
                <a:cs typeface="Arial Narrow"/>
                <a:sym typeface="Arial Narrow"/>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Narrow"/>
                <a:ea typeface="Arial Narrow"/>
                <a:cs typeface="Arial Narrow"/>
                <a:sym typeface="Arial Narrow"/>
              </a:defRPr>
            </a:lvl9pPr>
          </a:lstStyle>
          <a:p/>
        </p:txBody>
      </p:sp>
      <p:sp>
        <p:nvSpPr>
          <p:cNvPr id="44" name="Google Shape;44;g1074fe0e50b_10_338"/>
          <p:cNvSpPr txBox="1"/>
          <p:nvPr>
            <p:ph idx="11" type="ftr"/>
          </p:nvPr>
        </p:nvSpPr>
        <p:spPr>
          <a:xfrm>
            <a:off x="0" y="0"/>
            <a:ext cx="3999900" cy="30000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SzPts val="1400"/>
              <a:buNone/>
              <a:defRPr sz="1800">
                <a:solidFill>
                  <a:schemeClr val="dk1"/>
                </a:solidFill>
                <a:latin typeface="Arial Narrow"/>
                <a:ea typeface="Arial Narrow"/>
                <a:cs typeface="Arial Narrow"/>
                <a:sym typeface="Arial Narrow"/>
              </a:defRPr>
            </a:lvl1pPr>
            <a:lvl2pPr lvl="1" marR="0" algn="l">
              <a:lnSpc>
                <a:spcPct val="100000"/>
              </a:lnSpc>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algn="l">
              <a:lnSpc>
                <a:spcPct val="100000"/>
              </a:lnSpc>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algn="l">
              <a:lnSpc>
                <a:spcPct val="100000"/>
              </a:lnSpc>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algn="l">
              <a:lnSpc>
                <a:spcPct val="100000"/>
              </a:lnSpc>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algn="l">
              <a:lnSpc>
                <a:spcPct val="100000"/>
              </a:lnSpc>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algn="l">
              <a:lnSpc>
                <a:spcPct val="100000"/>
              </a:lnSpc>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algn="l">
              <a:lnSpc>
                <a:spcPct val="100000"/>
              </a:lnSpc>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algn="l">
              <a:lnSpc>
                <a:spcPct val="100000"/>
              </a:lnSpc>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45" name="Google Shape;45;g1074fe0e50b_10_338"/>
          <p:cNvSpPr txBox="1"/>
          <p:nvPr>
            <p:ph idx="12" type="sldNum"/>
          </p:nvPr>
        </p:nvSpPr>
        <p:spPr>
          <a:xfrm>
            <a:off x="3047999" y="6355080"/>
            <a:ext cx="8534400" cy="502800"/>
          </a:xfrm>
          <a:prstGeom prst="rect">
            <a:avLst/>
          </a:prstGeom>
          <a:noFill/>
          <a:ln>
            <a:noFill/>
          </a:ln>
        </p:spPr>
        <p:txBody>
          <a:bodyPr anchorCtr="0" anchor="ctr" bIns="45700" lIns="0" spcFirstLastPara="1" rIns="0" wrap="square" tIns="4570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Narrow"/>
                <a:ea typeface="Arial Narrow"/>
                <a:cs typeface="Arial Narrow"/>
                <a:sym typeface="Arial Narrow"/>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Narrow"/>
                <a:ea typeface="Arial Narrow"/>
                <a:cs typeface="Arial Narrow"/>
                <a:sym typeface="Arial Narrow"/>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Narrow"/>
                <a:ea typeface="Arial Narrow"/>
                <a:cs typeface="Arial Narrow"/>
                <a:sym typeface="Arial Narrow"/>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Narrow"/>
                <a:ea typeface="Arial Narrow"/>
                <a:cs typeface="Arial Narrow"/>
                <a:sym typeface="Arial Narrow"/>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Narrow"/>
                <a:ea typeface="Arial Narrow"/>
                <a:cs typeface="Arial Narrow"/>
                <a:sym typeface="Arial Narrow"/>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Narrow"/>
                <a:ea typeface="Arial Narrow"/>
                <a:cs typeface="Arial Narrow"/>
                <a:sym typeface="Arial Narrow"/>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Narrow"/>
                <a:ea typeface="Arial Narrow"/>
                <a:cs typeface="Arial Narrow"/>
                <a:sym typeface="Arial Narrow"/>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Narrow"/>
                <a:ea typeface="Arial Narrow"/>
                <a:cs typeface="Arial Narrow"/>
                <a:sym typeface="Arial Narrow"/>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gfc84cdaa3b_2_13"/>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
        <p:nvSpPr>
          <p:cNvPr id="55" name="Google Shape;55;gfc84cdaa3b_2_13"/>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800">
                <a:solidFill>
                  <a:srgbClr val="F2F2F2"/>
                </a:solidFill>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6" name="Shape 56"/>
        <p:cNvGrpSpPr/>
        <p:nvPr/>
      </p:nvGrpSpPr>
      <p:grpSpPr>
        <a:xfrm>
          <a:off x="0" y="0"/>
          <a:ext cx="0" cy="0"/>
          <a:chOff x="0" y="0"/>
          <a:chExt cx="0" cy="0"/>
        </a:xfrm>
      </p:grpSpPr>
      <p:sp>
        <p:nvSpPr>
          <p:cNvPr id="57" name="Google Shape;57;gfc84cdaa3b_2_7"/>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Narrow"/>
              <a:buNone/>
              <a:defRPr b="0" i="0">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gfc84cdaa3b_2_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solidFill>
                  <a:srgbClr val="262626"/>
                </a:solidFill>
                <a:latin typeface="Arial Narrow"/>
                <a:ea typeface="Arial Narrow"/>
                <a:cs typeface="Arial Narrow"/>
                <a:sym typeface="Arial Narrow"/>
              </a:defRPr>
            </a:lvl1pPr>
            <a:lvl2pPr indent="-381000" lvl="1" marL="914400" algn="l">
              <a:lnSpc>
                <a:spcPct val="90000"/>
              </a:lnSpc>
              <a:spcBef>
                <a:spcPts val="500"/>
              </a:spcBef>
              <a:spcAft>
                <a:spcPts val="0"/>
              </a:spcAft>
              <a:buClr>
                <a:srgbClr val="262626"/>
              </a:buClr>
              <a:buSzPts val="2400"/>
              <a:buChar char="•"/>
              <a:defRPr>
                <a:solidFill>
                  <a:srgbClr val="262626"/>
                </a:solidFill>
                <a:latin typeface="Arial Narrow"/>
                <a:ea typeface="Arial Narrow"/>
                <a:cs typeface="Arial Narrow"/>
                <a:sym typeface="Arial Narrow"/>
              </a:defRPr>
            </a:lvl2pPr>
            <a:lvl3pPr indent="-355600" lvl="2" marL="1371600" algn="l">
              <a:lnSpc>
                <a:spcPct val="90000"/>
              </a:lnSpc>
              <a:spcBef>
                <a:spcPts val="500"/>
              </a:spcBef>
              <a:spcAft>
                <a:spcPts val="0"/>
              </a:spcAft>
              <a:buClr>
                <a:srgbClr val="262626"/>
              </a:buClr>
              <a:buSzPts val="2000"/>
              <a:buChar char="•"/>
              <a:defRPr>
                <a:solidFill>
                  <a:srgbClr val="262626"/>
                </a:solidFill>
                <a:latin typeface="Arial Narrow"/>
                <a:ea typeface="Arial Narrow"/>
                <a:cs typeface="Arial Narrow"/>
                <a:sym typeface="Arial Narrow"/>
              </a:defRPr>
            </a:lvl3pPr>
            <a:lvl4pPr indent="-342900" lvl="3" marL="1828800" algn="l">
              <a:lnSpc>
                <a:spcPct val="90000"/>
              </a:lnSpc>
              <a:spcBef>
                <a:spcPts val="500"/>
              </a:spcBef>
              <a:spcAft>
                <a:spcPts val="0"/>
              </a:spcAft>
              <a:buClr>
                <a:srgbClr val="262626"/>
              </a:buClr>
              <a:buSzPts val="1800"/>
              <a:buChar char="•"/>
              <a:defRPr>
                <a:solidFill>
                  <a:srgbClr val="262626"/>
                </a:solidFill>
                <a:latin typeface="Arial Narrow"/>
                <a:ea typeface="Arial Narrow"/>
                <a:cs typeface="Arial Narrow"/>
                <a:sym typeface="Arial Narrow"/>
              </a:defRPr>
            </a:lvl4pPr>
            <a:lvl5pPr indent="-342900" lvl="4" marL="2286000" algn="l">
              <a:lnSpc>
                <a:spcPct val="90000"/>
              </a:lnSpc>
              <a:spcBef>
                <a:spcPts val="500"/>
              </a:spcBef>
              <a:spcAft>
                <a:spcPts val="0"/>
              </a:spcAft>
              <a:buClr>
                <a:srgbClr val="262626"/>
              </a:buClr>
              <a:buSzPts val="1800"/>
              <a:buChar char="•"/>
              <a:defRPr>
                <a:solidFill>
                  <a:srgbClr val="262626"/>
                </a:solidFill>
                <a:latin typeface="Arial Narrow"/>
                <a:ea typeface="Arial Narrow"/>
                <a:cs typeface="Arial Narrow"/>
                <a:sym typeface="Arial Narrow"/>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gfc84cdaa3b_2_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solidFill>
                  <a:srgbClr val="262626"/>
                </a:solidFill>
                <a:latin typeface="Arial Narrow"/>
                <a:ea typeface="Arial Narrow"/>
                <a:cs typeface="Arial Narrow"/>
                <a:sym typeface="Arial Narrow"/>
              </a:defRPr>
            </a:lvl1pPr>
            <a:lvl2pPr indent="-381000" lvl="1" marL="914400" algn="l">
              <a:lnSpc>
                <a:spcPct val="90000"/>
              </a:lnSpc>
              <a:spcBef>
                <a:spcPts val="500"/>
              </a:spcBef>
              <a:spcAft>
                <a:spcPts val="0"/>
              </a:spcAft>
              <a:buClr>
                <a:srgbClr val="262626"/>
              </a:buClr>
              <a:buSzPts val="2400"/>
              <a:buChar char="•"/>
              <a:defRPr>
                <a:solidFill>
                  <a:srgbClr val="262626"/>
                </a:solidFill>
                <a:latin typeface="Arial Narrow"/>
                <a:ea typeface="Arial Narrow"/>
                <a:cs typeface="Arial Narrow"/>
                <a:sym typeface="Arial Narrow"/>
              </a:defRPr>
            </a:lvl2pPr>
            <a:lvl3pPr indent="-355600" lvl="2" marL="1371600" algn="l">
              <a:lnSpc>
                <a:spcPct val="90000"/>
              </a:lnSpc>
              <a:spcBef>
                <a:spcPts val="500"/>
              </a:spcBef>
              <a:spcAft>
                <a:spcPts val="0"/>
              </a:spcAft>
              <a:buClr>
                <a:srgbClr val="262626"/>
              </a:buClr>
              <a:buSzPts val="2000"/>
              <a:buChar char="•"/>
              <a:defRPr>
                <a:solidFill>
                  <a:srgbClr val="262626"/>
                </a:solidFill>
                <a:latin typeface="Arial Narrow"/>
                <a:ea typeface="Arial Narrow"/>
                <a:cs typeface="Arial Narrow"/>
                <a:sym typeface="Arial Narrow"/>
              </a:defRPr>
            </a:lvl3pPr>
            <a:lvl4pPr indent="-342900" lvl="3" marL="1828800" algn="l">
              <a:lnSpc>
                <a:spcPct val="90000"/>
              </a:lnSpc>
              <a:spcBef>
                <a:spcPts val="500"/>
              </a:spcBef>
              <a:spcAft>
                <a:spcPts val="0"/>
              </a:spcAft>
              <a:buClr>
                <a:srgbClr val="262626"/>
              </a:buClr>
              <a:buSzPts val="1800"/>
              <a:buChar char="•"/>
              <a:defRPr>
                <a:solidFill>
                  <a:srgbClr val="262626"/>
                </a:solidFill>
                <a:latin typeface="Arial Narrow"/>
                <a:ea typeface="Arial Narrow"/>
                <a:cs typeface="Arial Narrow"/>
                <a:sym typeface="Arial Narrow"/>
              </a:defRPr>
            </a:lvl4pPr>
            <a:lvl5pPr indent="-342900" lvl="4" marL="2286000" algn="l">
              <a:lnSpc>
                <a:spcPct val="90000"/>
              </a:lnSpc>
              <a:spcBef>
                <a:spcPts val="500"/>
              </a:spcBef>
              <a:spcAft>
                <a:spcPts val="0"/>
              </a:spcAft>
              <a:buClr>
                <a:srgbClr val="262626"/>
              </a:buClr>
              <a:buSzPts val="1800"/>
              <a:buChar char="•"/>
              <a:defRPr>
                <a:solidFill>
                  <a:srgbClr val="262626"/>
                </a:solidFill>
                <a:latin typeface="Arial Narrow"/>
                <a:ea typeface="Arial Narrow"/>
                <a:cs typeface="Arial Narrow"/>
                <a:sym typeface="Arial Narrow"/>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gfc84cdaa3b_2_7"/>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r>
              <a:rPr lang="en-US"/>
              <a:t> </a:t>
            </a:r>
            <a:endParaRPr sz="1400">
              <a:solidFill>
                <a:srgbClr val="000000"/>
              </a:solidFill>
              <a:latin typeface="Arial"/>
              <a:ea typeface="Arial"/>
              <a:cs typeface="Arial"/>
              <a:sym typeface="Arial"/>
            </a:endParaRPr>
          </a:p>
        </p:txBody>
      </p:sp>
      <p:sp>
        <p:nvSpPr>
          <p:cNvPr id="61" name="Google Shape;61;gfc84cdaa3b_2_7"/>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800">
                <a:solidFill>
                  <a:srgbClr val="F2F2F2"/>
                </a:solidFill>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slideLayout" Target="../slideLayouts/slideLayout1.xml"/><Relationship Id="rId5"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26"/>
          <p:cNvSpPr/>
          <p:nvPr/>
        </p:nvSpPr>
        <p:spPr>
          <a:xfrm>
            <a:off x="-12253" y="4417161"/>
            <a:ext cx="12227564" cy="2457785"/>
          </a:xfrm>
          <a:custGeom>
            <a:rect b="b" l="l" r="r" t="t"/>
            <a:pathLst>
              <a:path extrusionOk="0" h="2457785" w="9170673">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Narrow"/>
              <a:ea typeface="Arial Narrow"/>
              <a:cs typeface="Arial Narrow"/>
              <a:sym typeface="Arial Narrow"/>
            </a:endParaRPr>
          </a:p>
        </p:txBody>
      </p:sp>
      <p:sp>
        <p:nvSpPr>
          <p:cNvPr id="11" name="Google Shape;11;p26"/>
          <p:cNvSpPr/>
          <p:nvPr/>
        </p:nvSpPr>
        <p:spPr>
          <a:xfrm>
            <a:off x="-12253" y="0"/>
            <a:ext cx="12227564" cy="3708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Narrow"/>
              <a:ea typeface="Arial Narrow"/>
              <a:cs typeface="Arial Narrow"/>
              <a:sym typeface="Arial Narrow"/>
            </a:endParaRPr>
          </a:p>
        </p:txBody>
      </p:sp>
      <p:pic>
        <p:nvPicPr>
          <p:cNvPr id="12" name="Google Shape;12;p26"/>
          <p:cNvPicPr preferRelativeResize="0"/>
          <p:nvPr/>
        </p:nvPicPr>
        <p:blipFill rotWithShape="1">
          <a:blip r:embed="rId2">
            <a:alphaModFix/>
          </a:blip>
          <a:srcRect b="0" l="0" r="0" t="0"/>
          <a:stretch/>
        </p:blipFill>
        <p:spPr>
          <a:xfrm>
            <a:off x="10668000" y="5405168"/>
            <a:ext cx="1243781" cy="1243781"/>
          </a:xfrm>
          <a:prstGeom prst="rect">
            <a:avLst/>
          </a:prstGeom>
          <a:noFill/>
          <a:ln>
            <a:noFill/>
          </a:ln>
        </p:spPr>
      </p:pic>
      <p:pic>
        <p:nvPicPr>
          <p:cNvPr id="13" name="Google Shape;13;p26"/>
          <p:cNvPicPr preferRelativeResize="0"/>
          <p:nvPr/>
        </p:nvPicPr>
        <p:blipFill rotWithShape="1">
          <a:blip r:embed="rId3">
            <a:alphaModFix/>
          </a:blip>
          <a:srcRect b="0" l="0" r="0" t="0"/>
          <a:stretch/>
        </p:blipFill>
        <p:spPr>
          <a:xfrm>
            <a:off x="-17878" y="-97099"/>
            <a:ext cx="9144000" cy="416157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 name="Shape 19"/>
        <p:cNvGrpSpPr/>
        <p:nvPr/>
      </p:nvGrpSpPr>
      <p:grpSpPr>
        <a:xfrm>
          <a:off x="0" y="0"/>
          <a:ext cx="0" cy="0"/>
          <a:chOff x="0" y="0"/>
          <a:chExt cx="0" cy="0"/>
        </a:xfrm>
      </p:grpSpPr>
      <p:sp>
        <p:nvSpPr>
          <p:cNvPr id="20" name="Google Shape;20;p28"/>
          <p:cNvSpPr/>
          <p:nvPr/>
        </p:nvSpPr>
        <p:spPr>
          <a:xfrm>
            <a:off x="0" y="6398651"/>
            <a:ext cx="12192000" cy="457200"/>
          </a:xfrm>
          <a:prstGeom prst="rect">
            <a:avLst/>
          </a:prstGeom>
          <a:solidFill>
            <a:srgbClr val="1E4E79"/>
          </a:solidFill>
          <a:ln>
            <a:noFill/>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chemeClr val="dk1"/>
              </a:buClr>
              <a:buSzPts val="1800"/>
              <a:buFont typeface="Arial Narrow"/>
              <a:buNone/>
            </a:pPr>
            <a:r>
              <a:t/>
            </a:r>
            <a:endParaRPr b="0" i="0" sz="1800" u="none" cap="none" strike="noStrike">
              <a:solidFill>
                <a:srgbClr val="000000"/>
              </a:solidFill>
              <a:latin typeface="Helvetica Neue"/>
              <a:ea typeface="Helvetica Neue"/>
              <a:cs typeface="Helvetica Neue"/>
              <a:sym typeface="Helvetica Neue"/>
            </a:endParaRPr>
          </a:p>
        </p:txBody>
      </p:sp>
      <p:sp>
        <p:nvSpPr>
          <p:cNvPr id="21" name="Google Shape;21;p28"/>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E4E79"/>
              </a:buClr>
              <a:buSzPts val="3200"/>
              <a:buFont typeface="Arial Narrow"/>
              <a:buNone/>
              <a:defRPr b="0" i="0" sz="3200" u="none" cap="none" strike="noStrike">
                <a:solidFill>
                  <a:srgbClr val="1E4E79"/>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2" name="Google Shape;22;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Narrow"/>
                <a:ea typeface="Arial Narrow"/>
                <a:cs typeface="Arial Narrow"/>
                <a:sym typeface="Arial Narrow"/>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Narrow"/>
                <a:ea typeface="Arial Narrow"/>
                <a:cs typeface="Arial Narrow"/>
                <a:sym typeface="Arial Narrow"/>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Narrow"/>
                <a:ea typeface="Arial Narrow"/>
                <a:cs typeface="Arial Narrow"/>
                <a:sym typeface="Arial Narrow"/>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Narrow"/>
                <a:ea typeface="Arial Narrow"/>
                <a:cs typeface="Arial Narrow"/>
                <a:sym typeface="Arial Narrow"/>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Narrow"/>
                <a:ea typeface="Arial Narrow"/>
                <a:cs typeface="Arial Narrow"/>
                <a:sym typeface="Arial Narrow"/>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Narrow"/>
                <a:ea typeface="Arial Narrow"/>
                <a:cs typeface="Arial Narrow"/>
                <a:sym typeface="Arial Narrow"/>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Narrow"/>
                <a:ea typeface="Arial Narrow"/>
                <a:cs typeface="Arial Narrow"/>
                <a:sym typeface="Arial Narrow"/>
              </a:defRPr>
            </a:lvl9pPr>
          </a:lstStyle>
          <a:p/>
        </p:txBody>
      </p:sp>
      <p:sp>
        <p:nvSpPr>
          <p:cNvPr id="23" name="Google Shape;23;p28"/>
          <p:cNvSpPr/>
          <p:nvPr/>
        </p:nvSpPr>
        <p:spPr>
          <a:xfrm>
            <a:off x="0" y="0"/>
            <a:ext cx="12192000" cy="91440"/>
          </a:xfrm>
          <a:prstGeom prst="rect">
            <a:avLst/>
          </a:prstGeom>
          <a:solidFill>
            <a:srgbClr val="1F4E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Narrow"/>
              <a:ea typeface="Arial Narrow"/>
              <a:cs typeface="Arial Narrow"/>
              <a:sym typeface="Arial Narrow"/>
            </a:endParaRPr>
          </a:p>
        </p:txBody>
      </p:sp>
      <p:pic>
        <p:nvPicPr>
          <p:cNvPr id="24" name="Google Shape;24;p28"/>
          <p:cNvPicPr preferRelativeResize="0"/>
          <p:nvPr/>
        </p:nvPicPr>
        <p:blipFill rotWithShape="1">
          <a:blip r:embed="rId1">
            <a:alphaModFix/>
          </a:blip>
          <a:srcRect b="0" l="0" r="0" t="0"/>
          <a:stretch/>
        </p:blipFill>
        <p:spPr>
          <a:xfrm>
            <a:off x="344806" y="6418969"/>
            <a:ext cx="411480" cy="411480"/>
          </a:xfrm>
          <a:prstGeom prst="rect">
            <a:avLst/>
          </a:prstGeom>
          <a:noFill/>
          <a:ln>
            <a:noFill/>
          </a:ln>
        </p:spPr>
      </p:pic>
      <p:sp>
        <p:nvSpPr>
          <p:cNvPr id="25" name="Google Shape;25;p28"/>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F2F2F2"/>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Narrow"/>
                <a:ea typeface="Arial Narrow"/>
                <a:cs typeface="Arial Narrow"/>
                <a:sym typeface="Arial Narrow"/>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Narrow"/>
                <a:ea typeface="Arial Narrow"/>
                <a:cs typeface="Arial Narrow"/>
                <a:sym typeface="Arial Narrow"/>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Narrow"/>
                <a:ea typeface="Arial Narrow"/>
                <a:cs typeface="Arial Narrow"/>
                <a:sym typeface="Arial Narrow"/>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Narrow"/>
                <a:ea typeface="Arial Narrow"/>
                <a:cs typeface="Arial Narrow"/>
                <a:sym typeface="Arial Narrow"/>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Narrow"/>
                <a:ea typeface="Arial Narrow"/>
                <a:cs typeface="Arial Narrow"/>
                <a:sym typeface="Arial Narrow"/>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Narrow"/>
                <a:ea typeface="Arial Narrow"/>
                <a:cs typeface="Arial Narrow"/>
                <a:sym typeface="Arial Narrow"/>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Narrow"/>
                <a:ea typeface="Arial Narrow"/>
                <a:cs typeface="Arial Narrow"/>
                <a:sym typeface="Arial Narrow"/>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Narrow"/>
                <a:ea typeface="Arial Narrow"/>
                <a:cs typeface="Arial Narrow"/>
                <a:sym typeface="Arial Narrow"/>
              </a:defRPr>
            </a:lvl9pPr>
          </a:lstStyle>
          <a:p/>
        </p:txBody>
      </p:sp>
    </p:spTree>
  </p:cSld>
  <p:clrMap accent1="accent1" accent2="accent2" accent3="accent3" accent4="accent4" accent5="accent5" accent6="accent6" bg1="lt1" bg2="dk2" tx1="dk1" tx2="lt2" folHlink="folHlink" hlink="hlink"/>
  <p:sldLayoutIdLst>
    <p:sldLayoutId id="2147483651" r:id="rId2"/>
    <p:sldLayoutId id="2147483652" r:id="rId3"/>
    <p:sldLayoutId id="2147483653" r:id="rId4"/>
    <p:sldLayoutId id="2147483654"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 name="Shape 46"/>
        <p:cNvGrpSpPr/>
        <p:nvPr/>
      </p:nvGrpSpPr>
      <p:grpSpPr>
        <a:xfrm>
          <a:off x="0" y="0"/>
          <a:ext cx="0" cy="0"/>
          <a:chOff x="0" y="0"/>
          <a:chExt cx="0" cy="0"/>
        </a:xfrm>
      </p:grpSpPr>
      <p:sp>
        <p:nvSpPr>
          <p:cNvPr id="47" name="Google Shape;47;gfc84cdaa3b_2_0"/>
          <p:cNvSpPr/>
          <p:nvPr/>
        </p:nvSpPr>
        <p:spPr>
          <a:xfrm>
            <a:off x="0" y="6398651"/>
            <a:ext cx="12192000" cy="457200"/>
          </a:xfrm>
          <a:prstGeom prst="rect">
            <a:avLst/>
          </a:prstGeom>
          <a:solidFill>
            <a:srgbClr val="1E4E79"/>
          </a:solidFill>
          <a:ln>
            <a:noFill/>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chemeClr val="dk1"/>
              </a:buClr>
              <a:buSzPts val="1800"/>
              <a:buFont typeface="Arial Narrow"/>
              <a:buNone/>
            </a:pPr>
            <a:r>
              <a:t/>
            </a:r>
            <a:endParaRPr b="0" i="0" sz="1800" u="none" cap="none" strike="noStrike">
              <a:solidFill>
                <a:srgbClr val="000000"/>
              </a:solidFill>
              <a:latin typeface="Helvetica Neue"/>
              <a:ea typeface="Helvetica Neue"/>
              <a:cs typeface="Helvetica Neue"/>
              <a:sym typeface="Helvetica Neue"/>
            </a:endParaRPr>
          </a:p>
        </p:txBody>
      </p:sp>
      <p:sp>
        <p:nvSpPr>
          <p:cNvPr id="48" name="Google Shape;48;gfc84cdaa3b_2_0"/>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E4E79"/>
              </a:buClr>
              <a:buSzPts val="3200"/>
              <a:buFont typeface="Arial Narrow"/>
              <a:buNone/>
              <a:defRPr b="0" i="0" sz="3200" u="none" cap="none" strike="noStrike">
                <a:solidFill>
                  <a:srgbClr val="1E4E79"/>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9" name="Google Shape;49;gfc84cdaa3b_2_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Narrow"/>
                <a:ea typeface="Arial Narrow"/>
                <a:cs typeface="Arial Narrow"/>
                <a:sym typeface="Arial Narrow"/>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Narrow"/>
                <a:ea typeface="Arial Narrow"/>
                <a:cs typeface="Arial Narrow"/>
                <a:sym typeface="Arial Narrow"/>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Narrow"/>
                <a:ea typeface="Arial Narrow"/>
                <a:cs typeface="Arial Narrow"/>
                <a:sym typeface="Arial Narrow"/>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Narrow"/>
                <a:ea typeface="Arial Narrow"/>
                <a:cs typeface="Arial Narrow"/>
                <a:sym typeface="Arial Narrow"/>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Narrow"/>
                <a:ea typeface="Arial Narrow"/>
                <a:cs typeface="Arial Narrow"/>
                <a:sym typeface="Arial Narrow"/>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Narrow"/>
                <a:ea typeface="Arial Narrow"/>
                <a:cs typeface="Arial Narrow"/>
                <a:sym typeface="Arial Narrow"/>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Narrow"/>
                <a:ea typeface="Arial Narrow"/>
                <a:cs typeface="Arial Narrow"/>
                <a:sym typeface="Arial Narrow"/>
              </a:defRPr>
            </a:lvl9pPr>
          </a:lstStyle>
          <a:p/>
        </p:txBody>
      </p:sp>
      <p:sp>
        <p:nvSpPr>
          <p:cNvPr id="50" name="Google Shape;50;gfc84cdaa3b_2_0"/>
          <p:cNvSpPr/>
          <p:nvPr/>
        </p:nvSpPr>
        <p:spPr>
          <a:xfrm>
            <a:off x="0" y="0"/>
            <a:ext cx="12192000" cy="91440"/>
          </a:xfrm>
          <a:prstGeom prst="rect">
            <a:avLst/>
          </a:prstGeom>
          <a:solidFill>
            <a:srgbClr val="1F4E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Narrow"/>
              <a:ea typeface="Arial Narrow"/>
              <a:cs typeface="Arial Narrow"/>
              <a:sym typeface="Arial Narrow"/>
            </a:endParaRPr>
          </a:p>
        </p:txBody>
      </p:sp>
      <p:pic>
        <p:nvPicPr>
          <p:cNvPr id="51" name="Google Shape;51;gfc84cdaa3b_2_0"/>
          <p:cNvPicPr preferRelativeResize="0"/>
          <p:nvPr/>
        </p:nvPicPr>
        <p:blipFill rotWithShape="1">
          <a:blip r:embed="rId1">
            <a:alphaModFix/>
          </a:blip>
          <a:srcRect b="0" l="0" r="0" t="0"/>
          <a:stretch/>
        </p:blipFill>
        <p:spPr>
          <a:xfrm>
            <a:off x="344806" y="6418969"/>
            <a:ext cx="411480" cy="411480"/>
          </a:xfrm>
          <a:prstGeom prst="rect">
            <a:avLst/>
          </a:prstGeom>
          <a:noFill/>
          <a:ln>
            <a:noFill/>
          </a:ln>
        </p:spPr>
      </p:pic>
      <p:sp>
        <p:nvSpPr>
          <p:cNvPr id="52" name="Google Shape;52;gfc84cdaa3b_2_0"/>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F2F2F2"/>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Narrow"/>
                <a:ea typeface="Arial Narrow"/>
                <a:cs typeface="Arial Narrow"/>
                <a:sym typeface="Arial Narrow"/>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Narrow"/>
                <a:ea typeface="Arial Narrow"/>
                <a:cs typeface="Arial Narrow"/>
                <a:sym typeface="Arial Narrow"/>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Narrow"/>
                <a:ea typeface="Arial Narrow"/>
                <a:cs typeface="Arial Narrow"/>
                <a:sym typeface="Arial Narrow"/>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Narrow"/>
                <a:ea typeface="Arial Narrow"/>
                <a:cs typeface="Arial Narrow"/>
                <a:sym typeface="Arial Narrow"/>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Narrow"/>
                <a:ea typeface="Arial Narrow"/>
                <a:cs typeface="Arial Narrow"/>
                <a:sym typeface="Arial Narrow"/>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Narrow"/>
                <a:ea typeface="Arial Narrow"/>
                <a:cs typeface="Arial Narrow"/>
                <a:sym typeface="Arial Narrow"/>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Narrow"/>
                <a:ea typeface="Arial Narrow"/>
                <a:cs typeface="Arial Narrow"/>
                <a:sym typeface="Arial Narrow"/>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Narrow"/>
                <a:ea typeface="Arial Narrow"/>
                <a:cs typeface="Arial Narrow"/>
                <a:sym typeface="Arial Narrow"/>
              </a:defRPr>
            </a:lvl9pPr>
          </a:lstStyle>
          <a:p/>
        </p:txBody>
      </p:sp>
    </p:spTree>
  </p:cSld>
  <p:clrMap accent1="accent1" accent2="accent2" accent3="accent3" accent4="accent4" accent5="accent5" accent6="accent6" bg1="lt1" bg2="dk2" tx1="dk1" tx2="lt2" folHlink="folHlink" hlink="hlink"/>
  <p:sldLayoutIdLst>
    <p:sldLayoutId id="2147483656" r:id="rId2"/>
    <p:sldLayoutId id="2147483657"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coastwatch.noaa.gov/cw_html/NCCOS.html" TargetMode="External"/><Relationship Id="rId4" Type="http://schemas.openxmlformats.org/officeDocument/2006/relationships/hyperlink" Target="https://coastalscience.noaa.gov/research/stressor-impacts-mitigation/hab-monitoring-system" TargetMode="External"/><Relationship Id="rId5" Type="http://schemas.openxmlformats.org/officeDocument/2006/relationships/image" Target="../media/image36.png"/><Relationship Id="rId6" Type="http://schemas.openxmlformats.org/officeDocument/2006/relationships/image" Target="../media/image20.png"/><Relationship Id="rId7"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19.png"/><Relationship Id="rId5"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comments" Target="../comments/comment1.xml"/><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9.jp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hyperlink" Target="https://oceancolor.gsfc.nasa.gov/" TargetMode="External"/><Relationship Id="rId5" Type="http://schemas.openxmlformats.org/officeDocument/2006/relationships/image" Target="../media/image35.png"/><Relationship Id="rId6"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1" Type="http://schemas.openxmlformats.org/officeDocument/2006/relationships/image" Target="../media/image32.png"/><Relationship Id="rId10" Type="http://schemas.openxmlformats.org/officeDocument/2006/relationships/hyperlink" Target="https://climate.esa.int/en/projects/lakes/data" TargetMode="External"/><Relationship Id="rId13" Type="http://schemas.openxmlformats.org/officeDocument/2006/relationships/image" Target="../media/image33.png"/><Relationship Id="rId12"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1.png"/><Relationship Id="rId4" Type="http://schemas.openxmlformats.org/officeDocument/2006/relationships/hyperlink" Target="https://coastalscience.noaa.gov/research/stressor-impacts-mitigation/hab-monitoring-system/" TargetMode="External"/><Relationship Id="rId9" Type="http://schemas.openxmlformats.org/officeDocument/2006/relationships/hyperlink" Target="https://oceancolor.gsfc.nasa.gov/projects/cyan/" TargetMode="External"/><Relationship Id="rId14" Type="http://schemas.openxmlformats.org/officeDocument/2006/relationships/image" Target="../media/image7.png"/><Relationship Id="rId5" Type="http://schemas.openxmlformats.org/officeDocument/2006/relationships/hyperlink" Target="https://coastalscience.noaa.gov/research/stressor-impacts-mitigation/hab-monitoring-system/" TargetMode="External"/><Relationship Id="rId6" Type="http://schemas.openxmlformats.org/officeDocument/2006/relationships/hyperlink" Target="https://coastalscience.noaa.gov/research/stressor-impacts-mitigation/hab-monitoring-system/" TargetMode="External"/><Relationship Id="rId7" Type="http://schemas.openxmlformats.org/officeDocument/2006/relationships/hyperlink" Target="https://coastwatch.glerl.noaa.gov/ocean-color/ocean-color.html" TargetMode="External"/><Relationship Id="rId8" Type="http://schemas.openxmlformats.org/officeDocument/2006/relationships/hyperlink" Target="https://coastalscience.noaa.gov/research/stressor-impacts-mitigation/hab-forecasts/lake-eri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cwcgom.aoml.noaa.gov/erddap/search/index.html?&amp;searchFor=afa" TargetMode="External"/><Relationship Id="rId4" Type="http://schemas.openxmlformats.org/officeDocument/2006/relationships/image" Target="../media/image38.png"/><Relationship Id="rId5" Type="http://schemas.openxmlformats.org/officeDocument/2006/relationships/image" Target="../media/image37.png"/><Relationship Id="rId6"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1.png"/><Relationship Id="rId4" Type="http://schemas.openxmlformats.org/officeDocument/2006/relationships/image" Target="../media/image40.png"/><Relationship Id="rId5"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39.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43.png"/><Relationship Id="rId4" Type="http://schemas.openxmlformats.org/officeDocument/2006/relationships/image" Target="../media/image42.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www.epa.gov/watertrain" TargetMode="External"/><Relationship Id="rId4" Type="http://schemas.openxmlformats.org/officeDocument/2006/relationships/hyperlink" Target="https://acwi.gov/monitoring/" TargetMode="External"/><Relationship Id="rId5" Type="http://schemas.openxmlformats.org/officeDocument/2006/relationships/hyperlink" Target="https://appliedsciences.nasa.gov/what-we-do/capacity-building/arset" TargetMode="External"/><Relationship Id="rId6" Type="http://schemas.openxmlformats.org/officeDocument/2006/relationships/hyperlink" Target="https://ioccg.org/wp-content/uploads/2018/09/ioccg_report_17-wq-rr.pdf" TargetMode="External"/><Relationship Id="rId7" Type="http://schemas.openxmlformats.org/officeDocument/2006/relationships/hyperlink" Target="https://www.geoaquawatch.org/" TargetMode="External"/><Relationship Id="rId8"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7.png"/><Relationship Id="rId6" Type="http://schemas.openxmlformats.org/officeDocument/2006/relationships/image" Target="../media/image15.png"/><Relationship Id="rId7"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8.png"/><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 name="Shape 66"/>
        <p:cNvGrpSpPr/>
        <p:nvPr/>
      </p:nvGrpSpPr>
      <p:grpSpPr>
        <a:xfrm>
          <a:off x="0" y="0"/>
          <a:ext cx="0" cy="0"/>
          <a:chOff x="0" y="0"/>
          <a:chExt cx="0" cy="0"/>
        </a:xfrm>
      </p:grpSpPr>
      <p:sp>
        <p:nvSpPr>
          <p:cNvPr id="67" name="Google Shape;67;p1"/>
          <p:cNvSpPr/>
          <p:nvPr/>
        </p:nvSpPr>
        <p:spPr>
          <a:xfrm>
            <a:off x="1579075" y="2408460"/>
            <a:ext cx="5888525" cy="82953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Narrow"/>
              <a:ea typeface="Arial Narrow"/>
              <a:cs typeface="Arial Narrow"/>
              <a:sym typeface="Arial Narrow"/>
            </a:endParaRPr>
          </a:p>
        </p:txBody>
      </p:sp>
      <p:sp>
        <p:nvSpPr>
          <p:cNvPr id="68" name="Google Shape;68;p1"/>
          <p:cNvSpPr txBox="1"/>
          <p:nvPr/>
        </p:nvSpPr>
        <p:spPr>
          <a:xfrm>
            <a:off x="4974167" y="2667400"/>
            <a:ext cx="5789083" cy="267762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62626"/>
              </a:buClr>
              <a:buSzPts val="2800"/>
              <a:buFont typeface="Arial"/>
              <a:buNone/>
            </a:pPr>
            <a:r>
              <a:t/>
            </a:r>
            <a:endParaRPr b="0" i="0" sz="2800" u="none" cap="none" strike="noStrike">
              <a:solidFill>
                <a:srgbClr val="262626"/>
              </a:solidFill>
              <a:latin typeface="Arial Narrow"/>
              <a:ea typeface="Arial Narrow"/>
              <a:cs typeface="Arial Narrow"/>
              <a:sym typeface="Arial Narrow"/>
            </a:endParaRPr>
          </a:p>
        </p:txBody>
      </p:sp>
      <p:sp>
        <p:nvSpPr>
          <p:cNvPr id="69" name="Google Shape;69;p1"/>
          <p:cNvSpPr txBox="1"/>
          <p:nvPr>
            <p:ph type="title"/>
          </p:nvPr>
        </p:nvSpPr>
        <p:spPr>
          <a:xfrm>
            <a:off x="3168251" y="1312939"/>
            <a:ext cx="7313491" cy="788734"/>
          </a:xfrm>
          <a:prstGeom prst="rect">
            <a:avLst/>
          </a:prstGeom>
          <a:noFill/>
          <a:ln>
            <a:noFill/>
          </a:ln>
        </p:spPr>
        <p:txBody>
          <a:bodyPr anchorCtr="0" anchor="t" bIns="45700" lIns="91425" spcFirstLastPara="1" rIns="91425" wrap="square" tIns="45700">
            <a:noAutofit/>
          </a:bodyPr>
          <a:lstStyle/>
          <a:p>
            <a:pPr indent="0" lvl="0" marL="0" rtl="0" algn="ctr">
              <a:lnSpc>
                <a:spcPct val="80000"/>
              </a:lnSpc>
              <a:spcBef>
                <a:spcPts val="0"/>
              </a:spcBef>
              <a:spcAft>
                <a:spcPts val="0"/>
              </a:spcAft>
              <a:buClr>
                <a:srgbClr val="1F4E79"/>
              </a:buClr>
              <a:buSzPts val="5400"/>
              <a:buFont typeface="Arial Narrow"/>
              <a:buNone/>
            </a:pPr>
            <a:r>
              <a:rPr lang="en-US" sz="5400">
                <a:latin typeface="Arial Narrow"/>
                <a:ea typeface="Arial Narrow"/>
                <a:cs typeface="Arial Narrow"/>
                <a:sym typeface="Arial Narrow"/>
              </a:rPr>
              <a:t>Water Quality </a:t>
            </a:r>
            <a:br>
              <a:rPr lang="en-US" sz="5400">
                <a:latin typeface="Arial Narrow"/>
                <a:ea typeface="Arial Narrow"/>
                <a:cs typeface="Arial Narrow"/>
                <a:sym typeface="Arial Narrow"/>
              </a:rPr>
            </a:br>
            <a:br>
              <a:rPr lang="en-US" sz="4400">
                <a:latin typeface="Arial Narrow"/>
                <a:ea typeface="Arial Narrow"/>
                <a:cs typeface="Arial Narrow"/>
                <a:sym typeface="Arial Narrow"/>
              </a:rPr>
            </a:br>
            <a:r>
              <a:rPr lang="en-US" sz="3600">
                <a:latin typeface="Arial Narrow"/>
                <a:ea typeface="Arial Narrow"/>
                <a:cs typeface="Arial Narrow"/>
                <a:sym typeface="Arial Narrow"/>
              </a:rPr>
              <a:t>NOAA Coastwatch Satellite Course</a:t>
            </a:r>
            <a:br>
              <a:rPr lang="en-US" sz="3600">
                <a:latin typeface="Arial Narrow"/>
                <a:ea typeface="Arial Narrow"/>
                <a:cs typeface="Arial Narrow"/>
                <a:sym typeface="Arial Narrow"/>
              </a:rPr>
            </a:br>
            <a:br>
              <a:rPr lang="en-US" sz="3600">
                <a:latin typeface="Arial Narrow"/>
                <a:ea typeface="Arial Narrow"/>
                <a:cs typeface="Arial Narrow"/>
                <a:sym typeface="Arial Narrow"/>
              </a:rPr>
            </a:br>
            <a:br>
              <a:rPr lang="en-US" sz="4400">
                <a:latin typeface="Arial Narrow"/>
                <a:ea typeface="Arial Narrow"/>
                <a:cs typeface="Arial Narrow"/>
                <a:sym typeface="Arial Narrow"/>
              </a:rPr>
            </a:br>
            <a:endParaRPr sz="4400">
              <a:latin typeface="Arial Narrow"/>
              <a:ea typeface="Arial Narrow"/>
              <a:cs typeface="Arial Narrow"/>
              <a:sym typeface="Arial Narrow"/>
            </a:endParaRPr>
          </a:p>
        </p:txBody>
      </p:sp>
      <p:sp>
        <p:nvSpPr>
          <p:cNvPr id="70" name="Google Shape;70;p1"/>
          <p:cNvSpPr txBox="1"/>
          <p:nvPr>
            <p:ph idx="2" type="body"/>
          </p:nvPr>
        </p:nvSpPr>
        <p:spPr>
          <a:xfrm>
            <a:off x="154517" y="6362343"/>
            <a:ext cx="7313083" cy="5778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6"/>
              </a:buClr>
              <a:buSzPts val="1600"/>
              <a:buNone/>
            </a:pPr>
            <a:r>
              <a:rPr lang="en-US">
                <a:latin typeface="Arial Narrow"/>
                <a:ea typeface="Arial Narrow"/>
                <a:cs typeface="Arial Narrow"/>
                <a:sym typeface="Arial Narrow"/>
              </a:rPr>
              <a:t>Last Updated: 1/</a:t>
            </a:r>
            <a:r>
              <a:rPr lang="en-US"/>
              <a:t>20</a:t>
            </a:r>
            <a:r>
              <a:rPr lang="en-US">
                <a:latin typeface="Arial Narrow"/>
                <a:ea typeface="Arial Narrow"/>
                <a:cs typeface="Arial Narrow"/>
                <a:sym typeface="Arial Narrow"/>
              </a:rPr>
              <a:t>/202</a:t>
            </a:r>
            <a:r>
              <a:rPr lang="en-US"/>
              <a:t>2</a:t>
            </a:r>
            <a:endParaRPr>
              <a:latin typeface="Arial Narrow"/>
              <a:ea typeface="Arial Narrow"/>
              <a:cs typeface="Arial Narrow"/>
              <a:sym typeface="Arial Narrow"/>
            </a:endParaRPr>
          </a:p>
          <a:p>
            <a:pPr indent="0" lvl="0" marL="0" rtl="0" algn="l">
              <a:lnSpc>
                <a:spcPct val="100000"/>
              </a:lnSpc>
              <a:spcBef>
                <a:spcPts val="320"/>
              </a:spcBef>
              <a:spcAft>
                <a:spcPts val="0"/>
              </a:spcAft>
              <a:buClr>
                <a:srgbClr val="262626"/>
              </a:buClr>
              <a:buSzPts val="1600"/>
              <a:buNone/>
            </a:pPr>
            <a:r>
              <a:t/>
            </a:r>
            <a:endParaRPr>
              <a:latin typeface="Arial Narrow"/>
              <a:ea typeface="Arial Narrow"/>
              <a:cs typeface="Arial Narrow"/>
              <a:sym typeface="Arial Narrow"/>
            </a:endParaRPr>
          </a:p>
        </p:txBody>
      </p:sp>
      <p:graphicFrame>
        <p:nvGraphicFramePr>
          <p:cNvPr id="71" name="Google Shape;71;p1"/>
          <p:cNvGraphicFramePr/>
          <p:nvPr/>
        </p:nvGraphicFramePr>
        <p:xfrm>
          <a:off x="152400" y="152400"/>
          <a:ext cx="3000000" cy="3000000"/>
        </p:xfrm>
        <a:graphic>
          <a:graphicData uri="http://schemas.openxmlformats.org/drawingml/2006/table">
            <a:tbl>
              <a:tblPr>
                <a:noFill/>
                <a:tableStyleId>{D23D6D11-4C46-4DFA-9A1F-56975DFD058E}</a:tableStyleId>
              </a:tblPr>
              <a:tblGrid>
                <a:gridCol w="561975"/>
              </a:tblGrid>
              <a:tr h="127000">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solidFill>
                            <a:srgbClr val="222222"/>
                          </a:solidFill>
                        </a:rPr>
                        <a:t>Staugler</a:t>
                      </a:r>
                      <a:endParaRPr sz="1000" u="none" cap="none" strike="noStrike">
                        <a:solidFill>
                          <a:srgbClr val="222222"/>
                        </a:solidFill>
                      </a:endParaRPr>
                    </a:p>
                  </a:txBody>
                  <a:tcPr marT="91425" marB="91425" marR="95250" marL="91425"/>
                </a:tc>
              </a:tr>
            </a:tbl>
          </a:graphicData>
        </a:graphic>
      </p:graphicFrame>
      <p:sp>
        <p:nvSpPr>
          <p:cNvPr id="72" name="Google Shape;72;p1"/>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73" name="Google Shape;73;p1"/>
          <p:cNvGraphicFramePr/>
          <p:nvPr/>
        </p:nvGraphicFramePr>
        <p:xfrm>
          <a:off x="304800" y="304800"/>
          <a:ext cx="3000000" cy="3000000"/>
        </p:xfrm>
        <a:graphic>
          <a:graphicData uri="http://schemas.openxmlformats.org/drawingml/2006/table">
            <a:tbl>
              <a:tblPr>
                <a:noFill/>
                <a:tableStyleId>{D23D6D11-4C46-4DFA-9A1F-56975DFD058E}</a:tableStyleId>
              </a:tblPr>
              <a:tblGrid>
                <a:gridCol w="561975"/>
              </a:tblGrid>
              <a:tr h="127000">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solidFill>
                            <a:srgbClr val="222222"/>
                          </a:solidFill>
                        </a:rPr>
                        <a:t>Staugler</a:t>
                      </a:r>
                      <a:endParaRPr sz="1000" u="none" cap="none" strike="noStrike">
                        <a:solidFill>
                          <a:srgbClr val="222222"/>
                        </a:solidFill>
                      </a:endParaRPr>
                    </a:p>
                  </a:txBody>
                  <a:tcPr marT="91425" marB="91425" marR="95250" marL="91425"/>
                </a:tc>
              </a:tr>
            </a:tbl>
          </a:graphicData>
        </a:graphic>
      </p:graphicFrame>
      <p:sp>
        <p:nvSpPr>
          <p:cNvPr id="74" name="Google Shape;74;p1"/>
          <p:cNvSpPr txBox="1"/>
          <p:nvPr/>
        </p:nvSpPr>
        <p:spPr>
          <a:xfrm>
            <a:off x="457200" y="457200"/>
            <a:ext cx="3000000" cy="300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5" name="Google Shape;75;p1"/>
          <p:cNvPicPr preferRelativeResize="0"/>
          <p:nvPr/>
        </p:nvPicPr>
        <p:blipFill rotWithShape="1">
          <a:blip r:embed="rId3">
            <a:alphaModFix/>
          </a:blip>
          <a:srcRect b="0" l="0" r="0" t="0"/>
          <a:stretch/>
        </p:blipFill>
        <p:spPr>
          <a:xfrm>
            <a:off x="11552238" y="6218238"/>
            <a:ext cx="487362" cy="487362"/>
          </a:xfrm>
          <a:prstGeom prst="rect">
            <a:avLst/>
          </a:prstGeom>
          <a:noFill/>
          <a:ln>
            <a:noFill/>
          </a:ln>
        </p:spPr>
      </p:pic>
      <p:pic>
        <p:nvPicPr>
          <p:cNvPr id="76" name="Google Shape;76;p1"/>
          <p:cNvPicPr preferRelativeResize="0"/>
          <p:nvPr/>
        </p:nvPicPr>
        <p:blipFill rotWithShape="1">
          <a:blip r:embed="rId4">
            <a:alphaModFix/>
          </a:blip>
          <a:srcRect b="0" l="0" r="0" t="0"/>
          <a:stretch/>
        </p:blipFill>
        <p:spPr>
          <a:xfrm>
            <a:off x="5943600" y="3276600"/>
            <a:ext cx="304800" cy="30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5"/>
                                        </p:tgtEl>
                                        <p:attrNameLst>
                                          <p:attrName>style.visibility</p:attrName>
                                        </p:attrNameLst>
                                      </p:cBhvr>
                                      <p:to>
                                        <p:strVal val="visible"/>
                                      </p:to>
                                    </p:set>
                                    <p:animEffect filter="fade" transition="in">
                                      <p:cBhvr>
                                        <p:cTn dur="1"/>
                                        <p:tgtEl>
                                          <p:spTgt spid="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
                                        </p:tgtEl>
                                        <p:attrNameLst>
                                          <p:attrName>style.visibility</p:attrName>
                                        </p:attrNameLst>
                                      </p:cBhvr>
                                      <p:to>
                                        <p:strVal val="visible"/>
                                      </p:to>
                                    </p:set>
                                    <p:animEffect filter="fade" transition="in">
                                      <p:cBhvr>
                                        <p:cTn dur="5000"/>
                                        <p:tgtEl>
                                          <p:spTgt spid="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10c5209ce0f_1_5"/>
          <p:cNvSpPr txBox="1"/>
          <p:nvPr>
            <p:ph type="title"/>
          </p:nvPr>
        </p:nvSpPr>
        <p:spPr>
          <a:xfrm>
            <a:off x="528298" y="11557"/>
            <a:ext cx="10515600" cy="1325700"/>
          </a:xfrm>
          <a:prstGeom prst="rect">
            <a:avLst/>
          </a:prstGeom>
          <a:noFill/>
          <a:ln>
            <a:noFill/>
          </a:ln>
          <a:effectLst>
            <a:outerShdw blurRad="63500" rotWithShape="0" algn="ctr" dir="2700000" dist="53882">
              <a:schemeClr val="lt1">
                <a:alpha val="74509"/>
              </a:scheme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t>Algal Blooms  </a:t>
            </a:r>
            <a:br>
              <a:rPr lang="en-US"/>
            </a:br>
            <a:r>
              <a:rPr lang="en-US" sz="3200">
                <a:latin typeface="Arial Narrow"/>
                <a:ea typeface="Arial Narrow"/>
                <a:cs typeface="Arial Narrow"/>
                <a:sym typeface="Arial Narrow"/>
              </a:rPr>
              <a:t> </a:t>
            </a:r>
            <a:endParaRPr/>
          </a:p>
        </p:txBody>
      </p:sp>
      <p:sp>
        <p:nvSpPr>
          <p:cNvPr id="179" name="Google Shape;179;g10c5209ce0f_1_5"/>
          <p:cNvSpPr txBox="1"/>
          <p:nvPr>
            <p:ph idx="11" type="ftr"/>
          </p:nvPr>
        </p:nvSpPr>
        <p:spPr>
          <a:xfrm>
            <a:off x="1221458" y="6441410"/>
            <a:ext cx="93693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Course                                      http://coastwatch.noaa.gov</a:t>
            </a:r>
            <a:endParaRPr/>
          </a:p>
        </p:txBody>
      </p:sp>
      <p:sp>
        <p:nvSpPr>
          <p:cNvPr id="180" name="Google Shape;180;g10c5209ce0f_1_5"/>
          <p:cNvSpPr txBox="1"/>
          <p:nvPr/>
        </p:nvSpPr>
        <p:spPr>
          <a:xfrm>
            <a:off x="183575" y="1006900"/>
            <a:ext cx="7074900" cy="3971100"/>
          </a:xfrm>
          <a:prstGeom prst="rect">
            <a:avLst/>
          </a:prstGeom>
          <a:noFill/>
          <a:ln>
            <a:noFill/>
          </a:ln>
        </p:spPr>
        <p:txBody>
          <a:bodyPr anchorCtr="0" anchor="t" bIns="45700" lIns="91425" spcFirstLastPara="1" rIns="91425" wrap="square" tIns="45700">
            <a:spAutoFit/>
          </a:bodyPr>
          <a:lstStyle/>
          <a:p>
            <a:pPr indent="-355600" lvl="0" marL="457200" marR="0" rtl="0" algn="l">
              <a:lnSpc>
                <a:spcPct val="115000"/>
              </a:lnSpc>
              <a:spcBef>
                <a:spcPts val="0"/>
              </a:spcBef>
              <a:spcAft>
                <a:spcPts val="0"/>
              </a:spcAft>
              <a:buClr>
                <a:schemeClr val="dk1"/>
              </a:buClr>
              <a:buSzPts val="2000"/>
              <a:buFont typeface="Arial Narrow"/>
              <a:buChar char="●"/>
            </a:pPr>
            <a:r>
              <a:rPr b="0" i="0" lang="en-US" sz="2000" u="none" cap="none" strike="noStrike">
                <a:solidFill>
                  <a:schemeClr val="dk1"/>
                </a:solidFill>
                <a:latin typeface="Arial Narrow"/>
                <a:ea typeface="Arial Narrow"/>
                <a:cs typeface="Arial Narrow"/>
                <a:sym typeface="Arial Narrow"/>
              </a:rPr>
              <a:t>Algal blooms are rapid increases in phytoplankton concentration or biomass, and some can contain toxic species known as Harmful Algal Blooms (HABs)</a:t>
            </a:r>
            <a:endParaRPr b="0" i="0" sz="2000" u="none" cap="none" strike="noStrike">
              <a:solidFill>
                <a:schemeClr val="dk1"/>
              </a:solidFill>
              <a:latin typeface="Arial Narrow"/>
              <a:ea typeface="Arial Narrow"/>
              <a:cs typeface="Arial Narrow"/>
              <a:sym typeface="Arial Narrow"/>
            </a:endParaRPr>
          </a:p>
          <a:p>
            <a:pPr indent="-355600" lvl="0" marL="457200" marR="0" rtl="0" algn="l">
              <a:lnSpc>
                <a:spcPct val="115000"/>
              </a:lnSpc>
              <a:spcBef>
                <a:spcPts val="0"/>
              </a:spcBef>
              <a:spcAft>
                <a:spcPts val="0"/>
              </a:spcAft>
              <a:buClr>
                <a:schemeClr val="dk1"/>
              </a:buClr>
              <a:buSzPts val="2000"/>
              <a:buFont typeface="Arial Narrow"/>
              <a:buChar char="●"/>
            </a:pPr>
            <a:r>
              <a:rPr b="0" i="0" lang="en-US" sz="2000" u="none" cap="none" strike="noStrike">
                <a:solidFill>
                  <a:schemeClr val="dk1"/>
                </a:solidFill>
                <a:latin typeface="Arial Narrow"/>
                <a:ea typeface="Arial Narrow"/>
                <a:cs typeface="Arial Narrow"/>
                <a:sym typeface="Arial Narrow"/>
              </a:rPr>
              <a:t>Standard satellite chlorophyll products are not accurate in many coastal waters, due to interference from colored organic dissolved material. </a:t>
            </a:r>
            <a:endParaRPr b="0" i="0" sz="2000" u="none" cap="none" strike="noStrike">
              <a:solidFill>
                <a:schemeClr val="dk1"/>
              </a:solidFill>
              <a:latin typeface="Arial Narrow"/>
              <a:ea typeface="Arial Narrow"/>
              <a:cs typeface="Arial Narrow"/>
              <a:sym typeface="Arial Narrow"/>
            </a:endParaRPr>
          </a:p>
          <a:p>
            <a:pPr indent="-355600" lvl="0" marL="457200" marR="0" rtl="0" algn="l">
              <a:lnSpc>
                <a:spcPct val="115000"/>
              </a:lnSpc>
              <a:spcBef>
                <a:spcPts val="1000"/>
              </a:spcBef>
              <a:spcAft>
                <a:spcPts val="0"/>
              </a:spcAft>
              <a:buClr>
                <a:schemeClr val="dk1"/>
              </a:buClr>
              <a:buSzPts val="2000"/>
              <a:buFont typeface="Arial Narrow"/>
              <a:buChar char="●"/>
            </a:pPr>
            <a:r>
              <a:rPr b="0" i="0" lang="en-US" sz="2000" u="none" cap="none" strike="noStrike">
                <a:solidFill>
                  <a:schemeClr val="dk1"/>
                </a:solidFill>
                <a:latin typeface="Arial Narrow"/>
                <a:ea typeface="Arial Narrow"/>
                <a:cs typeface="Arial Narrow"/>
                <a:sym typeface="Arial Narrow"/>
              </a:rPr>
              <a:t>Alternative products to measure biomass are used in coastal waters.</a:t>
            </a:r>
            <a:endParaRPr b="0" i="0" sz="2000" u="none" cap="none" strike="noStrike">
              <a:solidFill>
                <a:schemeClr val="dk1"/>
              </a:solidFill>
              <a:latin typeface="Arial Narrow"/>
              <a:ea typeface="Arial Narrow"/>
              <a:cs typeface="Arial Narrow"/>
              <a:sym typeface="Arial Narrow"/>
            </a:endParaRPr>
          </a:p>
          <a:p>
            <a:pPr indent="-355600" lvl="1" marL="914400" marR="0" rtl="0" algn="l">
              <a:lnSpc>
                <a:spcPct val="115000"/>
              </a:lnSpc>
              <a:spcBef>
                <a:spcPts val="1000"/>
              </a:spcBef>
              <a:spcAft>
                <a:spcPts val="0"/>
              </a:spcAft>
              <a:buClr>
                <a:schemeClr val="dk1"/>
              </a:buClr>
              <a:buSzPts val="2000"/>
              <a:buFont typeface="Arial Narrow"/>
              <a:buChar char="○"/>
            </a:pPr>
            <a:r>
              <a:rPr b="0" i="0" lang="en-US" sz="2000" u="none" cap="none" strike="noStrike">
                <a:solidFill>
                  <a:schemeClr val="dk1"/>
                </a:solidFill>
                <a:latin typeface="Arial Narrow"/>
                <a:ea typeface="Arial Narrow"/>
                <a:cs typeface="Arial Narrow"/>
                <a:sym typeface="Arial Narrow"/>
              </a:rPr>
              <a:t>Most are regional and may need tuning for other locations</a:t>
            </a:r>
            <a:endParaRPr b="0" i="0" sz="2000" u="none" cap="none" strike="noStrike">
              <a:solidFill>
                <a:schemeClr val="dk1"/>
              </a:solidFill>
              <a:latin typeface="Arial Narrow"/>
              <a:ea typeface="Arial Narrow"/>
              <a:cs typeface="Arial Narrow"/>
              <a:sym typeface="Arial Narrow"/>
            </a:endParaRPr>
          </a:p>
          <a:p>
            <a:pPr indent="-355600" lvl="1" marL="914400" marR="0" rtl="0" algn="l">
              <a:lnSpc>
                <a:spcPct val="115000"/>
              </a:lnSpc>
              <a:spcBef>
                <a:spcPts val="1000"/>
              </a:spcBef>
              <a:spcAft>
                <a:spcPts val="0"/>
              </a:spcAft>
              <a:buClr>
                <a:schemeClr val="dk1"/>
              </a:buClr>
              <a:buSzPts val="2000"/>
              <a:buFont typeface="Arial Narrow"/>
              <a:buChar char="○"/>
            </a:pPr>
            <a:r>
              <a:rPr b="0" i="0" lang="en-US" sz="2000" u="none" cap="none" strike="noStrike">
                <a:solidFill>
                  <a:schemeClr val="dk1"/>
                </a:solidFill>
                <a:latin typeface="Arial Narrow"/>
                <a:ea typeface="Arial Narrow"/>
                <a:cs typeface="Arial Narrow"/>
                <a:sym typeface="Arial Narrow"/>
              </a:rPr>
              <a:t>Some are quantitative based on chlorophyll concentration or fluorescence. Increases in abundance can indicate new blooms</a:t>
            </a:r>
            <a:endParaRPr b="0" i="0" sz="2000" u="none" cap="none" strike="noStrike">
              <a:solidFill>
                <a:schemeClr val="dk1"/>
              </a:solidFill>
              <a:latin typeface="Arial Narrow"/>
              <a:ea typeface="Arial Narrow"/>
              <a:cs typeface="Arial Narrow"/>
              <a:sym typeface="Arial Narrow"/>
            </a:endParaRPr>
          </a:p>
        </p:txBody>
      </p:sp>
      <p:sp>
        <p:nvSpPr>
          <p:cNvPr id="181" name="Google Shape;181;g10c5209ce0f_1_5"/>
          <p:cNvSpPr txBox="1"/>
          <p:nvPr/>
        </p:nvSpPr>
        <p:spPr>
          <a:xfrm>
            <a:off x="7192000" y="2784786"/>
            <a:ext cx="47766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dk1"/>
                </a:solidFill>
                <a:latin typeface="Arial Narrow"/>
                <a:ea typeface="Arial Narrow"/>
                <a:cs typeface="Arial Narrow"/>
                <a:sym typeface="Arial Narrow"/>
              </a:rPr>
              <a:t>Relative Fluorescence- Eastern Gulf of Mexico 08/11/2021</a:t>
            </a:r>
            <a:endParaRPr b="1" i="0" sz="1800" u="none" cap="none" strike="noStrike">
              <a:solidFill>
                <a:schemeClr val="dk1"/>
              </a:solidFill>
              <a:latin typeface="Calibri"/>
              <a:ea typeface="Calibri"/>
              <a:cs typeface="Calibri"/>
              <a:sym typeface="Calibri"/>
            </a:endParaRPr>
          </a:p>
        </p:txBody>
      </p:sp>
      <p:sp>
        <p:nvSpPr>
          <p:cNvPr id="182" name="Google Shape;182;g10c5209ce0f_1_5"/>
          <p:cNvSpPr txBox="1"/>
          <p:nvPr/>
        </p:nvSpPr>
        <p:spPr>
          <a:xfrm>
            <a:off x="7572975" y="125957"/>
            <a:ext cx="39930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dk1"/>
                </a:solidFill>
                <a:latin typeface="Arial Narrow"/>
                <a:ea typeface="Arial Narrow"/>
                <a:cs typeface="Arial Narrow"/>
                <a:sym typeface="Arial Narrow"/>
              </a:rPr>
              <a:t>Cyanobacteria Index  - Lake Erie 09/02/2021</a:t>
            </a:r>
            <a:endParaRPr b="1" i="0" sz="1500" u="none" cap="none" strike="noStrike">
              <a:solidFill>
                <a:schemeClr val="dk1"/>
              </a:solidFill>
              <a:latin typeface="Arial Narrow"/>
              <a:ea typeface="Arial Narrow"/>
              <a:cs typeface="Arial Narrow"/>
              <a:sym typeface="Arial Narrow"/>
            </a:endParaRPr>
          </a:p>
        </p:txBody>
      </p:sp>
      <p:sp>
        <p:nvSpPr>
          <p:cNvPr id="183" name="Google Shape;183;g10c5209ce0f_1_5"/>
          <p:cNvSpPr txBox="1"/>
          <p:nvPr/>
        </p:nvSpPr>
        <p:spPr>
          <a:xfrm>
            <a:off x="31899" y="5062673"/>
            <a:ext cx="7833900" cy="1292621"/>
          </a:xfrm>
          <a:prstGeom prst="rect">
            <a:avLst/>
          </a:prstGeom>
          <a:solidFill>
            <a:srgbClr val="FEE59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Narrow"/>
                <a:ea typeface="Arial Narrow"/>
                <a:cs typeface="Arial Narrow"/>
                <a:sym typeface="Arial Narrow"/>
              </a:rPr>
              <a:t>Data Product Availability</a:t>
            </a:r>
            <a:endParaRPr b="0" i="0" sz="15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Arial Narrow"/>
                <a:ea typeface="Arial Narrow"/>
                <a:cs typeface="Arial Narrow"/>
                <a:sym typeface="Arial Narrow"/>
              </a:rPr>
              <a:t>NOAA National Centers for Coastal Ocean Science (distributed by CoastWatch)</a:t>
            </a:r>
            <a:endParaRPr b="0" i="0" sz="15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500"/>
              <a:buFont typeface="Arial"/>
              <a:buNone/>
            </a:pPr>
            <a:r>
              <a:rPr b="0" i="0" lang="en-US" sz="1500" u="sng" cap="none" strike="noStrike">
                <a:solidFill>
                  <a:schemeClr val="hlink"/>
                </a:solidFill>
                <a:latin typeface="Arial Narrow"/>
                <a:ea typeface="Arial Narrow"/>
                <a:cs typeface="Arial Narrow"/>
                <a:sym typeface="Arial Narrow"/>
                <a:hlinkClick r:id="rId3"/>
              </a:rPr>
              <a:t>https://coastwatch.noaa.gov/cw_html/NCCOS.html</a:t>
            </a:r>
            <a:r>
              <a:rPr b="0" i="0" lang="en-US" sz="1500" u="none" cap="none" strike="noStrike">
                <a:solidFill>
                  <a:schemeClr val="dk1"/>
                </a:solidFill>
                <a:latin typeface="Arial Narrow"/>
                <a:ea typeface="Arial Narrow"/>
                <a:cs typeface="Arial Narrow"/>
                <a:sym typeface="Arial Narrow"/>
              </a:rPr>
              <a:t> </a:t>
            </a:r>
            <a:endParaRPr b="0" i="0" sz="15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chemeClr val="dk1"/>
              </a:buClr>
              <a:buSzPts val="1100"/>
              <a:buFont typeface="Arial"/>
              <a:buNone/>
            </a:pPr>
            <a:r>
              <a:rPr b="0" i="0" lang="en-US" sz="1500" u="none" cap="none" strike="noStrike">
                <a:solidFill>
                  <a:schemeClr val="dk1"/>
                </a:solidFill>
                <a:latin typeface="Arial Narrow"/>
                <a:ea typeface="Arial Narrow"/>
                <a:cs typeface="Arial Narrow"/>
                <a:sym typeface="Arial Narrow"/>
              </a:rPr>
              <a:t> NOAA’s HAB Monitoring System</a:t>
            </a:r>
            <a:endParaRPr b="0" i="0" sz="15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500"/>
              <a:buFont typeface="Arial"/>
              <a:buNone/>
            </a:pPr>
            <a:r>
              <a:rPr b="0" i="0" lang="en-US" sz="1500" u="sng" cap="none" strike="noStrike">
                <a:solidFill>
                  <a:schemeClr val="hlink"/>
                </a:solidFill>
                <a:latin typeface="Arial Narrow"/>
                <a:ea typeface="Arial Narrow"/>
                <a:cs typeface="Arial Narrow"/>
                <a:sym typeface="Arial Narrow"/>
                <a:hlinkClick r:id="rId4"/>
              </a:rPr>
              <a:t>https://coastalscience.noaa.gov/research/stressor-impacts-mitigation/hab-monitoring-system</a:t>
            </a:r>
            <a:endParaRPr b="0" i="0" sz="1500" u="none" cap="none" strike="noStrike">
              <a:solidFill>
                <a:schemeClr val="dk1"/>
              </a:solidFill>
              <a:latin typeface="Arial Narrow"/>
              <a:ea typeface="Arial Narrow"/>
              <a:cs typeface="Arial Narrow"/>
              <a:sym typeface="Arial Narrow"/>
            </a:endParaRPr>
          </a:p>
        </p:txBody>
      </p:sp>
      <p:pic>
        <p:nvPicPr>
          <p:cNvPr id="184" name="Google Shape;184;g10c5209ce0f_1_5"/>
          <p:cNvPicPr preferRelativeResize="0"/>
          <p:nvPr/>
        </p:nvPicPr>
        <p:blipFill rotWithShape="1">
          <a:blip r:embed="rId5">
            <a:alphaModFix/>
          </a:blip>
          <a:srcRect b="0" l="0" r="0" t="0"/>
          <a:stretch/>
        </p:blipFill>
        <p:spPr>
          <a:xfrm>
            <a:off x="7258388" y="498925"/>
            <a:ext cx="4491385" cy="2084225"/>
          </a:xfrm>
          <a:prstGeom prst="rect">
            <a:avLst/>
          </a:prstGeom>
          <a:noFill/>
          <a:ln>
            <a:noFill/>
          </a:ln>
        </p:spPr>
      </p:pic>
      <p:pic>
        <p:nvPicPr>
          <p:cNvPr id="185" name="Google Shape;185;g10c5209ce0f_1_5"/>
          <p:cNvPicPr preferRelativeResize="0"/>
          <p:nvPr/>
        </p:nvPicPr>
        <p:blipFill rotWithShape="1">
          <a:blip r:embed="rId6">
            <a:alphaModFix/>
          </a:blip>
          <a:srcRect b="31608" l="0" r="0" t="0"/>
          <a:stretch/>
        </p:blipFill>
        <p:spPr>
          <a:xfrm>
            <a:off x="8355138" y="3136500"/>
            <a:ext cx="2464205" cy="3187974"/>
          </a:xfrm>
          <a:prstGeom prst="rect">
            <a:avLst/>
          </a:prstGeom>
          <a:noFill/>
          <a:ln>
            <a:noFill/>
          </a:ln>
        </p:spPr>
      </p:pic>
      <p:pic>
        <p:nvPicPr>
          <p:cNvPr id="186" name="Google Shape;186;g10c5209ce0f_1_5"/>
          <p:cNvPicPr preferRelativeResize="0"/>
          <p:nvPr/>
        </p:nvPicPr>
        <p:blipFill rotWithShape="1">
          <a:blip r:embed="rId7">
            <a:alphaModFix/>
          </a:blip>
          <a:srcRect b="0" l="0" r="0" t="0"/>
          <a:stretch/>
        </p:blipFill>
        <p:spPr>
          <a:xfrm>
            <a:off x="5943600" y="3276600"/>
            <a:ext cx="304800" cy="30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5000"/>
                                        <p:tgtEl>
                                          <p:spTgt spid="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g1074fe0e50b_10_39"/>
          <p:cNvSpPr txBox="1"/>
          <p:nvPr>
            <p:ph type="title"/>
          </p:nvPr>
        </p:nvSpPr>
        <p:spPr>
          <a:xfrm>
            <a:off x="155584" y="84130"/>
            <a:ext cx="6172200" cy="820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4E79"/>
              </a:buClr>
              <a:buSzPts val="3200"/>
              <a:buFont typeface="Arial Narrow"/>
              <a:buNone/>
            </a:pPr>
            <a:r>
              <a:rPr lang="en-US"/>
              <a:t>Phytoplankton Community Composition</a:t>
            </a:r>
            <a:endParaRPr/>
          </a:p>
        </p:txBody>
      </p:sp>
      <p:sp>
        <p:nvSpPr>
          <p:cNvPr descr="https://www.star.nesdis.noaa.gov/data/socd3/coastwatch/products/msi/browse/S2A_MSI_20200907T154911_T18STH_MCI.png" id="193" name="Google Shape;193;g1074fe0e50b_10_39"/>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94" name="Google Shape;194;g1074fe0e50b_10_39"/>
          <p:cNvSpPr txBox="1"/>
          <p:nvPr/>
        </p:nvSpPr>
        <p:spPr>
          <a:xfrm>
            <a:off x="31899" y="5439867"/>
            <a:ext cx="5126100" cy="923400"/>
          </a:xfrm>
          <a:prstGeom prst="rect">
            <a:avLst/>
          </a:prstGeom>
          <a:solidFill>
            <a:srgbClr val="FEE59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Narrow"/>
                <a:ea typeface="Arial Narrow"/>
                <a:cs typeface="Arial Narrow"/>
                <a:sym typeface="Arial Narrow"/>
              </a:rPr>
              <a:t>Data Product Availability: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Narrow"/>
                <a:ea typeface="Arial Narrow"/>
                <a:cs typeface="Arial Narrow"/>
                <a:sym typeface="Arial Narrow"/>
                <a:extLst>
                  <a:ext uri="http://customooxmlschemas.google.com/">
                    <go:slidesCustomData xmlns:go="http://customooxmlschemas.google.com/" textRoundtripDataId="7"/>
                  </a:ext>
                </a:extLst>
              </a:rPr>
              <a:t>Some experimental products exist, but most are not publically available </a:t>
            </a:r>
            <a:endParaRPr b="0" i="0" sz="1800" u="none" cap="none" strike="noStrike">
              <a:solidFill>
                <a:srgbClr val="000000"/>
              </a:solidFill>
              <a:latin typeface="Arial"/>
              <a:ea typeface="Arial"/>
              <a:cs typeface="Arial"/>
              <a:sym typeface="Arial"/>
            </a:endParaRPr>
          </a:p>
        </p:txBody>
      </p:sp>
      <p:pic>
        <p:nvPicPr>
          <p:cNvPr id="195" name="Google Shape;195;g1074fe0e50b_10_39"/>
          <p:cNvPicPr preferRelativeResize="0"/>
          <p:nvPr/>
        </p:nvPicPr>
        <p:blipFill rotWithShape="1">
          <a:blip r:embed="rId3">
            <a:alphaModFix/>
          </a:blip>
          <a:srcRect b="52765" l="15088" r="51048" t="15785"/>
          <a:stretch/>
        </p:blipFill>
        <p:spPr>
          <a:xfrm>
            <a:off x="6629154" y="244926"/>
            <a:ext cx="4550955" cy="2810398"/>
          </a:xfrm>
          <a:prstGeom prst="rect">
            <a:avLst/>
          </a:prstGeom>
          <a:noFill/>
          <a:ln>
            <a:noFill/>
          </a:ln>
        </p:spPr>
      </p:pic>
      <p:sp>
        <p:nvSpPr>
          <p:cNvPr id="196" name="Google Shape;196;g1074fe0e50b_10_39"/>
          <p:cNvSpPr txBox="1"/>
          <p:nvPr/>
        </p:nvSpPr>
        <p:spPr>
          <a:xfrm>
            <a:off x="5896950" y="5912200"/>
            <a:ext cx="6340800" cy="529500"/>
          </a:xfrm>
          <a:prstGeom prst="rect">
            <a:avLst/>
          </a:prstGeom>
          <a:noFill/>
          <a:ln>
            <a:noFill/>
          </a:ln>
        </p:spPr>
        <p:txBody>
          <a:bodyPr anchorCtr="0" anchor="t" bIns="91425" lIns="91425" spcFirstLastPara="1" rIns="91425" wrap="square" tIns="91425">
            <a:spAutoFit/>
          </a:bodyPr>
          <a:lstStyle/>
          <a:p>
            <a:pPr indent="0" lvl="0" marL="0" marR="0" rtl="0" algn="r">
              <a:lnSpc>
                <a:spcPct val="70000"/>
              </a:lnSpc>
              <a:spcBef>
                <a:spcPts val="0"/>
              </a:spcBef>
              <a:spcAft>
                <a:spcPts val="0"/>
              </a:spcAft>
              <a:buClr>
                <a:srgbClr val="000000"/>
              </a:buClr>
              <a:buSzPts val="1600"/>
              <a:buFont typeface="Arial"/>
              <a:buNone/>
            </a:pPr>
            <a:r>
              <a:rPr b="0" i="0" lang="en-US" sz="1600" u="none" cap="none" strike="noStrike">
                <a:solidFill>
                  <a:srgbClr val="1F4E79"/>
                </a:solidFill>
                <a:latin typeface="Arial Narrow"/>
                <a:ea typeface="Arial Narrow"/>
                <a:cs typeface="Arial Narrow"/>
                <a:sym typeface="Arial Narrow"/>
              </a:rPr>
              <a:t>https://www.awi.de/en/science/climate-sciences/physical-oceanography/main-research-focus/ocean-optics.html</a:t>
            </a:r>
            <a:endParaRPr b="0" i="0" sz="1400" u="none" cap="none" strike="noStrike">
              <a:solidFill>
                <a:srgbClr val="000000"/>
              </a:solidFill>
              <a:latin typeface="Arial"/>
              <a:ea typeface="Arial"/>
              <a:cs typeface="Arial"/>
              <a:sym typeface="Arial"/>
            </a:endParaRPr>
          </a:p>
        </p:txBody>
      </p:sp>
      <p:pic>
        <p:nvPicPr>
          <p:cNvPr id="197" name="Google Shape;197;g1074fe0e50b_10_39"/>
          <p:cNvPicPr preferRelativeResize="0"/>
          <p:nvPr/>
        </p:nvPicPr>
        <p:blipFill rotWithShape="1">
          <a:blip r:embed="rId4">
            <a:alphaModFix/>
          </a:blip>
          <a:srcRect b="52767" l="48135" r="17488" t="16754"/>
          <a:stretch/>
        </p:blipFill>
        <p:spPr>
          <a:xfrm>
            <a:off x="7488644" y="3055324"/>
            <a:ext cx="4550955" cy="2683177"/>
          </a:xfrm>
          <a:prstGeom prst="rect">
            <a:avLst/>
          </a:prstGeom>
          <a:noFill/>
          <a:ln>
            <a:noFill/>
          </a:ln>
        </p:spPr>
      </p:pic>
      <p:sp>
        <p:nvSpPr>
          <p:cNvPr id="198" name="Google Shape;198;g1074fe0e50b_10_39"/>
          <p:cNvSpPr txBox="1"/>
          <p:nvPr/>
        </p:nvSpPr>
        <p:spPr>
          <a:xfrm>
            <a:off x="313900" y="997600"/>
            <a:ext cx="6340800" cy="47409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15000"/>
              </a:lnSpc>
              <a:spcBef>
                <a:spcPts val="0"/>
              </a:spcBef>
              <a:spcAft>
                <a:spcPts val="0"/>
              </a:spcAft>
              <a:buClr>
                <a:schemeClr val="dk1"/>
              </a:buClr>
              <a:buSzPts val="2000"/>
              <a:buFont typeface="Arial"/>
              <a:buChar char="●"/>
            </a:pPr>
            <a:r>
              <a:rPr b="0" i="0" lang="en-US" sz="2000" u="none" cap="none" strike="noStrike">
                <a:solidFill>
                  <a:schemeClr val="dk1"/>
                </a:solidFill>
                <a:latin typeface="Arial Narrow"/>
                <a:ea typeface="Arial Narrow"/>
                <a:cs typeface="Arial Narrow"/>
                <a:sym typeface="Arial Narrow"/>
              </a:rPr>
              <a:t>Satellite ocean color data is used to derive phytoplankton community with algorithms for: </a:t>
            </a:r>
            <a:endParaRPr b="0" i="0" sz="2000" u="none" cap="none" strike="noStrike">
              <a:solidFill>
                <a:schemeClr val="dk1"/>
              </a:solidFill>
              <a:latin typeface="Arial Narrow"/>
              <a:ea typeface="Arial Narrow"/>
              <a:cs typeface="Arial Narrow"/>
              <a:sym typeface="Arial Narrow"/>
            </a:endParaRPr>
          </a:p>
          <a:p>
            <a:pPr indent="0" lvl="0" marL="457200" marR="0" rtl="0" algn="l">
              <a:lnSpc>
                <a:spcPct val="115000"/>
              </a:lnSpc>
              <a:spcBef>
                <a:spcPts val="0"/>
              </a:spcBef>
              <a:spcAft>
                <a:spcPts val="0"/>
              </a:spcAft>
              <a:buClr>
                <a:schemeClr val="dk1"/>
              </a:buClr>
              <a:buSzPts val="1100"/>
              <a:buFont typeface="Arial"/>
              <a:buNone/>
            </a:pPr>
            <a:r>
              <a:t/>
            </a:r>
            <a:endParaRPr b="0" i="0" sz="2000" u="none" cap="none" strike="noStrike">
              <a:solidFill>
                <a:schemeClr val="dk1"/>
              </a:solidFill>
              <a:latin typeface="Arial Narrow"/>
              <a:ea typeface="Arial Narrow"/>
              <a:cs typeface="Arial Narrow"/>
              <a:sym typeface="Arial Narrow"/>
            </a:endParaRPr>
          </a:p>
          <a:p>
            <a:pPr indent="0" lvl="0" marL="457200" marR="0" rtl="0" algn="l">
              <a:lnSpc>
                <a:spcPct val="115000"/>
              </a:lnSpc>
              <a:spcBef>
                <a:spcPts val="0"/>
              </a:spcBef>
              <a:spcAft>
                <a:spcPts val="0"/>
              </a:spcAft>
              <a:buClr>
                <a:schemeClr val="dk1"/>
              </a:buClr>
              <a:buSzPts val="1100"/>
              <a:buFont typeface="Arial"/>
              <a:buNone/>
            </a:pPr>
            <a:r>
              <a:rPr b="0" i="0" lang="en-US" sz="2000" u="none" cap="none" strike="noStrike">
                <a:solidFill>
                  <a:schemeClr val="dk1"/>
                </a:solidFill>
                <a:latin typeface="Arial Narrow"/>
                <a:ea typeface="Arial Narrow"/>
                <a:cs typeface="Arial Narrow"/>
                <a:sym typeface="Arial Narrow"/>
              </a:rPr>
              <a:t>1. Phytoplankton taxonomic class</a:t>
            </a:r>
            <a:endParaRPr b="0" i="0" sz="2000" u="none" cap="none" strike="noStrike">
              <a:solidFill>
                <a:schemeClr val="dk1"/>
              </a:solidFill>
              <a:latin typeface="Arial Narrow"/>
              <a:ea typeface="Arial Narrow"/>
              <a:cs typeface="Arial Narrow"/>
              <a:sym typeface="Arial Narrow"/>
            </a:endParaRPr>
          </a:p>
          <a:p>
            <a:pPr indent="0" lvl="0" marL="457200" marR="0" rtl="0" algn="l">
              <a:lnSpc>
                <a:spcPct val="115000"/>
              </a:lnSpc>
              <a:spcBef>
                <a:spcPts val="0"/>
              </a:spcBef>
              <a:spcAft>
                <a:spcPts val="0"/>
              </a:spcAft>
              <a:buClr>
                <a:schemeClr val="dk1"/>
              </a:buClr>
              <a:buSzPts val="1100"/>
              <a:buFont typeface="Arial"/>
              <a:buNone/>
            </a:pPr>
            <a:r>
              <a:rPr b="0" i="0" lang="en-US" sz="2000" u="none" cap="none" strike="noStrike">
                <a:solidFill>
                  <a:schemeClr val="dk1"/>
                </a:solidFill>
                <a:latin typeface="Arial Narrow"/>
                <a:ea typeface="Arial Narrow"/>
                <a:cs typeface="Arial Narrow"/>
                <a:sym typeface="Arial Narrow"/>
              </a:rPr>
              <a:t>2. Phytoplankton size class</a:t>
            </a:r>
            <a:endParaRPr b="0" i="0" sz="2000" u="none" cap="none" strike="noStrike">
              <a:solidFill>
                <a:schemeClr val="dk1"/>
              </a:solidFill>
              <a:latin typeface="Arial Narrow"/>
              <a:ea typeface="Arial Narrow"/>
              <a:cs typeface="Arial Narrow"/>
              <a:sym typeface="Arial Narrow"/>
            </a:endParaRPr>
          </a:p>
          <a:p>
            <a:pPr indent="0" lvl="0" marL="457200" marR="0" rtl="0" algn="l">
              <a:lnSpc>
                <a:spcPct val="115000"/>
              </a:lnSpc>
              <a:spcBef>
                <a:spcPts val="0"/>
              </a:spcBef>
              <a:spcAft>
                <a:spcPts val="0"/>
              </a:spcAft>
              <a:buClr>
                <a:schemeClr val="dk1"/>
              </a:buClr>
              <a:buSzPts val="1100"/>
              <a:buFont typeface="Arial"/>
              <a:buNone/>
            </a:pPr>
            <a:r>
              <a:rPr b="0" i="0" lang="en-US" sz="2000" u="none" cap="none" strike="noStrike">
                <a:solidFill>
                  <a:schemeClr val="dk1"/>
                </a:solidFill>
                <a:latin typeface="Arial Narrow"/>
                <a:ea typeface="Arial Narrow"/>
                <a:cs typeface="Arial Narrow"/>
                <a:sym typeface="Arial Narrow"/>
              </a:rPr>
              <a:t>3. Particle size distribution </a:t>
            </a:r>
            <a:endParaRPr b="0" i="0" sz="2000" u="none" cap="none" strike="noStrike">
              <a:solidFill>
                <a:schemeClr val="dk1"/>
              </a:solidFill>
              <a:latin typeface="Arial Narrow"/>
              <a:ea typeface="Arial Narrow"/>
              <a:cs typeface="Arial Narrow"/>
              <a:sym typeface="Arial Narrow"/>
            </a:endParaRPr>
          </a:p>
          <a:p>
            <a:pPr indent="0" lvl="0" marL="457200" marR="0" rtl="0" algn="l">
              <a:lnSpc>
                <a:spcPct val="115000"/>
              </a:lnSpc>
              <a:spcBef>
                <a:spcPts val="0"/>
              </a:spcBef>
              <a:spcAft>
                <a:spcPts val="0"/>
              </a:spcAft>
              <a:buClr>
                <a:schemeClr val="dk1"/>
              </a:buClr>
              <a:buSzPts val="1100"/>
              <a:buFont typeface="Arial"/>
              <a:buNone/>
            </a:pPr>
            <a:r>
              <a:t/>
            </a:r>
            <a:endParaRPr b="0" i="0" sz="2000" u="none" cap="none" strike="noStrike">
              <a:solidFill>
                <a:schemeClr val="dk1"/>
              </a:solidFill>
              <a:latin typeface="Arial Narrow"/>
              <a:ea typeface="Arial Narrow"/>
              <a:cs typeface="Arial Narrow"/>
              <a:sym typeface="Arial Narrow"/>
            </a:endParaRPr>
          </a:p>
          <a:p>
            <a:pPr indent="-355600" lvl="0" marL="457200" marR="0" rtl="0" algn="l">
              <a:lnSpc>
                <a:spcPct val="115000"/>
              </a:lnSpc>
              <a:spcBef>
                <a:spcPts val="0"/>
              </a:spcBef>
              <a:spcAft>
                <a:spcPts val="0"/>
              </a:spcAft>
              <a:buClr>
                <a:schemeClr val="dk1"/>
              </a:buClr>
              <a:buSzPts val="2000"/>
              <a:buFont typeface="Arial"/>
              <a:buChar char="●"/>
            </a:pPr>
            <a:r>
              <a:rPr b="0" i="0" lang="en-US" sz="2000" u="none" cap="none" strike="noStrike">
                <a:solidFill>
                  <a:schemeClr val="dk1"/>
                </a:solidFill>
                <a:latin typeface="Arial Narrow"/>
                <a:ea typeface="Arial Narrow"/>
                <a:cs typeface="Arial Narrow"/>
                <a:sym typeface="Arial Narrow"/>
              </a:rPr>
              <a:t>These are based on abundance, radiance, absorption, and scattering parameters. </a:t>
            </a:r>
            <a:endParaRPr b="0" i="0" sz="2000" u="none" cap="none" strike="noStrike">
              <a:solidFill>
                <a:schemeClr val="dk1"/>
              </a:solidFill>
              <a:latin typeface="Arial Narrow"/>
              <a:ea typeface="Arial Narrow"/>
              <a:cs typeface="Arial Narrow"/>
              <a:sym typeface="Arial Narrow"/>
            </a:endParaRPr>
          </a:p>
          <a:p>
            <a:pPr indent="0" lvl="0" marL="457200" marR="0" rtl="0" algn="l">
              <a:lnSpc>
                <a:spcPct val="115000"/>
              </a:lnSpc>
              <a:spcBef>
                <a:spcPts val="0"/>
              </a:spcBef>
              <a:spcAft>
                <a:spcPts val="0"/>
              </a:spcAft>
              <a:buClr>
                <a:schemeClr val="dk1"/>
              </a:buClr>
              <a:buSzPts val="1100"/>
              <a:buFont typeface="Arial"/>
              <a:buNone/>
            </a:pPr>
            <a:r>
              <a:t/>
            </a:r>
            <a:endParaRPr b="0" i="0" sz="2000" u="none" cap="none" strike="noStrike">
              <a:solidFill>
                <a:schemeClr val="dk1"/>
              </a:solidFill>
              <a:latin typeface="Arial Narrow"/>
              <a:ea typeface="Arial Narrow"/>
              <a:cs typeface="Arial Narrow"/>
              <a:sym typeface="Arial Narrow"/>
            </a:endParaRPr>
          </a:p>
          <a:p>
            <a:pPr indent="-355600" lvl="0" marL="457200" marR="0" rtl="0" algn="l">
              <a:lnSpc>
                <a:spcPct val="115000"/>
              </a:lnSpc>
              <a:spcBef>
                <a:spcPts val="0"/>
              </a:spcBef>
              <a:spcAft>
                <a:spcPts val="0"/>
              </a:spcAft>
              <a:buClr>
                <a:schemeClr val="dk1"/>
              </a:buClr>
              <a:buSzPts val="2000"/>
              <a:buFont typeface="Arial"/>
              <a:buChar char="●"/>
            </a:pPr>
            <a:r>
              <a:rPr b="0" i="0" lang="en-US" sz="2000" u="none" cap="none" strike="noStrike">
                <a:solidFill>
                  <a:schemeClr val="dk1"/>
                </a:solidFill>
                <a:latin typeface="Arial Narrow"/>
                <a:ea typeface="Arial Narrow"/>
                <a:cs typeface="Arial Narrow"/>
                <a:sym typeface="Arial Narrow"/>
              </a:rPr>
              <a:t>Formerly known as “Phytoplankton Functional Types”   </a:t>
            </a:r>
            <a:endParaRPr b="0" i="0" sz="2000" u="none" cap="none" strike="noStrike">
              <a:solidFill>
                <a:schemeClr val="dk1"/>
              </a:solidFill>
              <a:latin typeface="Arial Narrow"/>
              <a:ea typeface="Arial Narrow"/>
              <a:cs typeface="Arial Narrow"/>
              <a:sym typeface="Arial Narrow"/>
            </a:endParaRPr>
          </a:p>
          <a:p>
            <a:pPr indent="0" lvl="0" marL="0" marR="0" rtl="0" algn="l">
              <a:lnSpc>
                <a:spcPct val="115000"/>
              </a:lnSpc>
              <a:spcBef>
                <a:spcPts val="0"/>
              </a:spcBef>
              <a:spcAft>
                <a:spcPts val="0"/>
              </a:spcAft>
              <a:buClr>
                <a:srgbClr val="262626"/>
              </a:buClr>
              <a:buSzPts val="2138"/>
              <a:buFont typeface="Arial"/>
              <a:buNone/>
            </a:pPr>
            <a:r>
              <a:t/>
            </a:r>
            <a:endParaRPr b="1" i="0" sz="2000" u="none" cap="none" strike="noStrike">
              <a:solidFill>
                <a:srgbClr val="00467F"/>
              </a:solidFill>
              <a:latin typeface="Arial Narrow"/>
              <a:ea typeface="Arial Narrow"/>
              <a:cs typeface="Arial Narrow"/>
              <a:sym typeface="Arial Narrow"/>
            </a:endParaRPr>
          </a:p>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rgbClr val="000000"/>
              </a:solidFill>
              <a:latin typeface="Arial Narrow"/>
              <a:ea typeface="Arial Narrow"/>
              <a:cs typeface="Arial Narrow"/>
              <a:sym typeface="Arial Narrow"/>
            </a:endParaRPr>
          </a:p>
        </p:txBody>
      </p:sp>
      <p:sp>
        <p:nvSpPr>
          <p:cNvPr id="199" name="Google Shape;199;g1074fe0e50b_10_39"/>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Course                                      http://coastwatch.noaa.gov</a:t>
            </a:r>
            <a:endParaRPr/>
          </a:p>
        </p:txBody>
      </p:sp>
      <p:pic>
        <p:nvPicPr>
          <p:cNvPr id="200" name="Google Shape;200;g1074fe0e50b_10_39"/>
          <p:cNvPicPr preferRelativeResize="0"/>
          <p:nvPr/>
        </p:nvPicPr>
        <p:blipFill rotWithShape="1">
          <a:blip r:embed="rId5">
            <a:alphaModFix/>
          </a:blip>
          <a:srcRect b="0" l="0" r="0" t="0"/>
          <a:stretch/>
        </p:blipFill>
        <p:spPr>
          <a:xfrm>
            <a:off x="4440725" y="1936687"/>
            <a:ext cx="304800" cy="30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5000"/>
                                        <p:tgtEl>
                                          <p:spTgt spid="2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g108fa84f772_0_37"/>
          <p:cNvPicPr preferRelativeResize="0"/>
          <p:nvPr/>
        </p:nvPicPr>
        <p:blipFill rotWithShape="1">
          <a:blip r:embed="rId3">
            <a:alphaModFix/>
          </a:blip>
          <a:srcRect b="35787" l="0" r="0" t="2134"/>
          <a:stretch/>
        </p:blipFill>
        <p:spPr>
          <a:xfrm>
            <a:off x="5378725" y="769609"/>
            <a:ext cx="6636423" cy="4577508"/>
          </a:xfrm>
          <a:prstGeom prst="rect">
            <a:avLst/>
          </a:prstGeom>
          <a:noFill/>
          <a:ln>
            <a:noFill/>
          </a:ln>
        </p:spPr>
      </p:pic>
      <p:sp>
        <p:nvSpPr>
          <p:cNvPr id="206" name="Google Shape;206;g108fa84f772_0_37"/>
          <p:cNvSpPr txBox="1"/>
          <p:nvPr>
            <p:ph type="title"/>
          </p:nvPr>
        </p:nvSpPr>
        <p:spPr>
          <a:xfrm>
            <a:off x="528298" y="11557"/>
            <a:ext cx="10515600" cy="1325700"/>
          </a:xfrm>
          <a:prstGeom prst="rect">
            <a:avLst/>
          </a:prstGeom>
          <a:noFill/>
          <a:ln>
            <a:noFill/>
          </a:ln>
          <a:effectLst>
            <a:outerShdw blurRad="63500" rotWithShape="0" algn="ctr" dir="2700000" dist="53882">
              <a:schemeClr val="lt1">
                <a:alpha val="74509"/>
              </a:scheme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t>CDOM (Colored Dissolved Organic Material) </a:t>
            </a:r>
            <a:br>
              <a:rPr lang="en-US"/>
            </a:br>
            <a:r>
              <a:rPr lang="en-US" sz="3200">
                <a:latin typeface="Arial Narrow"/>
                <a:ea typeface="Arial Narrow"/>
                <a:cs typeface="Arial Narrow"/>
                <a:sym typeface="Arial Narrow"/>
              </a:rPr>
              <a:t> </a:t>
            </a:r>
            <a:endParaRPr/>
          </a:p>
        </p:txBody>
      </p:sp>
      <p:sp>
        <p:nvSpPr>
          <p:cNvPr id="207" name="Google Shape;207;g108fa84f772_0_37"/>
          <p:cNvSpPr txBox="1"/>
          <p:nvPr>
            <p:ph idx="11" type="ftr"/>
          </p:nvPr>
        </p:nvSpPr>
        <p:spPr>
          <a:xfrm>
            <a:off x="1221458" y="6441410"/>
            <a:ext cx="93693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Course                                      http://coastwatch.noaa.gov</a:t>
            </a:r>
            <a:endParaRPr/>
          </a:p>
        </p:txBody>
      </p:sp>
      <p:sp>
        <p:nvSpPr>
          <p:cNvPr id="208" name="Google Shape;208;g108fa84f772_0_37"/>
          <p:cNvSpPr txBox="1"/>
          <p:nvPr/>
        </p:nvSpPr>
        <p:spPr>
          <a:xfrm>
            <a:off x="31899" y="5347117"/>
            <a:ext cx="6971700" cy="1015800"/>
          </a:xfrm>
          <a:prstGeom prst="rect">
            <a:avLst/>
          </a:prstGeom>
          <a:solidFill>
            <a:srgbClr val="FEE59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dk1"/>
                </a:solidFill>
                <a:latin typeface="Arial Narrow"/>
                <a:ea typeface="Arial Narrow"/>
                <a:cs typeface="Arial Narrow"/>
                <a:sym typeface="Arial Narrow"/>
              </a:rPr>
              <a:t>Data Product Availability:</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Arial Narrow"/>
                <a:ea typeface="Arial Narrow"/>
                <a:cs typeface="Arial Narrow"/>
                <a:sym typeface="Arial Narrow"/>
              </a:rPr>
              <a:t>Global, daily, weekly, and monthly composites from ESA’s OC-CCI product served by CW-WCN</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Arial Narrow"/>
                <a:ea typeface="Arial Narrow"/>
                <a:cs typeface="Arial Narrow"/>
                <a:sym typeface="Arial Narrow"/>
              </a:rPr>
              <a:t>Global, daily, weekly, and monthly composites for all US OC sensors served by NASA  </a:t>
            </a:r>
            <a:endParaRPr b="0" i="0" sz="15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Arial Narrow"/>
                <a:ea typeface="Arial Narrow"/>
                <a:cs typeface="Arial Narrow"/>
                <a:sym typeface="Arial Narrow"/>
              </a:rPr>
              <a:t>Monthly, daily for the Great Lakes on the CW-GLN</a:t>
            </a:r>
            <a:endParaRPr b="0" i="0" sz="1100" u="none" cap="none" strike="noStrike">
              <a:solidFill>
                <a:srgbClr val="000000"/>
              </a:solidFill>
              <a:latin typeface="Arial"/>
              <a:ea typeface="Arial"/>
              <a:cs typeface="Arial"/>
              <a:sym typeface="Arial"/>
            </a:endParaRPr>
          </a:p>
        </p:txBody>
      </p:sp>
      <p:sp>
        <p:nvSpPr>
          <p:cNvPr id="209" name="Google Shape;209;g108fa84f772_0_37"/>
          <p:cNvSpPr txBox="1"/>
          <p:nvPr/>
        </p:nvSpPr>
        <p:spPr>
          <a:xfrm>
            <a:off x="412100" y="924700"/>
            <a:ext cx="4494600" cy="4094400"/>
          </a:xfrm>
          <a:prstGeom prst="rect">
            <a:avLst/>
          </a:prstGeom>
          <a:noFill/>
          <a:ln>
            <a:noFill/>
          </a:ln>
        </p:spPr>
        <p:txBody>
          <a:bodyPr anchorCtr="0" anchor="t" bIns="45700" lIns="91425" spcFirstLastPara="1" rIns="91425" wrap="square" tIns="45700">
            <a:spAutoFit/>
          </a:bodyPr>
          <a:lstStyle/>
          <a:p>
            <a:pPr indent="-355600" lvl="0" marL="457200" marR="0" rtl="0" algn="l">
              <a:lnSpc>
                <a:spcPct val="100000"/>
              </a:lnSpc>
              <a:spcBef>
                <a:spcPts val="0"/>
              </a:spcBef>
              <a:spcAft>
                <a:spcPts val="0"/>
              </a:spcAft>
              <a:buClr>
                <a:schemeClr val="dk1"/>
              </a:buClr>
              <a:buSzPts val="2000"/>
              <a:buFont typeface="Arial Narrow"/>
              <a:buChar char="●"/>
            </a:pPr>
            <a:r>
              <a:rPr b="0" i="0" lang="en-US" sz="2000" u="none" cap="none" strike="noStrike">
                <a:solidFill>
                  <a:schemeClr val="dk1"/>
                </a:solidFill>
                <a:latin typeface="Arial Narrow"/>
                <a:ea typeface="Arial Narrow"/>
                <a:cs typeface="Arial Narrow"/>
                <a:sym typeface="Arial Narrow"/>
              </a:rPr>
              <a:t>CDOM is most prevalent in coastal waters and highly reduces valid retrievals of chlorophyll values from satellite data </a:t>
            </a:r>
            <a:endParaRPr b="0" i="0" sz="2000" u="none" cap="none" strike="noStrike">
              <a:solidFill>
                <a:schemeClr val="dk1"/>
              </a:solidFill>
              <a:latin typeface="Arial Narrow"/>
              <a:ea typeface="Arial Narrow"/>
              <a:cs typeface="Arial Narrow"/>
              <a:sym typeface="Arial Narrow"/>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Narrow"/>
              <a:ea typeface="Arial Narrow"/>
              <a:cs typeface="Arial Narrow"/>
              <a:sym typeface="Arial Narrow"/>
            </a:endParaRPr>
          </a:p>
          <a:p>
            <a:pPr indent="-355600" lvl="0" marL="457200" marR="0" rtl="0" algn="l">
              <a:lnSpc>
                <a:spcPct val="100000"/>
              </a:lnSpc>
              <a:spcBef>
                <a:spcPts val="0"/>
              </a:spcBef>
              <a:spcAft>
                <a:spcPts val="0"/>
              </a:spcAft>
              <a:buClr>
                <a:schemeClr val="dk1"/>
              </a:buClr>
              <a:buSzPts val="2000"/>
              <a:buFont typeface="Arial Narrow"/>
              <a:buChar char="●"/>
            </a:pPr>
            <a:r>
              <a:rPr b="0" i="0" lang="en-US" sz="2000" u="none" cap="none" strike="noStrike">
                <a:solidFill>
                  <a:schemeClr val="dk1"/>
                </a:solidFill>
                <a:latin typeface="Arial Narrow"/>
                <a:ea typeface="Arial Narrow"/>
                <a:cs typeface="Arial Narrow"/>
                <a:sym typeface="Arial Narrow"/>
              </a:rPr>
              <a:t>CDOM dominates the blue and UV spectrum and also controls UV and blue light depth penetration in the open ocean</a:t>
            </a:r>
            <a:br>
              <a:rPr b="0" i="0" lang="en-US" sz="2000" u="none" cap="none" strike="noStrike">
                <a:solidFill>
                  <a:schemeClr val="dk1"/>
                </a:solidFill>
                <a:latin typeface="Arial Narrow"/>
                <a:ea typeface="Arial Narrow"/>
                <a:cs typeface="Arial Narrow"/>
                <a:sym typeface="Arial Narrow"/>
              </a:rPr>
            </a:br>
            <a:endParaRPr b="0" i="0" sz="2000" u="none" cap="none" strike="noStrike">
              <a:solidFill>
                <a:schemeClr val="dk1"/>
              </a:solidFill>
              <a:latin typeface="Arial Narrow"/>
              <a:ea typeface="Arial Narrow"/>
              <a:cs typeface="Arial Narrow"/>
              <a:sym typeface="Arial Narrow"/>
            </a:endParaRPr>
          </a:p>
          <a:p>
            <a:pPr indent="-355600" lvl="0" marL="457200" marR="0" rtl="0" algn="l">
              <a:lnSpc>
                <a:spcPct val="100000"/>
              </a:lnSpc>
              <a:spcBef>
                <a:spcPts val="0"/>
              </a:spcBef>
              <a:spcAft>
                <a:spcPts val="0"/>
              </a:spcAft>
              <a:buClr>
                <a:schemeClr val="dk1"/>
              </a:buClr>
              <a:buSzPts val="2000"/>
              <a:buFont typeface="Arial Narrow"/>
              <a:buChar char="●"/>
            </a:pPr>
            <a:r>
              <a:rPr b="0" i="0" lang="en-US" sz="2000" u="none" cap="none" strike="noStrike">
                <a:solidFill>
                  <a:schemeClr val="dk1"/>
                </a:solidFill>
                <a:latin typeface="Arial Narrow"/>
                <a:ea typeface="Arial Narrow"/>
                <a:cs typeface="Arial Narrow"/>
                <a:sym typeface="Arial Narrow"/>
              </a:rPr>
              <a:t>Often satellite products for CDOM are called adg_443 which represents the absorption due to gelbstoff at the 443 nm wavelength</a:t>
            </a:r>
            <a:endParaRPr b="0" i="0" sz="20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Narrow"/>
              <a:ea typeface="Arial Narrow"/>
              <a:cs typeface="Arial Narrow"/>
              <a:sym typeface="Arial Narrow"/>
            </a:endParaRPr>
          </a:p>
        </p:txBody>
      </p:sp>
      <p:pic>
        <p:nvPicPr>
          <p:cNvPr id="210" name="Google Shape;210;g108fa84f772_0_37"/>
          <p:cNvPicPr preferRelativeResize="0"/>
          <p:nvPr/>
        </p:nvPicPr>
        <p:blipFill rotWithShape="1">
          <a:blip r:embed="rId4">
            <a:alphaModFix/>
          </a:blip>
          <a:srcRect b="0" l="0" r="0" t="0"/>
          <a:stretch/>
        </p:blipFill>
        <p:spPr>
          <a:xfrm>
            <a:off x="2659400" y="4485198"/>
            <a:ext cx="304800" cy="30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50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1074fe0e50b_9_12"/>
          <p:cNvSpPr txBox="1"/>
          <p:nvPr>
            <p:ph type="title"/>
          </p:nvPr>
        </p:nvSpPr>
        <p:spPr>
          <a:xfrm>
            <a:off x="528298" y="11557"/>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200"/>
              <a:buNone/>
            </a:pPr>
            <a:r>
              <a:rPr lang="en-US"/>
              <a:t>Turbidity vs. Light Attenuation </a:t>
            </a:r>
            <a:endParaRPr/>
          </a:p>
        </p:txBody>
      </p:sp>
      <p:sp>
        <p:nvSpPr>
          <p:cNvPr id="217" name="Google Shape;217;g1074fe0e50b_9_12"/>
          <p:cNvSpPr txBox="1"/>
          <p:nvPr>
            <p:ph idx="1" type="body"/>
          </p:nvPr>
        </p:nvSpPr>
        <p:spPr>
          <a:xfrm>
            <a:off x="377025" y="1220700"/>
            <a:ext cx="5181600" cy="4569000"/>
          </a:xfrm>
          <a:prstGeom prst="rect">
            <a:avLst/>
          </a:prstGeom>
          <a:noFill/>
          <a:ln>
            <a:noFill/>
          </a:ln>
        </p:spPr>
        <p:txBody>
          <a:bodyPr anchorCtr="0" anchor="t" bIns="45700" lIns="91425" spcFirstLastPara="1" rIns="91425" wrap="square" tIns="45700">
            <a:normAutofit/>
          </a:bodyPr>
          <a:lstStyle/>
          <a:p>
            <a:pPr indent="0" lvl="0" marL="0" rtl="0" algn="ctr">
              <a:lnSpc>
                <a:spcPct val="50000"/>
              </a:lnSpc>
              <a:spcBef>
                <a:spcPts val="1000"/>
              </a:spcBef>
              <a:spcAft>
                <a:spcPts val="0"/>
              </a:spcAft>
              <a:buSzPts val="2800"/>
              <a:buNone/>
            </a:pPr>
            <a:r>
              <a:rPr lang="en-US" sz="1800">
                <a:solidFill>
                  <a:srgbClr val="222222"/>
                </a:solidFill>
                <a:highlight>
                  <a:srgbClr val="FFFFFF"/>
                </a:highlight>
                <a:latin typeface="Arial"/>
                <a:ea typeface="Arial"/>
                <a:cs typeface="Arial"/>
                <a:sym typeface="Arial"/>
              </a:rPr>
              <a:t>Turbidity (</a:t>
            </a:r>
            <a:r>
              <a:rPr lang="en-US" sz="1800">
                <a:solidFill>
                  <a:srgbClr val="222222"/>
                </a:solidFill>
                <a:highlight>
                  <a:schemeClr val="lt1"/>
                </a:highlight>
                <a:latin typeface="Arial"/>
                <a:ea typeface="Arial"/>
                <a:cs typeface="Arial"/>
                <a:sym typeface="Arial"/>
              </a:rPr>
              <a:t>units are NTUs, FTUs)</a:t>
            </a:r>
            <a:endParaRPr sz="1800">
              <a:solidFill>
                <a:srgbClr val="222222"/>
              </a:solidFill>
              <a:highlight>
                <a:schemeClr val="lt1"/>
              </a:highlight>
              <a:latin typeface="Arial"/>
              <a:ea typeface="Arial"/>
              <a:cs typeface="Arial"/>
              <a:sym typeface="Arial"/>
            </a:endParaRPr>
          </a:p>
          <a:p>
            <a:pPr indent="0" lvl="0" marL="0" rtl="0" algn="ctr">
              <a:lnSpc>
                <a:spcPct val="50000"/>
              </a:lnSpc>
              <a:spcBef>
                <a:spcPts val="1000"/>
              </a:spcBef>
              <a:spcAft>
                <a:spcPts val="0"/>
              </a:spcAft>
              <a:buSzPts val="2800"/>
              <a:buNone/>
            </a:pPr>
            <a:r>
              <a:t/>
            </a:r>
            <a:endParaRPr sz="1450">
              <a:solidFill>
                <a:srgbClr val="222222"/>
              </a:solidFill>
              <a:highlight>
                <a:schemeClr val="lt1"/>
              </a:highlight>
              <a:latin typeface="Arial"/>
              <a:ea typeface="Arial"/>
              <a:cs typeface="Arial"/>
              <a:sym typeface="Arial"/>
            </a:endParaRPr>
          </a:p>
          <a:p>
            <a:pPr indent="-336550" lvl="0" marL="457200" rtl="0" algn="l">
              <a:lnSpc>
                <a:spcPct val="90000"/>
              </a:lnSpc>
              <a:spcBef>
                <a:spcPts val="1000"/>
              </a:spcBef>
              <a:spcAft>
                <a:spcPts val="0"/>
              </a:spcAft>
              <a:buClr>
                <a:srgbClr val="222222"/>
              </a:buClr>
              <a:buSzPts val="1700"/>
              <a:buChar char="●"/>
            </a:pPr>
            <a:r>
              <a:rPr lang="en-US" sz="1700">
                <a:solidFill>
                  <a:srgbClr val="222222"/>
                </a:solidFill>
                <a:highlight>
                  <a:srgbClr val="FFFFFF"/>
                </a:highlight>
                <a:latin typeface="Arial"/>
                <a:ea typeface="Arial"/>
                <a:cs typeface="Arial"/>
                <a:sym typeface="Arial"/>
              </a:rPr>
              <a:t>Turbidity indicates the amount of scattering of light by particles</a:t>
            </a:r>
            <a:endParaRPr sz="1700">
              <a:solidFill>
                <a:srgbClr val="222222"/>
              </a:solidFill>
              <a:highlight>
                <a:srgbClr val="FFFFFF"/>
              </a:highlight>
              <a:latin typeface="Arial"/>
              <a:ea typeface="Arial"/>
              <a:cs typeface="Arial"/>
              <a:sym typeface="Arial"/>
            </a:endParaRPr>
          </a:p>
          <a:p>
            <a:pPr indent="0" lvl="0" marL="457200" rtl="0" algn="l">
              <a:lnSpc>
                <a:spcPct val="90000"/>
              </a:lnSpc>
              <a:spcBef>
                <a:spcPts val="1000"/>
              </a:spcBef>
              <a:spcAft>
                <a:spcPts val="0"/>
              </a:spcAft>
              <a:buSzPts val="2800"/>
              <a:buNone/>
            </a:pPr>
            <a:r>
              <a:t/>
            </a:r>
            <a:endParaRPr sz="1700">
              <a:solidFill>
                <a:srgbClr val="222222"/>
              </a:solidFill>
              <a:highlight>
                <a:srgbClr val="FFFFFF"/>
              </a:highlight>
              <a:latin typeface="Arial"/>
              <a:ea typeface="Arial"/>
              <a:cs typeface="Arial"/>
              <a:sym typeface="Arial"/>
            </a:endParaRPr>
          </a:p>
          <a:p>
            <a:pPr indent="-336550" lvl="0" marL="457200" rtl="0" algn="l">
              <a:lnSpc>
                <a:spcPct val="90000"/>
              </a:lnSpc>
              <a:spcBef>
                <a:spcPts val="1000"/>
              </a:spcBef>
              <a:spcAft>
                <a:spcPts val="0"/>
              </a:spcAft>
              <a:buClr>
                <a:srgbClr val="222222"/>
              </a:buClr>
              <a:buSzPts val="1700"/>
              <a:buChar char="●"/>
            </a:pPr>
            <a:r>
              <a:rPr lang="en-US" sz="1700">
                <a:solidFill>
                  <a:srgbClr val="222222"/>
                </a:solidFill>
                <a:highlight>
                  <a:srgbClr val="FFFFFF"/>
                </a:highlight>
                <a:latin typeface="Arial"/>
                <a:ea typeface="Arial"/>
                <a:cs typeface="Arial"/>
                <a:sym typeface="Arial"/>
              </a:rPr>
              <a:t>Measured </a:t>
            </a:r>
            <a:r>
              <a:rPr i="1" lang="en-US" sz="1700">
                <a:solidFill>
                  <a:srgbClr val="222222"/>
                </a:solidFill>
                <a:highlight>
                  <a:srgbClr val="FFFFFF"/>
                </a:highlight>
                <a:latin typeface="Arial"/>
                <a:ea typeface="Arial"/>
                <a:cs typeface="Arial"/>
                <a:sym typeface="Arial"/>
              </a:rPr>
              <a:t>in-situ</a:t>
            </a:r>
            <a:r>
              <a:rPr lang="en-US" sz="1700">
                <a:solidFill>
                  <a:srgbClr val="222222"/>
                </a:solidFill>
                <a:highlight>
                  <a:srgbClr val="FFFFFF"/>
                </a:highlight>
                <a:latin typeface="Arial"/>
                <a:ea typeface="Arial"/>
                <a:cs typeface="Arial"/>
                <a:sym typeface="Arial"/>
              </a:rPr>
              <a:t> using nephelometers, turbidometers and similar instruments</a:t>
            </a:r>
            <a:endParaRPr sz="1700">
              <a:solidFill>
                <a:srgbClr val="222222"/>
              </a:solidFill>
              <a:highlight>
                <a:srgbClr val="FFFFFF"/>
              </a:highlight>
              <a:latin typeface="Arial"/>
              <a:ea typeface="Arial"/>
              <a:cs typeface="Arial"/>
              <a:sym typeface="Arial"/>
            </a:endParaRPr>
          </a:p>
          <a:p>
            <a:pPr indent="0" lvl="0" marL="0" rtl="0" algn="l">
              <a:lnSpc>
                <a:spcPct val="90000"/>
              </a:lnSpc>
              <a:spcBef>
                <a:spcPts val="1000"/>
              </a:spcBef>
              <a:spcAft>
                <a:spcPts val="0"/>
              </a:spcAft>
              <a:buSzPts val="2800"/>
              <a:buNone/>
            </a:pPr>
            <a:r>
              <a:t/>
            </a:r>
            <a:endParaRPr sz="1700">
              <a:solidFill>
                <a:srgbClr val="222222"/>
              </a:solidFill>
              <a:highlight>
                <a:srgbClr val="FFFFFF"/>
              </a:highlight>
              <a:latin typeface="Arial"/>
              <a:ea typeface="Arial"/>
              <a:cs typeface="Arial"/>
              <a:sym typeface="Arial"/>
            </a:endParaRPr>
          </a:p>
          <a:p>
            <a:pPr indent="-336550" lvl="0" marL="457200" rtl="0" algn="l">
              <a:lnSpc>
                <a:spcPct val="90000"/>
              </a:lnSpc>
              <a:spcBef>
                <a:spcPts val="1000"/>
              </a:spcBef>
              <a:spcAft>
                <a:spcPts val="0"/>
              </a:spcAft>
              <a:buClr>
                <a:srgbClr val="222222"/>
              </a:buClr>
              <a:buSzPts val="1700"/>
              <a:buChar char="●"/>
            </a:pPr>
            <a:r>
              <a:rPr lang="en-US" sz="1700">
                <a:solidFill>
                  <a:srgbClr val="222222"/>
                </a:solidFill>
                <a:highlight>
                  <a:srgbClr val="FFFFFF"/>
                </a:highlight>
                <a:latin typeface="Arial"/>
                <a:ea typeface="Arial"/>
                <a:cs typeface="Arial"/>
                <a:sym typeface="Arial"/>
              </a:rPr>
              <a:t>Turbidity is usually measured in Red-NIR</a:t>
            </a:r>
            <a:endParaRPr sz="1700">
              <a:solidFill>
                <a:srgbClr val="222222"/>
              </a:solidFill>
              <a:highlight>
                <a:srgbClr val="FFFFFF"/>
              </a:highlight>
              <a:latin typeface="Arial"/>
              <a:ea typeface="Arial"/>
              <a:cs typeface="Arial"/>
              <a:sym typeface="Arial"/>
            </a:endParaRPr>
          </a:p>
          <a:p>
            <a:pPr indent="0" lvl="0" marL="457200" rtl="0" algn="l">
              <a:lnSpc>
                <a:spcPct val="90000"/>
              </a:lnSpc>
              <a:spcBef>
                <a:spcPts val="1000"/>
              </a:spcBef>
              <a:spcAft>
                <a:spcPts val="0"/>
              </a:spcAft>
              <a:buSzPts val="2800"/>
              <a:buNone/>
            </a:pPr>
            <a:r>
              <a:t/>
            </a:r>
            <a:endParaRPr sz="1700">
              <a:solidFill>
                <a:srgbClr val="222222"/>
              </a:solidFill>
              <a:highlight>
                <a:srgbClr val="FFFFFF"/>
              </a:highlight>
              <a:latin typeface="Arial"/>
              <a:ea typeface="Arial"/>
              <a:cs typeface="Arial"/>
              <a:sym typeface="Arial"/>
            </a:endParaRPr>
          </a:p>
          <a:p>
            <a:pPr indent="-336550" lvl="0" marL="457200" rtl="0" algn="l">
              <a:lnSpc>
                <a:spcPct val="90000"/>
              </a:lnSpc>
              <a:spcBef>
                <a:spcPts val="1000"/>
              </a:spcBef>
              <a:spcAft>
                <a:spcPts val="0"/>
              </a:spcAft>
              <a:buClr>
                <a:srgbClr val="222222"/>
              </a:buClr>
              <a:buSzPts val="1700"/>
              <a:buChar char="●"/>
            </a:pPr>
            <a:r>
              <a:rPr lang="en-US" sz="1700">
                <a:solidFill>
                  <a:srgbClr val="222222"/>
                </a:solidFill>
                <a:highlight>
                  <a:srgbClr val="FFFFFF"/>
                </a:highlight>
                <a:latin typeface="Arial"/>
                <a:ea typeface="Arial"/>
                <a:cs typeface="Arial"/>
                <a:sym typeface="Arial"/>
              </a:rPr>
              <a:t>Turbidity can be a </a:t>
            </a:r>
            <a:r>
              <a:rPr lang="en-US" sz="1700">
                <a:solidFill>
                  <a:srgbClr val="222222"/>
                </a:solidFill>
                <a:highlight>
                  <a:srgbClr val="FFFFFF"/>
                </a:highlight>
                <a:latin typeface="Arial"/>
                <a:ea typeface="Arial"/>
                <a:cs typeface="Arial"/>
                <a:sym typeface="Arial"/>
                <a:extLst>
                  <a:ext uri="http://customooxmlschemas.google.com/">
                    <go:slidesCustomData xmlns:go="http://customooxmlschemas.google.com/" textRoundtripDataId="8"/>
                  </a:ext>
                </a:extLst>
              </a:rPr>
              <a:t>better</a:t>
            </a:r>
            <a:r>
              <a:rPr lang="en-US" sz="1700">
                <a:solidFill>
                  <a:srgbClr val="222222"/>
                </a:solidFill>
                <a:highlight>
                  <a:srgbClr val="FFFFFF"/>
                </a:highlight>
                <a:latin typeface="Arial"/>
                <a:ea typeface="Arial"/>
                <a:cs typeface="Arial"/>
                <a:sym typeface="Arial"/>
              </a:rPr>
              <a:t> indicator for assessing visibility than light attenuation</a:t>
            </a:r>
            <a:endParaRPr sz="1700">
              <a:solidFill>
                <a:srgbClr val="222222"/>
              </a:solidFill>
              <a:highlight>
                <a:srgbClr val="FFFFFF"/>
              </a:highlight>
              <a:latin typeface="Arial"/>
              <a:ea typeface="Arial"/>
              <a:cs typeface="Arial"/>
              <a:sym typeface="Arial"/>
            </a:endParaRPr>
          </a:p>
          <a:p>
            <a:pPr indent="0" lvl="0" marL="0" rtl="0" algn="l">
              <a:lnSpc>
                <a:spcPct val="90000"/>
              </a:lnSpc>
              <a:spcBef>
                <a:spcPts val="1000"/>
              </a:spcBef>
              <a:spcAft>
                <a:spcPts val="0"/>
              </a:spcAft>
              <a:buSzPts val="2800"/>
              <a:buNone/>
            </a:pPr>
            <a:r>
              <a:t/>
            </a:r>
            <a:endParaRPr sz="1800">
              <a:solidFill>
                <a:schemeClr val="dk1"/>
              </a:solidFill>
              <a:latin typeface="Arial"/>
              <a:ea typeface="Arial"/>
              <a:cs typeface="Arial"/>
              <a:sym typeface="Arial"/>
            </a:endParaRPr>
          </a:p>
        </p:txBody>
      </p:sp>
      <p:sp>
        <p:nvSpPr>
          <p:cNvPr id="218" name="Google Shape;218;g1074fe0e50b_9_12"/>
          <p:cNvSpPr txBox="1"/>
          <p:nvPr>
            <p:ph idx="2" type="body"/>
          </p:nvPr>
        </p:nvSpPr>
        <p:spPr>
          <a:xfrm>
            <a:off x="6192225" y="1144500"/>
            <a:ext cx="5181600" cy="4569000"/>
          </a:xfrm>
          <a:prstGeom prst="rect">
            <a:avLst/>
          </a:prstGeom>
          <a:noFill/>
          <a:ln>
            <a:noFill/>
          </a:ln>
        </p:spPr>
        <p:txBody>
          <a:bodyPr anchorCtr="0" anchor="t" bIns="45700" lIns="91425" spcFirstLastPara="1" rIns="91425" wrap="square" tIns="45700">
            <a:noAutofit/>
          </a:bodyPr>
          <a:lstStyle/>
          <a:p>
            <a:pPr indent="0" lvl="0" marL="0" rtl="0" algn="ctr">
              <a:lnSpc>
                <a:spcPct val="70000"/>
              </a:lnSpc>
              <a:spcBef>
                <a:spcPts val="1000"/>
              </a:spcBef>
              <a:spcAft>
                <a:spcPts val="0"/>
              </a:spcAft>
              <a:buSzPts val="852"/>
              <a:buNone/>
            </a:pPr>
            <a:r>
              <a:rPr lang="en-US" sz="1843">
                <a:solidFill>
                  <a:srgbClr val="222222"/>
                </a:solidFill>
                <a:highlight>
                  <a:srgbClr val="FFFFFF"/>
                </a:highlight>
                <a:latin typeface="Arial"/>
                <a:ea typeface="Arial"/>
                <a:cs typeface="Arial"/>
                <a:sym typeface="Arial"/>
              </a:rPr>
              <a:t>Light Attenuation (Kd) </a:t>
            </a:r>
            <a:r>
              <a:rPr lang="en-US" sz="1843">
                <a:solidFill>
                  <a:srgbClr val="222222"/>
                </a:solidFill>
                <a:highlight>
                  <a:schemeClr val="lt1"/>
                </a:highlight>
                <a:latin typeface="Arial"/>
                <a:ea typeface="Arial"/>
                <a:cs typeface="Arial"/>
                <a:sym typeface="Arial"/>
              </a:rPr>
              <a:t>units m</a:t>
            </a:r>
            <a:r>
              <a:rPr baseline="30000" lang="en-US" sz="1843">
                <a:solidFill>
                  <a:srgbClr val="222222"/>
                </a:solidFill>
                <a:highlight>
                  <a:schemeClr val="lt1"/>
                </a:highlight>
                <a:latin typeface="Arial"/>
                <a:ea typeface="Arial"/>
                <a:cs typeface="Arial"/>
                <a:sym typeface="Arial"/>
              </a:rPr>
              <a:t>-1</a:t>
            </a:r>
            <a:endParaRPr baseline="30000" sz="1843">
              <a:solidFill>
                <a:srgbClr val="222222"/>
              </a:solidFill>
              <a:highlight>
                <a:schemeClr val="lt1"/>
              </a:highlight>
              <a:latin typeface="Arial"/>
              <a:ea typeface="Arial"/>
              <a:cs typeface="Arial"/>
              <a:sym typeface="Arial"/>
            </a:endParaRPr>
          </a:p>
          <a:p>
            <a:pPr indent="0" lvl="0" marL="457200" rtl="0" algn="l">
              <a:lnSpc>
                <a:spcPct val="70000"/>
              </a:lnSpc>
              <a:spcBef>
                <a:spcPts val="1000"/>
              </a:spcBef>
              <a:spcAft>
                <a:spcPts val="0"/>
              </a:spcAft>
              <a:buSzPts val="852"/>
              <a:buNone/>
            </a:pPr>
            <a:r>
              <a:t/>
            </a:r>
            <a:endParaRPr sz="1495">
              <a:solidFill>
                <a:srgbClr val="222222"/>
              </a:solidFill>
              <a:highlight>
                <a:srgbClr val="FFFFFF"/>
              </a:highlight>
              <a:latin typeface="Arial"/>
              <a:ea typeface="Arial"/>
              <a:cs typeface="Arial"/>
              <a:sym typeface="Arial"/>
            </a:endParaRPr>
          </a:p>
          <a:p>
            <a:pPr indent="-338296" lvl="0" marL="457200" marR="0" rtl="0" algn="l">
              <a:lnSpc>
                <a:spcPct val="70000"/>
              </a:lnSpc>
              <a:spcBef>
                <a:spcPts val="1000"/>
              </a:spcBef>
              <a:spcAft>
                <a:spcPts val="0"/>
              </a:spcAft>
              <a:buClr>
                <a:srgbClr val="222222"/>
              </a:buClr>
              <a:buSzPts val="1728"/>
              <a:buChar char="●"/>
            </a:pPr>
            <a:r>
              <a:rPr lang="en-US" sz="1727">
                <a:solidFill>
                  <a:srgbClr val="222222"/>
                </a:solidFill>
                <a:highlight>
                  <a:srgbClr val="FFFFFF"/>
                </a:highlight>
                <a:latin typeface="Arial"/>
                <a:ea typeface="Arial"/>
                <a:cs typeface="Arial"/>
                <a:sym typeface="Arial"/>
              </a:rPr>
              <a:t>How rapidly sunlight is lost with depth in </a:t>
            </a:r>
            <a:r>
              <a:rPr lang="en-US" sz="1727">
                <a:solidFill>
                  <a:srgbClr val="222222"/>
                </a:solidFill>
                <a:highlight>
                  <a:srgbClr val="FFFFFF"/>
                </a:highlight>
                <a:latin typeface="Arial"/>
                <a:ea typeface="Arial"/>
                <a:cs typeface="Arial"/>
                <a:sym typeface="Arial"/>
                <a:extLst>
                  <a:ext uri="http://customooxmlschemas.google.com/">
                    <go:slidesCustomData xmlns:go="http://customooxmlschemas.google.com/" textRoundtripDataId="9"/>
                  </a:ext>
                </a:extLst>
              </a:rPr>
              <a:t>the</a:t>
            </a:r>
            <a:r>
              <a:rPr lang="en-US" sz="1727">
                <a:solidFill>
                  <a:srgbClr val="222222"/>
                </a:solidFill>
                <a:highlight>
                  <a:srgbClr val="FFFFFF"/>
                </a:highlight>
                <a:latin typeface="Arial"/>
                <a:ea typeface="Arial"/>
                <a:cs typeface="Arial"/>
                <a:sym typeface="Arial"/>
              </a:rPr>
              <a:t> water</a:t>
            </a:r>
            <a:endParaRPr sz="1727">
              <a:solidFill>
                <a:srgbClr val="222222"/>
              </a:solidFill>
              <a:highlight>
                <a:srgbClr val="FFFFFF"/>
              </a:highlight>
              <a:latin typeface="Arial"/>
              <a:ea typeface="Arial"/>
              <a:cs typeface="Arial"/>
              <a:sym typeface="Arial"/>
            </a:endParaRPr>
          </a:p>
          <a:p>
            <a:pPr indent="0" lvl="0" marL="457200" marR="0" rtl="0" algn="l">
              <a:lnSpc>
                <a:spcPct val="70000"/>
              </a:lnSpc>
              <a:spcBef>
                <a:spcPts val="1000"/>
              </a:spcBef>
              <a:spcAft>
                <a:spcPts val="0"/>
              </a:spcAft>
              <a:buSzPts val="852"/>
              <a:buNone/>
            </a:pPr>
            <a:r>
              <a:t/>
            </a:r>
            <a:endParaRPr sz="1727">
              <a:solidFill>
                <a:srgbClr val="222222"/>
              </a:solidFill>
              <a:highlight>
                <a:srgbClr val="FFFFFF"/>
              </a:highlight>
              <a:latin typeface="Arial"/>
              <a:ea typeface="Arial"/>
              <a:cs typeface="Arial"/>
              <a:sym typeface="Arial"/>
            </a:endParaRPr>
          </a:p>
          <a:p>
            <a:pPr indent="-338296" lvl="0" marL="457200" marR="0" rtl="0" algn="l">
              <a:lnSpc>
                <a:spcPct val="70000"/>
              </a:lnSpc>
              <a:spcBef>
                <a:spcPts val="1000"/>
              </a:spcBef>
              <a:spcAft>
                <a:spcPts val="0"/>
              </a:spcAft>
              <a:buClr>
                <a:srgbClr val="222222"/>
              </a:buClr>
              <a:buSzPts val="1728"/>
              <a:buChar char="●"/>
            </a:pPr>
            <a:r>
              <a:rPr lang="en-US" sz="1727">
                <a:solidFill>
                  <a:srgbClr val="222222"/>
                </a:solidFill>
                <a:highlight>
                  <a:srgbClr val="FFFFFF"/>
                </a:highlight>
                <a:latin typeface="Arial"/>
                <a:ea typeface="Arial"/>
                <a:cs typeface="Arial"/>
                <a:sym typeface="Arial"/>
              </a:rPr>
              <a:t>Caused by both absorption and scattering</a:t>
            </a:r>
            <a:endParaRPr sz="1727">
              <a:solidFill>
                <a:srgbClr val="222222"/>
              </a:solidFill>
              <a:highlight>
                <a:srgbClr val="FFFFFF"/>
              </a:highlight>
              <a:latin typeface="Arial"/>
              <a:ea typeface="Arial"/>
              <a:cs typeface="Arial"/>
              <a:sym typeface="Arial"/>
            </a:endParaRPr>
          </a:p>
          <a:p>
            <a:pPr indent="0" lvl="0" marL="457200" marR="0" rtl="0" algn="l">
              <a:lnSpc>
                <a:spcPct val="70000"/>
              </a:lnSpc>
              <a:spcBef>
                <a:spcPts val="1000"/>
              </a:spcBef>
              <a:spcAft>
                <a:spcPts val="0"/>
              </a:spcAft>
              <a:buSzPts val="852"/>
              <a:buNone/>
            </a:pPr>
            <a:r>
              <a:rPr lang="en-US" sz="1727">
                <a:solidFill>
                  <a:srgbClr val="222222"/>
                </a:solidFill>
                <a:highlight>
                  <a:srgbClr val="FFFFFF"/>
                </a:highlight>
                <a:latin typeface="Arial"/>
                <a:ea typeface="Arial"/>
                <a:cs typeface="Arial"/>
                <a:sym typeface="Arial"/>
              </a:rPr>
              <a:t> </a:t>
            </a:r>
            <a:endParaRPr sz="1727">
              <a:solidFill>
                <a:srgbClr val="222222"/>
              </a:solidFill>
              <a:highlight>
                <a:srgbClr val="FFFFFF"/>
              </a:highlight>
              <a:latin typeface="Arial"/>
              <a:ea typeface="Arial"/>
              <a:cs typeface="Arial"/>
              <a:sym typeface="Arial"/>
            </a:endParaRPr>
          </a:p>
          <a:p>
            <a:pPr indent="-338296" lvl="0" marL="457200" marR="0" rtl="0" algn="l">
              <a:lnSpc>
                <a:spcPct val="80000"/>
              </a:lnSpc>
              <a:spcBef>
                <a:spcPts val="1000"/>
              </a:spcBef>
              <a:spcAft>
                <a:spcPts val="0"/>
              </a:spcAft>
              <a:buClr>
                <a:srgbClr val="222222"/>
              </a:buClr>
              <a:buSzPts val="1728"/>
              <a:buChar char="●"/>
            </a:pPr>
            <a:r>
              <a:rPr lang="en-US" sz="1727">
                <a:solidFill>
                  <a:srgbClr val="222222"/>
                </a:solidFill>
                <a:highlight>
                  <a:srgbClr val="FFFFFF"/>
                </a:highlight>
                <a:latin typeface="Arial"/>
                <a:ea typeface="Arial"/>
                <a:cs typeface="Arial"/>
                <a:sym typeface="Arial"/>
              </a:rPr>
              <a:t>Estimated for diffuse light at a specific wavelength: e.g., 490 nm for Kd490</a:t>
            </a:r>
            <a:endParaRPr sz="1727">
              <a:solidFill>
                <a:srgbClr val="222222"/>
              </a:solidFill>
              <a:highlight>
                <a:srgbClr val="FFFFFF"/>
              </a:highlight>
              <a:latin typeface="Arial"/>
              <a:ea typeface="Arial"/>
              <a:cs typeface="Arial"/>
              <a:sym typeface="Arial"/>
            </a:endParaRPr>
          </a:p>
          <a:p>
            <a:pPr indent="0" lvl="0" marL="457200" marR="0" rtl="0" algn="l">
              <a:lnSpc>
                <a:spcPct val="80000"/>
              </a:lnSpc>
              <a:spcBef>
                <a:spcPts val="1000"/>
              </a:spcBef>
              <a:spcAft>
                <a:spcPts val="0"/>
              </a:spcAft>
              <a:buSzPts val="2800"/>
              <a:buNone/>
            </a:pPr>
            <a:r>
              <a:t/>
            </a:r>
            <a:endParaRPr sz="1727">
              <a:solidFill>
                <a:srgbClr val="222222"/>
              </a:solidFill>
              <a:highlight>
                <a:srgbClr val="FFFFFF"/>
              </a:highlight>
              <a:latin typeface="Arial"/>
              <a:ea typeface="Arial"/>
              <a:cs typeface="Arial"/>
              <a:sym typeface="Arial"/>
            </a:endParaRPr>
          </a:p>
          <a:p>
            <a:pPr indent="-338296" lvl="0" marL="457200" marR="0" rtl="0" algn="l">
              <a:lnSpc>
                <a:spcPct val="80000"/>
              </a:lnSpc>
              <a:spcBef>
                <a:spcPts val="1000"/>
              </a:spcBef>
              <a:spcAft>
                <a:spcPts val="0"/>
              </a:spcAft>
              <a:buClr>
                <a:srgbClr val="222222"/>
              </a:buClr>
              <a:buSzPts val="1728"/>
              <a:buChar char="●"/>
            </a:pPr>
            <a:r>
              <a:rPr lang="en-US" sz="1727">
                <a:solidFill>
                  <a:srgbClr val="222222"/>
                </a:solidFill>
                <a:highlight>
                  <a:srgbClr val="FFFFFF"/>
                </a:highlight>
                <a:latin typeface="Arial"/>
                <a:ea typeface="Arial"/>
                <a:cs typeface="Arial"/>
                <a:sym typeface="Arial"/>
              </a:rPr>
              <a:t>How deep light penetrates matters for benthic plants and for photosynthesis</a:t>
            </a:r>
            <a:endParaRPr sz="1727">
              <a:solidFill>
                <a:srgbClr val="222222"/>
              </a:solidFill>
              <a:highlight>
                <a:schemeClr val="lt1"/>
              </a:highlight>
              <a:latin typeface="Arial"/>
              <a:ea typeface="Arial"/>
              <a:cs typeface="Arial"/>
              <a:sym typeface="Arial"/>
            </a:endParaRPr>
          </a:p>
          <a:p>
            <a:pPr indent="0" lvl="0" marL="457200" rtl="0" algn="l">
              <a:lnSpc>
                <a:spcPct val="70000"/>
              </a:lnSpc>
              <a:spcBef>
                <a:spcPts val="1000"/>
              </a:spcBef>
              <a:spcAft>
                <a:spcPts val="0"/>
              </a:spcAft>
              <a:buSzPts val="852"/>
              <a:buNone/>
            </a:pPr>
            <a:r>
              <a:t/>
            </a:r>
            <a:endParaRPr sz="1727">
              <a:solidFill>
                <a:srgbClr val="222222"/>
              </a:solidFill>
              <a:highlight>
                <a:srgbClr val="FFFFFF"/>
              </a:highlight>
              <a:latin typeface="Arial"/>
              <a:ea typeface="Arial"/>
              <a:cs typeface="Arial"/>
              <a:sym typeface="Arial"/>
            </a:endParaRPr>
          </a:p>
        </p:txBody>
      </p:sp>
      <p:cxnSp>
        <p:nvCxnSpPr>
          <p:cNvPr id="219" name="Google Shape;219;g1074fe0e50b_9_12"/>
          <p:cNvCxnSpPr/>
          <p:nvPr/>
        </p:nvCxnSpPr>
        <p:spPr>
          <a:xfrm>
            <a:off x="5875425" y="1644325"/>
            <a:ext cx="0" cy="3309900"/>
          </a:xfrm>
          <a:prstGeom prst="straightConnector1">
            <a:avLst/>
          </a:prstGeom>
          <a:noFill/>
          <a:ln cap="flat" cmpd="sng" w="9525">
            <a:solidFill>
              <a:srgbClr val="1F4E79"/>
            </a:solidFill>
            <a:prstDash val="solid"/>
            <a:round/>
            <a:headEnd len="sm" w="sm" type="none"/>
            <a:tailEnd len="sm" w="sm" type="none"/>
          </a:ln>
        </p:spPr>
      </p:cxnSp>
      <p:sp>
        <p:nvSpPr>
          <p:cNvPr id="220" name="Google Shape;220;g1074fe0e50b_9_12"/>
          <p:cNvSpPr txBox="1"/>
          <p:nvPr/>
        </p:nvSpPr>
        <p:spPr>
          <a:xfrm>
            <a:off x="0" y="5535028"/>
            <a:ext cx="12192000" cy="8310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In places with a lot of sediment in the water, turbidity and Kd are closely correlated.</a:t>
            </a:r>
            <a:endParaRPr b="0" i="0" sz="19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Both are correlated to the inverse of Secchi depth (SD), and Kd ~ 1/SD</a:t>
            </a:r>
            <a:endParaRPr b="0" i="0" sz="1900" u="none" cap="none" strike="noStrike">
              <a:solidFill>
                <a:srgbClr val="000000"/>
              </a:solidFill>
              <a:latin typeface="Arial"/>
              <a:ea typeface="Arial"/>
              <a:cs typeface="Arial"/>
              <a:sym typeface="Arial"/>
            </a:endParaRPr>
          </a:p>
        </p:txBody>
      </p:sp>
      <p:sp>
        <p:nvSpPr>
          <p:cNvPr id="221" name="Google Shape;221;g1074fe0e50b_9_12"/>
          <p:cNvSpPr txBox="1"/>
          <p:nvPr>
            <p:ph idx="11" type="ftr"/>
          </p:nvPr>
        </p:nvSpPr>
        <p:spPr>
          <a:xfrm>
            <a:off x="1200193" y="6441410"/>
            <a:ext cx="10722900" cy="335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Course                                      http://coastwatch.noaa.gov</a:t>
            </a:r>
            <a:endParaRPr/>
          </a:p>
        </p:txBody>
      </p:sp>
      <p:pic>
        <p:nvPicPr>
          <p:cNvPr id="222" name="Google Shape;222;g1074fe0e50b_9_12"/>
          <p:cNvPicPr preferRelativeResize="0"/>
          <p:nvPr/>
        </p:nvPicPr>
        <p:blipFill rotWithShape="1">
          <a:blip r:embed="rId3">
            <a:alphaModFix/>
          </a:blip>
          <a:srcRect b="0" l="0" r="0" t="0"/>
          <a:stretch/>
        </p:blipFill>
        <p:spPr>
          <a:xfrm>
            <a:off x="5943600" y="3276600"/>
            <a:ext cx="304800" cy="30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5000"/>
                                        <p:tgtEl>
                                          <p:spTgt spid="2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10a787cf3b7_4_86"/>
          <p:cNvSpPr txBox="1"/>
          <p:nvPr>
            <p:ph type="title"/>
          </p:nvPr>
        </p:nvSpPr>
        <p:spPr>
          <a:xfrm>
            <a:off x="528298" y="11557"/>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200"/>
              <a:buNone/>
            </a:pPr>
            <a:r>
              <a:rPr lang="en-US"/>
              <a:t>Turbidity is also used in conjunction with Water Clarity</a:t>
            </a:r>
            <a:endParaRPr/>
          </a:p>
        </p:txBody>
      </p:sp>
      <p:sp>
        <p:nvSpPr>
          <p:cNvPr id="229" name="Google Shape;229;g10a787cf3b7_4_86"/>
          <p:cNvSpPr txBox="1"/>
          <p:nvPr>
            <p:ph idx="1" type="body"/>
          </p:nvPr>
        </p:nvSpPr>
        <p:spPr>
          <a:xfrm>
            <a:off x="623875" y="958769"/>
            <a:ext cx="9710972" cy="23214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1000"/>
              </a:spcBef>
              <a:spcAft>
                <a:spcPts val="0"/>
              </a:spcAft>
              <a:buSzPts val="2800"/>
              <a:buNone/>
            </a:pPr>
            <a:r>
              <a:rPr b="1" lang="en-US" sz="2200"/>
              <a:t>Water Clarity can be a catch-all term related to:</a:t>
            </a:r>
            <a:endParaRPr b="1" sz="2200"/>
          </a:p>
          <a:p>
            <a:pPr indent="-355600" lvl="0" marL="457200" rtl="0" algn="l">
              <a:lnSpc>
                <a:spcPct val="150000"/>
              </a:lnSpc>
              <a:spcBef>
                <a:spcPts val="1000"/>
              </a:spcBef>
              <a:spcAft>
                <a:spcPts val="0"/>
              </a:spcAft>
              <a:buSzPts val="2000"/>
              <a:buChar char="●"/>
            </a:pPr>
            <a:r>
              <a:rPr lang="en-US" sz="2000"/>
              <a:t>Light attenuation (absorption &amp; scattering)</a:t>
            </a:r>
            <a:endParaRPr sz="2000"/>
          </a:p>
          <a:p>
            <a:pPr indent="-355600" lvl="0" marL="457200" rtl="0" algn="l">
              <a:lnSpc>
                <a:spcPct val="150000"/>
              </a:lnSpc>
              <a:spcBef>
                <a:spcPts val="0"/>
              </a:spcBef>
              <a:spcAft>
                <a:spcPts val="0"/>
              </a:spcAft>
              <a:buSzPts val="2000"/>
              <a:buChar char="●"/>
            </a:pPr>
            <a:r>
              <a:rPr i="1" lang="en-US" sz="2000"/>
              <a:t>In-situ</a:t>
            </a:r>
            <a:r>
              <a:rPr lang="en-US" sz="2000"/>
              <a:t> measured turbidity</a:t>
            </a:r>
            <a:endParaRPr sz="2000"/>
          </a:p>
          <a:p>
            <a:pPr indent="-355600" lvl="0" marL="457200" rtl="0" algn="l">
              <a:lnSpc>
                <a:spcPct val="150000"/>
              </a:lnSpc>
              <a:spcBef>
                <a:spcPts val="0"/>
              </a:spcBef>
              <a:spcAft>
                <a:spcPts val="0"/>
              </a:spcAft>
              <a:buSzPts val="2000"/>
              <a:buChar char="●"/>
            </a:pPr>
            <a:r>
              <a:rPr lang="en-US" sz="2000"/>
              <a:t>Visibility</a:t>
            </a:r>
            <a:endParaRPr sz="2000"/>
          </a:p>
          <a:p>
            <a:pPr indent="-355600" lvl="0" marL="457200" rtl="0" algn="l">
              <a:lnSpc>
                <a:spcPct val="150000"/>
              </a:lnSpc>
              <a:spcBef>
                <a:spcPts val="0"/>
              </a:spcBef>
              <a:spcAft>
                <a:spcPts val="0"/>
              </a:spcAft>
              <a:buSzPts val="2000"/>
              <a:buChar char="●"/>
            </a:pPr>
            <a:r>
              <a:rPr lang="en-US" sz="2000"/>
              <a:t>Other assessments of particles in the water (e.g. detritus, sediment, organic particles)</a:t>
            </a:r>
            <a:endParaRPr sz="2000"/>
          </a:p>
        </p:txBody>
      </p:sp>
      <p:grpSp>
        <p:nvGrpSpPr>
          <p:cNvPr id="230" name="Google Shape;230;g10a787cf3b7_4_86"/>
          <p:cNvGrpSpPr/>
          <p:nvPr/>
        </p:nvGrpSpPr>
        <p:grpSpPr>
          <a:xfrm>
            <a:off x="3242925" y="3711852"/>
            <a:ext cx="5543549" cy="2378536"/>
            <a:chOff x="2564500" y="1845952"/>
            <a:chExt cx="5543549" cy="2378536"/>
          </a:xfrm>
        </p:grpSpPr>
        <p:pic>
          <p:nvPicPr>
            <p:cNvPr id="231" name="Google Shape;231;g10a787cf3b7_4_86"/>
            <p:cNvPicPr preferRelativeResize="0"/>
            <p:nvPr/>
          </p:nvPicPr>
          <p:blipFill rotWithShape="1">
            <a:blip r:embed="rId3">
              <a:alphaModFix/>
            </a:blip>
            <a:srcRect b="12993" l="0" r="0" t="18728"/>
            <a:stretch/>
          </p:blipFill>
          <p:spPr>
            <a:xfrm>
              <a:off x="2564500" y="2544875"/>
              <a:ext cx="5543549" cy="1182825"/>
            </a:xfrm>
            <a:prstGeom prst="rect">
              <a:avLst/>
            </a:prstGeom>
            <a:noFill/>
            <a:ln>
              <a:noFill/>
            </a:ln>
          </p:spPr>
        </p:pic>
        <p:cxnSp>
          <p:nvCxnSpPr>
            <p:cNvPr id="232" name="Google Shape;232;g10a787cf3b7_4_86"/>
            <p:cNvCxnSpPr/>
            <p:nvPr/>
          </p:nvCxnSpPr>
          <p:spPr>
            <a:xfrm rot="10800000">
              <a:off x="6081900" y="2601875"/>
              <a:ext cx="14100" cy="827700"/>
            </a:xfrm>
            <a:prstGeom prst="straightConnector1">
              <a:avLst/>
            </a:prstGeom>
            <a:noFill/>
            <a:ln cap="flat" cmpd="sng" w="9525">
              <a:solidFill>
                <a:srgbClr val="CC0000"/>
              </a:solidFill>
              <a:prstDash val="solid"/>
              <a:round/>
              <a:headEnd len="sm" w="sm" type="none"/>
              <a:tailEnd len="med" w="med" type="triangle"/>
            </a:ln>
            <a:effectLst>
              <a:outerShdw blurRad="57150" rotWithShape="0" algn="bl" dir="5400000" dist="19050">
                <a:srgbClr val="000000">
                  <a:alpha val="49803"/>
                </a:srgbClr>
              </a:outerShdw>
              <a:reflection blurRad="0" dir="5400000" dist="38100" endA="0" endPos="30000" fadeDir="5400012" kx="0" rotWithShape="0" algn="bl" stPos="0" sy="-100000" ky="0"/>
            </a:effectLst>
          </p:spPr>
        </p:cxnSp>
        <p:sp>
          <p:nvSpPr>
            <p:cNvPr id="233" name="Google Shape;233;g10a787cf3b7_4_86"/>
            <p:cNvSpPr txBox="1"/>
            <p:nvPr/>
          </p:nvSpPr>
          <p:spPr>
            <a:xfrm>
              <a:off x="2687825" y="2088900"/>
              <a:ext cx="709500" cy="434100"/>
            </a:xfrm>
            <a:prstGeom prst="rect">
              <a:avLst/>
            </a:prstGeom>
            <a:noFill/>
            <a:ln>
              <a:noFill/>
            </a:ln>
          </p:spPr>
          <p:txBody>
            <a:bodyPr anchorCtr="0" anchor="t" bIns="91425" lIns="91425" spcFirstLastPara="1" rIns="91425" wrap="square" tIns="91425">
              <a:spAutoFit/>
            </a:bodyPr>
            <a:lstStyle/>
            <a:p>
              <a:pPr indent="0" lvl="0" marL="0" marR="0" rtl="0" algn="r">
                <a:lnSpc>
                  <a:spcPct val="90000"/>
                </a:lnSpc>
                <a:spcBef>
                  <a:spcPts val="1000"/>
                </a:spcBef>
                <a:spcAft>
                  <a:spcPts val="0"/>
                </a:spcAft>
                <a:buClr>
                  <a:srgbClr val="000000"/>
                </a:buClr>
                <a:buSzPts val="1800"/>
                <a:buFont typeface="Arial"/>
                <a:buNone/>
              </a:pPr>
              <a:r>
                <a:rPr b="1" i="0" lang="en-US" sz="1800" u="none" cap="none" strike="noStrike">
                  <a:solidFill>
                    <a:srgbClr val="262626"/>
                  </a:solidFill>
                  <a:latin typeface="Arial"/>
                  <a:ea typeface="Arial"/>
                  <a:cs typeface="Arial"/>
                  <a:sym typeface="Arial"/>
                </a:rPr>
                <a:t>Low</a:t>
              </a:r>
              <a:endParaRPr b="1" i="0" sz="1800" u="none" cap="none" strike="noStrike">
                <a:solidFill>
                  <a:srgbClr val="000000"/>
                </a:solidFill>
                <a:latin typeface="Arial"/>
                <a:ea typeface="Arial"/>
                <a:cs typeface="Arial"/>
                <a:sym typeface="Arial"/>
              </a:endParaRPr>
            </a:p>
          </p:txBody>
        </p:sp>
        <p:sp>
          <p:nvSpPr>
            <p:cNvPr id="234" name="Google Shape;234;g10a787cf3b7_4_86"/>
            <p:cNvSpPr txBox="1"/>
            <p:nvPr/>
          </p:nvSpPr>
          <p:spPr>
            <a:xfrm>
              <a:off x="7271725" y="2088900"/>
              <a:ext cx="709500" cy="4341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rgbClr val="000000"/>
                </a:buClr>
                <a:buSzPts val="1800"/>
                <a:buFont typeface="Arial"/>
                <a:buNone/>
              </a:pPr>
              <a:r>
                <a:rPr b="1" i="0" lang="en-US" sz="1800" u="none" cap="none" strike="noStrike">
                  <a:solidFill>
                    <a:srgbClr val="262626"/>
                  </a:solidFill>
                  <a:latin typeface="Arial"/>
                  <a:ea typeface="Arial"/>
                  <a:cs typeface="Arial"/>
                  <a:sym typeface="Arial"/>
                </a:rPr>
                <a:t>High</a:t>
              </a:r>
              <a:endParaRPr b="1" i="0" sz="1800" u="none" cap="none" strike="noStrike">
                <a:solidFill>
                  <a:srgbClr val="000000"/>
                </a:solidFill>
                <a:latin typeface="Arial"/>
                <a:ea typeface="Arial"/>
                <a:cs typeface="Arial"/>
                <a:sym typeface="Arial"/>
              </a:endParaRPr>
            </a:p>
          </p:txBody>
        </p:sp>
        <p:cxnSp>
          <p:nvCxnSpPr>
            <p:cNvPr id="235" name="Google Shape;235;g10a787cf3b7_4_86"/>
            <p:cNvCxnSpPr>
              <a:stCxn id="233" idx="3"/>
              <a:endCxn id="234" idx="1"/>
            </p:cNvCxnSpPr>
            <p:nvPr/>
          </p:nvCxnSpPr>
          <p:spPr>
            <a:xfrm>
              <a:off x="3397325" y="2305950"/>
              <a:ext cx="3874500" cy="0"/>
            </a:xfrm>
            <a:prstGeom prst="straightConnector1">
              <a:avLst/>
            </a:prstGeom>
            <a:noFill/>
            <a:ln cap="flat" cmpd="sng" w="38100">
              <a:solidFill>
                <a:schemeClr val="dk2"/>
              </a:solidFill>
              <a:prstDash val="solid"/>
              <a:round/>
              <a:headEnd len="sm" w="sm" type="none"/>
              <a:tailEnd len="med" w="med" type="triangle"/>
            </a:ln>
          </p:spPr>
        </p:cxnSp>
        <p:sp>
          <p:nvSpPr>
            <p:cNvPr id="236" name="Google Shape;236;g10a787cf3b7_4_86"/>
            <p:cNvSpPr txBox="1"/>
            <p:nvPr/>
          </p:nvSpPr>
          <p:spPr>
            <a:xfrm>
              <a:off x="3397325" y="1845952"/>
              <a:ext cx="3819000" cy="4062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1000"/>
                </a:spcBef>
                <a:spcAft>
                  <a:spcPts val="0"/>
                </a:spcAft>
                <a:buClr>
                  <a:srgbClr val="000000"/>
                </a:buClr>
                <a:buSzPts val="1600"/>
                <a:buFont typeface="Arial"/>
                <a:buNone/>
              </a:pPr>
              <a:r>
                <a:rPr b="1" i="0" lang="en-US" sz="1600" u="none" cap="none" strike="noStrike">
                  <a:solidFill>
                    <a:srgbClr val="262626"/>
                  </a:solidFill>
                  <a:latin typeface="Arial"/>
                  <a:ea typeface="Arial"/>
                  <a:cs typeface="Arial"/>
                  <a:sym typeface="Arial"/>
                </a:rPr>
                <a:t>TURBIDITY</a:t>
              </a:r>
              <a:endParaRPr b="0" i="0" sz="1400" u="none" cap="none" strike="noStrike">
                <a:solidFill>
                  <a:srgbClr val="000000"/>
                </a:solidFill>
                <a:latin typeface="Arial"/>
                <a:ea typeface="Arial"/>
                <a:cs typeface="Arial"/>
                <a:sym typeface="Arial"/>
              </a:endParaRPr>
            </a:p>
          </p:txBody>
        </p:sp>
        <p:sp>
          <p:nvSpPr>
            <p:cNvPr id="237" name="Google Shape;237;g10a787cf3b7_4_86"/>
            <p:cNvSpPr txBox="1"/>
            <p:nvPr/>
          </p:nvSpPr>
          <p:spPr>
            <a:xfrm>
              <a:off x="2687825" y="3765300"/>
              <a:ext cx="709500" cy="434100"/>
            </a:xfrm>
            <a:prstGeom prst="rect">
              <a:avLst/>
            </a:prstGeom>
            <a:noFill/>
            <a:ln>
              <a:noFill/>
            </a:ln>
          </p:spPr>
          <p:txBody>
            <a:bodyPr anchorCtr="0" anchor="t" bIns="91425" lIns="91425" spcFirstLastPara="1" rIns="91425" wrap="square" tIns="91425">
              <a:spAutoFit/>
            </a:bodyPr>
            <a:lstStyle/>
            <a:p>
              <a:pPr indent="0" lvl="0" marL="0" marR="0" rtl="0" algn="r">
                <a:lnSpc>
                  <a:spcPct val="90000"/>
                </a:lnSpc>
                <a:spcBef>
                  <a:spcPts val="1000"/>
                </a:spcBef>
                <a:spcAft>
                  <a:spcPts val="0"/>
                </a:spcAft>
                <a:buClr>
                  <a:srgbClr val="000000"/>
                </a:buClr>
                <a:buSzPts val="1800"/>
                <a:buFont typeface="Arial"/>
                <a:buNone/>
              </a:pPr>
              <a:r>
                <a:rPr b="1" i="0" lang="en-US" sz="1800" u="none" cap="none" strike="noStrike">
                  <a:solidFill>
                    <a:srgbClr val="262626"/>
                  </a:solidFill>
                  <a:latin typeface="Arial"/>
                  <a:ea typeface="Arial"/>
                  <a:cs typeface="Arial"/>
                  <a:sym typeface="Arial"/>
                </a:rPr>
                <a:t>High</a:t>
              </a:r>
              <a:endParaRPr b="1" i="0" sz="1800" u="none" cap="none" strike="noStrike">
                <a:solidFill>
                  <a:srgbClr val="000000"/>
                </a:solidFill>
                <a:latin typeface="Arial"/>
                <a:ea typeface="Arial"/>
                <a:cs typeface="Arial"/>
                <a:sym typeface="Arial"/>
              </a:endParaRPr>
            </a:p>
          </p:txBody>
        </p:sp>
        <p:sp>
          <p:nvSpPr>
            <p:cNvPr id="238" name="Google Shape;238;g10a787cf3b7_4_86"/>
            <p:cNvSpPr txBox="1"/>
            <p:nvPr/>
          </p:nvSpPr>
          <p:spPr>
            <a:xfrm>
              <a:off x="7271725" y="3765300"/>
              <a:ext cx="709500" cy="4341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rgbClr val="000000"/>
                </a:buClr>
                <a:buSzPts val="1800"/>
                <a:buFont typeface="Arial"/>
                <a:buNone/>
              </a:pPr>
              <a:r>
                <a:rPr b="1" i="0" lang="en-US" sz="1800" u="none" cap="none" strike="noStrike">
                  <a:solidFill>
                    <a:srgbClr val="262626"/>
                  </a:solidFill>
                  <a:latin typeface="Arial"/>
                  <a:ea typeface="Arial"/>
                  <a:cs typeface="Arial"/>
                  <a:sym typeface="Arial"/>
                </a:rPr>
                <a:t>Low</a:t>
              </a:r>
              <a:endParaRPr b="1" i="0" sz="1800" u="none" cap="none" strike="noStrike">
                <a:solidFill>
                  <a:srgbClr val="000000"/>
                </a:solidFill>
                <a:latin typeface="Arial"/>
                <a:ea typeface="Arial"/>
                <a:cs typeface="Arial"/>
                <a:sym typeface="Arial"/>
              </a:endParaRPr>
            </a:p>
          </p:txBody>
        </p:sp>
        <p:sp>
          <p:nvSpPr>
            <p:cNvPr id="239" name="Google Shape;239;g10a787cf3b7_4_86"/>
            <p:cNvSpPr txBox="1"/>
            <p:nvPr/>
          </p:nvSpPr>
          <p:spPr>
            <a:xfrm>
              <a:off x="3397325" y="3818288"/>
              <a:ext cx="3819000" cy="4062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1000"/>
                </a:spcBef>
                <a:spcAft>
                  <a:spcPts val="0"/>
                </a:spcAft>
                <a:buClr>
                  <a:srgbClr val="000000"/>
                </a:buClr>
                <a:buSzPts val="1600"/>
                <a:buFont typeface="Arial"/>
                <a:buNone/>
              </a:pPr>
              <a:r>
                <a:rPr b="1" i="0" lang="en-US" sz="1600" u="none" cap="none" strike="noStrike">
                  <a:solidFill>
                    <a:srgbClr val="262626"/>
                  </a:solidFill>
                  <a:latin typeface="Arial"/>
                  <a:ea typeface="Arial"/>
                  <a:cs typeface="Arial"/>
                  <a:sym typeface="Arial"/>
                </a:rPr>
                <a:t>CLARITY</a:t>
              </a:r>
              <a:endParaRPr b="0" i="0" sz="1400" u="none" cap="none" strike="noStrike">
                <a:solidFill>
                  <a:srgbClr val="000000"/>
                </a:solidFill>
                <a:latin typeface="Arial"/>
                <a:ea typeface="Arial"/>
                <a:cs typeface="Arial"/>
                <a:sym typeface="Arial"/>
              </a:endParaRPr>
            </a:p>
          </p:txBody>
        </p:sp>
        <p:cxnSp>
          <p:nvCxnSpPr>
            <p:cNvPr id="240" name="Google Shape;240;g10a787cf3b7_4_86"/>
            <p:cNvCxnSpPr/>
            <p:nvPr/>
          </p:nvCxnSpPr>
          <p:spPr>
            <a:xfrm rot="10800000">
              <a:off x="3377950" y="3968400"/>
              <a:ext cx="3874500" cy="0"/>
            </a:xfrm>
            <a:prstGeom prst="straightConnector1">
              <a:avLst/>
            </a:prstGeom>
            <a:noFill/>
            <a:ln cap="flat" cmpd="sng" w="38100">
              <a:solidFill>
                <a:schemeClr val="dk2"/>
              </a:solidFill>
              <a:prstDash val="solid"/>
              <a:round/>
              <a:headEnd len="sm" w="sm" type="none"/>
              <a:tailEnd len="med" w="med" type="triangle"/>
            </a:ln>
          </p:spPr>
        </p:cxnSp>
      </p:grpSp>
      <p:sp>
        <p:nvSpPr>
          <p:cNvPr id="241" name="Google Shape;241;g10a787cf3b7_4_86"/>
          <p:cNvSpPr txBox="1"/>
          <p:nvPr>
            <p:ph idx="11" type="ftr"/>
          </p:nvPr>
        </p:nvSpPr>
        <p:spPr>
          <a:xfrm>
            <a:off x="1200193" y="6441410"/>
            <a:ext cx="10722900" cy="335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Course                                      http://coastwatch.noaa.gov</a:t>
            </a:r>
            <a:endParaRPr/>
          </a:p>
        </p:txBody>
      </p:sp>
      <p:pic>
        <p:nvPicPr>
          <p:cNvPr id="242" name="Google Shape;242;g10a787cf3b7_4_86"/>
          <p:cNvPicPr preferRelativeResize="0"/>
          <p:nvPr/>
        </p:nvPicPr>
        <p:blipFill rotWithShape="1">
          <a:blip r:embed="rId4">
            <a:alphaModFix/>
          </a:blip>
          <a:srcRect b="0" l="0" r="0" t="0"/>
          <a:stretch/>
        </p:blipFill>
        <p:spPr>
          <a:xfrm>
            <a:off x="5943600" y="3276600"/>
            <a:ext cx="304800" cy="30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5000"/>
                                        <p:tgtEl>
                                          <p:spTgt spid="2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g108fa84f772_0_18"/>
          <p:cNvPicPr preferRelativeResize="0"/>
          <p:nvPr/>
        </p:nvPicPr>
        <p:blipFill rotWithShape="1">
          <a:blip r:embed="rId3">
            <a:alphaModFix/>
          </a:blip>
          <a:srcRect b="0" l="0" r="0" t="0"/>
          <a:stretch/>
        </p:blipFill>
        <p:spPr>
          <a:xfrm>
            <a:off x="1017032" y="2028873"/>
            <a:ext cx="5295736" cy="3334086"/>
          </a:xfrm>
          <a:prstGeom prst="rect">
            <a:avLst/>
          </a:prstGeom>
          <a:noFill/>
          <a:ln>
            <a:noFill/>
          </a:ln>
        </p:spPr>
      </p:pic>
      <p:pic>
        <p:nvPicPr>
          <p:cNvPr id="248" name="Google Shape;248;g108fa84f772_0_18"/>
          <p:cNvPicPr preferRelativeResize="0"/>
          <p:nvPr/>
        </p:nvPicPr>
        <p:blipFill rotWithShape="1">
          <a:blip r:embed="rId4">
            <a:alphaModFix/>
          </a:blip>
          <a:srcRect b="0" l="0" r="0" t="4454"/>
          <a:stretch/>
        </p:blipFill>
        <p:spPr>
          <a:xfrm>
            <a:off x="7428000" y="843088"/>
            <a:ext cx="4732101" cy="5526083"/>
          </a:xfrm>
          <a:prstGeom prst="rect">
            <a:avLst/>
          </a:prstGeom>
          <a:noFill/>
          <a:ln>
            <a:noFill/>
          </a:ln>
        </p:spPr>
      </p:pic>
      <p:sp>
        <p:nvSpPr>
          <p:cNvPr id="249" name="Google Shape;249;g108fa84f772_0_18"/>
          <p:cNvSpPr txBox="1"/>
          <p:nvPr>
            <p:ph type="title"/>
          </p:nvPr>
        </p:nvSpPr>
        <p:spPr>
          <a:xfrm>
            <a:off x="528298" y="11557"/>
            <a:ext cx="10515600" cy="1325700"/>
          </a:xfrm>
          <a:prstGeom prst="rect">
            <a:avLst/>
          </a:prstGeom>
          <a:noFill/>
          <a:ln>
            <a:noFill/>
          </a:ln>
          <a:effectLst>
            <a:outerShdw blurRad="63500" rotWithShape="0" algn="ctr" dir="2700000" dist="53882">
              <a:schemeClr val="lt1">
                <a:alpha val="74509"/>
              </a:scheme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t>Sediment Index </a:t>
            </a:r>
            <a:br>
              <a:rPr lang="en-US"/>
            </a:br>
            <a:r>
              <a:rPr lang="en-US" sz="3200">
                <a:latin typeface="Arial Narrow"/>
                <a:ea typeface="Arial Narrow"/>
                <a:cs typeface="Arial Narrow"/>
                <a:sym typeface="Arial Narrow"/>
              </a:rPr>
              <a:t> </a:t>
            </a:r>
            <a:endParaRPr/>
          </a:p>
        </p:txBody>
      </p:sp>
      <p:sp>
        <p:nvSpPr>
          <p:cNvPr id="250" name="Google Shape;250;g108fa84f772_0_18"/>
          <p:cNvSpPr txBox="1"/>
          <p:nvPr>
            <p:ph idx="11" type="ftr"/>
          </p:nvPr>
        </p:nvSpPr>
        <p:spPr>
          <a:xfrm>
            <a:off x="1221458" y="6441410"/>
            <a:ext cx="93693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Course                                      http://coastwatch.noaa.gov</a:t>
            </a:r>
            <a:endParaRPr/>
          </a:p>
        </p:txBody>
      </p:sp>
      <p:sp>
        <p:nvSpPr>
          <p:cNvPr id="251" name="Google Shape;251;g108fa84f772_0_18"/>
          <p:cNvSpPr txBox="1"/>
          <p:nvPr/>
        </p:nvSpPr>
        <p:spPr>
          <a:xfrm>
            <a:off x="528300" y="820425"/>
            <a:ext cx="6899700" cy="1077300"/>
          </a:xfrm>
          <a:prstGeom prst="rect">
            <a:avLst/>
          </a:prstGeom>
          <a:noFill/>
          <a:ln>
            <a:noFill/>
          </a:ln>
        </p:spPr>
        <p:txBody>
          <a:bodyPr anchorCtr="0" anchor="t" bIns="45700" lIns="91425" spcFirstLastPara="1" rIns="91425" wrap="square" tIns="45700">
            <a:spAutoFit/>
          </a:bodyPr>
          <a:lstStyle/>
          <a:p>
            <a:pPr indent="-355600" lvl="0" marL="457200" marR="0" rtl="0" algn="l">
              <a:lnSpc>
                <a:spcPct val="80000"/>
              </a:lnSpc>
              <a:spcBef>
                <a:spcPts val="0"/>
              </a:spcBef>
              <a:spcAft>
                <a:spcPts val="0"/>
              </a:spcAft>
              <a:buClr>
                <a:schemeClr val="dk1"/>
              </a:buClr>
              <a:buSzPts val="2000"/>
              <a:buFont typeface="Arial Narrow"/>
              <a:buChar char="●"/>
            </a:pPr>
            <a:r>
              <a:rPr b="0" i="0" lang="en-US" sz="2000" u="none" cap="none" strike="noStrike">
                <a:solidFill>
                  <a:schemeClr val="dk1"/>
                </a:solidFill>
                <a:latin typeface="Arial Narrow"/>
                <a:ea typeface="Arial Narrow"/>
                <a:cs typeface="Arial Narrow"/>
                <a:sym typeface="Arial Narrow"/>
              </a:rPr>
              <a:t>Remote Sensing Reflectance at 667 (MODIS) or 671 (VIIRS) nm</a:t>
            </a:r>
            <a:endParaRPr b="0" i="0" sz="2000" u="none" cap="none" strike="noStrike">
              <a:solidFill>
                <a:schemeClr val="dk1"/>
              </a:solidFill>
              <a:latin typeface="Arial Narrow"/>
              <a:ea typeface="Arial Narrow"/>
              <a:cs typeface="Arial Narrow"/>
              <a:sym typeface="Arial Narrow"/>
            </a:endParaRPr>
          </a:p>
          <a:p>
            <a:pPr indent="0" lvl="0" marL="457200" marR="0" rtl="0" algn="l">
              <a:lnSpc>
                <a:spcPct val="80000"/>
              </a:lnSpc>
              <a:spcBef>
                <a:spcPts val="0"/>
              </a:spcBef>
              <a:spcAft>
                <a:spcPts val="0"/>
              </a:spcAft>
              <a:buClr>
                <a:srgbClr val="000000"/>
              </a:buClr>
              <a:buSzPts val="2000"/>
              <a:buFont typeface="Arial"/>
              <a:buNone/>
            </a:pPr>
            <a:r>
              <a:t/>
            </a:r>
            <a:endParaRPr b="0" i="0" sz="2000" u="none" cap="none" strike="noStrike">
              <a:solidFill>
                <a:schemeClr val="dk1"/>
              </a:solidFill>
              <a:latin typeface="Arial Narrow"/>
              <a:ea typeface="Arial Narrow"/>
              <a:cs typeface="Arial Narrow"/>
              <a:sym typeface="Arial Narrow"/>
            </a:endParaRPr>
          </a:p>
          <a:p>
            <a:pPr indent="-355600" lvl="0" marL="457200" marR="0" rtl="0" algn="l">
              <a:lnSpc>
                <a:spcPct val="80000"/>
              </a:lnSpc>
              <a:spcBef>
                <a:spcPts val="0"/>
              </a:spcBef>
              <a:spcAft>
                <a:spcPts val="0"/>
              </a:spcAft>
              <a:buClr>
                <a:schemeClr val="dk1"/>
              </a:buClr>
              <a:buSzPts val="2000"/>
              <a:buFont typeface="Arial Narrow"/>
              <a:buChar char="●"/>
            </a:pPr>
            <a:r>
              <a:rPr b="0" i="0" lang="en-US" sz="2000" u="none" cap="none" strike="noStrike">
                <a:solidFill>
                  <a:schemeClr val="dk1"/>
                </a:solidFill>
                <a:latin typeface="Arial Narrow"/>
                <a:ea typeface="Arial Narrow"/>
                <a:cs typeface="Arial Narrow"/>
                <a:sym typeface="Arial Narrow"/>
              </a:rPr>
              <a:t>It is an index of relative amount of sediment and not an estimation of sediment concentration</a:t>
            </a:r>
            <a:endParaRPr b="0" i="0" sz="2000" u="none" cap="none" strike="noStrike">
              <a:solidFill>
                <a:schemeClr val="dk1"/>
              </a:solidFill>
              <a:latin typeface="Arial Narrow"/>
              <a:ea typeface="Arial Narrow"/>
              <a:cs typeface="Arial Narrow"/>
              <a:sym typeface="Arial Narrow"/>
            </a:endParaRPr>
          </a:p>
        </p:txBody>
      </p:sp>
      <p:sp>
        <p:nvSpPr>
          <p:cNvPr id="252" name="Google Shape;252;g108fa84f772_0_18"/>
          <p:cNvSpPr txBox="1"/>
          <p:nvPr/>
        </p:nvSpPr>
        <p:spPr>
          <a:xfrm>
            <a:off x="31899" y="5440581"/>
            <a:ext cx="6474300" cy="923400"/>
          </a:xfrm>
          <a:prstGeom prst="rect">
            <a:avLst/>
          </a:prstGeom>
          <a:solidFill>
            <a:srgbClr val="FEE59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Narrow"/>
                <a:ea typeface="Arial Narrow"/>
                <a:cs typeface="Arial Narrow"/>
                <a:sym typeface="Arial Narrow"/>
              </a:rPr>
              <a:t>Data Product Availability:</a:t>
            </a:r>
            <a:endParaRPr b="0" i="0" sz="1800" u="none" cap="none" strike="noStrike">
              <a:solidFill>
                <a:schemeClr val="dk1"/>
              </a:solidFill>
              <a:latin typeface="Arial Narrow"/>
              <a:ea typeface="Arial Narrow"/>
              <a:cs typeface="Arial Narrow"/>
              <a:sym typeface="Arial Narrow"/>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Narrow"/>
                <a:ea typeface="Arial Narrow"/>
                <a:cs typeface="Arial Narrow"/>
                <a:sym typeface="Arial Narrow"/>
              </a:rPr>
              <a:t>Global fields from VIIRS and OC-CCI available on CW-WCN ERDDAP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Narrow"/>
                <a:ea typeface="Arial Narrow"/>
                <a:cs typeface="Arial Narrow"/>
                <a:sym typeface="Arial Narrow"/>
              </a:rPr>
              <a:t>Regional fields are available from CW-ECN</a:t>
            </a:r>
            <a:endParaRPr b="0" i="0" sz="1400" u="none" cap="none" strike="noStrike">
              <a:solidFill>
                <a:srgbClr val="000000"/>
              </a:solidFill>
              <a:latin typeface="Arial"/>
              <a:ea typeface="Arial"/>
              <a:cs typeface="Arial"/>
              <a:sym typeface="Arial"/>
            </a:endParaRPr>
          </a:p>
        </p:txBody>
      </p:sp>
      <p:sp>
        <p:nvSpPr>
          <p:cNvPr id="253" name="Google Shape;253;g108fa84f772_0_18"/>
          <p:cNvSpPr txBox="1"/>
          <p:nvPr/>
        </p:nvSpPr>
        <p:spPr>
          <a:xfrm>
            <a:off x="1154936" y="4817930"/>
            <a:ext cx="1451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Narrow"/>
                <a:ea typeface="Arial Narrow"/>
                <a:cs typeface="Arial Narrow"/>
                <a:sym typeface="Arial Narrow"/>
              </a:rPr>
              <a:t>March 4, 2018 </a:t>
            </a:r>
            <a:endParaRPr b="0" i="0" sz="1400" u="none" cap="none" strike="noStrike">
              <a:solidFill>
                <a:srgbClr val="000000"/>
              </a:solidFill>
              <a:latin typeface="Arial"/>
              <a:ea typeface="Arial"/>
              <a:cs typeface="Arial"/>
              <a:sym typeface="Arial"/>
            </a:endParaRPr>
          </a:p>
        </p:txBody>
      </p:sp>
      <p:pic>
        <p:nvPicPr>
          <p:cNvPr id="254" name="Google Shape;254;g108fa84f772_0_18"/>
          <p:cNvPicPr preferRelativeResize="0"/>
          <p:nvPr/>
        </p:nvPicPr>
        <p:blipFill rotWithShape="1">
          <a:blip r:embed="rId5">
            <a:alphaModFix/>
          </a:blip>
          <a:srcRect b="0" l="0" r="0" t="0"/>
          <a:stretch/>
        </p:blipFill>
        <p:spPr>
          <a:xfrm>
            <a:off x="5943600" y="3276600"/>
            <a:ext cx="304800" cy="30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5000"/>
                                        <p:tgtEl>
                                          <p:spTgt spid="2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108fa84f772_0_28"/>
          <p:cNvSpPr txBox="1"/>
          <p:nvPr>
            <p:ph type="title"/>
          </p:nvPr>
        </p:nvSpPr>
        <p:spPr>
          <a:xfrm>
            <a:off x="528298" y="11557"/>
            <a:ext cx="10515600" cy="1325700"/>
          </a:xfrm>
          <a:prstGeom prst="rect">
            <a:avLst/>
          </a:prstGeom>
          <a:noFill/>
          <a:ln>
            <a:noFill/>
          </a:ln>
          <a:effectLst>
            <a:outerShdw blurRad="63500" rotWithShape="0" algn="ctr" dir="2700000" dist="53882">
              <a:schemeClr val="lt1">
                <a:alpha val="74509"/>
              </a:scheme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t>Total Suspended Matter (TSM)  </a:t>
            </a:r>
            <a:br>
              <a:rPr lang="en-US"/>
            </a:br>
            <a:r>
              <a:rPr lang="en-US" sz="3200">
                <a:latin typeface="Arial Narrow"/>
                <a:ea typeface="Arial Narrow"/>
                <a:cs typeface="Arial Narrow"/>
                <a:sym typeface="Arial Narrow"/>
              </a:rPr>
              <a:t> </a:t>
            </a:r>
            <a:endParaRPr/>
          </a:p>
        </p:txBody>
      </p:sp>
      <p:sp>
        <p:nvSpPr>
          <p:cNvPr id="260" name="Google Shape;260;g108fa84f772_0_28"/>
          <p:cNvSpPr txBox="1"/>
          <p:nvPr>
            <p:ph idx="11" type="ftr"/>
          </p:nvPr>
        </p:nvSpPr>
        <p:spPr>
          <a:xfrm>
            <a:off x="1221458" y="6441410"/>
            <a:ext cx="93693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Course                                      http://coastwatch.noaa.gov</a:t>
            </a:r>
            <a:endParaRPr/>
          </a:p>
        </p:txBody>
      </p:sp>
      <p:sp>
        <p:nvSpPr>
          <p:cNvPr id="261" name="Google Shape;261;g108fa84f772_0_28"/>
          <p:cNvSpPr txBox="1"/>
          <p:nvPr/>
        </p:nvSpPr>
        <p:spPr>
          <a:xfrm>
            <a:off x="437450" y="1015500"/>
            <a:ext cx="6064200" cy="2385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Arial Narrow"/>
                <a:ea typeface="Arial Narrow"/>
                <a:cs typeface="Arial Narrow"/>
                <a:sym typeface="Arial Narrow"/>
              </a:rPr>
              <a:t>Satellite-derived </a:t>
            </a:r>
            <a:r>
              <a:rPr b="1" i="0" lang="en-US" sz="2000" u="none" cap="none" strike="noStrike">
                <a:solidFill>
                  <a:schemeClr val="dk1"/>
                </a:solidFill>
                <a:latin typeface="Arial Narrow"/>
                <a:ea typeface="Arial Narrow"/>
                <a:cs typeface="Arial Narrow"/>
                <a:sym typeface="Arial Narrow"/>
              </a:rPr>
              <a:t>total suspended matter (TSM)</a:t>
            </a:r>
            <a:r>
              <a:rPr b="0" i="0" lang="en-US" sz="2000" u="none" cap="none" strike="noStrike">
                <a:solidFill>
                  <a:schemeClr val="dk1"/>
                </a:solidFill>
                <a:latin typeface="Arial Narrow"/>
                <a:ea typeface="Arial Narrow"/>
                <a:cs typeface="Arial Narrow"/>
                <a:sym typeface="Arial Narrow"/>
              </a:rPr>
              <a:t> is a measure of the concentration of particulate material in the surface water.</a:t>
            </a:r>
            <a:endParaRPr b="0" i="0" sz="20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Narrow"/>
              <a:ea typeface="Arial Narrow"/>
              <a:cs typeface="Arial Narrow"/>
              <a:sym typeface="Arial Narrow"/>
            </a:endParaRPr>
          </a:p>
          <a:p>
            <a:pPr indent="0" lvl="0" marL="0" marR="0" rtl="0" algn="l">
              <a:lnSpc>
                <a:spcPct val="115000"/>
              </a:lnSpc>
              <a:spcBef>
                <a:spcPts val="0"/>
              </a:spcBef>
              <a:spcAft>
                <a:spcPts val="0"/>
              </a:spcAft>
              <a:buClr>
                <a:schemeClr val="dk1"/>
              </a:buClr>
              <a:buSzPts val="1100"/>
              <a:buFont typeface="Arial"/>
              <a:buNone/>
            </a:pPr>
            <a:r>
              <a:rPr b="0" i="0" lang="en-US" sz="2000" u="none" cap="none" strike="noStrike">
                <a:solidFill>
                  <a:schemeClr val="dk1"/>
                </a:solidFill>
                <a:latin typeface="Arial Narrow"/>
                <a:ea typeface="Arial Narrow"/>
                <a:cs typeface="Arial Narrow"/>
                <a:sym typeface="Arial Narrow"/>
              </a:rPr>
              <a:t>Also referred to as:</a:t>
            </a:r>
            <a:endParaRPr b="0" i="0" sz="2000" u="none" cap="none" strike="noStrike">
              <a:solidFill>
                <a:schemeClr val="dk1"/>
              </a:solidFill>
              <a:latin typeface="Arial Narrow"/>
              <a:ea typeface="Arial Narrow"/>
              <a:cs typeface="Arial Narrow"/>
              <a:sym typeface="Arial Narrow"/>
            </a:endParaRPr>
          </a:p>
          <a:p>
            <a:pPr indent="0" lvl="0" marL="0" marR="0" rtl="0" algn="l">
              <a:lnSpc>
                <a:spcPct val="115000"/>
              </a:lnSpc>
              <a:spcBef>
                <a:spcPts val="0"/>
              </a:spcBef>
              <a:spcAft>
                <a:spcPts val="0"/>
              </a:spcAft>
              <a:buClr>
                <a:schemeClr val="dk1"/>
              </a:buClr>
              <a:buSzPts val="1100"/>
              <a:buFont typeface="Arial"/>
              <a:buNone/>
            </a:pPr>
            <a:r>
              <a:rPr b="0" i="0" lang="en-US" sz="2000" u="none" cap="none" strike="noStrike">
                <a:solidFill>
                  <a:schemeClr val="dk1"/>
                </a:solidFill>
                <a:latin typeface="Arial Narrow"/>
                <a:ea typeface="Arial Narrow"/>
                <a:cs typeface="Arial Narrow"/>
                <a:sym typeface="Arial Narrow"/>
              </a:rPr>
              <a:t>  Suspended Particulate Matter</a:t>
            </a:r>
            <a:endParaRPr b="0" i="0" sz="2000" u="none" cap="none" strike="noStrike">
              <a:solidFill>
                <a:schemeClr val="dk1"/>
              </a:solidFill>
              <a:latin typeface="Arial Narrow"/>
              <a:ea typeface="Arial Narrow"/>
              <a:cs typeface="Arial Narrow"/>
              <a:sym typeface="Arial Narrow"/>
            </a:endParaRPr>
          </a:p>
          <a:p>
            <a:pPr indent="0" lvl="0" marL="0" marR="0" rtl="0" algn="l">
              <a:lnSpc>
                <a:spcPct val="115000"/>
              </a:lnSpc>
              <a:spcBef>
                <a:spcPts val="0"/>
              </a:spcBef>
              <a:spcAft>
                <a:spcPts val="0"/>
              </a:spcAft>
              <a:buClr>
                <a:schemeClr val="dk1"/>
              </a:buClr>
              <a:buSzPts val="1100"/>
              <a:buFont typeface="Arial"/>
              <a:buNone/>
            </a:pPr>
            <a:r>
              <a:rPr b="0" i="0" lang="en-US" sz="2000" u="none" cap="none" strike="noStrike">
                <a:solidFill>
                  <a:schemeClr val="dk1"/>
                </a:solidFill>
                <a:latin typeface="Arial Narrow"/>
                <a:ea typeface="Arial Narrow"/>
                <a:cs typeface="Arial Narrow"/>
                <a:sym typeface="Arial Narrow"/>
              </a:rPr>
              <a:t>  Total Suspended Solids</a:t>
            </a:r>
            <a:endParaRPr b="0" i="0" sz="20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Narrow"/>
              <a:ea typeface="Arial Narrow"/>
              <a:cs typeface="Arial Narrow"/>
              <a:sym typeface="Arial Narrow"/>
            </a:endParaRPr>
          </a:p>
        </p:txBody>
      </p:sp>
      <p:sp>
        <p:nvSpPr>
          <p:cNvPr id="262" name="Google Shape;262;g108fa84f772_0_28"/>
          <p:cNvSpPr txBox="1"/>
          <p:nvPr/>
        </p:nvSpPr>
        <p:spPr>
          <a:xfrm>
            <a:off x="31899" y="5432947"/>
            <a:ext cx="3553800" cy="923400"/>
          </a:xfrm>
          <a:prstGeom prst="rect">
            <a:avLst/>
          </a:prstGeom>
          <a:solidFill>
            <a:srgbClr val="FEE59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Narrow"/>
                <a:ea typeface="Arial Narrow"/>
                <a:cs typeface="Arial Narrow"/>
                <a:sym typeface="Arial Narrow"/>
              </a:rPr>
              <a:t>Data Product Availability:</a:t>
            </a:r>
            <a:endParaRPr b="0" i="0" sz="18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Narrow"/>
                <a:ea typeface="Arial Narrow"/>
                <a:cs typeface="Arial Narrow"/>
                <a:sym typeface="Arial Narrow"/>
              </a:rPr>
              <a:t>Regional fields are available from CW-ECN, CW-GLN</a:t>
            </a:r>
            <a:endParaRPr b="0" i="0" sz="1400" u="none" cap="none" strike="noStrike">
              <a:solidFill>
                <a:srgbClr val="000000"/>
              </a:solidFill>
              <a:latin typeface="Arial"/>
              <a:ea typeface="Arial"/>
              <a:cs typeface="Arial"/>
              <a:sym typeface="Arial"/>
            </a:endParaRPr>
          </a:p>
        </p:txBody>
      </p:sp>
      <p:pic>
        <p:nvPicPr>
          <p:cNvPr id="263" name="Google Shape;263;g108fa84f772_0_28"/>
          <p:cNvPicPr preferRelativeResize="0"/>
          <p:nvPr/>
        </p:nvPicPr>
        <p:blipFill rotWithShape="1">
          <a:blip r:embed="rId4">
            <a:alphaModFix/>
          </a:blip>
          <a:srcRect b="0" l="0" r="0" t="0"/>
          <a:stretch/>
        </p:blipFill>
        <p:spPr>
          <a:xfrm>
            <a:off x="7071772" y="328326"/>
            <a:ext cx="5120203" cy="2880147"/>
          </a:xfrm>
          <a:prstGeom prst="rect">
            <a:avLst/>
          </a:prstGeom>
          <a:noFill/>
          <a:ln>
            <a:noFill/>
          </a:ln>
        </p:spPr>
      </p:pic>
      <p:pic>
        <p:nvPicPr>
          <p:cNvPr id="264" name="Google Shape;264;g108fa84f772_0_28"/>
          <p:cNvPicPr preferRelativeResize="0"/>
          <p:nvPr/>
        </p:nvPicPr>
        <p:blipFill rotWithShape="1">
          <a:blip r:embed="rId5">
            <a:alphaModFix/>
          </a:blip>
          <a:srcRect b="0" l="0" r="0" t="0"/>
          <a:stretch/>
        </p:blipFill>
        <p:spPr>
          <a:xfrm>
            <a:off x="7071744" y="3257628"/>
            <a:ext cx="5120251" cy="2880147"/>
          </a:xfrm>
          <a:prstGeom prst="rect">
            <a:avLst/>
          </a:prstGeom>
          <a:noFill/>
          <a:ln>
            <a:noFill/>
          </a:ln>
        </p:spPr>
      </p:pic>
      <p:sp>
        <p:nvSpPr>
          <p:cNvPr id="265" name="Google Shape;265;g108fa84f772_0_28"/>
          <p:cNvSpPr txBox="1"/>
          <p:nvPr/>
        </p:nvSpPr>
        <p:spPr>
          <a:xfrm>
            <a:off x="6995575" y="6041200"/>
            <a:ext cx="33459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Narrow"/>
                <a:ea typeface="Arial Narrow"/>
                <a:cs typeface="Arial Narrow"/>
                <a:sym typeface="Arial Narrow"/>
              </a:rPr>
              <a:t>Lake Superior</a:t>
            </a:r>
            <a:endParaRPr b="1" i="0" sz="1600" u="none" cap="none" strike="noStrike">
              <a:solidFill>
                <a:srgbClr val="000000"/>
              </a:solidFill>
              <a:latin typeface="Arial Narrow"/>
              <a:ea typeface="Arial Narrow"/>
              <a:cs typeface="Arial Narrow"/>
              <a:sym typeface="Arial Narrow"/>
            </a:endParaRPr>
          </a:p>
        </p:txBody>
      </p:sp>
      <p:pic>
        <p:nvPicPr>
          <p:cNvPr id="266" name="Google Shape;266;g108fa84f772_0_28"/>
          <p:cNvPicPr preferRelativeResize="0"/>
          <p:nvPr/>
        </p:nvPicPr>
        <p:blipFill rotWithShape="1">
          <a:blip r:embed="rId6">
            <a:alphaModFix/>
          </a:blip>
          <a:srcRect b="0" l="0" r="0" t="0"/>
          <a:stretch/>
        </p:blipFill>
        <p:spPr>
          <a:xfrm>
            <a:off x="5943600" y="3276600"/>
            <a:ext cx="304800" cy="30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50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1086a701d73_0_22"/>
          <p:cNvSpPr txBox="1"/>
          <p:nvPr>
            <p:ph type="title"/>
          </p:nvPr>
        </p:nvSpPr>
        <p:spPr>
          <a:xfrm>
            <a:off x="528298" y="11557"/>
            <a:ext cx="10515600" cy="1325700"/>
          </a:xfrm>
          <a:prstGeom prst="rect">
            <a:avLst/>
          </a:prstGeom>
          <a:noFill/>
          <a:ln>
            <a:noFill/>
          </a:ln>
          <a:effectLst>
            <a:outerShdw blurRad="63500" rotWithShape="0" algn="ctr" dir="2700000" dist="53882">
              <a:schemeClr val="lt1">
                <a:alpha val="74509"/>
              </a:scheme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t>Kd490 - Light attenuation</a:t>
            </a:r>
            <a:br>
              <a:rPr lang="en-US"/>
            </a:br>
            <a:r>
              <a:rPr lang="en-US" sz="3200">
                <a:latin typeface="Arial Narrow"/>
                <a:ea typeface="Arial Narrow"/>
                <a:cs typeface="Arial Narrow"/>
                <a:sym typeface="Arial Narrow"/>
              </a:rPr>
              <a:t> </a:t>
            </a:r>
            <a:endParaRPr/>
          </a:p>
        </p:txBody>
      </p:sp>
      <p:sp>
        <p:nvSpPr>
          <p:cNvPr id="272" name="Google Shape;272;g1086a701d73_0_22"/>
          <p:cNvSpPr txBox="1"/>
          <p:nvPr>
            <p:ph idx="11" type="ftr"/>
          </p:nvPr>
        </p:nvSpPr>
        <p:spPr>
          <a:xfrm>
            <a:off x="1221458" y="6441410"/>
            <a:ext cx="93693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Course                                      http://coastwatch.noaa.gov</a:t>
            </a:r>
            <a:endParaRPr/>
          </a:p>
        </p:txBody>
      </p:sp>
      <p:sp>
        <p:nvSpPr>
          <p:cNvPr id="273" name="Google Shape;273;g1086a701d73_0_22"/>
          <p:cNvSpPr txBox="1"/>
          <p:nvPr/>
        </p:nvSpPr>
        <p:spPr>
          <a:xfrm>
            <a:off x="220025" y="847775"/>
            <a:ext cx="4988700" cy="38634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000"/>
              <a:buFont typeface="Arial"/>
              <a:buNone/>
            </a:pPr>
            <a:r>
              <a:t/>
            </a:r>
            <a:endParaRPr b="0" i="0" sz="2000" u="none" cap="none" strike="noStrike">
              <a:solidFill>
                <a:schemeClr val="dk1"/>
              </a:solidFill>
              <a:latin typeface="Arial Narrow"/>
              <a:ea typeface="Arial Narrow"/>
              <a:cs typeface="Arial Narrow"/>
              <a:sym typeface="Arial Narrow"/>
            </a:endParaRPr>
          </a:p>
          <a:p>
            <a:pPr indent="-355600" lvl="0" marL="457200" marR="0" rtl="0" algn="l">
              <a:lnSpc>
                <a:spcPct val="115000"/>
              </a:lnSpc>
              <a:spcBef>
                <a:spcPts val="0"/>
              </a:spcBef>
              <a:spcAft>
                <a:spcPts val="0"/>
              </a:spcAft>
              <a:buClr>
                <a:schemeClr val="dk1"/>
              </a:buClr>
              <a:buSzPts val="2000"/>
              <a:buFont typeface="Arial Narrow"/>
              <a:buChar char="●"/>
            </a:pPr>
            <a:r>
              <a:rPr b="0" i="0" lang="en-US" sz="2000" u="none" cap="none" strike="noStrike">
                <a:solidFill>
                  <a:schemeClr val="dk1"/>
                </a:solidFill>
                <a:latin typeface="Arial Narrow"/>
                <a:ea typeface="Arial Narrow"/>
                <a:cs typeface="Arial Narrow"/>
                <a:sym typeface="Arial Narrow"/>
              </a:rPr>
              <a:t>The value of Kd490 represents the rate at which light at 490 nm (blue-green portion of the spectrum) is reduced with depth</a:t>
            </a:r>
            <a:br>
              <a:rPr b="0" i="0" lang="en-US" sz="2000" u="none" cap="none" strike="noStrike">
                <a:solidFill>
                  <a:schemeClr val="dk1"/>
                </a:solidFill>
                <a:latin typeface="Arial Narrow"/>
                <a:ea typeface="Arial Narrow"/>
                <a:cs typeface="Arial Narrow"/>
                <a:sym typeface="Arial Narrow"/>
              </a:rPr>
            </a:br>
            <a:endParaRPr b="0" i="0" sz="2000" u="none" cap="none" strike="noStrike">
              <a:solidFill>
                <a:schemeClr val="dk1"/>
              </a:solidFill>
              <a:latin typeface="Arial Narrow"/>
              <a:ea typeface="Arial Narrow"/>
              <a:cs typeface="Arial Narrow"/>
              <a:sym typeface="Arial Narrow"/>
            </a:endParaRPr>
          </a:p>
          <a:p>
            <a:pPr indent="-355600" lvl="0" marL="457200" marR="0" rtl="0" algn="l">
              <a:lnSpc>
                <a:spcPct val="115000"/>
              </a:lnSpc>
              <a:spcBef>
                <a:spcPts val="0"/>
              </a:spcBef>
              <a:spcAft>
                <a:spcPts val="0"/>
              </a:spcAft>
              <a:buClr>
                <a:schemeClr val="dk1"/>
              </a:buClr>
              <a:buSzPts val="2000"/>
              <a:buFont typeface="Arial Narrow"/>
              <a:buChar char="●"/>
            </a:pPr>
            <a:r>
              <a:rPr b="0" i="0" lang="en-US" sz="2000" u="none" cap="none" strike="noStrike">
                <a:solidFill>
                  <a:schemeClr val="dk1"/>
                </a:solidFill>
                <a:latin typeface="Arial Narrow"/>
                <a:ea typeface="Arial Narrow"/>
                <a:cs typeface="Arial Narrow"/>
                <a:sym typeface="Arial Narrow"/>
              </a:rPr>
              <a:t>The blue-green portion of the spectrum corresponds to the peak of Chl-a absorption.</a:t>
            </a:r>
            <a:endParaRPr b="0" i="0" sz="2000" u="none" cap="none" strike="noStrike">
              <a:solidFill>
                <a:schemeClr val="dk1"/>
              </a:solidFill>
              <a:latin typeface="Arial Narrow"/>
              <a:ea typeface="Arial Narrow"/>
              <a:cs typeface="Arial Narrow"/>
              <a:sym typeface="Arial Narrow"/>
            </a:endParaRPr>
          </a:p>
          <a:p>
            <a:pPr indent="0" lvl="0" marL="45720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dk1"/>
              </a:solidFill>
              <a:latin typeface="Arial Narrow"/>
              <a:ea typeface="Arial Narrow"/>
              <a:cs typeface="Arial Narrow"/>
              <a:sym typeface="Arial Narrow"/>
            </a:endParaRPr>
          </a:p>
          <a:p>
            <a:pPr indent="-355600" lvl="0" marL="457200" marR="0" rtl="0" algn="l">
              <a:lnSpc>
                <a:spcPct val="115000"/>
              </a:lnSpc>
              <a:spcBef>
                <a:spcPts val="0"/>
              </a:spcBef>
              <a:spcAft>
                <a:spcPts val="0"/>
              </a:spcAft>
              <a:buClr>
                <a:schemeClr val="dk1"/>
              </a:buClr>
              <a:buSzPts val="2000"/>
              <a:buFont typeface="Arial Narrow"/>
              <a:buChar char="●"/>
            </a:pPr>
            <a:r>
              <a:rPr b="0" i="0" lang="en-US" sz="2000" u="none" cap="none" strike="noStrike">
                <a:solidFill>
                  <a:schemeClr val="dk1"/>
                </a:solidFill>
                <a:latin typeface="Arial Narrow"/>
                <a:ea typeface="Arial Narrow"/>
                <a:cs typeface="Arial Narrow"/>
                <a:sym typeface="Arial Narrow"/>
              </a:rPr>
              <a:t>Higher Kd490 values relate to a lower secchi depth due to the absorption and scattering properties of the water sample.</a:t>
            </a:r>
            <a:endParaRPr b="0" i="0" sz="2000" u="none" cap="none" strike="noStrike">
              <a:solidFill>
                <a:schemeClr val="dk1"/>
              </a:solidFill>
              <a:latin typeface="Arial Narrow"/>
              <a:ea typeface="Arial Narrow"/>
              <a:cs typeface="Arial Narrow"/>
              <a:sym typeface="Arial Narrow"/>
            </a:endParaRPr>
          </a:p>
        </p:txBody>
      </p:sp>
      <p:pic>
        <p:nvPicPr>
          <p:cNvPr id="274" name="Google Shape;274;g1086a701d73_0_22"/>
          <p:cNvPicPr preferRelativeResize="0"/>
          <p:nvPr/>
        </p:nvPicPr>
        <p:blipFill rotWithShape="1">
          <a:blip r:embed="rId3">
            <a:alphaModFix/>
          </a:blip>
          <a:srcRect b="36012" l="0" r="0" t="0"/>
          <a:stretch/>
        </p:blipFill>
        <p:spPr>
          <a:xfrm>
            <a:off x="5152608" y="254107"/>
            <a:ext cx="6983350" cy="4964946"/>
          </a:xfrm>
          <a:prstGeom prst="rect">
            <a:avLst/>
          </a:prstGeom>
          <a:noFill/>
          <a:ln>
            <a:noFill/>
          </a:ln>
        </p:spPr>
      </p:pic>
      <p:sp>
        <p:nvSpPr>
          <p:cNvPr id="275" name="Google Shape;275;g1086a701d73_0_22"/>
          <p:cNvSpPr txBox="1"/>
          <p:nvPr/>
        </p:nvSpPr>
        <p:spPr>
          <a:xfrm>
            <a:off x="31899" y="5436503"/>
            <a:ext cx="4104900" cy="923400"/>
          </a:xfrm>
          <a:prstGeom prst="rect">
            <a:avLst/>
          </a:prstGeom>
          <a:solidFill>
            <a:srgbClr val="FEE59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Narrow"/>
                <a:ea typeface="Arial Narrow"/>
                <a:cs typeface="Arial Narrow"/>
                <a:sym typeface="Arial Narrow"/>
              </a:rPr>
              <a:t>Data Product Availability:</a:t>
            </a:r>
            <a:endParaRPr b="0" i="0" sz="18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Narrow"/>
                <a:ea typeface="Arial Narrow"/>
                <a:cs typeface="Arial Narrow"/>
                <a:sym typeface="Arial Narrow"/>
              </a:rPr>
              <a:t>Global fields of daily, weekly and monthly Kd490 are available on ERDDAP</a:t>
            </a:r>
            <a:endParaRPr b="0" i="0" sz="1400" u="none" cap="none" strike="noStrike">
              <a:solidFill>
                <a:srgbClr val="000000"/>
              </a:solidFill>
              <a:latin typeface="Arial"/>
              <a:ea typeface="Arial"/>
              <a:cs typeface="Arial"/>
              <a:sym typeface="Arial"/>
            </a:endParaRPr>
          </a:p>
        </p:txBody>
      </p:sp>
      <p:pic>
        <p:nvPicPr>
          <p:cNvPr id="276" name="Google Shape;276;g1086a701d73_0_22"/>
          <p:cNvPicPr preferRelativeResize="0"/>
          <p:nvPr/>
        </p:nvPicPr>
        <p:blipFill rotWithShape="1">
          <a:blip r:embed="rId4">
            <a:alphaModFix/>
          </a:blip>
          <a:srcRect b="0" l="0" r="0" t="0"/>
          <a:stretch/>
        </p:blipFill>
        <p:spPr>
          <a:xfrm>
            <a:off x="2561975" y="4921439"/>
            <a:ext cx="304800" cy="30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5000"/>
                                        <p:tgtEl>
                                          <p:spTgt spid="2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g1086a701d73_0_31"/>
          <p:cNvPicPr preferRelativeResize="0"/>
          <p:nvPr/>
        </p:nvPicPr>
        <p:blipFill rotWithShape="1">
          <a:blip r:embed="rId3">
            <a:alphaModFix/>
          </a:blip>
          <a:srcRect b="0" l="0" r="0" t="0"/>
          <a:stretch/>
        </p:blipFill>
        <p:spPr>
          <a:xfrm>
            <a:off x="5552567" y="1178083"/>
            <a:ext cx="6442917" cy="4338230"/>
          </a:xfrm>
          <a:prstGeom prst="rect">
            <a:avLst/>
          </a:prstGeom>
          <a:noFill/>
          <a:ln>
            <a:noFill/>
          </a:ln>
        </p:spPr>
      </p:pic>
      <p:sp>
        <p:nvSpPr>
          <p:cNvPr id="283" name="Google Shape;283;g1086a701d73_0_31"/>
          <p:cNvSpPr txBox="1"/>
          <p:nvPr>
            <p:ph type="title"/>
          </p:nvPr>
        </p:nvSpPr>
        <p:spPr>
          <a:xfrm>
            <a:off x="528298" y="11557"/>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4E79"/>
              </a:buClr>
              <a:buSzPts val="3200"/>
              <a:buFont typeface="Arial Narrow"/>
              <a:buNone/>
            </a:pPr>
            <a:r>
              <a:rPr lang="en-US" sz="3200"/>
              <a:t>KdPAR</a:t>
            </a:r>
            <a:endParaRPr sz="3200"/>
          </a:p>
        </p:txBody>
      </p:sp>
      <p:sp>
        <p:nvSpPr>
          <p:cNvPr id="284" name="Google Shape;284;g1086a701d73_0_31"/>
          <p:cNvSpPr txBox="1"/>
          <p:nvPr>
            <p:ph idx="1" type="body"/>
          </p:nvPr>
        </p:nvSpPr>
        <p:spPr>
          <a:xfrm>
            <a:off x="528298" y="1178083"/>
            <a:ext cx="4673700" cy="3970277"/>
          </a:xfrm>
          <a:prstGeom prst="rect">
            <a:avLst/>
          </a:prstGeom>
          <a:noFill/>
          <a:ln>
            <a:noFill/>
          </a:ln>
        </p:spPr>
        <p:txBody>
          <a:bodyPr anchorCtr="0" anchor="t" bIns="45700" lIns="91425" spcFirstLastPara="1" rIns="91425" wrap="square" tIns="45700">
            <a:spAutoFit/>
          </a:bodyPr>
          <a:lstStyle/>
          <a:p>
            <a:pPr indent="-342900" lvl="0" marL="342900" rtl="0" algn="l">
              <a:lnSpc>
                <a:spcPct val="90000"/>
              </a:lnSpc>
              <a:spcBef>
                <a:spcPts val="0"/>
              </a:spcBef>
              <a:spcAft>
                <a:spcPts val="0"/>
              </a:spcAft>
              <a:buClr>
                <a:srgbClr val="000000"/>
              </a:buClr>
              <a:buSzPts val="2800"/>
              <a:buChar char="•"/>
            </a:pPr>
            <a:r>
              <a:rPr lang="en-US" sz="2000">
                <a:solidFill>
                  <a:schemeClr val="dk1"/>
                </a:solidFill>
              </a:rPr>
              <a:t>Photosynthetically Active Radiation (PAR), is light from 400 to 700 nm, the range of wavelengths used in photosynthesis.</a:t>
            </a:r>
            <a:endParaRPr sz="2000">
              <a:solidFill>
                <a:schemeClr val="dk1"/>
              </a:solidFill>
            </a:endParaRPr>
          </a:p>
          <a:p>
            <a:pPr indent="-165100" lvl="0" marL="342900" rtl="0" algn="l">
              <a:lnSpc>
                <a:spcPct val="90000"/>
              </a:lnSpc>
              <a:spcBef>
                <a:spcPts val="0"/>
              </a:spcBef>
              <a:spcAft>
                <a:spcPts val="0"/>
              </a:spcAft>
              <a:buClr>
                <a:srgbClr val="000000"/>
              </a:buClr>
              <a:buSzPts val="2800"/>
              <a:buNone/>
            </a:pPr>
            <a:r>
              <a:t/>
            </a:r>
            <a:endParaRPr sz="2000">
              <a:solidFill>
                <a:schemeClr val="dk1"/>
              </a:solidFill>
            </a:endParaRPr>
          </a:p>
          <a:p>
            <a:pPr indent="-342900" lvl="0" marL="342900" rtl="0" algn="l">
              <a:lnSpc>
                <a:spcPct val="90000"/>
              </a:lnSpc>
              <a:spcBef>
                <a:spcPts val="0"/>
              </a:spcBef>
              <a:spcAft>
                <a:spcPts val="0"/>
              </a:spcAft>
              <a:buClr>
                <a:srgbClr val="000000"/>
              </a:buClr>
              <a:buSzPts val="2800"/>
              <a:buChar char="•"/>
            </a:pPr>
            <a:r>
              <a:rPr lang="en-US" sz="2000">
                <a:solidFill>
                  <a:schemeClr val="dk1"/>
                </a:solidFill>
              </a:rPr>
              <a:t>PAR is a common input used in modeling marine primary productivity. </a:t>
            </a:r>
            <a:endParaRPr sz="2000">
              <a:solidFill>
                <a:schemeClr val="dk1"/>
              </a:solidFill>
            </a:endParaRPr>
          </a:p>
          <a:p>
            <a:pPr indent="-165100" lvl="0" marL="342900" rtl="0" algn="l">
              <a:lnSpc>
                <a:spcPct val="90000"/>
              </a:lnSpc>
              <a:spcBef>
                <a:spcPts val="0"/>
              </a:spcBef>
              <a:spcAft>
                <a:spcPts val="0"/>
              </a:spcAft>
              <a:buClr>
                <a:srgbClr val="000000"/>
              </a:buClr>
              <a:buSzPts val="2800"/>
              <a:buNone/>
            </a:pPr>
            <a:r>
              <a:t/>
            </a:r>
            <a:endParaRPr sz="2000">
              <a:solidFill>
                <a:schemeClr val="dk1"/>
              </a:solidFill>
            </a:endParaRPr>
          </a:p>
          <a:p>
            <a:pPr indent="-165100" lvl="0" marL="342900" rtl="0" algn="l">
              <a:lnSpc>
                <a:spcPct val="90000"/>
              </a:lnSpc>
              <a:spcBef>
                <a:spcPts val="0"/>
              </a:spcBef>
              <a:spcAft>
                <a:spcPts val="0"/>
              </a:spcAft>
              <a:buClr>
                <a:srgbClr val="000000"/>
              </a:buClr>
              <a:buSzPts val="2800"/>
              <a:buNone/>
            </a:pPr>
            <a:r>
              <a:t/>
            </a:r>
            <a:endParaRPr sz="2000">
              <a:solidFill>
                <a:schemeClr val="dk1"/>
              </a:solidFill>
            </a:endParaRPr>
          </a:p>
          <a:p>
            <a:pPr indent="-342900" lvl="0" marL="342900" rtl="0" algn="l">
              <a:lnSpc>
                <a:spcPct val="90000"/>
              </a:lnSpc>
              <a:spcBef>
                <a:spcPts val="0"/>
              </a:spcBef>
              <a:spcAft>
                <a:spcPts val="0"/>
              </a:spcAft>
              <a:buClr>
                <a:srgbClr val="000000"/>
              </a:buClr>
              <a:buSzPts val="2800"/>
              <a:buChar char="•"/>
            </a:pPr>
            <a:r>
              <a:rPr lang="en-US" sz="2000">
                <a:solidFill>
                  <a:schemeClr val="dk1"/>
                </a:solidFill>
              </a:rPr>
              <a:t>KdPAR is the attenuation of the PAR wavelengths, estimated from Kd490</a:t>
            </a:r>
            <a:endParaRPr sz="2000">
              <a:solidFill>
                <a:schemeClr val="dk1"/>
              </a:solidFill>
            </a:endParaRPr>
          </a:p>
          <a:p>
            <a:pPr indent="-165100" lvl="0" marL="342900" rtl="0" algn="l">
              <a:lnSpc>
                <a:spcPct val="90000"/>
              </a:lnSpc>
              <a:spcBef>
                <a:spcPts val="0"/>
              </a:spcBef>
              <a:spcAft>
                <a:spcPts val="0"/>
              </a:spcAft>
              <a:buClr>
                <a:srgbClr val="000000"/>
              </a:buClr>
              <a:buSzPts val="2800"/>
              <a:buNone/>
            </a:pPr>
            <a:r>
              <a:t/>
            </a:r>
            <a:endParaRPr sz="2000">
              <a:solidFill>
                <a:schemeClr val="dk1"/>
              </a:solidFill>
            </a:endParaRPr>
          </a:p>
          <a:p>
            <a:pPr indent="-342900" lvl="0" marL="342900" rtl="0" algn="l">
              <a:lnSpc>
                <a:spcPct val="90000"/>
              </a:lnSpc>
              <a:spcBef>
                <a:spcPts val="0"/>
              </a:spcBef>
              <a:spcAft>
                <a:spcPts val="0"/>
              </a:spcAft>
              <a:buClr>
                <a:srgbClr val="000000"/>
              </a:buClr>
              <a:buSzPts val="2800"/>
              <a:buChar char="•"/>
            </a:pPr>
            <a:r>
              <a:rPr lang="en-US" sz="2000">
                <a:solidFill>
                  <a:schemeClr val="dk1"/>
                </a:solidFill>
              </a:rPr>
              <a:t>As with Kd490, a higher KdPAR value means the visible light is attenuated more, providing less light for photosynthesis. </a:t>
            </a:r>
            <a:endParaRPr sz="2000">
              <a:solidFill>
                <a:schemeClr val="dk1"/>
              </a:solidFill>
            </a:endParaRPr>
          </a:p>
        </p:txBody>
      </p:sp>
      <p:sp>
        <p:nvSpPr>
          <p:cNvPr id="285" name="Google Shape;285;g1086a701d73_0_31"/>
          <p:cNvSpPr txBox="1"/>
          <p:nvPr/>
        </p:nvSpPr>
        <p:spPr>
          <a:xfrm>
            <a:off x="31899" y="5431249"/>
            <a:ext cx="4104900" cy="923400"/>
          </a:xfrm>
          <a:prstGeom prst="rect">
            <a:avLst/>
          </a:prstGeom>
          <a:solidFill>
            <a:srgbClr val="FEE59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Narrow"/>
                <a:ea typeface="Arial Narrow"/>
                <a:cs typeface="Arial Narrow"/>
                <a:sym typeface="Arial Narrow"/>
              </a:rPr>
              <a:t>Data Product Availability:</a:t>
            </a:r>
            <a:endParaRPr b="0" i="0" sz="18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Narrow"/>
                <a:ea typeface="Arial Narrow"/>
                <a:cs typeface="Arial Narrow"/>
                <a:sym typeface="Arial Narrow"/>
              </a:rPr>
              <a:t>Global fields of daily, weekly and monthly KdPAR are available on ERDDAP</a:t>
            </a:r>
            <a:endParaRPr b="0" i="0" sz="1400" u="none" cap="none" strike="noStrike">
              <a:solidFill>
                <a:srgbClr val="000000"/>
              </a:solidFill>
              <a:latin typeface="Arial"/>
              <a:ea typeface="Arial"/>
              <a:cs typeface="Arial"/>
              <a:sym typeface="Arial"/>
            </a:endParaRPr>
          </a:p>
        </p:txBody>
      </p:sp>
      <p:sp>
        <p:nvSpPr>
          <p:cNvPr id="286" name="Google Shape;286;g1086a701d73_0_31"/>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Course                                      http://coastwatch.noaa.gov</a:t>
            </a:r>
            <a:endParaRPr/>
          </a:p>
        </p:txBody>
      </p:sp>
      <p:pic>
        <p:nvPicPr>
          <p:cNvPr id="287" name="Google Shape;287;g1086a701d73_0_31"/>
          <p:cNvPicPr preferRelativeResize="0"/>
          <p:nvPr/>
        </p:nvPicPr>
        <p:blipFill rotWithShape="1">
          <a:blip r:embed="rId4">
            <a:alphaModFix/>
          </a:blip>
          <a:srcRect b="0" l="0" r="0" t="0"/>
          <a:stretch/>
        </p:blipFill>
        <p:spPr>
          <a:xfrm>
            <a:off x="5943600" y="3276600"/>
            <a:ext cx="304800" cy="30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50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id="292" name="Google Shape;292;g1086a701d73_0_60"/>
          <p:cNvPicPr preferRelativeResize="0"/>
          <p:nvPr/>
        </p:nvPicPr>
        <p:blipFill rotWithShape="1">
          <a:blip r:embed="rId3">
            <a:alphaModFix/>
          </a:blip>
          <a:srcRect b="8469" l="0" r="0" t="4919"/>
          <a:stretch/>
        </p:blipFill>
        <p:spPr>
          <a:xfrm>
            <a:off x="5799701" y="4688212"/>
            <a:ext cx="5332141" cy="736239"/>
          </a:xfrm>
          <a:prstGeom prst="rect">
            <a:avLst/>
          </a:prstGeom>
          <a:noFill/>
          <a:ln>
            <a:noFill/>
          </a:ln>
        </p:spPr>
      </p:pic>
      <p:sp>
        <p:nvSpPr>
          <p:cNvPr id="293" name="Google Shape;293;g1086a701d73_0_60"/>
          <p:cNvSpPr txBox="1"/>
          <p:nvPr>
            <p:ph type="title"/>
          </p:nvPr>
        </p:nvSpPr>
        <p:spPr>
          <a:xfrm>
            <a:off x="528298" y="11557"/>
            <a:ext cx="10515600" cy="1325700"/>
          </a:xfrm>
          <a:prstGeom prst="rect">
            <a:avLst/>
          </a:prstGeom>
          <a:noFill/>
          <a:ln>
            <a:noFill/>
          </a:ln>
          <a:effectLst>
            <a:outerShdw blurRad="63500" rotWithShape="0" algn="ctr" dir="2700000" dist="53882">
              <a:schemeClr val="lt1">
                <a:alpha val="74509"/>
              </a:scheme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t>Euphotic Zone Depth </a:t>
            </a:r>
            <a:br>
              <a:rPr lang="en-US"/>
            </a:br>
            <a:r>
              <a:rPr lang="en-US" sz="3200">
                <a:latin typeface="Arial Narrow"/>
                <a:ea typeface="Arial Narrow"/>
                <a:cs typeface="Arial Narrow"/>
                <a:sym typeface="Arial Narrow"/>
              </a:rPr>
              <a:t> </a:t>
            </a:r>
            <a:endParaRPr/>
          </a:p>
        </p:txBody>
      </p:sp>
      <p:sp>
        <p:nvSpPr>
          <p:cNvPr id="294" name="Google Shape;294;g1086a701d73_0_60"/>
          <p:cNvSpPr txBox="1"/>
          <p:nvPr>
            <p:ph idx="11" type="ftr"/>
          </p:nvPr>
        </p:nvSpPr>
        <p:spPr>
          <a:xfrm>
            <a:off x="1221458" y="6441410"/>
            <a:ext cx="93693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Course                                      http://coastwatch.noaa.gov</a:t>
            </a:r>
            <a:endParaRPr/>
          </a:p>
        </p:txBody>
      </p:sp>
      <p:sp>
        <p:nvSpPr>
          <p:cNvPr id="295" name="Google Shape;295;g1086a701d73_0_60"/>
          <p:cNvSpPr txBox="1"/>
          <p:nvPr/>
        </p:nvSpPr>
        <p:spPr>
          <a:xfrm>
            <a:off x="31899" y="5439166"/>
            <a:ext cx="6237000" cy="923400"/>
          </a:xfrm>
          <a:prstGeom prst="rect">
            <a:avLst/>
          </a:prstGeom>
          <a:solidFill>
            <a:srgbClr val="FEE59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Narrow"/>
                <a:ea typeface="Arial Narrow"/>
                <a:cs typeface="Arial Narrow"/>
                <a:sym typeface="Arial Narrow"/>
              </a:rPr>
              <a:t>Data Product Availability: </a:t>
            </a:r>
            <a:endParaRPr b="0" i="0" sz="18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Narrow"/>
                <a:ea typeface="Arial Narrow"/>
                <a:cs typeface="Arial Narrow"/>
                <a:sym typeface="Arial Narrow"/>
              </a:rPr>
              <a:t>NASA’s ocean color page provides global fields of Euphotic Zone Depth (under the Product Status of ‘Special’ </a:t>
            </a:r>
            <a:r>
              <a:rPr b="0" i="0" lang="en-US" sz="1800" u="sng" cap="none" strike="noStrike">
                <a:solidFill>
                  <a:schemeClr val="dk1"/>
                </a:solidFill>
                <a:latin typeface="Arial Narrow"/>
                <a:ea typeface="Arial Narrow"/>
                <a:cs typeface="Arial Narrow"/>
                <a:sym typeface="Arial Narrow"/>
                <a:hlinkClick r:id="rId4">
                  <a:extLst>
                    <a:ext uri="{A12FA001-AC4F-418D-AE19-62706E023703}">
                      <ahyp:hlinkClr val="tx"/>
                    </a:ext>
                  </a:extLst>
                </a:hlinkClick>
              </a:rPr>
              <a:t>https://oceancolor.gsfc.nasa.gov/</a:t>
            </a:r>
            <a:r>
              <a:rPr b="0" i="0" lang="en-US" sz="1800" u="none" cap="none" strike="noStrike">
                <a:solidFill>
                  <a:schemeClr val="dk1"/>
                </a:solidFill>
                <a:latin typeface="Arial Narrow"/>
                <a:ea typeface="Arial Narrow"/>
                <a:cs typeface="Arial Narrow"/>
                <a:sym typeface="Arial Narrow"/>
              </a:rPr>
              <a:t>)  </a:t>
            </a:r>
            <a:endParaRPr b="0" i="0" sz="1400" u="none" cap="none" strike="noStrike">
              <a:solidFill>
                <a:srgbClr val="000000"/>
              </a:solidFill>
              <a:latin typeface="Arial"/>
              <a:ea typeface="Arial"/>
              <a:cs typeface="Arial"/>
              <a:sym typeface="Arial"/>
            </a:endParaRPr>
          </a:p>
        </p:txBody>
      </p:sp>
      <p:pic>
        <p:nvPicPr>
          <p:cNvPr id="296" name="Google Shape;296;g1086a701d73_0_60"/>
          <p:cNvPicPr preferRelativeResize="0"/>
          <p:nvPr/>
        </p:nvPicPr>
        <p:blipFill rotWithShape="1">
          <a:blip r:embed="rId5">
            <a:alphaModFix/>
          </a:blip>
          <a:srcRect b="0" l="0" r="0" t="0"/>
          <a:stretch/>
        </p:blipFill>
        <p:spPr>
          <a:xfrm>
            <a:off x="4811875" y="1305923"/>
            <a:ext cx="7307802" cy="3342852"/>
          </a:xfrm>
          <a:prstGeom prst="rect">
            <a:avLst/>
          </a:prstGeom>
          <a:noFill/>
          <a:ln>
            <a:noFill/>
          </a:ln>
        </p:spPr>
      </p:pic>
      <p:sp>
        <p:nvSpPr>
          <p:cNvPr id="297" name="Google Shape;297;g1086a701d73_0_60"/>
          <p:cNvSpPr txBox="1"/>
          <p:nvPr/>
        </p:nvSpPr>
        <p:spPr>
          <a:xfrm>
            <a:off x="695275" y="2234775"/>
            <a:ext cx="7151400" cy="400200"/>
          </a:xfrm>
          <a:prstGeom prst="rect">
            <a:avLst/>
          </a:prstGeom>
          <a:noFill/>
          <a:ln>
            <a:noFill/>
          </a:ln>
          <a:effectLst>
            <a:outerShdw blurRad="63500" rotWithShape="0" algn="ctr" dir="2700000" dist="53882">
              <a:schemeClr val="lt1">
                <a:alpha val="74509"/>
              </a:schemeClr>
            </a:outerShdw>
          </a:effectLst>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Narrow"/>
              <a:ea typeface="Arial Narrow"/>
              <a:cs typeface="Arial Narrow"/>
              <a:sym typeface="Arial Narrow"/>
            </a:endParaRPr>
          </a:p>
        </p:txBody>
      </p:sp>
      <p:sp>
        <p:nvSpPr>
          <p:cNvPr id="298" name="Google Shape;298;g1086a701d73_0_60"/>
          <p:cNvSpPr txBox="1"/>
          <p:nvPr/>
        </p:nvSpPr>
        <p:spPr>
          <a:xfrm>
            <a:off x="203575" y="1106625"/>
            <a:ext cx="4608300" cy="320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chemeClr val="dk1"/>
              </a:solidFill>
              <a:latin typeface="Arial Narrow"/>
              <a:ea typeface="Arial Narrow"/>
              <a:cs typeface="Arial Narrow"/>
              <a:sym typeface="Arial Narrow"/>
            </a:endParaRPr>
          </a:p>
          <a:p>
            <a:pPr indent="-355600" lvl="0" marL="457200" marR="0" rtl="0" algn="l">
              <a:lnSpc>
                <a:spcPct val="80000"/>
              </a:lnSpc>
              <a:spcBef>
                <a:spcPts val="0"/>
              </a:spcBef>
              <a:spcAft>
                <a:spcPts val="0"/>
              </a:spcAft>
              <a:buClr>
                <a:schemeClr val="dk1"/>
              </a:buClr>
              <a:buSzPts val="2000"/>
              <a:buFont typeface="Arial Narrow"/>
              <a:buChar char="●"/>
            </a:pPr>
            <a:r>
              <a:rPr b="0" i="0" lang="en-US" sz="2000" u="none" cap="none" strike="noStrike">
                <a:solidFill>
                  <a:schemeClr val="dk1"/>
                </a:solidFill>
                <a:latin typeface="Arial Narrow"/>
                <a:ea typeface="Arial Narrow"/>
                <a:cs typeface="Arial Narrow"/>
                <a:sym typeface="Arial Narrow"/>
              </a:rPr>
              <a:t>The Euphotic Zone Depth is the depth where 1% of surface PAR remains</a:t>
            </a:r>
            <a:endParaRPr b="0" i="0" sz="2000" u="none" cap="none" strike="noStrike">
              <a:solidFill>
                <a:schemeClr val="dk1"/>
              </a:solidFill>
              <a:latin typeface="Arial Narrow"/>
              <a:ea typeface="Arial Narrow"/>
              <a:cs typeface="Arial Narrow"/>
              <a:sym typeface="Arial Narrow"/>
            </a:endParaRPr>
          </a:p>
          <a:p>
            <a:pPr indent="0" lvl="0" marL="457200" marR="0" rtl="0" algn="l">
              <a:lnSpc>
                <a:spcPct val="80000"/>
              </a:lnSpc>
              <a:spcBef>
                <a:spcPts val="0"/>
              </a:spcBef>
              <a:spcAft>
                <a:spcPts val="0"/>
              </a:spcAft>
              <a:buClr>
                <a:srgbClr val="000000"/>
              </a:buClr>
              <a:buSzPts val="2000"/>
              <a:buFont typeface="Arial"/>
              <a:buNone/>
            </a:pPr>
            <a:r>
              <a:t/>
            </a:r>
            <a:endParaRPr b="0" i="0" sz="2000" u="none" cap="none" strike="noStrike">
              <a:solidFill>
                <a:schemeClr val="dk1"/>
              </a:solidFill>
              <a:latin typeface="Arial Narrow"/>
              <a:ea typeface="Arial Narrow"/>
              <a:cs typeface="Arial Narrow"/>
              <a:sym typeface="Arial Narrow"/>
            </a:endParaRPr>
          </a:p>
          <a:p>
            <a:pPr indent="-355600" lvl="0" marL="457200" marR="0" rtl="0" algn="l">
              <a:lnSpc>
                <a:spcPct val="80000"/>
              </a:lnSpc>
              <a:spcBef>
                <a:spcPts val="0"/>
              </a:spcBef>
              <a:spcAft>
                <a:spcPts val="0"/>
              </a:spcAft>
              <a:buClr>
                <a:schemeClr val="dk1"/>
              </a:buClr>
              <a:buSzPts val="2000"/>
              <a:buFont typeface="Arial Narrow"/>
              <a:buChar char="●"/>
            </a:pPr>
            <a:r>
              <a:rPr b="0" i="0" lang="en-US" sz="2000" u="none" cap="none" strike="noStrike">
                <a:solidFill>
                  <a:schemeClr val="dk1"/>
                </a:solidFill>
                <a:latin typeface="Arial Narrow"/>
                <a:ea typeface="Arial Narrow"/>
                <a:cs typeface="Arial Narrow"/>
                <a:sym typeface="Arial Narrow"/>
              </a:rPr>
              <a:t>Euphotic Zone Depth and turbidity are related quantities - both measure light limitation in the water-column </a:t>
            </a:r>
            <a:endParaRPr b="0" i="0" sz="2000" u="none" cap="none" strike="noStrike">
              <a:solidFill>
                <a:schemeClr val="dk1"/>
              </a:solidFill>
              <a:latin typeface="Arial Narrow"/>
              <a:ea typeface="Arial Narrow"/>
              <a:cs typeface="Arial Narrow"/>
              <a:sym typeface="Arial Narrow"/>
            </a:endParaRPr>
          </a:p>
          <a:p>
            <a:pPr indent="0" lvl="0" marL="457200" marR="0" rtl="0" algn="l">
              <a:lnSpc>
                <a:spcPct val="80000"/>
              </a:lnSpc>
              <a:spcBef>
                <a:spcPts val="0"/>
              </a:spcBef>
              <a:spcAft>
                <a:spcPts val="0"/>
              </a:spcAft>
              <a:buClr>
                <a:srgbClr val="000000"/>
              </a:buClr>
              <a:buSzPts val="2000"/>
              <a:buFont typeface="Arial"/>
              <a:buNone/>
            </a:pPr>
            <a:r>
              <a:t/>
            </a:r>
            <a:endParaRPr b="0" i="0" sz="2000" u="none" cap="none" strike="noStrike">
              <a:solidFill>
                <a:schemeClr val="dk1"/>
              </a:solidFill>
              <a:latin typeface="Arial Narrow"/>
              <a:ea typeface="Arial Narrow"/>
              <a:cs typeface="Arial Narrow"/>
              <a:sym typeface="Arial Narrow"/>
            </a:endParaRPr>
          </a:p>
          <a:p>
            <a:pPr indent="-355600" lvl="0" marL="457200" marR="0" rtl="0" algn="l">
              <a:lnSpc>
                <a:spcPct val="80000"/>
              </a:lnSpc>
              <a:spcBef>
                <a:spcPts val="0"/>
              </a:spcBef>
              <a:spcAft>
                <a:spcPts val="0"/>
              </a:spcAft>
              <a:buClr>
                <a:schemeClr val="dk1"/>
              </a:buClr>
              <a:buSzPts val="2000"/>
              <a:buFont typeface="Arial Narrow"/>
              <a:buChar char="●"/>
            </a:pPr>
            <a:r>
              <a:rPr b="0" i="0" lang="en-US" sz="2000" u="none" cap="none" strike="noStrike">
                <a:solidFill>
                  <a:schemeClr val="dk1"/>
                </a:solidFill>
                <a:latin typeface="Arial Narrow"/>
                <a:ea typeface="Arial Narrow"/>
                <a:cs typeface="Arial Narrow"/>
                <a:sym typeface="Arial Narrow"/>
              </a:rPr>
              <a:t>Euphotic Zone Depth is a depth measurement (m), whereas Kd490 is an attenuation measurement (light reduction over distance m</a:t>
            </a:r>
            <a:r>
              <a:rPr b="0" baseline="30000" i="0" lang="en-US" sz="2000" u="none" cap="none" strike="noStrike">
                <a:solidFill>
                  <a:schemeClr val="dk1"/>
                </a:solidFill>
                <a:latin typeface="Arial Narrow"/>
                <a:ea typeface="Arial Narrow"/>
                <a:cs typeface="Arial Narrow"/>
                <a:sym typeface="Arial Narrow"/>
              </a:rPr>
              <a:t>-1</a:t>
            </a:r>
            <a:r>
              <a:rPr b="0" i="0" lang="en-US" sz="2000" u="none" cap="none" strike="noStrike">
                <a:solidFill>
                  <a:schemeClr val="dk1"/>
                </a:solidFill>
                <a:latin typeface="Arial Narrow"/>
                <a:ea typeface="Arial Narrow"/>
                <a:cs typeface="Arial Narrow"/>
                <a:sym typeface="Arial Narrow"/>
              </a:rPr>
              <a:t>)</a:t>
            </a:r>
            <a:endParaRPr b="0" i="0" sz="2000" u="none" cap="none" strike="noStrike">
              <a:solidFill>
                <a:srgbClr val="000000"/>
              </a:solidFill>
              <a:latin typeface="Arial Narrow"/>
              <a:ea typeface="Arial Narrow"/>
              <a:cs typeface="Arial Narrow"/>
              <a:sym typeface="Arial Narrow"/>
            </a:endParaRPr>
          </a:p>
        </p:txBody>
      </p:sp>
      <p:pic>
        <p:nvPicPr>
          <p:cNvPr id="299" name="Google Shape;299;g1086a701d73_0_60"/>
          <p:cNvPicPr preferRelativeResize="0"/>
          <p:nvPr/>
        </p:nvPicPr>
        <p:blipFill rotWithShape="1">
          <a:blip r:embed="rId6">
            <a:alphaModFix/>
          </a:blip>
          <a:srcRect b="0" l="0" r="0" t="0"/>
          <a:stretch/>
        </p:blipFill>
        <p:spPr>
          <a:xfrm>
            <a:off x="5943600" y="3276600"/>
            <a:ext cx="304800" cy="30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5000"/>
                                        <p:tgtEl>
                                          <p:spTgt spid="2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3"/>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latin typeface="Arial Narrow"/>
                <a:ea typeface="Arial Narrow"/>
                <a:cs typeface="Arial Narrow"/>
                <a:sym typeface="Arial Narrow"/>
              </a:rPr>
              <a:t>Satellite-derived Parameters</a:t>
            </a:r>
            <a:endParaRPr>
              <a:latin typeface="Arial Narrow"/>
              <a:ea typeface="Arial Narrow"/>
              <a:cs typeface="Arial Narrow"/>
              <a:sym typeface="Arial Narrow"/>
            </a:endParaRPr>
          </a:p>
        </p:txBody>
      </p:sp>
      <p:sp>
        <p:nvSpPr>
          <p:cNvPr id="83" name="Google Shape;83;p3"/>
          <p:cNvSpPr txBox="1"/>
          <p:nvPr>
            <p:ph idx="1" type="body"/>
          </p:nvPr>
        </p:nvSpPr>
        <p:spPr>
          <a:xfrm>
            <a:off x="838200" y="1337120"/>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262626"/>
              </a:buClr>
              <a:buSzPts val="2800"/>
              <a:buChar char="•"/>
            </a:pPr>
            <a:r>
              <a:rPr lang="en-US"/>
              <a:t>Chlorophyll-</a:t>
            </a:r>
            <a:r>
              <a:rPr i="1" lang="en-US"/>
              <a:t>a</a:t>
            </a:r>
            <a:endParaRPr i="1"/>
          </a:p>
          <a:p>
            <a:pPr indent="-228600" lvl="0" marL="228600" rtl="0" algn="l">
              <a:lnSpc>
                <a:spcPct val="90000"/>
              </a:lnSpc>
              <a:spcBef>
                <a:spcPts val="1000"/>
              </a:spcBef>
              <a:spcAft>
                <a:spcPts val="0"/>
              </a:spcAft>
              <a:buSzPts val="2800"/>
              <a:buChar char="•"/>
            </a:pPr>
            <a:r>
              <a:rPr lang="en-US"/>
              <a:t>Sea/lake surface temperature </a:t>
            </a:r>
            <a:endParaRPr/>
          </a:p>
          <a:p>
            <a:pPr indent="-228600" lvl="0" marL="228600" rtl="0" algn="l">
              <a:lnSpc>
                <a:spcPct val="90000"/>
              </a:lnSpc>
              <a:spcBef>
                <a:spcPts val="1000"/>
              </a:spcBef>
              <a:spcAft>
                <a:spcPts val="0"/>
              </a:spcAft>
              <a:buClr>
                <a:srgbClr val="262626"/>
              </a:buClr>
              <a:buSzPts val="2800"/>
              <a:buChar char="•"/>
            </a:pPr>
            <a:r>
              <a:rPr lang="en-US"/>
              <a:t>Algal blooms/Harmful Algal Blooms (HABs)</a:t>
            </a:r>
            <a:endParaRPr/>
          </a:p>
          <a:p>
            <a:pPr indent="-228600" lvl="0" marL="228600" rtl="0" algn="l">
              <a:lnSpc>
                <a:spcPct val="90000"/>
              </a:lnSpc>
              <a:spcBef>
                <a:spcPts val="1000"/>
              </a:spcBef>
              <a:spcAft>
                <a:spcPts val="0"/>
              </a:spcAft>
              <a:buClr>
                <a:srgbClr val="262626"/>
              </a:buClr>
              <a:buSzPts val="2800"/>
              <a:buChar char="•"/>
            </a:pPr>
            <a:r>
              <a:rPr lang="en-US"/>
              <a:t>Turbidity/Water clarity  </a:t>
            </a:r>
            <a:endParaRPr/>
          </a:p>
          <a:p>
            <a:pPr indent="-228600" lvl="0" marL="228600" rtl="0" algn="l">
              <a:lnSpc>
                <a:spcPct val="90000"/>
              </a:lnSpc>
              <a:spcBef>
                <a:spcPts val="1000"/>
              </a:spcBef>
              <a:spcAft>
                <a:spcPts val="0"/>
              </a:spcAft>
              <a:buSzPts val="2800"/>
              <a:buChar char="•"/>
            </a:pPr>
            <a:r>
              <a:rPr lang="en-US"/>
              <a:t>Suspended sediments </a:t>
            </a:r>
            <a:endParaRPr/>
          </a:p>
          <a:p>
            <a:pPr indent="-228600" lvl="0" marL="228600" rtl="0" algn="l">
              <a:lnSpc>
                <a:spcPct val="90000"/>
              </a:lnSpc>
              <a:spcBef>
                <a:spcPts val="1000"/>
              </a:spcBef>
              <a:spcAft>
                <a:spcPts val="0"/>
              </a:spcAft>
              <a:buSzPts val="2800"/>
              <a:buChar char="•"/>
            </a:pPr>
            <a:r>
              <a:rPr lang="en-US"/>
              <a:t>Colored dissolved organic matter (CDOM)</a:t>
            </a:r>
            <a:endParaRPr/>
          </a:p>
          <a:p>
            <a:pPr indent="-228600" lvl="0" marL="228600" rtl="0" algn="l">
              <a:lnSpc>
                <a:spcPct val="90000"/>
              </a:lnSpc>
              <a:spcBef>
                <a:spcPts val="1000"/>
              </a:spcBef>
              <a:spcAft>
                <a:spcPts val="0"/>
              </a:spcAft>
              <a:buClr>
                <a:srgbClr val="262626"/>
              </a:buClr>
              <a:buSzPts val="2800"/>
              <a:buChar char="•"/>
            </a:pPr>
            <a:r>
              <a:rPr lang="en-US"/>
              <a:t>Submerged, emergent and floating aquatic vegetation</a:t>
            </a:r>
            <a:endParaRPr/>
          </a:p>
          <a:p>
            <a:pPr indent="-228600" lvl="0" marL="228600" rtl="0" algn="l">
              <a:lnSpc>
                <a:spcPct val="90000"/>
              </a:lnSpc>
              <a:spcBef>
                <a:spcPts val="1000"/>
              </a:spcBef>
              <a:spcAft>
                <a:spcPts val="0"/>
              </a:spcAft>
              <a:buClr>
                <a:srgbClr val="262626"/>
              </a:buClr>
              <a:buSzPts val="2800"/>
              <a:buChar char="•"/>
            </a:pPr>
            <a:r>
              <a:rPr lang="en-US"/>
              <a:t>Surface oil slicks</a:t>
            </a:r>
            <a:endParaRPr>
              <a:latin typeface="Arial Narrow"/>
              <a:ea typeface="Arial Narrow"/>
              <a:cs typeface="Arial Narrow"/>
              <a:sym typeface="Arial Narrow"/>
            </a:endParaRPr>
          </a:p>
        </p:txBody>
      </p:sp>
      <p:sp>
        <p:nvSpPr>
          <p:cNvPr id="84" name="Google Shape;84;p3"/>
          <p:cNvSpPr txBox="1"/>
          <p:nvPr>
            <p:ph idx="11" type="ftr"/>
          </p:nvPr>
        </p:nvSpPr>
        <p:spPr>
          <a:xfrm>
            <a:off x="1200193" y="6441410"/>
            <a:ext cx="10722866" cy="335633"/>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Course                                      http://coastwatch.noaa.gov</a:t>
            </a:r>
            <a:endParaRPr/>
          </a:p>
        </p:txBody>
      </p:sp>
      <p:pic>
        <p:nvPicPr>
          <p:cNvPr id="85" name="Google Shape;85;p3"/>
          <p:cNvPicPr preferRelativeResize="0"/>
          <p:nvPr/>
        </p:nvPicPr>
        <p:blipFill rotWithShape="1">
          <a:blip r:embed="rId3">
            <a:alphaModFix/>
          </a:blip>
          <a:srcRect b="0" l="0" r="0" t="0"/>
          <a:stretch/>
        </p:blipFill>
        <p:spPr>
          <a:xfrm>
            <a:off x="5943600" y="3276600"/>
            <a:ext cx="304800" cy="30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5000"/>
                                        <p:tgtEl>
                                          <p:spTgt spid="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g108fa84f772_0_0"/>
          <p:cNvSpPr/>
          <p:nvPr/>
        </p:nvSpPr>
        <p:spPr>
          <a:xfrm>
            <a:off x="8086606" y="610925"/>
            <a:ext cx="3987300" cy="4048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g108fa84f772_0_0"/>
          <p:cNvSpPr txBox="1"/>
          <p:nvPr>
            <p:ph type="title"/>
          </p:nvPr>
        </p:nvSpPr>
        <p:spPr>
          <a:xfrm>
            <a:off x="528298" y="7"/>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t>Inland Lakes </a:t>
            </a:r>
            <a:endParaRPr/>
          </a:p>
        </p:txBody>
      </p:sp>
      <p:sp>
        <p:nvSpPr>
          <p:cNvPr id="306" name="Google Shape;306;g108fa84f772_0_0"/>
          <p:cNvSpPr txBox="1"/>
          <p:nvPr>
            <p:ph idx="11" type="ftr"/>
          </p:nvPr>
        </p:nvSpPr>
        <p:spPr>
          <a:xfrm>
            <a:off x="1221458" y="6441410"/>
            <a:ext cx="93693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Course                                      http://coastwatch.noaa.gov</a:t>
            </a:r>
            <a:endParaRPr/>
          </a:p>
        </p:txBody>
      </p:sp>
      <p:pic>
        <p:nvPicPr>
          <p:cNvPr id="307" name="Google Shape;307;g108fa84f772_0_0"/>
          <p:cNvPicPr preferRelativeResize="0"/>
          <p:nvPr/>
        </p:nvPicPr>
        <p:blipFill rotWithShape="1">
          <a:blip r:embed="rId3">
            <a:alphaModFix/>
          </a:blip>
          <a:srcRect b="0" l="0" r="0" t="16337"/>
          <a:stretch/>
        </p:blipFill>
        <p:spPr>
          <a:xfrm>
            <a:off x="1736225" y="2187175"/>
            <a:ext cx="5492148" cy="2491850"/>
          </a:xfrm>
          <a:prstGeom prst="rect">
            <a:avLst/>
          </a:prstGeom>
          <a:noFill/>
          <a:ln>
            <a:noFill/>
          </a:ln>
        </p:spPr>
      </p:pic>
      <p:sp>
        <p:nvSpPr>
          <p:cNvPr id="308" name="Google Shape;308;g108fa84f772_0_0"/>
          <p:cNvSpPr txBox="1"/>
          <p:nvPr/>
        </p:nvSpPr>
        <p:spPr>
          <a:xfrm>
            <a:off x="13650" y="1007275"/>
            <a:ext cx="8095800" cy="1256100"/>
          </a:xfrm>
          <a:prstGeom prst="rect">
            <a:avLst/>
          </a:prstGeom>
          <a:noFill/>
          <a:ln>
            <a:noFill/>
          </a:ln>
        </p:spPr>
        <p:txBody>
          <a:bodyPr anchorCtr="0" anchor="t" bIns="45700" lIns="91425" spcFirstLastPara="1" rIns="91425" wrap="square" tIns="45700">
            <a:spAutoFit/>
          </a:bodyPr>
          <a:lstStyle/>
          <a:p>
            <a:pPr indent="-342900" lvl="0" marL="457200" marR="0" rtl="0" algn="l">
              <a:lnSpc>
                <a:spcPct val="80000"/>
              </a:lnSpc>
              <a:spcBef>
                <a:spcPts val="0"/>
              </a:spcBef>
              <a:spcAft>
                <a:spcPts val="0"/>
              </a:spcAft>
              <a:buClr>
                <a:schemeClr val="dk1"/>
              </a:buClr>
              <a:buSzPts val="1800"/>
              <a:buFont typeface="Arial Narrow"/>
              <a:buChar char="●"/>
            </a:pPr>
            <a:r>
              <a:rPr b="0" i="0" lang="en-US" sz="1800" u="none" cap="none" strike="noStrike">
                <a:solidFill>
                  <a:schemeClr val="dk1"/>
                </a:solidFill>
                <a:latin typeface="Arial Narrow"/>
                <a:ea typeface="Arial Narrow"/>
                <a:cs typeface="Arial Narrow"/>
                <a:sym typeface="Arial Narrow"/>
              </a:rPr>
              <a:t>Great Lakes CoastWatch Node hosts a suite of ocean color products including chlorophyll, CDOM, suspended minerals, as well as primary productivity and water clarity</a:t>
            </a:r>
            <a:endParaRPr b="0" i="0" sz="1800" u="none" cap="none" strike="noStrike">
              <a:solidFill>
                <a:schemeClr val="dk1"/>
              </a:solidFill>
              <a:latin typeface="Arial Narrow"/>
              <a:ea typeface="Arial Narrow"/>
              <a:cs typeface="Arial Narrow"/>
              <a:sym typeface="Arial Narrow"/>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Narrow"/>
              <a:ea typeface="Arial Narrow"/>
              <a:cs typeface="Arial Narrow"/>
              <a:sym typeface="Arial Narrow"/>
            </a:endParaRPr>
          </a:p>
          <a:p>
            <a:pPr indent="-342900" lvl="0" marL="457200" marR="0" rtl="0" algn="l">
              <a:lnSpc>
                <a:spcPct val="80000"/>
              </a:lnSpc>
              <a:spcBef>
                <a:spcPts val="0"/>
              </a:spcBef>
              <a:spcAft>
                <a:spcPts val="0"/>
              </a:spcAft>
              <a:buClr>
                <a:schemeClr val="dk1"/>
              </a:buClr>
              <a:buSzPts val="1800"/>
              <a:buFont typeface="Arial Narrow"/>
              <a:buChar char="●"/>
            </a:pPr>
            <a:r>
              <a:rPr b="0" i="0" lang="en-US" sz="1800" u="none" cap="none" strike="noStrike">
                <a:solidFill>
                  <a:srgbClr val="000000"/>
                </a:solidFill>
                <a:latin typeface="Arial Narrow"/>
                <a:ea typeface="Arial Narrow"/>
                <a:cs typeface="Arial Narrow"/>
                <a:sym typeface="Arial Narrow"/>
              </a:rPr>
              <a:t>Inland Lakes imagery extends beyond the Great Lakes with examples such as the CyAN Project </a:t>
            </a:r>
            <a:endParaRPr b="0" i="0" sz="1800" u="none" cap="none" strike="noStrike">
              <a:solidFill>
                <a:srgbClr val="000000"/>
              </a:solidFill>
              <a:latin typeface="Arial Narrow"/>
              <a:ea typeface="Arial Narrow"/>
              <a:cs typeface="Arial Narrow"/>
              <a:sym typeface="Arial Narrow"/>
            </a:endParaRPr>
          </a:p>
        </p:txBody>
      </p:sp>
      <p:sp>
        <p:nvSpPr>
          <p:cNvPr id="309" name="Google Shape;309;g108fa84f772_0_0"/>
          <p:cNvSpPr txBox="1"/>
          <p:nvPr/>
        </p:nvSpPr>
        <p:spPr>
          <a:xfrm>
            <a:off x="41419" y="4786816"/>
            <a:ext cx="10812300" cy="1569900"/>
          </a:xfrm>
          <a:prstGeom prst="rect">
            <a:avLst/>
          </a:prstGeom>
          <a:solidFill>
            <a:srgbClr val="FEE59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Narrow"/>
                <a:ea typeface="Arial Narrow"/>
                <a:cs typeface="Arial Narrow"/>
                <a:sym typeface="Arial Narrow"/>
              </a:rPr>
              <a:t>Data Product Availability:</a:t>
            </a:r>
            <a:endParaRPr b="0" i="0" sz="16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Narrow"/>
                <a:ea typeface="Arial Narrow"/>
                <a:cs typeface="Arial Narrow"/>
                <a:sym typeface="Arial Narrow"/>
              </a:rPr>
              <a:t>    CW-GLN, NCCOS regional products: </a:t>
            </a:r>
            <a:r>
              <a:rPr b="0" i="0" lang="en-US" sz="1600" u="sng" cap="none" strike="noStrike">
                <a:solidFill>
                  <a:schemeClr val="hlink"/>
                </a:solidFill>
                <a:latin typeface="Arial Narrow"/>
                <a:ea typeface="Arial Narrow"/>
                <a:cs typeface="Arial Narrow"/>
                <a:sym typeface="Arial Narrow"/>
                <a:hlinkClick r:id="rId4"/>
              </a:rPr>
              <a:t>https://coastalscience.noaa.gov/research/stressor-impacts-mitigation/hab-</a:t>
            </a:r>
            <a:r>
              <a:rPr b="0" i="0" lang="en-US" sz="1600" u="sng" cap="none" strike="noStrike">
                <a:solidFill>
                  <a:schemeClr val="hlink"/>
                </a:solidFill>
                <a:latin typeface="Arial Narrow"/>
                <a:ea typeface="Arial Narrow"/>
                <a:cs typeface="Arial Narrow"/>
                <a:sym typeface="Arial Narrow"/>
                <a:hlinkClick r:id="rId5"/>
                <a:extLst>
                  <a:ext uri="http://customooxmlschemas.google.com/">
                    <go:slidesCustomData xmlns:go="http://customooxmlschemas.google.com/" textRoundtripDataId="13"/>
                  </a:ext>
                </a:extLst>
              </a:rPr>
              <a:t>monitoring</a:t>
            </a:r>
            <a:r>
              <a:rPr b="0" i="0" lang="en-US" sz="1600" u="sng" cap="none" strike="noStrike">
                <a:solidFill>
                  <a:schemeClr val="hlink"/>
                </a:solidFill>
                <a:latin typeface="Arial Narrow"/>
                <a:ea typeface="Arial Narrow"/>
                <a:cs typeface="Arial Narrow"/>
                <a:sym typeface="Arial Narrow"/>
                <a:hlinkClick r:id="rId6"/>
              </a:rPr>
              <a:t>-system/</a:t>
            </a:r>
            <a:endParaRPr b="0" i="0" sz="16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Narrow"/>
                <a:ea typeface="Arial Narrow"/>
                <a:cs typeface="Arial Narrow"/>
                <a:sym typeface="Arial Narrow"/>
              </a:rPr>
              <a:t>    GLERL: </a:t>
            </a:r>
            <a:r>
              <a:rPr b="0" i="0" lang="en-US" sz="1600" u="sng" cap="none" strike="noStrike">
                <a:solidFill>
                  <a:schemeClr val="hlink"/>
                </a:solidFill>
                <a:latin typeface="Arial Narrow"/>
                <a:ea typeface="Arial Narrow"/>
                <a:cs typeface="Arial Narrow"/>
                <a:sym typeface="Arial Narrow"/>
                <a:hlinkClick r:id="rId7"/>
              </a:rPr>
              <a:t>https://coastwatch.glerl.noaa.gov/ocean-color/ocean-color.html</a:t>
            </a:r>
            <a:endParaRPr b="0" i="0" sz="16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Narrow"/>
                <a:ea typeface="Arial Narrow"/>
                <a:cs typeface="Arial Narrow"/>
                <a:sym typeface="Arial Narrow"/>
              </a:rPr>
              <a:t>    NCCOS Lake Erie HAB Forecast: </a:t>
            </a:r>
            <a:r>
              <a:rPr b="0" i="0" lang="en-US" sz="1600" u="sng" cap="none" strike="noStrike">
                <a:solidFill>
                  <a:schemeClr val="hlink"/>
                </a:solidFill>
                <a:latin typeface="Arial Narrow"/>
                <a:ea typeface="Arial Narrow"/>
                <a:cs typeface="Arial Narrow"/>
                <a:sym typeface="Arial Narrow"/>
                <a:hlinkClick r:id="rId8"/>
              </a:rPr>
              <a:t>https://coastalscience.noaa.gov/research/stressor-impacts-mitigation/hab-forecasts/lake-erie/</a:t>
            </a:r>
            <a:br>
              <a:rPr b="0" i="0" lang="en-US" sz="1600" u="none" cap="none" strike="noStrike">
                <a:solidFill>
                  <a:schemeClr val="dk1"/>
                </a:solidFill>
                <a:latin typeface="Arial Narrow"/>
                <a:ea typeface="Arial Narrow"/>
                <a:cs typeface="Arial Narrow"/>
                <a:sym typeface="Arial Narrow"/>
              </a:rPr>
            </a:br>
            <a:r>
              <a:rPr b="0" i="0" lang="en-US" sz="1600" u="none" cap="none" strike="noStrike">
                <a:solidFill>
                  <a:schemeClr val="dk1"/>
                </a:solidFill>
                <a:latin typeface="Arial Narrow"/>
                <a:ea typeface="Arial Narrow"/>
                <a:cs typeface="Arial Narrow"/>
                <a:sym typeface="Arial Narrow"/>
              </a:rPr>
              <a:t>    CyAN Data Products: </a:t>
            </a:r>
            <a:r>
              <a:rPr b="0" i="0" lang="en-US" sz="1600" u="sng" cap="none" strike="noStrike">
                <a:solidFill>
                  <a:schemeClr val="hlink"/>
                </a:solidFill>
                <a:latin typeface="Arial Narrow"/>
                <a:ea typeface="Arial Narrow"/>
                <a:cs typeface="Arial Narrow"/>
                <a:sym typeface="Arial Narrow"/>
                <a:hlinkClick r:id="rId9"/>
              </a:rPr>
              <a:t>https://oceancolor.gsfc.nasa.gov/projects/cyan/</a:t>
            </a:r>
            <a:endParaRPr b="0" i="0" sz="16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Narrow"/>
                <a:ea typeface="Arial Narrow"/>
                <a:cs typeface="Arial Narrow"/>
                <a:sym typeface="Arial Narrow"/>
              </a:rPr>
              <a:t>    Lake temperatures: </a:t>
            </a:r>
            <a:r>
              <a:rPr b="0" i="0" lang="en-US" sz="1600" u="sng" cap="none" strike="noStrike">
                <a:solidFill>
                  <a:schemeClr val="hlink"/>
                </a:solidFill>
                <a:latin typeface="Arial Narrow"/>
                <a:ea typeface="Arial Narrow"/>
                <a:cs typeface="Arial Narrow"/>
                <a:sym typeface="Arial Narrow"/>
                <a:hlinkClick r:id="rId10"/>
              </a:rPr>
              <a:t>https://climate.esa.int/en/projects/lakes/data</a:t>
            </a:r>
            <a:r>
              <a:rPr b="0" i="0" lang="en-US" sz="1600" u="none" cap="none" strike="noStrike">
                <a:solidFill>
                  <a:schemeClr val="dk1"/>
                </a:solidFill>
                <a:latin typeface="Arial Narrow"/>
                <a:ea typeface="Arial Narrow"/>
                <a:cs typeface="Arial Narrow"/>
                <a:sym typeface="Arial Narrow"/>
              </a:rPr>
              <a:t> </a:t>
            </a:r>
            <a:endParaRPr b="0" i="0" sz="1600" u="none" cap="none" strike="noStrike">
              <a:solidFill>
                <a:schemeClr val="dk1"/>
              </a:solidFill>
              <a:latin typeface="Arial Narrow"/>
              <a:ea typeface="Arial Narrow"/>
              <a:cs typeface="Arial Narrow"/>
              <a:sym typeface="Arial Narrow"/>
            </a:endParaRPr>
          </a:p>
        </p:txBody>
      </p:sp>
      <p:pic>
        <p:nvPicPr>
          <p:cNvPr id="310" name="Google Shape;310;g108fa84f772_0_0"/>
          <p:cNvPicPr preferRelativeResize="0"/>
          <p:nvPr/>
        </p:nvPicPr>
        <p:blipFill rotWithShape="1">
          <a:blip r:embed="rId11">
            <a:alphaModFix/>
          </a:blip>
          <a:srcRect b="0" l="-9960" r="9958" t="24448"/>
          <a:stretch/>
        </p:blipFill>
        <p:spPr>
          <a:xfrm>
            <a:off x="7969675" y="663565"/>
            <a:ext cx="3793574" cy="2130731"/>
          </a:xfrm>
          <a:prstGeom prst="rect">
            <a:avLst/>
          </a:prstGeom>
          <a:noFill/>
          <a:ln>
            <a:noFill/>
          </a:ln>
        </p:spPr>
      </p:pic>
      <p:pic>
        <p:nvPicPr>
          <p:cNvPr id="311" name="Google Shape;311;g108fa84f772_0_0"/>
          <p:cNvPicPr preferRelativeResize="0"/>
          <p:nvPr/>
        </p:nvPicPr>
        <p:blipFill rotWithShape="1">
          <a:blip r:embed="rId12">
            <a:alphaModFix/>
          </a:blip>
          <a:srcRect b="0" l="0" r="0" t="0"/>
          <a:stretch/>
        </p:blipFill>
        <p:spPr>
          <a:xfrm>
            <a:off x="8360992" y="2620314"/>
            <a:ext cx="3438147" cy="1912462"/>
          </a:xfrm>
          <a:prstGeom prst="rect">
            <a:avLst/>
          </a:prstGeom>
          <a:noFill/>
          <a:ln>
            <a:noFill/>
          </a:ln>
        </p:spPr>
      </p:pic>
      <p:pic>
        <p:nvPicPr>
          <p:cNvPr id="312" name="Google Shape;312;g108fa84f772_0_0"/>
          <p:cNvPicPr preferRelativeResize="0"/>
          <p:nvPr/>
        </p:nvPicPr>
        <p:blipFill rotWithShape="1">
          <a:blip r:embed="rId13">
            <a:alphaModFix/>
          </a:blip>
          <a:srcRect b="0" l="0" r="0" t="0"/>
          <a:stretch/>
        </p:blipFill>
        <p:spPr>
          <a:xfrm>
            <a:off x="11061625" y="2381847"/>
            <a:ext cx="667450" cy="302568"/>
          </a:xfrm>
          <a:prstGeom prst="rect">
            <a:avLst/>
          </a:prstGeom>
          <a:noFill/>
          <a:ln>
            <a:noFill/>
          </a:ln>
        </p:spPr>
      </p:pic>
      <p:pic>
        <p:nvPicPr>
          <p:cNvPr id="313" name="Google Shape;313;g108fa84f772_0_0"/>
          <p:cNvPicPr preferRelativeResize="0"/>
          <p:nvPr/>
        </p:nvPicPr>
        <p:blipFill rotWithShape="1">
          <a:blip r:embed="rId14">
            <a:alphaModFix/>
          </a:blip>
          <a:srcRect b="0" l="0" r="0" t="0"/>
          <a:stretch/>
        </p:blipFill>
        <p:spPr>
          <a:xfrm>
            <a:off x="5943600" y="3276600"/>
            <a:ext cx="304800" cy="30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5000"/>
                                        <p:tgtEl>
                                          <p:spTgt spid="3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g1080e1890fb_0_1"/>
          <p:cNvSpPr txBox="1"/>
          <p:nvPr>
            <p:ph type="title"/>
          </p:nvPr>
        </p:nvSpPr>
        <p:spPr>
          <a:xfrm>
            <a:off x="131348" y="139207"/>
            <a:ext cx="10515600" cy="1325700"/>
          </a:xfrm>
          <a:prstGeom prst="rect">
            <a:avLst/>
          </a:prstGeom>
          <a:noFill/>
          <a:ln>
            <a:noFill/>
          </a:ln>
          <a:effectLst>
            <a:outerShdw blurRad="63500" rotWithShape="0" algn="ctr" dir="2700000" dist="53882">
              <a:schemeClr val="lt1">
                <a:alpha val="74509"/>
              </a:schemeClr>
            </a:outerShdw>
          </a:effectLst>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4E79"/>
              </a:buClr>
              <a:buSzPts val="3200"/>
              <a:buFont typeface="Arial Narrow"/>
              <a:buNone/>
            </a:pPr>
            <a:r>
              <a:rPr lang="en-US"/>
              <a:t>Floating Vegetation and Submerged Aquatic Vegetation (SAV)</a:t>
            </a:r>
            <a:br>
              <a:rPr lang="en-US"/>
            </a:br>
            <a:r>
              <a:rPr lang="en-US">
                <a:latin typeface="Arial Narrow"/>
                <a:ea typeface="Arial Narrow"/>
                <a:cs typeface="Arial Narrow"/>
                <a:sym typeface="Arial Narrow"/>
              </a:rPr>
              <a:t> </a:t>
            </a:r>
            <a:endParaRPr/>
          </a:p>
        </p:txBody>
      </p:sp>
      <p:sp>
        <p:nvSpPr>
          <p:cNvPr id="319" name="Google Shape;319;g1080e1890fb_0_1"/>
          <p:cNvSpPr txBox="1"/>
          <p:nvPr>
            <p:ph idx="11" type="ftr"/>
          </p:nvPr>
        </p:nvSpPr>
        <p:spPr>
          <a:xfrm>
            <a:off x="1221458" y="6441410"/>
            <a:ext cx="93693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Course                                      http://coastwatch.noaa.gov</a:t>
            </a:r>
            <a:endParaRPr/>
          </a:p>
        </p:txBody>
      </p:sp>
      <p:sp>
        <p:nvSpPr>
          <p:cNvPr id="320" name="Google Shape;320;g1080e1890fb_0_1"/>
          <p:cNvSpPr txBox="1"/>
          <p:nvPr/>
        </p:nvSpPr>
        <p:spPr>
          <a:xfrm>
            <a:off x="46664" y="4604000"/>
            <a:ext cx="6769500" cy="1754700"/>
          </a:xfrm>
          <a:prstGeom prst="rect">
            <a:avLst/>
          </a:prstGeom>
          <a:solidFill>
            <a:srgbClr val="FEE59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dk1"/>
                </a:solidFill>
                <a:latin typeface="Arial Narrow"/>
                <a:ea typeface="Arial Narrow"/>
                <a:cs typeface="Arial Narrow"/>
                <a:sym typeface="Arial Narrow"/>
              </a:rPr>
              <a:t>Data Product Availability:</a:t>
            </a:r>
            <a:endParaRPr b="0" i="0" sz="15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Arial Narrow"/>
                <a:ea typeface="Arial Narrow"/>
                <a:cs typeface="Arial Narrow"/>
                <a:sym typeface="Arial Narrow"/>
              </a:rPr>
              <a:t>Caribbean/GoM CoastWatch has regional fields of the USF Alternative Floating Algal Index (AFAI) in 1, 3 and 7 day composites </a:t>
            </a:r>
            <a:endParaRPr b="0" i="0" sz="1500" u="none" cap="none" strike="noStrike">
              <a:solidFill>
                <a:srgbClr val="000000"/>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500"/>
              <a:buFont typeface="Arial"/>
              <a:buNone/>
            </a:pPr>
            <a:r>
              <a:rPr b="0" i="0" lang="en-US" sz="1500" u="sng" cap="none" strike="noStrike">
                <a:solidFill>
                  <a:schemeClr val="hlink"/>
                </a:solidFill>
                <a:latin typeface="Arial Narrow"/>
                <a:ea typeface="Arial Narrow"/>
                <a:cs typeface="Arial Narrow"/>
                <a:sym typeface="Arial Narrow"/>
                <a:hlinkClick r:id="rId3"/>
              </a:rPr>
              <a:t>https://cwcgom.aoml.noaa.gov/erddap/search/index.html?&amp;searchFor=afa</a:t>
            </a:r>
            <a:endParaRPr b="0" i="0" sz="15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Arial Narrow"/>
                <a:ea typeface="Arial Narrow"/>
                <a:cs typeface="Arial Narrow"/>
                <a:sym typeface="Arial Narrow"/>
              </a:rPr>
              <a:t>EPA Great Lakes Restoration Initiative (GLRI) with CoastWatch Partners:</a:t>
            </a:r>
            <a:endParaRPr b="0" i="0" sz="15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Arial Narrow"/>
                <a:ea typeface="Arial Narrow"/>
                <a:cs typeface="Arial Narrow"/>
                <a:sym typeface="Arial Narrow"/>
              </a:rPr>
              <a:t>https://geodjango.mtri.org/static/sav/</a:t>
            </a:r>
            <a:r>
              <a:rPr b="0" i="0" lang="en-US" sz="1800" u="none" cap="none" strike="noStrike">
                <a:solidFill>
                  <a:schemeClr val="dk1"/>
                </a:solidFill>
                <a:latin typeface="Arial Narrow"/>
                <a:ea typeface="Arial Narrow"/>
                <a:cs typeface="Arial Narrow"/>
                <a:sym typeface="Arial Narrow"/>
              </a:rPr>
              <a:t> </a:t>
            </a:r>
            <a:endParaRPr b="0" i="0" sz="1400" u="none" cap="none" strike="noStrike">
              <a:solidFill>
                <a:srgbClr val="000000"/>
              </a:solidFill>
              <a:latin typeface="Arial"/>
              <a:ea typeface="Arial"/>
              <a:cs typeface="Arial"/>
              <a:sym typeface="Arial"/>
            </a:endParaRPr>
          </a:p>
        </p:txBody>
      </p:sp>
      <p:sp>
        <p:nvSpPr>
          <p:cNvPr id="321" name="Google Shape;321;g1080e1890fb_0_1"/>
          <p:cNvSpPr txBox="1"/>
          <p:nvPr/>
        </p:nvSpPr>
        <p:spPr>
          <a:xfrm>
            <a:off x="6688225" y="5953499"/>
            <a:ext cx="5517900" cy="437100"/>
          </a:xfrm>
          <a:prstGeom prst="rect">
            <a:avLst/>
          </a:prstGeom>
          <a:noFill/>
          <a:ln>
            <a:noFill/>
          </a:ln>
        </p:spPr>
        <p:txBody>
          <a:bodyPr anchorCtr="0" anchor="t" bIns="45700" lIns="91425" spcFirstLastPara="1" rIns="91425" wrap="square" tIns="45700">
            <a:spAutoFit/>
          </a:bodyPr>
          <a:lstStyle/>
          <a:p>
            <a:pPr indent="0" lvl="0" marL="0" marR="0" rtl="0" algn="r">
              <a:lnSpc>
                <a:spcPct val="70000"/>
              </a:lnSpc>
              <a:spcBef>
                <a:spcPts val="0"/>
              </a:spcBef>
              <a:spcAft>
                <a:spcPts val="0"/>
              </a:spcAft>
              <a:buClr>
                <a:srgbClr val="000000"/>
              </a:buClr>
              <a:buSzPts val="1600"/>
              <a:buFont typeface="Arial"/>
              <a:buNone/>
            </a:pPr>
            <a:r>
              <a:rPr b="0" i="0" lang="en-US" sz="1600" u="none" cap="none" strike="noStrike">
                <a:solidFill>
                  <a:srgbClr val="1F4E79"/>
                </a:solidFill>
                <a:latin typeface="Arial Narrow"/>
                <a:ea typeface="Arial Narrow"/>
                <a:cs typeface="Arial Narrow"/>
                <a:sym typeface="Arial Narrow"/>
              </a:rPr>
              <a:t>Trinanes et al., Monitoring pelagic Sargassum inundation potential for coastal communities, Journal of Operational Oceanography, 2021</a:t>
            </a:r>
            <a:endParaRPr b="0" i="0" sz="1400" u="none" cap="none" strike="noStrike">
              <a:solidFill>
                <a:srgbClr val="000000"/>
              </a:solidFill>
              <a:latin typeface="Arial"/>
              <a:ea typeface="Arial"/>
              <a:cs typeface="Arial"/>
              <a:sym typeface="Arial"/>
            </a:endParaRPr>
          </a:p>
        </p:txBody>
      </p:sp>
      <p:pic>
        <p:nvPicPr>
          <p:cNvPr id="322" name="Google Shape;322;g1080e1890fb_0_1"/>
          <p:cNvPicPr preferRelativeResize="0"/>
          <p:nvPr/>
        </p:nvPicPr>
        <p:blipFill rotWithShape="1">
          <a:blip r:embed="rId4">
            <a:alphaModFix/>
          </a:blip>
          <a:srcRect b="49741" l="4060" r="4078" t="0"/>
          <a:stretch/>
        </p:blipFill>
        <p:spPr>
          <a:xfrm>
            <a:off x="4793492" y="860175"/>
            <a:ext cx="5042587" cy="3243171"/>
          </a:xfrm>
          <a:prstGeom prst="rect">
            <a:avLst/>
          </a:prstGeom>
          <a:noFill/>
          <a:ln>
            <a:noFill/>
          </a:ln>
        </p:spPr>
      </p:pic>
      <p:sp>
        <p:nvSpPr>
          <p:cNvPr id="323" name="Google Shape;323;g1080e1890fb_0_1"/>
          <p:cNvSpPr txBox="1"/>
          <p:nvPr/>
        </p:nvSpPr>
        <p:spPr>
          <a:xfrm>
            <a:off x="5134539" y="4098550"/>
            <a:ext cx="4360500" cy="323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chemeClr val="dk1"/>
                </a:solidFill>
                <a:latin typeface="Arial Narrow"/>
                <a:ea typeface="Arial Narrow"/>
                <a:cs typeface="Arial Narrow"/>
                <a:sym typeface="Arial Narrow"/>
              </a:rPr>
              <a:t>A CoastWatch (Caribbean/GoM Node) project  </a:t>
            </a:r>
            <a:endParaRPr b="0" i="0" sz="1100" u="none" cap="none" strike="noStrike">
              <a:solidFill>
                <a:srgbClr val="000000"/>
              </a:solidFill>
              <a:latin typeface="Arial"/>
              <a:ea typeface="Arial"/>
              <a:cs typeface="Arial"/>
              <a:sym typeface="Arial"/>
            </a:endParaRPr>
          </a:p>
        </p:txBody>
      </p:sp>
      <p:sp>
        <p:nvSpPr>
          <p:cNvPr id="324" name="Google Shape;324;g1080e1890fb_0_1"/>
          <p:cNvSpPr txBox="1"/>
          <p:nvPr/>
        </p:nvSpPr>
        <p:spPr>
          <a:xfrm>
            <a:off x="314625" y="1299700"/>
            <a:ext cx="4360500" cy="1693200"/>
          </a:xfrm>
          <a:prstGeom prst="rect">
            <a:avLst/>
          </a:prstGeom>
          <a:noFill/>
          <a:ln>
            <a:noFill/>
          </a:ln>
        </p:spPr>
        <p:txBody>
          <a:bodyPr anchorCtr="0" anchor="t" bIns="45700" lIns="91425" spcFirstLastPara="1" rIns="91425" wrap="square" tIns="45700">
            <a:spAutoFit/>
          </a:bodyPr>
          <a:lstStyle/>
          <a:p>
            <a:pPr indent="-355600" lvl="0" marL="457200" marR="0" rtl="0" algn="l">
              <a:lnSpc>
                <a:spcPct val="80000"/>
              </a:lnSpc>
              <a:spcBef>
                <a:spcPts val="0"/>
              </a:spcBef>
              <a:spcAft>
                <a:spcPts val="0"/>
              </a:spcAft>
              <a:buClr>
                <a:schemeClr val="dk1"/>
              </a:buClr>
              <a:buSzPts val="2000"/>
              <a:buFont typeface="Arial Narrow"/>
              <a:buChar char="●"/>
            </a:pPr>
            <a:r>
              <a:rPr b="0" i="0" lang="en-US" sz="2000" u="none" cap="none" strike="noStrike">
                <a:solidFill>
                  <a:schemeClr val="dk1"/>
                </a:solidFill>
                <a:latin typeface="Arial Narrow"/>
                <a:ea typeface="Arial Narrow"/>
                <a:cs typeface="Arial Narrow"/>
                <a:sym typeface="Arial Narrow"/>
              </a:rPr>
              <a:t>The spatial scale of floating vegetation and submerged aquatic vegetation (i.e. Landsat) requires the use of high resolution data </a:t>
            </a:r>
            <a:endParaRPr b="0" i="0" sz="2000" u="none" cap="none" strike="noStrike">
              <a:solidFill>
                <a:schemeClr val="dk1"/>
              </a:solidFill>
              <a:latin typeface="Arial Narrow"/>
              <a:ea typeface="Arial Narrow"/>
              <a:cs typeface="Arial Narrow"/>
              <a:sym typeface="Arial Narrow"/>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Narrow"/>
              <a:ea typeface="Arial Narrow"/>
              <a:cs typeface="Arial Narrow"/>
              <a:sym typeface="Arial Narrow"/>
            </a:endParaRPr>
          </a:p>
          <a:p>
            <a:pPr indent="-355600" lvl="0" marL="457200" marR="0" rtl="0" algn="l">
              <a:lnSpc>
                <a:spcPct val="100000"/>
              </a:lnSpc>
              <a:spcBef>
                <a:spcPts val="0"/>
              </a:spcBef>
              <a:spcAft>
                <a:spcPts val="0"/>
              </a:spcAft>
              <a:buClr>
                <a:schemeClr val="dk1"/>
              </a:buClr>
              <a:buSzPts val="2000"/>
              <a:buFont typeface="Arial Narrow"/>
              <a:buChar char="●"/>
            </a:pPr>
            <a:r>
              <a:rPr b="0" i="0" lang="en-US" sz="2000" u="none" cap="none" strike="noStrike">
                <a:solidFill>
                  <a:schemeClr val="dk1"/>
                </a:solidFill>
                <a:latin typeface="Arial Narrow"/>
                <a:ea typeface="Arial Narrow"/>
                <a:cs typeface="Arial Narrow"/>
                <a:sym typeface="Arial Narrow"/>
              </a:rPr>
              <a:t>Available products are regional  </a:t>
            </a:r>
            <a:endParaRPr b="0" i="0" sz="2000" u="none" cap="none" strike="noStrike">
              <a:solidFill>
                <a:srgbClr val="000000"/>
              </a:solidFill>
              <a:latin typeface="Arial"/>
              <a:ea typeface="Arial"/>
              <a:cs typeface="Arial"/>
              <a:sym typeface="Arial"/>
            </a:endParaRPr>
          </a:p>
        </p:txBody>
      </p:sp>
      <p:pic>
        <p:nvPicPr>
          <p:cNvPr id="325" name="Google Shape;325;g1080e1890fb_0_1"/>
          <p:cNvPicPr preferRelativeResize="0"/>
          <p:nvPr/>
        </p:nvPicPr>
        <p:blipFill rotWithShape="1">
          <a:blip r:embed="rId5">
            <a:alphaModFix/>
          </a:blip>
          <a:srcRect b="0" l="0" r="0" t="0"/>
          <a:stretch/>
        </p:blipFill>
        <p:spPr>
          <a:xfrm>
            <a:off x="9915188" y="977400"/>
            <a:ext cx="2276825" cy="3347226"/>
          </a:xfrm>
          <a:prstGeom prst="rect">
            <a:avLst/>
          </a:prstGeom>
          <a:noFill/>
          <a:ln>
            <a:noFill/>
          </a:ln>
        </p:spPr>
      </p:pic>
      <p:sp>
        <p:nvSpPr>
          <p:cNvPr id="326" name="Google Shape;326;g1080e1890fb_0_1"/>
          <p:cNvSpPr txBox="1"/>
          <p:nvPr/>
        </p:nvSpPr>
        <p:spPr>
          <a:xfrm>
            <a:off x="9077950" y="4271088"/>
            <a:ext cx="39513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Narrow"/>
                <a:ea typeface="Arial Narrow"/>
                <a:cs typeface="Arial Narrow"/>
                <a:sym typeface="Arial Narrow"/>
              </a:rPr>
              <a:t>Great Lakes SAV (Glase, 2015)</a:t>
            </a:r>
            <a:endParaRPr b="1" i="0" sz="1400" u="none" cap="none" strike="noStrike">
              <a:solidFill>
                <a:srgbClr val="000000"/>
              </a:solidFill>
              <a:latin typeface="Arial Narrow"/>
              <a:ea typeface="Arial Narrow"/>
              <a:cs typeface="Arial Narrow"/>
              <a:sym typeface="Arial Narrow"/>
            </a:endParaRPr>
          </a:p>
        </p:txBody>
      </p:sp>
      <p:pic>
        <p:nvPicPr>
          <p:cNvPr id="327" name="Google Shape;327;g1080e1890fb_0_1"/>
          <p:cNvPicPr preferRelativeResize="0"/>
          <p:nvPr/>
        </p:nvPicPr>
        <p:blipFill rotWithShape="1">
          <a:blip r:embed="rId6">
            <a:alphaModFix/>
          </a:blip>
          <a:srcRect b="0" l="0" r="0" t="0"/>
          <a:stretch/>
        </p:blipFill>
        <p:spPr>
          <a:xfrm>
            <a:off x="5943600" y="3276600"/>
            <a:ext cx="304800" cy="30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5000"/>
                                        <p:tgtEl>
                                          <p:spTgt spid="3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17"/>
          <p:cNvSpPr txBox="1"/>
          <p:nvPr>
            <p:ph type="title"/>
          </p:nvPr>
        </p:nvSpPr>
        <p:spPr>
          <a:xfrm>
            <a:off x="528298" y="11557"/>
            <a:ext cx="10515600" cy="1325563"/>
          </a:xfrm>
          <a:prstGeom prst="rect">
            <a:avLst/>
          </a:prstGeom>
          <a:noFill/>
          <a:ln>
            <a:noFill/>
          </a:ln>
          <a:effectLst>
            <a:outerShdw blurRad="63500" rotWithShape="0" algn="ctr" dir="2700000" dist="53882">
              <a:schemeClr val="lt1">
                <a:alpha val="74509"/>
              </a:scheme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t>Oil Slicks </a:t>
            </a:r>
            <a:br>
              <a:rPr lang="en-US"/>
            </a:br>
            <a:r>
              <a:rPr lang="en-US" sz="3200">
                <a:latin typeface="Arial Narrow"/>
                <a:ea typeface="Arial Narrow"/>
                <a:cs typeface="Arial Narrow"/>
                <a:sym typeface="Arial Narrow"/>
              </a:rPr>
              <a:t> </a:t>
            </a:r>
            <a:endParaRPr/>
          </a:p>
        </p:txBody>
      </p:sp>
      <p:sp>
        <p:nvSpPr>
          <p:cNvPr id="333" name="Google Shape;333;p17"/>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Course                                      http://coastwatch.noaa.gov</a:t>
            </a:r>
            <a:endParaRPr/>
          </a:p>
        </p:txBody>
      </p:sp>
      <p:sp>
        <p:nvSpPr>
          <p:cNvPr id="334" name="Google Shape;334;p17"/>
          <p:cNvSpPr txBox="1"/>
          <p:nvPr/>
        </p:nvSpPr>
        <p:spPr>
          <a:xfrm>
            <a:off x="550123" y="700272"/>
            <a:ext cx="11041863" cy="13388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Narrow"/>
                <a:ea typeface="Arial Narrow"/>
                <a:cs typeface="Arial Narrow"/>
                <a:sym typeface="Arial Narrow"/>
              </a:rPr>
              <a:t>Oil slicks are typically detected using active microwave sensors like Synthetic Aperture Radar (SAR) but optical imagery offers some additional benefits such as discriminating surface oil slicks from algae. </a:t>
            </a:r>
            <a:endParaRPr b="0" i="0" sz="1400" u="none" cap="none" strike="noStrike">
              <a:solidFill>
                <a:srgbClr val="000000"/>
              </a:solidFill>
              <a:latin typeface="Arial"/>
              <a:ea typeface="Arial"/>
              <a:cs typeface="Arial"/>
              <a:sym typeface="Arial"/>
            </a:endParaRPr>
          </a:p>
          <a:p>
            <a:pPr indent="0" lvl="1" marL="45720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Narrow"/>
              <a:ea typeface="Arial Narrow"/>
              <a:cs typeface="Arial Narrow"/>
              <a:sym typeface="Arial Narrow"/>
            </a:endParaRPr>
          </a:p>
        </p:txBody>
      </p:sp>
      <p:sp>
        <p:nvSpPr>
          <p:cNvPr id="335" name="Google Shape;335;p17"/>
          <p:cNvSpPr txBox="1"/>
          <p:nvPr/>
        </p:nvSpPr>
        <p:spPr>
          <a:xfrm>
            <a:off x="45236" y="5711257"/>
            <a:ext cx="3329694" cy="646331"/>
          </a:xfrm>
          <a:prstGeom prst="rect">
            <a:avLst/>
          </a:prstGeom>
          <a:solidFill>
            <a:srgbClr val="FEE59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Narrow"/>
                <a:ea typeface="Arial Narrow"/>
                <a:cs typeface="Arial Narrow"/>
                <a:sym typeface="Arial Narrow"/>
              </a:rPr>
              <a:t>Data Product Availability: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Narrow"/>
                <a:ea typeface="Arial Narrow"/>
                <a:cs typeface="Arial Narrow"/>
                <a:sym typeface="Arial Narrow"/>
              </a:rPr>
              <a:t>No “off the shelf” products available.  </a:t>
            </a:r>
            <a:endParaRPr b="0" i="0" sz="1400" u="none" cap="none" strike="noStrike">
              <a:solidFill>
                <a:srgbClr val="000000"/>
              </a:solidFill>
              <a:latin typeface="Arial"/>
              <a:ea typeface="Arial"/>
              <a:cs typeface="Arial"/>
              <a:sym typeface="Arial"/>
            </a:endParaRPr>
          </a:p>
        </p:txBody>
      </p:sp>
      <p:sp>
        <p:nvSpPr>
          <p:cNvPr id="336" name="Google Shape;336;p17"/>
          <p:cNvSpPr txBox="1"/>
          <p:nvPr/>
        </p:nvSpPr>
        <p:spPr>
          <a:xfrm>
            <a:off x="6785700" y="6059375"/>
            <a:ext cx="5406300" cy="338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1F4E79"/>
                </a:solidFill>
                <a:latin typeface="Arial Narrow"/>
                <a:ea typeface="Arial Narrow"/>
                <a:cs typeface="Arial Narrow"/>
                <a:sym typeface="Arial Narrow"/>
              </a:rPr>
              <a:t>Fingas &amp; Brown, A Review of Oil Spill Remote Sensing, Sensors, 2017</a:t>
            </a:r>
            <a:endParaRPr b="0" i="0" sz="1400" u="none" cap="none" strike="noStrike">
              <a:solidFill>
                <a:srgbClr val="000000"/>
              </a:solidFill>
              <a:latin typeface="Arial"/>
              <a:ea typeface="Arial"/>
              <a:cs typeface="Arial"/>
              <a:sym typeface="Arial"/>
            </a:endParaRPr>
          </a:p>
        </p:txBody>
      </p:sp>
      <p:pic>
        <p:nvPicPr>
          <p:cNvPr id="337" name="Google Shape;337;p17"/>
          <p:cNvPicPr preferRelativeResize="0"/>
          <p:nvPr/>
        </p:nvPicPr>
        <p:blipFill rotWithShape="1">
          <a:blip r:embed="rId3">
            <a:alphaModFix/>
          </a:blip>
          <a:srcRect b="0" l="0" r="0" t="0"/>
          <a:stretch/>
        </p:blipFill>
        <p:spPr>
          <a:xfrm>
            <a:off x="6688181" y="1472830"/>
            <a:ext cx="4355717" cy="3401741"/>
          </a:xfrm>
          <a:prstGeom prst="rect">
            <a:avLst/>
          </a:prstGeom>
          <a:noFill/>
          <a:ln>
            <a:noFill/>
          </a:ln>
        </p:spPr>
      </p:pic>
      <p:sp>
        <p:nvSpPr>
          <p:cNvPr id="338" name="Google Shape;338;p17"/>
          <p:cNvSpPr txBox="1"/>
          <p:nvPr/>
        </p:nvSpPr>
        <p:spPr>
          <a:xfrm>
            <a:off x="6491994" y="4918179"/>
            <a:ext cx="47481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Narrow"/>
                <a:ea typeface="Arial Narrow"/>
                <a:cs typeface="Arial Narrow"/>
                <a:sym typeface="Arial Narrow"/>
              </a:rPr>
              <a:t>A visible image of the DWH spill from the NASA Terra satellite taken on 24 May 2010.</a:t>
            </a:r>
            <a:endParaRPr b="0" i="0" sz="1400" u="none" cap="none" strike="noStrike">
              <a:solidFill>
                <a:srgbClr val="000000"/>
              </a:solidFill>
              <a:latin typeface="Arial"/>
              <a:ea typeface="Arial"/>
              <a:cs typeface="Arial"/>
              <a:sym typeface="Arial"/>
            </a:endParaRPr>
          </a:p>
        </p:txBody>
      </p:sp>
      <p:pic>
        <p:nvPicPr>
          <p:cNvPr id="339" name="Google Shape;339;p17"/>
          <p:cNvPicPr preferRelativeResize="0"/>
          <p:nvPr/>
        </p:nvPicPr>
        <p:blipFill rotWithShape="1">
          <a:blip r:embed="rId4">
            <a:alphaModFix/>
          </a:blip>
          <a:srcRect b="0" l="0" r="0" t="0"/>
          <a:stretch/>
        </p:blipFill>
        <p:spPr>
          <a:xfrm>
            <a:off x="1259835" y="1472831"/>
            <a:ext cx="4101059" cy="3383374"/>
          </a:xfrm>
          <a:prstGeom prst="rect">
            <a:avLst/>
          </a:prstGeom>
          <a:noFill/>
          <a:ln>
            <a:noFill/>
          </a:ln>
        </p:spPr>
      </p:pic>
      <p:sp>
        <p:nvSpPr>
          <p:cNvPr id="340" name="Google Shape;340;p17"/>
          <p:cNvSpPr txBox="1"/>
          <p:nvPr/>
        </p:nvSpPr>
        <p:spPr>
          <a:xfrm>
            <a:off x="1007572" y="4918186"/>
            <a:ext cx="46056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Narrow"/>
                <a:ea typeface="Arial Narrow"/>
                <a:cs typeface="Arial Narrow"/>
                <a:sym typeface="Arial Narrow"/>
              </a:rPr>
              <a:t>Radarsat imagery of the DWH spill. The bright dots in the insert are ships working to control the spill.</a:t>
            </a:r>
            <a:endParaRPr b="0" i="0" sz="1400" u="none" cap="none" strike="noStrike">
              <a:solidFill>
                <a:srgbClr val="000000"/>
              </a:solidFill>
              <a:latin typeface="Arial"/>
              <a:ea typeface="Arial"/>
              <a:cs typeface="Arial"/>
              <a:sym typeface="Arial"/>
            </a:endParaRPr>
          </a:p>
        </p:txBody>
      </p:sp>
      <p:pic>
        <p:nvPicPr>
          <p:cNvPr id="341" name="Google Shape;341;p17"/>
          <p:cNvPicPr preferRelativeResize="0"/>
          <p:nvPr/>
        </p:nvPicPr>
        <p:blipFill rotWithShape="1">
          <a:blip r:embed="rId5">
            <a:alphaModFix/>
          </a:blip>
          <a:srcRect b="0" l="0" r="0" t="0"/>
          <a:stretch/>
        </p:blipFill>
        <p:spPr>
          <a:xfrm>
            <a:off x="5943600" y="3285653"/>
            <a:ext cx="304800" cy="30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5000"/>
                                        <p:tgtEl>
                                          <p:spTgt spid="3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g10a787cf3b7_4_0"/>
          <p:cNvSpPr/>
          <p:nvPr/>
        </p:nvSpPr>
        <p:spPr>
          <a:xfrm>
            <a:off x="6672300" y="620075"/>
            <a:ext cx="5398800" cy="5664000"/>
          </a:xfrm>
          <a:prstGeom prst="roundRect">
            <a:avLst>
              <a:gd fmla="val 6388" name="adj"/>
            </a:avLst>
          </a:prstGeom>
          <a:noFill/>
          <a:ln cap="flat" cmpd="sng" w="28575">
            <a:solidFill>
              <a:srgbClr val="1F4E7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g10a787cf3b7_4_0"/>
          <p:cNvSpPr txBox="1"/>
          <p:nvPr>
            <p:ph idx="4294967295" type="title"/>
          </p:nvPr>
        </p:nvSpPr>
        <p:spPr>
          <a:xfrm>
            <a:off x="76200" y="168569"/>
            <a:ext cx="7696200" cy="685800"/>
          </a:xfrm>
          <a:prstGeom prst="rect">
            <a:avLst/>
          </a:prstGeom>
          <a:noFill/>
          <a:ln>
            <a:noFill/>
          </a:ln>
          <a:effectLst>
            <a:outerShdw blurRad="63500" rotWithShape="0" algn="ctr" dir="2700000" dist="53882">
              <a:schemeClr val="lt1">
                <a:alpha val="74509"/>
              </a:scheme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200"/>
              <a:buNone/>
            </a:pPr>
            <a:r>
              <a:rPr lang="en-US"/>
              <a:t>Satellite Data Accuracy</a:t>
            </a:r>
            <a:endParaRPr sz="4400"/>
          </a:p>
        </p:txBody>
      </p:sp>
      <p:sp>
        <p:nvSpPr>
          <p:cNvPr id="349" name="Google Shape;349;g10a787cf3b7_4_0"/>
          <p:cNvSpPr txBox="1"/>
          <p:nvPr/>
        </p:nvSpPr>
        <p:spPr>
          <a:xfrm>
            <a:off x="355100" y="1006775"/>
            <a:ext cx="6902100" cy="3880800"/>
          </a:xfrm>
          <a:prstGeom prst="rect">
            <a:avLst/>
          </a:prstGeom>
          <a:noFill/>
          <a:ln>
            <a:noFill/>
          </a:ln>
        </p:spPr>
        <p:txBody>
          <a:bodyPr anchorCtr="0" anchor="t" bIns="45675" lIns="91375" spcFirstLastPara="1" rIns="91375" wrap="square" tIns="45675">
            <a:noAutofit/>
          </a:bodyPr>
          <a:lstStyle/>
          <a:p>
            <a:pPr indent="0" lvl="0" marL="0" marR="0" rtl="0" algn="l">
              <a:lnSpc>
                <a:spcPct val="100000"/>
              </a:lnSpc>
              <a:spcBef>
                <a:spcPts val="540"/>
              </a:spcBef>
              <a:spcAft>
                <a:spcPts val="0"/>
              </a:spcAft>
              <a:buClr>
                <a:srgbClr val="000000"/>
              </a:buClr>
              <a:buSzPts val="2000"/>
              <a:buFont typeface="Arial"/>
              <a:buNone/>
            </a:pPr>
            <a:r>
              <a:rPr b="1" i="0" lang="en-US" sz="2000" u="none" cap="none" strike="noStrike">
                <a:solidFill>
                  <a:schemeClr val="dk1"/>
                </a:solidFill>
                <a:latin typeface="Arial Narrow"/>
                <a:ea typeface="Arial Narrow"/>
                <a:cs typeface="Arial Narrow"/>
                <a:sym typeface="Arial Narrow"/>
              </a:rPr>
              <a:t>Data products are released after validation studies</a:t>
            </a:r>
            <a:endParaRPr b="1" i="0" sz="2000" u="none" cap="none" strike="noStrike">
              <a:solidFill>
                <a:schemeClr val="dk1"/>
              </a:solidFill>
              <a:latin typeface="Arial Narrow"/>
              <a:ea typeface="Arial Narrow"/>
              <a:cs typeface="Arial Narrow"/>
              <a:sym typeface="Arial Narrow"/>
            </a:endParaRPr>
          </a:p>
          <a:p>
            <a:pPr indent="-228600" lvl="0" marL="228600" marR="0" rtl="0" algn="l">
              <a:lnSpc>
                <a:spcPct val="115000"/>
              </a:lnSpc>
              <a:spcBef>
                <a:spcPts val="1000"/>
              </a:spcBef>
              <a:spcAft>
                <a:spcPts val="0"/>
              </a:spcAft>
              <a:buClr>
                <a:srgbClr val="000000"/>
              </a:buClr>
              <a:buSzPts val="2000"/>
              <a:buFont typeface="Arial Narrow"/>
              <a:buChar char="●"/>
            </a:pPr>
            <a:r>
              <a:rPr b="0" i="0" lang="en-US" sz="2000" u="none" cap="none" strike="noStrike">
                <a:solidFill>
                  <a:schemeClr val="dk1"/>
                </a:solidFill>
                <a:latin typeface="Arial Narrow"/>
                <a:ea typeface="Arial Narrow"/>
                <a:cs typeface="Arial Narrow"/>
                <a:sym typeface="Arial Narrow"/>
              </a:rPr>
              <a:t>Satellite data are validated against </a:t>
            </a:r>
            <a:r>
              <a:rPr b="0" i="1" lang="en-US" sz="2000" u="none" cap="none" strike="noStrike">
                <a:solidFill>
                  <a:schemeClr val="dk1"/>
                </a:solidFill>
                <a:latin typeface="Arial Narrow"/>
                <a:ea typeface="Arial Narrow"/>
                <a:cs typeface="Arial Narrow"/>
                <a:sym typeface="Arial Narrow"/>
              </a:rPr>
              <a:t>in-situ</a:t>
            </a:r>
            <a:r>
              <a:rPr b="0" i="0" lang="en-US" sz="2000" u="none" cap="none" strike="noStrike">
                <a:solidFill>
                  <a:schemeClr val="dk1"/>
                </a:solidFill>
                <a:latin typeface="Arial Narrow"/>
                <a:ea typeface="Arial Narrow"/>
                <a:cs typeface="Arial Narrow"/>
                <a:sym typeface="Arial Narrow"/>
              </a:rPr>
              <a:t> data</a:t>
            </a:r>
            <a:endParaRPr b="0" i="0" sz="2000" u="none" cap="none" strike="noStrike">
              <a:solidFill>
                <a:schemeClr val="dk1"/>
              </a:solidFill>
              <a:latin typeface="Arial Narrow"/>
              <a:ea typeface="Arial Narrow"/>
              <a:cs typeface="Arial Narrow"/>
              <a:sym typeface="Arial Narrow"/>
            </a:endParaRPr>
          </a:p>
          <a:p>
            <a:pPr indent="-228600" lvl="0" marL="228600" marR="0" rtl="0" algn="l">
              <a:lnSpc>
                <a:spcPct val="115000"/>
              </a:lnSpc>
              <a:spcBef>
                <a:spcPts val="1000"/>
              </a:spcBef>
              <a:spcAft>
                <a:spcPts val="0"/>
              </a:spcAft>
              <a:buClr>
                <a:schemeClr val="dk1"/>
              </a:buClr>
              <a:buSzPts val="2000"/>
              <a:buFont typeface="Arial Narrow"/>
              <a:buChar char="●"/>
            </a:pPr>
            <a:r>
              <a:rPr b="0" i="0" lang="en-US" sz="2000" u="none" cap="none" strike="noStrike">
                <a:solidFill>
                  <a:schemeClr val="dk1"/>
                </a:solidFill>
                <a:latin typeface="Arial Narrow"/>
                <a:ea typeface="Arial Narrow"/>
                <a:cs typeface="Arial Narrow"/>
                <a:sym typeface="Arial Narrow"/>
              </a:rPr>
              <a:t>Comparison must be temporally &amp; spatially representative</a:t>
            </a:r>
            <a:endParaRPr b="0" i="0" sz="2000" u="none" cap="none" strike="noStrike">
              <a:solidFill>
                <a:schemeClr val="dk1"/>
              </a:solidFill>
              <a:latin typeface="Arial Narrow"/>
              <a:ea typeface="Arial Narrow"/>
              <a:cs typeface="Arial Narrow"/>
              <a:sym typeface="Arial Narrow"/>
            </a:endParaRPr>
          </a:p>
          <a:p>
            <a:pPr indent="-228600" lvl="0" marL="228600" marR="0" rtl="0" algn="l">
              <a:lnSpc>
                <a:spcPct val="80000"/>
              </a:lnSpc>
              <a:spcBef>
                <a:spcPts val="1000"/>
              </a:spcBef>
              <a:spcAft>
                <a:spcPts val="0"/>
              </a:spcAft>
              <a:buClr>
                <a:srgbClr val="000000"/>
              </a:buClr>
              <a:buSzPts val="2000"/>
              <a:buFont typeface="Arial Narrow"/>
              <a:buChar char="●"/>
            </a:pPr>
            <a:r>
              <a:rPr b="0" i="0" lang="en-US" sz="2000" u="none" cap="none" strike="noStrike">
                <a:solidFill>
                  <a:schemeClr val="dk1"/>
                </a:solidFill>
                <a:latin typeface="Arial Narrow"/>
                <a:ea typeface="Arial Narrow"/>
                <a:cs typeface="Arial Narrow"/>
                <a:sym typeface="Arial Narrow"/>
              </a:rPr>
              <a:t>Results are presented as comparison statistics </a:t>
            </a:r>
            <a:br>
              <a:rPr b="0" i="0" lang="en-US" sz="2000" u="none" cap="none" strike="noStrike">
                <a:solidFill>
                  <a:schemeClr val="dk1"/>
                </a:solidFill>
                <a:latin typeface="Arial Narrow"/>
                <a:ea typeface="Arial Narrow"/>
                <a:cs typeface="Arial Narrow"/>
                <a:sym typeface="Arial Narrow"/>
              </a:rPr>
            </a:br>
            <a:r>
              <a:rPr b="0" i="0" lang="en-US" sz="2000" u="none" cap="none" strike="noStrike">
                <a:solidFill>
                  <a:schemeClr val="dk1"/>
                </a:solidFill>
                <a:latin typeface="Arial Narrow"/>
                <a:ea typeface="Arial Narrow"/>
                <a:cs typeface="Arial Narrow"/>
                <a:sym typeface="Arial Narrow"/>
              </a:rPr>
              <a:t>(e.g. ratio, bias, standard deviation, RMS)</a:t>
            </a:r>
            <a:endParaRPr b="0" i="0" sz="2000" u="none" cap="none" strike="noStrike">
              <a:solidFill>
                <a:schemeClr val="dk1"/>
              </a:solidFill>
              <a:latin typeface="Arial Narrow"/>
              <a:ea typeface="Arial Narrow"/>
              <a:cs typeface="Arial Narrow"/>
              <a:sym typeface="Arial Narrow"/>
            </a:endParaRPr>
          </a:p>
          <a:p>
            <a:pPr indent="-228600" lvl="0" marL="228600" marR="0" rtl="0" algn="l">
              <a:lnSpc>
                <a:spcPct val="115000"/>
              </a:lnSpc>
              <a:spcBef>
                <a:spcPts val="1000"/>
              </a:spcBef>
              <a:spcAft>
                <a:spcPts val="0"/>
              </a:spcAft>
              <a:buClr>
                <a:srgbClr val="000000"/>
              </a:buClr>
              <a:buSzPts val="2000"/>
              <a:buFont typeface="Arial Narrow"/>
              <a:buChar char="●"/>
            </a:pPr>
            <a:r>
              <a:rPr b="0" i="0" lang="en-US" sz="2000" u="none" cap="none" strike="noStrike">
                <a:solidFill>
                  <a:schemeClr val="dk1"/>
                </a:solidFill>
                <a:latin typeface="Arial Narrow"/>
                <a:ea typeface="Arial Narrow"/>
                <a:cs typeface="Arial Narrow"/>
                <a:sym typeface="Arial Narrow"/>
              </a:rPr>
              <a:t>Experimental products may not have been validated</a:t>
            </a:r>
            <a:endParaRPr b="0" i="0" sz="2000" u="none" cap="none" strike="noStrike">
              <a:solidFill>
                <a:schemeClr val="dk1"/>
              </a:solidFill>
              <a:latin typeface="Arial Narrow"/>
              <a:ea typeface="Arial Narrow"/>
              <a:cs typeface="Arial Narrow"/>
              <a:sym typeface="Arial Narrow"/>
            </a:endParaRPr>
          </a:p>
          <a:p>
            <a:pPr indent="-228600" lvl="0" marL="228600" marR="0" rtl="0" algn="l">
              <a:lnSpc>
                <a:spcPct val="115000"/>
              </a:lnSpc>
              <a:spcBef>
                <a:spcPts val="1000"/>
              </a:spcBef>
              <a:spcAft>
                <a:spcPts val="0"/>
              </a:spcAft>
              <a:buClr>
                <a:srgbClr val="000000"/>
              </a:buClr>
              <a:buSzPts val="2000"/>
              <a:buFont typeface="Arial Narrow"/>
              <a:buChar char="●"/>
            </a:pPr>
            <a:r>
              <a:rPr b="0" i="0" lang="en-US" sz="2000" u="none" cap="none" strike="noStrike">
                <a:solidFill>
                  <a:schemeClr val="dk1"/>
                </a:solidFill>
                <a:latin typeface="Arial Narrow"/>
                <a:ea typeface="Arial Narrow"/>
                <a:cs typeface="Arial Narrow"/>
                <a:sym typeface="Arial Narrow"/>
              </a:rPr>
              <a:t>Validation studies are published</a:t>
            </a:r>
            <a:endParaRPr b="0" i="0" sz="2000" u="none" cap="none" strike="noStrike">
              <a:solidFill>
                <a:schemeClr val="dk1"/>
              </a:solidFill>
              <a:latin typeface="Arial Narrow"/>
              <a:ea typeface="Arial Narrow"/>
              <a:cs typeface="Arial Narrow"/>
              <a:sym typeface="Arial Narrow"/>
            </a:endParaRPr>
          </a:p>
          <a:p>
            <a:pPr indent="-355600" lvl="1" marL="457200" marR="0" rtl="0" algn="l">
              <a:lnSpc>
                <a:spcPct val="115000"/>
              </a:lnSpc>
              <a:spcBef>
                <a:spcPts val="1000"/>
              </a:spcBef>
              <a:spcAft>
                <a:spcPts val="0"/>
              </a:spcAft>
              <a:buClr>
                <a:srgbClr val="000000"/>
              </a:buClr>
              <a:buSzPts val="2000"/>
              <a:buFont typeface="Arial Narrow"/>
              <a:buChar char="○"/>
            </a:pPr>
            <a:r>
              <a:rPr b="0" i="0" lang="en-US" sz="2000" u="none" cap="none" strike="noStrike">
                <a:solidFill>
                  <a:schemeClr val="dk1"/>
                </a:solidFill>
                <a:latin typeface="Arial Narrow"/>
                <a:ea typeface="Arial Narrow"/>
                <a:cs typeface="Arial Narrow"/>
                <a:sym typeface="Arial Narrow"/>
              </a:rPr>
              <a:t>In the scientific literature</a:t>
            </a:r>
            <a:endParaRPr b="0" i="0" sz="2000" u="none" cap="none" strike="noStrike">
              <a:solidFill>
                <a:schemeClr val="dk1"/>
              </a:solidFill>
              <a:latin typeface="Arial Narrow"/>
              <a:ea typeface="Arial Narrow"/>
              <a:cs typeface="Arial Narrow"/>
              <a:sym typeface="Arial Narrow"/>
            </a:endParaRPr>
          </a:p>
          <a:p>
            <a:pPr indent="-355600" lvl="1" marL="457200" marR="0" rtl="0" algn="l">
              <a:lnSpc>
                <a:spcPct val="80000"/>
              </a:lnSpc>
              <a:spcBef>
                <a:spcPts val="1000"/>
              </a:spcBef>
              <a:spcAft>
                <a:spcPts val="0"/>
              </a:spcAft>
              <a:buClr>
                <a:srgbClr val="000000"/>
              </a:buClr>
              <a:buSzPts val="2000"/>
              <a:buFont typeface="Arial Narrow"/>
              <a:buChar char="○"/>
            </a:pPr>
            <a:r>
              <a:rPr b="0" i="0" lang="en-US" sz="2000" u="none" cap="none" strike="noStrike">
                <a:solidFill>
                  <a:schemeClr val="dk1"/>
                </a:solidFill>
                <a:latin typeface="Arial Narrow"/>
                <a:ea typeface="Arial Narrow"/>
                <a:cs typeface="Arial Narrow"/>
                <a:sym typeface="Arial Narrow"/>
              </a:rPr>
              <a:t>As Algorithm Theoretical Basis Documents (ATBD) </a:t>
            </a:r>
            <a:br>
              <a:rPr b="0" i="0" lang="en-US" sz="2000" u="none" cap="none" strike="noStrike">
                <a:solidFill>
                  <a:schemeClr val="dk1"/>
                </a:solidFill>
                <a:latin typeface="Arial Narrow"/>
                <a:ea typeface="Arial Narrow"/>
                <a:cs typeface="Arial Narrow"/>
                <a:sym typeface="Arial Narrow"/>
              </a:rPr>
            </a:br>
            <a:r>
              <a:rPr b="0" i="0" lang="en-US" sz="2000" u="none" cap="none" strike="noStrike">
                <a:solidFill>
                  <a:schemeClr val="dk1"/>
                </a:solidFill>
                <a:latin typeface="Arial Narrow"/>
                <a:ea typeface="Arial Narrow"/>
                <a:cs typeface="Arial Narrow"/>
                <a:sym typeface="Arial Narrow"/>
              </a:rPr>
              <a:t>maintained by the producing agency (e.g. NASA, NOAA)</a:t>
            </a:r>
            <a:endParaRPr b="0" i="0" sz="2000" u="none" cap="none" strike="noStrike">
              <a:solidFill>
                <a:schemeClr val="dk1"/>
              </a:solidFill>
              <a:latin typeface="Arial Narrow"/>
              <a:ea typeface="Arial Narrow"/>
              <a:cs typeface="Arial Narrow"/>
              <a:sym typeface="Arial Narrow"/>
            </a:endParaRPr>
          </a:p>
          <a:p>
            <a:pPr indent="-355600" lvl="1" marL="457200" marR="0" rtl="0" algn="l">
              <a:lnSpc>
                <a:spcPct val="115000"/>
              </a:lnSpc>
              <a:spcBef>
                <a:spcPts val="1000"/>
              </a:spcBef>
              <a:spcAft>
                <a:spcPts val="0"/>
              </a:spcAft>
              <a:buClr>
                <a:srgbClr val="000000"/>
              </a:buClr>
              <a:buSzPts val="2000"/>
              <a:buFont typeface="Arial Narrow"/>
              <a:buChar char="○"/>
            </a:pPr>
            <a:r>
              <a:rPr b="0" i="0" lang="en-US" sz="2000" u="none" cap="none" strike="noStrike">
                <a:solidFill>
                  <a:schemeClr val="dk1"/>
                </a:solidFill>
                <a:latin typeface="Arial Narrow"/>
                <a:ea typeface="Arial Narrow"/>
                <a:cs typeface="Arial Narrow"/>
                <a:sym typeface="Arial Narrow"/>
              </a:rPr>
              <a:t>Usually with the algorithm description</a:t>
            </a:r>
            <a:endParaRPr b="0" i="0" sz="2000" u="none" cap="none" strike="noStrike">
              <a:solidFill>
                <a:schemeClr val="dk1"/>
              </a:solidFill>
              <a:latin typeface="Arial Narrow"/>
              <a:ea typeface="Arial Narrow"/>
              <a:cs typeface="Arial Narrow"/>
              <a:sym typeface="Arial Narrow"/>
            </a:endParaRPr>
          </a:p>
        </p:txBody>
      </p:sp>
      <p:sp>
        <p:nvSpPr>
          <p:cNvPr id="350" name="Google Shape;350;g10a787cf3b7_4_0"/>
          <p:cNvSpPr txBox="1"/>
          <p:nvPr/>
        </p:nvSpPr>
        <p:spPr>
          <a:xfrm>
            <a:off x="7143150" y="4711200"/>
            <a:ext cx="4457100" cy="1514700"/>
          </a:xfrm>
          <a:prstGeom prst="rect">
            <a:avLst/>
          </a:prstGeom>
          <a:noFill/>
          <a:ln>
            <a:noFill/>
          </a:ln>
        </p:spPr>
        <p:txBody>
          <a:bodyPr anchorCtr="0" anchor="t" bIns="45700" lIns="91425" spcFirstLastPara="1" rIns="91425" wrap="square" tIns="45700">
            <a:spAutoFit/>
          </a:bodyPr>
          <a:lstStyle/>
          <a:p>
            <a:pPr indent="-203200" lvl="0" marL="228600" marR="0" rtl="0" algn="l">
              <a:lnSpc>
                <a:spcPct val="115000"/>
              </a:lnSpc>
              <a:spcBef>
                <a:spcPts val="0"/>
              </a:spcBef>
              <a:spcAft>
                <a:spcPts val="0"/>
              </a:spcAft>
              <a:buClr>
                <a:schemeClr val="dk1"/>
              </a:buClr>
              <a:buSzPts val="1400"/>
              <a:buFont typeface="Arial"/>
              <a:buChar char="➔"/>
            </a:pPr>
            <a:r>
              <a:rPr b="0" i="1" lang="en-US" sz="1400" u="none" cap="none" strike="noStrike">
                <a:solidFill>
                  <a:schemeClr val="dk1"/>
                </a:solidFill>
                <a:latin typeface="Arial"/>
                <a:ea typeface="Arial"/>
                <a:cs typeface="Arial"/>
                <a:sym typeface="Arial"/>
              </a:rPr>
              <a:t>In-situ</a:t>
            </a:r>
            <a:r>
              <a:rPr b="0" i="0" lang="en-US" sz="1400" u="none" cap="none" strike="noStrike">
                <a:solidFill>
                  <a:schemeClr val="dk1"/>
                </a:solidFill>
                <a:latin typeface="Arial"/>
                <a:ea typeface="Arial"/>
                <a:cs typeface="Arial"/>
                <a:sym typeface="Arial"/>
              </a:rPr>
              <a:t> data from the NASA SeaBASS database</a:t>
            </a:r>
            <a:endParaRPr b="0" i="0" sz="1400" u="none" cap="none" strike="noStrike">
              <a:solidFill>
                <a:schemeClr val="dk1"/>
              </a:solidFill>
              <a:latin typeface="Arial"/>
              <a:ea typeface="Arial"/>
              <a:cs typeface="Arial"/>
              <a:sym typeface="Arial"/>
            </a:endParaRPr>
          </a:p>
          <a:p>
            <a:pPr indent="-203200" lvl="0" marL="228600" marR="0" rtl="0" algn="l">
              <a:lnSpc>
                <a:spcPct val="115000"/>
              </a:lnSpc>
              <a:spcBef>
                <a:spcPts val="60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Satellite data </a:t>
            </a:r>
            <a:r>
              <a:rPr b="0" i="0" lang="en-US" sz="1400" u="sng" cap="none" strike="noStrike">
                <a:solidFill>
                  <a:schemeClr val="dk1"/>
                </a:solidFill>
                <a:latin typeface="Arial"/>
                <a:ea typeface="Arial"/>
                <a:cs typeface="Arial"/>
                <a:sym typeface="Arial"/>
              </a:rPr>
              <a:t>+</a:t>
            </a:r>
            <a:r>
              <a:rPr b="0" i="0" lang="en-US" sz="1400" u="none" cap="none" strike="noStrike">
                <a:solidFill>
                  <a:schemeClr val="dk1"/>
                </a:solidFill>
                <a:latin typeface="Arial"/>
                <a:ea typeface="Arial"/>
                <a:cs typeface="Arial"/>
                <a:sym typeface="Arial"/>
              </a:rPr>
              <a:t>3 hours of </a:t>
            </a:r>
            <a:r>
              <a:rPr b="0" i="1" lang="en-US" sz="1400" u="none" cap="none" strike="noStrike">
                <a:solidFill>
                  <a:schemeClr val="dk1"/>
                </a:solidFill>
                <a:latin typeface="Arial"/>
                <a:ea typeface="Arial"/>
                <a:cs typeface="Arial"/>
                <a:sym typeface="Arial"/>
              </a:rPr>
              <a:t>in-situ</a:t>
            </a:r>
            <a:r>
              <a:rPr b="0" i="0" lang="en-US" sz="1400" u="none" cap="none" strike="noStrike">
                <a:solidFill>
                  <a:schemeClr val="dk1"/>
                </a:solidFill>
                <a:latin typeface="Arial"/>
                <a:ea typeface="Arial"/>
                <a:cs typeface="Arial"/>
                <a:sym typeface="Arial"/>
              </a:rPr>
              <a:t> sampling time</a:t>
            </a:r>
            <a:endParaRPr b="0" i="0" sz="1400" u="none" cap="none" strike="noStrike">
              <a:solidFill>
                <a:schemeClr val="dk1"/>
              </a:solidFill>
              <a:latin typeface="Arial"/>
              <a:ea typeface="Arial"/>
              <a:cs typeface="Arial"/>
              <a:sym typeface="Arial"/>
            </a:endParaRPr>
          </a:p>
          <a:p>
            <a:pPr indent="-203200" lvl="0" marL="228600" marR="0" rtl="0" algn="l">
              <a:lnSpc>
                <a:spcPct val="115000"/>
              </a:lnSpc>
              <a:spcBef>
                <a:spcPts val="60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Satellite value is mean of 3X3 pixel box centered </a:t>
            </a:r>
            <a:br>
              <a:rPr b="0" i="0" lang="en-US" sz="1400" u="none" cap="none" strike="noStrike">
                <a:solidFill>
                  <a:schemeClr val="dk1"/>
                </a:solidFill>
                <a:latin typeface="Arial"/>
                <a:ea typeface="Arial"/>
                <a:cs typeface="Arial"/>
                <a:sym typeface="Arial"/>
              </a:rPr>
            </a:br>
            <a:r>
              <a:rPr b="0" i="0" lang="en-US" sz="1400" u="none" cap="none" strike="noStrike">
                <a:solidFill>
                  <a:schemeClr val="dk1"/>
                </a:solidFill>
                <a:latin typeface="Arial"/>
                <a:ea typeface="Arial"/>
                <a:cs typeface="Arial"/>
                <a:sym typeface="Arial"/>
              </a:rPr>
              <a:t>on </a:t>
            </a:r>
            <a:r>
              <a:rPr b="0" i="1" lang="en-US" sz="1400" u="none" cap="none" strike="noStrike">
                <a:solidFill>
                  <a:schemeClr val="dk1"/>
                </a:solidFill>
                <a:latin typeface="Arial"/>
                <a:ea typeface="Arial"/>
                <a:cs typeface="Arial"/>
                <a:sym typeface="Arial"/>
              </a:rPr>
              <a:t>in-situ</a:t>
            </a:r>
            <a:r>
              <a:rPr b="0" i="0" lang="en-US" sz="1400" u="none" cap="none" strike="noStrike">
                <a:solidFill>
                  <a:schemeClr val="dk1"/>
                </a:solidFill>
                <a:latin typeface="Arial"/>
                <a:ea typeface="Arial"/>
                <a:cs typeface="Arial"/>
                <a:sym typeface="Arial"/>
              </a:rPr>
              <a:t> sampling location  </a:t>
            </a:r>
            <a:endParaRPr b="0" i="0" sz="1400" u="none" cap="none" strike="noStrike">
              <a:solidFill>
                <a:schemeClr val="dk1"/>
              </a:solidFill>
              <a:latin typeface="Arial"/>
              <a:ea typeface="Arial"/>
              <a:cs typeface="Arial"/>
              <a:sym typeface="Arial"/>
            </a:endParaRPr>
          </a:p>
          <a:p>
            <a:pPr indent="-196850" lvl="0" marL="228600" marR="0" rtl="0" algn="l">
              <a:lnSpc>
                <a:spcPct val="115000"/>
              </a:lnSpc>
              <a:spcBef>
                <a:spcPts val="600"/>
              </a:spcBef>
              <a:spcAft>
                <a:spcPts val="600"/>
              </a:spcAft>
              <a:buClr>
                <a:schemeClr val="dk1"/>
              </a:buClr>
              <a:buSzPts val="1300"/>
              <a:buFont typeface="Arial"/>
              <a:buChar char="➔"/>
            </a:pPr>
            <a:r>
              <a:rPr b="0" i="0" lang="en-US" sz="1300" u="none" cap="none" strike="noStrike">
                <a:solidFill>
                  <a:schemeClr val="dk1"/>
                </a:solidFill>
                <a:latin typeface="Arial"/>
                <a:ea typeface="Arial"/>
                <a:cs typeface="Arial"/>
                <a:sym typeface="Arial"/>
              </a:rPr>
              <a:t>NOAA VIIRS Ocean Color ATBD, Wang et al., 2017</a:t>
            </a:r>
            <a:endParaRPr b="0" i="0" sz="1400" u="none" cap="none" strike="noStrike">
              <a:solidFill>
                <a:schemeClr val="dk1"/>
              </a:solidFill>
              <a:latin typeface="Arial"/>
              <a:ea typeface="Arial"/>
              <a:cs typeface="Arial"/>
              <a:sym typeface="Arial"/>
            </a:endParaRPr>
          </a:p>
        </p:txBody>
      </p:sp>
      <p:sp>
        <p:nvSpPr>
          <p:cNvPr id="351" name="Google Shape;351;g10a787cf3b7_4_0"/>
          <p:cNvSpPr txBox="1"/>
          <p:nvPr/>
        </p:nvSpPr>
        <p:spPr>
          <a:xfrm>
            <a:off x="10260816" y="2547952"/>
            <a:ext cx="970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Arial"/>
                <a:ea typeface="Arial"/>
                <a:cs typeface="Arial"/>
                <a:sym typeface="Arial"/>
              </a:rPr>
              <a:t>30% error</a:t>
            </a:r>
            <a:endParaRPr b="0" i="0" sz="1400" u="none" cap="none" strike="noStrike">
              <a:solidFill>
                <a:srgbClr val="FF0000"/>
              </a:solidFill>
              <a:latin typeface="Arial"/>
              <a:ea typeface="Arial"/>
              <a:cs typeface="Arial"/>
              <a:sym typeface="Arial"/>
            </a:endParaRPr>
          </a:p>
        </p:txBody>
      </p:sp>
      <p:cxnSp>
        <p:nvCxnSpPr>
          <p:cNvPr id="352" name="Google Shape;352;g10a787cf3b7_4_0"/>
          <p:cNvCxnSpPr>
            <a:stCxn id="351" idx="2"/>
          </p:cNvCxnSpPr>
          <p:nvPr/>
        </p:nvCxnSpPr>
        <p:spPr>
          <a:xfrm>
            <a:off x="10745916" y="2855752"/>
            <a:ext cx="35400" cy="413400"/>
          </a:xfrm>
          <a:prstGeom prst="straightConnector1">
            <a:avLst/>
          </a:prstGeom>
          <a:noFill/>
          <a:ln cap="flat" cmpd="sng" w="38100">
            <a:solidFill>
              <a:srgbClr val="FF0000"/>
            </a:solidFill>
            <a:prstDash val="solid"/>
            <a:round/>
            <a:headEnd len="sm" w="sm" type="none"/>
            <a:tailEnd len="med" w="med" type="triangle"/>
          </a:ln>
        </p:spPr>
      </p:cxnSp>
      <p:sp>
        <p:nvSpPr>
          <p:cNvPr id="353" name="Google Shape;353;g10a787cf3b7_4_0"/>
          <p:cNvSpPr txBox="1"/>
          <p:nvPr/>
        </p:nvSpPr>
        <p:spPr>
          <a:xfrm>
            <a:off x="6672300" y="682400"/>
            <a:ext cx="53988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54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extLst>
                  <a:ext uri="http://customooxmlschemas.google.com/">
                    <go:slidesCustomData xmlns:go="http://customooxmlschemas.google.com/" textRoundtripDataId="14"/>
                  </a:ext>
                </a:extLst>
              </a:rPr>
              <a:t>Chl</a:t>
            </a:r>
            <a:r>
              <a:rPr b="1" i="0" lang="en-US" sz="1600" u="none" cap="none" strike="noStrike">
                <a:solidFill>
                  <a:schemeClr val="dk1"/>
                </a:solidFill>
                <a:latin typeface="Arial"/>
                <a:ea typeface="Arial"/>
                <a:cs typeface="Arial"/>
                <a:sym typeface="Arial"/>
              </a:rPr>
              <a:t>-a Measurements: VIIRS-SNPP vs. In-situ</a:t>
            </a:r>
            <a:endParaRPr b="1" i="0" sz="1600" u="none" cap="none" strike="noStrike">
              <a:solidFill>
                <a:schemeClr val="dk1"/>
              </a:solidFill>
              <a:latin typeface="Arial"/>
              <a:ea typeface="Arial"/>
              <a:cs typeface="Arial"/>
              <a:sym typeface="Arial"/>
            </a:endParaRPr>
          </a:p>
        </p:txBody>
      </p:sp>
      <p:grpSp>
        <p:nvGrpSpPr>
          <p:cNvPr id="354" name="Google Shape;354;g10a787cf3b7_4_0"/>
          <p:cNvGrpSpPr/>
          <p:nvPr/>
        </p:nvGrpSpPr>
        <p:grpSpPr>
          <a:xfrm>
            <a:off x="6869626" y="1113502"/>
            <a:ext cx="4745897" cy="3441125"/>
            <a:chOff x="6869626" y="1113502"/>
            <a:chExt cx="4745897" cy="3441125"/>
          </a:xfrm>
        </p:grpSpPr>
        <p:pic>
          <p:nvPicPr>
            <p:cNvPr id="355" name="Google Shape;355;g10a787cf3b7_4_0"/>
            <p:cNvPicPr preferRelativeResize="0"/>
            <p:nvPr/>
          </p:nvPicPr>
          <p:blipFill rotWithShape="1">
            <a:blip r:embed="rId3">
              <a:alphaModFix/>
            </a:blip>
            <a:srcRect b="0" l="0" r="0" t="0"/>
            <a:stretch/>
          </p:blipFill>
          <p:spPr>
            <a:xfrm>
              <a:off x="6869626" y="1113502"/>
              <a:ext cx="4745897" cy="3441125"/>
            </a:xfrm>
            <a:prstGeom prst="rect">
              <a:avLst/>
            </a:prstGeom>
            <a:noFill/>
            <a:ln>
              <a:noFill/>
            </a:ln>
          </p:spPr>
        </p:pic>
        <p:sp>
          <p:nvSpPr>
            <p:cNvPr id="356" name="Google Shape;356;g10a787cf3b7_4_0"/>
            <p:cNvSpPr/>
            <p:nvPr/>
          </p:nvSpPr>
          <p:spPr>
            <a:xfrm>
              <a:off x="7720225" y="1379550"/>
              <a:ext cx="2268300" cy="530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g10a787cf3b7_4_0"/>
            <p:cNvSpPr/>
            <p:nvPr/>
          </p:nvSpPr>
          <p:spPr>
            <a:xfrm>
              <a:off x="7720225" y="1910250"/>
              <a:ext cx="345000" cy="413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8" name="Google Shape;358;g10a787cf3b7_4_0"/>
          <p:cNvSpPr txBox="1"/>
          <p:nvPr/>
        </p:nvSpPr>
        <p:spPr>
          <a:xfrm>
            <a:off x="10228576" y="2547938"/>
            <a:ext cx="10701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980000"/>
                </a:solidFill>
                <a:latin typeface="Arial"/>
                <a:ea typeface="Arial"/>
                <a:cs typeface="Arial"/>
                <a:sym typeface="Arial"/>
              </a:rPr>
              <a:t>30% error</a:t>
            </a:r>
            <a:endParaRPr b="1" i="0" sz="1400" u="none" cap="none" strike="noStrike">
              <a:solidFill>
                <a:srgbClr val="980000"/>
              </a:solidFill>
              <a:latin typeface="Arial"/>
              <a:ea typeface="Arial"/>
              <a:cs typeface="Arial"/>
              <a:sym typeface="Arial"/>
            </a:endParaRPr>
          </a:p>
        </p:txBody>
      </p:sp>
      <p:cxnSp>
        <p:nvCxnSpPr>
          <p:cNvPr id="359" name="Google Shape;359;g10a787cf3b7_4_0"/>
          <p:cNvCxnSpPr>
            <a:stCxn id="358" idx="2"/>
          </p:cNvCxnSpPr>
          <p:nvPr/>
        </p:nvCxnSpPr>
        <p:spPr>
          <a:xfrm>
            <a:off x="10763626" y="2855738"/>
            <a:ext cx="7500" cy="367800"/>
          </a:xfrm>
          <a:prstGeom prst="straightConnector1">
            <a:avLst/>
          </a:prstGeom>
          <a:noFill/>
          <a:ln cap="flat" cmpd="sng" w="28575">
            <a:solidFill>
              <a:srgbClr val="980000"/>
            </a:solidFill>
            <a:prstDash val="solid"/>
            <a:round/>
            <a:headEnd len="sm" w="sm" type="none"/>
            <a:tailEnd len="med" w="med" type="triangle"/>
          </a:ln>
        </p:spPr>
      </p:cxnSp>
      <p:sp>
        <p:nvSpPr>
          <p:cNvPr id="360" name="Google Shape;360;g10a787cf3b7_4_0"/>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Course                                      http://coastwatch.noaa.gov</a:t>
            </a:r>
            <a:endParaRPr/>
          </a:p>
        </p:txBody>
      </p:sp>
      <p:pic>
        <p:nvPicPr>
          <p:cNvPr id="361" name="Google Shape;361;g10a787cf3b7_4_0"/>
          <p:cNvPicPr preferRelativeResize="0"/>
          <p:nvPr/>
        </p:nvPicPr>
        <p:blipFill rotWithShape="1">
          <a:blip r:embed="rId4">
            <a:alphaModFix/>
          </a:blip>
          <a:srcRect b="0" l="0" r="0" t="0"/>
          <a:stretch/>
        </p:blipFill>
        <p:spPr>
          <a:xfrm>
            <a:off x="5943600" y="3276600"/>
            <a:ext cx="304800" cy="30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5000"/>
                                        <p:tgtEl>
                                          <p:spTgt spid="3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gfc84cdaa3b_2_35"/>
          <p:cNvSpPr txBox="1"/>
          <p:nvPr>
            <p:ph idx="4294967295" type="title"/>
          </p:nvPr>
        </p:nvSpPr>
        <p:spPr>
          <a:xfrm>
            <a:off x="325375" y="168575"/>
            <a:ext cx="8970900" cy="685800"/>
          </a:xfrm>
          <a:prstGeom prst="rect">
            <a:avLst/>
          </a:prstGeom>
          <a:noFill/>
          <a:ln>
            <a:noFill/>
          </a:ln>
          <a:effectLst>
            <a:outerShdw blurRad="63500" rotWithShape="0" algn="ctr" dir="2700000" dist="53882">
              <a:schemeClr val="lt1">
                <a:alpha val="74509"/>
              </a:scheme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200"/>
              <a:buNone/>
            </a:pPr>
            <a:r>
              <a:rPr lang="en-US"/>
              <a:t>Satellite Data Accuracy, continued</a:t>
            </a:r>
            <a:endParaRPr sz="4400"/>
          </a:p>
        </p:txBody>
      </p:sp>
      <p:sp>
        <p:nvSpPr>
          <p:cNvPr id="368" name="Google Shape;368;gfc84cdaa3b_2_35"/>
          <p:cNvSpPr txBox="1"/>
          <p:nvPr/>
        </p:nvSpPr>
        <p:spPr>
          <a:xfrm>
            <a:off x="364376" y="871950"/>
            <a:ext cx="10194900" cy="5114100"/>
          </a:xfrm>
          <a:prstGeom prst="rect">
            <a:avLst/>
          </a:prstGeom>
          <a:noFill/>
          <a:ln>
            <a:noFill/>
          </a:ln>
        </p:spPr>
        <p:txBody>
          <a:bodyPr anchorCtr="0" anchor="t" bIns="45675" lIns="91375" spcFirstLastPara="1" rIns="91375" wrap="square" tIns="45675">
            <a:spAutoFit/>
          </a:bodyPr>
          <a:lstStyle/>
          <a:p>
            <a:pPr indent="-228600" lvl="0" marL="228600" marR="0" rtl="0" algn="l">
              <a:lnSpc>
                <a:spcPct val="100000"/>
              </a:lnSpc>
              <a:spcBef>
                <a:spcPts val="0"/>
              </a:spcBef>
              <a:spcAft>
                <a:spcPts val="0"/>
              </a:spcAft>
              <a:buClr>
                <a:srgbClr val="000000"/>
              </a:buClr>
              <a:buSzPts val="1800"/>
              <a:buFont typeface="Times"/>
              <a:buChar char="●"/>
            </a:pPr>
            <a:r>
              <a:rPr b="0" i="0" lang="en-US" sz="1800" u="none" cap="none" strike="noStrike">
                <a:solidFill>
                  <a:schemeClr val="dk1"/>
                </a:solidFill>
                <a:latin typeface="Arial"/>
                <a:ea typeface="Arial"/>
                <a:cs typeface="Arial"/>
                <a:sym typeface="Arial"/>
              </a:rPr>
              <a:t>The validation study describes the degree of accuracy.  It </a:t>
            </a:r>
            <a:r>
              <a:rPr b="0" i="1" lang="en-US" sz="1800" u="none" cap="none" strike="noStrike">
                <a:solidFill>
                  <a:schemeClr val="dk1"/>
                </a:solidFill>
                <a:latin typeface="Arial"/>
                <a:ea typeface="Arial"/>
                <a:cs typeface="Arial"/>
                <a:sym typeface="Arial"/>
              </a:rPr>
              <a:t>does not </a:t>
            </a:r>
            <a:r>
              <a:rPr b="0" i="0" lang="en-US" sz="1800" u="none" cap="none" strike="noStrike">
                <a:solidFill>
                  <a:schemeClr val="dk1"/>
                </a:solidFill>
                <a:latin typeface="Arial"/>
                <a:ea typeface="Arial"/>
                <a:cs typeface="Arial"/>
                <a:sym typeface="Arial"/>
              </a:rPr>
              <a:t>mean the data are accurate!</a:t>
            </a:r>
            <a:endParaRPr b="0" i="0" sz="1400" u="none" cap="none" strike="noStrike">
              <a:solidFill>
                <a:srgbClr val="000000"/>
              </a:solidFill>
              <a:latin typeface="Arial"/>
              <a:ea typeface="Arial"/>
              <a:cs typeface="Arial"/>
              <a:sym typeface="Arial"/>
            </a:endParaRPr>
          </a:p>
          <a:p>
            <a:pPr indent="-228600" lvl="0" marL="228600" marR="0" rtl="0" algn="l">
              <a:lnSpc>
                <a:spcPct val="100000"/>
              </a:lnSpc>
              <a:spcBef>
                <a:spcPts val="540"/>
              </a:spcBef>
              <a:spcAft>
                <a:spcPts val="0"/>
              </a:spcAft>
              <a:buClr>
                <a:srgbClr val="000000"/>
              </a:buClr>
              <a:buSzPts val="1800"/>
              <a:buFont typeface="Times"/>
              <a:buChar char="●"/>
            </a:pPr>
            <a:r>
              <a:rPr b="0" i="0" lang="en-US" sz="1800" u="none" cap="none" strike="noStrike">
                <a:solidFill>
                  <a:schemeClr val="dk1"/>
                </a:solidFill>
                <a:latin typeface="Arial"/>
                <a:ea typeface="Arial"/>
                <a:cs typeface="Arial"/>
                <a:sym typeface="Arial"/>
              </a:rPr>
              <a:t>Your application defines what level of accuracy you can accept.</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540"/>
              </a:spcBef>
              <a:spcAft>
                <a:spcPts val="0"/>
              </a:spcAft>
              <a:buClr>
                <a:srgbClr val="000000"/>
              </a:buClr>
              <a:buSzPts val="1800"/>
              <a:buFont typeface="Times"/>
              <a:buChar char="○"/>
            </a:pPr>
            <a:r>
              <a:rPr b="1" i="0" lang="en-US" sz="1800" u="none" cap="none" strike="noStrike">
                <a:solidFill>
                  <a:schemeClr val="dk1"/>
                </a:solidFill>
                <a:latin typeface="Arial"/>
                <a:ea typeface="Arial"/>
                <a:cs typeface="Arial"/>
                <a:sym typeface="Arial"/>
              </a:rPr>
              <a:t>Low accuracy applications: </a:t>
            </a:r>
            <a:r>
              <a:rPr b="0" i="0" lang="en-US" sz="1800" u="none" cap="none" strike="noStrike">
                <a:solidFill>
                  <a:schemeClr val="dk1"/>
                </a:solidFill>
                <a:latin typeface="Arial"/>
                <a:ea typeface="Arial"/>
                <a:cs typeface="Arial"/>
                <a:sym typeface="Arial"/>
              </a:rPr>
              <a:t>detecting spatial patterns, averaged trend over time. Absolute data value is less important than detecting features or trends.</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540"/>
              </a:spcBef>
              <a:spcAft>
                <a:spcPts val="0"/>
              </a:spcAft>
              <a:buClr>
                <a:srgbClr val="000000"/>
              </a:buClr>
              <a:buSzPts val="1800"/>
              <a:buFont typeface="Times"/>
              <a:buChar char="○"/>
            </a:pPr>
            <a:r>
              <a:rPr b="1" i="0" lang="en-US" sz="1800" u="none" cap="none" strike="noStrike">
                <a:solidFill>
                  <a:schemeClr val="dk1"/>
                </a:solidFill>
                <a:latin typeface="Arial"/>
                <a:ea typeface="Arial"/>
                <a:cs typeface="Arial"/>
                <a:sym typeface="Arial"/>
              </a:rPr>
              <a:t>High accuracy applications: </a:t>
            </a:r>
            <a:r>
              <a:rPr b="0" i="0" lang="en-US" sz="1800" u="none" cap="none" strike="noStrike">
                <a:solidFill>
                  <a:schemeClr val="dk1"/>
                </a:solidFill>
                <a:latin typeface="Arial"/>
                <a:ea typeface="Arial"/>
                <a:cs typeface="Arial"/>
                <a:sym typeface="Arial"/>
              </a:rPr>
              <a:t>model input, environmental studies at single point locations. Absolute data value is important.</a:t>
            </a:r>
            <a:endParaRPr b="0" i="0" sz="1400" u="none" cap="none" strike="noStrike">
              <a:solidFill>
                <a:srgbClr val="000000"/>
              </a:solidFill>
              <a:latin typeface="Arial"/>
              <a:ea typeface="Arial"/>
              <a:cs typeface="Arial"/>
              <a:sym typeface="Arial"/>
            </a:endParaRPr>
          </a:p>
          <a:p>
            <a:pPr indent="-228600" lvl="1" marL="742950" marR="0" rtl="0" algn="l">
              <a:lnSpc>
                <a:spcPct val="100000"/>
              </a:lnSpc>
              <a:spcBef>
                <a:spcPts val="270"/>
              </a:spcBef>
              <a:spcAft>
                <a:spcPts val="0"/>
              </a:spcAft>
              <a:buClr>
                <a:srgbClr val="000000"/>
              </a:buClr>
              <a:buSzPts val="900"/>
              <a:buFont typeface="Times"/>
              <a:buNone/>
            </a:pPr>
            <a:r>
              <a:t/>
            </a:r>
            <a:endParaRPr b="0" i="0" sz="900" u="none" cap="none" strike="noStrike">
              <a:solidFill>
                <a:schemeClr val="dk1"/>
              </a:solidFill>
              <a:latin typeface="Arial"/>
              <a:ea typeface="Arial"/>
              <a:cs typeface="Arial"/>
              <a:sym typeface="Arial"/>
            </a:endParaRPr>
          </a:p>
          <a:p>
            <a:pPr indent="0" lvl="2" marL="857250" marR="0" rtl="0" algn="l">
              <a:lnSpc>
                <a:spcPct val="100000"/>
              </a:lnSpc>
              <a:spcBef>
                <a:spcPts val="54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Example of low accuracy application: Imagery detects location and changes in plume, without needing to know absolute chlorophyll value. (Chlorophyll values are not accurate for coasts unless specially tuned for a location.)</a:t>
            </a:r>
            <a:endParaRPr b="0" i="0" sz="1400" u="none" cap="none" strike="noStrike">
              <a:solidFill>
                <a:srgbClr val="000000"/>
              </a:solidFill>
              <a:latin typeface="Arial"/>
              <a:ea typeface="Arial"/>
              <a:cs typeface="Arial"/>
              <a:sym typeface="Arial"/>
            </a:endParaRPr>
          </a:p>
          <a:p>
            <a:pPr indent="-171450" lvl="1" marL="742950" marR="0" rtl="0" algn="l">
              <a:lnSpc>
                <a:spcPct val="100000"/>
              </a:lnSpc>
              <a:spcBef>
                <a:spcPts val="540"/>
              </a:spcBef>
              <a:spcAft>
                <a:spcPts val="0"/>
              </a:spcAft>
              <a:buClr>
                <a:srgbClr val="000000"/>
              </a:buClr>
              <a:buSzPts val="1800"/>
              <a:buFont typeface="Times"/>
              <a:buNone/>
            </a:pPr>
            <a:r>
              <a:t/>
            </a:r>
            <a:endParaRPr b="0" i="0" sz="1800" u="none" cap="none" strike="noStrike">
              <a:solidFill>
                <a:schemeClr val="lt2"/>
              </a:solidFill>
              <a:latin typeface="Arial"/>
              <a:ea typeface="Arial"/>
              <a:cs typeface="Arial"/>
              <a:sym typeface="Arial"/>
            </a:endParaRPr>
          </a:p>
          <a:p>
            <a:pPr indent="-171450" lvl="1" marL="742950" marR="0" rtl="0" algn="l">
              <a:lnSpc>
                <a:spcPct val="100000"/>
              </a:lnSpc>
              <a:spcBef>
                <a:spcPts val="540"/>
              </a:spcBef>
              <a:spcAft>
                <a:spcPts val="0"/>
              </a:spcAft>
              <a:buClr>
                <a:srgbClr val="000000"/>
              </a:buClr>
              <a:buSzPts val="1800"/>
              <a:buFont typeface="Times"/>
              <a:buNone/>
            </a:pPr>
            <a:r>
              <a:t/>
            </a:r>
            <a:endParaRPr b="0" i="0" sz="1800" u="none" cap="none" strike="noStrike">
              <a:solidFill>
                <a:schemeClr val="lt2"/>
              </a:solidFill>
              <a:latin typeface="Arial"/>
              <a:ea typeface="Arial"/>
              <a:cs typeface="Arial"/>
              <a:sym typeface="Arial"/>
            </a:endParaRPr>
          </a:p>
          <a:p>
            <a:pPr indent="-171450" lvl="1" marL="742950" marR="0" rtl="0" algn="l">
              <a:lnSpc>
                <a:spcPct val="100000"/>
              </a:lnSpc>
              <a:spcBef>
                <a:spcPts val="540"/>
              </a:spcBef>
              <a:spcAft>
                <a:spcPts val="0"/>
              </a:spcAft>
              <a:buClr>
                <a:srgbClr val="000000"/>
              </a:buClr>
              <a:buSzPts val="1800"/>
              <a:buFont typeface="Times"/>
              <a:buNone/>
            </a:pPr>
            <a:r>
              <a:t/>
            </a:r>
            <a:endParaRPr b="0" i="0" sz="1800" u="none" cap="none" strike="noStrike">
              <a:solidFill>
                <a:schemeClr val="lt2"/>
              </a:solidFill>
              <a:latin typeface="Arial"/>
              <a:ea typeface="Arial"/>
              <a:cs typeface="Arial"/>
              <a:sym typeface="Arial"/>
            </a:endParaRPr>
          </a:p>
          <a:p>
            <a:pPr indent="-171450" lvl="1" marL="742950" marR="0" rtl="0" algn="l">
              <a:lnSpc>
                <a:spcPct val="100000"/>
              </a:lnSpc>
              <a:spcBef>
                <a:spcPts val="540"/>
              </a:spcBef>
              <a:spcAft>
                <a:spcPts val="0"/>
              </a:spcAft>
              <a:buClr>
                <a:srgbClr val="000000"/>
              </a:buClr>
              <a:buSzPts val="1800"/>
              <a:buFont typeface="Times"/>
              <a:buNone/>
            </a:pPr>
            <a:r>
              <a:t/>
            </a:r>
            <a:endParaRPr b="0" i="0" sz="1800" u="none" cap="none" strike="noStrike">
              <a:solidFill>
                <a:schemeClr val="lt2"/>
              </a:solidFill>
              <a:latin typeface="Arial"/>
              <a:ea typeface="Arial"/>
              <a:cs typeface="Arial"/>
              <a:sym typeface="Arial"/>
            </a:endParaRPr>
          </a:p>
          <a:p>
            <a:pPr indent="-171450" lvl="1" marL="742950" marR="0" rtl="0" algn="l">
              <a:lnSpc>
                <a:spcPct val="100000"/>
              </a:lnSpc>
              <a:spcBef>
                <a:spcPts val="540"/>
              </a:spcBef>
              <a:spcAft>
                <a:spcPts val="0"/>
              </a:spcAft>
              <a:buClr>
                <a:srgbClr val="000000"/>
              </a:buClr>
              <a:buSzPts val="1800"/>
              <a:buFont typeface="Times"/>
              <a:buNone/>
            </a:pPr>
            <a:r>
              <a:t/>
            </a:r>
            <a:endParaRPr b="0" i="0" sz="1800" u="none" cap="none" strike="noStrike">
              <a:solidFill>
                <a:schemeClr val="lt2"/>
              </a:solidFill>
              <a:latin typeface="Arial"/>
              <a:ea typeface="Arial"/>
              <a:cs typeface="Arial"/>
              <a:sym typeface="Arial"/>
            </a:endParaRPr>
          </a:p>
          <a:p>
            <a:pPr indent="0" lvl="1" marL="457200" marR="0" rtl="0" algn="l">
              <a:lnSpc>
                <a:spcPct val="100000"/>
              </a:lnSpc>
              <a:spcBef>
                <a:spcPts val="540"/>
              </a:spcBef>
              <a:spcAft>
                <a:spcPts val="0"/>
              </a:spcAft>
              <a:buClr>
                <a:srgbClr val="000000"/>
              </a:buClr>
              <a:buSzPts val="1800"/>
              <a:buFont typeface="Arial"/>
              <a:buNone/>
            </a:pPr>
            <a:r>
              <a:t/>
            </a:r>
            <a:endParaRPr b="0" i="0" sz="1800" u="none" cap="none" strike="noStrike">
              <a:solidFill>
                <a:schemeClr val="lt2"/>
              </a:solidFill>
              <a:latin typeface="Arial"/>
              <a:ea typeface="Arial"/>
              <a:cs typeface="Arial"/>
              <a:sym typeface="Arial"/>
            </a:endParaRPr>
          </a:p>
        </p:txBody>
      </p:sp>
      <p:pic>
        <p:nvPicPr>
          <p:cNvPr descr="MODSCW_2014182_DAILY_AQUA_CHLORA_NL_1KM.png" id="369" name="Google Shape;369;gfc84cdaa3b_2_35"/>
          <p:cNvPicPr preferRelativeResize="0"/>
          <p:nvPr/>
        </p:nvPicPr>
        <p:blipFill rotWithShape="1">
          <a:blip r:embed="rId3">
            <a:alphaModFix/>
          </a:blip>
          <a:srcRect b="25160" l="11322" r="46696" t="23225"/>
          <a:stretch/>
        </p:blipFill>
        <p:spPr>
          <a:xfrm>
            <a:off x="4857508" y="4081168"/>
            <a:ext cx="2281258" cy="2050351"/>
          </a:xfrm>
          <a:prstGeom prst="rect">
            <a:avLst/>
          </a:prstGeom>
          <a:noFill/>
          <a:ln>
            <a:noFill/>
          </a:ln>
        </p:spPr>
      </p:pic>
      <p:pic>
        <p:nvPicPr>
          <p:cNvPr descr="MODSCW_2014178_DAILY_AQUA_CHLORA_NL_1KM.png" id="370" name="Google Shape;370;gfc84cdaa3b_2_35"/>
          <p:cNvPicPr preferRelativeResize="0"/>
          <p:nvPr/>
        </p:nvPicPr>
        <p:blipFill rotWithShape="1">
          <a:blip r:embed="rId4">
            <a:alphaModFix/>
          </a:blip>
          <a:srcRect b="21289" l="11319" r="41038" t="23225"/>
          <a:stretch/>
        </p:blipFill>
        <p:spPr>
          <a:xfrm>
            <a:off x="2495307" y="4081168"/>
            <a:ext cx="2286000" cy="2022590"/>
          </a:xfrm>
          <a:prstGeom prst="rect">
            <a:avLst/>
          </a:prstGeom>
          <a:noFill/>
          <a:ln>
            <a:noFill/>
          </a:ln>
        </p:spPr>
      </p:pic>
      <p:pic>
        <p:nvPicPr>
          <p:cNvPr descr="MODSCW_2014187_DAILY_AQUA_CHLORA_NL_1KM.png" id="371" name="Google Shape;371;gfc84cdaa3b_2_35"/>
          <p:cNvPicPr preferRelativeResize="0"/>
          <p:nvPr/>
        </p:nvPicPr>
        <p:blipFill rotWithShape="1">
          <a:blip r:embed="rId5">
            <a:alphaModFix/>
          </a:blip>
          <a:srcRect b="23225" l="11319" r="41038" t="21289"/>
          <a:stretch/>
        </p:blipFill>
        <p:spPr>
          <a:xfrm>
            <a:off x="7214964" y="4081167"/>
            <a:ext cx="2410487" cy="2052403"/>
          </a:xfrm>
          <a:prstGeom prst="rect">
            <a:avLst/>
          </a:prstGeom>
          <a:noFill/>
          <a:ln>
            <a:noFill/>
          </a:ln>
        </p:spPr>
      </p:pic>
      <p:pic>
        <p:nvPicPr>
          <p:cNvPr descr="MODWCW_2015102_DAILY_AQUA_CHLORA_EC_1KM.png" id="372" name="Google Shape;372;gfc84cdaa3b_2_35"/>
          <p:cNvPicPr preferRelativeResize="0"/>
          <p:nvPr/>
        </p:nvPicPr>
        <p:blipFill rotWithShape="1">
          <a:blip r:embed="rId6">
            <a:alphaModFix/>
          </a:blip>
          <a:srcRect b="1180" l="78814" r="16651" t="1171"/>
          <a:stretch/>
        </p:blipFill>
        <p:spPr>
          <a:xfrm>
            <a:off x="9792857" y="3910873"/>
            <a:ext cx="184178" cy="2275115"/>
          </a:xfrm>
          <a:prstGeom prst="rect">
            <a:avLst/>
          </a:prstGeom>
          <a:noFill/>
          <a:ln>
            <a:noFill/>
          </a:ln>
        </p:spPr>
      </p:pic>
      <p:sp>
        <p:nvSpPr>
          <p:cNvPr id="373" name="Google Shape;373;gfc84cdaa3b_2_35"/>
          <p:cNvSpPr txBox="1"/>
          <p:nvPr/>
        </p:nvSpPr>
        <p:spPr>
          <a:xfrm>
            <a:off x="9998601" y="6015694"/>
            <a:ext cx="4827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0.01</a:t>
            </a:r>
            <a:endParaRPr b="0" i="0" sz="1400" u="none" cap="none" strike="noStrike">
              <a:solidFill>
                <a:srgbClr val="000000"/>
              </a:solidFill>
              <a:latin typeface="Arial"/>
              <a:ea typeface="Arial"/>
              <a:cs typeface="Arial"/>
              <a:sym typeface="Arial"/>
            </a:endParaRPr>
          </a:p>
        </p:txBody>
      </p:sp>
      <p:sp>
        <p:nvSpPr>
          <p:cNvPr id="374" name="Google Shape;374;gfc84cdaa3b_2_35"/>
          <p:cNvSpPr txBox="1"/>
          <p:nvPr/>
        </p:nvSpPr>
        <p:spPr>
          <a:xfrm>
            <a:off x="9987291" y="5442750"/>
            <a:ext cx="397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0.1</a:t>
            </a:r>
            <a:endParaRPr b="0" i="0" sz="1400" u="none" cap="none" strike="noStrike">
              <a:solidFill>
                <a:srgbClr val="000000"/>
              </a:solidFill>
              <a:latin typeface="Arial"/>
              <a:ea typeface="Arial"/>
              <a:cs typeface="Arial"/>
              <a:sym typeface="Arial"/>
            </a:endParaRPr>
          </a:p>
        </p:txBody>
      </p:sp>
      <p:sp>
        <p:nvSpPr>
          <p:cNvPr id="375" name="Google Shape;375;gfc84cdaa3b_2_35"/>
          <p:cNvSpPr txBox="1"/>
          <p:nvPr/>
        </p:nvSpPr>
        <p:spPr>
          <a:xfrm>
            <a:off x="9985073" y="4832869"/>
            <a:ext cx="2697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sp>
        <p:nvSpPr>
          <p:cNvPr id="376" name="Google Shape;376;gfc84cdaa3b_2_35"/>
          <p:cNvSpPr txBox="1"/>
          <p:nvPr/>
        </p:nvSpPr>
        <p:spPr>
          <a:xfrm>
            <a:off x="9977035" y="4259925"/>
            <a:ext cx="3546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10</a:t>
            </a:r>
            <a:endParaRPr b="0" i="0" sz="1400" u="none" cap="none" strike="noStrike">
              <a:solidFill>
                <a:srgbClr val="000000"/>
              </a:solidFill>
              <a:latin typeface="Arial"/>
              <a:ea typeface="Arial"/>
              <a:cs typeface="Arial"/>
              <a:sym typeface="Arial"/>
            </a:endParaRPr>
          </a:p>
        </p:txBody>
      </p:sp>
      <p:sp>
        <p:nvSpPr>
          <p:cNvPr id="377" name="Google Shape;377;gfc84cdaa3b_2_35"/>
          <p:cNvSpPr txBox="1"/>
          <p:nvPr/>
        </p:nvSpPr>
        <p:spPr>
          <a:xfrm>
            <a:off x="3443214" y="5566877"/>
            <a:ext cx="1346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June 27, 2014</a:t>
            </a:r>
            <a:endParaRPr b="0" i="0" sz="1400" u="none" cap="none" strike="noStrike">
              <a:solidFill>
                <a:srgbClr val="000000"/>
              </a:solidFill>
              <a:latin typeface="Arial"/>
              <a:ea typeface="Arial"/>
              <a:cs typeface="Arial"/>
              <a:sym typeface="Arial"/>
            </a:endParaRPr>
          </a:p>
        </p:txBody>
      </p:sp>
      <p:sp>
        <p:nvSpPr>
          <p:cNvPr id="378" name="Google Shape;378;gfc84cdaa3b_2_35"/>
          <p:cNvSpPr txBox="1"/>
          <p:nvPr/>
        </p:nvSpPr>
        <p:spPr>
          <a:xfrm>
            <a:off x="5957814" y="5566877"/>
            <a:ext cx="1188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July 1, 2014</a:t>
            </a:r>
            <a:endParaRPr b="0" i="0" sz="1400" u="none" cap="none" strike="noStrike">
              <a:solidFill>
                <a:srgbClr val="000000"/>
              </a:solidFill>
              <a:latin typeface="Arial"/>
              <a:ea typeface="Arial"/>
              <a:cs typeface="Arial"/>
              <a:sym typeface="Arial"/>
            </a:endParaRPr>
          </a:p>
        </p:txBody>
      </p:sp>
      <p:sp>
        <p:nvSpPr>
          <p:cNvPr id="379" name="Google Shape;379;gfc84cdaa3b_2_35"/>
          <p:cNvSpPr txBox="1"/>
          <p:nvPr/>
        </p:nvSpPr>
        <p:spPr>
          <a:xfrm>
            <a:off x="8377718" y="5566877"/>
            <a:ext cx="1188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July 6, 2014</a:t>
            </a:r>
            <a:endParaRPr b="0" i="0" sz="1400" u="none" cap="none" strike="noStrike">
              <a:solidFill>
                <a:srgbClr val="000000"/>
              </a:solidFill>
              <a:latin typeface="Arial"/>
              <a:ea typeface="Arial"/>
              <a:cs typeface="Arial"/>
              <a:sym typeface="Arial"/>
            </a:endParaRPr>
          </a:p>
        </p:txBody>
      </p:sp>
      <p:sp>
        <p:nvSpPr>
          <p:cNvPr id="380" name="Google Shape;380;gfc84cdaa3b_2_35"/>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Course                                      http://coastwatch.noaa.gov</a:t>
            </a:r>
            <a:endParaRPr/>
          </a:p>
        </p:txBody>
      </p:sp>
      <p:pic>
        <p:nvPicPr>
          <p:cNvPr id="381" name="Google Shape;381;gfc84cdaa3b_2_35"/>
          <p:cNvPicPr preferRelativeResize="0"/>
          <p:nvPr/>
        </p:nvPicPr>
        <p:blipFill rotWithShape="1">
          <a:blip r:embed="rId7">
            <a:alphaModFix/>
          </a:blip>
          <a:srcRect b="0" l="0" r="0" t="0"/>
          <a:stretch/>
        </p:blipFill>
        <p:spPr>
          <a:xfrm>
            <a:off x="5943600" y="3276600"/>
            <a:ext cx="304800" cy="30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5000"/>
                                        <p:tgtEl>
                                          <p:spTgt spid="3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g10a787cf3b7_4_108"/>
          <p:cNvSpPr txBox="1"/>
          <p:nvPr>
            <p:ph type="title"/>
          </p:nvPr>
        </p:nvSpPr>
        <p:spPr>
          <a:xfrm>
            <a:off x="528298" y="11557"/>
            <a:ext cx="10515600" cy="1325700"/>
          </a:xfrm>
          <a:prstGeom prst="rect">
            <a:avLst/>
          </a:prstGeom>
          <a:noFill/>
          <a:ln>
            <a:noFill/>
          </a:ln>
          <a:effectLst>
            <a:outerShdw blurRad="63500" rotWithShape="0" algn="ctr" dir="2700000" dist="53882">
              <a:schemeClr val="lt1">
                <a:alpha val="74509"/>
              </a:scheme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t>Other Resources </a:t>
            </a:r>
            <a:br>
              <a:rPr lang="en-US"/>
            </a:br>
            <a:r>
              <a:rPr lang="en-US" sz="3200">
                <a:latin typeface="Arial Narrow"/>
                <a:ea typeface="Arial Narrow"/>
                <a:cs typeface="Arial Narrow"/>
                <a:sym typeface="Arial Narrow"/>
              </a:rPr>
              <a:t> </a:t>
            </a:r>
            <a:endParaRPr/>
          </a:p>
        </p:txBody>
      </p:sp>
      <p:sp>
        <p:nvSpPr>
          <p:cNvPr id="387" name="Google Shape;387;g10a787cf3b7_4_108"/>
          <p:cNvSpPr txBox="1"/>
          <p:nvPr>
            <p:ph idx="11" type="ftr"/>
          </p:nvPr>
        </p:nvSpPr>
        <p:spPr>
          <a:xfrm>
            <a:off x="1221458" y="6441410"/>
            <a:ext cx="93693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Course                                      http://coastwatch.noaa.gov</a:t>
            </a:r>
            <a:endParaRPr/>
          </a:p>
        </p:txBody>
      </p:sp>
      <p:sp>
        <p:nvSpPr>
          <p:cNvPr id="388" name="Google Shape;388;g10a787cf3b7_4_108"/>
          <p:cNvSpPr txBox="1"/>
          <p:nvPr/>
        </p:nvSpPr>
        <p:spPr>
          <a:xfrm>
            <a:off x="644577" y="774828"/>
            <a:ext cx="107727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Narrow"/>
                <a:ea typeface="Arial Narrow"/>
                <a:cs typeface="Arial Narrow"/>
                <a:sym typeface="Arial Narrow"/>
              </a:rPr>
              <a:t>U.S. EPA Watershed Academy </a:t>
            </a:r>
            <a:endParaRPr b="1" i="0" sz="1800" u="none" cap="none" strike="noStrike">
              <a:solidFill>
                <a:schemeClr val="dk1"/>
              </a:solidFill>
              <a:latin typeface="Arial Narrow"/>
              <a:ea typeface="Arial Narrow"/>
              <a:cs typeface="Arial Narrow"/>
              <a:sym typeface="Arial Narrow"/>
            </a:endParaRPr>
          </a:p>
          <a:p>
            <a:pPr indent="0" lvl="0" marL="45720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Narrow"/>
                <a:ea typeface="Arial Narrow"/>
                <a:cs typeface="Arial Narrow"/>
                <a:sym typeface="Arial Narrow"/>
              </a:rPr>
              <a:t>Training modules and webcasts about a range of watershed management topics</a:t>
            </a:r>
            <a:endParaRPr b="0" i="0" sz="1800" u="none" cap="none" strike="noStrike">
              <a:solidFill>
                <a:schemeClr val="dk1"/>
              </a:solidFill>
              <a:latin typeface="Arial Narrow"/>
              <a:ea typeface="Arial Narrow"/>
              <a:cs typeface="Arial Narrow"/>
              <a:sym typeface="Arial Narrow"/>
            </a:endParaRPr>
          </a:p>
          <a:p>
            <a:pPr indent="0" lvl="0" marL="457200" marR="0" rtl="0" algn="l">
              <a:lnSpc>
                <a:spcPct val="100000"/>
              </a:lnSpc>
              <a:spcBef>
                <a:spcPts val="0"/>
              </a:spcBef>
              <a:spcAft>
                <a:spcPts val="0"/>
              </a:spcAft>
              <a:buClr>
                <a:schemeClr val="dk1"/>
              </a:buClr>
              <a:buSzPts val="1800"/>
              <a:buFont typeface="Arial"/>
              <a:buNone/>
            </a:pPr>
            <a:r>
              <a:rPr b="0" i="0" lang="en-US" sz="1800" u="sng" cap="none" strike="noStrike">
                <a:solidFill>
                  <a:schemeClr val="dk1"/>
                </a:solidFill>
                <a:latin typeface="Arial Narrow"/>
                <a:ea typeface="Arial Narrow"/>
                <a:cs typeface="Arial Narrow"/>
                <a:sym typeface="Arial Narrow"/>
                <a:hlinkClick r:id="rId3">
                  <a:extLst>
                    <a:ext uri="{A12FA001-AC4F-418D-AE19-62706E023703}">
                      <ahyp:hlinkClr val="tx"/>
                    </a:ext>
                  </a:extLst>
                </a:hlinkClick>
              </a:rPr>
              <a:t>http://www.epa.gov/watertrain</a:t>
            </a:r>
            <a:endParaRPr b="0" i="0" sz="18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Narrow"/>
                <a:ea typeface="Arial Narrow"/>
                <a:cs typeface="Arial Narrow"/>
                <a:sym typeface="Arial Narrow"/>
              </a:rPr>
              <a:t>U.S. National Water Quality Monitoring Council</a:t>
            </a:r>
            <a:endParaRPr b="1" i="0" sz="1800" u="none" cap="none" strike="noStrike">
              <a:solidFill>
                <a:schemeClr val="dk1"/>
              </a:solidFill>
              <a:latin typeface="Arial Narrow"/>
              <a:ea typeface="Arial Narrow"/>
              <a:cs typeface="Arial Narrow"/>
              <a:sym typeface="Arial Narrow"/>
            </a:endParaRPr>
          </a:p>
          <a:p>
            <a:pPr indent="0" lvl="0" marL="45720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Narrow"/>
                <a:ea typeface="Arial Narrow"/>
                <a:cs typeface="Arial Narrow"/>
                <a:sym typeface="Arial Narrow"/>
              </a:rPr>
              <a:t>Resources on all aspects of water quality monitoring</a:t>
            </a:r>
            <a:endParaRPr b="0" i="0" sz="1800" u="none" cap="none" strike="noStrike">
              <a:solidFill>
                <a:schemeClr val="dk1"/>
              </a:solidFill>
              <a:latin typeface="Arial Narrow"/>
              <a:ea typeface="Arial Narrow"/>
              <a:cs typeface="Arial Narrow"/>
              <a:sym typeface="Arial Narrow"/>
            </a:endParaRPr>
          </a:p>
          <a:p>
            <a:pPr indent="0" lvl="0" marL="457200" marR="0" rtl="0" algn="l">
              <a:lnSpc>
                <a:spcPct val="100000"/>
              </a:lnSpc>
              <a:spcBef>
                <a:spcPts val="0"/>
              </a:spcBef>
              <a:spcAft>
                <a:spcPts val="0"/>
              </a:spcAft>
              <a:buClr>
                <a:schemeClr val="dk1"/>
              </a:buClr>
              <a:buSzPts val="1800"/>
              <a:buFont typeface="Arial"/>
              <a:buNone/>
            </a:pPr>
            <a:r>
              <a:rPr b="0" i="0" lang="en-US" sz="1800" u="sng" cap="none" strike="noStrike">
                <a:solidFill>
                  <a:schemeClr val="dk1"/>
                </a:solidFill>
                <a:latin typeface="Arial Narrow"/>
                <a:ea typeface="Arial Narrow"/>
                <a:cs typeface="Arial Narrow"/>
                <a:sym typeface="Arial Narrow"/>
                <a:hlinkClick r:id="rId4">
                  <a:extLst>
                    <a:ext uri="{A12FA001-AC4F-418D-AE19-62706E023703}">
                      <ahyp:hlinkClr val="tx"/>
                    </a:ext>
                  </a:extLst>
                </a:hlinkClick>
              </a:rPr>
              <a:t>https://acwi.gov/monitoring/</a:t>
            </a:r>
            <a:endParaRPr b="0" i="0" sz="18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Narrow"/>
                <a:ea typeface="Arial Narrow"/>
                <a:cs typeface="Arial Narrow"/>
                <a:sym typeface="Arial Narrow"/>
              </a:rPr>
              <a:t>NASA ARSET</a:t>
            </a:r>
            <a:endParaRPr b="1" i="0" sz="1800" u="none" cap="none" strike="noStrike">
              <a:solidFill>
                <a:schemeClr val="dk1"/>
              </a:solidFill>
              <a:latin typeface="Arial Narrow"/>
              <a:ea typeface="Arial Narrow"/>
              <a:cs typeface="Arial Narrow"/>
              <a:sym typeface="Arial Narrow"/>
            </a:endParaRPr>
          </a:p>
          <a:p>
            <a:pPr indent="0" lvl="0" marL="45720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Narrow"/>
                <a:ea typeface="Arial Narrow"/>
                <a:cs typeface="Arial Narrow"/>
                <a:sym typeface="Arial Narrow"/>
              </a:rPr>
              <a:t>Three-part on-line training session on water quality</a:t>
            </a:r>
            <a:endParaRPr b="0" i="0" sz="1800" u="none" cap="none" strike="noStrike">
              <a:solidFill>
                <a:schemeClr val="dk1"/>
              </a:solidFill>
              <a:latin typeface="Arial Narrow"/>
              <a:ea typeface="Arial Narrow"/>
              <a:cs typeface="Arial Narrow"/>
              <a:sym typeface="Arial Narrow"/>
            </a:endParaRPr>
          </a:p>
          <a:p>
            <a:pPr indent="0" lvl="0" marL="45720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Arial Narrow"/>
                <a:ea typeface="Arial Narrow"/>
                <a:cs typeface="Arial Narrow"/>
                <a:sym typeface="Arial Narrow"/>
                <a:hlinkClick r:id="rId5">
                  <a:extLst>
                    <a:ext uri="{A12FA001-AC4F-418D-AE19-62706E023703}">
                      <ahyp:hlinkClr val="tx"/>
                    </a:ext>
                  </a:extLst>
                </a:hlinkClick>
              </a:rPr>
              <a:t>https://appliedsciences.nasa.gov/what-we-do/capacity-building/arset</a:t>
            </a:r>
            <a:endParaRPr b="0" i="0" sz="18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Narrow"/>
                <a:ea typeface="Arial Narrow"/>
                <a:cs typeface="Arial Narrow"/>
                <a:sym typeface="Arial Narrow"/>
              </a:rPr>
              <a:t>International Ocean-Colour Coordinating Group (IOCCG)</a:t>
            </a:r>
            <a:endParaRPr b="1" i="0" sz="1800" u="none" cap="none" strike="noStrike">
              <a:solidFill>
                <a:schemeClr val="dk1"/>
              </a:solidFill>
              <a:latin typeface="Arial Narrow"/>
              <a:ea typeface="Arial Narrow"/>
              <a:cs typeface="Arial Narrow"/>
              <a:sym typeface="Arial Narrow"/>
            </a:endParaRPr>
          </a:p>
          <a:p>
            <a:pPr indent="0" lvl="0" marL="45720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Narrow"/>
                <a:ea typeface="Arial Narrow"/>
                <a:cs typeface="Arial Narrow"/>
                <a:sym typeface="Arial Narrow"/>
              </a:rPr>
              <a:t>Report on water quality monitoring</a:t>
            </a:r>
            <a:endParaRPr b="0" i="0" sz="1800" u="none" cap="none" strike="noStrike">
              <a:solidFill>
                <a:schemeClr val="dk1"/>
              </a:solidFill>
              <a:latin typeface="Arial Narrow"/>
              <a:ea typeface="Arial Narrow"/>
              <a:cs typeface="Arial Narrow"/>
              <a:sym typeface="Arial Narrow"/>
            </a:endParaRPr>
          </a:p>
          <a:p>
            <a:pPr indent="0" lvl="0" marL="45720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Arial Narrow"/>
                <a:ea typeface="Arial Narrow"/>
                <a:cs typeface="Arial Narrow"/>
                <a:sym typeface="Arial Narrow"/>
                <a:hlinkClick r:id="rId6">
                  <a:extLst>
                    <a:ext uri="{A12FA001-AC4F-418D-AE19-62706E023703}">
                      <ahyp:hlinkClr val="tx"/>
                    </a:ext>
                  </a:extLst>
                </a:hlinkClick>
              </a:rPr>
              <a:t>https://ioccg.org/wp-content/uploads/2018/09/ioccg_report_17-wq-rr.pdf</a:t>
            </a:r>
            <a:endParaRPr b="0" i="0" sz="18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Narrow"/>
                <a:ea typeface="Arial Narrow"/>
                <a:cs typeface="Arial Narrow"/>
                <a:sym typeface="Arial Narrow"/>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Narrow"/>
                <a:ea typeface="Arial Narrow"/>
                <a:cs typeface="Arial Narrow"/>
                <a:sym typeface="Arial Narrow"/>
              </a:rPr>
              <a:t>AquaWatch</a:t>
            </a:r>
            <a:endParaRPr b="1" i="0" sz="1800" u="none" cap="none" strike="noStrike">
              <a:solidFill>
                <a:schemeClr val="dk1"/>
              </a:solidFill>
              <a:latin typeface="Arial Narrow"/>
              <a:ea typeface="Arial Narrow"/>
              <a:cs typeface="Arial Narrow"/>
              <a:sym typeface="Arial Narrow"/>
            </a:endParaRPr>
          </a:p>
          <a:p>
            <a:pPr indent="0" lvl="0" marL="45720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Narrow"/>
                <a:ea typeface="Arial Narrow"/>
                <a:cs typeface="Arial Narrow"/>
                <a:sym typeface="Arial Narrow"/>
              </a:rPr>
              <a:t>Established to improve the coordination, delivery and utilization of water quality information. </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Arial Narrow"/>
                <a:ea typeface="Arial Narrow"/>
                <a:cs typeface="Arial Narrow"/>
                <a:sym typeface="Arial Narrow"/>
                <a:hlinkClick r:id="rId7">
                  <a:extLst>
                    <a:ext uri="{A12FA001-AC4F-418D-AE19-62706E023703}">
                      <ahyp:hlinkClr val="tx"/>
                    </a:ext>
                  </a:extLst>
                </a:hlinkClick>
              </a:rPr>
              <a:t>https://www.geoaquawatch.org/</a:t>
            </a:r>
            <a:endParaRPr b="0" i="0" sz="18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Narrow"/>
              <a:ea typeface="Arial Narrow"/>
              <a:cs typeface="Arial Narrow"/>
              <a:sym typeface="Arial Narrow"/>
            </a:endParaRPr>
          </a:p>
        </p:txBody>
      </p:sp>
      <p:pic>
        <p:nvPicPr>
          <p:cNvPr id="389" name="Google Shape;389;g10a787cf3b7_4_108"/>
          <p:cNvPicPr preferRelativeResize="0"/>
          <p:nvPr/>
        </p:nvPicPr>
        <p:blipFill rotWithShape="1">
          <a:blip r:embed="rId8">
            <a:alphaModFix/>
          </a:blip>
          <a:srcRect b="0" l="0" r="0" t="0"/>
          <a:stretch/>
        </p:blipFill>
        <p:spPr>
          <a:xfrm>
            <a:off x="5943600" y="3276600"/>
            <a:ext cx="304800" cy="30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5000"/>
                                        <p:tgtEl>
                                          <p:spTgt spid="3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22"/>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1E4E79"/>
              </a:buClr>
              <a:buSzPts val="3200"/>
              <a:buFont typeface="Arial Narrow"/>
              <a:buNone/>
            </a:pPr>
            <a:r>
              <a:rPr lang="en-US">
                <a:latin typeface="Arial Narrow"/>
                <a:ea typeface="Arial Narrow"/>
                <a:cs typeface="Arial Narrow"/>
                <a:sym typeface="Arial Narrow"/>
              </a:rPr>
              <a:t>NOAA CoastWatch Satellite Course - Narrated Presentations </a:t>
            </a:r>
            <a:endParaRPr/>
          </a:p>
        </p:txBody>
      </p:sp>
      <p:sp>
        <p:nvSpPr>
          <p:cNvPr id="396" name="Google Shape;396;p22"/>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Course                                      http://coastwatch.noaa.gov</a:t>
            </a:r>
            <a:endParaRPr/>
          </a:p>
        </p:txBody>
      </p:sp>
      <p:sp>
        <p:nvSpPr>
          <p:cNvPr id="397" name="Google Shape;397;p22"/>
          <p:cNvSpPr txBox="1"/>
          <p:nvPr/>
        </p:nvSpPr>
        <p:spPr>
          <a:xfrm>
            <a:off x="528298" y="1413063"/>
            <a:ext cx="8741700" cy="5341200"/>
          </a:xfrm>
          <a:prstGeom prst="rect">
            <a:avLst/>
          </a:prstGeom>
          <a:noFill/>
          <a:ln>
            <a:noFill/>
          </a:ln>
        </p:spPr>
        <p:txBody>
          <a:bodyPr anchorCtr="0" anchor="t" bIns="45700" lIns="91425" spcFirstLastPara="1" rIns="91425" wrap="square" tIns="45700">
            <a:spAutoFit/>
          </a:bodyPr>
          <a:lstStyle/>
          <a:p>
            <a:pPr indent="-279400" lvl="0" marL="285750" marR="0" rtl="0" algn="l">
              <a:lnSpc>
                <a:spcPct val="100000"/>
              </a:lnSpc>
              <a:spcBef>
                <a:spcPts val="0"/>
              </a:spcBef>
              <a:spcAft>
                <a:spcPts val="0"/>
              </a:spcAft>
              <a:buClr>
                <a:srgbClr val="AEABAB"/>
              </a:buClr>
              <a:buSzPts val="3100"/>
              <a:buFont typeface="Arial Narrow"/>
              <a:buChar char="•"/>
            </a:pPr>
            <a:r>
              <a:rPr b="0" i="0" lang="en-US" sz="3100" u="none" cap="none" strike="noStrike">
                <a:solidFill>
                  <a:srgbClr val="AEABAB"/>
                </a:solidFill>
                <a:latin typeface="Arial Narrow"/>
                <a:ea typeface="Arial Narrow"/>
                <a:cs typeface="Arial Narrow"/>
                <a:sym typeface="Arial Narrow"/>
              </a:rPr>
              <a:t>Satellite 101 – Part 1 </a:t>
            </a:r>
            <a:endParaRPr b="0" i="0" sz="3100" u="none" cap="none" strike="noStrike">
              <a:solidFill>
                <a:srgbClr val="000000"/>
              </a:solidFill>
              <a:latin typeface="Arial Narrow"/>
              <a:ea typeface="Arial Narrow"/>
              <a:cs typeface="Arial Narrow"/>
              <a:sym typeface="Arial Narrow"/>
            </a:endParaRPr>
          </a:p>
          <a:p>
            <a:pPr indent="-279400" lvl="0" marL="285750" marR="0" rtl="0" algn="l">
              <a:lnSpc>
                <a:spcPct val="100000"/>
              </a:lnSpc>
              <a:spcBef>
                <a:spcPts val="0"/>
              </a:spcBef>
              <a:spcAft>
                <a:spcPts val="0"/>
              </a:spcAft>
              <a:buClr>
                <a:srgbClr val="AEABAB"/>
              </a:buClr>
              <a:buSzPts val="3100"/>
              <a:buFont typeface="Arial Narrow"/>
              <a:buChar char="•"/>
            </a:pPr>
            <a:r>
              <a:rPr b="0" i="0" lang="en-US" sz="3100" u="none" cap="none" strike="noStrike">
                <a:solidFill>
                  <a:srgbClr val="AEABAB"/>
                </a:solidFill>
                <a:latin typeface="Arial Narrow"/>
                <a:ea typeface="Arial Narrow"/>
                <a:cs typeface="Arial Narrow"/>
                <a:sym typeface="Arial Narrow"/>
              </a:rPr>
              <a:t>Satellite 101 – Part 2 </a:t>
            </a:r>
            <a:endParaRPr b="0" i="0" sz="3100" u="none" cap="none" strike="noStrike">
              <a:solidFill>
                <a:srgbClr val="000000"/>
              </a:solidFill>
              <a:latin typeface="Arial Narrow"/>
              <a:ea typeface="Arial Narrow"/>
              <a:cs typeface="Arial Narrow"/>
              <a:sym typeface="Arial Narrow"/>
            </a:endParaRPr>
          </a:p>
          <a:p>
            <a:pPr indent="-279400" lvl="0" marL="285750" marR="0" rtl="0" algn="l">
              <a:lnSpc>
                <a:spcPct val="100000"/>
              </a:lnSpc>
              <a:spcBef>
                <a:spcPts val="0"/>
              </a:spcBef>
              <a:spcAft>
                <a:spcPts val="0"/>
              </a:spcAft>
              <a:buClr>
                <a:srgbClr val="AEABAB"/>
              </a:buClr>
              <a:buSzPts val="3100"/>
              <a:buFont typeface="Arial Narrow"/>
              <a:buChar char="•"/>
            </a:pPr>
            <a:r>
              <a:rPr b="0" i="0" lang="en-US" sz="3100" u="none" cap="none" strike="noStrike">
                <a:solidFill>
                  <a:srgbClr val="AEABAB"/>
                </a:solidFill>
                <a:latin typeface="Arial Narrow"/>
                <a:ea typeface="Arial Narrow"/>
                <a:cs typeface="Arial Narrow"/>
                <a:sym typeface="Arial Narrow"/>
              </a:rPr>
              <a:t>Fundamentals of Ocean Color </a:t>
            </a:r>
            <a:endParaRPr b="0" i="0" sz="3100" u="none" cap="none" strike="noStrike">
              <a:solidFill>
                <a:srgbClr val="000000"/>
              </a:solidFill>
              <a:latin typeface="Arial Narrow"/>
              <a:ea typeface="Arial Narrow"/>
              <a:cs typeface="Arial Narrow"/>
              <a:sym typeface="Arial Narrow"/>
            </a:endParaRPr>
          </a:p>
          <a:p>
            <a:pPr indent="-279400" lvl="0" marL="285750" marR="0" rtl="0" algn="l">
              <a:lnSpc>
                <a:spcPct val="100000"/>
              </a:lnSpc>
              <a:spcBef>
                <a:spcPts val="0"/>
              </a:spcBef>
              <a:spcAft>
                <a:spcPts val="0"/>
              </a:spcAft>
              <a:buClr>
                <a:srgbClr val="AEABAB"/>
              </a:buClr>
              <a:buSzPts val="3100"/>
              <a:buFont typeface="Arial Narrow"/>
              <a:buChar char="•"/>
            </a:pPr>
            <a:r>
              <a:rPr b="0" i="0" lang="en-US" sz="3100" u="none" cap="none" strike="noStrike">
                <a:solidFill>
                  <a:srgbClr val="AEABAB"/>
                </a:solidFill>
                <a:latin typeface="Arial Narrow"/>
                <a:ea typeface="Arial Narrow"/>
                <a:cs typeface="Arial Narrow"/>
                <a:sym typeface="Arial Narrow"/>
              </a:rPr>
              <a:t>Fundamentals of Sea-Surface Temperature</a:t>
            </a:r>
            <a:endParaRPr b="0" i="0" sz="3100" u="none" cap="none" strike="noStrike">
              <a:solidFill>
                <a:srgbClr val="000000"/>
              </a:solidFill>
              <a:latin typeface="Arial Narrow"/>
              <a:ea typeface="Arial Narrow"/>
              <a:cs typeface="Arial Narrow"/>
              <a:sym typeface="Arial Narrow"/>
            </a:endParaRPr>
          </a:p>
          <a:p>
            <a:pPr indent="-279400" lvl="0" marL="285750" marR="0" rtl="0" algn="l">
              <a:lnSpc>
                <a:spcPct val="100000"/>
              </a:lnSpc>
              <a:spcBef>
                <a:spcPts val="0"/>
              </a:spcBef>
              <a:spcAft>
                <a:spcPts val="0"/>
              </a:spcAft>
              <a:buClr>
                <a:srgbClr val="AEABAB"/>
              </a:buClr>
              <a:buSzPts val="3100"/>
              <a:buFont typeface="Arial Narrow"/>
              <a:buChar char="•"/>
            </a:pPr>
            <a:r>
              <a:rPr b="0" i="0" lang="en-US" sz="3100" u="none" cap="none" strike="noStrike">
                <a:solidFill>
                  <a:srgbClr val="AEABAB"/>
                </a:solidFill>
                <a:latin typeface="Arial Narrow"/>
                <a:ea typeface="Arial Narrow"/>
                <a:cs typeface="Arial Narrow"/>
                <a:sym typeface="Arial Narrow"/>
              </a:rPr>
              <a:t>Fundamentals of Altimetry, Wind and Salinity</a:t>
            </a:r>
            <a:endParaRPr b="0" i="0" sz="3100" u="none" cap="none" strike="noStrike">
              <a:solidFill>
                <a:srgbClr val="AEABAB"/>
              </a:solidFill>
              <a:latin typeface="Arial Narrow"/>
              <a:ea typeface="Arial Narrow"/>
              <a:cs typeface="Arial Narrow"/>
              <a:sym typeface="Arial Narrow"/>
            </a:endParaRPr>
          </a:p>
          <a:p>
            <a:pPr indent="-279400" lvl="0" marL="285750" marR="0" rtl="0" algn="l">
              <a:lnSpc>
                <a:spcPct val="100000"/>
              </a:lnSpc>
              <a:spcBef>
                <a:spcPts val="0"/>
              </a:spcBef>
              <a:spcAft>
                <a:spcPts val="0"/>
              </a:spcAft>
              <a:buClr>
                <a:srgbClr val="AEABAB"/>
              </a:buClr>
              <a:buSzPts val="3100"/>
              <a:buFont typeface="Arial Narrow"/>
              <a:buChar char="•"/>
            </a:pPr>
            <a:r>
              <a:rPr b="0" i="0" lang="en-US" sz="3100" u="none" cap="none" strike="noStrike">
                <a:solidFill>
                  <a:srgbClr val="AEABAB"/>
                </a:solidFill>
                <a:latin typeface="Arial Narrow"/>
                <a:ea typeface="Arial Narrow"/>
                <a:cs typeface="Arial Narrow"/>
                <a:sym typeface="Arial Narrow"/>
              </a:rPr>
              <a:t>Sea Ice  </a:t>
            </a:r>
            <a:endParaRPr b="0" i="0" sz="3100" u="none" cap="none" strike="noStrike">
              <a:solidFill>
                <a:srgbClr val="AEABAB"/>
              </a:solidFill>
              <a:latin typeface="Arial Narrow"/>
              <a:ea typeface="Arial Narrow"/>
              <a:cs typeface="Arial Narrow"/>
              <a:sym typeface="Arial Narrow"/>
            </a:endParaRPr>
          </a:p>
          <a:p>
            <a:pPr indent="-279400" lvl="0" marL="285750" marR="0" rtl="0" algn="l">
              <a:lnSpc>
                <a:spcPct val="100000"/>
              </a:lnSpc>
              <a:spcBef>
                <a:spcPts val="0"/>
              </a:spcBef>
              <a:spcAft>
                <a:spcPts val="0"/>
              </a:spcAft>
              <a:buClr>
                <a:schemeClr val="dk1"/>
              </a:buClr>
              <a:buSzPts val="3100"/>
              <a:buFont typeface="Arial Narrow"/>
              <a:buChar char="•"/>
            </a:pPr>
            <a:r>
              <a:rPr b="1" i="0" lang="en-US" sz="3100" u="none" cap="none" strike="noStrike">
                <a:solidFill>
                  <a:schemeClr val="dk1"/>
                </a:solidFill>
                <a:latin typeface="Arial Narrow"/>
                <a:ea typeface="Arial Narrow"/>
                <a:cs typeface="Arial Narrow"/>
                <a:sym typeface="Arial Narrow"/>
              </a:rPr>
              <a:t>Water Quality</a:t>
            </a:r>
            <a:endParaRPr b="1" i="0" sz="3100" u="none" cap="none" strike="noStrike">
              <a:solidFill>
                <a:schemeClr val="dk1"/>
              </a:solidFill>
              <a:latin typeface="Arial Narrow"/>
              <a:ea typeface="Arial Narrow"/>
              <a:cs typeface="Arial Narrow"/>
              <a:sym typeface="Arial Narrow"/>
            </a:endParaRPr>
          </a:p>
          <a:p>
            <a:pPr indent="-279400" lvl="0" marL="285750" marR="0" rtl="0" algn="l">
              <a:lnSpc>
                <a:spcPct val="100000"/>
              </a:lnSpc>
              <a:spcBef>
                <a:spcPts val="0"/>
              </a:spcBef>
              <a:spcAft>
                <a:spcPts val="0"/>
              </a:spcAft>
              <a:buClr>
                <a:srgbClr val="7F7F7F"/>
              </a:buClr>
              <a:buSzPts val="3100"/>
              <a:buFont typeface="Arial Narrow"/>
              <a:buChar char="•"/>
            </a:pPr>
            <a:r>
              <a:rPr b="0" i="0" lang="en-US" sz="3100" u="none" cap="none" strike="noStrike">
                <a:solidFill>
                  <a:srgbClr val="AEABAB"/>
                </a:solidFill>
                <a:latin typeface="Arial Narrow"/>
                <a:ea typeface="Arial Narrow"/>
                <a:cs typeface="Arial Narrow"/>
                <a:sym typeface="Arial Narrow"/>
              </a:rPr>
              <a:t>Introduction to ERDDAP</a:t>
            </a:r>
            <a:endParaRPr b="0" i="0" sz="3100" u="none" cap="none" strike="noStrike">
              <a:solidFill>
                <a:srgbClr val="000000"/>
              </a:solidFill>
              <a:latin typeface="Arial Narrow"/>
              <a:ea typeface="Arial Narrow"/>
              <a:cs typeface="Arial Narrow"/>
              <a:sym typeface="Arial Narrow"/>
            </a:endParaRPr>
          </a:p>
          <a:p>
            <a:pPr indent="-279400" lvl="0" marL="285750" marR="0" rtl="0" algn="l">
              <a:lnSpc>
                <a:spcPct val="100000"/>
              </a:lnSpc>
              <a:spcBef>
                <a:spcPts val="0"/>
              </a:spcBef>
              <a:spcAft>
                <a:spcPts val="0"/>
              </a:spcAft>
              <a:buClr>
                <a:srgbClr val="7F7F7F"/>
              </a:buClr>
              <a:buSzPts val="3100"/>
              <a:buFont typeface="Arial Narrow"/>
              <a:buChar char="•"/>
            </a:pPr>
            <a:r>
              <a:rPr b="0" i="0" lang="en-US" sz="3100" u="none" cap="none" strike="noStrike">
                <a:solidFill>
                  <a:srgbClr val="AEABAB"/>
                </a:solidFill>
                <a:latin typeface="Arial Narrow"/>
                <a:ea typeface="Arial Narrow"/>
                <a:cs typeface="Arial Narrow"/>
                <a:sym typeface="Arial Narrow"/>
              </a:rPr>
              <a:t>Bringing Satellite Data into ArcGIS</a:t>
            </a:r>
            <a:endParaRPr b="0" i="0" sz="3100" u="none" cap="none" strike="noStrike">
              <a:solidFill>
                <a:srgbClr val="AEABAB"/>
              </a:solidFill>
              <a:latin typeface="Arial Narrow"/>
              <a:ea typeface="Arial Narrow"/>
              <a:cs typeface="Arial Narrow"/>
              <a:sym typeface="Arial Narrow"/>
            </a:endParaRPr>
          </a:p>
          <a:p>
            <a:pPr indent="0" lvl="0" marL="457200" marR="0" rtl="0" algn="l">
              <a:lnSpc>
                <a:spcPct val="100000"/>
              </a:lnSpc>
              <a:spcBef>
                <a:spcPts val="0"/>
              </a:spcBef>
              <a:spcAft>
                <a:spcPts val="0"/>
              </a:spcAft>
              <a:buClr>
                <a:srgbClr val="000000"/>
              </a:buClr>
              <a:buSzPts val="3100"/>
              <a:buFont typeface="Arial"/>
              <a:buNone/>
            </a:pPr>
            <a:r>
              <a:t/>
            </a:r>
            <a:endParaRPr b="1" i="0" sz="31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3100"/>
              <a:buFont typeface="Arial"/>
              <a:buNone/>
            </a:pPr>
            <a:r>
              <a:t/>
            </a:r>
            <a:endParaRPr b="0" i="0" sz="3100" u="none" cap="none" strike="noStrike">
              <a:solidFill>
                <a:schemeClr val="dk1"/>
              </a:solidFill>
              <a:latin typeface="Arial Narrow"/>
              <a:ea typeface="Arial Narrow"/>
              <a:cs typeface="Arial Narrow"/>
              <a:sym typeface="Arial Narrow"/>
            </a:endParaRPr>
          </a:p>
        </p:txBody>
      </p:sp>
      <p:pic>
        <p:nvPicPr>
          <p:cNvPr id="398" name="Google Shape;398;p22"/>
          <p:cNvPicPr preferRelativeResize="0"/>
          <p:nvPr/>
        </p:nvPicPr>
        <p:blipFill rotWithShape="1">
          <a:blip r:embed="rId3">
            <a:alphaModFix/>
          </a:blip>
          <a:srcRect b="0" l="0" r="0" t="0"/>
          <a:stretch/>
        </p:blipFill>
        <p:spPr>
          <a:xfrm>
            <a:off x="5943600" y="3276600"/>
            <a:ext cx="304800" cy="30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5000"/>
                                        <p:tgtEl>
                                          <p:spTgt spid="3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g1074fe0e50b_6_0"/>
          <p:cNvSpPr txBox="1"/>
          <p:nvPr>
            <p:ph idx="11" type="ftr"/>
          </p:nvPr>
        </p:nvSpPr>
        <p:spPr>
          <a:xfrm>
            <a:off x="1221458" y="6441410"/>
            <a:ext cx="93693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Course                                      http://coastwatch.noaa.gov</a:t>
            </a:r>
            <a:endParaRPr/>
          </a:p>
        </p:txBody>
      </p:sp>
      <p:graphicFrame>
        <p:nvGraphicFramePr>
          <p:cNvPr id="92" name="Google Shape;92;g1074fe0e50b_6_0"/>
          <p:cNvGraphicFramePr/>
          <p:nvPr/>
        </p:nvGraphicFramePr>
        <p:xfrm>
          <a:off x="648975" y="1074883"/>
          <a:ext cx="3000000" cy="3000000"/>
        </p:xfrm>
        <a:graphic>
          <a:graphicData uri="http://schemas.openxmlformats.org/drawingml/2006/table">
            <a:tbl>
              <a:tblPr>
                <a:noFill/>
                <a:tableStyleId>{933BBBB3-EC90-4B18-8DD1-A6E0AB979758}</a:tableStyleId>
              </a:tblPr>
              <a:tblGrid>
                <a:gridCol w="4534750"/>
                <a:gridCol w="6511700"/>
              </a:tblGrid>
              <a:tr h="535350">
                <a:tc>
                  <a:txBody>
                    <a:bodyPr/>
                    <a:lstStyle/>
                    <a:p>
                      <a:pPr indent="0" lvl="0" marL="0" marR="0" rtl="0" algn="ctr">
                        <a:lnSpc>
                          <a:spcPct val="100000"/>
                        </a:lnSpc>
                        <a:spcBef>
                          <a:spcPts val="0"/>
                        </a:spcBef>
                        <a:spcAft>
                          <a:spcPts val="0"/>
                        </a:spcAft>
                        <a:buClr>
                          <a:srgbClr val="000000"/>
                        </a:buClr>
                        <a:buSzPts val="1600"/>
                        <a:buFont typeface="Arial"/>
                        <a:buNone/>
                      </a:pPr>
                      <a:r>
                        <a:rPr b="1" i="1" lang="en-US" sz="1800" u="none" cap="none" strike="noStrike">
                          <a:solidFill>
                            <a:schemeClr val="lt1"/>
                          </a:solidFill>
                        </a:rPr>
                        <a:t>In-Situ</a:t>
                      </a:r>
                      <a:endParaRPr b="1" i="1" sz="1600" u="none" cap="none" strike="noStrike">
                        <a:solidFill>
                          <a:schemeClr val="lt1"/>
                        </a:solidFill>
                      </a:endParaRPr>
                    </a:p>
                  </a:txBody>
                  <a:tcPr marT="91425" marB="91425" marR="91425" marL="91425">
                    <a:solidFill>
                      <a:srgbClr val="0099CC"/>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800" u="none" cap="none" strike="noStrike">
                          <a:solidFill>
                            <a:schemeClr val="lt1"/>
                          </a:solidFill>
                        </a:rPr>
                        <a:t>Satellite</a:t>
                      </a:r>
                      <a:endParaRPr b="1" sz="1800" u="none" cap="none" strike="noStrike">
                        <a:solidFill>
                          <a:schemeClr val="lt1"/>
                        </a:solidFill>
                      </a:endParaRPr>
                    </a:p>
                  </a:txBody>
                  <a:tcPr marT="91425" marB="91425" marR="91425" marL="91425">
                    <a:solidFill>
                      <a:srgbClr val="33CCCC"/>
                    </a:solidFill>
                  </a:tcPr>
                </a:tc>
              </a:tr>
              <a:tr h="499650">
                <a:tc>
                  <a:txBody>
                    <a:bodyPr/>
                    <a:lstStyle/>
                    <a:p>
                      <a:pPr indent="0" lvl="0" marL="0" marR="0" rtl="0" algn="l">
                        <a:lnSpc>
                          <a:spcPct val="100000"/>
                        </a:lnSpc>
                        <a:spcBef>
                          <a:spcPts val="0"/>
                        </a:spcBef>
                        <a:spcAft>
                          <a:spcPts val="0"/>
                        </a:spcAft>
                        <a:buClr>
                          <a:srgbClr val="000000"/>
                        </a:buClr>
                        <a:buSzPts val="1400"/>
                        <a:buFont typeface="Arial"/>
                        <a:buNone/>
                      </a:pPr>
                      <a:r>
                        <a:rPr lang="en-US" sz="1600" u="none" cap="none" strike="noStrike"/>
                        <a:t>Water Temperature</a:t>
                      </a:r>
                      <a:endParaRPr sz="1600" u="none" cap="none" strike="noStrike"/>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600" u="none" cap="none" strike="noStrike"/>
                        <a:t>Sea Surface Temperature (</a:t>
                      </a:r>
                      <a:r>
                        <a:rPr lang="en-US" sz="1600" u="none" cap="none" strike="noStrike">
                          <a:extLst>
                            <a:ext uri="http://customooxmlschemas.google.com/">
                              <go:slidesCustomData xmlns:go="http://customooxmlschemas.google.com/" textRoundtripDataId="1"/>
                            </a:ext>
                          </a:extLst>
                        </a:rPr>
                        <a:t>SST</a:t>
                      </a:r>
                      <a:r>
                        <a:rPr lang="en-US" sz="1600" u="none" cap="none" strike="noStrike"/>
                        <a:t>)</a:t>
                      </a:r>
                      <a:endParaRPr sz="1600" u="none" cap="none" strike="noStrike"/>
                    </a:p>
                  </a:txBody>
                  <a:tcPr marT="91425" marB="91425" marR="91425" marL="91425">
                    <a:lnB cap="flat" cmpd="sng" w="9525">
                      <a:solidFill>
                        <a:srgbClr val="9E9E9E"/>
                      </a:solidFill>
                      <a:prstDash val="solid"/>
                      <a:round/>
                      <a:headEnd len="sm" w="sm" type="none"/>
                      <a:tailEnd len="sm" w="sm" type="none"/>
                    </a:lnB>
                  </a:tcPr>
                </a:tc>
              </a:tr>
              <a:tr h="499650">
                <a:tc>
                  <a:txBody>
                    <a:bodyPr/>
                    <a:lstStyle/>
                    <a:p>
                      <a:pPr indent="0" lvl="0" marL="0" marR="0" rtl="0" algn="l">
                        <a:lnSpc>
                          <a:spcPct val="100000"/>
                        </a:lnSpc>
                        <a:spcBef>
                          <a:spcPts val="0"/>
                        </a:spcBef>
                        <a:spcAft>
                          <a:spcPts val="0"/>
                        </a:spcAft>
                        <a:buClr>
                          <a:srgbClr val="000000"/>
                        </a:buClr>
                        <a:buSzPts val="1400"/>
                        <a:buFont typeface="Arial"/>
                        <a:buNone/>
                      </a:pPr>
                      <a:r>
                        <a:rPr lang="en-US" sz="1600" u="none" cap="none" strike="noStrike"/>
                        <a:t>Chlorophyll Concentration and Algal Pigments</a:t>
                      </a:r>
                      <a:endParaRPr sz="16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600" u="none" cap="none" strike="noStrike"/>
                        <a:t>Chlorophyll-a Absorption </a:t>
                      </a:r>
                      <a:br>
                        <a:rPr lang="en-US" sz="1600" u="none" cap="none" strike="noStrike"/>
                      </a:br>
                      <a:r>
                        <a:rPr lang="en-US" sz="1600" u="none" cap="none" strike="noStrike"/>
                        <a:t>Chlorophyll Fluorescence </a:t>
                      </a:r>
                      <a:br>
                        <a:rPr lang="en-US" sz="1600" u="none" cap="none" strike="noStrike"/>
                      </a:br>
                      <a:r>
                        <a:rPr lang="en-US" sz="1600" u="none" cap="none" strike="noStrike"/>
                        <a:t>Phytoplankton Community Composition</a:t>
                      </a:r>
                      <a:endParaRPr sz="1600" u="none" cap="none" strike="noStrike"/>
                    </a:p>
                    <a:p>
                      <a:pPr indent="0" lvl="0" marL="0" marR="0" rtl="0" algn="l">
                        <a:lnSpc>
                          <a:spcPct val="100000"/>
                        </a:lnSpc>
                        <a:spcBef>
                          <a:spcPts val="0"/>
                        </a:spcBef>
                        <a:spcAft>
                          <a:spcPts val="0"/>
                        </a:spcAft>
                        <a:buClr>
                          <a:srgbClr val="000000"/>
                        </a:buClr>
                        <a:buSzPts val="1400"/>
                        <a:buFont typeface="Arial"/>
                        <a:buNone/>
                      </a:pPr>
                      <a:r>
                        <a:rPr lang="en-US" sz="1600" u="none" cap="none" strike="noStrike"/>
                        <a:t>Spectral characteristic algorithms </a:t>
                      </a:r>
                      <a:endParaRPr sz="16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99650">
                <a:tc>
                  <a:txBody>
                    <a:bodyPr/>
                    <a:lstStyle/>
                    <a:p>
                      <a:pPr indent="0" lvl="0" marL="0" marR="0" rtl="0" algn="l">
                        <a:lnSpc>
                          <a:spcPct val="100000"/>
                        </a:lnSpc>
                        <a:spcBef>
                          <a:spcPts val="0"/>
                        </a:spcBef>
                        <a:spcAft>
                          <a:spcPts val="0"/>
                        </a:spcAft>
                        <a:buClr>
                          <a:srgbClr val="000000"/>
                        </a:buClr>
                        <a:buSzPts val="1400"/>
                        <a:buFont typeface="Arial"/>
                        <a:buNone/>
                      </a:pPr>
                      <a:r>
                        <a:rPr lang="en-US" sz="1600" u="none" cap="none" strike="noStrike"/>
                        <a:t>Colored Dissolved Organic Matter (CDOM)</a:t>
                      </a:r>
                      <a:endParaRPr sz="1600" u="none" cap="none" strike="noStrike"/>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600" u="none" cap="none" strike="noStrike"/>
                        <a:t>Absorption by CDOM (</a:t>
                      </a:r>
                      <a:r>
                        <a:rPr lang="en-US" sz="1600" u="none" cap="none" strike="noStrike">
                          <a:latin typeface="Noto Sans Symbols"/>
                          <a:ea typeface="Noto Sans Symbols"/>
                          <a:cs typeface="Noto Sans Symbols"/>
                          <a:sym typeface="Noto Sans Symbols"/>
                        </a:rPr>
                        <a:t>α</a:t>
                      </a:r>
                      <a:r>
                        <a:rPr baseline="-25000" lang="en-US" sz="1600" u="none" cap="none" strike="noStrike"/>
                        <a:t>dg</a:t>
                      </a:r>
                      <a:r>
                        <a:rPr lang="en-US" sz="1600" u="none" cap="none" strike="noStrike"/>
                        <a:t>)</a:t>
                      </a:r>
                      <a:endParaRPr sz="1600" u="none" cap="none" strike="noStrike"/>
                    </a:p>
                  </a:txBody>
                  <a:tcPr marT="91425" marB="91425" marR="91425" marL="91425">
                    <a:lnT cap="flat" cmpd="sng" w="9525">
                      <a:solidFill>
                        <a:srgbClr val="9E9E9E"/>
                      </a:solidFill>
                      <a:prstDash val="solid"/>
                      <a:round/>
                      <a:headEnd len="sm" w="sm" type="none"/>
                      <a:tailEnd len="sm" w="sm" type="none"/>
                    </a:lnT>
                  </a:tcPr>
                </a:tc>
              </a:tr>
              <a:tr h="928050">
                <a:tc>
                  <a:txBody>
                    <a:bodyPr/>
                    <a:lstStyle/>
                    <a:p>
                      <a:pPr indent="0" lvl="0" marL="0" marR="0" rtl="0" algn="l">
                        <a:lnSpc>
                          <a:spcPct val="100000"/>
                        </a:lnSpc>
                        <a:spcBef>
                          <a:spcPts val="0"/>
                        </a:spcBef>
                        <a:spcAft>
                          <a:spcPts val="0"/>
                        </a:spcAft>
                        <a:buClr>
                          <a:srgbClr val="000000"/>
                        </a:buClr>
                        <a:buSzPts val="1400"/>
                        <a:buFont typeface="Arial"/>
                        <a:buNone/>
                      </a:pPr>
                      <a:r>
                        <a:rPr lang="en-US" sz="1600" u="none" cap="none" strike="noStrike"/>
                        <a:t>Turbidity, Water Clarity</a:t>
                      </a:r>
                      <a:endParaRPr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600" u="none" cap="none" strike="noStrike"/>
                        <a:t>Diffuse Attenuation of Light at 490 nm (K</a:t>
                      </a:r>
                      <a:r>
                        <a:rPr baseline="-25000" lang="en-US" sz="1600" u="none" cap="none" strike="noStrike"/>
                        <a:t>d</a:t>
                      </a:r>
                      <a:r>
                        <a:rPr lang="en-US" sz="1600" u="none" cap="none" strike="noStrike"/>
                        <a:t>) </a:t>
                      </a:r>
                      <a:br>
                        <a:rPr lang="en-US" sz="1600" u="none" cap="none" strike="noStrike"/>
                      </a:br>
                      <a:r>
                        <a:rPr lang="en-US" sz="1600" u="none" cap="none" strike="noStrike">
                          <a:solidFill>
                            <a:schemeClr val="dk1"/>
                          </a:solidFill>
                        </a:rPr>
                        <a:t>Diffuse Attenuation for Photosynthetically Active Radiation</a:t>
                      </a:r>
                      <a:r>
                        <a:rPr lang="en-US" sz="1500" u="none" cap="none" strike="noStrike">
                          <a:solidFill>
                            <a:schemeClr val="dk1"/>
                          </a:solidFill>
                          <a:latin typeface="Arial Narrow"/>
                          <a:ea typeface="Arial Narrow"/>
                          <a:cs typeface="Arial Narrow"/>
                          <a:sym typeface="Arial Narrow"/>
                        </a:rPr>
                        <a:t> (</a:t>
                      </a:r>
                      <a:r>
                        <a:rPr lang="en-US" sz="1600" u="none" cap="none" strike="noStrike"/>
                        <a:t>K</a:t>
                      </a:r>
                      <a:r>
                        <a:rPr baseline="-25000" lang="en-US" sz="1600" u="none" cap="none" strike="noStrike"/>
                        <a:t>d</a:t>
                      </a:r>
                      <a:r>
                        <a:rPr lang="en-US" sz="1600" u="none" cap="none" strike="noStrike"/>
                        <a:t>PAR)</a:t>
                      </a:r>
                      <a:br>
                        <a:rPr lang="en-US" sz="1600" u="none" cap="none" strike="noStrike"/>
                      </a:br>
                      <a:r>
                        <a:rPr lang="en-US" sz="1600" u="none" cap="none" strike="noStrike"/>
                        <a:t>Euphotic Zone Depth</a:t>
                      </a:r>
                      <a:endParaRPr sz="1600" u="none" cap="none" strike="noStrike"/>
                    </a:p>
                  </a:txBody>
                  <a:tcPr marT="91425" marB="91425" marR="91425" marL="91425"/>
                </a:tc>
              </a:tr>
              <a:tr h="670525">
                <a:tc>
                  <a:txBody>
                    <a:bodyPr/>
                    <a:lstStyle/>
                    <a:p>
                      <a:pPr indent="0" lvl="0" marL="0" marR="0" rtl="0" algn="l">
                        <a:lnSpc>
                          <a:spcPct val="100000"/>
                        </a:lnSpc>
                        <a:spcBef>
                          <a:spcPts val="0"/>
                        </a:spcBef>
                        <a:spcAft>
                          <a:spcPts val="0"/>
                        </a:spcAft>
                        <a:buClr>
                          <a:srgbClr val="000000"/>
                        </a:buClr>
                        <a:buSzPts val="1400"/>
                        <a:buFont typeface="Arial"/>
                        <a:buNone/>
                      </a:pPr>
                      <a:r>
                        <a:rPr lang="en-US" sz="1600" u="none" cap="none" strike="noStrike"/>
                        <a:t>Total Suspended Solids</a:t>
                      </a:r>
                      <a:endParaRPr sz="1600" u="none" cap="none" strike="noStrike"/>
                    </a:p>
                    <a:p>
                      <a:pPr indent="0" lvl="0" marL="0" marR="0" rtl="0" algn="l">
                        <a:lnSpc>
                          <a:spcPct val="100000"/>
                        </a:lnSpc>
                        <a:spcBef>
                          <a:spcPts val="0"/>
                        </a:spcBef>
                        <a:spcAft>
                          <a:spcPts val="0"/>
                        </a:spcAft>
                        <a:buClr>
                          <a:schemeClr val="dk1"/>
                        </a:buClr>
                        <a:buSzPts val="1400"/>
                        <a:buFont typeface="Arial"/>
                        <a:buNone/>
                      </a:pPr>
                      <a:r>
                        <a:rPr lang="en-US" sz="1600" u="none" cap="none" strike="noStrike">
                          <a:solidFill>
                            <a:schemeClr val="dk1"/>
                          </a:solidFill>
                        </a:rPr>
                        <a:t>(Total Suspended Matter,</a:t>
                      </a:r>
                      <a:br>
                        <a:rPr lang="en-US" sz="1600" u="none" cap="none" strike="noStrike">
                          <a:solidFill>
                            <a:schemeClr val="dk1"/>
                          </a:solidFill>
                        </a:rPr>
                      </a:br>
                      <a:r>
                        <a:rPr lang="en-US" sz="1600" u="none" cap="none" strike="noStrike">
                          <a:solidFill>
                            <a:schemeClr val="dk1"/>
                          </a:solidFill>
                        </a:rPr>
                        <a:t>Suspended Particulate Matter)</a:t>
                      </a:r>
                      <a:endParaRPr sz="1600" u="none" cap="none" strike="noStrike"/>
                    </a:p>
                  </a:txBody>
                  <a:tcPr marT="91425" marB="91425" marR="91425" marL="91425"/>
                </a:tc>
                <a:tc>
                  <a:txBody>
                    <a:bodyPr/>
                    <a:lstStyle/>
                    <a:p>
                      <a:pPr indent="0" lvl="0" marL="0" marR="0" rtl="0" algn="l">
                        <a:lnSpc>
                          <a:spcPct val="100000"/>
                        </a:lnSpc>
                        <a:spcBef>
                          <a:spcPts val="0"/>
                        </a:spcBef>
                        <a:spcAft>
                          <a:spcPts val="0"/>
                        </a:spcAft>
                        <a:buClr>
                          <a:schemeClr val="dk1"/>
                        </a:buClr>
                        <a:buSzPts val="1400"/>
                        <a:buFont typeface="Arial"/>
                        <a:buNone/>
                      </a:pPr>
                      <a:r>
                        <a:rPr lang="en-US" sz="1600" u="none" cap="none" strike="noStrike">
                          <a:solidFill>
                            <a:schemeClr val="dk1"/>
                          </a:solidFill>
                        </a:rPr>
                        <a:t>Total Suspended Solids</a:t>
                      </a:r>
                      <a:endParaRPr sz="1600" u="none" cap="none" strike="noStrike"/>
                    </a:p>
                    <a:p>
                      <a:pPr indent="0" lvl="0" marL="0" marR="0" rtl="0" algn="l">
                        <a:lnSpc>
                          <a:spcPct val="100000"/>
                        </a:lnSpc>
                        <a:spcBef>
                          <a:spcPts val="0"/>
                        </a:spcBef>
                        <a:spcAft>
                          <a:spcPts val="0"/>
                        </a:spcAft>
                        <a:buClr>
                          <a:srgbClr val="000000"/>
                        </a:buClr>
                        <a:buSzPts val="1400"/>
                        <a:buFont typeface="Arial"/>
                        <a:buNone/>
                      </a:pPr>
                      <a:r>
                        <a:rPr lang="en-US" sz="1600" u="none" cap="none" strike="noStrike"/>
                        <a:t>(Total Suspended Matter, </a:t>
                      </a:r>
                      <a:br>
                        <a:rPr lang="en-US" sz="1600" u="none" cap="none" strike="noStrike"/>
                      </a:br>
                      <a:r>
                        <a:rPr lang="en-US" sz="1600" u="none" cap="none" strike="noStrike"/>
                        <a:t>Suspended Particulate Matter)</a:t>
                      </a:r>
                      <a:endParaRPr sz="1600" u="none" cap="none" strike="noStrike"/>
                    </a:p>
                  </a:txBody>
                  <a:tcPr marT="91425" marB="91425" marR="91425" marL="91425"/>
                </a:tc>
              </a:tr>
              <a:tr h="48640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Salinity</a:t>
                      </a:r>
                      <a:endParaRPr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rPr>
                        <a:t>Sea Surface Salinity (open ocean only, not available for coastal areas)</a:t>
                      </a:r>
                      <a:endParaRPr sz="1600" u="none" cap="none" strike="noStrike">
                        <a:solidFill>
                          <a:schemeClr val="dk1"/>
                        </a:solidFill>
                      </a:endParaRPr>
                    </a:p>
                  </a:txBody>
                  <a:tcPr marT="91425" marB="91425" marR="91425" marL="91425"/>
                </a:tc>
              </a:tr>
            </a:tbl>
          </a:graphicData>
        </a:graphic>
      </p:graphicFrame>
      <p:sp>
        <p:nvSpPr>
          <p:cNvPr id="93" name="Google Shape;93;g1074fe0e50b_6_0"/>
          <p:cNvSpPr txBox="1"/>
          <p:nvPr/>
        </p:nvSpPr>
        <p:spPr>
          <a:xfrm>
            <a:off x="859550" y="187125"/>
            <a:ext cx="103872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1E4E79"/>
                </a:solidFill>
                <a:latin typeface="Arial Narrow"/>
                <a:ea typeface="Arial Narrow"/>
                <a:cs typeface="Arial Narrow"/>
                <a:sym typeface="Arial Narrow"/>
              </a:rPr>
              <a:t>How </a:t>
            </a:r>
            <a:r>
              <a:rPr b="0" i="1" lang="en-US" sz="3200" u="none" cap="none" strike="noStrike">
                <a:solidFill>
                  <a:srgbClr val="1E4E79"/>
                </a:solidFill>
                <a:latin typeface="Arial Narrow"/>
                <a:ea typeface="Arial Narrow"/>
                <a:cs typeface="Arial Narrow"/>
                <a:sym typeface="Arial Narrow"/>
              </a:rPr>
              <a:t>In-Situ </a:t>
            </a:r>
            <a:r>
              <a:rPr b="0" i="0" lang="en-US" sz="3200" u="none" cap="none" strike="noStrike">
                <a:solidFill>
                  <a:srgbClr val="1E4E79"/>
                </a:solidFill>
                <a:latin typeface="Arial Narrow"/>
                <a:ea typeface="Arial Narrow"/>
                <a:cs typeface="Arial Narrow"/>
                <a:sym typeface="Arial Narrow"/>
              </a:rPr>
              <a:t>and Satellite observations roughly correspond</a:t>
            </a:r>
            <a:endParaRPr b="0" i="0" sz="3200" u="none" cap="none" strike="noStrike">
              <a:solidFill>
                <a:srgbClr val="1E4E79"/>
              </a:solidFill>
              <a:latin typeface="Arial Narrow"/>
              <a:ea typeface="Arial Narrow"/>
              <a:cs typeface="Arial Narrow"/>
              <a:sym typeface="Arial Narrow"/>
            </a:endParaRPr>
          </a:p>
        </p:txBody>
      </p:sp>
      <p:pic>
        <p:nvPicPr>
          <p:cNvPr id="94" name="Google Shape;94;g1074fe0e50b_6_0"/>
          <p:cNvPicPr preferRelativeResize="0"/>
          <p:nvPr/>
        </p:nvPicPr>
        <p:blipFill rotWithShape="1">
          <a:blip r:embed="rId3">
            <a:alphaModFix/>
          </a:blip>
          <a:srcRect b="0" l="0" r="0" t="0"/>
          <a:stretch/>
        </p:blipFill>
        <p:spPr>
          <a:xfrm>
            <a:off x="5943600" y="3276600"/>
            <a:ext cx="304800" cy="30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5000"/>
                                        <p:tgtEl>
                                          <p:spTgt spid="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g102a136d062_1_0"/>
          <p:cNvSpPr txBox="1"/>
          <p:nvPr>
            <p:ph type="title"/>
          </p:nvPr>
        </p:nvSpPr>
        <p:spPr>
          <a:xfrm>
            <a:off x="528298" y="11557"/>
            <a:ext cx="10515600" cy="1325700"/>
          </a:xfrm>
          <a:prstGeom prst="rect">
            <a:avLst/>
          </a:prstGeom>
          <a:noFill/>
          <a:ln>
            <a:noFill/>
          </a:ln>
          <a:effectLst>
            <a:outerShdw blurRad="63500" rotWithShape="0" algn="ctr" dir="2700000" dist="53882">
              <a:schemeClr val="lt1">
                <a:alpha val="74509"/>
              </a:scheme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t>Measurement Scales</a:t>
            </a:r>
            <a:br>
              <a:rPr lang="en-US"/>
            </a:br>
            <a:r>
              <a:rPr lang="en-US" sz="3200">
                <a:latin typeface="Arial Narrow"/>
                <a:ea typeface="Arial Narrow"/>
                <a:cs typeface="Arial Narrow"/>
                <a:sym typeface="Arial Narrow"/>
              </a:rPr>
              <a:t> </a:t>
            </a:r>
            <a:endParaRPr/>
          </a:p>
        </p:txBody>
      </p:sp>
      <p:sp>
        <p:nvSpPr>
          <p:cNvPr id="100" name="Google Shape;100;g102a136d062_1_0"/>
          <p:cNvSpPr txBox="1"/>
          <p:nvPr>
            <p:ph idx="11" type="ftr"/>
          </p:nvPr>
        </p:nvSpPr>
        <p:spPr>
          <a:xfrm>
            <a:off x="1221458" y="6441410"/>
            <a:ext cx="93693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Course                                      http://coastwatch.noaa.gov</a:t>
            </a:r>
            <a:endParaRPr/>
          </a:p>
        </p:txBody>
      </p:sp>
      <p:pic>
        <p:nvPicPr>
          <p:cNvPr id="101" name="Google Shape;101;g102a136d062_1_0"/>
          <p:cNvPicPr preferRelativeResize="0"/>
          <p:nvPr/>
        </p:nvPicPr>
        <p:blipFill rotWithShape="1">
          <a:blip r:embed="rId3">
            <a:alphaModFix/>
          </a:blip>
          <a:srcRect b="0" l="0" r="0" t="0"/>
          <a:stretch/>
        </p:blipFill>
        <p:spPr>
          <a:xfrm>
            <a:off x="584200" y="1141857"/>
            <a:ext cx="11023600" cy="3644900"/>
          </a:xfrm>
          <a:prstGeom prst="rect">
            <a:avLst/>
          </a:prstGeom>
          <a:noFill/>
          <a:ln>
            <a:noFill/>
          </a:ln>
        </p:spPr>
      </p:pic>
      <p:sp>
        <p:nvSpPr>
          <p:cNvPr id="102" name="Google Shape;102;g102a136d062_1_0"/>
          <p:cNvSpPr txBox="1"/>
          <p:nvPr/>
        </p:nvSpPr>
        <p:spPr>
          <a:xfrm>
            <a:off x="479686" y="5066678"/>
            <a:ext cx="112125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Comparison of how typical chl-a distribution patterns (a) are resolved with moderate-resolution satellite sensors (b) and in situ measurements (c). </a:t>
            </a:r>
            <a:endParaRPr b="0"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3" name="Google Shape;103;g102a136d062_1_0"/>
          <p:cNvSpPr txBox="1"/>
          <p:nvPr/>
        </p:nvSpPr>
        <p:spPr>
          <a:xfrm>
            <a:off x="7767298" y="6134889"/>
            <a:ext cx="4424700" cy="314100"/>
          </a:xfrm>
          <a:prstGeom prst="rect">
            <a:avLst/>
          </a:prstGeom>
          <a:noFill/>
          <a:ln>
            <a:noFill/>
          </a:ln>
        </p:spPr>
        <p:txBody>
          <a:bodyPr anchorCtr="0" anchor="t" bIns="45700" lIns="91425" spcFirstLastPara="1" rIns="91425" wrap="square" tIns="45700">
            <a:spAutoFit/>
          </a:bodyPr>
          <a:lstStyle/>
          <a:p>
            <a:pPr indent="0" lvl="0" marL="0" marR="0" rtl="0" algn="r">
              <a:lnSpc>
                <a:spcPct val="80000"/>
              </a:lnSpc>
              <a:spcBef>
                <a:spcPts val="0"/>
              </a:spcBef>
              <a:spcAft>
                <a:spcPts val="0"/>
              </a:spcAft>
              <a:buClr>
                <a:srgbClr val="000000"/>
              </a:buClr>
              <a:buSzPts val="1600"/>
              <a:buFont typeface="Arial"/>
              <a:buNone/>
            </a:pPr>
            <a:r>
              <a:rPr b="0" i="0" lang="en-US" sz="1600" u="none" cap="none" strike="noStrike">
                <a:solidFill>
                  <a:srgbClr val="1F4E79"/>
                </a:solidFill>
                <a:latin typeface="Arial Narrow"/>
                <a:ea typeface="Arial Narrow"/>
                <a:cs typeface="Arial Narrow"/>
                <a:sym typeface="Arial Narrow"/>
              </a:rPr>
              <a:t>Odermatt et al., Earth Syst. Sci. Data, 2018</a:t>
            </a:r>
            <a:r>
              <a:rPr b="0" i="0" lang="en-US" sz="1800" u="none" cap="none" strike="noStrike">
                <a:solidFill>
                  <a:schemeClr val="dk1"/>
                </a:solidFill>
                <a:latin typeface="Arial Narrow"/>
                <a:ea typeface="Arial Narrow"/>
                <a:cs typeface="Arial Narrow"/>
                <a:sym typeface="Arial Narrow"/>
              </a:rPr>
              <a:t> </a:t>
            </a:r>
            <a:endParaRPr b="0" i="0" sz="1400" u="none" cap="none" strike="noStrike">
              <a:solidFill>
                <a:srgbClr val="000000"/>
              </a:solidFill>
              <a:latin typeface="Arial"/>
              <a:ea typeface="Arial"/>
              <a:cs typeface="Arial"/>
              <a:sym typeface="Arial"/>
            </a:endParaRPr>
          </a:p>
        </p:txBody>
      </p:sp>
      <p:pic>
        <p:nvPicPr>
          <p:cNvPr id="104" name="Google Shape;104;g102a136d062_1_0"/>
          <p:cNvPicPr preferRelativeResize="0"/>
          <p:nvPr/>
        </p:nvPicPr>
        <p:blipFill rotWithShape="1">
          <a:blip r:embed="rId4">
            <a:alphaModFix/>
          </a:blip>
          <a:srcRect b="0" l="0" r="0" t="0"/>
          <a:stretch/>
        </p:blipFill>
        <p:spPr>
          <a:xfrm>
            <a:off x="5943600" y="3276600"/>
            <a:ext cx="304800" cy="30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5000"/>
                                        <p:tgtEl>
                                          <p:spTgt spid="1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g1074fe0e50b_9_0"/>
          <p:cNvSpPr txBox="1"/>
          <p:nvPr>
            <p:ph type="title"/>
          </p:nvPr>
        </p:nvSpPr>
        <p:spPr>
          <a:xfrm>
            <a:off x="528300" y="-217050"/>
            <a:ext cx="11487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extLst>
                  <a:ext uri="http://customooxmlschemas.google.com/">
                    <go:slidesCustomData xmlns:go="http://customooxmlschemas.google.com/" textRoundtripDataId="2"/>
                  </a:ext>
                </a:extLst>
              </a:rPr>
              <a:t>Other parameters associated with, but NOT measured by satellite data </a:t>
            </a:r>
            <a:r>
              <a:rPr lang="en-US">
                <a:latin typeface="Arial Narrow"/>
                <a:ea typeface="Arial Narrow"/>
                <a:cs typeface="Arial Narrow"/>
                <a:sym typeface="Arial Narrow"/>
                <a:extLst>
                  <a:ext uri="http://customooxmlschemas.google.com/">
                    <go:slidesCustomData xmlns:go="http://customooxmlschemas.google.com/" textRoundtripDataId="3"/>
                  </a:ext>
                </a:extLst>
              </a:rPr>
              <a:t>  </a:t>
            </a:r>
            <a:endParaRPr>
              <a:latin typeface="Arial Narrow"/>
              <a:ea typeface="Arial Narrow"/>
              <a:cs typeface="Arial Narrow"/>
              <a:sym typeface="Arial Narrow"/>
            </a:endParaRPr>
          </a:p>
        </p:txBody>
      </p:sp>
      <p:sp>
        <p:nvSpPr>
          <p:cNvPr id="111" name="Google Shape;111;g1074fe0e50b_9_0"/>
          <p:cNvSpPr txBox="1"/>
          <p:nvPr>
            <p:ph idx="1" type="body"/>
          </p:nvPr>
        </p:nvSpPr>
        <p:spPr>
          <a:xfrm>
            <a:off x="257550" y="1160401"/>
            <a:ext cx="11057100" cy="6078600"/>
          </a:xfrm>
          <a:prstGeom prst="rect">
            <a:avLst/>
          </a:prstGeom>
          <a:noFill/>
          <a:ln>
            <a:noFill/>
          </a:ln>
        </p:spPr>
        <p:txBody>
          <a:bodyPr anchorCtr="0" anchor="t" bIns="45700" lIns="91425" spcFirstLastPara="1" rIns="91425" wrap="square" tIns="45700">
            <a:noAutofit/>
          </a:bodyPr>
          <a:lstStyle/>
          <a:p>
            <a:pPr indent="-165100" lvl="0" marL="228600" rtl="0" algn="l">
              <a:lnSpc>
                <a:spcPct val="90000"/>
              </a:lnSpc>
              <a:spcBef>
                <a:spcPts val="1000"/>
              </a:spcBef>
              <a:spcAft>
                <a:spcPts val="0"/>
              </a:spcAft>
              <a:buSzPts val="1800"/>
              <a:buChar char="●"/>
            </a:pPr>
            <a:r>
              <a:rPr b="1" lang="en-US" sz="1800"/>
              <a:t>Algal toxins</a:t>
            </a:r>
            <a:endParaRPr b="1" sz="1800"/>
          </a:p>
          <a:p>
            <a:pPr indent="-190500" lvl="1" marL="685800" rtl="0" algn="l">
              <a:lnSpc>
                <a:spcPct val="90000"/>
              </a:lnSpc>
              <a:spcBef>
                <a:spcPts val="500"/>
              </a:spcBef>
              <a:spcAft>
                <a:spcPts val="0"/>
              </a:spcAft>
              <a:buSzPts val="1800"/>
              <a:buChar char="○"/>
            </a:pPr>
            <a:r>
              <a:rPr lang="en-US" sz="1800"/>
              <a:t>Most toxins are colorless and so are not directly measurable from ocean color remote sensing. </a:t>
            </a:r>
            <a:endParaRPr sz="1800"/>
          </a:p>
          <a:p>
            <a:pPr indent="-190500" lvl="1" marL="685800" rtl="0" algn="l">
              <a:lnSpc>
                <a:spcPct val="90000"/>
              </a:lnSpc>
              <a:spcBef>
                <a:spcPts val="500"/>
              </a:spcBef>
              <a:spcAft>
                <a:spcPts val="0"/>
              </a:spcAft>
              <a:buSzPts val="1800"/>
              <a:buChar char="○"/>
            </a:pPr>
            <a:r>
              <a:rPr lang="en-US" sz="1800"/>
              <a:t>The relationship between pigments or cell densities and cyanotoxins is highly variable and remains a challenge for satellite remote sensing of algal bloom toxicity. </a:t>
            </a:r>
            <a:endParaRPr sz="3000"/>
          </a:p>
          <a:p>
            <a:pPr indent="-165100" lvl="0" marL="228600" rtl="0" algn="l">
              <a:lnSpc>
                <a:spcPct val="90000"/>
              </a:lnSpc>
              <a:spcBef>
                <a:spcPts val="1000"/>
              </a:spcBef>
              <a:spcAft>
                <a:spcPts val="0"/>
              </a:spcAft>
              <a:buSzPts val="1800"/>
              <a:buChar char="●"/>
            </a:pPr>
            <a:r>
              <a:rPr b="1" lang="en-US" sz="1800"/>
              <a:t>Nutrients</a:t>
            </a:r>
            <a:endParaRPr b="1" sz="1800"/>
          </a:p>
          <a:p>
            <a:pPr indent="-190500" lvl="1" marL="685800" rtl="0" algn="l">
              <a:lnSpc>
                <a:spcPct val="90000"/>
              </a:lnSpc>
              <a:spcBef>
                <a:spcPts val="500"/>
              </a:spcBef>
              <a:spcAft>
                <a:spcPts val="0"/>
              </a:spcAft>
              <a:buSzPts val="1800"/>
              <a:buChar char="○"/>
            </a:pPr>
            <a:r>
              <a:rPr lang="en-US" sz="1800"/>
              <a:t>Do not contribute directly to water spectral signature but contribute to ocean color indirectly through promotion of algal growth.</a:t>
            </a:r>
            <a:endParaRPr sz="1800"/>
          </a:p>
          <a:p>
            <a:pPr indent="-190500" lvl="1" marL="685800" rtl="0" algn="l">
              <a:lnSpc>
                <a:spcPct val="90000"/>
              </a:lnSpc>
              <a:spcBef>
                <a:spcPts val="500"/>
              </a:spcBef>
              <a:spcAft>
                <a:spcPts val="0"/>
              </a:spcAft>
              <a:buSzPts val="1800"/>
              <a:buChar char="○"/>
            </a:pPr>
            <a:r>
              <a:rPr lang="en-US" sz="1800"/>
              <a:t>Statistical relationships are often based on an increase in chlorophyll with nutrients, as long as nutrients are the limiting growth factor. </a:t>
            </a:r>
            <a:endParaRPr sz="3000"/>
          </a:p>
          <a:p>
            <a:pPr indent="-165100" lvl="0" marL="228600" rtl="0" algn="l">
              <a:lnSpc>
                <a:spcPct val="90000"/>
              </a:lnSpc>
              <a:spcBef>
                <a:spcPts val="1000"/>
              </a:spcBef>
              <a:spcAft>
                <a:spcPts val="0"/>
              </a:spcAft>
              <a:buSzPts val="1800"/>
              <a:buChar char="●"/>
            </a:pPr>
            <a:r>
              <a:rPr b="1" lang="en-US" sz="1800"/>
              <a:t>Dissolved oxygen </a:t>
            </a:r>
            <a:endParaRPr sz="1800"/>
          </a:p>
          <a:p>
            <a:pPr indent="-190500" lvl="1" marL="685800" rtl="0" algn="l">
              <a:lnSpc>
                <a:spcPct val="90000"/>
              </a:lnSpc>
              <a:spcBef>
                <a:spcPts val="500"/>
              </a:spcBef>
              <a:spcAft>
                <a:spcPts val="0"/>
              </a:spcAft>
              <a:buSzPts val="1800"/>
              <a:buChar char="○"/>
            </a:pPr>
            <a:r>
              <a:rPr lang="en-US" sz="1800"/>
              <a:t>Remote sensing of chlorophyll-</a:t>
            </a:r>
            <a:r>
              <a:rPr i="1" lang="en-US" sz="1800"/>
              <a:t>a</a:t>
            </a:r>
            <a:r>
              <a:rPr lang="en-US" sz="1800"/>
              <a:t>, algal blooms and/or temperature may provide valuable information to understand hypoxia events.</a:t>
            </a:r>
            <a:endParaRPr sz="1800"/>
          </a:p>
          <a:p>
            <a:pPr indent="-165100" lvl="0" marL="228600" rtl="0" algn="l">
              <a:lnSpc>
                <a:spcPct val="90000"/>
              </a:lnSpc>
              <a:spcBef>
                <a:spcPts val="1000"/>
              </a:spcBef>
              <a:spcAft>
                <a:spcPts val="0"/>
              </a:spcAft>
              <a:buSzPts val="1800"/>
              <a:buChar char="●"/>
            </a:pPr>
            <a:r>
              <a:rPr b="1" lang="en-US" sz="1800"/>
              <a:t>Pollutants/metals/microbial contamination</a:t>
            </a:r>
            <a:endParaRPr b="1" sz="1800"/>
          </a:p>
          <a:p>
            <a:pPr indent="-190500" lvl="1" marL="685800" rtl="0" algn="l">
              <a:lnSpc>
                <a:spcPct val="90000"/>
              </a:lnSpc>
              <a:spcBef>
                <a:spcPts val="0"/>
              </a:spcBef>
              <a:spcAft>
                <a:spcPts val="0"/>
              </a:spcAft>
              <a:buClr>
                <a:srgbClr val="262626"/>
              </a:buClr>
              <a:buSzPts val="1800"/>
              <a:buChar char="○"/>
            </a:pPr>
            <a:r>
              <a:rPr lang="en-US" sz="1800"/>
              <a:t>Not measurable directly with remote sensing.</a:t>
            </a:r>
            <a:endParaRPr sz="1800"/>
          </a:p>
          <a:p>
            <a:pPr indent="-190500" lvl="1" marL="685800" rtl="0" algn="l">
              <a:lnSpc>
                <a:spcPct val="90000"/>
              </a:lnSpc>
              <a:spcBef>
                <a:spcPts val="0"/>
              </a:spcBef>
              <a:spcAft>
                <a:spcPts val="0"/>
              </a:spcAft>
              <a:buClr>
                <a:srgbClr val="262626"/>
              </a:buClr>
              <a:buSzPts val="1800"/>
              <a:buChar char="○"/>
            </a:pPr>
            <a:r>
              <a:rPr lang="en-US" sz="1800"/>
              <a:t>May be inferred indirectly through their association with particulate and/or dissolved organic matter in plumes or resuspension events. </a:t>
            </a:r>
            <a:endParaRPr sz="2900"/>
          </a:p>
        </p:txBody>
      </p:sp>
      <p:sp>
        <p:nvSpPr>
          <p:cNvPr id="112" name="Google Shape;112;g1074fe0e50b_9_0"/>
          <p:cNvSpPr txBox="1"/>
          <p:nvPr>
            <p:ph idx="11" type="ftr"/>
          </p:nvPr>
        </p:nvSpPr>
        <p:spPr>
          <a:xfrm>
            <a:off x="1200193" y="6441410"/>
            <a:ext cx="10722900" cy="335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Course                                      http://coastwatch.noaa.gov</a:t>
            </a:r>
            <a:endParaRPr/>
          </a:p>
        </p:txBody>
      </p:sp>
      <p:pic>
        <p:nvPicPr>
          <p:cNvPr id="113" name="Google Shape;113;g1074fe0e50b_9_0"/>
          <p:cNvPicPr preferRelativeResize="0"/>
          <p:nvPr/>
        </p:nvPicPr>
        <p:blipFill rotWithShape="1">
          <a:blip r:embed="rId3">
            <a:alphaModFix/>
          </a:blip>
          <a:srcRect b="0" l="0" r="0" t="0"/>
          <a:stretch/>
        </p:blipFill>
        <p:spPr>
          <a:xfrm>
            <a:off x="5943600" y="3276600"/>
            <a:ext cx="304800" cy="30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5000"/>
                                        <p:tgtEl>
                                          <p:spTgt spid="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g1074fe0e50b_10_160"/>
          <p:cNvSpPr txBox="1"/>
          <p:nvPr>
            <p:ph idx="4294967295" type="title"/>
          </p:nvPr>
        </p:nvSpPr>
        <p:spPr>
          <a:xfrm>
            <a:off x="497579" y="72614"/>
            <a:ext cx="9410700" cy="857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Arial Narrow"/>
              <a:buNone/>
            </a:pPr>
            <a:r>
              <a:rPr lang="en-US"/>
              <a:t>Spectral characteristics of oceanic </a:t>
            </a:r>
            <a:r>
              <a:rPr lang="en-US">
                <a:extLst>
                  <a:ext uri="http://customooxmlschemas.google.com/">
                    <go:slidesCustomData xmlns:go="http://customooxmlschemas.google.com/" textRoundtripDataId="4"/>
                  </a:ext>
                </a:extLst>
              </a:rPr>
              <a:t>waters</a:t>
            </a:r>
            <a:endParaRPr/>
          </a:p>
        </p:txBody>
      </p:sp>
      <p:pic>
        <p:nvPicPr>
          <p:cNvPr id="120" name="Google Shape;120;g1074fe0e50b_10_160"/>
          <p:cNvPicPr preferRelativeResize="0"/>
          <p:nvPr/>
        </p:nvPicPr>
        <p:blipFill rotWithShape="1">
          <a:blip r:embed="rId3">
            <a:alphaModFix/>
          </a:blip>
          <a:srcRect b="0" l="0" r="0" t="0"/>
          <a:stretch/>
        </p:blipFill>
        <p:spPr>
          <a:xfrm>
            <a:off x="1531150" y="766750"/>
            <a:ext cx="9160376" cy="5517950"/>
          </a:xfrm>
          <a:prstGeom prst="rect">
            <a:avLst/>
          </a:prstGeom>
          <a:noFill/>
          <a:ln>
            <a:noFill/>
          </a:ln>
        </p:spPr>
      </p:pic>
      <p:sp>
        <p:nvSpPr>
          <p:cNvPr id="121" name="Google Shape;121;g1074fe0e50b_10_160"/>
          <p:cNvSpPr txBox="1"/>
          <p:nvPr>
            <p:ph idx="11" type="ftr"/>
          </p:nvPr>
        </p:nvSpPr>
        <p:spPr>
          <a:xfrm>
            <a:off x="1200193" y="6441410"/>
            <a:ext cx="10722900" cy="335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Course                                      http://coastwatch.noaa.gov</a:t>
            </a:r>
            <a:endParaRPr/>
          </a:p>
        </p:txBody>
      </p:sp>
      <p:sp>
        <p:nvSpPr>
          <p:cNvPr id="122" name="Google Shape;122;g1074fe0e50b_10_160"/>
          <p:cNvSpPr/>
          <p:nvPr/>
        </p:nvSpPr>
        <p:spPr>
          <a:xfrm>
            <a:off x="1422380" y="664396"/>
            <a:ext cx="9377916" cy="5620304"/>
          </a:xfrm>
          <a:prstGeom prst="rect">
            <a:avLst/>
          </a:prstGeom>
          <a:solidFill>
            <a:srgbClr val="2C6EAA"/>
          </a:solidFill>
          <a:ln>
            <a:noFill/>
          </a:ln>
        </p:spPr>
        <p:txBody>
          <a:bodyPr anchorCtr="0" anchor="ctr" bIns="34250" lIns="68525" spcFirstLastPara="1" rIns="68525" wrap="square" tIns="34250">
            <a:noAutofit/>
          </a:bodyPr>
          <a:lstStyle/>
          <a:p>
            <a:pPr indent="0" lvl="0" marL="0" marR="0" rtl="0" algn="l">
              <a:lnSpc>
                <a:spcPct val="100000"/>
              </a:lnSpc>
              <a:spcBef>
                <a:spcPts val="0"/>
              </a:spcBef>
              <a:spcAft>
                <a:spcPts val="0"/>
              </a:spcAft>
              <a:buNone/>
            </a:pPr>
            <a:r>
              <a:t/>
            </a:r>
            <a:endParaRPr b="0" i="0" sz="1350" u="none" cap="none" strike="noStrike">
              <a:solidFill>
                <a:srgbClr val="000000"/>
              </a:solidFill>
              <a:latin typeface="Arial"/>
              <a:ea typeface="Arial"/>
              <a:cs typeface="Arial"/>
              <a:sym typeface="Arial"/>
            </a:endParaRPr>
          </a:p>
        </p:txBody>
      </p:sp>
      <p:pic>
        <p:nvPicPr>
          <p:cNvPr descr="Z:\disk01\ewa_old2\Windows\PowerPt\Mexico\Spectrum4websiteEval.png" id="123" name="Google Shape;123;g1074fe0e50b_10_160"/>
          <p:cNvPicPr preferRelativeResize="0"/>
          <p:nvPr/>
        </p:nvPicPr>
        <p:blipFill rotWithShape="1">
          <a:blip r:embed="rId4">
            <a:alphaModFix/>
          </a:blip>
          <a:srcRect b="0" l="0" r="0" t="0"/>
          <a:stretch/>
        </p:blipFill>
        <p:spPr>
          <a:xfrm>
            <a:off x="2933847" y="3508416"/>
            <a:ext cx="4807402" cy="616744"/>
          </a:xfrm>
          <a:prstGeom prst="rect">
            <a:avLst/>
          </a:prstGeom>
          <a:noFill/>
          <a:ln>
            <a:noFill/>
          </a:ln>
        </p:spPr>
      </p:pic>
      <p:sp>
        <p:nvSpPr>
          <p:cNvPr id="124" name="Google Shape;124;g1074fe0e50b_10_160"/>
          <p:cNvSpPr/>
          <p:nvPr/>
        </p:nvSpPr>
        <p:spPr>
          <a:xfrm>
            <a:off x="1531150" y="1809935"/>
            <a:ext cx="1784356" cy="1069648"/>
          </a:xfrm>
          <a:prstGeom prst="wedgeRectCallout">
            <a:avLst>
              <a:gd fmla="val 30169" name="adj1"/>
              <a:gd fmla="val 105601" name="adj2"/>
            </a:avLst>
          </a:prstGeom>
          <a:solidFill>
            <a:schemeClr val="dk1">
              <a:alpha val="49803"/>
            </a:schemeClr>
          </a:solidFill>
          <a:ln cap="flat" cmpd="sng" w="19050">
            <a:solidFill>
              <a:schemeClr val="lt1"/>
            </a:solidFill>
            <a:prstDash val="solid"/>
            <a:miter lim="800000"/>
            <a:headEnd len="sm" w="sm" type="none"/>
            <a:tailEnd len="sm" w="sm" type="none"/>
          </a:ln>
        </p:spPr>
        <p:txBody>
          <a:bodyPr anchorCtr="0" anchor="t" bIns="34250" lIns="68525" spcFirstLastPara="1" rIns="68525" wrap="square" tIns="34250">
            <a:noAutofit/>
          </a:bodyPr>
          <a:lstStyle/>
          <a:p>
            <a:pPr indent="0" lvl="0" marL="0" marR="0" rtl="0" algn="l">
              <a:lnSpc>
                <a:spcPct val="100000"/>
              </a:lnSpc>
              <a:spcBef>
                <a:spcPts val="0"/>
              </a:spcBef>
              <a:spcAft>
                <a:spcPts val="0"/>
              </a:spcAft>
              <a:buNone/>
            </a:pPr>
            <a:r>
              <a:rPr b="1" i="0" lang="en-US" sz="1600" u="none" cap="none" strike="noStrike">
                <a:solidFill>
                  <a:srgbClr val="FFFFFF"/>
                </a:solidFill>
                <a:latin typeface="Arial Narrow"/>
                <a:ea typeface="Arial Narrow"/>
                <a:cs typeface="Arial Narrow"/>
                <a:sym typeface="Arial Narrow"/>
              </a:rPr>
              <a:t>absorption peaks  for particles,</a:t>
            </a:r>
            <a:endParaRPr/>
          </a:p>
          <a:p>
            <a:pPr indent="0" lvl="0" marL="0" marR="0" rtl="0" algn="l">
              <a:lnSpc>
                <a:spcPct val="100000"/>
              </a:lnSpc>
              <a:spcBef>
                <a:spcPts val="0"/>
              </a:spcBef>
              <a:spcAft>
                <a:spcPts val="0"/>
              </a:spcAft>
              <a:buNone/>
            </a:pPr>
            <a:r>
              <a:rPr b="1" i="0" lang="en-US" sz="1600" u="none" cap="none" strike="noStrike">
                <a:solidFill>
                  <a:srgbClr val="FFFFFF"/>
                </a:solidFill>
                <a:latin typeface="Arial Narrow"/>
                <a:ea typeface="Arial Narrow"/>
                <a:cs typeface="Arial Narrow"/>
                <a:sym typeface="Arial Narrow"/>
              </a:rPr>
              <a:t>detritus, and </a:t>
            </a:r>
            <a:endParaRPr b="1" i="0" sz="1600" u="none" cap="none" strike="noStrike">
              <a:solidFill>
                <a:srgbClr val="FFFFFF"/>
              </a:solidFill>
              <a:latin typeface="Arial Narrow"/>
              <a:ea typeface="Arial Narrow"/>
              <a:cs typeface="Arial Narrow"/>
              <a:sym typeface="Arial Narrow"/>
            </a:endParaRPr>
          </a:p>
          <a:p>
            <a:pPr indent="0" lvl="0" marL="0" marR="0" rtl="0" algn="l">
              <a:lnSpc>
                <a:spcPct val="100000"/>
              </a:lnSpc>
              <a:spcBef>
                <a:spcPts val="0"/>
              </a:spcBef>
              <a:spcAft>
                <a:spcPts val="0"/>
              </a:spcAft>
              <a:buNone/>
            </a:pPr>
            <a:r>
              <a:rPr b="1" i="0" lang="en-US" sz="1600" u="none" cap="none" strike="noStrike">
                <a:solidFill>
                  <a:srgbClr val="FFFFFF"/>
                </a:solidFill>
                <a:latin typeface="Arial Narrow"/>
                <a:ea typeface="Arial Narrow"/>
                <a:cs typeface="Arial Narrow"/>
                <a:sym typeface="Arial Narrow"/>
              </a:rPr>
              <a:t>CDOM (380, 412 nm)</a:t>
            </a:r>
            <a:endParaRPr/>
          </a:p>
        </p:txBody>
      </p:sp>
      <p:sp>
        <p:nvSpPr>
          <p:cNvPr id="125" name="Google Shape;125;g1074fe0e50b_10_160"/>
          <p:cNvSpPr/>
          <p:nvPr/>
        </p:nvSpPr>
        <p:spPr>
          <a:xfrm>
            <a:off x="8121191" y="4983419"/>
            <a:ext cx="1892821" cy="535418"/>
          </a:xfrm>
          <a:prstGeom prst="wedgeRectCallout">
            <a:avLst>
              <a:gd fmla="val -72787" name="adj1"/>
              <a:gd fmla="val -180359" name="adj2"/>
            </a:avLst>
          </a:prstGeom>
          <a:solidFill>
            <a:schemeClr val="dk1">
              <a:alpha val="49803"/>
            </a:schemeClr>
          </a:solidFill>
          <a:ln cap="flat" cmpd="sng" w="19050">
            <a:solidFill>
              <a:schemeClr val="lt1"/>
            </a:solidFill>
            <a:prstDash val="solid"/>
            <a:miter lim="800000"/>
            <a:headEnd len="sm" w="sm" type="none"/>
            <a:tailEnd len="sm" w="sm" type="none"/>
          </a:ln>
        </p:spPr>
        <p:txBody>
          <a:bodyPr anchorCtr="0" anchor="t" bIns="34250" lIns="68525" spcFirstLastPara="1" rIns="68525" wrap="square" tIns="34250">
            <a:noAutofit/>
          </a:bodyPr>
          <a:lstStyle/>
          <a:p>
            <a:pPr indent="0" lvl="0" marL="0" marR="0" rtl="0" algn="l">
              <a:lnSpc>
                <a:spcPct val="100000"/>
              </a:lnSpc>
              <a:spcBef>
                <a:spcPts val="0"/>
              </a:spcBef>
              <a:spcAft>
                <a:spcPts val="0"/>
              </a:spcAft>
              <a:buNone/>
            </a:pPr>
            <a:r>
              <a:rPr b="1" i="0" lang="en-US" sz="1600" u="none" cap="none" strike="noStrike">
                <a:solidFill>
                  <a:srgbClr val="FFFFFF"/>
                </a:solidFill>
                <a:latin typeface="Arial Narrow"/>
                <a:ea typeface="Arial Narrow"/>
                <a:cs typeface="Arial Narrow"/>
                <a:sym typeface="Arial Narrow"/>
              </a:rPr>
              <a:t>sediments, turbidity (~708 nm)</a:t>
            </a:r>
            <a:endParaRPr b="1" i="0" sz="1600" u="none" cap="none" strike="noStrike">
              <a:solidFill>
                <a:srgbClr val="FFFFFF"/>
              </a:solidFill>
              <a:latin typeface="Arial Narrow"/>
              <a:ea typeface="Arial Narrow"/>
              <a:cs typeface="Arial Narrow"/>
              <a:sym typeface="Arial Narrow"/>
            </a:endParaRPr>
          </a:p>
        </p:txBody>
      </p:sp>
      <p:sp>
        <p:nvSpPr>
          <p:cNvPr id="126" name="Google Shape;126;g1074fe0e50b_10_160"/>
          <p:cNvSpPr/>
          <p:nvPr/>
        </p:nvSpPr>
        <p:spPr>
          <a:xfrm>
            <a:off x="8189734" y="2986957"/>
            <a:ext cx="2196665" cy="616749"/>
          </a:xfrm>
          <a:prstGeom prst="rect">
            <a:avLst/>
          </a:prstGeom>
          <a:solidFill>
            <a:schemeClr val="dk1">
              <a:alpha val="49803"/>
            </a:schemeClr>
          </a:solidFill>
          <a:ln cap="flat" cmpd="sng" w="19050">
            <a:solidFill>
              <a:schemeClr val="lt1"/>
            </a:solidFill>
            <a:prstDash val="solid"/>
            <a:miter lim="800000"/>
            <a:headEnd len="sm" w="sm" type="none"/>
            <a:tailEnd len="sm" w="sm" type="none"/>
          </a:ln>
        </p:spPr>
        <p:txBody>
          <a:bodyPr anchorCtr="0" anchor="ctr" bIns="34250" lIns="68525" spcFirstLastPara="1" rIns="68525" wrap="square" tIns="34250">
            <a:noAutofit/>
          </a:bodyPr>
          <a:lstStyle/>
          <a:p>
            <a:pPr indent="0" lvl="0" marL="0" marR="0" rtl="0" algn="l">
              <a:lnSpc>
                <a:spcPct val="100000"/>
              </a:lnSpc>
              <a:spcBef>
                <a:spcPts val="0"/>
              </a:spcBef>
              <a:spcAft>
                <a:spcPts val="0"/>
              </a:spcAft>
              <a:buNone/>
            </a:pPr>
            <a:r>
              <a:rPr b="1" i="0" lang="en-US" sz="1600" u="none" cap="none" strike="noStrike">
                <a:solidFill>
                  <a:srgbClr val="FFFFFF"/>
                </a:solidFill>
                <a:latin typeface="Arial Narrow"/>
                <a:ea typeface="Arial Narrow"/>
                <a:cs typeface="Arial Narrow"/>
                <a:sym typeface="Arial Narrow"/>
              </a:rPr>
              <a:t>atmospheric correction</a:t>
            </a:r>
            <a:endParaRPr/>
          </a:p>
          <a:p>
            <a:pPr indent="0" lvl="0" marL="0" marR="0" rtl="0" algn="l">
              <a:lnSpc>
                <a:spcPct val="100000"/>
              </a:lnSpc>
              <a:spcBef>
                <a:spcPts val="0"/>
              </a:spcBef>
              <a:spcAft>
                <a:spcPts val="0"/>
              </a:spcAft>
              <a:buNone/>
            </a:pPr>
            <a:r>
              <a:rPr b="1" i="0" lang="en-US" sz="1600" u="none" cap="none" strike="noStrike">
                <a:solidFill>
                  <a:srgbClr val="FFFFFF"/>
                </a:solidFill>
                <a:latin typeface="Arial Narrow"/>
                <a:ea typeface="Arial Narrow"/>
                <a:cs typeface="Arial Narrow"/>
                <a:sym typeface="Arial Narrow"/>
              </a:rPr>
              <a:t>(779-1020 nm)</a:t>
            </a:r>
            <a:endParaRPr b="1" i="0" sz="1600" u="none" cap="none" strike="noStrike">
              <a:solidFill>
                <a:srgbClr val="FFFFFF"/>
              </a:solidFill>
              <a:latin typeface="Arial Narrow"/>
              <a:ea typeface="Arial Narrow"/>
              <a:cs typeface="Arial Narrow"/>
              <a:sym typeface="Arial Narrow"/>
            </a:endParaRPr>
          </a:p>
        </p:txBody>
      </p:sp>
      <p:sp>
        <p:nvSpPr>
          <p:cNvPr id="127" name="Google Shape;127;g1074fe0e50b_10_160"/>
          <p:cNvSpPr/>
          <p:nvPr/>
        </p:nvSpPr>
        <p:spPr>
          <a:xfrm flipH="1">
            <a:off x="5515162" y="1209290"/>
            <a:ext cx="2674571" cy="645347"/>
          </a:xfrm>
          <a:prstGeom prst="wedgeRectCallout">
            <a:avLst>
              <a:gd fmla="val -6878" name="adj1"/>
              <a:gd fmla="val 302585" name="adj2"/>
            </a:avLst>
          </a:prstGeom>
          <a:solidFill>
            <a:schemeClr val="dk1">
              <a:alpha val="49803"/>
            </a:schemeClr>
          </a:solidFill>
          <a:ln cap="flat" cmpd="sng" w="19050">
            <a:solidFill>
              <a:schemeClr val="lt1"/>
            </a:solidFill>
            <a:prstDash val="solid"/>
            <a:miter lim="800000"/>
            <a:headEnd len="sm" w="sm" type="none"/>
            <a:tailEnd len="sm" w="sm" type="none"/>
          </a:ln>
        </p:spPr>
        <p:txBody>
          <a:bodyPr anchorCtr="0" anchor="t" bIns="34250" lIns="68525" spcFirstLastPara="1" rIns="68525" wrap="square" tIns="34250">
            <a:noAutofit/>
          </a:bodyPr>
          <a:lstStyle/>
          <a:p>
            <a:pPr indent="0" lvl="0" marL="0" marR="0" rtl="0" algn="l">
              <a:lnSpc>
                <a:spcPct val="100000"/>
              </a:lnSpc>
              <a:spcBef>
                <a:spcPts val="0"/>
              </a:spcBef>
              <a:spcAft>
                <a:spcPts val="0"/>
              </a:spcAft>
              <a:buNone/>
            </a:pPr>
            <a:r>
              <a:rPr b="1" i="0" lang="en-US" sz="1600" u="none" cap="none" strike="noStrike">
                <a:solidFill>
                  <a:srgbClr val="FFFFFF"/>
                </a:solidFill>
                <a:latin typeface="Arial Narrow"/>
                <a:ea typeface="Arial Narrow"/>
                <a:cs typeface="Arial Narrow"/>
                <a:sym typeface="Arial Narrow"/>
              </a:rPr>
              <a:t>2</a:t>
            </a:r>
            <a:r>
              <a:rPr b="1" baseline="30000" i="0" lang="en-US" sz="1600" u="none" cap="none" strike="noStrike">
                <a:solidFill>
                  <a:srgbClr val="FFFFFF"/>
                </a:solidFill>
                <a:latin typeface="Arial Narrow"/>
                <a:ea typeface="Arial Narrow"/>
                <a:cs typeface="Arial Narrow"/>
                <a:sym typeface="Arial Narrow"/>
              </a:rPr>
              <a:t>nd</a:t>
            </a:r>
            <a:r>
              <a:rPr b="1" i="0" lang="en-US" sz="1600" u="none" cap="none" strike="noStrike">
                <a:solidFill>
                  <a:srgbClr val="FFFFFF"/>
                </a:solidFill>
                <a:latin typeface="Arial Narrow"/>
                <a:ea typeface="Arial Narrow"/>
                <a:cs typeface="Arial Narrow"/>
                <a:sym typeface="Arial Narrow"/>
              </a:rPr>
              <a:t> chlorophyll absorption peak (665 nm)</a:t>
            </a:r>
            <a:endParaRPr b="1" i="0" sz="1600" u="none" cap="none" strike="noStrike">
              <a:solidFill>
                <a:srgbClr val="FFFFFF"/>
              </a:solidFill>
              <a:latin typeface="Arial Narrow"/>
              <a:ea typeface="Arial Narrow"/>
              <a:cs typeface="Arial Narrow"/>
              <a:sym typeface="Arial Narrow"/>
            </a:endParaRPr>
          </a:p>
        </p:txBody>
      </p:sp>
      <p:sp>
        <p:nvSpPr>
          <p:cNvPr id="128" name="Google Shape;128;g1074fe0e50b_10_160"/>
          <p:cNvSpPr txBox="1"/>
          <p:nvPr/>
        </p:nvSpPr>
        <p:spPr>
          <a:xfrm>
            <a:off x="2303768" y="3608421"/>
            <a:ext cx="8186136" cy="469317"/>
          </a:xfrm>
          <a:prstGeom prst="rect">
            <a:avLst/>
          </a:prstGeom>
          <a:noFill/>
          <a:ln>
            <a:noFill/>
          </a:ln>
        </p:spPr>
        <p:txBody>
          <a:bodyPr anchorCtr="0" anchor="t" bIns="34250" lIns="68525" spcFirstLastPara="1" rIns="68525" wrap="square" tIns="34250">
            <a:spAutoFit/>
          </a:bodyPr>
          <a:lstStyle/>
          <a:p>
            <a:pPr indent="0" lvl="0" marL="0" marR="0" rtl="0" algn="l">
              <a:lnSpc>
                <a:spcPct val="100000"/>
              </a:lnSpc>
              <a:spcBef>
                <a:spcPts val="0"/>
              </a:spcBef>
              <a:spcAft>
                <a:spcPts val="0"/>
              </a:spcAft>
              <a:buNone/>
            </a:pPr>
            <a:r>
              <a:rPr b="1" i="0" lang="en-US" sz="2600" u="none" cap="none" strike="noStrike">
                <a:solidFill>
                  <a:srgbClr val="FFFF00"/>
                </a:solidFill>
                <a:latin typeface="Arial Narrow"/>
                <a:ea typeface="Arial Narrow"/>
                <a:cs typeface="Arial Narrow"/>
                <a:sym typeface="Arial Narrow"/>
              </a:rPr>
              <a:t>350   400   450    500   550   600   650    700   750   800   850   900</a:t>
            </a:r>
            <a:endParaRPr b="1" i="0" sz="2600" u="none" cap="none" strike="noStrike">
              <a:solidFill>
                <a:srgbClr val="FFFF00"/>
              </a:solidFill>
              <a:latin typeface="Arial Narrow"/>
              <a:ea typeface="Arial Narrow"/>
              <a:cs typeface="Arial Narrow"/>
              <a:sym typeface="Arial Narrow"/>
            </a:endParaRPr>
          </a:p>
        </p:txBody>
      </p:sp>
      <p:sp>
        <p:nvSpPr>
          <p:cNvPr id="129" name="Google Shape;129;g1074fe0e50b_10_160"/>
          <p:cNvSpPr txBox="1"/>
          <p:nvPr/>
        </p:nvSpPr>
        <p:spPr>
          <a:xfrm>
            <a:off x="3638550" y="914401"/>
            <a:ext cx="5200650" cy="346206"/>
          </a:xfrm>
          <a:prstGeom prst="rect">
            <a:avLst/>
          </a:prstGeom>
          <a:noFill/>
          <a:ln>
            <a:noFill/>
          </a:ln>
        </p:spPr>
        <p:txBody>
          <a:bodyPr anchorCtr="0" anchor="t" bIns="34250" lIns="68525" spcFirstLastPara="1" rIns="68525" wrap="square" tIns="34250">
            <a:spAutoFit/>
          </a:bodyPr>
          <a:lstStyle/>
          <a:p>
            <a:pPr indent="0" lvl="0" marL="0" marR="0" rtl="0" algn="l">
              <a:lnSpc>
                <a:spcPct val="100000"/>
              </a:lnSpc>
              <a:spcBef>
                <a:spcPts val="0"/>
              </a:spcBef>
              <a:spcAft>
                <a:spcPts val="0"/>
              </a:spcAft>
              <a:buNone/>
            </a:pPr>
            <a:r>
              <a:t/>
            </a:r>
            <a:endParaRPr b="1" i="0" sz="1400" u="none" cap="none" strike="noStrike">
              <a:solidFill>
                <a:srgbClr val="000000"/>
              </a:solidFill>
              <a:latin typeface="Arial"/>
              <a:ea typeface="Arial"/>
              <a:cs typeface="Arial"/>
              <a:sym typeface="Arial"/>
            </a:endParaRPr>
          </a:p>
        </p:txBody>
      </p:sp>
      <p:sp>
        <p:nvSpPr>
          <p:cNvPr id="130" name="Google Shape;130;g1074fe0e50b_10_160"/>
          <p:cNvSpPr/>
          <p:nvPr/>
        </p:nvSpPr>
        <p:spPr>
          <a:xfrm>
            <a:off x="2489125" y="4632588"/>
            <a:ext cx="1057050" cy="886248"/>
          </a:xfrm>
          <a:prstGeom prst="wedgeRectCallout">
            <a:avLst>
              <a:gd fmla="val 21638" name="adj1"/>
              <a:gd fmla="val -100915" name="adj2"/>
            </a:avLst>
          </a:prstGeom>
          <a:solidFill>
            <a:schemeClr val="dk1">
              <a:alpha val="49803"/>
            </a:schemeClr>
          </a:solidFill>
          <a:ln cap="flat" cmpd="sng" w="19050">
            <a:solidFill>
              <a:schemeClr val="lt1"/>
            </a:solidFill>
            <a:prstDash val="solid"/>
            <a:miter lim="800000"/>
            <a:headEnd len="sm" w="sm" type="none"/>
            <a:tailEnd len="sm" w="sm" type="none"/>
          </a:ln>
        </p:spPr>
        <p:txBody>
          <a:bodyPr anchorCtr="0" anchor="t" bIns="34250" lIns="68525" spcFirstLastPara="1" rIns="68525" wrap="square" tIns="34250">
            <a:noAutofit/>
          </a:bodyPr>
          <a:lstStyle/>
          <a:p>
            <a:pPr indent="0" lvl="0" marL="0" marR="0" rtl="0" algn="l">
              <a:lnSpc>
                <a:spcPct val="100000"/>
              </a:lnSpc>
              <a:spcBef>
                <a:spcPts val="0"/>
              </a:spcBef>
              <a:spcAft>
                <a:spcPts val="0"/>
              </a:spcAft>
              <a:buNone/>
            </a:pPr>
            <a:r>
              <a:rPr b="1" i="0" lang="en-US" sz="1600" u="none" cap="none" strike="noStrike">
                <a:solidFill>
                  <a:srgbClr val="FFFFFF"/>
                </a:solidFill>
                <a:latin typeface="Arial Narrow"/>
                <a:ea typeface="Arial Narrow"/>
                <a:cs typeface="Arial Narrow"/>
                <a:sym typeface="Arial Narrow"/>
              </a:rPr>
              <a:t>absorbing aerosols</a:t>
            </a:r>
            <a:endParaRPr/>
          </a:p>
          <a:p>
            <a:pPr indent="0" lvl="0" marL="0" marR="0" rtl="0" algn="l">
              <a:lnSpc>
                <a:spcPct val="100000"/>
              </a:lnSpc>
              <a:spcBef>
                <a:spcPts val="0"/>
              </a:spcBef>
              <a:spcAft>
                <a:spcPts val="0"/>
              </a:spcAft>
              <a:buNone/>
            </a:pPr>
            <a:r>
              <a:rPr b="1" i="0" lang="en-US" sz="1600" u="none" cap="none" strike="noStrike">
                <a:solidFill>
                  <a:srgbClr val="FFFFFF"/>
                </a:solidFill>
                <a:latin typeface="Arial Narrow"/>
                <a:ea typeface="Arial Narrow"/>
                <a:cs typeface="Arial Narrow"/>
                <a:sym typeface="Arial Narrow"/>
              </a:rPr>
              <a:t>(400 nm)</a:t>
            </a:r>
            <a:endParaRPr b="1" i="0" sz="1600" u="none" cap="none" strike="noStrike">
              <a:solidFill>
                <a:srgbClr val="FFFFFF"/>
              </a:solidFill>
              <a:latin typeface="Arial Narrow"/>
              <a:ea typeface="Arial Narrow"/>
              <a:cs typeface="Arial Narrow"/>
              <a:sym typeface="Arial Narrow"/>
            </a:endParaRPr>
          </a:p>
        </p:txBody>
      </p:sp>
      <p:sp>
        <p:nvSpPr>
          <p:cNvPr id="131" name="Google Shape;131;g1074fe0e50b_10_160"/>
          <p:cNvSpPr/>
          <p:nvPr/>
        </p:nvSpPr>
        <p:spPr>
          <a:xfrm>
            <a:off x="3417000" y="1929762"/>
            <a:ext cx="2723232" cy="847813"/>
          </a:xfrm>
          <a:prstGeom prst="wedgeRectCallout">
            <a:avLst>
              <a:gd fmla="val -34630" name="adj1"/>
              <a:gd fmla="val 133203" name="adj2"/>
            </a:avLst>
          </a:prstGeom>
          <a:solidFill>
            <a:schemeClr val="dk1">
              <a:alpha val="49803"/>
            </a:schemeClr>
          </a:solidFill>
          <a:ln cap="flat" cmpd="sng" w="19050">
            <a:solidFill>
              <a:schemeClr val="lt1"/>
            </a:solidFill>
            <a:prstDash val="solid"/>
            <a:miter lim="800000"/>
            <a:headEnd len="sm" w="sm" type="none"/>
            <a:tailEnd len="sm" w="sm" type="none"/>
          </a:ln>
        </p:spPr>
        <p:txBody>
          <a:bodyPr anchorCtr="0" anchor="t" bIns="34250" lIns="68525" spcFirstLastPara="1" rIns="68525" wrap="square" tIns="34250">
            <a:noAutofit/>
          </a:bodyPr>
          <a:lstStyle/>
          <a:p>
            <a:pPr indent="0" lvl="0" marL="0" marR="0" rtl="0" algn="l">
              <a:lnSpc>
                <a:spcPct val="100000"/>
              </a:lnSpc>
              <a:spcBef>
                <a:spcPts val="0"/>
              </a:spcBef>
              <a:spcAft>
                <a:spcPts val="0"/>
              </a:spcAft>
              <a:buNone/>
            </a:pPr>
            <a:r>
              <a:rPr b="1" i="0" lang="en-US" sz="1600" u="none" cap="none" strike="noStrike">
                <a:solidFill>
                  <a:srgbClr val="FFFFFF"/>
                </a:solidFill>
                <a:latin typeface="Arial Narrow"/>
                <a:ea typeface="Arial Narrow"/>
                <a:cs typeface="Arial Narrow"/>
                <a:sym typeface="Arial Narrow"/>
              </a:rPr>
              <a:t>absorption peak for low-medium chlorophyll  concentrations (~442 nm)</a:t>
            </a:r>
            <a:endParaRPr b="1" i="0" sz="1600" u="none" cap="none" strike="noStrike">
              <a:solidFill>
                <a:srgbClr val="FFFFFF"/>
              </a:solidFill>
              <a:latin typeface="Arial Narrow"/>
              <a:ea typeface="Arial Narrow"/>
              <a:cs typeface="Arial Narrow"/>
              <a:sym typeface="Arial Narrow"/>
            </a:endParaRPr>
          </a:p>
        </p:txBody>
      </p:sp>
      <p:sp>
        <p:nvSpPr>
          <p:cNvPr id="132" name="Google Shape;132;g1074fe0e50b_10_160"/>
          <p:cNvSpPr/>
          <p:nvPr/>
        </p:nvSpPr>
        <p:spPr>
          <a:xfrm rot="10800000">
            <a:off x="3692067" y="4567833"/>
            <a:ext cx="2368712" cy="831170"/>
          </a:xfrm>
          <a:prstGeom prst="wedgeRectCallout">
            <a:avLst>
              <a:gd fmla="val 19204" name="adj1"/>
              <a:gd fmla="val 99522" name="adj2"/>
            </a:avLst>
          </a:prstGeom>
          <a:solidFill>
            <a:schemeClr val="dk1">
              <a:alpha val="49803"/>
            </a:schemeClr>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1074fe0e50b_10_160"/>
          <p:cNvSpPr txBox="1"/>
          <p:nvPr/>
        </p:nvSpPr>
        <p:spPr>
          <a:xfrm>
            <a:off x="3692050" y="4567825"/>
            <a:ext cx="2368712" cy="831170"/>
          </a:xfrm>
          <a:prstGeom prst="rect">
            <a:avLst/>
          </a:prstGeom>
          <a:noFill/>
          <a:ln>
            <a:noFill/>
          </a:ln>
        </p:spPr>
        <p:txBody>
          <a:bodyPr anchorCtr="0" anchor="t" bIns="34250" lIns="68525" spcFirstLastPara="1" rIns="68525" wrap="square" tIns="34250">
            <a:noAutofit/>
          </a:bodyPr>
          <a:lstStyle/>
          <a:p>
            <a:pPr indent="0" lvl="0" marL="0" marR="0" rtl="0" algn="l">
              <a:lnSpc>
                <a:spcPct val="100000"/>
              </a:lnSpc>
              <a:spcBef>
                <a:spcPts val="0"/>
              </a:spcBef>
              <a:spcAft>
                <a:spcPts val="0"/>
              </a:spcAft>
              <a:buNone/>
            </a:pPr>
            <a:r>
              <a:rPr b="1" i="0" lang="en-US" sz="1600" u="none" cap="none" strike="noStrike">
                <a:solidFill>
                  <a:srgbClr val="FFFFFF"/>
                </a:solidFill>
                <a:latin typeface="Arial Narrow"/>
                <a:ea typeface="Arial Narrow"/>
                <a:cs typeface="Arial Narrow"/>
                <a:sym typeface="Arial Narrow"/>
              </a:rPr>
              <a:t>absorption peak for medium to high chlorophyll concentrations (~490nm)</a:t>
            </a:r>
            <a:endParaRPr b="1" i="0" sz="1600" u="none" cap="none" strike="noStrike">
              <a:solidFill>
                <a:srgbClr val="FFFFFF"/>
              </a:solidFill>
              <a:latin typeface="Arial Narrow"/>
              <a:ea typeface="Arial Narrow"/>
              <a:cs typeface="Arial Narrow"/>
              <a:sym typeface="Arial Narrow"/>
            </a:endParaRPr>
          </a:p>
        </p:txBody>
      </p:sp>
      <p:sp>
        <p:nvSpPr>
          <p:cNvPr id="134" name="Google Shape;134;g1074fe0e50b_10_160"/>
          <p:cNvSpPr/>
          <p:nvPr/>
        </p:nvSpPr>
        <p:spPr>
          <a:xfrm>
            <a:off x="7741249" y="1955867"/>
            <a:ext cx="2645150" cy="645347"/>
          </a:xfrm>
          <a:prstGeom prst="wedgeRectCallout">
            <a:avLst>
              <a:gd fmla="val -69904" name="adj1"/>
              <a:gd fmla="val 181379" name="adj2"/>
            </a:avLst>
          </a:prstGeom>
          <a:solidFill>
            <a:schemeClr val="dk1">
              <a:alpha val="49803"/>
            </a:schemeClr>
          </a:solidFill>
          <a:ln cap="flat" cmpd="sng" w="19050">
            <a:solidFill>
              <a:schemeClr val="lt1"/>
            </a:solidFill>
            <a:prstDash val="solid"/>
            <a:miter lim="800000"/>
            <a:headEnd len="sm" w="sm" type="none"/>
            <a:tailEnd len="sm" w="sm" type="none"/>
          </a:ln>
        </p:spPr>
        <p:txBody>
          <a:bodyPr anchorCtr="0" anchor="t" bIns="34250" lIns="68525" spcFirstLastPara="1" rIns="68525" wrap="square" tIns="34250">
            <a:noAutofit/>
          </a:bodyPr>
          <a:lstStyle/>
          <a:p>
            <a:pPr indent="0" lvl="0" marL="0" marR="0" rtl="0" algn="l">
              <a:lnSpc>
                <a:spcPct val="100000"/>
              </a:lnSpc>
              <a:spcBef>
                <a:spcPts val="0"/>
              </a:spcBef>
              <a:spcAft>
                <a:spcPts val="0"/>
              </a:spcAft>
              <a:buNone/>
            </a:pPr>
            <a:r>
              <a:rPr b="1" i="0" lang="en-US" sz="1600" u="none" cap="none" strike="noStrike">
                <a:solidFill>
                  <a:srgbClr val="FFFFFF"/>
                </a:solidFill>
                <a:latin typeface="Arial Narrow"/>
                <a:ea typeface="Arial Narrow"/>
                <a:cs typeface="Arial Narrow"/>
                <a:sym typeface="Arial Narrow"/>
              </a:rPr>
              <a:t>chlorophyll fluorescence peak (681 nm)</a:t>
            </a:r>
            <a:endParaRPr b="1" i="0" sz="1600" u="none" cap="none" strike="noStrike">
              <a:solidFill>
                <a:srgbClr val="FFFFFF"/>
              </a:solidFill>
              <a:latin typeface="Arial Narrow"/>
              <a:ea typeface="Arial Narrow"/>
              <a:cs typeface="Arial Narrow"/>
              <a:sym typeface="Arial Narrow"/>
            </a:endParaRPr>
          </a:p>
        </p:txBody>
      </p:sp>
      <p:sp>
        <p:nvSpPr>
          <p:cNvPr id="135" name="Google Shape;135;g1074fe0e50b_10_160"/>
          <p:cNvSpPr/>
          <p:nvPr/>
        </p:nvSpPr>
        <p:spPr>
          <a:xfrm>
            <a:off x="6529704" y="4806577"/>
            <a:ext cx="1419437" cy="831170"/>
          </a:xfrm>
          <a:prstGeom prst="wedgeRectCallout">
            <a:avLst>
              <a:gd fmla="val -52643" name="adj1"/>
              <a:gd fmla="val -126993" name="adj2"/>
            </a:avLst>
          </a:prstGeom>
          <a:solidFill>
            <a:schemeClr val="dk1">
              <a:alpha val="49803"/>
            </a:schemeClr>
          </a:solidFill>
          <a:ln cap="flat" cmpd="sng" w="19050">
            <a:solidFill>
              <a:schemeClr val="lt1"/>
            </a:solidFill>
            <a:prstDash val="solid"/>
            <a:miter lim="800000"/>
            <a:headEnd len="sm" w="sm" type="none"/>
            <a:tailEnd len="sm" w="sm" type="none"/>
          </a:ln>
        </p:spPr>
        <p:txBody>
          <a:bodyPr anchorCtr="0" anchor="t" bIns="34250" lIns="68525" spcFirstLastPara="1" rIns="68525" wrap="square" tIns="34250">
            <a:noAutofit/>
          </a:bodyPr>
          <a:lstStyle/>
          <a:p>
            <a:pPr indent="0" lvl="0" marL="0" marR="0" rtl="0" algn="l">
              <a:lnSpc>
                <a:spcPct val="100000"/>
              </a:lnSpc>
              <a:spcBef>
                <a:spcPts val="0"/>
              </a:spcBef>
              <a:spcAft>
                <a:spcPts val="0"/>
              </a:spcAft>
              <a:buNone/>
            </a:pPr>
            <a:r>
              <a:rPr b="1" i="0" lang="en-US" sz="1600" u="none" cap="none" strike="noStrike">
                <a:solidFill>
                  <a:srgbClr val="FFFFFF"/>
                </a:solidFill>
                <a:latin typeface="Arial Narrow"/>
                <a:ea typeface="Arial Narrow"/>
                <a:cs typeface="Arial Narrow"/>
                <a:sym typeface="Arial Narrow"/>
              </a:rPr>
              <a:t>sediments, turbidity </a:t>
            </a:r>
            <a:endParaRPr/>
          </a:p>
          <a:p>
            <a:pPr indent="0" lvl="0" marL="0" marR="0" rtl="0" algn="l">
              <a:lnSpc>
                <a:spcPct val="100000"/>
              </a:lnSpc>
              <a:spcBef>
                <a:spcPts val="0"/>
              </a:spcBef>
              <a:spcAft>
                <a:spcPts val="0"/>
              </a:spcAft>
              <a:buNone/>
            </a:pPr>
            <a:r>
              <a:rPr b="1" i="0" lang="en-US" sz="1600" u="none" cap="none" strike="noStrike">
                <a:solidFill>
                  <a:srgbClr val="FFFFFF"/>
                </a:solidFill>
                <a:latin typeface="Arial Narrow"/>
                <a:ea typeface="Arial Narrow"/>
                <a:cs typeface="Arial Narrow"/>
                <a:sym typeface="Arial Narrow"/>
              </a:rPr>
              <a:t>(620-645 nm)</a:t>
            </a:r>
            <a:endParaRPr b="1" i="0" sz="1600" u="none" cap="none" strike="noStrike">
              <a:solidFill>
                <a:srgbClr val="FFFFFF"/>
              </a:solidFill>
              <a:latin typeface="Arial Narrow"/>
              <a:ea typeface="Arial Narrow"/>
              <a:cs typeface="Arial Narrow"/>
              <a:sym typeface="Arial Narrow"/>
            </a:endParaRPr>
          </a:p>
        </p:txBody>
      </p:sp>
      <p:pic>
        <p:nvPicPr>
          <p:cNvPr id="136" name="Google Shape;136;g1074fe0e50b_10_160"/>
          <p:cNvPicPr preferRelativeResize="0"/>
          <p:nvPr/>
        </p:nvPicPr>
        <p:blipFill rotWithShape="1">
          <a:blip r:embed="rId5">
            <a:alphaModFix/>
          </a:blip>
          <a:srcRect b="0" l="0" r="0" t="0"/>
          <a:stretch/>
        </p:blipFill>
        <p:spPr>
          <a:xfrm>
            <a:off x="5943600" y="3276600"/>
            <a:ext cx="304800" cy="30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5000"/>
                                        <p:tgtEl>
                                          <p:spTgt spid="1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g1074fe0e50b_10_0"/>
          <p:cNvSpPr txBox="1"/>
          <p:nvPr>
            <p:ph type="title"/>
          </p:nvPr>
        </p:nvSpPr>
        <p:spPr>
          <a:xfrm>
            <a:off x="528298" y="29333"/>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4E79"/>
              </a:buClr>
              <a:buSzPts val="3200"/>
              <a:buFont typeface="Arial Narrow"/>
              <a:buNone/>
            </a:pPr>
            <a:r>
              <a:rPr lang="en-US" sz="3200"/>
              <a:t>Ocean color data products</a:t>
            </a:r>
            <a:endParaRPr/>
          </a:p>
        </p:txBody>
      </p:sp>
      <p:sp>
        <p:nvSpPr>
          <p:cNvPr id="143" name="Google Shape;143;g1074fe0e50b_10_0"/>
          <p:cNvSpPr/>
          <p:nvPr/>
        </p:nvSpPr>
        <p:spPr>
          <a:xfrm>
            <a:off x="444127" y="908686"/>
            <a:ext cx="10922078" cy="270067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 </a:t>
            </a:r>
            <a:endParaRPr b="0" i="0" sz="1800" u="none" cap="none" strike="noStrike">
              <a:solidFill>
                <a:srgbClr val="000000"/>
              </a:solidFill>
              <a:latin typeface="Arial"/>
              <a:ea typeface="Arial"/>
              <a:cs typeface="Arial"/>
              <a:sym typeface="Arial"/>
            </a:endParaRPr>
          </a:p>
          <a:p>
            <a:pPr indent="-342900" lvl="0" marL="457200" marR="0" rtl="0" algn="l">
              <a:lnSpc>
                <a:spcPct val="83333"/>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Chlorophyll-</a:t>
            </a:r>
            <a:r>
              <a:rPr b="0" i="1" lang="en-US" sz="1800" u="none" cap="none" strike="noStrike">
                <a:solidFill>
                  <a:srgbClr val="000000"/>
                </a:solidFill>
                <a:latin typeface="Arial"/>
                <a:ea typeface="Arial"/>
                <a:cs typeface="Arial"/>
                <a:sym typeface="Arial"/>
              </a:rPr>
              <a:t>a</a:t>
            </a:r>
            <a:r>
              <a:rPr b="0" i="0" lang="en-US" sz="1800" u="none" cap="none" strike="noStrike">
                <a:solidFill>
                  <a:srgbClr val="000000"/>
                </a:solidFill>
                <a:latin typeface="Arial"/>
                <a:ea typeface="Arial"/>
                <a:cs typeface="Arial"/>
                <a:sym typeface="Arial"/>
              </a:rPr>
              <a:t> concentration (single sensor, merged, gap-filled)</a:t>
            </a:r>
            <a:endParaRPr b="0" i="0" sz="1400" u="none" cap="none" strike="noStrike">
              <a:solidFill>
                <a:srgbClr val="000000"/>
              </a:solidFill>
              <a:latin typeface="Arial"/>
              <a:ea typeface="Arial"/>
              <a:cs typeface="Arial"/>
              <a:sym typeface="Arial"/>
            </a:endParaRPr>
          </a:p>
          <a:p>
            <a:pPr indent="0" lvl="0" marL="457200" marR="0" rtl="0" algn="l">
              <a:lnSpc>
                <a:spcPct val="83333"/>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342900" lvl="0" marL="457200" marR="0" rtl="0" algn="l">
              <a:lnSpc>
                <a:spcPct val="83333"/>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Diffuse attenuation coefficient at 490 nm (Kd490)</a:t>
            </a:r>
            <a:endParaRPr b="0" i="0" sz="1400" u="none" cap="none" strike="noStrike">
              <a:solidFill>
                <a:srgbClr val="000000"/>
              </a:solidFill>
              <a:latin typeface="Arial"/>
              <a:ea typeface="Arial"/>
              <a:cs typeface="Arial"/>
              <a:sym typeface="Arial"/>
            </a:endParaRPr>
          </a:p>
          <a:p>
            <a:pPr indent="0" lvl="0" marL="457200" marR="0" rtl="0" algn="l">
              <a:lnSpc>
                <a:spcPct val="83333"/>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342900" lvl="0" marL="457200" marR="0" rtl="0" algn="l">
              <a:lnSpc>
                <a:spcPct val="83333"/>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Diffuse attenuation coefficient of photosynthetically active radiation (KdPAR)</a:t>
            </a:r>
            <a:endParaRPr b="0" i="0" sz="1400" u="none" cap="none" strike="noStrike">
              <a:solidFill>
                <a:srgbClr val="000000"/>
              </a:solidFill>
              <a:latin typeface="Arial"/>
              <a:ea typeface="Arial"/>
              <a:cs typeface="Arial"/>
              <a:sym typeface="Arial"/>
            </a:endParaRPr>
          </a:p>
          <a:p>
            <a:pPr indent="0" lvl="0" marL="457200" marR="0" rtl="0" algn="l">
              <a:lnSpc>
                <a:spcPct val="83333"/>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342900" lvl="0" marL="457200" marR="0" rtl="0" algn="l">
              <a:lnSpc>
                <a:spcPct val="83333"/>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Various regional products (HAB, sediment, phytoplankton composition, primary productivity, etc) </a:t>
            </a:r>
            <a:endParaRPr b="0" i="0" sz="1400" u="none" cap="none" strike="noStrike">
              <a:solidFill>
                <a:srgbClr val="000000"/>
              </a:solidFill>
              <a:latin typeface="Arial"/>
              <a:ea typeface="Arial"/>
              <a:cs typeface="Arial"/>
              <a:sym typeface="Arial"/>
            </a:endParaRPr>
          </a:p>
        </p:txBody>
      </p:sp>
      <p:pic>
        <p:nvPicPr>
          <p:cNvPr id="144" name="Google Shape;144;g1074fe0e50b_10_0"/>
          <p:cNvPicPr preferRelativeResize="0"/>
          <p:nvPr/>
        </p:nvPicPr>
        <p:blipFill rotWithShape="1">
          <a:blip r:embed="rId3">
            <a:alphaModFix/>
          </a:blip>
          <a:srcRect b="2523" l="1365" r="26897" t="3294"/>
          <a:stretch/>
        </p:blipFill>
        <p:spPr>
          <a:xfrm>
            <a:off x="602123" y="3136505"/>
            <a:ext cx="3923269" cy="3258107"/>
          </a:xfrm>
          <a:prstGeom prst="rect">
            <a:avLst/>
          </a:prstGeom>
          <a:noFill/>
          <a:ln>
            <a:noFill/>
          </a:ln>
        </p:spPr>
      </p:pic>
      <p:pic>
        <p:nvPicPr>
          <p:cNvPr id="145" name="Google Shape;145;g1074fe0e50b_10_0"/>
          <p:cNvPicPr preferRelativeResize="0"/>
          <p:nvPr/>
        </p:nvPicPr>
        <p:blipFill rotWithShape="1">
          <a:blip r:embed="rId4">
            <a:alphaModFix/>
          </a:blip>
          <a:srcRect b="2359" l="1539" r="25968" t="2430"/>
          <a:stretch/>
        </p:blipFill>
        <p:spPr>
          <a:xfrm>
            <a:off x="7692945" y="3189767"/>
            <a:ext cx="3861143" cy="3200663"/>
          </a:xfrm>
          <a:prstGeom prst="rect">
            <a:avLst/>
          </a:prstGeom>
          <a:noFill/>
          <a:ln>
            <a:noFill/>
          </a:ln>
        </p:spPr>
      </p:pic>
      <p:sp>
        <p:nvSpPr>
          <p:cNvPr id="146" name="Google Shape;146;g1074fe0e50b_10_0"/>
          <p:cNvSpPr txBox="1"/>
          <p:nvPr>
            <p:ph idx="11" type="ftr"/>
          </p:nvPr>
        </p:nvSpPr>
        <p:spPr>
          <a:xfrm>
            <a:off x="1200193" y="6441410"/>
            <a:ext cx="10722900" cy="335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Course                                      http://coastwatch.noaa.gov</a:t>
            </a:r>
            <a:endParaRPr/>
          </a:p>
        </p:txBody>
      </p:sp>
      <p:sp>
        <p:nvSpPr>
          <p:cNvPr id="147" name="Google Shape;147;g1074fe0e50b_10_0"/>
          <p:cNvSpPr txBox="1"/>
          <p:nvPr/>
        </p:nvSpPr>
        <p:spPr>
          <a:xfrm>
            <a:off x="1953" y="6010300"/>
            <a:ext cx="638063"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Narrow"/>
                <a:ea typeface="Arial Narrow"/>
                <a:cs typeface="Arial Narrow"/>
                <a:sym typeface="Arial Narrow"/>
              </a:rPr>
              <a:t>Chl-a</a:t>
            </a:r>
            <a:endParaRPr b="1" i="0" sz="1600" u="none" cap="none" strike="noStrike">
              <a:solidFill>
                <a:srgbClr val="000000"/>
              </a:solidFill>
              <a:latin typeface="Arial Narrow"/>
              <a:ea typeface="Arial Narrow"/>
              <a:cs typeface="Arial Narrow"/>
              <a:sym typeface="Arial Narrow"/>
            </a:endParaRPr>
          </a:p>
        </p:txBody>
      </p:sp>
      <p:sp>
        <p:nvSpPr>
          <p:cNvPr id="148" name="Google Shape;148;g1074fe0e50b_10_0"/>
          <p:cNvSpPr txBox="1"/>
          <p:nvPr/>
        </p:nvSpPr>
        <p:spPr>
          <a:xfrm>
            <a:off x="7073892" y="6022350"/>
            <a:ext cx="745294"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Narrow"/>
                <a:ea typeface="Arial Narrow"/>
                <a:cs typeface="Arial Narrow"/>
                <a:sym typeface="Arial Narrow"/>
              </a:rPr>
              <a:t>Kd490</a:t>
            </a:r>
            <a:endParaRPr b="1" i="0" sz="1600" u="none" cap="none" strike="noStrike">
              <a:solidFill>
                <a:srgbClr val="000000"/>
              </a:solidFill>
              <a:latin typeface="Arial Narrow"/>
              <a:ea typeface="Arial Narrow"/>
              <a:cs typeface="Arial Narrow"/>
              <a:sym typeface="Arial Narrow"/>
            </a:endParaRPr>
          </a:p>
        </p:txBody>
      </p:sp>
      <p:pic>
        <p:nvPicPr>
          <p:cNvPr id="149" name="Google Shape;149;g1074fe0e50b_10_0"/>
          <p:cNvPicPr preferRelativeResize="0"/>
          <p:nvPr/>
        </p:nvPicPr>
        <p:blipFill rotWithShape="1">
          <a:blip r:embed="rId5">
            <a:alphaModFix/>
          </a:blip>
          <a:srcRect b="2517" l="76541" r="18001" t="2455"/>
          <a:stretch/>
        </p:blipFill>
        <p:spPr>
          <a:xfrm>
            <a:off x="4535034" y="3136508"/>
            <a:ext cx="348067" cy="3258103"/>
          </a:xfrm>
          <a:prstGeom prst="rect">
            <a:avLst/>
          </a:prstGeom>
          <a:noFill/>
          <a:ln>
            <a:noFill/>
          </a:ln>
        </p:spPr>
      </p:pic>
      <p:pic>
        <p:nvPicPr>
          <p:cNvPr id="150" name="Google Shape;150;g1074fe0e50b_10_0"/>
          <p:cNvPicPr preferRelativeResize="0"/>
          <p:nvPr/>
        </p:nvPicPr>
        <p:blipFill rotWithShape="1">
          <a:blip r:embed="rId6">
            <a:alphaModFix/>
          </a:blip>
          <a:srcRect b="3014" l="76186" r="17964" t="3551"/>
          <a:stretch/>
        </p:blipFill>
        <p:spPr>
          <a:xfrm>
            <a:off x="11567664" y="3168387"/>
            <a:ext cx="319539" cy="3222044"/>
          </a:xfrm>
          <a:prstGeom prst="rect">
            <a:avLst/>
          </a:prstGeom>
          <a:noFill/>
          <a:ln>
            <a:noFill/>
          </a:ln>
        </p:spPr>
      </p:pic>
      <p:pic>
        <p:nvPicPr>
          <p:cNvPr id="151" name="Google Shape;151;g1074fe0e50b_10_0"/>
          <p:cNvPicPr preferRelativeResize="0"/>
          <p:nvPr/>
        </p:nvPicPr>
        <p:blipFill rotWithShape="1">
          <a:blip r:embed="rId7">
            <a:alphaModFix/>
          </a:blip>
          <a:srcRect b="0" l="0" r="0" t="0"/>
          <a:stretch/>
        </p:blipFill>
        <p:spPr>
          <a:xfrm>
            <a:off x="5943600" y="3276600"/>
            <a:ext cx="304800" cy="30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5000"/>
                                        <p:tgtEl>
                                          <p:spTgt spid="1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1086a701d73_0_0"/>
          <p:cNvSpPr txBox="1"/>
          <p:nvPr>
            <p:ph type="title"/>
          </p:nvPr>
        </p:nvSpPr>
        <p:spPr>
          <a:xfrm>
            <a:off x="528298" y="11557"/>
            <a:ext cx="10515600" cy="1325700"/>
          </a:xfrm>
          <a:prstGeom prst="rect">
            <a:avLst/>
          </a:prstGeom>
          <a:noFill/>
          <a:ln>
            <a:noFill/>
          </a:ln>
          <a:effectLst>
            <a:outerShdw blurRad="63500" rotWithShape="0" algn="ctr" dir="2700000" dist="53882">
              <a:schemeClr val="lt1">
                <a:alpha val="74509"/>
              </a:scheme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t>Sea Surface Temperature (SST)</a:t>
            </a:r>
            <a:br>
              <a:rPr lang="en-US"/>
            </a:br>
            <a:r>
              <a:rPr lang="en-US" sz="3200">
                <a:latin typeface="Arial Narrow"/>
                <a:ea typeface="Arial Narrow"/>
                <a:cs typeface="Arial Narrow"/>
                <a:sym typeface="Arial Narrow"/>
              </a:rPr>
              <a:t> </a:t>
            </a:r>
            <a:endParaRPr/>
          </a:p>
        </p:txBody>
      </p:sp>
      <p:sp>
        <p:nvSpPr>
          <p:cNvPr id="157" name="Google Shape;157;g1086a701d73_0_0"/>
          <p:cNvSpPr txBox="1"/>
          <p:nvPr>
            <p:ph idx="11" type="ftr"/>
          </p:nvPr>
        </p:nvSpPr>
        <p:spPr>
          <a:xfrm>
            <a:off x="1221458" y="6441410"/>
            <a:ext cx="93693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Course                                      http://coastwatch.noaa.gov</a:t>
            </a:r>
            <a:endParaRPr/>
          </a:p>
        </p:txBody>
      </p:sp>
      <p:sp>
        <p:nvSpPr>
          <p:cNvPr id="158" name="Google Shape;158;g1086a701d73_0_0"/>
          <p:cNvSpPr txBox="1"/>
          <p:nvPr/>
        </p:nvSpPr>
        <p:spPr>
          <a:xfrm>
            <a:off x="325600" y="869100"/>
            <a:ext cx="4966200" cy="2862900"/>
          </a:xfrm>
          <a:prstGeom prst="rect">
            <a:avLst/>
          </a:prstGeom>
          <a:noFill/>
          <a:ln>
            <a:noFill/>
          </a:ln>
        </p:spPr>
        <p:txBody>
          <a:bodyPr anchorCtr="0" anchor="t" bIns="45700" lIns="91425" spcFirstLastPara="1" rIns="91425" wrap="square" tIns="45700">
            <a:spAutoFit/>
          </a:bodyPr>
          <a:lstStyle/>
          <a:p>
            <a:pPr indent="-355600" lvl="0" marL="457200" marR="0" rtl="0" algn="l">
              <a:lnSpc>
                <a:spcPct val="80000"/>
              </a:lnSpc>
              <a:spcBef>
                <a:spcPts val="0"/>
              </a:spcBef>
              <a:spcAft>
                <a:spcPts val="0"/>
              </a:spcAft>
              <a:buClr>
                <a:schemeClr val="dk1"/>
              </a:buClr>
              <a:buSzPts val="2000"/>
              <a:buFont typeface="Arial Narrow"/>
              <a:buChar char="●"/>
            </a:pPr>
            <a:r>
              <a:rPr b="0" i="0" lang="en-US" sz="2000" u="none" cap="none" strike="noStrike">
                <a:solidFill>
                  <a:schemeClr val="dk1"/>
                </a:solidFill>
                <a:latin typeface="Arial Narrow"/>
                <a:ea typeface="Arial Narrow"/>
                <a:cs typeface="Arial Narrow"/>
                <a:sym typeface="Arial Narrow"/>
              </a:rPr>
              <a:t>SST is well-established remote sensing capability using thermal infrared or passive microwave remote sensing.</a:t>
            </a:r>
            <a:endParaRPr b="0" i="0" sz="2000" u="none" cap="none" strike="noStrike">
              <a:solidFill>
                <a:schemeClr val="dk1"/>
              </a:solidFill>
              <a:latin typeface="Arial Narrow"/>
              <a:ea typeface="Arial Narrow"/>
              <a:cs typeface="Arial Narrow"/>
              <a:sym typeface="Arial Narrow"/>
            </a:endParaRPr>
          </a:p>
          <a:p>
            <a:pPr indent="0" lvl="0" marL="457200" marR="0" rtl="0" algn="l">
              <a:lnSpc>
                <a:spcPct val="80000"/>
              </a:lnSpc>
              <a:spcBef>
                <a:spcPts val="0"/>
              </a:spcBef>
              <a:spcAft>
                <a:spcPts val="0"/>
              </a:spcAft>
              <a:buClr>
                <a:srgbClr val="000000"/>
              </a:buClr>
              <a:buSzPts val="2000"/>
              <a:buFont typeface="Arial"/>
              <a:buNone/>
            </a:pPr>
            <a:r>
              <a:t/>
            </a:r>
            <a:endParaRPr b="0" i="0" sz="2000" u="none" cap="none" strike="noStrike">
              <a:solidFill>
                <a:schemeClr val="dk1"/>
              </a:solidFill>
              <a:latin typeface="Arial Narrow"/>
              <a:ea typeface="Arial Narrow"/>
              <a:cs typeface="Arial Narrow"/>
              <a:sym typeface="Arial Narrow"/>
            </a:endParaRPr>
          </a:p>
          <a:p>
            <a:pPr indent="-355600" lvl="0" marL="457200" marR="0" rtl="0" algn="l">
              <a:lnSpc>
                <a:spcPct val="80000"/>
              </a:lnSpc>
              <a:spcBef>
                <a:spcPts val="0"/>
              </a:spcBef>
              <a:spcAft>
                <a:spcPts val="0"/>
              </a:spcAft>
              <a:buClr>
                <a:schemeClr val="dk1"/>
              </a:buClr>
              <a:buSzPts val="2000"/>
              <a:buFont typeface="Arial Narrow"/>
              <a:buChar char="●"/>
            </a:pPr>
            <a:r>
              <a:rPr b="0" i="0" lang="en-US" sz="2000" u="none" cap="none" strike="noStrike">
                <a:solidFill>
                  <a:schemeClr val="dk1"/>
                </a:solidFill>
                <a:latin typeface="Arial Narrow"/>
                <a:ea typeface="Arial Narrow"/>
                <a:cs typeface="Arial Narrow"/>
                <a:sym typeface="Arial Narrow"/>
              </a:rPr>
              <a:t>These sensors are in both polar and geostationary orbit, making SST the oceanographic parameter with the most comprehensive satellite measurements.</a:t>
            </a:r>
            <a:endParaRPr b="0" i="0" sz="2000" u="none" cap="none" strike="noStrike">
              <a:solidFill>
                <a:schemeClr val="dk1"/>
              </a:solidFill>
              <a:latin typeface="Arial Narrow"/>
              <a:ea typeface="Arial Narrow"/>
              <a:cs typeface="Arial Narrow"/>
              <a:sym typeface="Arial Narrow"/>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Narrow"/>
              <a:ea typeface="Arial Narrow"/>
              <a:cs typeface="Arial Narrow"/>
              <a:sym typeface="Arial Narrow"/>
            </a:endParaRPr>
          </a:p>
          <a:p>
            <a:pPr indent="-355600" lvl="0" marL="457200" marR="0" rtl="0" algn="l">
              <a:lnSpc>
                <a:spcPct val="80000"/>
              </a:lnSpc>
              <a:spcBef>
                <a:spcPts val="0"/>
              </a:spcBef>
              <a:spcAft>
                <a:spcPts val="0"/>
              </a:spcAft>
              <a:buClr>
                <a:schemeClr val="dk1"/>
              </a:buClr>
              <a:buSzPts val="2000"/>
              <a:buFont typeface="Arial Narrow"/>
              <a:buChar char="●"/>
            </a:pPr>
            <a:r>
              <a:rPr b="0" i="0" lang="en-US" sz="2000" u="none" cap="none" strike="noStrike">
                <a:solidFill>
                  <a:schemeClr val="dk1"/>
                </a:solidFill>
                <a:latin typeface="Arial Narrow"/>
                <a:ea typeface="Arial Narrow"/>
                <a:cs typeface="Arial Narrow"/>
                <a:sym typeface="Arial Narrow"/>
              </a:rPr>
              <a:t>More information on SST can be found in the “Fundamentals of SST” presentation. </a:t>
            </a:r>
            <a:endParaRPr b="0" i="0" sz="2000" u="none" cap="none" strike="noStrike">
              <a:solidFill>
                <a:srgbClr val="000000"/>
              </a:solidFill>
              <a:latin typeface="Arial"/>
              <a:ea typeface="Arial"/>
              <a:cs typeface="Arial"/>
              <a:sym typeface="Arial"/>
            </a:endParaRPr>
          </a:p>
        </p:txBody>
      </p:sp>
      <p:sp>
        <p:nvSpPr>
          <p:cNvPr id="159" name="Google Shape;159;g1086a701d73_0_0"/>
          <p:cNvSpPr txBox="1"/>
          <p:nvPr/>
        </p:nvSpPr>
        <p:spPr>
          <a:xfrm>
            <a:off x="42532" y="5161877"/>
            <a:ext cx="6225000" cy="1200600"/>
          </a:xfrm>
          <a:prstGeom prst="rect">
            <a:avLst/>
          </a:prstGeom>
          <a:solidFill>
            <a:srgbClr val="FEE59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Narrow"/>
                <a:ea typeface="Arial Narrow"/>
                <a:cs typeface="Arial Narrow"/>
                <a:sym typeface="Arial Narrow"/>
              </a:rPr>
              <a:t>Data Product Availability: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chemeClr val="dk1"/>
                </a:solidFill>
                <a:latin typeface="Arial Narrow"/>
                <a:ea typeface="Arial Narrow"/>
                <a:cs typeface="Arial Narrow"/>
                <a:sym typeface="Arial Narrow"/>
              </a:rPr>
              <a:t>SST data are available in a variety of resolutions from all CW nodes.</a:t>
            </a:r>
            <a:endParaRPr b="0" i="0" sz="1800" u="none" cap="none" strike="noStrike">
              <a:solidFill>
                <a:schemeClr val="dk1"/>
              </a:solidFill>
              <a:latin typeface="Arial Narrow"/>
              <a:ea typeface="Arial Narrow"/>
              <a:cs typeface="Arial Narrow"/>
              <a:sym typeface="Arial Narrow"/>
            </a:endParaRPr>
          </a:p>
          <a:p>
            <a:pPr indent="0" lvl="0" marL="0" marR="0" rtl="0" algn="l">
              <a:lnSpc>
                <a:spcPct val="100000"/>
              </a:lnSpc>
              <a:spcBef>
                <a:spcPts val="0"/>
              </a:spcBef>
              <a:spcAft>
                <a:spcPts val="0"/>
              </a:spcAft>
              <a:buNone/>
            </a:pPr>
            <a:r>
              <a:rPr b="0" i="0" lang="en-US" sz="1800" u="none" cap="none" strike="noStrike">
                <a:solidFill>
                  <a:schemeClr val="dk1"/>
                </a:solidFill>
                <a:latin typeface="Arial Narrow"/>
                <a:ea typeface="Arial Narrow"/>
                <a:cs typeface="Arial Narrow"/>
                <a:sym typeface="Arial Narrow"/>
              </a:rPr>
              <a:t>SST averaged product called Great Lakes Surface Environmental Analysis (GLSEA) that includes ice-cover at CW-GLN  </a:t>
            </a:r>
            <a:endParaRPr b="0" i="0" sz="1800" u="none" cap="none" strike="noStrike">
              <a:solidFill>
                <a:srgbClr val="000000"/>
              </a:solidFill>
              <a:latin typeface="Arial"/>
              <a:ea typeface="Arial"/>
              <a:cs typeface="Arial"/>
              <a:sym typeface="Arial"/>
            </a:endParaRPr>
          </a:p>
        </p:txBody>
      </p:sp>
      <p:pic>
        <p:nvPicPr>
          <p:cNvPr id="160" name="Google Shape;160;g1086a701d73_0_0"/>
          <p:cNvPicPr preferRelativeResize="0"/>
          <p:nvPr/>
        </p:nvPicPr>
        <p:blipFill rotWithShape="1">
          <a:blip r:embed="rId3">
            <a:alphaModFix/>
          </a:blip>
          <a:srcRect b="0" l="0" r="0" t="0"/>
          <a:stretch/>
        </p:blipFill>
        <p:spPr>
          <a:xfrm>
            <a:off x="7706450" y="2977325"/>
            <a:ext cx="4024650" cy="3144276"/>
          </a:xfrm>
          <a:prstGeom prst="rect">
            <a:avLst/>
          </a:prstGeom>
          <a:noFill/>
          <a:ln>
            <a:noFill/>
          </a:ln>
        </p:spPr>
      </p:pic>
      <p:sp>
        <p:nvSpPr>
          <p:cNvPr id="161" name="Google Shape;161;g1086a701d73_0_0"/>
          <p:cNvSpPr txBox="1"/>
          <p:nvPr/>
        </p:nvSpPr>
        <p:spPr>
          <a:xfrm>
            <a:off x="7854663" y="6026075"/>
            <a:ext cx="428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Narrow"/>
                <a:ea typeface="Arial Narrow"/>
                <a:cs typeface="Arial Narrow"/>
                <a:sym typeface="Arial Narrow"/>
              </a:rPr>
              <a:t>Great Lakes Surface Environmental Analysis (GLSEA)</a:t>
            </a:r>
            <a:endParaRPr b="1" i="0" sz="1400" u="none" cap="none" strike="noStrike">
              <a:solidFill>
                <a:srgbClr val="000000"/>
              </a:solidFill>
              <a:latin typeface="Arial Narrow"/>
              <a:ea typeface="Arial Narrow"/>
              <a:cs typeface="Arial Narrow"/>
              <a:sym typeface="Arial Narrow"/>
            </a:endParaRPr>
          </a:p>
        </p:txBody>
      </p:sp>
      <p:pic>
        <p:nvPicPr>
          <p:cNvPr id="162" name="Google Shape;162;g1086a701d73_0_0"/>
          <p:cNvPicPr preferRelativeResize="0"/>
          <p:nvPr/>
        </p:nvPicPr>
        <p:blipFill rotWithShape="1">
          <a:blip r:embed="rId4">
            <a:alphaModFix/>
          </a:blip>
          <a:srcRect b="0" l="0" r="0" t="0"/>
          <a:stretch/>
        </p:blipFill>
        <p:spPr>
          <a:xfrm>
            <a:off x="5448625" y="173800"/>
            <a:ext cx="6692450" cy="2722350"/>
          </a:xfrm>
          <a:prstGeom prst="rect">
            <a:avLst/>
          </a:prstGeom>
          <a:noFill/>
          <a:ln>
            <a:noFill/>
          </a:ln>
        </p:spPr>
      </p:pic>
      <p:pic>
        <p:nvPicPr>
          <p:cNvPr id="163" name="Google Shape;163;g1086a701d73_0_0"/>
          <p:cNvPicPr preferRelativeResize="0"/>
          <p:nvPr/>
        </p:nvPicPr>
        <p:blipFill rotWithShape="1">
          <a:blip r:embed="rId5">
            <a:alphaModFix/>
          </a:blip>
          <a:srcRect b="0" l="0" r="0" t="0"/>
          <a:stretch/>
        </p:blipFill>
        <p:spPr>
          <a:xfrm>
            <a:off x="5943600" y="3276600"/>
            <a:ext cx="304800" cy="30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5000"/>
                                        <p:tgtEl>
                                          <p:spTgt spid="1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g10904eb2ee5_3_0"/>
          <p:cNvSpPr txBox="1"/>
          <p:nvPr>
            <p:ph type="title"/>
          </p:nvPr>
        </p:nvSpPr>
        <p:spPr>
          <a:xfrm>
            <a:off x="528298" y="11557"/>
            <a:ext cx="10515600" cy="1325700"/>
          </a:xfrm>
          <a:prstGeom prst="rect">
            <a:avLst/>
          </a:prstGeom>
          <a:noFill/>
          <a:ln>
            <a:noFill/>
          </a:ln>
          <a:effectLst>
            <a:outerShdw blurRad="63500" rotWithShape="0" algn="ctr" dir="2700000" dist="53882">
              <a:schemeClr val="lt1">
                <a:alpha val="74509"/>
              </a:scheme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t>Chlorophyll</a:t>
            </a:r>
            <a:r>
              <a:rPr lang="en-US" sz="3200">
                <a:latin typeface="Arial Narrow"/>
                <a:ea typeface="Arial Narrow"/>
                <a:cs typeface="Arial Narrow"/>
                <a:sym typeface="Arial Narrow"/>
              </a:rPr>
              <a:t> </a:t>
            </a:r>
            <a:endParaRPr/>
          </a:p>
        </p:txBody>
      </p:sp>
      <p:sp>
        <p:nvSpPr>
          <p:cNvPr id="169" name="Google Shape;169;g10904eb2ee5_3_0"/>
          <p:cNvSpPr txBox="1"/>
          <p:nvPr>
            <p:ph idx="11" type="ftr"/>
          </p:nvPr>
        </p:nvSpPr>
        <p:spPr>
          <a:xfrm>
            <a:off x="1221458" y="6441410"/>
            <a:ext cx="93693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NOAA CoastWatch Satellite Course                                      http://coastwatch.noaa.gov</a:t>
            </a:r>
            <a:endParaRPr/>
          </a:p>
        </p:txBody>
      </p:sp>
      <p:sp>
        <p:nvSpPr>
          <p:cNvPr id="170" name="Google Shape;170;g10904eb2ee5_3_0"/>
          <p:cNvSpPr txBox="1"/>
          <p:nvPr/>
        </p:nvSpPr>
        <p:spPr>
          <a:xfrm>
            <a:off x="412100" y="1000900"/>
            <a:ext cx="4823278" cy="4799735"/>
          </a:xfrm>
          <a:prstGeom prst="rect">
            <a:avLst/>
          </a:prstGeom>
          <a:noFill/>
          <a:ln>
            <a:noFill/>
          </a:ln>
        </p:spPr>
        <p:txBody>
          <a:bodyPr anchorCtr="0" anchor="t" bIns="45700" lIns="91425" spcFirstLastPara="1" rIns="91425" wrap="square" tIns="45700">
            <a:spAutoFit/>
          </a:bodyPr>
          <a:lstStyle/>
          <a:p>
            <a:pPr indent="-349250" lvl="0" marL="457200" marR="0" rtl="0" algn="l">
              <a:lnSpc>
                <a:spcPct val="115000"/>
              </a:lnSpc>
              <a:spcBef>
                <a:spcPts val="0"/>
              </a:spcBef>
              <a:spcAft>
                <a:spcPts val="0"/>
              </a:spcAft>
              <a:buClr>
                <a:schemeClr val="dk1"/>
              </a:buClr>
              <a:buSzPts val="1900"/>
              <a:buFont typeface="Arial Narrow"/>
              <a:buChar char="●"/>
            </a:pPr>
            <a:r>
              <a:rPr b="0" i="0" lang="en-US" sz="1900" u="none" cap="none" strike="noStrike">
                <a:solidFill>
                  <a:schemeClr val="dk1"/>
                </a:solidFill>
                <a:latin typeface="Arial Narrow"/>
                <a:ea typeface="Arial Narrow"/>
                <a:cs typeface="Arial Narrow"/>
                <a:sym typeface="Arial Narrow"/>
              </a:rPr>
              <a:t>Chlorophyll a is an indicator of total phytoplankton biomass. </a:t>
            </a:r>
            <a:endParaRPr/>
          </a:p>
          <a:p>
            <a:pPr indent="-228600" lvl="0" marL="457200" marR="0" rtl="0" algn="l">
              <a:lnSpc>
                <a:spcPct val="115000"/>
              </a:lnSpc>
              <a:spcBef>
                <a:spcPts val="0"/>
              </a:spcBef>
              <a:spcAft>
                <a:spcPts val="0"/>
              </a:spcAft>
              <a:buClr>
                <a:schemeClr val="dk1"/>
              </a:buClr>
              <a:buSzPts val="1900"/>
              <a:buFont typeface="Arial Narrow"/>
              <a:buNone/>
            </a:pPr>
            <a:r>
              <a:t/>
            </a:r>
            <a:endParaRPr b="0" i="0" sz="1900" u="none" cap="none" strike="noStrike">
              <a:solidFill>
                <a:schemeClr val="dk1"/>
              </a:solidFill>
              <a:latin typeface="Arial Narrow"/>
              <a:ea typeface="Arial Narrow"/>
              <a:cs typeface="Arial Narrow"/>
              <a:sym typeface="Arial Narrow"/>
            </a:endParaRPr>
          </a:p>
          <a:p>
            <a:pPr indent="-349250" lvl="0" marL="457200" marR="0" rtl="0" algn="l">
              <a:lnSpc>
                <a:spcPct val="115000"/>
              </a:lnSpc>
              <a:spcBef>
                <a:spcPts val="0"/>
              </a:spcBef>
              <a:spcAft>
                <a:spcPts val="0"/>
              </a:spcAft>
              <a:buClr>
                <a:schemeClr val="dk1"/>
              </a:buClr>
              <a:buSzPts val="1900"/>
              <a:buFont typeface="Arial Narrow"/>
              <a:buChar char="●"/>
            </a:pPr>
            <a:r>
              <a:rPr b="0" i="0" lang="en-US" sz="1900" u="none" cap="none" strike="noStrike">
                <a:solidFill>
                  <a:schemeClr val="dk1"/>
                </a:solidFill>
                <a:latin typeface="Arial Narrow"/>
                <a:ea typeface="Arial Narrow"/>
                <a:cs typeface="Arial Narrow"/>
                <a:sym typeface="Arial Narrow"/>
              </a:rPr>
              <a:t>In remote sensing, water is classified by optical attenuation properties. Case 1 is clear open ocean. Case 2 is everything else.</a:t>
            </a:r>
            <a:endParaRPr b="0" i="0" sz="1900" u="none" cap="none" strike="noStrike">
              <a:solidFill>
                <a:schemeClr val="dk1"/>
              </a:solidFill>
              <a:latin typeface="Arial Narrow"/>
              <a:ea typeface="Arial Narrow"/>
              <a:cs typeface="Arial Narrow"/>
              <a:sym typeface="Arial Narrow"/>
            </a:endParaRPr>
          </a:p>
          <a:p>
            <a:pPr indent="0" lvl="0" marL="0" marR="0" rtl="0" algn="l">
              <a:lnSpc>
                <a:spcPct val="115000"/>
              </a:lnSpc>
              <a:spcBef>
                <a:spcPts val="0"/>
              </a:spcBef>
              <a:spcAft>
                <a:spcPts val="0"/>
              </a:spcAft>
              <a:buClr>
                <a:srgbClr val="000000"/>
              </a:buClr>
              <a:buSzPts val="1900"/>
              <a:buFont typeface="Arial"/>
              <a:buNone/>
            </a:pPr>
            <a:r>
              <a:t/>
            </a:r>
            <a:endParaRPr b="0" i="0" sz="1900" u="none" cap="none" strike="noStrike">
              <a:solidFill>
                <a:schemeClr val="dk1"/>
              </a:solidFill>
              <a:latin typeface="Arial Narrow"/>
              <a:ea typeface="Arial Narrow"/>
              <a:cs typeface="Arial Narrow"/>
              <a:sym typeface="Arial Narrow"/>
            </a:endParaRPr>
          </a:p>
          <a:p>
            <a:pPr indent="-349250" lvl="0" marL="457200" marR="0" rtl="0" algn="l">
              <a:lnSpc>
                <a:spcPct val="115000"/>
              </a:lnSpc>
              <a:spcBef>
                <a:spcPts val="0"/>
              </a:spcBef>
              <a:spcAft>
                <a:spcPts val="0"/>
              </a:spcAft>
              <a:buClr>
                <a:schemeClr val="dk1"/>
              </a:buClr>
              <a:buSzPts val="1900"/>
              <a:buFont typeface="Arial Narrow"/>
              <a:buChar char="●"/>
            </a:pPr>
            <a:r>
              <a:rPr b="0" i="0" lang="en-US" sz="1900" u="none" cap="none" strike="noStrike">
                <a:solidFill>
                  <a:schemeClr val="dk1"/>
                </a:solidFill>
                <a:latin typeface="Arial Narrow"/>
                <a:ea typeface="Arial Narrow"/>
                <a:cs typeface="Arial Narrow"/>
                <a:sym typeface="Arial Narrow"/>
              </a:rPr>
              <a:t>A variety of algorithms suitable for wide-ranging coastal and </a:t>
            </a:r>
            <a:r>
              <a:rPr b="0" i="0" lang="en-US" sz="1900" u="none" cap="none" strike="noStrike">
                <a:solidFill>
                  <a:schemeClr val="dk1"/>
                </a:solidFill>
                <a:latin typeface="Arial Narrow"/>
                <a:ea typeface="Arial Narrow"/>
                <a:cs typeface="Arial Narrow"/>
                <a:sym typeface="Arial Narrow"/>
                <a:extLst>
                  <a:ext uri="http://customooxmlschemas.google.com/">
                    <go:slidesCustomData xmlns:go="http://customooxmlschemas.google.com/" textRoundtripDataId="5"/>
                  </a:ext>
                </a:extLst>
              </a:rPr>
              <a:t>inland</a:t>
            </a:r>
            <a:r>
              <a:rPr b="0" i="0" lang="en-US" sz="1900" u="none" cap="none" strike="noStrike">
                <a:solidFill>
                  <a:schemeClr val="dk1"/>
                </a:solidFill>
                <a:latin typeface="Arial Narrow"/>
                <a:ea typeface="Arial Narrow"/>
                <a:cs typeface="Arial Narrow"/>
                <a:sym typeface="Arial Narrow"/>
              </a:rPr>
              <a:t> water conditions are available and are in routine use. </a:t>
            </a:r>
            <a:endParaRPr b="0" i="0" sz="1900" u="none" cap="none" strike="noStrike">
              <a:solidFill>
                <a:schemeClr val="dk1"/>
              </a:solidFill>
              <a:latin typeface="Arial Narrow"/>
              <a:ea typeface="Arial Narrow"/>
              <a:cs typeface="Arial Narrow"/>
              <a:sym typeface="Arial Narrow"/>
            </a:endParaRPr>
          </a:p>
          <a:p>
            <a:pPr indent="0" lvl="0" marL="457200" marR="0" rtl="0" algn="l">
              <a:lnSpc>
                <a:spcPct val="115000"/>
              </a:lnSpc>
              <a:spcBef>
                <a:spcPts val="0"/>
              </a:spcBef>
              <a:spcAft>
                <a:spcPts val="0"/>
              </a:spcAft>
              <a:buClr>
                <a:srgbClr val="000000"/>
              </a:buClr>
              <a:buSzPts val="1900"/>
              <a:buFont typeface="Arial"/>
              <a:buNone/>
            </a:pPr>
            <a:r>
              <a:t/>
            </a:r>
            <a:endParaRPr b="0" i="0" sz="1900" u="none" cap="none" strike="noStrike">
              <a:solidFill>
                <a:schemeClr val="dk1"/>
              </a:solidFill>
              <a:latin typeface="Arial Narrow"/>
              <a:ea typeface="Arial Narrow"/>
              <a:cs typeface="Arial Narrow"/>
              <a:sym typeface="Arial Narrow"/>
            </a:endParaRPr>
          </a:p>
          <a:p>
            <a:pPr indent="-349250" lvl="0" marL="457200" marR="0" rtl="0" algn="l">
              <a:lnSpc>
                <a:spcPct val="115000"/>
              </a:lnSpc>
              <a:spcBef>
                <a:spcPts val="0"/>
              </a:spcBef>
              <a:spcAft>
                <a:spcPts val="0"/>
              </a:spcAft>
              <a:buClr>
                <a:schemeClr val="dk1"/>
              </a:buClr>
              <a:buSzPts val="1900"/>
              <a:buFont typeface="Arial Narrow"/>
              <a:buChar char="●"/>
            </a:pPr>
            <a:r>
              <a:rPr b="0" i="0" lang="en-US" sz="1900" u="none" cap="none" strike="noStrike">
                <a:solidFill>
                  <a:schemeClr val="dk1"/>
                </a:solidFill>
                <a:latin typeface="Arial Narrow"/>
                <a:ea typeface="Arial Narrow"/>
                <a:cs typeface="Arial Narrow"/>
                <a:sym typeface="Arial Narrow"/>
              </a:rPr>
              <a:t>More information on chl-a can be found in the “Fundamentals of Ocean Color” presentation. </a:t>
            </a:r>
            <a:endParaRPr b="0"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900"/>
              <a:buFont typeface="Arial"/>
              <a:buNone/>
            </a:pPr>
            <a:r>
              <a:t/>
            </a:r>
            <a:endParaRPr b="0" i="0" sz="1900" u="none" cap="none" strike="noStrike">
              <a:solidFill>
                <a:schemeClr val="dk1"/>
              </a:solidFill>
              <a:latin typeface="Arial Narrow"/>
              <a:ea typeface="Arial Narrow"/>
              <a:cs typeface="Arial Narrow"/>
              <a:sym typeface="Arial Narrow"/>
            </a:endParaRPr>
          </a:p>
        </p:txBody>
      </p:sp>
      <p:sp>
        <p:nvSpPr>
          <p:cNvPr id="171" name="Google Shape;171;g10904eb2ee5_3_0"/>
          <p:cNvSpPr txBox="1"/>
          <p:nvPr/>
        </p:nvSpPr>
        <p:spPr>
          <a:xfrm>
            <a:off x="31899" y="5710624"/>
            <a:ext cx="7026000" cy="646500"/>
          </a:xfrm>
          <a:prstGeom prst="rect">
            <a:avLst/>
          </a:prstGeom>
          <a:solidFill>
            <a:srgbClr val="FEE59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Narrow"/>
                <a:ea typeface="Arial Narrow"/>
                <a:cs typeface="Arial Narrow"/>
                <a:sym typeface="Arial Narrow"/>
              </a:rPr>
              <a:t>Data Product Availability: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Narrow"/>
                <a:ea typeface="Arial Narrow"/>
                <a:cs typeface="Arial Narrow"/>
                <a:sym typeface="Arial Narrow"/>
              </a:rPr>
              <a:t>Chlorophyll data are available in a variety of resolutions from all CW nodes.  </a:t>
            </a:r>
            <a:endParaRPr b="0" i="0" sz="1400" u="none" cap="none" strike="noStrike">
              <a:solidFill>
                <a:srgbClr val="000000"/>
              </a:solidFill>
              <a:latin typeface="Arial"/>
              <a:ea typeface="Arial"/>
              <a:cs typeface="Arial"/>
              <a:sym typeface="Arial"/>
            </a:endParaRPr>
          </a:p>
        </p:txBody>
      </p:sp>
      <p:pic>
        <p:nvPicPr>
          <p:cNvPr id="172" name="Google Shape;172;g10904eb2ee5_3_0"/>
          <p:cNvPicPr preferRelativeResize="0"/>
          <p:nvPr/>
        </p:nvPicPr>
        <p:blipFill rotWithShape="1">
          <a:blip r:embed="rId3">
            <a:alphaModFix/>
          </a:blip>
          <a:srcRect b="1671" l="1446" r="915" t="1737"/>
          <a:stretch/>
        </p:blipFill>
        <p:spPr>
          <a:xfrm>
            <a:off x="5235378" y="905206"/>
            <a:ext cx="6912004" cy="4625438"/>
          </a:xfrm>
          <a:prstGeom prst="rect">
            <a:avLst/>
          </a:prstGeom>
          <a:noFill/>
          <a:ln>
            <a:noFill/>
          </a:ln>
        </p:spPr>
      </p:pic>
      <p:pic>
        <p:nvPicPr>
          <p:cNvPr id="173" name="Google Shape;173;g10904eb2ee5_3_0"/>
          <p:cNvPicPr preferRelativeResize="0"/>
          <p:nvPr/>
        </p:nvPicPr>
        <p:blipFill rotWithShape="1">
          <a:blip r:embed="rId4">
            <a:alphaModFix/>
          </a:blip>
          <a:srcRect b="0" l="0" r="0" t="0"/>
          <a:stretch/>
        </p:blipFill>
        <p:spPr>
          <a:xfrm>
            <a:off x="5943600" y="3276600"/>
            <a:ext cx="304800" cy="30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5000"/>
                                        <p:tgtEl>
                                          <p:spTgt spid="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NOAA Title Options">
  <a:themeElements>
    <a:clrScheme name="Custom 11">
      <a:dk1>
        <a:srgbClr val="000000"/>
      </a:dk1>
      <a:lt1>
        <a:srgbClr val="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2014-05-07T21:32:41Z</dcterms:created>
  <dc:creator>James Durham</dc:creator>
</cp:coreProperties>
</file>