
<file path=[Content_Types].xml><?xml version="1.0" encoding="utf-8"?>
<Types xmlns="http://schemas.openxmlformats.org/package/2006/content-types">
  <Default Extension="png" ContentType="image/png"/>
  <Default Extension="m4a" ContentType="audio/mp4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48" r:id="rId1"/>
    <p:sldMasterId id="2147483653" r:id="rId2"/>
  </p:sldMasterIdLst>
  <p:notesMasterIdLst>
    <p:notesMasterId r:id="rId33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7" r:id="rId26"/>
    <p:sldId id="281" r:id="rId27"/>
    <p:sldId id="282" r:id="rId28"/>
    <p:sldId id="283" r:id="rId29"/>
    <p:sldId id="284" r:id="rId30"/>
    <p:sldId id="286" r:id="rId31"/>
    <p:sldId id="288" r:id="rId32"/>
  </p:sldIdLst>
  <p:sldSz cx="12192000" cy="6858000"/>
  <p:notesSz cx="6858000" cy="9144000"/>
  <p:embeddedFontLst>
    <p:embeddedFont>
      <p:font typeface="Arial Narrow" panose="020B0606020202030204" pitchFamily="34" charset="0"/>
      <p:regular r:id="rId34"/>
      <p:bold r:id="rId35"/>
      <p:italic r:id="rId36"/>
      <p:boldItalic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Helvetica Neue"/>
      <p:regular r:id="rId42"/>
      <p:bold r:id="rId43"/>
      <p:italic r:id="rId44"/>
      <p:boldItalic r:id="rId45"/>
    </p:embeddedFont>
    <p:embeddedFont>
      <p:font typeface="Noto Sans Symbols"/>
      <p:regular r:id="rId46"/>
      <p:bold r:id="rId4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506">
          <p15:clr>
            <a:srgbClr val="A4A3A4"/>
          </p15:clr>
        </p15:guide>
        <p15:guide id="2" orient="horz" pos="696">
          <p15:clr>
            <a:srgbClr val="A4A3A4"/>
          </p15:clr>
        </p15:guide>
        <p15:guide id="3" pos="3840">
          <p15:clr>
            <a:srgbClr val="A4A3A4"/>
          </p15:clr>
        </p15:guide>
        <p15:guide id="4" orient="horz" pos="2160">
          <p15:clr>
            <a:srgbClr val="9AA0A6"/>
          </p15:clr>
        </p15:guide>
      </p15:sldGuideLst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r:id="rId72" roundtripDataSignature="AMtx7mhSrCcnQl9MP2Kps1QooaI1joCt5g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Cara Wilson - NOAA Federal" initials="" lastIdx="6" clrIdx="0"/>
  <p:cmAuthor id="1" name="Dale Robinson" initials="" lastIdx="11" clrIdx="1"/>
  <p:cmAuthor id="2" name="Christopher Jackson - NOAA Affiliate" initials="" lastIdx="5" clrIdx="2"/>
  <p:cmAuthor id="3" name="Dale Robinson - NOAA Affiliate" initials="" lastIdx="1" clrIdx="3"/>
  <p:cmAuthor id="4" name="Melanie Abecassis - NOAA Affiliate" initials="" lastIdx="8" clrIdx="4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9A2C78D-0941-4C7A-9912-A2E37CF49D81}">
  <a:tblStyle styleId="{69A2C78D-0941-4C7A-9912-A2E37CF49D81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64"/>
      </p:cViewPr>
      <p:guideLst>
        <p:guide orient="horz" pos="1506"/>
        <p:guide orient="horz" pos="696"/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6.fntdata"/><Relationship Id="rId21" Type="http://schemas.openxmlformats.org/officeDocument/2006/relationships/slide" Target="slides/slide19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font" Target="fonts/font14.fntdata"/><Relationship Id="rId76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font" Target="fonts/font12.fntdata"/><Relationship Id="rId74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11.fntdata"/><Relationship Id="rId73" Type="http://schemas.openxmlformats.org/officeDocument/2006/relationships/commentAuthors" Target="commentAuthor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77" Type="http://schemas.openxmlformats.org/officeDocument/2006/relationships/tableStyles" Target="tableStyles.xml"/><Relationship Id="rId8" Type="http://schemas.openxmlformats.org/officeDocument/2006/relationships/slide" Target="slides/slide6.xml"/><Relationship Id="rId72" Type="http://customschemas.google.com/relationships/presentationmetadata" Target="meta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font" Target="fonts/font13.fntdata"/><Relationship Id="rId20" Type="http://schemas.openxmlformats.org/officeDocument/2006/relationships/slide" Target="slides/slide18.xml"/><Relationship Id="rId41" Type="http://schemas.openxmlformats.org/officeDocument/2006/relationships/font" Target="fonts/font8.fntdata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13c549dc311_7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7" name="Google Shape;107;g13c549dc311_7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8" name="Google Shape;108;g13c549dc311_7_2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1b42f1d762b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0" name="Google Shape;190;g1b42f1d762b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1" name="Google Shape;191;g1b42f1d762b_0_1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30:notes"/>
          <p:cNvSpPr txBox="1">
            <a:spLocks noGrp="1"/>
          </p:cNvSpPr>
          <p:nvPr>
            <p:ph type="body" idx="1"/>
          </p:nvPr>
        </p:nvSpPr>
        <p:spPr>
          <a:xfrm>
            <a:off x="686098" y="4343703"/>
            <a:ext cx="5485800" cy="41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16" name="Google Shape;216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4213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28" name="Google Shape;228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1:notes"/>
          <p:cNvSpPr txBox="1">
            <a:spLocks noGrp="1"/>
          </p:cNvSpPr>
          <p:nvPr>
            <p:ph type="body" idx="1"/>
          </p:nvPr>
        </p:nvSpPr>
        <p:spPr>
          <a:xfrm>
            <a:off x="686098" y="4343703"/>
            <a:ext cx="5485800" cy="41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49" name="Google Shape;249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4213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Google Shape;254;p32:notes"/>
          <p:cNvSpPr txBox="1">
            <a:spLocks noGrp="1"/>
          </p:cNvSpPr>
          <p:nvPr>
            <p:ph type="body" idx="1"/>
          </p:nvPr>
        </p:nvSpPr>
        <p:spPr>
          <a:xfrm>
            <a:off x="686098" y="4343703"/>
            <a:ext cx="5485800" cy="41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55" name="Google Shape;255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4213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Google Shape;266;p38:notes"/>
          <p:cNvSpPr txBox="1">
            <a:spLocks noGrp="1"/>
          </p:cNvSpPr>
          <p:nvPr>
            <p:ph type="body" idx="1"/>
          </p:nvPr>
        </p:nvSpPr>
        <p:spPr>
          <a:xfrm>
            <a:off x="686098" y="4343703"/>
            <a:ext cx="5485800" cy="41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67" name="Google Shape;267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4213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51bf4aa8b6_0_0:notes"/>
          <p:cNvSpPr txBox="1">
            <a:spLocks noGrp="1"/>
          </p:cNvSpPr>
          <p:nvPr>
            <p:ph type="body" idx="1"/>
          </p:nvPr>
        </p:nvSpPr>
        <p:spPr>
          <a:xfrm>
            <a:off x="686098" y="4343703"/>
            <a:ext cx="5485800" cy="41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273" name="Google Shape;273;g151bf4aa8b6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4213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39:notes"/>
          <p:cNvSpPr txBox="1">
            <a:spLocks noGrp="1"/>
          </p:cNvSpPr>
          <p:nvPr>
            <p:ph type="body" idx="1"/>
          </p:nvPr>
        </p:nvSpPr>
        <p:spPr>
          <a:xfrm>
            <a:off x="686098" y="4343703"/>
            <a:ext cx="5485800" cy="41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43" name="Google Shape;343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4213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1" name="Google Shape;351;g1d26fbfb8fc_7_1:notes"/>
          <p:cNvSpPr txBox="1">
            <a:spLocks noGrp="1"/>
          </p:cNvSpPr>
          <p:nvPr>
            <p:ph type="body" idx="1"/>
          </p:nvPr>
        </p:nvSpPr>
        <p:spPr>
          <a:xfrm>
            <a:off x="686098" y="4343703"/>
            <a:ext cx="5485800" cy="41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52" name="Google Shape;352;g1d26fbfb8fc_7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4213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0" name="Google Shape;380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81" name="Google Shape;381;p4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1d4d1997c1d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8" name="Google Shape;118;g1d4d1997c1d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9" name="Google Shape;119;g1d4d1997c1d_0_5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g1b42f1d762b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00" name="Google Shape;400;g1b42f1d762b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01" name="Google Shape;401;g1b42f1d762b_0_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g1eac7dfc5be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13" name="Google Shape;413;g1eac7dfc5be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14" name="Google Shape;414;g1eac7dfc5be_0_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g151bf4aa8b6_0_5:notes"/>
          <p:cNvSpPr txBox="1">
            <a:spLocks noGrp="1"/>
          </p:cNvSpPr>
          <p:nvPr>
            <p:ph type="body" idx="1"/>
          </p:nvPr>
        </p:nvSpPr>
        <p:spPr>
          <a:xfrm>
            <a:off x="686098" y="4343703"/>
            <a:ext cx="5485800" cy="41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432" name="Google Shape;432;g151bf4aa8b6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4213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 Narrow"/>
              <a:buNone/>
            </a:pPr>
            <a:endParaRPr/>
          </a:p>
        </p:txBody>
      </p:sp>
      <p:sp>
        <p:nvSpPr>
          <p:cNvPr id="446" name="Google Shape;44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56" name="Google Shape;456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 Narrow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0851046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13c549dc311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2" name="Google Shape;472;g13c549dc311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2017ccacf28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2" name="Google Shape;482;g2017ccacf28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90;g2017ccacf28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91" name="Google Shape;491;g2017ccacf28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" name="Google Shape;499;g203629466c4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00" name="Google Shape;500;g203629466c4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g13c549dc311_1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7" name="Google Shape;517;g13c549dc311_1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7" name="Google Shape;127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8" name="Google Shape;128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7" name="Google Shape;127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28" name="Google Shape;128;p2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438238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19d5354de87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6" name="Google Shape;136;g19d5354de87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37" name="Google Shape;137;g19d5354de87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27:notes"/>
          <p:cNvSpPr txBox="1">
            <a:spLocks noGrp="1"/>
          </p:cNvSpPr>
          <p:nvPr>
            <p:ph type="body" idx="1"/>
          </p:nvPr>
        </p:nvSpPr>
        <p:spPr>
          <a:xfrm>
            <a:off x="686098" y="4343703"/>
            <a:ext cx="5485800" cy="41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44" name="Google Shape;144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4213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3:notes"/>
          <p:cNvSpPr txBox="1">
            <a:spLocks noGrp="1"/>
          </p:cNvSpPr>
          <p:nvPr>
            <p:ph type="body" idx="1"/>
          </p:nvPr>
        </p:nvSpPr>
        <p:spPr>
          <a:xfrm>
            <a:off x="686098" y="4343703"/>
            <a:ext cx="5485800" cy="41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3" name="Google Shape;153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4213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34:notes"/>
          <p:cNvSpPr txBox="1">
            <a:spLocks noGrp="1"/>
          </p:cNvSpPr>
          <p:nvPr>
            <p:ph type="body" idx="1"/>
          </p:nvPr>
        </p:nvSpPr>
        <p:spPr>
          <a:xfrm>
            <a:off x="686098" y="4343703"/>
            <a:ext cx="5485800" cy="41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1" name="Google Shape;161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4213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5:notes"/>
          <p:cNvSpPr txBox="1">
            <a:spLocks noGrp="1"/>
          </p:cNvSpPr>
          <p:nvPr>
            <p:ph type="body" idx="1"/>
          </p:nvPr>
        </p:nvSpPr>
        <p:spPr>
          <a:xfrm>
            <a:off x="686098" y="4343703"/>
            <a:ext cx="5485800" cy="41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67" name="Google Shape;167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4213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1d26fbfb8fc_7_57:notes"/>
          <p:cNvSpPr txBox="1">
            <a:spLocks noGrp="1"/>
          </p:cNvSpPr>
          <p:nvPr>
            <p:ph type="body" idx="1"/>
          </p:nvPr>
        </p:nvSpPr>
        <p:spPr>
          <a:xfrm>
            <a:off x="686098" y="4343703"/>
            <a:ext cx="5485800" cy="41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75" name="Google Shape;175;g1d26fbfb8fc_7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4213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- No photo">
  <p:cSld name="Title - No photo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g13c549dc311_7_5"/>
          <p:cNvSpPr txBox="1">
            <a:spLocks noGrp="1"/>
          </p:cNvSpPr>
          <p:nvPr>
            <p:ph type="title"/>
          </p:nvPr>
        </p:nvSpPr>
        <p:spPr>
          <a:xfrm>
            <a:off x="3168251" y="1327929"/>
            <a:ext cx="7313491" cy="7887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F4E79"/>
              </a:buClr>
              <a:buSzPts val="3200"/>
              <a:buFont typeface="Arial Narrow"/>
              <a:buNone/>
              <a:defRPr sz="3200" b="1" i="0" u="none" strike="noStrike" cap="none">
                <a:solidFill>
                  <a:srgbClr val="1F4E79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Google Shape;16;g13c549dc311_7_5"/>
          <p:cNvSpPr txBox="1">
            <a:spLocks noGrp="1"/>
          </p:cNvSpPr>
          <p:nvPr>
            <p:ph type="body" idx="1"/>
          </p:nvPr>
        </p:nvSpPr>
        <p:spPr>
          <a:xfrm>
            <a:off x="4269317" y="2707458"/>
            <a:ext cx="7313083" cy="1224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262626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262626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7" name="Google Shape;17;g13c549dc311_7_5"/>
          <p:cNvSpPr txBox="1">
            <a:spLocks noGrp="1"/>
          </p:cNvSpPr>
          <p:nvPr>
            <p:ph type="body" idx="2"/>
          </p:nvPr>
        </p:nvSpPr>
        <p:spPr>
          <a:xfrm>
            <a:off x="154517" y="4807237"/>
            <a:ext cx="7313083" cy="577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Arial"/>
              <a:buNone/>
              <a:defRPr sz="1600" b="0" i="0" u="none" strike="noStrike" cap="none">
                <a:solidFill>
                  <a:srgbClr val="262626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18" name="Google Shape;18;g13c549dc311_7_5"/>
          <p:cNvSpPr/>
          <p:nvPr/>
        </p:nvSpPr>
        <p:spPr>
          <a:xfrm>
            <a:off x="372533" y="2201333"/>
            <a:ext cx="1557867" cy="89746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7"/>
          <p:cNvSpPr txBox="1">
            <a:spLocks noGrp="1"/>
          </p:cNvSpPr>
          <p:nvPr>
            <p:ph type="title"/>
          </p:nvPr>
        </p:nvSpPr>
        <p:spPr>
          <a:xfrm>
            <a:off x="528298" y="1155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200"/>
              <a:buFont typeface="Arial"/>
              <a:buNone/>
              <a:defRPr b="1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7"/>
          <p:cNvSpPr txBox="1">
            <a:spLocks noGrp="1"/>
          </p:cNvSpPr>
          <p:nvPr>
            <p:ph type="sldNum" idx="12"/>
          </p:nvPr>
        </p:nvSpPr>
        <p:spPr>
          <a:xfrm>
            <a:off x="11201984" y="6441410"/>
            <a:ext cx="110401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1" name="Google Shape;71;p17"/>
          <p:cNvSpPr txBox="1">
            <a:spLocks noGrp="1"/>
          </p:cNvSpPr>
          <p:nvPr>
            <p:ph type="ftr" idx="11"/>
          </p:nvPr>
        </p:nvSpPr>
        <p:spPr>
          <a:xfrm>
            <a:off x="1221458" y="6441410"/>
            <a:ext cx="93693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1800" b="0" i="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8"/>
          <p:cNvSpPr txBox="1">
            <a:spLocks noGrp="1"/>
          </p:cNvSpPr>
          <p:nvPr>
            <p:ph type="sldNum" idx="12"/>
          </p:nvPr>
        </p:nvSpPr>
        <p:spPr>
          <a:xfrm>
            <a:off x="11201984" y="6441410"/>
            <a:ext cx="110401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74" name="Google Shape;74;p18"/>
          <p:cNvSpPr txBox="1">
            <a:spLocks noGrp="1"/>
          </p:cNvSpPr>
          <p:nvPr>
            <p:ph type="ftr" idx="11"/>
          </p:nvPr>
        </p:nvSpPr>
        <p:spPr>
          <a:xfrm>
            <a:off x="1221458" y="6441410"/>
            <a:ext cx="93693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1800" b="0" i="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1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200"/>
              <a:buFont typeface="Helvetica Neue"/>
              <a:buNone/>
              <a:defRPr sz="3200" b="0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3200"/>
              <a:buChar char="•"/>
              <a:defRPr sz="3200" b="0" i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2800"/>
              <a:buChar char="•"/>
              <a:defRPr sz="2800">
                <a:solidFill>
                  <a:srgbClr val="26262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2400"/>
              <a:buChar char="•"/>
              <a:defRPr sz="2400">
                <a:solidFill>
                  <a:srgbClr val="26262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2000"/>
              <a:buChar char="•"/>
              <a:defRPr sz="2000">
                <a:solidFill>
                  <a:srgbClr val="26262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2000"/>
              <a:buChar char="•"/>
              <a:defRPr sz="2000">
                <a:solidFill>
                  <a:srgbClr val="26262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8" name="Google Shape;78;p1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9" name="Google Shape;79;p19"/>
          <p:cNvSpPr txBox="1">
            <a:spLocks noGrp="1"/>
          </p:cNvSpPr>
          <p:nvPr>
            <p:ph type="sldNum" idx="12"/>
          </p:nvPr>
        </p:nvSpPr>
        <p:spPr>
          <a:xfrm>
            <a:off x="11201984" y="6441410"/>
            <a:ext cx="110401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0" name="Google Shape;80;p19"/>
          <p:cNvSpPr txBox="1">
            <a:spLocks noGrp="1"/>
          </p:cNvSpPr>
          <p:nvPr>
            <p:ph type="ftr" idx="11"/>
          </p:nvPr>
        </p:nvSpPr>
        <p:spPr>
          <a:xfrm>
            <a:off x="1221458" y="6441410"/>
            <a:ext cx="93693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1800" b="0" i="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2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200"/>
              <a:buFont typeface="Helvetica Neue"/>
              <a:buNone/>
              <a:defRPr sz="3200" b="0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84" name="Google Shape;84;p2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5" name="Google Shape;85;p20"/>
          <p:cNvSpPr txBox="1">
            <a:spLocks noGrp="1"/>
          </p:cNvSpPr>
          <p:nvPr>
            <p:ph type="sldNum" idx="12"/>
          </p:nvPr>
        </p:nvSpPr>
        <p:spPr>
          <a:xfrm>
            <a:off x="11201984" y="6441410"/>
            <a:ext cx="110401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86" name="Google Shape;86;p20"/>
          <p:cNvSpPr txBox="1">
            <a:spLocks noGrp="1"/>
          </p:cNvSpPr>
          <p:nvPr>
            <p:ph type="ftr" idx="11"/>
          </p:nvPr>
        </p:nvSpPr>
        <p:spPr>
          <a:xfrm>
            <a:off x="1221458" y="6441410"/>
            <a:ext cx="93693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1800" b="0" i="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1"/>
          <p:cNvSpPr txBox="1">
            <a:spLocks noGrp="1"/>
          </p:cNvSpPr>
          <p:nvPr>
            <p:ph type="title"/>
          </p:nvPr>
        </p:nvSpPr>
        <p:spPr>
          <a:xfrm>
            <a:off x="528298" y="1155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None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2800"/>
              <a:buChar char="•"/>
              <a:defRPr b="0" i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2400"/>
              <a:buChar char="•"/>
              <a:defRPr>
                <a:solidFill>
                  <a:srgbClr val="26262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2000"/>
              <a:buChar char="•"/>
              <a:defRPr>
                <a:solidFill>
                  <a:srgbClr val="26262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>
                <a:solidFill>
                  <a:srgbClr val="26262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>
                <a:solidFill>
                  <a:srgbClr val="26262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0" name="Google Shape;90;p21"/>
          <p:cNvSpPr txBox="1">
            <a:spLocks noGrp="1"/>
          </p:cNvSpPr>
          <p:nvPr>
            <p:ph type="sldNum" idx="12"/>
          </p:nvPr>
        </p:nvSpPr>
        <p:spPr>
          <a:xfrm>
            <a:off x="11201984" y="6441410"/>
            <a:ext cx="110401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1" name="Google Shape;91;p21"/>
          <p:cNvSpPr txBox="1">
            <a:spLocks noGrp="1"/>
          </p:cNvSpPr>
          <p:nvPr>
            <p:ph type="ftr" idx="11"/>
          </p:nvPr>
        </p:nvSpPr>
        <p:spPr>
          <a:xfrm>
            <a:off x="1221458" y="6441410"/>
            <a:ext cx="93693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1800" b="0" i="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None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2800"/>
              <a:buChar char="•"/>
              <a:defRPr b="0" i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2400"/>
              <a:buChar char="•"/>
              <a:defRPr>
                <a:solidFill>
                  <a:srgbClr val="26262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2000"/>
              <a:buChar char="•"/>
              <a:defRPr>
                <a:solidFill>
                  <a:srgbClr val="26262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>
                <a:solidFill>
                  <a:srgbClr val="26262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>
                <a:solidFill>
                  <a:srgbClr val="26262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5" name="Google Shape;95;p22"/>
          <p:cNvSpPr txBox="1">
            <a:spLocks noGrp="1"/>
          </p:cNvSpPr>
          <p:nvPr>
            <p:ph type="sldNum" idx="12"/>
          </p:nvPr>
        </p:nvSpPr>
        <p:spPr>
          <a:xfrm>
            <a:off x="11201984" y="6441410"/>
            <a:ext cx="110401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96" name="Google Shape;96;p22"/>
          <p:cNvSpPr txBox="1">
            <a:spLocks noGrp="1"/>
          </p:cNvSpPr>
          <p:nvPr>
            <p:ph type="ftr" idx="11"/>
          </p:nvPr>
        </p:nvSpPr>
        <p:spPr>
          <a:xfrm>
            <a:off x="1221458" y="6441410"/>
            <a:ext cx="93693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1800" b="0" i="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Custom Layout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23"/>
          <p:cNvSpPr txBox="1">
            <a:spLocks noGrp="1"/>
          </p:cNvSpPr>
          <p:nvPr>
            <p:ph type="title"/>
          </p:nvPr>
        </p:nvSpPr>
        <p:spPr>
          <a:xfrm>
            <a:off x="528298" y="1155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1800"/>
              <a:buNone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3"/>
          <p:cNvSpPr txBox="1">
            <a:spLocks noGrp="1"/>
          </p:cNvSpPr>
          <p:nvPr>
            <p:ph type="sldNum" idx="12"/>
          </p:nvPr>
        </p:nvSpPr>
        <p:spPr>
          <a:xfrm>
            <a:off x="11201984" y="6441410"/>
            <a:ext cx="110401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0" name="Google Shape;100;p23"/>
          <p:cNvSpPr txBox="1">
            <a:spLocks noGrp="1"/>
          </p:cNvSpPr>
          <p:nvPr>
            <p:ph type="ftr" idx="11"/>
          </p:nvPr>
        </p:nvSpPr>
        <p:spPr>
          <a:xfrm>
            <a:off x="1221458" y="6441410"/>
            <a:ext cx="93693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1800" b="0" i="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13c549dc311_1_24"/>
          <p:cNvSpPr txBox="1">
            <a:spLocks noGrp="1"/>
          </p:cNvSpPr>
          <p:nvPr>
            <p:ph type="title"/>
          </p:nvPr>
        </p:nvSpPr>
        <p:spPr>
          <a:xfrm>
            <a:off x="639828" y="219471"/>
            <a:ext cx="7521127" cy="314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2800" b="1" i="0" u="none" strike="noStrike" cap="none">
                <a:solidFill>
                  <a:srgbClr val="2E619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3" name="Google Shape;103;g13c549dc311_1_24"/>
          <p:cNvSpPr txBox="1">
            <a:spLocks noGrp="1"/>
          </p:cNvSpPr>
          <p:nvPr>
            <p:ph type="body" idx="1"/>
          </p:nvPr>
        </p:nvSpPr>
        <p:spPr>
          <a:xfrm>
            <a:off x="639827" y="1258488"/>
            <a:ext cx="4350892" cy="1256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005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7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937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6195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925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-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925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-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925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-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925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-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925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00"/>
              <a:buFont typeface="Arial"/>
              <a:buChar char="-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104" name="Google Shape;104;g13c549dc311_1_24"/>
          <p:cNvCxnSpPr/>
          <p:nvPr/>
        </p:nvCxnSpPr>
        <p:spPr>
          <a:xfrm>
            <a:off x="1535055" y="753523"/>
            <a:ext cx="9144000" cy="0"/>
          </a:xfrm>
          <a:prstGeom prst="straightConnector1">
            <a:avLst/>
          </a:prstGeom>
          <a:noFill/>
          <a:ln w="31750" cap="flat" cmpd="sng">
            <a:solidFill>
              <a:srgbClr val="2E619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6470"/>
              </a:srgbClr>
            </a:outerShdw>
          </a:effectLst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" type="obj">
  <p:cSld name="OBJEC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g13c549dc311_7_10"/>
          <p:cNvSpPr txBox="1">
            <a:spLocks noGrp="1"/>
          </p:cNvSpPr>
          <p:nvPr>
            <p:ph type="title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Arial Narrow"/>
              <a:buNone/>
              <a:defRPr sz="4400" b="1" i="0" u="none" strike="noStrike" cap="none">
                <a:solidFill>
                  <a:schemeClr val="accen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" name="Google Shape;21;g13c549dc311_7_10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2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914400" marR="0" lvl="1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2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1371600" marR="0" lvl="2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1828800" marR="0" lvl="3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2286000" marR="0" lvl="4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2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22" name="Google Shape;22;g13c549dc311_7_10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U.S. Department of Commerce | National Oceanic and Atmospheric Administration | NOAA Fisheries | Page </a:t>
            </a: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g13c549dc311_7_14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400"/>
              <a:buFont typeface="Arial Narrow"/>
              <a:buNone/>
              <a:defRPr sz="4400" b="1" i="0" u="none" strike="noStrike" cap="none">
                <a:solidFill>
                  <a:schemeClr val="accent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5" name="Google Shape;25;g13c549dc311_7_14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Font typeface="Arial"/>
              <a:buNone/>
              <a:defRPr sz="32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8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26" name="Google Shape;26;g13c549dc311_7_14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27" name="Google Shape;27;g13c549dc311_7_14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28" name="Google Shape;28;g13c549dc311_7_14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g13c549dc311_7_20"/>
          <p:cNvSpPr txBox="1">
            <a:spLocks noGrp="1"/>
          </p:cNvSpPr>
          <p:nvPr>
            <p:ph type="dt" idx="10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31" name="Google Shape;31;g13c549dc311_7_20"/>
          <p:cNvSpPr txBox="1">
            <a:spLocks noGrp="1"/>
          </p:cNvSpPr>
          <p:nvPr>
            <p:ph type="ftr" idx="1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endParaRPr/>
          </a:p>
        </p:txBody>
      </p:sp>
      <p:sp>
        <p:nvSpPr>
          <p:cNvPr id="32" name="Google Shape;32;g13c549dc311_7_20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3"/>
          <p:cNvSpPr txBox="1">
            <a:spLocks noGrp="1"/>
          </p:cNvSpPr>
          <p:nvPr>
            <p:ph type="title"/>
          </p:nvPr>
        </p:nvSpPr>
        <p:spPr>
          <a:xfrm>
            <a:off x="528298" y="1155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200"/>
              <a:buFont typeface="Arial"/>
              <a:buNone/>
              <a:defRPr b="1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1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2800"/>
              <a:buChar char="•"/>
              <a:defRPr b="0" i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2400"/>
              <a:buChar char="•"/>
              <a:defRPr>
                <a:solidFill>
                  <a:srgbClr val="26262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2000"/>
              <a:buChar char="•"/>
              <a:defRPr>
                <a:solidFill>
                  <a:srgbClr val="26262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>
                <a:solidFill>
                  <a:srgbClr val="26262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>
                <a:solidFill>
                  <a:srgbClr val="26262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13"/>
          <p:cNvSpPr txBox="1">
            <a:spLocks noGrp="1"/>
          </p:cNvSpPr>
          <p:nvPr>
            <p:ph type="sldNum" idx="12"/>
          </p:nvPr>
        </p:nvSpPr>
        <p:spPr>
          <a:xfrm>
            <a:off x="11054339" y="6441410"/>
            <a:ext cx="110401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45" name="Google Shape;45;p13"/>
          <p:cNvSpPr txBox="1">
            <a:spLocks noGrp="1"/>
          </p:cNvSpPr>
          <p:nvPr>
            <p:ph type="ftr" idx="11"/>
          </p:nvPr>
        </p:nvSpPr>
        <p:spPr>
          <a:xfrm>
            <a:off x="1200193" y="6441410"/>
            <a:ext cx="93693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180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2"/>
          <p:cNvSpPr txBox="1">
            <a:spLocks noGrp="1"/>
          </p:cNvSpPr>
          <p:nvPr>
            <p:ph type="title"/>
          </p:nvPr>
        </p:nvSpPr>
        <p:spPr>
          <a:xfrm>
            <a:off x="528298" y="1155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200"/>
              <a:buFont typeface="Arial"/>
              <a:buNone/>
              <a:defRPr b="1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2800"/>
              <a:buChar char="•"/>
              <a:defRPr b="0" i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2400"/>
              <a:buChar char="•"/>
              <a:defRPr>
                <a:solidFill>
                  <a:srgbClr val="26262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2000"/>
              <a:buChar char="•"/>
              <a:defRPr>
                <a:solidFill>
                  <a:srgbClr val="26262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>
                <a:solidFill>
                  <a:srgbClr val="26262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>
                <a:solidFill>
                  <a:srgbClr val="26262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2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2800"/>
              <a:buChar char="•"/>
              <a:defRPr b="0" i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2400"/>
              <a:buChar char="•"/>
              <a:defRPr>
                <a:solidFill>
                  <a:srgbClr val="26262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2000"/>
              <a:buChar char="•"/>
              <a:defRPr>
                <a:solidFill>
                  <a:srgbClr val="26262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>
                <a:solidFill>
                  <a:srgbClr val="26262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>
                <a:solidFill>
                  <a:srgbClr val="26262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12"/>
          <p:cNvSpPr txBox="1">
            <a:spLocks noGrp="1"/>
          </p:cNvSpPr>
          <p:nvPr>
            <p:ph type="sldNum" idx="12"/>
          </p:nvPr>
        </p:nvSpPr>
        <p:spPr>
          <a:xfrm>
            <a:off x="11041343" y="6441410"/>
            <a:ext cx="110401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r>
              <a:rPr lang="en-US"/>
              <a:t> </a:t>
            </a:r>
            <a:endParaRPr/>
          </a:p>
        </p:txBody>
      </p:sp>
      <p:sp>
        <p:nvSpPr>
          <p:cNvPr id="51" name="Google Shape;51;p12"/>
          <p:cNvSpPr txBox="1">
            <a:spLocks noGrp="1"/>
          </p:cNvSpPr>
          <p:nvPr>
            <p:ph type="ftr" idx="11"/>
          </p:nvPr>
        </p:nvSpPr>
        <p:spPr>
          <a:xfrm>
            <a:off x="1221458" y="6441410"/>
            <a:ext cx="93693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1800" b="0" i="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Content">
  <p:cSld name="4_Title and Conten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4"/>
          <p:cNvSpPr txBox="1">
            <a:spLocks noGrp="1"/>
          </p:cNvSpPr>
          <p:nvPr>
            <p:ph type="title"/>
          </p:nvPr>
        </p:nvSpPr>
        <p:spPr>
          <a:xfrm>
            <a:off x="639829" y="219471"/>
            <a:ext cx="7521127" cy="314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6191"/>
              </a:buClr>
              <a:buSzPts val="1400"/>
              <a:buFont typeface="Arial"/>
              <a:buNone/>
              <a:defRPr sz="2800" b="1" i="0" u="none" strike="noStrike" cap="none">
                <a:solidFill>
                  <a:srgbClr val="2E619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9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9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9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9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9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9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9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9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4" name="Google Shape;54;p14"/>
          <p:cNvSpPr txBox="1">
            <a:spLocks noGrp="1"/>
          </p:cNvSpPr>
          <p:nvPr>
            <p:ph type="body" idx="1"/>
          </p:nvPr>
        </p:nvSpPr>
        <p:spPr>
          <a:xfrm>
            <a:off x="639827" y="1258488"/>
            <a:ext cx="4350892" cy="1256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0519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2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902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24"/>
              <a:buFont typeface="Arial"/>
              <a:buChar char="-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902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24"/>
              <a:buFont typeface="Arial"/>
              <a:buChar char="-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902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24"/>
              <a:buFont typeface="Arial"/>
              <a:buChar char="-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902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24"/>
              <a:buFont typeface="Arial"/>
              <a:buChar char="-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902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24"/>
              <a:buFont typeface="Arial"/>
              <a:buChar char="-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55" name="Google Shape;55;p14"/>
          <p:cNvCxnSpPr/>
          <p:nvPr/>
        </p:nvCxnSpPr>
        <p:spPr>
          <a:xfrm>
            <a:off x="1535055" y="753523"/>
            <a:ext cx="9144000" cy="0"/>
          </a:xfrm>
          <a:prstGeom prst="straightConnector1">
            <a:avLst/>
          </a:prstGeom>
          <a:noFill/>
          <a:ln w="31750" cap="flat" cmpd="sng">
            <a:solidFill>
              <a:srgbClr val="2E619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6470"/>
              </a:srgbClr>
            </a:outerShdw>
          </a:effectLst>
        </p:spPr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Title and Content">
  <p:cSld name="14_Title and Conten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5"/>
          <p:cNvSpPr txBox="1">
            <a:spLocks noGrp="1"/>
          </p:cNvSpPr>
          <p:nvPr>
            <p:ph type="title"/>
          </p:nvPr>
        </p:nvSpPr>
        <p:spPr>
          <a:xfrm>
            <a:off x="639829" y="219471"/>
            <a:ext cx="7521127" cy="3140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6191"/>
              </a:buClr>
              <a:buSzPts val="1400"/>
              <a:buFont typeface="Arial"/>
              <a:buNone/>
              <a:defRPr sz="2800" b="1" i="0" u="none" strike="noStrike" cap="none">
                <a:solidFill>
                  <a:srgbClr val="2E619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9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9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9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9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9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9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9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None/>
              <a:defRPr sz="19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Google Shape;58;p15"/>
          <p:cNvSpPr txBox="1">
            <a:spLocks noGrp="1"/>
          </p:cNvSpPr>
          <p:nvPr>
            <p:ph type="body" idx="1"/>
          </p:nvPr>
        </p:nvSpPr>
        <p:spPr>
          <a:xfrm>
            <a:off x="639827" y="1258488"/>
            <a:ext cx="4350892" cy="12561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0519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92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600"/>
              <a:buFont typeface="Arial"/>
              <a:buChar char="•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902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24"/>
              <a:buFont typeface="Arial"/>
              <a:buChar char="-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902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24"/>
              <a:buFont typeface="Arial"/>
              <a:buChar char="-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902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24"/>
              <a:buFont typeface="Arial"/>
              <a:buChar char="-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902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24"/>
              <a:buFont typeface="Arial"/>
              <a:buChar char="-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902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24"/>
              <a:buFont typeface="Arial"/>
              <a:buChar char="-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cxnSp>
        <p:nvCxnSpPr>
          <p:cNvPr id="59" name="Google Shape;59;p15"/>
          <p:cNvCxnSpPr/>
          <p:nvPr/>
        </p:nvCxnSpPr>
        <p:spPr>
          <a:xfrm>
            <a:off x="1535055" y="753523"/>
            <a:ext cx="9144000" cy="0"/>
          </a:xfrm>
          <a:prstGeom prst="straightConnector1">
            <a:avLst/>
          </a:prstGeom>
          <a:noFill/>
          <a:ln w="31750" cap="flat" cmpd="sng">
            <a:solidFill>
              <a:srgbClr val="2E6191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6470"/>
              </a:srgbClr>
            </a:outerShdw>
          </a:effectLst>
        </p:spPr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6"/>
          <p:cNvSpPr txBox="1">
            <a:spLocks noGrp="1"/>
          </p:cNvSpPr>
          <p:nvPr>
            <p:ph type="title"/>
          </p:nvPr>
        </p:nvSpPr>
        <p:spPr>
          <a:xfrm>
            <a:off x="511740" y="1155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200"/>
              <a:buFont typeface="Arial"/>
              <a:buNone/>
              <a:defRPr b="1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2400"/>
              <a:buNone/>
              <a:defRPr sz="2400" b="0" i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3" name="Google Shape;63;p1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2000"/>
              <a:buChar char="•"/>
              <a:defRPr sz="2000" b="0" i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 sz="1800">
                <a:solidFill>
                  <a:srgbClr val="26262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600"/>
              <a:buChar char="•"/>
              <a:defRPr sz="1600">
                <a:solidFill>
                  <a:srgbClr val="26262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>
                <a:solidFill>
                  <a:srgbClr val="26262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>
                <a:solidFill>
                  <a:srgbClr val="26262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" name="Google Shape;64;p1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2400"/>
              <a:buNone/>
              <a:defRPr sz="2400" b="0" i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5" name="Google Shape;65;p1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55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2000"/>
              <a:buChar char="•"/>
              <a:defRPr sz="2000" b="0" i="0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800"/>
              <a:buChar char="•"/>
              <a:defRPr sz="1800">
                <a:solidFill>
                  <a:srgbClr val="26262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1371600" lvl="2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600"/>
              <a:buChar char="•"/>
              <a:defRPr sz="1600">
                <a:solidFill>
                  <a:srgbClr val="26262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1828800" lvl="3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600"/>
              <a:buChar char="•"/>
              <a:defRPr sz="1600">
                <a:solidFill>
                  <a:srgbClr val="26262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2286000" lvl="4" indent="-330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600"/>
              <a:buChar char="•"/>
              <a:defRPr sz="1600">
                <a:solidFill>
                  <a:srgbClr val="262626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16"/>
          <p:cNvSpPr txBox="1">
            <a:spLocks noGrp="1"/>
          </p:cNvSpPr>
          <p:nvPr>
            <p:ph type="sldNum" idx="12"/>
          </p:nvPr>
        </p:nvSpPr>
        <p:spPr>
          <a:xfrm>
            <a:off x="11041343" y="6441410"/>
            <a:ext cx="110401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67" name="Google Shape;67;p16"/>
          <p:cNvSpPr txBox="1">
            <a:spLocks noGrp="1"/>
          </p:cNvSpPr>
          <p:nvPr>
            <p:ph type="ftr" idx="11"/>
          </p:nvPr>
        </p:nvSpPr>
        <p:spPr>
          <a:xfrm>
            <a:off x="1221458" y="6441410"/>
            <a:ext cx="9369343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400"/>
              <a:buNone/>
              <a:defRPr sz="1800" b="0" i="0">
                <a:solidFill>
                  <a:srgbClr val="F2F2F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g13c549dc311_7_0"/>
          <p:cNvSpPr/>
          <p:nvPr/>
        </p:nvSpPr>
        <p:spPr>
          <a:xfrm>
            <a:off x="-12253" y="4417161"/>
            <a:ext cx="12227564" cy="2457785"/>
          </a:xfrm>
          <a:custGeom>
            <a:avLst/>
            <a:gdLst/>
            <a:ahLst/>
            <a:cxnLst/>
            <a:rect l="l" t="t" r="r" b="b"/>
            <a:pathLst>
              <a:path w="9170673" h="2457785" extrusionOk="0">
                <a:moveTo>
                  <a:pt x="2887" y="2375696"/>
                </a:moveTo>
                <a:cubicBezTo>
                  <a:pt x="23548" y="2372367"/>
                  <a:pt x="7344315" y="2502055"/>
                  <a:pt x="9170673" y="0"/>
                </a:cubicBezTo>
                <a:cubicBezTo>
                  <a:pt x="9168091" y="819774"/>
                  <a:pt x="9157766" y="1631806"/>
                  <a:pt x="9155184" y="2451580"/>
                </a:cubicBezTo>
                <a:lnTo>
                  <a:pt x="0" y="2457785"/>
                </a:lnTo>
                <a:cubicBezTo>
                  <a:pt x="-1" y="2415623"/>
                  <a:pt x="2888" y="2417858"/>
                  <a:pt x="2887" y="2375696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1" name="Google Shape;11;g13c549dc311_7_0"/>
          <p:cNvSpPr/>
          <p:nvPr/>
        </p:nvSpPr>
        <p:spPr>
          <a:xfrm>
            <a:off x="-12253" y="0"/>
            <a:ext cx="12227564" cy="3708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12" name="Google Shape;12;g13c549dc311_7_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668000" y="5405168"/>
            <a:ext cx="1243781" cy="12437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g13c549dc311_7_0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-17878" y="-97099"/>
            <a:ext cx="9144000" cy="4161577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11"/>
          <p:cNvSpPr/>
          <p:nvPr/>
        </p:nvSpPr>
        <p:spPr>
          <a:xfrm>
            <a:off x="0" y="6398651"/>
            <a:ext cx="12192000" cy="457200"/>
          </a:xfrm>
          <a:prstGeom prst="rect">
            <a:avLst/>
          </a:prstGeom>
          <a:solidFill>
            <a:srgbClr val="1E4E79"/>
          </a:solidFill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3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" name="Google Shape;35;p11"/>
          <p:cNvSpPr txBox="1">
            <a:spLocks noGrp="1"/>
          </p:cNvSpPr>
          <p:nvPr>
            <p:ph type="title"/>
          </p:nvPr>
        </p:nvSpPr>
        <p:spPr>
          <a:xfrm>
            <a:off x="528298" y="1155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200"/>
              <a:buFont typeface="Helvetica Neue"/>
              <a:buNone/>
              <a:defRPr sz="3200" b="0" i="0" u="none" strike="noStrike" cap="none">
                <a:solidFill>
                  <a:srgbClr val="1E4E79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dirty="0"/>
          </a:p>
        </p:txBody>
      </p:sp>
      <p:sp>
        <p:nvSpPr>
          <p:cNvPr id="36" name="Google Shape;36;p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7" name="Google Shape;37;p11"/>
          <p:cNvSpPr/>
          <p:nvPr/>
        </p:nvSpPr>
        <p:spPr>
          <a:xfrm>
            <a:off x="0" y="0"/>
            <a:ext cx="12192000" cy="91440"/>
          </a:xfrm>
          <a:prstGeom prst="rect">
            <a:avLst/>
          </a:prstGeom>
          <a:solidFill>
            <a:srgbClr val="1F4E7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" name="Google Shape;38;p11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344806" y="6418969"/>
            <a:ext cx="411480" cy="411480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Google Shape;39;p11"/>
          <p:cNvSpPr txBox="1">
            <a:spLocks noGrp="1"/>
          </p:cNvSpPr>
          <p:nvPr>
            <p:ph type="ftr" idx="11"/>
          </p:nvPr>
        </p:nvSpPr>
        <p:spPr>
          <a:xfrm>
            <a:off x="981636" y="6437032"/>
            <a:ext cx="6916271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0" name="Google Shape;40;p11"/>
          <p:cNvSpPr txBox="1">
            <a:spLocks noGrp="1"/>
          </p:cNvSpPr>
          <p:nvPr>
            <p:ph type="sldNum" idx="12"/>
          </p:nvPr>
        </p:nvSpPr>
        <p:spPr>
          <a:xfrm>
            <a:off x="8610600" y="6450479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65" r:id="rId12"/>
    <p:sldLayoutId id="2147483666" r:id="rId1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mailto:coastwatch.info@noaa.gov" TargetMode="External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5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5.pn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3.png"/><Relationship Id="rId5" Type="http://schemas.openxmlformats.org/officeDocument/2006/relationships/hyperlink" Target="https://earth.esa.int/eogateway/missions/ers/radar-courses/radar-course-1" TargetMode="External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5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hyperlink" Target="https://up42.com/blog/tech/sar-data-complementary-optical" TargetMode="External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16.pn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15.jpg"/><Relationship Id="rId5" Type="http://schemas.openxmlformats.org/officeDocument/2006/relationships/hyperlink" Target="https://www.earthdata.nasa.gov/learn/backgrounders/what-is-sar" TargetMode="External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5.png"/><Relationship Id="rId5" Type="http://schemas.openxmlformats.org/officeDocument/2006/relationships/hyperlink" Target="https://www.earthdata.nasa.gov/learn/backgrounders/what-is-sar" TargetMode="External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5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18.jpg"/><Relationship Id="rId5" Type="http://schemas.openxmlformats.org/officeDocument/2006/relationships/image" Target="../media/image17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0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19.png"/><Relationship Id="rId5" Type="http://schemas.openxmlformats.org/officeDocument/2006/relationships/hyperlink" Target="http://dx.doi.org/10.1088/1755-1315/71/1/012004" TargetMode="External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5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5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25.png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5.png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5.png"/><Relationship Id="rId5" Type="http://schemas.openxmlformats.org/officeDocument/2006/relationships/image" Target="../media/image28.jp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5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6" Type="http://schemas.openxmlformats.org/officeDocument/2006/relationships/image" Target="../media/image5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5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5.png"/><Relationship Id="rId5" Type="http://schemas.openxmlformats.org/officeDocument/2006/relationships/image" Target="../media/image33.pn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openxmlformats.org/officeDocument/2006/relationships/image" Target="../media/image5.png"/><Relationship Id="rId5" Type="http://schemas.openxmlformats.org/officeDocument/2006/relationships/image" Target="../media/image34.pn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hyperlink" Target="https://eo-college.org/courses/echoes-in-space/" TargetMode="External"/><Relationship Id="rId3" Type="http://schemas.openxmlformats.org/officeDocument/2006/relationships/hyperlink" Target="https://www.star.nesdis.noaa.gov/socd/mecb/sar/publications.html" TargetMode="External"/><Relationship Id="rId7" Type="http://schemas.openxmlformats.org/officeDocument/2006/relationships/hyperlink" Target="https://appliedsciences.nasa.gov/join-mission/training/english/arset-introduction-synthetic-aperture-radar" TargetMode="Externa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earth.esa.int/eogateway/missions/ers/radar-courses/radar-course-1" TargetMode="External"/><Relationship Id="rId5" Type="http://schemas.openxmlformats.org/officeDocument/2006/relationships/hyperlink" Target="https://www.earthdata.nasa.gov/learn/backgrounders/what-is-sar" TargetMode="External"/><Relationship Id="rId4" Type="http://schemas.openxmlformats.org/officeDocument/2006/relationships/hyperlink" Target="https://ntrs.nasa.gov/api/citations/20190002563/downloads/20190002563.pdf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5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9.png"/><Relationship Id="rId5" Type="http://schemas.openxmlformats.org/officeDocument/2006/relationships/hyperlink" Target="https://appliedsciences.nasa.gov/join-mission/training/english/arset-introduction-synthetic-aperture-radar" TargetMode="External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5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0.png"/><Relationship Id="rId5" Type="http://schemas.openxmlformats.org/officeDocument/2006/relationships/hyperlink" Target="https://appliedsciences.nasa.gov/join-mission/training/english/arset-introduction-synthetic-aperture-radar" TargetMode="External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g13c549dc311_7_2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150" y="2002756"/>
            <a:ext cx="5789076" cy="4446938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g13c549dc311_7_24"/>
          <p:cNvSpPr txBox="1">
            <a:spLocks noGrp="1"/>
          </p:cNvSpPr>
          <p:nvPr>
            <p:ph type="title"/>
          </p:nvPr>
        </p:nvSpPr>
        <p:spPr>
          <a:xfrm>
            <a:off x="1761067" y="1064844"/>
            <a:ext cx="10430933" cy="10405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</a:pPr>
            <a:r>
              <a:rPr lang="en-US" sz="4400" dirty="0">
                <a:latin typeface="Arial Narrow"/>
                <a:ea typeface="Arial Narrow"/>
                <a:cs typeface="Arial Narrow"/>
                <a:sym typeface="Arial Narrow"/>
              </a:rPr>
              <a:t>An </a:t>
            </a:r>
            <a:r>
              <a:rPr lang="en-US" sz="4400" dirty="0"/>
              <a:t>Overview of </a:t>
            </a:r>
            <a:r>
              <a:rPr lang="en-US" sz="4400" dirty="0">
                <a:latin typeface="Arial Narrow"/>
                <a:ea typeface="Arial Narrow"/>
                <a:cs typeface="Arial Narrow"/>
                <a:sym typeface="Arial Narrow"/>
              </a:rPr>
              <a:t>Synthetic Apert</a:t>
            </a:r>
            <a:r>
              <a:rPr lang="en-US" sz="4400" dirty="0"/>
              <a:t>ure Radar </a:t>
            </a:r>
            <a:br>
              <a:rPr lang="en-US" sz="4400" dirty="0">
                <a:latin typeface="Arial Narrow"/>
                <a:ea typeface="Arial Narrow"/>
                <a:cs typeface="Arial Narrow"/>
                <a:sym typeface="Arial Narrow"/>
              </a:rPr>
            </a:br>
            <a:endParaRPr sz="4400" dirty="0"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12" name="Google Shape;112;g13c549dc311_7_24"/>
          <p:cNvSpPr txBox="1">
            <a:spLocks noGrp="1"/>
          </p:cNvSpPr>
          <p:nvPr>
            <p:ph type="body" idx="2"/>
          </p:nvPr>
        </p:nvSpPr>
        <p:spPr>
          <a:xfrm>
            <a:off x="154517" y="6427310"/>
            <a:ext cx="7313083" cy="5778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600"/>
              <a:buNone/>
            </a:pPr>
            <a:r>
              <a:rPr lang="en-US">
                <a:latin typeface="Arial Narrow"/>
                <a:ea typeface="Arial Narrow"/>
                <a:cs typeface="Arial Narrow"/>
                <a:sym typeface="Arial Narrow"/>
              </a:rPr>
              <a:t>Last Updated: 1/4/20</a:t>
            </a:r>
            <a:r>
              <a:rPr lang="en-US"/>
              <a:t>23</a:t>
            </a:r>
            <a:endParaRPr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13" name="Google Shape;113;g13c549dc311_7_24"/>
          <p:cNvSpPr/>
          <p:nvPr/>
        </p:nvSpPr>
        <p:spPr>
          <a:xfrm>
            <a:off x="7953580" y="6296286"/>
            <a:ext cx="2467342" cy="369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0" i="0" u="sng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coastwatch.info@noaa.gov</a:t>
            </a:r>
            <a:endParaRPr sz="1800" b="0" i="0" u="none" strike="noStrike" cap="non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14" name="Google Shape;114;g13c549dc311_7_24"/>
          <p:cNvSpPr txBox="1"/>
          <p:nvPr/>
        </p:nvSpPr>
        <p:spPr>
          <a:xfrm>
            <a:off x="5559201" y="2426920"/>
            <a:ext cx="6603649" cy="149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F4E79"/>
              </a:buClr>
              <a:buSzPts val="5400"/>
              <a:buFont typeface="Arial Narrow"/>
              <a:buNone/>
            </a:pPr>
            <a:r>
              <a:rPr lang="en-US" sz="3000" b="1" i="0" u="none" strike="noStrike" cap="none" dirty="0">
                <a:solidFill>
                  <a:srgbClr val="1F4E79"/>
                </a:solidFill>
                <a:latin typeface="Arial Narrow"/>
                <a:ea typeface="Arial Narrow"/>
                <a:cs typeface="Arial Narrow"/>
                <a:sym typeface="Arial Narrow"/>
              </a:rPr>
              <a:t>Module 1: Synthetic Aperture Radar Series </a:t>
            </a:r>
            <a:endParaRPr dirty="0"/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F4E79"/>
              </a:buClr>
              <a:buSzPts val="5400"/>
              <a:buFont typeface="Arial Narrow"/>
              <a:buNone/>
            </a:pPr>
            <a:endParaRPr sz="3000" b="1" i="0" u="none" strike="noStrike" cap="none" dirty="0">
              <a:solidFill>
                <a:srgbClr val="1F4E79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1F4E79"/>
              </a:buClr>
              <a:buSzPts val="5400"/>
              <a:buFont typeface="Arial Narrow"/>
              <a:buNone/>
            </a:pPr>
            <a:r>
              <a:rPr lang="en-US" sz="3000" b="1" i="0" u="none" strike="noStrike" cap="none" dirty="0">
                <a:solidFill>
                  <a:srgbClr val="1F4E79"/>
                </a:solidFill>
                <a:latin typeface="Arial Narrow"/>
                <a:ea typeface="Arial Narrow"/>
                <a:cs typeface="Arial Narrow"/>
                <a:sym typeface="Arial Narrow"/>
              </a:rPr>
              <a:t>NOAA </a:t>
            </a:r>
            <a:r>
              <a:rPr lang="en-US" sz="3000" b="1" i="0" u="none" strike="noStrike" cap="none" dirty="0" err="1">
                <a:solidFill>
                  <a:srgbClr val="1F4E79"/>
                </a:solidFill>
                <a:latin typeface="Arial Narrow"/>
                <a:ea typeface="Arial Narrow"/>
                <a:cs typeface="Arial Narrow"/>
                <a:sym typeface="Arial Narrow"/>
              </a:rPr>
              <a:t>Coastwatch</a:t>
            </a:r>
            <a:r>
              <a:rPr lang="en-US" sz="3000" b="1" i="0" u="none" strike="noStrike" cap="none" dirty="0">
                <a:solidFill>
                  <a:srgbClr val="1F4E79"/>
                </a:solidFill>
                <a:latin typeface="Arial Narrow"/>
                <a:ea typeface="Arial Narrow"/>
                <a:cs typeface="Arial Narrow"/>
                <a:sym typeface="Arial Narrow"/>
              </a:rPr>
              <a:t> Satellite Courses</a:t>
            </a:r>
            <a:endParaRPr dirty="0"/>
          </a:p>
        </p:txBody>
      </p:sp>
      <p:sp>
        <p:nvSpPr>
          <p:cNvPr id="115" name="Google Shape;115;g13c549dc311_7_24"/>
          <p:cNvSpPr txBox="1"/>
          <p:nvPr/>
        </p:nvSpPr>
        <p:spPr>
          <a:xfrm>
            <a:off x="2674175" y="5988525"/>
            <a:ext cx="26505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Sentinel-1 SAR image </a:t>
            </a:r>
            <a:br>
              <a:rPr lang="en-US" sz="16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lang="en-US" sz="16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Hawaii 29 May 2022 04:31 UTC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C5821317-6A0E-4DF5-9986-8EDE4E11F2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90"/>
    </mc:Choice>
    <mc:Fallback xmlns="">
      <p:transition spd="slow" advTm="141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g1b42f1d762b_0_14"/>
          <p:cNvSpPr txBox="1">
            <a:spLocks noGrp="1"/>
          </p:cNvSpPr>
          <p:nvPr>
            <p:ph type="title"/>
          </p:nvPr>
        </p:nvSpPr>
        <p:spPr>
          <a:xfrm>
            <a:off x="528300" y="11550"/>
            <a:ext cx="3339300" cy="149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>
                <a:latin typeface="Arial Narrow"/>
                <a:ea typeface="Arial Narrow"/>
                <a:cs typeface="Arial Narrow"/>
                <a:sym typeface="Arial Narrow"/>
              </a:rPr>
              <a:t>SAR image over the Gulf of Mexico </a:t>
            </a:r>
            <a:endParaRPr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94" name="Google Shape;194;g1b42f1d762b_0_14"/>
          <p:cNvSpPr txBox="1">
            <a:spLocks noGrp="1"/>
          </p:cNvSpPr>
          <p:nvPr>
            <p:ph type="sldNum" idx="12"/>
          </p:nvPr>
        </p:nvSpPr>
        <p:spPr>
          <a:xfrm>
            <a:off x="11054339" y="6441410"/>
            <a:ext cx="110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/>
              <a:t>10</a:t>
            </a:fld>
            <a:endParaRPr/>
          </a:p>
        </p:txBody>
      </p:sp>
      <p:pic>
        <p:nvPicPr>
          <p:cNvPr id="195" name="Google Shape;195;g1b42f1d762b_0_14"/>
          <p:cNvPicPr preferRelativeResize="0"/>
          <p:nvPr/>
        </p:nvPicPr>
        <p:blipFill rotWithShape="1">
          <a:blip r:embed="rId5">
            <a:alphaModFix/>
          </a:blip>
          <a:srcRect r="6559"/>
          <a:stretch/>
        </p:blipFill>
        <p:spPr>
          <a:xfrm>
            <a:off x="4014975" y="204650"/>
            <a:ext cx="7894077" cy="6373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g1b42f1d762b_0_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0358892" y="4966777"/>
            <a:ext cx="1428750" cy="1428750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g1b42f1d762b_0_14"/>
          <p:cNvSpPr txBox="1">
            <a:spLocks noGrp="1"/>
          </p:cNvSpPr>
          <p:nvPr>
            <p:ph type="body" idx="1"/>
          </p:nvPr>
        </p:nvSpPr>
        <p:spPr>
          <a:xfrm>
            <a:off x="196499" y="1457725"/>
            <a:ext cx="40794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 sz="2400">
                <a:latin typeface="Arial Narrow"/>
                <a:ea typeface="Arial Narrow"/>
                <a:cs typeface="Arial Narrow"/>
                <a:sym typeface="Arial Narrow"/>
              </a:rPr>
              <a:t>High backscatter (bright)</a:t>
            </a:r>
            <a:endParaRPr/>
          </a:p>
          <a:p>
            <a:pPr marL="342900" lvl="0" indent="-3429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</a:pPr>
            <a:r>
              <a:rPr lang="en-US" sz="2400">
                <a:latin typeface="Arial Narrow"/>
                <a:ea typeface="Arial Narrow"/>
                <a:cs typeface="Arial Narrow"/>
                <a:sym typeface="Arial Narrow"/>
              </a:rPr>
              <a:t>Land, Oil Platforms</a:t>
            </a:r>
            <a:endParaRPr/>
          </a:p>
          <a:p>
            <a:pPr marL="0" lvl="0" indent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800"/>
              <a:buNone/>
            </a:pPr>
            <a:r>
              <a:rPr lang="en-US" sz="2400">
                <a:latin typeface="Arial Narrow"/>
                <a:ea typeface="Arial Narrow"/>
                <a:cs typeface="Arial Narrow"/>
                <a:sym typeface="Arial Narrow"/>
              </a:rPr>
              <a:t>Low backscatter (dark)</a:t>
            </a:r>
            <a:endParaRPr/>
          </a:p>
          <a:p>
            <a:pPr marL="342900" lvl="0" indent="-3429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</a:pPr>
            <a:r>
              <a:rPr lang="en-US" sz="2400">
                <a:latin typeface="Arial Narrow"/>
                <a:ea typeface="Arial Narrow"/>
                <a:cs typeface="Arial Narrow"/>
                <a:sym typeface="Arial Narrow"/>
              </a:rPr>
              <a:t>Ocean surface with oil or low winds</a:t>
            </a:r>
            <a:endParaRPr/>
          </a:p>
          <a:p>
            <a:pPr marL="0" lvl="0" indent="0" algn="l" rtl="0">
              <a:lnSpc>
                <a:spcPct val="120000"/>
              </a:lnSpc>
              <a:spcBef>
                <a:spcPts val="1200"/>
              </a:spcBef>
              <a:spcAft>
                <a:spcPts val="0"/>
              </a:spcAft>
              <a:buSzPts val="2800"/>
              <a:buNone/>
            </a:pPr>
            <a:r>
              <a:rPr lang="en-US" sz="2400">
                <a:latin typeface="Arial Narrow"/>
                <a:ea typeface="Arial Narrow"/>
                <a:cs typeface="Arial Narrow"/>
                <a:sym typeface="Arial Narrow"/>
              </a:rPr>
              <a:t>Moderate backscatter (gray) </a:t>
            </a:r>
            <a:endParaRPr/>
          </a:p>
          <a:p>
            <a:pPr marL="342900" lvl="0" indent="-342900" algn="l" rtl="0">
              <a:lnSpc>
                <a:spcPct val="120000"/>
              </a:lnSpc>
              <a:spcBef>
                <a:spcPts val="600"/>
              </a:spcBef>
              <a:spcAft>
                <a:spcPts val="0"/>
              </a:spcAft>
              <a:buSzPts val="2800"/>
              <a:buChar char="•"/>
            </a:pPr>
            <a:r>
              <a:rPr lang="en-US" sz="2400">
                <a:latin typeface="Arial Narrow"/>
                <a:ea typeface="Arial Narrow"/>
                <a:cs typeface="Arial Narrow"/>
                <a:sym typeface="Arial Narrow"/>
              </a:rPr>
              <a:t>Ocean surface with moderate wind speeds (5-8 m/s) </a:t>
            </a:r>
            <a:endParaRPr sz="2400"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98" name="Google Shape;198;g1b42f1d762b_0_14"/>
          <p:cNvSpPr txBox="1"/>
          <p:nvPr/>
        </p:nvSpPr>
        <p:spPr>
          <a:xfrm>
            <a:off x="417289" y="5582833"/>
            <a:ext cx="3706200" cy="7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Sentinel-1 VV  SAR Image, </a:t>
            </a:r>
            <a:endParaRPr/>
          </a:p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10 September 2021 00:02 UTC, </a:t>
            </a:r>
            <a:endParaRPr/>
          </a:p>
          <a:p>
            <a:pPr marL="0" marR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Bird’s Foot Delta - Gulf of Mexico</a:t>
            </a:r>
            <a:endParaRPr/>
          </a:p>
        </p:txBody>
      </p:sp>
      <p:sp>
        <p:nvSpPr>
          <p:cNvPr id="199" name="Google Shape;199;g1b42f1d762b_0_14"/>
          <p:cNvSpPr txBox="1"/>
          <p:nvPr/>
        </p:nvSpPr>
        <p:spPr>
          <a:xfrm>
            <a:off x="5418675" y="4552175"/>
            <a:ext cx="7812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FFFF00"/>
                </a:solidFill>
              </a:rPr>
              <a:t>Biogenic Slicks</a:t>
            </a:r>
            <a:endParaRPr sz="800">
              <a:solidFill>
                <a:srgbClr val="FFFF00"/>
              </a:solidFill>
            </a:endParaRPr>
          </a:p>
        </p:txBody>
      </p:sp>
      <p:cxnSp>
        <p:nvCxnSpPr>
          <p:cNvPr id="200" name="Google Shape;200;g1b42f1d762b_0_14"/>
          <p:cNvCxnSpPr>
            <a:stCxn id="199" idx="0"/>
          </p:cNvCxnSpPr>
          <p:nvPr/>
        </p:nvCxnSpPr>
        <p:spPr>
          <a:xfrm rot="10800000" flipH="1">
            <a:off x="5809275" y="4236875"/>
            <a:ext cx="32100" cy="315300"/>
          </a:xfrm>
          <a:prstGeom prst="straightConnector1">
            <a:avLst/>
          </a:prstGeom>
          <a:noFill/>
          <a:ln w="9525" cap="flat" cmpd="sng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01" name="Google Shape;201;g1b42f1d762b_0_14"/>
          <p:cNvCxnSpPr/>
          <p:nvPr/>
        </p:nvCxnSpPr>
        <p:spPr>
          <a:xfrm rot="10800000">
            <a:off x="6859750" y="4082975"/>
            <a:ext cx="548100" cy="315300"/>
          </a:xfrm>
          <a:prstGeom prst="straightConnector1">
            <a:avLst/>
          </a:prstGeom>
          <a:noFill/>
          <a:ln w="9525" cap="flat" cmpd="sng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02" name="Google Shape;202;g1b42f1d762b_0_14"/>
          <p:cNvCxnSpPr/>
          <p:nvPr/>
        </p:nvCxnSpPr>
        <p:spPr>
          <a:xfrm rot="10800000" flipH="1">
            <a:off x="7407850" y="4145075"/>
            <a:ext cx="1132500" cy="253200"/>
          </a:xfrm>
          <a:prstGeom prst="straightConnector1">
            <a:avLst/>
          </a:prstGeom>
          <a:noFill/>
          <a:ln w="9525" cap="flat" cmpd="sng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03" name="Google Shape;203;g1b42f1d762b_0_14"/>
          <p:cNvSpPr txBox="1"/>
          <p:nvPr/>
        </p:nvSpPr>
        <p:spPr>
          <a:xfrm>
            <a:off x="7017250" y="4322075"/>
            <a:ext cx="7812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FFFF00"/>
                </a:solidFill>
              </a:rPr>
              <a:t>Atmospheric Front Boundary</a:t>
            </a:r>
            <a:endParaRPr sz="800">
              <a:solidFill>
                <a:srgbClr val="FFFF00"/>
              </a:solidFill>
            </a:endParaRPr>
          </a:p>
        </p:txBody>
      </p:sp>
      <p:sp>
        <p:nvSpPr>
          <p:cNvPr id="204" name="Google Shape;204;g1b42f1d762b_0_14"/>
          <p:cNvSpPr txBox="1"/>
          <p:nvPr/>
        </p:nvSpPr>
        <p:spPr>
          <a:xfrm>
            <a:off x="8069963" y="4576000"/>
            <a:ext cx="7812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FFFF00"/>
                </a:solidFill>
              </a:rPr>
              <a:t>Lower Wind Area (ahead of front)</a:t>
            </a:r>
            <a:endParaRPr sz="800">
              <a:solidFill>
                <a:srgbClr val="FFFF00"/>
              </a:solidFill>
            </a:endParaRPr>
          </a:p>
        </p:txBody>
      </p:sp>
      <p:sp>
        <p:nvSpPr>
          <p:cNvPr id="205" name="Google Shape;205;g1b42f1d762b_0_14"/>
          <p:cNvSpPr/>
          <p:nvPr/>
        </p:nvSpPr>
        <p:spPr>
          <a:xfrm>
            <a:off x="8744050" y="3140600"/>
            <a:ext cx="490500" cy="502500"/>
          </a:xfrm>
          <a:prstGeom prst="ellipse">
            <a:avLst/>
          </a:prstGeom>
          <a:noFill/>
          <a:ln w="952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6" name="Google Shape;206;g1b42f1d762b_0_14"/>
          <p:cNvSpPr txBox="1"/>
          <p:nvPr/>
        </p:nvSpPr>
        <p:spPr>
          <a:xfrm>
            <a:off x="9477500" y="3609900"/>
            <a:ext cx="781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FFFF00"/>
                </a:solidFill>
              </a:rPr>
              <a:t>Oil Platforms</a:t>
            </a:r>
            <a:endParaRPr sz="800">
              <a:solidFill>
                <a:srgbClr val="FFFF00"/>
              </a:solidFill>
            </a:endParaRPr>
          </a:p>
        </p:txBody>
      </p:sp>
      <p:cxnSp>
        <p:nvCxnSpPr>
          <p:cNvPr id="207" name="Google Shape;207;g1b42f1d762b_0_14"/>
          <p:cNvCxnSpPr>
            <a:stCxn id="206" idx="1"/>
            <a:endCxn id="205" idx="5"/>
          </p:cNvCxnSpPr>
          <p:nvPr/>
        </p:nvCxnSpPr>
        <p:spPr>
          <a:xfrm rot="10800000">
            <a:off x="9162800" y="3569400"/>
            <a:ext cx="314700" cy="194400"/>
          </a:xfrm>
          <a:prstGeom prst="straightConnector1">
            <a:avLst/>
          </a:prstGeom>
          <a:noFill/>
          <a:ln w="9525" cap="flat" cmpd="sng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08" name="Google Shape;208;g1b42f1d762b_0_14"/>
          <p:cNvCxnSpPr>
            <a:endCxn id="209" idx="4"/>
          </p:cNvCxnSpPr>
          <p:nvPr/>
        </p:nvCxnSpPr>
        <p:spPr>
          <a:xfrm rot="10800000" flipH="1">
            <a:off x="9792025" y="3047900"/>
            <a:ext cx="152100" cy="638100"/>
          </a:xfrm>
          <a:prstGeom prst="straightConnector1">
            <a:avLst/>
          </a:prstGeom>
          <a:noFill/>
          <a:ln w="9525" cap="flat" cmpd="sng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210" name="Google Shape;210;g1b42f1d762b_0_14"/>
          <p:cNvSpPr txBox="1"/>
          <p:nvPr/>
        </p:nvSpPr>
        <p:spPr>
          <a:xfrm>
            <a:off x="7491356" y="3372300"/>
            <a:ext cx="11622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FFFF00"/>
                </a:solidFill>
              </a:rPr>
              <a:t>Higher Wind Area (behind front)</a:t>
            </a:r>
            <a:endParaRPr sz="800">
              <a:solidFill>
                <a:srgbClr val="FFFF00"/>
              </a:solidFill>
            </a:endParaRPr>
          </a:p>
        </p:txBody>
      </p:sp>
      <p:sp>
        <p:nvSpPr>
          <p:cNvPr id="209" name="Google Shape;209;g1b42f1d762b_0_14"/>
          <p:cNvSpPr/>
          <p:nvPr/>
        </p:nvSpPr>
        <p:spPr>
          <a:xfrm>
            <a:off x="9744175" y="2638100"/>
            <a:ext cx="399900" cy="409800"/>
          </a:xfrm>
          <a:prstGeom prst="ellipse">
            <a:avLst/>
          </a:prstGeom>
          <a:noFill/>
          <a:ln w="952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g1b42f1d762b_0_14"/>
          <p:cNvSpPr txBox="1"/>
          <p:nvPr/>
        </p:nvSpPr>
        <p:spPr>
          <a:xfrm>
            <a:off x="5908038" y="3048000"/>
            <a:ext cx="781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800">
                <a:solidFill>
                  <a:srgbClr val="FFFF00"/>
                </a:solidFill>
              </a:rPr>
              <a:t>Oil Spills</a:t>
            </a:r>
            <a:endParaRPr sz="800">
              <a:solidFill>
                <a:srgbClr val="FFFF00"/>
              </a:solidFill>
            </a:endParaRPr>
          </a:p>
        </p:txBody>
      </p:sp>
      <p:cxnSp>
        <p:nvCxnSpPr>
          <p:cNvPr id="212" name="Google Shape;212;g1b42f1d762b_0_14"/>
          <p:cNvCxnSpPr/>
          <p:nvPr/>
        </p:nvCxnSpPr>
        <p:spPr>
          <a:xfrm>
            <a:off x="6543675" y="3233750"/>
            <a:ext cx="276300" cy="147600"/>
          </a:xfrm>
          <a:prstGeom prst="straightConnector1">
            <a:avLst/>
          </a:prstGeom>
          <a:noFill/>
          <a:ln w="9525" cap="flat" cmpd="sng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13" name="Google Shape;213;g1b42f1d762b_0_14"/>
          <p:cNvCxnSpPr/>
          <p:nvPr/>
        </p:nvCxnSpPr>
        <p:spPr>
          <a:xfrm rot="10800000" flipH="1">
            <a:off x="6548450" y="3033750"/>
            <a:ext cx="466800" cy="185700"/>
          </a:xfrm>
          <a:prstGeom prst="straightConnector1">
            <a:avLst/>
          </a:prstGeom>
          <a:noFill/>
          <a:ln w="9525" cap="flat" cmpd="sng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E3687D5-3083-4C38-AD20-54BE7DBB2E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2554"/>
    </mc:Choice>
    <mc:Fallback xmlns="">
      <p:transition spd="slow" advTm="525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p30"/>
          <p:cNvSpPr txBox="1">
            <a:spLocks noGrp="1"/>
          </p:cNvSpPr>
          <p:nvPr>
            <p:ph type="body" idx="1"/>
          </p:nvPr>
        </p:nvSpPr>
        <p:spPr>
          <a:xfrm>
            <a:off x="990453" y="1218130"/>
            <a:ext cx="11074500" cy="40192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4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Wind-generated short waves (Capillary to short gravity waves) have wavelengths </a:t>
            </a:r>
            <a:br>
              <a:rPr lang="en-US" sz="24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lang="en-US" sz="24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from a few centimeters to tens of centimeters and periods &lt; 1 second</a:t>
            </a:r>
            <a:endParaRPr/>
          </a:p>
          <a:p>
            <a:pPr marL="0" lvl="0" indent="0" algn="l" rtl="0">
              <a:lnSpc>
                <a:spcPct val="12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4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lvl="0" indent="0" algn="l" rtl="0">
              <a:lnSpc>
                <a:spcPct val="12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4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Therefore, radar wavelengths of a few centimeters are needed to </a:t>
            </a:r>
            <a:br>
              <a:rPr lang="en-US" sz="24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lang="en-US" sz="24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observe ocean surface roughness and thereby obtain a measure of wind speed. </a:t>
            </a:r>
            <a:endParaRPr/>
          </a:p>
          <a:p>
            <a:pPr marL="0" lvl="0" indent="0" algn="l" rtl="0">
              <a:lnSpc>
                <a:spcPct val="12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4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lvl="0" indent="0" algn="l" rtl="0">
              <a:lnSpc>
                <a:spcPct val="13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24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Longer gravity waves, currents, oil slicks, and other phenomena can be identified </a:t>
            </a:r>
            <a:br>
              <a:rPr lang="en-US" sz="24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lang="en-US" sz="24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by the ways they affect the pattern of the wind-generated short waves. </a:t>
            </a:r>
            <a:endParaRPr/>
          </a:p>
        </p:txBody>
      </p:sp>
      <p:sp>
        <p:nvSpPr>
          <p:cNvPr id="219" name="Google Shape;219;p30"/>
          <p:cNvSpPr txBox="1">
            <a:spLocks noGrp="1"/>
          </p:cNvSpPr>
          <p:nvPr>
            <p:ph type="title"/>
          </p:nvPr>
        </p:nvSpPr>
        <p:spPr>
          <a:xfrm>
            <a:off x="528297" y="11557"/>
            <a:ext cx="1124194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200"/>
              <a:buFont typeface="Arial"/>
              <a:buNone/>
            </a:pPr>
            <a:r>
              <a:rPr lang="en-US">
                <a:latin typeface="Arial Narrow"/>
                <a:ea typeface="Arial Narrow"/>
                <a:cs typeface="Arial Narrow"/>
                <a:sym typeface="Arial Narrow"/>
              </a:rPr>
              <a:t>Components of ocean surface roughness contributing to backscatter</a:t>
            </a:r>
            <a:endParaRPr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5D20554-C2B9-449F-99AC-3D7D280EC4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580"/>
    </mc:Choice>
    <mc:Fallback xmlns="">
      <p:transition spd="slow" advTm="4358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6"/>
          <p:cNvSpPr txBox="1">
            <a:spLocks noGrp="1"/>
          </p:cNvSpPr>
          <p:nvPr>
            <p:ph type="title"/>
          </p:nvPr>
        </p:nvSpPr>
        <p:spPr>
          <a:xfrm>
            <a:off x="528298" y="1155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200"/>
              <a:buFont typeface="Arial"/>
              <a:buNone/>
            </a:pPr>
            <a:r>
              <a:rPr lang="en-US">
                <a:latin typeface="Arial Narrow"/>
                <a:ea typeface="Arial Narrow"/>
                <a:cs typeface="Arial Narrow"/>
                <a:sym typeface="Arial Narrow"/>
              </a:rPr>
              <a:t>Antenna size and pulse bandwidth determine spatial resolution</a:t>
            </a:r>
            <a:endParaRPr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31" name="Google Shape;231;p26"/>
          <p:cNvSpPr txBox="1">
            <a:spLocks noGrp="1"/>
          </p:cNvSpPr>
          <p:nvPr>
            <p:ph type="sldNum" idx="12"/>
          </p:nvPr>
        </p:nvSpPr>
        <p:spPr>
          <a:xfrm>
            <a:off x="11054339" y="6441410"/>
            <a:ext cx="1104014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fld id="{00000000-1234-1234-1234-123412341234}" type="slidenum">
              <a:rPr lang="en-US"/>
              <a:t>12</a:t>
            </a:fld>
            <a:endParaRPr/>
          </a:p>
        </p:txBody>
      </p:sp>
      <p:sp>
        <p:nvSpPr>
          <p:cNvPr id="232" name="Google Shape;232;p26"/>
          <p:cNvSpPr/>
          <p:nvPr/>
        </p:nvSpPr>
        <p:spPr>
          <a:xfrm>
            <a:off x="5991000" y="1069775"/>
            <a:ext cx="5875800" cy="525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70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Azimuth direction (</a:t>
            </a:r>
            <a:r>
              <a:rPr lang="en-US" sz="23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along-track</a:t>
            </a:r>
            <a:r>
              <a:rPr lang="en-US" sz="270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)</a:t>
            </a:r>
            <a:endParaRPr sz="2700" b="1" i="0" u="none" strike="noStrike" cap="non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marR="0" lvl="0" indent="-400050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 Narrow"/>
              <a:buChar char="●"/>
            </a:pPr>
            <a:r>
              <a:rPr lang="en-US" sz="23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Spatial resolution depends on the beam width </a:t>
            </a:r>
            <a:endParaRPr sz="1300"/>
          </a:p>
          <a:p>
            <a:pPr marL="457200" marR="0" lvl="0" indent="-400050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 Narrow"/>
              <a:buChar char="●"/>
            </a:pPr>
            <a:r>
              <a:rPr lang="en-US" sz="23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Beam width is inversely proportional </a:t>
            </a:r>
            <a:br>
              <a:rPr lang="en-US" sz="23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lang="en-US" sz="23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to the antenna length.</a:t>
            </a:r>
            <a:endParaRPr sz="23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400050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700"/>
              <a:buFont typeface="Arial Narrow"/>
              <a:buChar char="●"/>
            </a:pPr>
            <a:r>
              <a:rPr lang="en-US" sz="230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A longer antenna (aperture) produces </a:t>
            </a:r>
            <a:br>
              <a:rPr lang="en-US" sz="230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lang="en-US" sz="230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a narrower beam and a finer resolution</a:t>
            </a:r>
            <a:endParaRPr sz="2700" b="1" i="0" u="none" strike="noStrike" cap="non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700" b="1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Range direction (</a:t>
            </a:r>
            <a:r>
              <a:rPr lang="en-US" sz="23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perpendicular to along-track</a:t>
            </a:r>
            <a:r>
              <a:rPr lang="en-US" sz="2700" b="1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)</a:t>
            </a:r>
            <a:endParaRPr sz="2700" b="0" i="0" u="none" strike="noStrike" cap="non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marR="0" lvl="0" indent="-400050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 Narrow"/>
              <a:buChar char="●"/>
            </a:pPr>
            <a:r>
              <a:rPr lang="en-US" sz="23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Spatial resolution depends on the </a:t>
            </a:r>
            <a:r>
              <a:rPr lang="en-US" sz="2300">
                <a:latin typeface="Arial Narrow"/>
                <a:ea typeface="Arial Narrow"/>
                <a:cs typeface="Arial Narrow"/>
                <a:sym typeface="Arial Narrow"/>
              </a:rPr>
              <a:t>bandwidth</a:t>
            </a:r>
            <a:br>
              <a:rPr lang="en-US" sz="23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lang="en-US" sz="23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of the signal pulse</a:t>
            </a:r>
            <a:endParaRPr sz="2300" b="0" i="0" u="none" strike="noStrike" cap="non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marR="0" lvl="0" indent="-400050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 Narrow"/>
              <a:buChar char="●"/>
            </a:pPr>
            <a:r>
              <a:rPr lang="en-US" sz="23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Signal pulse length can be </a:t>
            </a:r>
            <a:r>
              <a:rPr lang="en-US" sz="2300">
                <a:latin typeface="Arial Narrow"/>
                <a:ea typeface="Arial Narrow"/>
                <a:cs typeface="Arial Narrow"/>
                <a:sym typeface="Arial Narrow"/>
              </a:rPr>
              <a:t>controlled for specific applications</a:t>
            </a:r>
            <a:endParaRPr sz="2700" b="0" i="0" u="none" strike="noStrike" cap="non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700" b="1" i="0" u="none" strike="noStrike" cap="non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700" b="0" i="0" u="none" strike="noStrike" cap="non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33" name="Google Shape;233;p26"/>
          <p:cNvSpPr/>
          <p:nvPr/>
        </p:nvSpPr>
        <p:spPr>
          <a:xfrm>
            <a:off x="33647" y="5834159"/>
            <a:ext cx="8741785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Image modified from </a:t>
            </a:r>
            <a:br>
              <a:rPr lang="en-US" sz="14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</a:br>
            <a:r>
              <a:rPr lang="en-US" sz="14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https://earth.esa.int/eogateway/missions/ers/radar-courses/radar-course-1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4" name="Google Shape;234;p26"/>
          <p:cNvSpPr txBox="1"/>
          <p:nvPr/>
        </p:nvSpPr>
        <p:spPr>
          <a:xfrm>
            <a:off x="803850" y="5483350"/>
            <a:ext cx="3656100" cy="369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SAR systems are side-looking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5" name="Google Shape;235;p26"/>
          <p:cNvPicPr preferRelativeResize="0"/>
          <p:nvPr/>
        </p:nvPicPr>
        <p:blipFill rotWithShape="1">
          <a:blip r:embed="rId6">
            <a:alphaModFix/>
          </a:blip>
          <a:srcRect l="8514" t="1358" r="69412" b="70982"/>
          <a:stretch/>
        </p:blipFill>
        <p:spPr>
          <a:xfrm>
            <a:off x="555930" y="1015541"/>
            <a:ext cx="1254642" cy="1272309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p26"/>
          <p:cNvSpPr/>
          <p:nvPr/>
        </p:nvSpPr>
        <p:spPr>
          <a:xfrm>
            <a:off x="1377443" y="1725289"/>
            <a:ext cx="1329481" cy="2604977"/>
          </a:xfrm>
          <a:custGeom>
            <a:avLst/>
            <a:gdLst/>
            <a:ahLst/>
            <a:cxnLst/>
            <a:rect l="l" t="t" r="r" b="b"/>
            <a:pathLst>
              <a:path w="1254642" h="2604977" extrusionOk="0">
                <a:moveTo>
                  <a:pt x="159488" y="0"/>
                </a:moveTo>
                <a:lnTo>
                  <a:pt x="1254642" y="2604977"/>
                </a:lnTo>
                <a:lnTo>
                  <a:pt x="0" y="2562446"/>
                </a:lnTo>
                <a:lnTo>
                  <a:pt x="31898" y="0"/>
                </a:lnTo>
                <a:lnTo>
                  <a:pt x="159488" y="0"/>
                </a:lnTo>
                <a:close/>
              </a:path>
            </a:pathLst>
          </a:custGeom>
          <a:solidFill>
            <a:srgbClr val="BFBFBF">
              <a:alpha val="58823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=</a:t>
            </a:r>
            <a:endParaRPr/>
          </a:p>
        </p:txBody>
      </p:sp>
      <p:cxnSp>
        <p:nvCxnSpPr>
          <p:cNvPr id="237" name="Google Shape;237;p26"/>
          <p:cNvCxnSpPr/>
          <p:nvPr/>
        </p:nvCxnSpPr>
        <p:spPr>
          <a:xfrm rot="10800000" flipH="1">
            <a:off x="1810572" y="984876"/>
            <a:ext cx="891988" cy="740413"/>
          </a:xfrm>
          <a:prstGeom prst="straightConnector1">
            <a:avLst/>
          </a:prstGeom>
          <a:noFill/>
          <a:ln w="50800" cap="flat" cmpd="sng">
            <a:solidFill>
              <a:schemeClr val="dk1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238" name="Google Shape;238;p26"/>
          <p:cNvCxnSpPr/>
          <p:nvPr/>
        </p:nvCxnSpPr>
        <p:spPr>
          <a:xfrm rot="10800000" flipH="1">
            <a:off x="3740765" y="2097364"/>
            <a:ext cx="572756" cy="512064"/>
          </a:xfrm>
          <a:prstGeom prst="straightConnector1">
            <a:avLst/>
          </a:prstGeom>
          <a:noFill/>
          <a:ln w="50800" cap="flat" cmpd="sng">
            <a:solidFill>
              <a:srgbClr val="3E6EC2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39" name="Google Shape;239;p26"/>
          <p:cNvSpPr txBox="1"/>
          <p:nvPr/>
        </p:nvSpPr>
        <p:spPr>
          <a:xfrm rot="-2571011">
            <a:off x="1737490" y="1252713"/>
            <a:ext cx="1619354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Satellite flight 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vector</a:t>
            </a:r>
            <a:endParaRPr/>
          </a:p>
        </p:txBody>
      </p:sp>
      <p:grpSp>
        <p:nvGrpSpPr>
          <p:cNvPr id="240" name="Google Shape;240;p26"/>
          <p:cNvGrpSpPr/>
          <p:nvPr/>
        </p:nvGrpSpPr>
        <p:grpSpPr>
          <a:xfrm>
            <a:off x="286439" y="1684117"/>
            <a:ext cx="4991942" cy="3580772"/>
            <a:chOff x="991522" y="1684117"/>
            <a:chExt cx="4991942" cy="3580772"/>
          </a:xfrm>
        </p:grpSpPr>
        <p:sp>
          <p:nvSpPr>
            <p:cNvPr id="241" name="Google Shape;241;p26"/>
            <p:cNvSpPr/>
            <p:nvPr/>
          </p:nvSpPr>
          <p:spPr>
            <a:xfrm>
              <a:off x="991522" y="2686693"/>
              <a:ext cx="4142395" cy="2578196"/>
            </a:xfrm>
            <a:custGeom>
              <a:avLst/>
              <a:gdLst/>
              <a:ahLst/>
              <a:cxnLst/>
              <a:rect l="l" t="t" r="r" b="b"/>
              <a:pathLst>
                <a:path w="3856980" h="2578196" extrusionOk="0">
                  <a:moveTo>
                    <a:pt x="0" y="2530069"/>
                  </a:moveTo>
                  <a:lnTo>
                    <a:pt x="1168781" y="2578196"/>
                  </a:lnTo>
                  <a:lnTo>
                    <a:pt x="3856980" y="55002"/>
                  </a:lnTo>
                  <a:lnTo>
                    <a:pt x="2770700" y="0"/>
                  </a:lnTo>
                  <a:lnTo>
                    <a:pt x="0" y="2530069"/>
                  </a:lnTo>
                  <a:close/>
                </a:path>
              </a:pathLst>
            </a:custGeom>
            <a:solidFill>
              <a:schemeClr val="accent1">
                <a:alpha val="25882"/>
              </a:schemeClr>
            </a:solidFill>
            <a:ln w="25400" cap="flat" cmpd="sng">
              <a:solidFill>
                <a:srgbClr val="31538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42" name="Google Shape;242;p26"/>
            <p:cNvCxnSpPr/>
            <p:nvPr/>
          </p:nvCxnSpPr>
          <p:spPr>
            <a:xfrm rot="10800000" flipH="1">
              <a:off x="1680881" y="2827890"/>
              <a:ext cx="2679261" cy="2308884"/>
            </a:xfrm>
            <a:prstGeom prst="straightConnector1">
              <a:avLst/>
            </a:prstGeom>
            <a:noFill/>
            <a:ln w="57150" cap="flat" cmpd="sng">
              <a:solidFill>
                <a:schemeClr val="dk1"/>
              </a:solidFill>
              <a:prstDash val="dot"/>
              <a:round/>
              <a:headEnd type="none" w="sm" len="sm"/>
              <a:tailEnd type="triangle" w="med" len="med"/>
            </a:ln>
          </p:spPr>
        </p:cxnSp>
        <p:cxnSp>
          <p:nvCxnSpPr>
            <p:cNvPr id="243" name="Google Shape;243;p26"/>
            <p:cNvCxnSpPr/>
            <p:nvPr/>
          </p:nvCxnSpPr>
          <p:spPr>
            <a:xfrm>
              <a:off x="4434830" y="2609428"/>
              <a:ext cx="714925" cy="0"/>
            </a:xfrm>
            <a:prstGeom prst="straightConnector1">
              <a:avLst/>
            </a:prstGeom>
            <a:noFill/>
            <a:ln w="50800" cap="flat" cmpd="sng">
              <a:solidFill>
                <a:srgbClr val="C00000"/>
              </a:solidFill>
              <a:prstDash val="solid"/>
              <a:round/>
              <a:headEnd type="none" w="sm" len="sm"/>
              <a:tailEnd type="triangle" w="med" len="med"/>
            </a:ln>
          </p:spPr>
        </p:cxnSp>
        <p:sp>
          <p:nvSpPr>
            <p:cNvPr id="244" name="Google Shape;244;p26"/>
            <p:cNvSpPr txBox="1"/>
            <p:nvPr/>
          </p:nvSpPr>
          <p:spPr>
            <a:xfrm rot="-2756008">
              <a:off x="4105562" y="1987862"/>
              <a:ext cx="1015021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 i="0" u="none" strike="noStrike" cap="none">
                  <a:solidFill>
                    <a:srgbClr val="2F5496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Azimuth</a:t>
              </a:r>
              <a:endParaRPr/>
            </a:p>
          </p:txBody>
        </p:sp>
        <p:sp>
          <p:nvSpPr>
            <p:cNvPr id="245" name="Google Shape;245;p26"/>
            <p:cNvSpPr txBox="1"/>
            <p:nvPr/>
          </p:nvSpPr>
          <p:spPr>
            <a:xfrm>
              <a:off x="5155993" y="2418347"/>
              <a:ext cx="827471" cy="40011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 i="0" u="none" strike="noStrike" cap="none">
                  <a:solidFill>
                    <a:srgbClr val="C00000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Range</a:t>
              </a:r>
              <a:endParaRPr/>
            </a:p>
          </p:txBody>
        </p:sp>
        <p:sp>
          <p:nvSpPr>
            <p:cNvPr id="246" name="Google Shape;246;p26"/>
            <p:cNvSpPr txBox="1"/>
            <p:nvPr/>
          </p:nvSpPr>
          <p:spPr>
            <a:xfrm rot="-2486466">
              <a:off x="2606491" y="3732109"/>
              <a:ext cx="1609580" cy="40021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000" b="1" i="0" u="none" strike="noStrike" cap="none">
                  <a:solidFill>
                    <a:srgbClr val="000000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Satellite Track</a:t>
              </a:r>
              <a:endParaRPr/>
            </a:p>
          </p:txBody>
        </p:sp>
      </p:grp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078A4D8-2C03-4199-8FFD-D405F79C204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427"/>
    </mc:Choice>
    <mc:Fallback xmlns="">
      <p:transition spd="slow" advTm="454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p31"/>
          <p:cNvSpPr txBox="1">
            <a:spLocks noGrp="1"/>
          </p:cNvSpPr>
          <p:nvPr>
            <p:ph type="body" idx="1"/>
          </p:nvPr>
        </p:nvSpPr>
        <p:spPr>
          <a:xfrm>
            <a:off x="1117500" y="1257475"/>
            <a:ext cx="10263300" cy="478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5677"/>
              <a:buNone/>
            </a:pPr>
            <a:r>
              <a:rPr lang="en-US" sz="3045" b="1"/>
              <a:t>For a “real” aperture radar </a:t>
            </a:r>
            <a:endParaRPr sz="3045" b="1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83333"/>
              <a:buNone/>
            </a:pPr>
            <a:endParaRPr sz="2400" b="1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83333"/>
              <a:buNone/>
            </a:pPr>
            <a:r>
              <a:rPr lang="en-US" sz="2400" b="1"/>
              <a:t>Range resolution is on the order of meters</a:t>
            </a:r>
            <a:endParaRPr sz="2400" b="1"/>
          </a:p>
          <a:p>
            <a:pPr marL="342900" marR="0" lvl="0" indent="-31432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83333"/>
              <a:buChar char="•"/>
            </a:pPr>
            <a:r>
              <a:rPr lang="en-US" sz="2400"/>
              <a:t>a 100 MHz bandwidth pulse produces a resolution of ~ 1.5 meters</a:t>
            </a:r>
            <a:endParaRPr sz="24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1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/>
              <a:t>Azimuth resolution is on the order of kilometers</a:t>
            </a:r>
            <a:endParaRPr sz="2400" b="1"/>
          </a:p>
          <a:p>
            <a:pPr marL="342900" lvl="0" indent="-314325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ct val="83333"/>
              <a:buChar char="•"/>
            </a:pPr>
            <a:r>
              <a:rPr lang="en-US" sz="2400"/>
              <a:t>a 12 meter antenna operating at 5 GHz gives a beam width of ~ ¼ degree</a:t>
            </a:r>
            <a:endParaRPr sz="2400"/>
          </a:p>
          <a:p>
            <a:pPr marL="342900" lvl="0" indent="-33401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buChar char="•"/>
            </a:pPr>
            <a:r>
              <a:rPr lang="en-US" sz="2400"/>
              <a:t>At 700 km altitude this is ~3.5km on the ground</a:t>
            </a:r>
            <a:endParaRPr sz="2400"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83333"/>
              <a:buFont typeface="Arial"/>
              <a:buNone/>
            </a:pPr>
            <a:endParaRPr sz="2400" b="1"/>
          </a:p>
          <a:p>
            <a:pPr marL="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2400" b="1"/>
              <a:t>The produce an azimuth resolution of 30 meters would require an antenna a few kilometers long  </a:t>
            </a:r>
            <a:endParaRPr/>
          </a:p>
          <a:p>
            <a:pPr marL="342900" marR="0" lvl="0" indent="-33401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ct val="100000"/>
              <a:buChar char="•"/>
            </a:pPr>
            <a:r>
              <a:rPr lang="en-US" sz="2400"/>
              <a:t>It is not feasible to have a long (physical) antenna in space.</a:t>
            </a:r>
            <a:endParaRPr sz="2400"/>
          </a:p>
          <a:p>
            <a:pPr marL="457200" marR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sz="24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5677"/>
              <a:buNone/>
            </a:pPr>
            <a:r>
              <a:rPr lang="en-US" sz="3045" b="1"/>
              <a:t>In a “synthetic” aperture radar (SAR) signal processing combines many individual radar pulses to “synthesize” a larger antenna. </a:t>
            </a:r>
            <a:endParaRPr sz="3045" b="1"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71428"/>
              <a:buNone/>
            </a:pPr>
            <a:endParaRPr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52" name="Google Shape;252;p31"/>
          <p:cNvSpPr txBox="1">
            <a:spLocks noGrp="1"/>
          </p:cNvSpPr>
          <p:nvPr>
            <p:ph type="title"/>
          </p:nvPr>
        </p:nvSpPr>
        <p:spPr>
          <a:xfrm>
            <a:off x="528298" y="1155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200"/>
              <a:buFont typeface="Arial"/>
              <a:buNone/>
            </a:pPr>
            <a:r>
              <a:rPr lang="en-US">
                <a:latin typeface="Arial Narrow"/>
                <a:ea typeface="Arial Narrow"/>
                <a:cs typeface="Arial Narrow"/>
                <a:sym typeface="Arial Narrow"/>
              </a:rPr>
              <a:t>High-resolution radar imagery requires a very large antenna </a:t>
            </a:r>
            <a:endParaRPr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4B4D53C-536D-44FF-B8FE-7E3A57EB70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415"/>
    </mc:Choice>
    <mc:Fallback xmlns="">
      <p:transition spd="slow" advTm="334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7" name="Google Shape;257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702010" y="1094870"/>
            <a:ext cx="6693861" cy="4465200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p32"/>
          <p:cNvSpPr txBox="1">
            <a:spLocks noGrp="1"/>
          </p:cNvSpPr>
          <p:nvPr>
            <p:ph type="body" idx="1"/>
          </p:nvPr>
        </p:nvSpPr>
        <p:spPr>
          <a:xfrm>
            <a:off x="405559" y="1215995"/>
            <a:ext cx="5152800" cy="44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457200" lvl="0" indent="-40640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2800"/>
              <a:buChar char="•"/>
            </a:pPr>
            <a:r>
              <a:rPr lang="en-US" sz="20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Signals are transmitted to and received from the same object from successive sensor positions along the orbital path (t1, t2, t</a:t>
            </a:r>
            <a:r>
              <a:rPr lang="en-US" sz="2000"/>
              <a:t>3</a:t>
            </a:r>
            <a:r>
              <a:rPr lang="en-US" sz="20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 on the figure). </a:t>
            </a:r>
            <a:endParaRPr/>
          </a:p>
          <a:p>
            <a:pPr marL="457200" lvl="0" indent="-40640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2800"/>
              <a:buChar char="•"/>
            </a:pPr>
            <a:r>
              <a:rPr lang="en-US" sz="2000">
                <a:latin typeface="Arial"/>
                <a:ea typeface="Arial"/>
                <a:cs typeface="Arial"/>
                <a:sym typeface="Arial"/>
              </a:rPr>
              <a:t>Signals</a:t>
            </a:r>
            <a:r>
              <a:rPr lang="en-US" sz="20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 from successive sensor positions are coherently (preserved amplitude and phase) combined. </a:t>
            </a:r>
            <a:endParaRPr/>
          </a:p>
          <a:p>
            <a:pPr marL="457200" lvl="0" indent="-40640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2800"/>
              <a:buChar char="•"/>
            </a:pPr>
            <a:r>
              <a:rPr lang="en-US" sz="20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The length of the orbit path where the</a:t>
            </a:r>
            <a:r>
              <a:rPr lang="en-US" sz="2000"/>
              <a:t> </a:t>
            </a:r>
            <a:r>
              <a:rPr lang="en-US" sz="20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object is </a:t>
            </a:r>
            <a:r>
              <a:rPr lang="en-US" sz="2000"/>
              <a:t>observed</a:t>
            </a:r>
            <a:r>
              <a:rPr lang="en-US" sz="20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 is the synthetic aperture (length of the synthetic antenna)</a:t>
            </a:r>
            <a:r>
              <a:rPr lang="en-US" sz="2400" b="0" i="0" u="none" strike="noStrike" cap="none">
                <a:solidFill>
                  <a:srgbClr val="262626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  <a:p>
            <a:pPr marL="469900" lvl="0" indent="-2159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>
              <a:solidFill>
                <a:schemeClr val="dk1"/>
              </a:solidFill>
              <a:highlight>
                <a:srgbClr val="FFFFFF"/>
              </a:highlight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59" name="Google Shape;259;p32"/>
          <p:cNvSpPr txBox="1"/>
          <p:nvPr/>
        </p:nvSpPr>
        <p:spPr>
          <a:xfrm>
            <a:off x="6947650" y="5402250"/>
            <a:ext cx="5152800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https://up42.com/blog/tech/sar-data-complementary-optical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p32"/>
          <p:cNvSpPr txBox="1">
            <a:spLocks noGrp="1"/>
          </p:cNvSpPr>
          <p:nvPr>
            <p:ph type="title"/>
          </p:nvPr>
        </p:nvSpPr>
        <p:spPr>
          <a:xfrm>
            <a:off x="528298" y="1155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200"/>
              <a:buFont typeface="Arial"/>
              <a:buNone/>
            </a:pPr>
            <a:r>
              <a:rPr lang="en-US"/>
              <a:t>How a synthetic aperture is created</a:t>
            </a:r>
            <a:endParaRPr/>
          </a:p>
        </p:txBody>
      </p:sp>
      <p:sp>
        <p:nvSpPr>
          <p:cNvPr id="261" name="Google Shape;261;p32"/>
          <p:cNvSpPr txBox="1"/>
          <p:nvPr/>
        </p:nvSpPr>
        <p:spPr>
          <a:xfrm>
            <a:off x="7950200" y="1651001"/>
            <a:ext cx="144270" cy="24622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r>
              <a:rPr lang="en-US" sz="1600" b="1" i="0" u="none" strike="noStrike" cap="none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1</a:t>
            </a:r>
            <a:endParaRPr/>
          </a:p>
        </p:txBody>
      </p:sp>
      <p:sp>
        <p:nvSpPr>
          <p:cNvPr id="262" name="Google Shape;262;p32"/>
          <p:cNvSpPr txBox="1"/>
          <p:nvPr/>
        </p:nvSpPr>
        <p:spPr>
          <a:xfrm>
            <a:off x="7332134" y="2040468"/>
            <a:ext cx="144270" cy="24622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r>
              <a:rPr lang="en-US" sz="1600" b="1" i="0" u="none" strike="noStrike" cap="none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</a:t>
            </a:r>
            <a:endParaRPr/>
          </a:p>
        </p:txBody>
      </p:sp>
      <p:sp>
        <p:nvSpPr>
          <p:cNvPr id="263" name="Google Shape;263;p32"/>
          <p:cNvSpPr txBox="1"/>
          <p:nvPr/>
        </p:nvSpPr>
        <p:spPr>
          <a:xfrm>
            <a:off x="6688667" y="2420433"/>
            <a:ext cx="144270" cy="24622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</a:t>
            </a:r>
            <a:r>
              <a:rPr lang="en-US" sz="1600" b="1" i="0" u="none" strike="noStrike" cap="none" baseline="-25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</a:t>
            </a:r>
            <a:endParaRPr/>
          </a:p>
        </p:txBody>
      </p:sp>
      <p:sp>
        <p:nvSpPr>
          <p:cNvPr id="264" name="Google Shape;264;p32"/>
          <p:cNvSpPr txBox="1"/>
          <p:nvPr/>
        </p:nvSpPr>
        <p:spPr>
          <a:xfrm rot="-1961118">
            <a:off x="5763226" y="1625426"/>
            <a:ext cx="2669000" cy="24622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length of synthetic antenna</a:t>
            </a:r>
            <a:endParaRPr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3B2B5ED-0356-48E6-9D2D-7DBAB9FC53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955"/>
    </mc:Choice>
    <mc:Fallback xmlns="">
      <p:transition spd="slow" advTm="369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38"/>
          <p:cNvSpPr txBox="1">
            <a:spLocks noGrp="1"/>
          </p:cNvSpPr>
          <p:nvPr>
            <p:ph type="body" idx="1"/>
          </p:nvPr>
        </p:nvSpPr>
        <p:spPr>
          <a:xfrm>
            <a:off x="663000" y="1049338"/>
            <a:ext cx="11529000" cy="4759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429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Char char="•"/>
            </a:pPr>
            <a:r>
              <a:rPr lang="en-US" sz="2400" dirty="0">
                <a:solidFill>
                  <a:schemeClr val="dk1"/>
                </a:solidFill>
                <a:highlight>
                  <a:srgbClr val="FFFFFF"/>
                </a:highlight>
                <a:latin typeface="Arial Narrow"/>
                <a:ea typeface="Arial Narrow"/>
                <a:cs typeface="Arial Narrow"/>
                <a:sym typeface="Arial Narrow"/>
              </a:rPr>
              <a:t>SAR is an active sensor that transmits a radar pulse to the earth's surface </a:t>
            </a:r>
            <a:br>
              <a:rPr lang="en-US" sz="2400" dirty="0">
                <a:solidFill>
                  <a:schemeClr val="dk1"/>
                </a:solidFill>
                <a:highlight>
                  <a:srgbClr val="FFFFFF"/>
                </a:highlight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lang="en-US" sz="2400" dirty="0">
                <a:solidFill>
                  <a:schemeClr val="dk1"/>
                </a:solidFill>
                <a:highlight>
                  <a:srgbClr val="FFFFFF"/>
                </a:highlight>
                <a:latin typeface="Arial Narrow"/>
                <a:ea typeface="Arial Narrow"/>
                <a:cs typeface="Arial Narrow"/>
                <a:sym typeface="Arial Narrow"/>
              </a:rPr>
              <a:t>and records the energy reflected back to the sensor (backscatter).</a:t>
            </a:r>
            <a:endParaRPr sz="2400" dirty="0">
              <a:solidFill>
                <a:schemeClr val="dk1"/>
              </a:solidFill>
              <a:highlight>
                <a:srgbClr val="FFFFFF"/>
              </a:highlight>
              <a:latin typeface="Arial Narrow"/>
              <a:ea typeface="Arial Narrow"/>
              <a:cs typeface="Arial Narrow"/>
              <a:sym typeface="Arial Narrow"/>
            </a:endParaRPr>
          </a:p>
          <a:p>
            <a:pPr marL="342900" lvl="0" indent="-34290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Char char="•"/>
            </a:pPr>
            <a:r>
              <a:rPr lang="en-US" sz="2400" dirty="0">
                <a:solidFill>
                  <a:schemeClr val="dk1"/>
                </a:solidFill>
                <a:highlight>
                  <a:srgbClr val="FFFFFF"/>
                </a:highlight>
                <a:latin typeface="Arial Narrow"/>
                <a:ea typeface="Arial Narrow"/>
                <a:cs typeface="Arial Narrow"/>
                <a:sym typeface="Arial Narrow"/>
              </a:rPr>
              <a:t>The returned signals are coherently combined over a time interval </a:t>
            </a:r>
            <a:br>
              <a:rPr lang="en-US" sz="2400" dirty="0">
                <a:solidFill>
                  <a:schemeClr val="dk1"/>
                </a:solidFill>
                <a:highlight>
                  <a:srgbClr val="FFFFFF"/>
                </a:highlight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lang="en-US" sz="2400" dirty="0">
                <a:solidFill>
                  <a:schemeClr val="dk1"/>
                </a:solidFill>
                <a:highlight>
                  <a:srgbClr val="FFFFFF"/>
                </a:highlight>
                <a:latin typeface="Arial Narrow"/>
                <a:ea typeface="Arial Narrow"/>
                <a:cs typeface="Arial Narrow"/>
                <a:sym typeface="Arial Narrow"/>
              </a:rPr>
              <a:t>to produce a 2D image of the normalized radar cross section</a:t>
            </a:r>
            <a:endParaRPr sz="2400" dirty="0">
              <a:solidFill>
                <a:schemeClr val="dk1"/>
              </a:solidFill>
              <a:highlight>
                <a:srgbClr val="FFFFFF"/>
              </a:highlight>
              <a:latin typeface="Arial Narrow"/>
              <a:ea typeface="Arial Narrow"/>
              <a:cs typeface="Arial Narrow"/>
              <a:sym typeface="Arial Narrow"/>
            </a:endParaRPr>
          </a:p>
          <a:p>
            <a:pPr marL="342900" lvl="0" indent="-34290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Char char="•"/>
            </a:pPr>
            <a:r>
              <a:rPr lang="en-US" sz="2400" dirty="0">
                <a:solidFill>
                  <a:schemeClr val="dk1"/>
                </a:solidFill>
                <a:highlight>
                  <a:srgbClr val="FFFFFF"/>
                </a:highlight>
                <a:latin typeface="Arial Narrow"/>
                <a:ea typeface="Arial Narrow"/>
                <a:cs typeface="Arial Narrow"/>
                <a:sym typeface="Arial Narrow"/>
              </a:rPr>
              <a:t>The distance the radar sensor travels in this time interval is the synthetic aperture length.</a:t>
            </a:r>
            <a:endParaRPr sz="2400" dirty="0">
              <a:solidFill>
                <a:schemeClr val="dk1"/>
              </a:solidFill>
              <a:highlight>
                <a:srgbClr val="FFFFFF"/>
              </a:highlight>
              <a:latin typeface="Arial Narrow"/>
              <a:ea typeface="Arial Narrow"/>
              <a:cs typeface="Arial Narrow"/>
              <a:sym typeface="Arial Narrow"/>
            </a:endParaRPr>
          </a:p>
          <a:p>
            <a:pPr marL="342900" lvl="0" indent="-34290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Char char="•"/>
            </a:pPr>
            <a:r>
              <a:rPr lang="en-US" sz="2400" dirty="0">
                <a:solidFill>
                  <a:schemeClr val="dk1"/>
                </a:solidFill>
                <a:highlight>
                  <a:srgbClr val="FFFFFF"/>
                </a:highlight>
                <a:latin typeface="Arial Narrow"/>
                <a:ea typeface="Arial Narrow"/>
                <a:cs typeface="Arial Narrow"/>
                <a:sym typeface="Arial Narrow"/>
              </a:rPr>
              <a:t>The synthetic aperture is much larger than the “real” antenna aperture</a:t>
            </a:r>
            <a:br>
              <a:rPr lang="en-US" sz="2400" dirty="0">
                <a:solidFill>
                  <a:schemeClr val="dk1"/>
                </a:solidFill>
                <a:highlight>
                  <a:srgbClr val="FFFFFF"/>
                </a:highlight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lang="en-US" sz="2400" dirty="0">
                <a:solidFill>
                  <a:schemeClr val="dk1"/>
                </a:solidFill>
                <a:highlight>
                  <a:srgbClr val="FFFFFF"/>
                </a:highlight>
                <a:latin typeface="Arial Narrow"/>
                <a:ea typeface="Arial Narrow"/>
                <a:cs typeface="Arial Narrow"/>
                <a:sym typeface="Arial Narrow"/>
              </a:rPr>
              <a:t>allowing fine resolution in the azimuth (flight track) direction</a:t>
            </a:r>
            <a:endParaRPr sz="2400" dirty="0">
              <a:solidFill>
                <a:schemeClr val="dk1"/>
              </a:solidFill>
              <a:highlight>
                <a:srgbClr val="FFFFFF"/>
              </a:highlight>
              <a:latin typeface="Arial Narrow"/>
              <a:ea typeface="Arial Narrow"/>
              <a:cs typeface="Arial Narrow"/>
              <a:sym typeface="Arial Narrow"/>
            </a:endParaRPr>
          </a:p>
          <a:p>
            <a:pPr marL="914400" lvl="1" indent="-3556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Char char="•"/>
            </a:pPr>
            <a:r>
              <a:rPr lang="en-US" dirty="0">
                <a:solidFill>
                  <a:schemeClr val="dk1"/>
                </a:solidFill>
                <a:highlight>
                  <a:srgbClr val="FFFFFF"/>
                </a:highlight>
                <a:latin typeface="Arial Narrow"/>
                <a:ea typeface="Arial Narrow"/>
                <a:cs typeface="Arial Narrow"/>
                <a:sym typeface="Arial Narrow"/>
              </a:rPr>
              <a:t>Azimuth resolution is proportional to the wavelength (</a:t>
            </a:r>
            <a:r>
              <a:rPr lang="en-US" dirty="0">
                <a:solidFill>
                  <a:schemeClr val="dk1"/>
                </a:solidFill>
                <a:highlight>
                  <a:srgbClr val="FFFFFF"/>
                </a:highlight>
                <a:latin typeface="Arial" panose="020B0604020202020204" pitchFamily="34" charset="0"/>
                <a:ea typeface="Noto Sans Symbols"/>
                <a:cs typeface="Arial" panose="020B0604020202020204" pitchFamily="34" charset="0"/>
                <a:sym typeface="Noto Sans Symbols"/>
              </a:rPr>
              <a:t>λ</a:t>
            </a:r>
            <a:r>
              <a:rPr lang="en-US" dirty="0">
                <a:solidFill>
                  <a:schemeClr val="dk1"/>
                </a:solidFill>
                <a:highlight>
                  <a:srgbClr val="FFFFFF"/>
                </a:highlight>
                <a:latin typeface="Arial Narrow"/>
                <a:ea typeface="Arial Narrow"/>
                <a:cs typeface="Arial Narrow"/>
                <a:sym typeface="Arial Narrow"/>
              </a:rPr>
              <a:t>) over radar aperture (L), i.e.</a:t>
            </a:r>
            <a:r>
              <a:rPr lang="en-US" dirty="0">
                <a:solidFill>
                  <a:schemeClr val="dk1"/>
                </a:solidFill>
                <a:highlight>
                  <a:srgbClr val="FFFFFF"/>
                </a:highlight>
                <a:latin typeface="Arial" panose="020B0604020202020204" pitchFamily="34" charset="0"/>
                <a:ea typeface="Noto Sans Symbols"/>
                <a:cs typeface="Arial" panose="020B0604020202020204" pitchFamily="34" charset="0"/>
                <a:sym typeface="Noto Sans Symbols"/>
              </a:rPr>
              <a:t> λ</a:t>
            </a:r>
            <a:r>
              <a:rPr lang="en-US" dirty="0">
                <a:solidFill>
                  <a:schemeClr val="dk1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/L </a:t>
            </a:r>
            <a:endParaRPr dirty="0">
              <a:solidFill>
                <a:schemeClr val="dk1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914400" lvl="1" indent="-35560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Char char="•"/>
            </a:pPr>
            <a:r>
              <a:rPr lang="en-US" dirty="0">
                <a:solidFill>
                  <a:schemeClr val="dk1"/>
                </a:solidFill>
                <a:highlight>
                  <a:srgbClr val="FFFFFF"/>
                </a:highlight>
                <a:latin typeface="Arial Narrow"/>
                <a:ea typeface="Arial Narrow"/>
                <a:cs typeface="Arial Narrow"/>
                <a:sym typeface="Arial Narrow"/>
              </a:rPr>
              <a:t>Range resolution is determined by the bandwidth of the radar pulse   </a:t>
            </a:r>
            <a:endParaRPr dirty="0">
              <a:solidFill>
                <a:schemeClr val="dk1"/>
              </a:solidFill>
              <a:highlight>
                <a:srgbClr val="FFFFFF"/>
              </a:highlight>
              <a:latin typeface="Arial Narrow"/>
              <a:ea typeface="Arial Narrow"/>
              <a:cs typeface="Arial Narrow"/>
              <a:sym typeface="Arial Narrow"/>
            </a:endParaRPr>
          </a:p>
          <a:p>
            <a:pPr marL="342900" lvl="0" indent="-34290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Helvetica Neue"/>
              <a:buChar char="•"/>
            </a:pPr>
            <a:r>
              <a:rPr lang="en-US" sz="2400" dirty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Radars use microwaves (</a:t>
            </a:r>
            <a:r>
              <a:rPr lang="en-US" sz="2400" dirty="0">
                <a:solidFill>
                  <a:schemeClr val="dk1"/>
                </a:solidFill>
                <a:highlight>
                  <a:srgbClr val="FFFFFF"/>
                </a:highlight>
                <a:latin typeface="Arial" panose="020B0604020202020204" pitchFamily="34" charset="0"/>
                <a:ea typeface="Noto Sans Symbols"/>
                <a:cs typeface="Arial" panose="020B0604020202020204" pitchFamily="34" charset="0"/>
                <a:sym typeface="Noto Sans Symbols"/>
              </a:rPr>
              <a:t>λ = </a:t>
            </a:r>
            <a:r>
              <a:rPr lang="en-US" sz="2400" dirty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few millimeters - 1 meter), which penetrate through clouds and rain </a:t>
            </a:r>
            <a:endParaRPr dirty="0"/>
          </a:p>
          <a:p>
            <a:pPr marL="0" lvl="0" indent="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None/>
            </a:pPr>
            <a:endParaRPr dirty="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70" name="Google Shape;270;p38"/>
          <p:cNvSpPr txBox="1">
            <a:spLocks noGrp="1"/>
          </p:cNvSpPr>
          <p:nvPr>
            <p:ph type="title"/>
          </p:nvPr>
        </p:nvSpPr>
        <p:spPr>
          <a:xfrm>
            <a:off x="528298" y="1155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200"/>
              <a:buFont typeface="Arial"/>
              <a:buNone/>
            </a:pPr>
            <a:r>
              <a:rPr lang="en-US"/>
              <a:t>Recap of Synthetic Aperture Radar</a:t>
            </a:r>
            <a:endParaRPr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D086C3A-FC62-4B4D-A75A-730221090B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007"/>
    </mc:Choice>
    <mc:Fallback xmlns="">
      <p:transition spd="slow" advTm="190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g151bf4aa8b6_0_0"/>
          <p:cNvSpPr/>
          <p:nvPr/>
        </p:nvSpPr>
        <p:spPr>
          <a:xfrm>
            <a:off x="1586753" y="2420471"/>
            <a:ext cx="3765176" cy="1385047"/>
          </a:xfrm>
          <a:custGeom>
            <a:avLst/>
            <a:gdLst/>
            <a:ahLst/>
            <a:cxnLst/>
            <a:rect l="l" t="t" r="r" b="b"/>
            <a:pathLst>
              <a:path w="3765176" h="1385047" extrusionOk="0">
                <a:moveTo>
                  <a:pt x="3765176" y="1223682"/>
                </a:moveTo>
                <a:lnTo>
                  <a:pt x="1317812" y="40341"/>
                </a:lnTo>
                <a:lnTo>
                  <a:pt x="0" y="0"/>
                </a:lnTo>
                <a:lnTo>
                  <a:pt x="618565" y="1385047"/>
                </a:lnTo>
                <a:lnTo>
                  <a:pt x="3765176" y="1223682"/>
                </a:lnTo>
                <a:close/>
              </a:path>
            </a:pathLst>
          </a:custGeom>
          <a:solidFill>
            <a:srgbClr val="F2F2F2"/>
          </a:solidFill>
          <a:ln w="25400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g151bf4aa8b6_0_0"/>
          <p:cNvSpPr txBox="1">
            <a:spLocks noGrp="1"/>
          </p:cNvSpPr>
          <p:nvPr>
            <p:ph type="body" idx="1"/>
          </p:nvPr>
        </p:nvSpPr>
        <p:spPr>
          <a:xfrm>
            <a:off x="352200" y="5552421"/>
            <a:ext cx="11074500" cy="65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1800">
                <a:latin typeface="Arial Narrow"/>
                <a:ea typeface="Arial Narrow"/>
                <a:cs typeface="Arial Narrow"/>
                <a:sym typeface="Arial Narrow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0"/>
                  </a:ext>
                </a:extLst>
              </a:rPr>
              <a:t> </a:t>
            </a:r>
            <a:endParaRPr sz="1800">
              <a:latin typeface="Arial Narrow"/>
              <a:ea typeface="Arial Narrow"/>
              <a:cs typeface="Arial Narrow"/>
              <a:sym typeface="Arial Narrow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19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from </a:t>
            </a:r>
            <a:r>
              <a:rPr lang="en-US" sz="1900" u="sng">
                <a:solidFill>
                  <a:schemeClr val="hlink"/>
                </a:solidFill>
                <a:latin typeface="Arial Narrow"/>
                <a:ea typeface="Arial Narrow"/>
                <a:cs typeface="Arial Narrow"/>
                <a:sym typeface="Arial Narrow"/>
                <a:hlinkClick r:id="rId5"/>
              </a:rPr>
              <a:t>https://www.earthdata.nasa.gov/learn/backgrounders/what-is-sar</a:t>
            </a:r>
            <a:endParaRPr sz="19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22860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190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≠–</a:t>
            </a:r>
            <a:endParaRPr sz="190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77" name="Google Shape;277;g151bf4aa8b6_0_0"/>
          <p:cNvSpPr txBox="1"/>
          <p:nvPr/>
        </p:nvSpPr>
        <p:spPr>
          <a:xfrm>
            <a:off x="8042909" y="4708821"/>
            <a:ext cx="3796891" cy="1060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30175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323232"/>
                </a:solidFill>
                <a:highlight>
                  <a:srgbClr val="FFFFFF"/>
                </a:highlight>
                <a:latin typeface="Arial Narrow"/>
                <a:ea typeface="Arial Narrow"/>
                <a:cs typeface="Arial Narrow"/>
                <a:sym typeface="Arial Narrow"/>
              </a:rPr>
              <a:t>The labels were made intentionally confusing to deter spies during World War II. </a:t>
            </a:r>
            <a:endParaRPr sz="2000" b="0" i="0" u="none" strike="noStrike" cap="non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278" name="Google Shape;278;g151bf4aa8b6_0_0"/>
          <p:cNvSpPr txBox="1">
            <a:spLocks noGrp="1"/>
          </p:cNvSpPr>
          <p:nvPr>
            <p:ph type="title"/>
          </p:nvPr>
        </p:nvSpPr>
        <p:spPr>
          <a:xfrm>
            <a:off x="528298" y="1155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200"/>
              <a:buFont typeface="Arial"/>
              <a:buNone/>
            </a:pPr>
            <a:r>
              <a:rPr lang="en-US"/>
              <a:t>SAR wavelengths are grouped into labelled bands</a:t>
            </a:r>
            <a:endParaRPr/>
          </a:p>
        </p:txBody>
      </p:sp>
      <p:sp>
        <p:nvSpPr>
          <p:cNvPr id="279" name="Google Shape;279;g151bf4aa8b6_0_0"/>
          <p:cNvSpPr txBox="1"/>
          <p:nvPr/>
        </p:nvSpPr>
        <p:spPr>
          <a:xfrm>
            <a:off x="5194724" y="2566740"/>
            <a:ext cx="1000608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Visible</a:t>
            </a:r>
            <a:endParaRPr/>
          </a:p>
        </p:txBody>
      </p:sp>
      <p:grpSp>
        <p:nvGrpSpPr>
          <p:cNvPr id="280" name="Google Shape;280;g151bf4aa8b6_0_0"/>
          <p:cNvGrpSpPr/>
          <p:nvPr/>
        </p:nvGrpSpPr>
        <p:grpSpPr>
          <a:xfrm>
            <a:off x="253736" y="1833828"/>
            <a:ext cx="6813026" cy="718159"/>
            <a:chOff x="253736" y="1833828"/>
            <a:chExt cx="6813026" cy="718159"/>
          </a:xfrm>
        </p:grpSpPr>
        <p:grpSp>
          <p:nvGrpSpPr>
            <p:cNvPr id="281" name="Google Shape;281;g151bf4aa8b6_0_0"/>
            <p:cNvGrpSpPr/>
            <p:nvPr/>
          </p:nvGrpSpPr>
          <p:grpSpPr>
            <a:xfrm>
              <a:off x="253736" y="1833828"/>
              <a:ext cx="6813026" cy="718159"/>
              <a:chOff x="253736" y="1818838"/>
              <a:chExt cx="6813026" cy="718159"/>
            </a:xfrm>
          </p:grpSpPr>
          <p:grpSp>
            <p:nvGrpSpPr>
              <p:cNvPr id="282" name="Google Shape;282;g151bf4aa8b6_0_0"/>
              <p:cNvGrpSpPr/>
              <p:nvPr/>
            </p:nvGrpSpPr>
            <p:grpSpPr>
              <a:xfrm>
                <a:off x="577556" y="2147120"/>
                <a:ext cx="6278970" cy="389877"/>
                <a:chOff x="1377387" y="2350722"/>
                <a:chExt cx="6278970" cy="389877"/>
              </a:xfrm>
            </p:grpSpPr>
            <p:sp>
              <p:nvSpPr>
                <p:cNvPr id="283" name="Google Shape;283;g151bf4aa8b6_0_0"/>
                <p:cNvSpPr/>
                <p:nvPr/>
              </p:nvSpPr>
              <p:spPr>
                <a:xfrm>
                  <a:off x="1377387" y="2448887"/>
                  <a:ext cx="6278970" cy="282738"/>
                </a:xfrm>
                <a:prstGeom prst="rect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45700" rIns="91425" bIns="45700" anchor="ctr" anchorCtr="0">
                  <a:noAutofit/>
                </a:bodyPr>
                <a:lstStyle/>
                <a:p>
                  <a:pPr marL="0" marR="0" lvl="0" indent="0" algn="ctr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1400" b="0" i="0" u="none" strike="noStrike" cap="none">
                    <a:solidFill>
                      <a:schemeClr val="lt1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cxnSp>
              <p:nvCxnSpPr>
                <p:cNvPr id="284" name="Google Shape;284;g151bf4aa8b6_0_0"/>
                <p:cNvCxnSpPr/>
                <p:nvPr/>
              </p:nvCxnSpPr>
              <p:spPr>
                <a:xfrm>
                  <a:off x="6335232" y="2350722"/>
                  <a:ext cx="0" cy="100287"/>
                </a:xfrm>
                <a:prstGeom prst="straightConnector1">
                  <a:avLst/>
                </a:prstGeom>
                <a:noFill/>
                <a:ln w="9525" cap="flat" cmpd="sng">
                  <a:solidFill>
                    <a:srgbClr val="3E6EC2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sp>
              <p:nvSpPr>
                <p:cNvPr id="285" name="Google Shape;285;g151bf4aa8b6_0_0"/>
                <p:cNvSpPr txBox="1"/>
                <p:nvPr/>
              </p:nvSpPr>
              <p:spPr>
                <a:xfrm>
                  <a:off x="1948767" y="2432822"/>
                  <a:ext cx="593432" cy="30777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 Narrow"/>
                      <a:ea typeface="Arial Narrow"/>
                      <a:cs typeface="Arial Narrow"/>
                      <a:sym typeface="Arial Narrow"/>
                    </a:rPr>
                    <a:t>Radio</a:t>
                  </a:r>
                  <a:endParaRPr/>
                </a:p>
              </p:txBody>
            </p:sp>
            <p:sp>
              <p:nvSpPr>
                <p:cNvPr id="286" name="Google Shape;286;g151bf4aa8b6_0_0"/>
                <p:cNvSpPr txBox="1"/>
                <p:nvPr/>
              </p:nvSpPr>
              <p:spPr>
                <a:xfrm>
                  <a:off x="3648204" y="2432822"/>
                  <a:ext cx="938077" cy="30777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 Narrow"/>
                      <a:ea typeface="Arial Narrow"/>
                      <a:cs typeface="Arial Narrow"/>
                      <a:sym typeface="Arial Narrow"/>
                    </a:rPr>
                    <a:t>Microwave</a:t>
                  </a:r>
                  <a:endParaRPr/>
                </a:p>
              </p:txBody>
            </p:sp>
            <p:sp>
              <p:nvSpPr>
                <p:cNvPr id="287" name="Google Shape;287;g151bf4aa8b6_0_0"/>
                <p:cNvSpPr txBox="1"/>
                <p:nvPr/>
              </p:nvSpPr>
              <p:spPr>
                <a:xfrm>
                  <a:off x="5203334" y="2432822"/>
                  <a:ext cx="734496" cy="30777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 Narrow"/>
                      <a:ea typeface="Arial Narrow"/>
                      <a:cs typeface="Arial Narrow"/>
                      <a:sym typeface="Arial Narrow"/>
                    </a:rPr>
                    <a:t>Infrared</a:t>
                  </a:r>
                  <a:endParaRPr/>
                </a:p>
              </p:txBody>
            </p:sp>
            <p:sp>
              <p:nvSpPr>
                <p:cNvPr id="288" name="Google Shape;288;g151bf4aa8b6_0_0"/>
                <p:cNvSpPr txBox="1"/>
                <p:nvPr/>
              </p:nvSpPr>
              <p:spPr>
                <a:xfrm>
                  <a:off x="6704727" y="2432822"/>
                  <a:ext cx="907621" cy="307777"/>
                </a:xfrm>
                <a:prstGeom prst="rect">
                  <a:avLst/>
                </a:prstGeom>
                <a:noFill/>
                <a:ln>
                  <a:noFill/>
                </a:ln>
              </p:spPr>
              <p:txBody>
                <a:bodyPr spcFirstLastPara="1" wrap="square" lIns="91425" tIns="45700" rIns="91425" bIns="45700" anchor="t" anchorCtr="0">
                  <a:spAutoFit/>
                </a:bodyPr>
                <a:lstStyle/>
                <a:p>
                  <a:pPr marL="0" marR="0" lvl="0" indent="0" algn="l" rtl="0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r>
                    <a:rPr lang="en-US" sz="1400" b="1" i="0" u="none" strike="noStrike" cap="none">
                      <a:solidFill>
                        <a:schemeClr val="lt1"/>
                      </a:solidFill>
                      <a:latin typeface="Arial Narrow"/>
                      <a:ea typeface="Arial Narrow"/>
                      <a:cs typeface="Arial Narrow"/>
                      <a:sym typeface="Arial Narrow"/>
                    </a:rPr>
                    <a:t>Ultraviolet</a:t>
                  </a:r>
                  <a:endParaRPr/>
                </a:p>
              </p:txBody>
            </p:sp>
            <p:pic>
              <p:nvPicPr>
                <p:cNvPr id="289" name="Google Shape;289;g151bf4aa8b6_0_0"/>
                <p:cNvPicPr preferRelativeResize="0"/>
                <p:nvPr/>
              </p:nvPicPr>
              <p:blipFill rotWithShape="1">
                <a:blip r:embed="rId6">
                  <a:alphaModFix/>
                </a:blip>
                <a:srcRect l="84678" t="19060" r="10583" b="76091"/>
                <a:stretch/>
              </p:blipFill>
              <p:spPr>
                <a:xfrm>
                  <a:off x="6301495" y="2448888"/>
                  <a:ext cx="327792" cy="266248"/>
                </a:xfrm>
                <a:prstGeom prst="rect">
                  <a:avLst/>
                </a:prstGeom>
                <a:noFill/>
                <a:ln>
                  <a:noFill/>
                </a:ln>
              </p:spPr>
            </p:pic>
            <p:cxnSp>
              <p:nvCxnSpPr>
                <p:cNvPr id="290" name="Google Shape;290;g151bf4aa8b6_0_0"/>
                <p:cNvCxnSpPr/>
                <p:nvPr/>
              </p:nvCxnSpPr>
              <p:spPr>
                <a:xfrm>
                  <a:off x="1388467" y="2350722"/>
                  <a:ext cx="0" cy="100287"/>
                </a:xfrm>
                <a:prstGeom prst="straightConnector1">
                  <a:avLst/>
                </a:prstGeom>
                <a:noFill/>
                <a:ln w="222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91" name="Google Shape;291;g151bf4aa8b6_0_0"/>
                <p:cNvCxnSpPr/>
                <p:nvPr/>
              </p:nvCxnSpPr>
              <p:spPr>
                <a:xfrm>
                  <a:off x="1887408" y="2350722"/>
                  <a:ext cx="0" cy="100287"/>
                </a:xfrm>
                <a:prstGeom prst="straightConnector1">
                  <a:avLst/>
                </a:prstGeom>
                <a:noFill/>
                <a:ln w="222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92" name="Google Shape;292;g151bf4aa8b6_0_0"/>
                <p:cNvCxnSpPr/>
                <p:nvPr/>
              </p:nvCxnSpPr>
              <p:spPr>
                <a:xfrm>
                  <a:off x="2386349" y="2350722"/>
                  <a:ext cx="0" cy="100287"/>
                </a:xfrm>
                <a:prstGeom prst="straightConnector1">
                  <a:avLst/>
                </a:prstGeom>
                <a:noFill/>
                <a:ln w="222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93" name="Google Shape;293;g151bf4aa8b6_0_0"/>
                <p:cNvCxnSpPr/>
                <p:nvPr/>
              </p:nvCxnSpPr>
              <p:spPr>
                <a:xfrm>
                  <a:off x="2879647" y="2350722"/>
                  <a:ext cx="0" cy="100287"/>
                </a:xfrm>
                <a:prstGeom prst="straightConnector1">
                  <a:avLst/>
                </a:prstGeom>
                <a:noFill/>
                <a:ln w="222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94" name="Google Shape;294;g151bf4aa8b6_0_0"/>
                <p:cNvCxnSpPr/>
                <p:nvPr/>
              </p:nvCxnSpPr>
              <p:spPr>
                <a:xfrm>
                  <a:off x="3375312" y="2350722"/>
                  <a:ext cx="0" cy="100287"/>
                </a:xfrm>
                <a:prstGeom prst="straightConnector1">
                  <a:avLst/>
                </a:prstGeom>
                <a:noFill/>
                <a:ln w="222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95" name="Google Shape;295;g151bf4aa8b6_0_0"/>
                <p:cNvCxnSpPr/>
                <p:nvPr/>
              </p:nvCxnSpPr>
              <p:spPr>
                <a:xfrm>
                  <a:off x="3874253" y="2350722"/>
                  <a:ext cx="0" cy="100287"/>
                </a:xfrm>
                <a:prstGeom prst="straightConnector1">
                  <a:avLst/>
                </a:prstGeom>
                <a:noFill/>
                <a:ln w="222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96" name="Google Shape;296;g151bf4aa8b6_0_0"/>
                <p:cNvCxnSpPr/>
                <p:nvPr/>
              </p:nvCxnSpPr>
              <p:spPr>
                <a:xfrm>
                  <a:off x="4361906" y="2350722"/>
                  <a:ext cx="0" cy="100287"/>
                </a:xfrm>
                <a:prstGeom prst="straightConnector1">
                  <a:avLst/>
                </a:prstGeom>
                <a:noFill/>
                <a:ln w="222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97" name="Google Shape;297;g151bf4aa8b6_0_0"/>
                <p:cNvCxnSpPr/>
                <p:nvPr/>
              </p:nvCxnSpPr>
              <p:spPr>
                <a:xfrm>
                  <a:off x="4866492" y="2350722"/>
                  <a:ext cx="0" cy="100287"/>
                </a:xfrm>
                <a:prstGeom prst="straightConnector1">
                  <a:avLst/>
                </a:prstGeom>
                <a:noFill/>
                <a:ln w="222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98" name="Google Shape;298;g151bf4aa8b6_0_0"/>
                <p:cNvCxnSpPr/>
                <p:nvPr/>
              </p:nvCxnSpPr>
              <p:spPr>
                <a:xfrm>
                  <a:off x="5354211" y="2350722"/>
                  <a:ext cx="0" cy="100287"/>
                </a:xfrm>
                <a:prstGeom prst="straightConnector1">
                  <a:avLst/>
                </a:prstGeom>
                <a:noFill/>
                <a:ln w="222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299" name="Google Shape;299;g151bf4aa8b6_0_0"/>
                <p:cNvCxnSpPr/>
                <p:nvPr/>
              </p:nvCxnSpPr>
              <p:spPr>
                <a:xfrm>
                  <a:off x="5849876" y="2350722"/>
                  <a:ext cx="0" cy="100287"/>
                </a:xfrm>
                <a:prstGeom prst="straightConnector1">
                  <a:avLst/>
                </a:prstGeom>
                <a:noFill/>
                <a:ln w="222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00" name="Google Shape;300;g151bf4aa8b6_0_0"/>
                <p:cNvCxnSpPr/>
                <p:nvPr/>
              </p:nvCxnSpPr>
              <p:spPr>
                <a:xfrm>
                  <a:off x="6348817" y="2350722"/>
                  <a:ext cx="0" cy="100287"/>
                </a:xfrm>
                <a:prstGeom prst="straightConnector1">
                  <a:avLst/>
                </a:prstGeom>
                <a:noFill/>
                <a:ln w="222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01" name="Google Shape;301;g151bf4aa8b6_0_0"/>
                <p:cNvCxnSpPr/>
                <p:nvPr/>
              </p:nvCxnSpPr>
              <p:spPr>
                <a:xfrm>
                  <a:off x="6836470" y="2350722"/>
                  <a:ext cx="0" cy="100287"/>
                </a:xfrm>
                <a:prstGeom prst="straightConnector1">
                  <a:avLst/>
                </a:prstGeom>
                <a:noFill/>
                <a:ln w="222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  <p:cxnSp>
              <p:nvCxnSpPr>
                <p:cNvPr id="302" name="Google Shape;302;g151bf4aa8b6_0_0"/>
                <p:cNvCxnSpPr/>
                <p:nvPr/>
              </p:nvCxnSpPr>
              <p:spPr>
                <a:xfrm>
                  <a:off x="7335412" y="2350722"/>
                  <a:ext cx="0" cy="100287"/>
                </a:xfrm>
                <a:prstGeom prst="straightConnector1">
                  <a:avLst/>
                </a:prstGeom>
                <a:noFill/>
                <a:ln w="22225" cap="flat" cmpd="sng">
                  <a:solidFill>
                    <a:schemeClr val="dk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</p:cxnSp>
          </p:grpSp>
          <p:sp>
            <p:nvSpPr>
              <p:cNvPr id="303" name="Google Shape;303;g151bf4aa8b6_0_0"/>
              <p:cNvSpPr txBox="1"/>
              <p:nvPr/>
            </p:nvSpPr>
            <p:spPr>
              <a:xfrm>
                <a:off x="253736" y="1818838"/>
                <a:ext cx="776175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 b="1" i="0" u="none" strike="noStrike" cap="none">
                    <a:solidFill>
                      <a:srgbClr val="000000"/>
                    </a:solidFill>
                    <a:latin typeface="Arial Narrow"/>
                    <a:ea typeface="Arial Narrow"/>
                    <a:cs typeface="Arial Narrow"/>
                    <a:sym typeface="Arial Narrow"/>
                  </a:rPr>
                  <a:t>10</a:t>
                </a:r>
                <a:r>
                  <a:rPr lang="en-US" sz="1800" b="1" i="0" u="none" strike="noStrike" cap="none" baseline="30000">
                    <a:solidFill>
                      <a:srgbClr val="000000"/>
                    </a:solidFill>
                    <a:latin typeface="Arial Narrow"/>
                    <a:ea typeface="Arial Narrow"/>
                    <a:cs typeface="Arial Narrow"/>
                    <a:sym typeface="Arial Narrow"/>
                  </a:rPr>
                  <a:t>6 </a:t>
                </a:r>
                <a:r>
                  <a:rPr lang="en-US" sz="1800" b="1" i="0" u="none" strike="noStrike" cap="none">
                    <a:solidFill>
                      <a:srgbClr val="000000"/>
                    </a:solidFill>
                    <a:latin typeface="Arial Narrow"/>
                    <a:ea typeface="Arial Narrow"/>
                    <a:cs typeface="Arial Narrow"/>
                    <a:sym typeface="Arial Narrow"/>
                  </a:rPr>
                  <a:t>cm</a:t>
                </a:r>
                <a:endParaRPr/>
              </a:p>
            </p:txBody>
          </p:sp>
          <p:sp>
            <p:nvSpPr>
              <p:cNvPr id="304" name="Google Shape;304;g151bf4aa8b6_0_0"/>
              <p:cNvSpPr txBox="1"/>
              <p:nvPr/>
            </p:nvSpPr>
            <p:spPr>
              <a:xfrm>
                <a:off x="1252260" y="1818838"/>
                <a:ext cx="776175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 b="1" i="0" u="none" strike="noStrike" cap="none">
                    <a:solidFill>
                      <a:srgbClr val="000000"/>
                    </a:solidFill>
                    <a:latin typeface="Arial Narrow"/>
                    <a:ea typeface="Arial Narrow"/>
                    <a:cs typeface="Arial Narrow"/>
                    <a:sym typeface="Arial Narrow"/>
                  </a:rPr>
                  <a:t>10</a:t>
                </a:r>
                <a:r>
                  <a:rPr lang="en-US" sz="1800" b="1" i="0" u="none" strike="noStrike" cap="none" baseline="30000">
                    <a:solidFill>
                      <a:srgbClr val="000000"/>
                    </a:solidFill>
                    <a:latin typeface="Arial Narrow"/>
                    <a:ea typeface="Arial Narrow"/>
                    <a:cs typeface="Arial Narrow"/>
                    <a:sym typeface="Arial Narrow"/>
                  </a:rPr>
                  <a:t>4 </a:t>
                </a:r>
                <a:r>
                  <a:rPr lang="en-US" sz="1800" b="1" i="0" u="none" strike="noStrike" cap="none">
                    <a:solidFill>
                      <a:srgbClr val="000000"/>
                    </a:solidFill>
                    <a:latin typeface="Arial Narrow"/>
                    <a:ea typeface="Arial Narrow"/>
                    <a:cs typeface="Arial Narrow"/>
                    <a:sym typeface="Arial Narrow"/>
                  </a:rPr>
                  <a:t>cm</a:t>
                </a:r>
                <a:endParaRPr/>
              </a:p>
            </p:txBody>
          </p:sp>
          <p:sp>
            <p:nvSpPr>
              <p:cNvPr id="305" name="Google Shape;305;g151bf4aa8b6_0_0"/>
              <p:cNvSpPr txBox="1"/>
              <p:nvPr/>
            </p:nvSpPr>
            <p:spPr>
              <a:xfrm>
                <a:off x="2199189" y="1818838"/>
                <a:ext cx="776175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 b="1" i="0" u="none" strike="noStrike" cap="none">
                    <a:solidFill>
                      <a:srgbClr val="000000"/>
                    </a:solidFill>
                    <a:latin typeface="Arial Narrow"/>
                    <a:ea typeface="Arial Narrow"/>
                    <a:cs typeface="Arial Narrow"/>
                    <a:sym typeface="Arial Narrow"/>
                  </a:rPr>
                  <a:t>10</a:t>
                </a:r>
                <a:r>
                  <a:rPr lang="en-US" sz="1800" b="1" i="0" u="none" strike="noStrike" cap="none" baseline="30000">
                    <a:solidFill>
                      <a:srgbClr val="000000"/>
                    </a:solidFill>
                    <a:latin typeface="Arial Narrow"/>
                    <a:ea typeface="Arial Narrow"/>
                    <a:cs typeface="Arial Narrow"/>
                    <a:sym typeface="Arial Narrow"/>
                  </a:rPr>
                  <a:t>2 </a:t>
                </a:r>
                <a:r>
                  <a:rPr lang="en-US" sz="1800" b="1" i="0" u="none" strike="noStrike" cap="none">
                    <a:solidFill>
                      <a:srgbClr val="000000"/>
                    </a:solidFill>
                    <a:latin typeface="Arial Narrow"/>
                    <a:ea typeface="Arial Narrow"/>
                    <a:cs typeface="Arial Narrow"/>
                    <a:sym typeface="Arial Narrow"/>
                  </a:rPr>
                  <a:t>cm</a:t>
                </a:r>
                <a:endParaRPr/>
              </a:p>
            </p:txBody>
          </p:sp>
          <p:sp>
            <p:nvSpPr>
              <p:cNvPr id="306" name="Google Shape;306;g151bf4aa8b6_0_0"/>
              <p:cNvSpPr txBox="1"/>
              <p:nvPr/>
            </p:nvSpPr>
            <p:spPr>
              <a:xfrm>
                <a:off x="3236529" y="1818838"/>
                <a:ext cx="776175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 b="1" i="0" u="none" strike="noStrike" cap="none">
                    <a:solidFill>
                      <a:srgbClr val="000000"/>
                    </a:solidFill>
                    <a:latin typeface="Arial Narrow"/>
                    <a:ea typeface="Arial Narrow"/>
                    <a:cs typeface="Arial Narrow"/>
                    <a:sym typeface="Arial Narrow"/>
                  </a:rPr>
                  <a:t>10</a:t>
                </a:r>
                <a:r>
                  <a:rPr lang="en-US" sz="1800" b="1" i="0" u="none" strike="noStrike" cap="none" baseline="30000">
                    <a:solidFill>
                      <a:srgbClr val="000000"/>
                    </a:solidFill>
                    <a:latin typeface="Arial Narrow"/>
                    <a:ea typeface="Arial Narrow"/>
                    <a:cs typeface="Arial Narrow"/>
                    <a:sym typeface="Arial Narrow"/>
                  </a:rPr>
                  <a:t>0 </a:t>
                </a:r>
                <a:r>
                  <a:rPr lang="en-US" sz="1800" b="1" i="0" u="none" strike="noStrike" cap="none">
                    <a:solidFill>
                      <a:srgbClr val="000000"/>
                    </a:solidFill>
                    <a:latin typeface="Arial Narrow"/>
                    <a:ea typeface="Arial Narrow"/>
                    <a:cs typeface="Arial Narrow"/>
                    <a:sym typeface="Arial Narrow"/>
                  </a:rPr>
                  <a:t>cm</a:t>
                </a:r>
                <a:endParaRPr/>
              </a:p>
            </p:txBody>
          </p:sp>
          <p:sp>
            <p:nvSpPr>
              <p:cNvPr id="307" name="Google Shape;307;g151bf4aa8b6_0_0"/>
              <p:cNvSpPr txBox="1"/>
              <p:nvPr/>
            </p:nvSpPr>
            <p:spPr>
              <a:xfrm>
                <a:off x="4285831" y="1818838"/>
                <a:ext cx="817853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 b="1" i="0" u="none" strike="noStrike" cap="none">
                    <a:solidFill>
                      <a:srgbClr val="000000"/>
                    </a:solidFill>
                    <a:latin typeface="Arial Narrow"/>
                    <a:ea typeface="Arial Narrow"/>
                    <a:cs typeface="Arial Narrow"/>
                    <a:sym typeface="Arial Narrow"/>
                  </a:rPr>
                  <a:t>10</a:t>
                </a:r>
                <a:r>
                  <a:rPr lang="en-US" sz="1800" b="1" i="0" u="none" strike="noStrike" cap="none" baseline="30000">
                    <a:solidFill>
                      <a:srgbClr val="000000"/>
                    </a:solidFill>
                    <a:latin typeface="Arial Narrow"/>
                    <a:ea typeface="Arial Narrow"/>
                    <a:cs typeface="Arial Narrow"/>
                    <a:sym typeface="Arial Narrow"/>
                  </a:rPr>
                  <a:t>-2 </a:t>
                </a:r>
                <a:r>
                  <a:rPr lang="en-US" sz="1800" b="1" i="0" u="none" strike="noStrike" cap="none">
                    <a:solidFill>
                      <a:srgbClr val="000000"/>
                    </a:solidFill>
                    <a:latin typeface="Arial Narrow"/>
                    <a:ea typeface="Arial Narrow"/>
                    <a:cs typeface="Arial Narrow"/>
                    <a:sym typeface="Arial Narrow"/>
                  </a:rPr>
                  <a:t>cm</a:t>
                </a:r>
                <a:endParaRPr/>
              </a:p>
            </p:txBody>
          </p:sp>
          <p:sp>
            <p:nvSpPr>
              <p:cNvPr id="308" name="Google Shape;308;g151bf4aa8b6_0_0"/>
              <p:cNvSpPr txBox="1"/>
              <p:nvPr/>
            </p:nvSpPr>
            <p:spPr>
              <a:xfrm>
                <a:off x="5274107" y="1818838"/>
                <a:ext cx="817853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 b="1" i="0" u="none" strike="noStrike" cap="none">
                    <a:solidFill>
                      <a:srgbClr val="000000"/>
                    </a:solidFill>
                    <a:latin typeface="Arial Narrow"/>
                    <a:ea typeface="Arial Narrow"/>
                    <a:cs typeface="Arial Narrow"/>
                    <a:sym typeface="Arial Narrow"/>
                  </a:rPr>
                  <a:t>10</a:t>
                </a:r>
                <a:r>
                  <a:rPr lang="en-US" sz="1800" b="1" i="0" u="none" strike="noStrike" cap="none" baseline="30000">
                    <a:solidFill>
                      <a:srgbClr val="000000"/>
                    </a:solidFill>
                    <a:latin typeface="Arial Narrow"/>
                    <a:ea typeface="Arial Narrow"/>
                    <a:cs typeface="Arial Narrow"/>
                    <a:sym typeface="Arial Narrow"/>
                  </a:rPr>
                  <a:t>-4 </a:t>
                </a:r>
                <a:r>
                  <a:rPr lang="en-US" sz="1800" b="1" i="0" u="none" strike="noStrike" cap="none">
                    <a:solidFill>
                      <a:srgbClr val="000000"/>
                    </a:solidFill>
                    <a:latin typeface="Arial Narrow"/>
                    <a:ea typeface="Arial Narrow"/>
                    <a:cs typeface="Arial Narrow"/>
                    <a:sym typeface="Arial Narrow"/>
                  </a:rPr>
                  <a:t>cm</a:t>
                </a:r>
                <a:endParaRPr/>
              </a:p>
            </p:txBody>
          </p:sp>
          <p:sp>
            <p:nvSpPr>
              <p:cNvPr id="309" name="Google Shape;309;g151bf4aa8b6_0_0"/>
              <p:cNvSpPr txBox="1"/>
              <p:nvPr/>
            </p:nvSpPr>
            <p:spPr>
              <a:xfrm>
                <a:off x="6248909" y="1818838"/>
                <a:ext cx="817853" cy="369332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1800" b="1" i="0" u="none" strike="noStrike" cap="none">
                    <a:solidFill>
                      <a:srgbClr val="000000"/>
                    </a:solidFill>
                    <a:latin typeface="Arial Narrow"/>
                    <a:ea typeface="Arial Narrow"/>
                    <a:cs typeface="Arial Narrow"/>
                    <a:sym typeface="Arial Narrow"/>
                  </a:rPr>
                  <a:t>10</a:t>
                </a:r>
                <a:r>
                  <a:rPr lang="en-US" sz="1800" b="1" i="0" u="none" strike="noStrike" cap="none" baseline="30000">
                    <a:solidFill>
                      <a:srgbClr val="000000"/>
                    </a:solidFill>
                    <a:latin typeface="Arial Narrow"/>
                    <a:ea typeface="Arial Narrow"/>
                    <a:cs typeface="Arial Narrow"/>
                    <a:sym typeface="Arial Narrow"/>
                  </a:rPr>
                  <a:t>-6 </a:t>
                </a:r>
                <a:r>
                  <a:rPr lang="en-US" sz="1800" b="1" i="0" u="none" strike="noStrike" cap="none">
                    <a:solidFill>
                      <a:srgbClr val="000000"/>
                    </a:solidFill>
                    <a:latin typeface="Arial Narrow"/>
                    <a:ea typeface="Arial Narrow"/>
                    <a:cs typeface="Arial Narrow"/>
                    <a:sym typeface="Arial Narrow"/>
                  </a:rPr>
                  <a:t>cm</a:t>
                </a:r>
                <a:endParaRPr/>
              </a:p>
            </p:txBody>
          </p:sp>
        </p:grpSp>
        <p:cxnSp>
          <p:nvCxnSpPr>
            <p:cNvPr id="310" name="Google Shape;310;g151bf4aa8b6_0_0"/>
            <p:cNvCxnSpPr/>
            <p:nvPr/>
          </p:nvCxnSpPr>
          <p:spPr>
            <a:xfrm>
              <a:off x="4066661" y="2267770"/>
              <a:ext cx="0" cy="266249"/>
            </a:xfrm>
            <a:prstGeom prst="straightConnector1">
              <a:avLst/>
            </a:prstGeom>
            <a:noFill/>
            <a:ln w="222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311" name="Google Shape;311;g151bf4aa8b6_0_0"/>
            <p:cNvCxnSpPr/>
            <p:nvPr/>
          </p:nvCxnSpPr>
          <p:spPr>
            <a:xfrm>
              <a:off x="2574811" y="2272736"/>
              <a:ext cx="0" cy="266249"/>
            </a:xfrm>
            <a:prstGeom prst="straightConnector1">
              <a:avLst/>
            </a:prstGeom>
            <a:noFill/>
            <a:ln w="222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312" name="Google Shape;312;g151bf4aa8b6_0_0"/>
          <p:cNvGrpSpPr/>
          <p:nvPr/>
        </p:nvGrpSpPr>
        <p:grpSpPr>
          <a:xfrm>
            <a:off x="2079813" y="3296720"/>
            <a:ext cx="4761821" cy="1095061"/>
            <a:chOff x="1334422" y="3242614"/>
            <a:chExt cx="4761821" cy="1095061"/>
          </a:xfrm>
        </p:grpSpPr>
        <p:pic>
          <p:nvPicPr>
            <p:cNvPr id="313" name="Google Shape;313;g151bf4aa8b6_0_0"/>
            <p:cNvPicPr preferRelativeResize="0"/>
            <p:nvPr/>
          </p:nvPicPr>
          <p:blipFill rotWithShape="1">
            <a:blip r:embed="rId7">
              <a:alphaModFix/>
            </a:blip>
            <a:srcRect l="17606" t="36728" b="25849"/>
            <a:stretch/>
          </p:blipFill>
          <p:spPr>
            <a:xfrm flipH="1">
              <a:off x="1334422" y="3569790"/>
              <a:ext cx="3281873" cy="57330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14" name="Google Shape;314;g151bf4aa8b6_0_0"/>
            <p:cNvSpPr txBox="1"/>
            <p:nvPr/>
          </p:nvSpPr>
          <p:spPr>
            <a:xfrm>
              <a:off x="4205372" y="4058671"/>
              <a:ext cx="370614" cy="246221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0" rIns="91425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i="0" u="none" strike="noStrike" cap="none">
                  <a:solidFill>
                    <a:srgbClr val="000000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12</a:t>
              </a:r>
              <a:endParaRPr/>
            </a:p>
          </p:txBody>
        </p:sp>
        <p:sp>
          <p:nvSpPr>
            <p:cNvPr id="315" name="Google Shape;315;g151bf4aa8b6_0_0"/>
            <p:cNvSpPr txBox="1"/>
            <p:nvPr/>
          </p:nvSpPr>
          <p:spPr>
            <a:xfrm>
              <a:off x="3399856" y="4058671"/>
              <a:ext cx="277640" cy="246221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0" rIns="91425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i="0" u="none" strike="noStrike" cap="none">
                  <a:solidFill>
                    <a:srgbClr val="000000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4</a:t>
              </a:r>
              <a:endParaRPr/>
            </a:p>
          </p:txBody>
        </p:sp>
        <p:sp>
          <p:nvSpPr>
            <p:cNvPr id="316" name="Google Shape;316;g151bf4aa8b6_0_0"/>
            <p:cNvSpPr txBox="1"/>
            <p:nvPr/>
          </p:nvSpPr>
          <p:spPr>
            <a:xfrm>
              <a:off x="3903234" y="4058671"/>
              <a:ext cx="277640" cy="246221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0" rIns="91425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i="0" u="none" strike="noStrike" cap="none">
                  <a:solidFill>
                    <a:srgbClr val="000000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8</a:t>
              </a:r>
              <a:endParaRPr/>
            </a:p>
          </p:txBody>
        </p:sp>
        <p:sp>
          <p:nvSpPr>
            <p:cNvPr id="317" name="Google Shape;317;g151bf4aa8b6_0_0"/>
            <p:cNvSpPr txBox="1"/>
            <p:nvPr/>
          </p:nvSpPr>
          <p:spPr>
            <a:xfrm>
              <a:off x="2327449" y="4058671"/>
              <a:ext cx="277640" cy="246221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0" rIns="91425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i="0" u="none" strike="noStrike" cap="none">
                  <a:solidFill>
                    <a:srgbClr val="000000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1</a:t>
              </a:r>
              <a:endParaRPr/>
            </a:p>
          </p:txBody>
        </p:sp>
        <p:sp>
          <p:nvSpPr>
            <p:cNvPr id="318" name="Google Shape;318;g151bf4aa8b6_0_0"/>
            <p:cNvSpPr txBox="1"/>
            <p:nvPr/>
          </p:nvSpPr>
          <p:spPr>
            <a:xfrm>
              <a:off x="2796782" y="4058671"/>
              <a:ext cx="277640" cy="246221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0" rIns="91425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i="0" u="none" strike="noStrike" cap="none">
                  <a:solidFill>
                    <a:srgbClr val="000000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2</a:t>
              </a:r>
              <a:endParaRPr/>
            </a:p>
          </p:txBody>
        </p:sp>
        <p:sp>
          <p:nvSpPr>
            <p:cNvPr id="319" name="Google Shape;319;g151bf4aa8b6_0_0"/>
            <p:cNvSpPr txBox="1"/>
            <p:nvPr/>
          </p:nvSpPr>
          <p:spPr>
            <a:xfrm>
              <a:off x="1387721" y="4058671"/>
              <a:ext cx="417102" cy="246221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0" rIns="91425" bIns="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i="0" u="none" strike="noStrike" cap="none">
                  <a:solidFill>
                    <a:srgbClr val="000000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0.3</a:t>
              </a:r>
              <a:endParaRPr/>
            </a:p>
          </p:txBody>
        </p:sp>
        <p:sp>
          <p:nvSpPr>
            <p:cNvPr id="320" name="Google Shape;320;g151bf4aa8b6_0_0"/>
            <p:cNvSpPr txBox="1"/>
            <p:nvPr/>
          </p:nvSpPr>
          <p:spPr>
            <a:xfrm>
              <a:off x="4189623" y="3242614"/>
              <a:ext cx="417101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0" rIns="91425" bIns="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i="0" u="none" strike="noStrike" cap="none">
                  <a:solidFill>
                    <a:srgbClr val="000000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2.4</a:t>
              </a:r>
              <a:endParaRPr/>
            </a:p>
          </p:txBody>
        </p:sp>
        <p:sp>
          <p:nvSpPr>
            <p:cNvPr id="321" name="Google Shape;321;g151bf4aa8b6_0_0"/>
            <p:cNvSpPr txBox="1"/>
            <p:nvPr/>
          </p:nvSpPr>
          <p:spPr>
            <a:xfrm>
              <a:off x="3337620" y="3242614"/>
              <a:ext cx="417101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0" rIns="91425" bIns="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i="0" u="none" strike="noStrike" cap="none">
                  <a:solidFill>
                    <a:srgbClr val="000000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7.5</a:t>
              </a:r>
              <a:endParaRPr/>
            </a:p>
          </p:txBody>
        </p:sp>
        <p:sp>
          <p:nvSpPr>
            <p:cNvPr id="322" name="Google Shape;322;g151bf4aa8b6_0_0"/>
            <p:cNvSpPr txBox="1"/>
            <p:nvPr/>
          </p:nvSpPr>
          <p:spPr>
            <a:xfrm>
              <a:off x="3832420" y="3242614"/>
              <a:ext cx="417101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0" rIns="91425" bIns="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i="0" u="none" strike="noStrike" cap="none">
                  <a:solidFill>
                    <a:srgbClr val="000000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3.8</a:t>
              </a:r>
              <a:endParaRPr/>
            </a:p>
          </p:txBody>
        </p:sp>
        <p:sp>
          <p:nvSpPr>
            <p:cNvPr id="323" name="Google Shape;323;g151bf4aa8b6_0_0"/>
            <p:cNvSpPr txBox="1"/>
            <p:nvPr/>
          </p:nvSpPr>
          <p:spPr>
            <a:xfrm>
              <a:off x="2288457" y="3242614"/>
              <a:ext cx="370614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0" rIns="91425" bIns="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i="0" u="none" strike="noStrike" cap="none">
                  <a:solidFill>
                    <a:srgbClr val="000000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30</a:t>
              </a:r>
              <a:endParaRPr/>
            </a:p>
          </p:txBody>
        </p:sp>
        <p:sp>
          <p:nvSpPr>
            <p:cNvPr id="324" name="Google Shape;324;g151bf4aa8b6_0_0"/>
            <p:cNvSpPr txBox="1"/>
            <p:nvPr/>
          </p:nvSpPr>
          <p:spPr>
            <a:xfrm>
              <a:off x="2757790" y="3242614"/>
              <a:ext cx="370614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0" rIns="91425" bIns="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i="0" u="none" strike="noStrike" cap="none">
                  <a:solidFill>
                    <a:srgbClr val="000000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15</a:t>
              </a:r>
              <a:endParaRPr/>
            </a:p>
          </p:txBody>
        </p:sp>
        <p:sp>
          <p:nvSpPr>
            <p:cNvPr id="325" name="Google Shape;325;g151bf4aa8b6_0_0"/>
            <p:cNvSpPr txBox="1"/>
            <p:nvPr/>
          </p:nvSpPr>
          <p:spPr>
            <a:xfrm>
              <a:off x="1371973" y="3242614"/>
              <a:ext cx="463588" cy="2462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0" rIns="91425" bIns="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600" b="1" i="0" u="none" strike="noStrike" cap="none">
                  <a:solidFill>
                    <a:srgbClr val="000000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100</a:t>
              </a:r>
              <a:endParaRPr/>
            </a:p>
          </p:txBody>
        </p:sp>
        <p:sp>
          <p:nvSpPr>
            <p:cNvPr id="326" name="Google Shape;326;g151bf4aa8b6_0_0"/>
            <p:cNvSpPr txBox="1"/>
            <p:nvPr/>
          </p:nvSpPr>
          <p:spPr>
            <a:xfrm>
              <a:off x="4765554" y="3267521"/>
              <a:ext cx="1300356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Wavelength (cm)</a:t>
              </a:r>
              <a:endParaRPr/>
            </a:p>
          </p:txBody>
        </p:sp>
        <p:sp>
          <p:nvSpPr>
            <p:cNvPr id="327" name="Google Shape;327;g151bf4aa8b6_0_0"/>
            <p:cNvSpPr txBox="1"/>
            <p:nvPr/>
          </p:nvSpPr>
          <p:spPr>
            <a:xfrm>
              <a:off x="4781459" y="4029898"/>
              <a:ext cx="1314784" cy="30777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1400" b="0" i="0" u="none" strike="noStrike" cap="none">
                  <a:solidFill>
                    <a:srgbClr val="000000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Frequency (GHz)</a:t>
              </a:r>
              <a:endParaRPr/>
            </a:p>
          </p:txBody>
        </p:sp>
      </p:grpSp>
      <p:cxnSp>
        <p:nvCxnSpPr>
          <p:cNvPr id="328" name="Google Shape;328;g151bf4aa8b6_0_0"/>
          <p:cNvCxnSpPr/>
          <p:nvPr/>
        </p:nvCxnSpPr>
        <p:spPr>
          <a:xfrm>
            <a:off x="2331023" y="3548661"/>
            <a:ext cx="0" cy="54864"/>
          </a:xfrm>
          <a:prstGeom prst="straightConnector1">
            <a:avLst/>
          </a:prstGeom>
          <a:noFill/>
          <a:ln w="222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29" name="Google Shape;329;g151bf4aa8b6_0_0"/>
          <p:cNvCxnSpPr/>
          <p:nvPr/>
        </p:nvCxnSpPr>
        <p:spPr>
          <a:xfrm>
            <a:off x="3200102" y="3540473"/>
            <a:ext cx="0" cy="54864"/>
          </a:xfrm>
          <a:prstGeom prst="straightConnector1">
            <a:avLst/>
          </a:prstGeom>
          <a:noFill/>
          <a:ln w="222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30" name="Google Shape;330;g151bf4aa8b6_0_0"/>
          <p:cNvCxnSpPr/>
          <p:nvPr/>
        </p:nvCxnSpPr>
        <p:spPr>
          <a:xfrm>
            <a:off x="3670715" y="3546736"/>
            <a:ext cx="0" cy="54864"/>
          </a:xfrm>
          <a:prstGeom prst="straightConnector1">
            <a:avLst/>
          </a:prstGeom>
          <a:noFill/>
          <a:ln w="222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31" name="Google Shape;331;g151bf4aa8b6_0_0"/>
          <p:cNvCxnSpPr/>
          <p:nvPr/>
        </p:nvCxnSpPr>
        <p:spPr>
          <a:xfrm>
            <a:off x="4284320" y="3548660"/>
            <a:ext cx="0" cy="54864"/>
          </a:xfrm>
          <a:prstGeom prst="straightConnector1">
            <a:avLst/>
          </a:prstGeom>
          <a:noFill/>
          <a:ln w="222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32" name="Google Shape;332;g151bf4aa8b6_0_0"/>
          <p:cNvCxnSpPr/>
          <p:nvPr/>
        </p:nvCxnSpPr>
        <p:spPr>
          <a:xfrm>
            <a:off x="4780469" y="3540473"/>
            <a:ext cx="0" cy="54864"/>
          </a:xfrm>
          <a:prstGeom prst="straightConnector1">
            <a:avLst/>
          </a:prstGeom>
          <a:noFill/>
          <a:ln w="222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33" name="Google Shape;333;g151bf4aa8b6_0_0"/>
          <p:cNvCxnSpPr/>
          <p:nvPr/>
        </p:nvCxnSpPr>
        <p:spPr>
          <a:xfrm>
            <a:off x="5137999" y="3548660"/>
            <a:ext cx="0" cy="54864"/>
          </a:xfrm>
          <a:prstGeom prst="straightConnector1">
            <a:avLst/>
          </a:prstGeom>
          <a:noFill/>
          <a:ln w="222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34" name="Google Shape;334;g151bf4aa8b6_0_0"/>
          <p:cNvSpPr/>
          <p:nvPr/>
        </p:nvSpPr>
        <p:spPr>
          <a:xfrm>
            <a:off x="2340121" y="3629403"/>
            <a:ext cx="850392" cy="411480"/>
          </a:xfrm>
          <a:prstGeom prst="rect">
            <a:avLst/>
          </a:prstGeom>
          <a:solidFill>
            <a:srgbClr val="646DFC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Google Shape;335;g151bf4aa8b6_0_0"/>
          <p:cNvSpPr txBox="1"/>
          <p:nvPr/>
        </p:nvSpPr>
        <p:spPr>
          <a:xfrm>
            <a:off x="2594332" y="3622655"/>
            <a:ext cx="38985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</a:t>
            </a:r>
            <a:endParaRPr/>
          </a:p>
        </p:txBody>
      </p:sp>
      <p:sp>
        <p:nvSpPr>
          <p:cNvPr id="336" name="Google Shape;336;g151bf4aa8b6_0_0"/>
          <p:cNvSpPr txBox="1"/>
          <p:nvPr/>
        </p:nvSpPr>
        <p:spPr>
          <a:xfrm>
            <a:off x="4374460" y="3622655"/>
            <a:ext cx="407484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</a:t>
            </a:r>
            <a:endParaRPr/>
          </a:p>
        </p:txBody>
      </p:sp>
      <p:sp>
        <p:nvSpPr>
          <p:cNvPr id="337" name="Google Shape;337;g151bf4aa8b6_0_0"/>
          <p:cNvSpPr txBox="1"/>
          <p:nvPr/>
        </p:nvSpPr>
        <p:spPr>
          <a:xfrm>
            <a:off x="3799024" y="3622655"/>
            <a:ext cx="38985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</a:t>
            </a:r>
            <a:endParaRPr/>
          </a:p>
        </p:txBody>
      </p:sp>
      <p:sp>
        <p:nvSpPr>
          <p:cNvPr id="338" name="Google Shape;338;g151bf4aa8b6_0_0"/>
          <p:cNvSpPr txBox="1"/>
          <p:nvPr/>
        </p:nvSpPr>
        <p:spPr>
          <a:xfrm>
            <a:off x="3199798" y="3622655"/>
            <a:ext cx="372218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</a:t>
            </a:r>
            <a:endParaRPr/>
          </a:p>
        </p:txBody>
      </p:sp>
      <p:sp>
        <p:nvSpPr>
          <p:cNvPr id="339" name="Google Shape;339;g151bf4aa8b6_0_0"/>
          <p:cNvSpPr txBox="1"/>
          <p:nvPr/>
        </p:nvSpPr>
        <p:spPr>
          <a:xfrm>
            <a:off x="4790128" y="3622655"/>
            <a:ext cx="38985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X</a:t>
            </a:r>
            <a:endParaRPr/>
          </a:p>
        </p:txBody>
      </p:sp>
      <p:graphicFrame>
        <p:nvGraphicFramePr>
          <p:cNvPr id="340" name="Google Shape;340;g151bf4aa8b6_0_0"/>
          <p:cNvGraphicFramePr/>
          <p:nvPr/>
        </p:nvGraphicFramePr>
        <p:xfrm>
          <a:off x="8228851" y="1911412"/>
          <a:ext cx="3365250" cy="2697425"/>
        </p:xfrm>
        <a:graphic>
          <a:graphicData uri="http://schemas.openxmlformats.org/drawingml/2006/table">
            <a:tbl>
              <a:tblPr>
                <a:noFill/>
                <a:tableStyleId>{69A2C78D-0941-4C7A-9912-A2E37CF49D81}</a:tableStyleId>
              </a:tblPr>
              <a:tblGrid>
                <a:gridCol w="7709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302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640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396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500" b="1" u="none" strike="noStrike" cap="none"/>
                        <a:t>Band</a:t>
                      </a:r>
                      <a:endParaRPr sz="1500" b="1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500" b="1" u="none" strike="noStrike" cap="none"/>
                        <a:t>Frequency (</a:t>
                      </a:r>
                      <a:r>
                        <a:rPr lang="en-US" sz="1500" u="none" strike="noStrike" cap="none"/>
                        <a:t>GHz</a:t>
                      </a:r>
                      <a:r>
                        <a:rPr lang="en-US" sz="1500" b="1" u="none" strike="noStrike" cap="none"/>
                        <a:t>)</a:t>
                      </a:r>
                      <a:endParaRPr sz="1500" b="1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500" b="1" u="none" strike="noStrike" cap="none"/>
                        <a:t>Wavelength (</a:t>
                      </a:r>
                      <a:r>
                        <a:rPr lang="en-US" sz="1500" u="none" strike="noStrike" cap="none"/>
                        <a:t>cm</a:t>
                      </a:r>
                      <a:r>
                        <a:rPr lang="en-US" sz="1500" b="1" u="none" strike="noStrike" cap="none"/>
                        <a:t>)</a:t>
                      </a:r>
                      <a:endParaRPr sz="1500" b="1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4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500" u="none" strike="noStrike" cap="none">
                          <a:solidFill>
                            <a:schemeClr val="dk1"/>
                          </a:solidFill>
                        </a:rPr>
                        <a:t>X</a:t>
                      </a:r>
                      <a:endParaRPr sz="15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500" u="none" strike="noStrike" cap="none">
                          <a:solidFill>
                            <a:schemeClr val="dk1"/>
                          </a:solidFill>
                        </a:rPr>
                        <a:t>8-12</a:t>
                      </a:r>
                      <a:endParaRPr sz="15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500" u="none" strike="noStrike" cap="none">
                          <a:solidFill>
                            <a:schemeClr val="dk1"/>
                          </a:solidFill>
                        </a:rPr>
                        <a:t>2.4-3.8</a:t>
                      </a:r>
                      <a:endParaRPr sz="15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14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500" u="none" strike="noStrike" cap="none">
                          <a:solidFill>
                            <a:schemeClr val="dk1"/>
                          </a:solidFill>
                        </a:rPr>
                        <a:t>C</a:t>
                      </a:r>
                      <a:endParaRPr sz="15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E2F3">
                        <a:alpha val="4392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500" u="none" strike="noStrike" cap="none">
                          <a:solidFill>
                            <a:schemeClr val="dk1"/>
                          </a:solidFill>
                        </a:rPr>
                        <a:t>4-8</a:t>
                      </a:r>
                      <a:endParaRPr sz="15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E2F3">
                        <a:alpha val="4392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500" u="none" strike="noStrike" cap="none">
                          <a:solidFill>
                            <a:schemeClr val="dk1"/>
                          </a:solidFill>
                        </a:rPr>
                        <a:t>3.8-7.5</a:t>
                      </a:r>
                      <a:endParaRPr sz="15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E2F3">
                        <a:alpha val="4392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14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500" u="none" strike="noStrike" cap="none"/>
                        <a:t>S</a:t>
                      </a:r>
                      <a:endParaRPr sz="15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500" u="none" strike="noStrike" cap="none">
                          <a:solidFill>
                            <a:schemeClr val="dk1"/>
                          </a:solidFill>
                        </a:rPr>
                        <a:t>2-4</a:t>
                      </a:r>
                      <a:endParaRPr sz="15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500" u="none" strike="noStrike" cap="none">
                          <a:solidFill>
                            <a:schemeClr val="dk1"/>
                          </a:solidFill>
                        </a:rPr>
                        <a:t>7.5-15</a:t>
                      </a:r>
                      <a:endParaRPr sz="15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14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500" u="none" strike="noStrike" cap="none"/>
                        <a:t>L</a:t>
                      </a:r>
                      <a:endParaRPr sz="15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500" u="none" strike="noStrike" cap="none">
                          <a:solidFill>
                            <a:schemeClr val="dk1"/>
                          </a:solidFill>
                        </a:rPr>
                        <a:t>1-2</a:t>
                      </a:r>
                      <a:endParaRPr sz="15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500" u="none" strike="noStrike" cap="none">
                          <a:solidFill>
                            <a:schemeClr val="dk1"/>
                          </a:solidFill>
                        </a:rPr>
                        <a:t>15-30</a:t>
                      </a:r>
                      <a:endParaRPr sz="15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14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500" u="none" strike="noStrike" cap="none"/>
                        <a:t>P</a:t>
                      </a:r>
                      <a:endParaRPr sz="15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500" u="none" strike="noStrike" cap="none">
                          <a:solidFill>
                            <a:schemeClr val="dk1"/>
                          </a:solidFill>
                        </a:rPr>
                        <a:t>0.3-1</a:t>
                      </a:r>
                      <a:endParaRPr sz="15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500" u="none" strike="noStrike" cap="none">
                          <a:solidFill>
                            <a:schemeClr val="dk1"/>
                          </a:solidFill>
                        </a:rPr>
                        <a:t>30-100</a:t>
                      </a:r>
                      <a:endParaRPr sz="1500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6CDECD8-2BFF-4180-96F2-1E146400BF7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8346"/>
    </mc:Choice>
    <mc:Fallback xmlns="">
      <p:transition spd="slow" advTm="283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39"/>
          <p:cNvSpPr txBox="1">
            <a:spLocks noGrp="1"/>
          </p:cNvSpPr>
          <p:nvPr>
            <p:ph type="body" idx="1"/>
          </p:nvPr>
        </p:nvSpPr>
        <p:spPr>
          <a:xfrm>
            <a:off x="488951" y="925513"/>
            <a:ext cx="11074500" cy="48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sz="19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sz="2000"/>
          </a:p>
        </p:txBody>
      </p:sp>
      <p:sp>
        <p:nvSpPr>
          <p:cNvPr id="346" name="Google Shape;346;p39"/>
          <p:cNvSpPr txBox="1"/>
          <p:nvPr/>
        </p:nvSpPr>
        <p:spPr>
          <a:xfrm>
            <a:off x="955500" y="6297750"/>
            <a:ext cx="64347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Modified from </a:t>
            </a:r>
            <a:r>
              <a:rPr lang="en-US" sz="1600" b="0" i="0" u="sng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https://www.earthdata.nasa.gov/learn/backgrounders/what-is-sar</a:t>
            </a:r>
            <a:endParaRPr sz="1600" b="0" i="0" u="none" strike="noStrike" cap="non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22860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endParaRPr sz="1600" b="0" i="0" u="none" strike="noStrike" cap="non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graphicFrame>
        <p:nvGraphicFramePr>
          <p:cNvPr id="347" name="Google Shape;347;p39"/>
          <p:cNvGraphicFramePr/>
          <p:nvPr/>
        </p:nvGraphicFramePr>
        <p:xfrm>
          <a:off x="861819" y="1165415"/>
          <a:ext cx="10701625" cy="5176015"/>
        </p:xfrm>
        <a:graphic>
          <a:graphicData uri="http://schemas.openxmlformats.org/drawingml/2006/table">
            <a:tbl>
              <a:tblPr>
                <a:noFill/>
                <a:tableStyleId>{69A2C78D-0941-4C7A-9912-A2E37CF49D81}</a:tableStyleId>
              </a:tblPr>
              <a:tblGrid>
                <a:gridCol w="7710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571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7061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96722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396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600" b="1" u="none" strike="noStrike" cap="none"/>
                        <a:t>Band</a:t>
                      </a:r>
                      <a:endParaRPr sz="1600" b="1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 b="1"/>
                        <a:t>Frequency</a:t>
                      </a:r>
                      <a:endParaRPr sz="1600" b="1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600" b="1" u="none" strike="noStrike" cap="none"/>
                        <a:t>Application</a:t>
                      </a:r>
                      <a:endParaRPr sz="1600" b="1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600" b="1" u="none" strike="noStrike" cap="none"/>
                        <a:t>Satellite Based System</a:t>
                      </a:r>
                      <a:endParaRPr sz="1600" b="1" u="none" strike="noStrike" cap="none"/>
                    </a:p>
                  </a:txBody>
                  <a:tcPr marL="91425" marR="91425" marT="91425" marB="91425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396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600" u="none" strike="noStrike" cap="none">
                          <a:solidFill>
                            <a:schemeClr val="dk1"/>
                          </a:solidFill>
                        </a:rPr>
                        <a:t>X</a:t>
                      </a:r>
                      <a:endParaRPr sz="16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137150" marR="137150" marT="137150" marB="13715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chemeClr val="dk1"/>
                          </a:solidFill>
                        </a:rPr>
                        <a:t>8-12 GHz</a:t>
                      </a:r>
                      <a:endParaRPr sz="16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137150" marR="137150" marT="137150" marB="13715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600">
                          <a:solidFill>
                            <a:schemeClr val="dk1"/>
                          </a:solidFill>
                        </a:rPr>
                        <a:t>High resolution SAR (urban monitoring,ice and snow, strong scattering from vegetation cover)</a:t>
                      </a:r>
                      <a:endParaRPr sz="1600">
                        <a:solidFill>
                          <a:schemeClr val="dk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6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137150" marR="137150" marT="137150" marB="13715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600" u="none" strike="noStrike" cap="none">
                          <a:solidFill>
                            <a:schemeClr val="dk1"/>
                          </a:solidFill>
                        </a:rPr>
                        <a:t>TerraSAR-X, TanDEM-X, COSMO-SkyMed, COSMO-SkyMed (2nd Gen), Iceye, Capella</a:t>
                      </a:r>
                      <a:endParaRPr sz="1600" u="none" strike="noStrike" cap="none"/>
                    </a:p>
                  </a:txBody>
                  <a:tcPr marL="137150" marR="137150" marT="137150" marB="13715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24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600" u="none" strike="noStrike" cap="none">
                          <a:solidFill>
                            <a:schemeClr val="dk1"/>
                          </a:solidFill>
                        </a:rPr>
                        <a:t>C</a:t>
                      </a:r>
                      <a:endParaRPr sz="16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137150" marR="137150" marT="137150" marB="13715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E2F3">
                        <a:alpha val="4392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>
                          <a:solidFill>
                            <a:schemeClr val="dk1"/>
                          </a:solidFill>
                        </a:rPr>
                        <a:t>4-8 GHz</a:t>
                      </a:r>
                      <a:endParaRPr sz="16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137150" marR="137150" marT="137150" marB="13715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E2F3">
                        <a:alpha val="4392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600">
                          <a:solidFill>
                            <a:schemeClr val="dk1"/>
                          </a:solidFill>
                        </a:rPr>
                        <a:t>Principle frequency for European and Canadian Systems. (ice, ocean maritime navigation)</a:t>
                      </a:r>
                      <a:endParaRPr sz="1600" u="none" strike="noStrike" cap="none">
                        <a:solidFill>
                          <a:schemeClr val="dk1"/>
                        </a:solidFill>
                      </a:endParaRPr>
                    </a:p>
                  </a:txBody>
                  <a:tcPr marL="137150" marR="137150" marT="137150" marB="13715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E2F3">
                        <a:alpha val="4392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600" u="none" strike="noStrike" cap="none">
                          <a:solidFill>
                            <a:schemeClr val="dk1"/>
                          </a:solidFill>
                        </a:rPr>
                        <a:t>Radarsat-2, Radarsat Constellation Mission, Sentinel-1A, </a:t>
                      </a:r>
                      <a:r>
                        <a:rPr lang="en-US" sz="1600" u="none" strike="noStrike" cap="none">
                          <a:solidFill>
                            <a:srgbClr val="999999"/>
                          </a:solidFill>
                        </a:rPr>
                        <a:t>ERS-1, ERS-2, Envisat ASAR, Radarsat-1</a:t>
                      </a:r>
                      <a:r>
                        <a:rPr lang="en-US" sz="1600" u="none" strike="noStrike" cap="none">
                          <a:solidFill>
                            <a:schemeClr val="dk1"/>
                          </a:solidFill>
                        </a:rPr>
                        <a:t>, </a:t>
                      </a:r>
                      <a:r>
                        <a:rPr lang="en-US" sz="1600" u="none" strike="noStrike" cap="none">
                          <a:solidFill>
                            <a:srgbClr val="999999"/>
                          </a:solidFill>
                        </a:rPr>
                        <a:t>Sentinel-1B</a:t>
                      </a:r>
                      <a:endParaRPr sz="1600" u="none" strike="noStrike" cap="none">
                        <a:solidFill>
                          <a:srgbClr val="999999"/>
                        </a:solidFill>
                      </a:endParaRPr>
                    </a:p>
                  </a:txBody>
                  <a:tcPr marL="137150" marR="137150" marT="137150" marB="13715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8E2F3">
                        <a:alpha val="4392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600" u="none" strike="noStrike" cap="none"/>
                        <a:t>S</a:t>
                      </a:r>
                      <a:endParaRPr sz="1600" u="none" strike="noStrike" cap="none"/>
                    </a:p>
                  </a:txBody>
                  <a:tcPr marL="137150" marR="137150" marT="137150" marB="13715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2-4 GHz</a:t>
                      </a:r>
                      <a:endParaRPr sz="1600"/>
                    </a:p>
                  </a:txBody>
                  <a:tcPr marL="137150" marR="137150" marT="137150" marB="13715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600"/>
                        <a:t>Limited prior usage for earth observation.</a:t>
                      </a:r>
                      <a:endParaRPr sz="1600" u="none" strike="noStrike" cap="none"/>
                    </a:p>
                  </a:txBody>
                  <a:tcPr marL="137150" marR="137150" marT="137150" marB="13715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800"/>
                        <a:buFont typeface="Arial"/>
                        <a:buNone/>
                      </a:pPr>
                      <a:r>
                        <a:rPr lang="en-US" sz="1600" u="none" strike="noStrike" cap="none"/>
                        <a:t>NISAR, </a:t>
                      </a:r>
                      <a:r>
                        <a:rPr lang="en-US" sz="1600" u="none" strike="noStrike" cap="none">
                          <a:solidFill>
                            <a:srgbClr val="999999"/>
                          </a:solidFill>
                        </a:rPr>
                        <a:t>ALMAZ,</a:t>
                      </a:r>
                      <a:endParaRPr sz="1600" u="none" strike="noStrike" cap="none"/>
                    </a:p>
                  </a:txBody>
                  <a:tcPr marL="137150" marR="137150" marT="137150" marB="13715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39675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600" u="none" strike="noStrike" cap="none"/>
                        <a:t>L</a:t>
                      </a:r>
                      <a:endParaRPr sz="1600" u="none" strike="noStrike" cap="none"/>
                    </a:p>
                  </a:txBody>
                  <a:tcPr marL="137150" marR="137150" marT="137150" marB="13715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1-2 GHz</a:t>
                      </a:r>
                      <a:endParaRPr sz="1600" u="none" strike="noStrike" cap="none"/>
                    </a:p>
                  </a:txBody>
                  <a:tcPr marL="137150" marR="137150" marT="137150" marB="13715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600"/>
                        <a:t>Medium resolution SAR (geophysical monitoring; biomass and vegetation mapping; high penetration)</a:t>
                      </a:r>
                      <a:endParaRPr sz="1600" u="none" strike="noStrike" cap="none"/>
                    </a:p>
                  </a:txBody>
                  <a:tcPr marL="137150" marR="137150" marT="137150" marB="13715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100"/>
                        <a:buFont typeface="Arial"/>
                        <a:buNone/>
                      </a:pPr>
                      <a:r>
                        <a:rPr lang="en-US" sz="1600" u="none" strike="noStrike" cap="none">
                          <a:solidFill>
                            <a:schemeClr val="dk1"/>
                          </a:solidFill>
                        </a:rPr>
                        <a:t>ALOS-2, SAOCOM, NISAR, </a:t>
                      </a:r>
                      <a:r>
                        <a:rPr lang="en-US" sz="1600" u="none" strike="noStrike" cap="none">
                          <a:solidFill>
                            <a:srgbClr val="999999"/>
                          </a:solidFill>
                        </a:rPr>
                        <a:t>Seasat, JERS, ALOS</a:t>
                      </a:r>
                      <a:r>
                        <a:rPr lang="en-US" sz="1600" u="none" strike="noStrike" cap="none">
                          <a:solidFill>
                            <a:schemeClr val="dk1"/>
                          </a:solidFill>
                        </a:rPr>
                        <a:t>, </a:t>
                      </a:r>
                      <a:endParaRPr sz="1600" u="none" strike="noStrike" cap="none"/>
                    </a:p>
                  </a:txBody>
                  <a:tcPr marL="137150" marR="137150" marT="137150" marB="13715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600" u="none" strike="noStrike" cap="none"/>
                        <a:t>P</a:t>
                      </a:r>
                      <a:endParaRPr sz="1600" u="none" strike="noStrike" cap="none"/>
                    </a:p>
                  </a:txBody>
                  <a:tcPr marL="137150" marR="137150" marT="137150" marB="13715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1600"/>
                        <a:t>0.3 - 1 GHz</a:t>
                      </a:r>
                      <a:endParaRPr sz="1600" u="none" strike="noStrike" cap="none"/>
                    </a:p>
                  </a:txBody>
                  <a:tcPr marL="137150" marR="137150" marT="137150" marB="13715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-US" sz="1600"/>
                        <a:t>Biomass. Vegetation mapping and assessment </a:t>
                      </a:r>
                      <a:r>
                        <a:rPr lang="en-US" sz="1600" u="none" strike="noStrike" cap="none"/>
                        <a:t> soil moisture</a:t>
                      </a:r>
                      <a:endParaRPr sz="1600" u="none" strike="noStrike" cap="none"/>
                    </a:p>
                  </a:txBody>
                  <a:tcPr marL="137150" marR="137150" marT="137150" marB="13715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endParaRPr sz="1600" u="none" strike="noStrike" cap="none"/>
                    </a:p>
                  </a:txBody>
                  <a:tcPr marL="137150" marR="137150" marT="137150" marB="137150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48" name="Google Shape;348;p39"/>
          <p:cNvSpPr txBox="1"/>
          <p:nvPr/>
        </p:nvSpPr>
        <p:spPr>
          <a:xfrm>
            <a:off x="7596233" y="5643559"/>
            <a:ext cx="4585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Systems in </a:t>
            </a:r>
            <a:r>
              <a:rPr lang="en-US" sz="1600" b="0" i="0" u="none" strike="noStrike" cap="none">
                <a:solidFill>
                  <a:srgbClr val="999999"/>
                </a:solidFill>
                <a:latin typeface="Arial"/>
                <a:ea typeface="Arial"/>
                <a:cs typeface="Arial"/>
                <a:sym typeface="Arial"/>
              </a:rPr>
              <a:t>gray</a:t>
            </a:r>
            <a:r>
              <a:rPr lang="en-US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are no longer operational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39"/>
          <p:cNvSpPr txBox="1">
            <a:spLocks noGrp="1"/>
          </p:cNvSpPr>
          <p:nvPr>
            <p:ph type="title"/>
          </p:nvPr>
        </p:nvSpPr>
        <p:spPr>
          <a:xfrm>
            <a:off x="488948" y="74932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200"/>
              <a:buFont typeface="Arial"/>
              <a:buNone/>
            </a:pPr>
            <a:r>
              <a:rPr lang="en-US"/>
              <a:t>Applications of SAR Bands</a:t>
            </a:r>
            <a:endParaRPr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BA82A9D-AEA5-426A-919A-C86F0B7959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124"/>
    </mc:Choice>
    <mc:Fallback xmlns="">
      <p:transition spd="slow" advTm="471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1d26fbfb8fc_7_1"/>
          <p:cNvSpPr txBox="1">
            <a:spLocks noGrp="1"/>
          </p:cNvSpPr>
          <p:nvPr>
            <p:ph type="title"/>
          </p:nvPr>
        </p:nvSpPr>
        <p:spPr>
          <a:xfrm>
            <a:off x="528298" y="11557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200"/>
              <a:buFont typeface="Arial"/>
              <a:buNone/>
            </a:pPr>
            <a:r>
              <a:rPr lang="en-US">
                <a:latin typeface="Arial Narrow"/>
                <a:ea typeface="Arial Narrow"/>
                <a:cs typeface="Arial Narrow"/>
                <a:sym typeface="Arial Narrow"/>
              </a:rPr>
              <a:t>Wavelength changes the penetration depth of the signal</a:t>
            </a:r>
            <a:endParaRPr/>
          </a:p>
        </p:txBody>
      </p:sp>
      <p:pic>
        <p:nvPicPr>
          <p:cNvPr id="355" name="Google Shape;355;g1d26fbfb8fc_7_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633176" y="3404201"/>
            <a:ext cx="6395249" cy="1952538"/>
          </a:xfrm>
          <a:prstGeom prst="rect">
            <a:avLst/>
          </a:prstGeom>
          <a:noFill/>
          <a:ln>
            <a:noFill/>
          </a:ln>
        </p:spPr>
      </p:pic>
      <p:sp>
        <p:nvSpPr>
          <p:cNvPr id="356" name="Google Shape;356;g1d26fbfb8fc_7_1"/>
          <p:cNvSpPr txBox="1"/>
          <p:nvPr/>
        </p:nvSpPr>
        <p:spPr>
          <a:xfrm>
            <a:off x="1366402" y="926709"/>
            <a:ext cx="95880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Longer wavelengths allow deeper penetration of the signal </a:t>
            </a:r>
            <a:endParaRPr/>
          </a:p>
        </p:txBody>
      </p:sp>
      <p:sp>
        <p:nvSpPr>
          <p:cNvPr id="357" name="Google Shape;357;g1d26fbfb8fc_7_1"/>
          <p:cNvSpPr txBox="1"/>
          <p:nvPr/>
        </p:nvSpPr>
        <p:spPr>
          <a:xfrm>
            <a:off x="5786098" y="6008687"/>
            <a:ext cx="6100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https://elib.dlr.de/145667/1/Master_Thesis_Galassi_20210629_Signed.pdf</a:t>
            </a:r>
            <a:endParaRPr/>
          </a:p>
        </p:txBody>
      </p:sp>
      <p:sp>
        <p:nvSpPr>
          <p:cNvPr id="358" name="Google Shape;358;g1d26fbfb8fc_7_1"/>
          <p:cNvSpPr/>
          <p:nvPr/>
        </p:nvSpPr>
        <p:spPr>
          <a:xfrm>
            <a:off x="2680704" y="3454848"/>
            <a:ext cx="1771200" cy="1781100"/>
          </a:xfrm>
          <a:prstGeom prst="rect">
            <a:avLst/>
          </a:prstGeom>
          <a:noFill/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g1d26fbfb8fc_7_1"/>
          <p:cNvSpPr/>
          <p:nvPr/>
        </p:nvSpPr>
        <p:spPr>
          <a:xfrm>
            <a:off x="7158682" y="3454848"/>
            <a:ext cx="1771200" cy="1781100"/>
          </a:xfrm>
          <a:prstGeom prst="rect">
            <a:avLst/>
          </a:prstGeom>
          <a:noFill/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g1d26fbfb8fc_7_1"/>
          <p:cNvSpPr txBox="1"/>
          <p:nvPr/>
        </p:nvSpPr>
        <p:spPr>
          <a:xfrm>
            <a:off x="3312825" y="3350072"/>
            <a:ext cx="1106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Air</a:t>
            </a:r>
            <a:endParaRPr sz="1800"/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pic>
        <p:nvPicPr>
          <p:cNvPr id="361" name="Google Shape;361;g1d26fbfb8fc_7_1"/>
          <p:cNvPicPr preferRelativeResize="0"/>
          <p:nvPr/>
        </p:nvPicPr>
        <p:blipFill rotWithShape="1">
          <a:blip r:embed="rId6">
            <a:alphaModFix/>
          </a:blip>
          <a:srcRect r="50236" b="18982"/>
          <a:stretch/>
        </p:blipFill>
        <p:spPr>
          <a:xfrm>
            <a:off x="2556975" y="1564050"/>
            <a:ext cx="4275350" cy="1566150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g1d26fbfb8fc_7_1"/>
          <p:cNvSpPr/>
          <p:nvPr/>
        </p:nvSpPr>
        <p:spPr>
          <a:xfrm>
            <a:off x="2692679" y="1409698"/>
            <a:ext cx="1771200" cy="1781100"/>
          </a:xfrm>
          <a:prstGeom prst="rect">
            <a:avLst/>
          </a:prstGeom>
          <a:noFill/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g1d26fbfb8fc_7_1"/>
          <p:cNvSpPr/>
          <p:nvPr/>
        </p:nvSpPr>
        <p:spPr>
          <a:xfrm>
            <a:off x="4869004" y="1449898"/>
            <a:ext cx="1771200" cy="1781100"/>
          </a:xfrm>
          <a:prstGeom prst="rect">
            <a:avLst/>
          </a:prstGeom>
          <a:noFill/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64" name="Google Shape;364;g1d26fbfb8fc_7_1"/>
          <p:cNvPicPr preferRelativeResize="0"/>
          <p:nvPr/>
        </p:nvPicPr>
        <p:blipFill rotWithShape="1">
          <a:blip r:embed="rId6">
            <a:alphaModFix/>
          </a:blip>
          <a:srcRect l="51233" r="26450" b="18982"/>
          <a:stretch/>
        </p:blipFill>
        <p:spPr>
          <a:xfrm>
            <a:off x="7111150" y="1564050"/>
            <a:ext cx="1917275" cy="1566150"/>
          </a:xfrm>
          <a:prstGeom prst="rect">
            <a:avLst/>
          </a:prstGeom>
          <a:noFill/>
          <a:ln>
            <a:noFill/>
          </a:ln>
        </p:spPr>
      </p:pic>
      <p:sp>
        <p:nvSpPr>
          <p:cNvPr id="365" name="Google Shape;365;g1d26fbfb8fc_7_1"/>
          <p:cNvSpPr/>
          <p:nvPr/>
        </p:nvSpPr>
        <p:spPr>
          <a:xfrm>
            <a:off x="7112275" y="1485900"/>
            <a:ext cx="1818900" cy="1781100"/>
          </a:xfrm>
          <a:prstGeom prst="rect">
            <a:avLst/>
          </a:prstGeom>
          <a:noFill/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6" name="Google Shape;366;g1d26fbfb8fc_7_1"/>
          <p:cNvSpPr txBox="1"/>
          <p:nvPr/>
        </p:nvSpPr>
        <p:spPr>
          <a:xfrm>
            <a:off x="3318975" y="4419321"/>
            <a:ext cx="1106100" cy="40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Snow</a:t>
            </a:r>
            <a:endParaRPr sz="1800"/>
          </a:p>
        </p:txBody>
      </p:sp>
      <p:sp>
        <p:nvSpPr>
          <p:cNvPr id="367" name="Google Shape;367;g1d26fbfb8fc_7_1"/>
          <p:cNvSpPr txBox="1"/>
          <p:nvPr/>
        </p:nvSpPr>
        <p:spPr>
          <a:xfrm>
            <a:off x="3289675" y="4867421"/>
            <a:ext cx="1106100" cy="40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/>
              <a:t>Sea Ice</a:t>
            </a:r>
            <a:endParaRPr sz="1800"/>
          </a:p>
        </p:txBody>
      </p:sp>
      <p:cxnSp>
        <p:nvCxnSpPr>
          <p:cNvPr id="368" name="Google Shape;368;g1d26fbfb8fc_7_1"/>
          <p:cNvCxnSpPr/>
          <p:nvPr/>
        </p:nvCxnSpPr>
        <p:spPr>
          <a:xfrm>
            <a:off x="7324725" y="4076700"/>
            <a:ext cx="276600" cy="3069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69" name="Google Shape;369;g1d26fbfb8fc_7_1"/>
          <p:cNvCxnSpPr/>
          <p:nvPr/>
        </p:nvCxnSpPr>
        <p:spPr>
          <a:xfrm>
            <a:off x="7458075" y="3548075"/>
            <a:ext cx="1214100" cy="14262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70" name="Google Shape;370;g1d26fbfb8fc_7_1"/>
          <p:cNvCxnSpPr/>
          <p:nvPr/>
        </p:nvCxnSpPr>
        <p:spPr>
          <a:xfrm>
            <a:off x="7419975" y="3814775"/>
            <a:ext cx="899700" cy="10644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71" name="Google Shape;371;g1d26fbfb8fc_7_1"/>
          <p:cNvCxnSpPr/>
          <p:nvPr/>
        </p:nvCxnSpPr>
        <p:spPr>
          <a:xfrm>
            <a:off x="4886325" y="4076700"/>
            <a:ext cx="276600" cy="3069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72" name="Google Shape;372;g1d26fbfb8fc_7_1"/>
          <p:cNvCxnSpPr/>
          <p:nvPr/>
        </p:nvCxnSpPr>
        <p:spPr>
          <a:xfrm>
            <a:off x="4981575" y="3814775"/>
            <a:ext cx="899700" cy="10644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373" name="Google Shape;373;g1d26fbfb8fc_7_1"/>
          <p:cNvCxnSpPr/>
          <p:nvPr/>
        </p:nvCxnSpPr>
        <p:spPr>
          <a:xfrm>
            <a:off x="2752725" y="4076700"/>
            <a:ext cx="276600" cy="3069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74" name="Google Shape;374;g1d26fbfb8fc_7_1"/>
          <p:cNvSpPr/>
          <p:nvPr/>
        </p:nvSpPr>
        <p:spPr>
          <a:xfrm>
            <a:off x="4890504" y="3454848"/>
            <a:ext cx="1771200" cy="1781100"/>
          </a:xfrm>
          <a:prstGeom prst="rect">
            <a:avLst/>
          </a:prstGeom>
          <a:noFill/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" name="Google Shape;375;g1d26fbfb8fc_7_1"/>
          <p:cNvSpPr txBox="1"/>
          <p:nvPr/>
        </p:nvSpPr>
        <p:spPr>
          <a:xfrm>
            <a:off x="2404585" y="5187199"/>
            <a:ext cx="22104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X-Band</a:t>
            </a:r>
            <a:endParaRPr sz="1300"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-US" sz="2300" b="1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  <a:sym typeface="Noto Sans Symbols"/>
              </a:rPr>
              <a:t>λ</a:t>
            </a:r>
            <a:r>
              <a:rPr lang="en-US" sz="23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3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ca. 3 cm)</a:t>
            </a:r>
            <a:endParaRPr sz="1300" dirty="0"/>
          </a:p>
        </p:txBody>
      </p:sp>
      <p:sp>
        <p:nvSpPr>
          <p:cNvPr id="376" name="Google Shape;376;g1d26fbfb8fc_7_1"/>
          <p:cNvSpPr txBox="1"/>
          <p:nvPr/>
        </p:nvSpPr>
        <p:spPr>
          <a:xfrm>
            <a:off x="4623918" y="5187198"/>
            <a:ext cx="22104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C-Band</a:t>
            </a:r>
            <a:endParaRPr sz="1300"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-US" sz="2300" b="1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  <a:sym typeface="Noto Sans Symbols"/>
              </a:rPr>
              <a:t>λ</a:t>
            </a:r>
            <a:r>
              <a:rPr lang="en-US" sz="23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3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ca. 6 cm)</a:t>
            </a:r>
            <a:endParaRPr sz="1300" dirty="0"/>
          </a:p>
        </p:txBody>
      </p:sp>
      <p:sp>
        <p:nvSpPr>
          <p:cNvPr id="377" name="Google Shape;377;g1d26fbfb8fc_7_1"/>
          <p:cNvSpPr txBox="1"/>
          <p:nvPr/>
        </p:nvSpPr>
        <p:spPr>
          <a:xfrm>
            <a:off x="7008652" y="5161894"/>
            <a:ext cx="22104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L-Band</a:t>
            </a:r>
            <a:endParaRPr sz="1300" dirty="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-US" sz="2300" b="1" i="0" u="none" strike="noStrike" cap="none" dirty="0">
                <a:solidFill>
                  <a:srgbClr val="000000"/>
                </a:solidFill>
                <a:latin typeface="Arial" panose="020B0604020202020204" pitchFamily="34" charset="0"/>
                <a:ea typeface="Noto Sans Symbols"/>
                <a:cs typeface="Arial" panose="020B0604020202020204" pitchFamily="34" charset="0"/>
                <a:sym typeface="Noto Sans Symbols"/>
              </a:rPr>
              <a:t>λ</a:t>
            </a:r>
            <a:r>
              <a:rPr lang="en-US" sz="2300" b="1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3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ca. 23 cm)</a:t>
            </a:r>
            <a:endParaRPr sz="1300" dirty="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D3ABA26-4328-45A5-A267-FEA2DF8B8D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463"/>
    </mc:Choice>
    <mc:Fallback xmlns="">
      <p:transition spd="slow" advTm="294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40"/>
          <p:cNvSpPr txBox="1">
            <a:spLocks noGrp="1"/>
          </p:cNvSpPr>
          <p:nvPr>
            <p:ph type="title"/>
          </p:nvPr>
        </p:nvSpPr>
        <p:spPr>
          <a:xfrm>
            <a:off x="528298" y="11557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Polarization</a:t>
            </a:r>
            <a:endParaRPr/>
          </a:p>
        </p:txBody>
      </p:sp>
      <p:sp>
        <p:nvSpPr>
          <p:cNvPr id="384" name="Google Shape;384;p40"/>
          <p:cNvSpPr txBox="1">
            <a:spLocks noGrp="1"/>
          </p:cNvSpPr>
          <p:nvPr>
            <p:ph type="sldNum" idx="12"/>
          </p:nvPr>
        </p:nvSpPr>
        <p:spPr>
          <a:xfrm>
            <a:off x="11054339" y="6441410"/>
            <a:ext cx="110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/>
              <a:t>19</a:t>
            </a:fld>
            <a:endParaRPr/>
          </a:p>
        </p:txBody>
      </p:sp>
      <p:sp>
        <p:nvSpPr>
          <p:cNvPr id="385" name="Google Shape;385;p40"/>
          <p:cNvSpPr txBox="1"/>
          <p:nvPr/>
        </p:nvSpPr>
        <p:spPr>
          <a:xfrm>
            <a:off x="220325" y="1039584"/>
            <a:ext cx="5802300" cy="52629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marR="0" lvl="0" indent="-3429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32323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Polarization refers to the orientation of the plane in which the transmitted electromagnetic wave oscillates. </a:t>
            </a:r>
            <a:endParaRPr/>
          </a:p>
          <a:p>
            <a:pPr marL="342900" marR="0" lvl="0" indent="-2159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32323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32323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The polarization of the transmitted radar sensor beam can be precisely controlled. </a:t>
            </a:r>
            <a:endParaRPr/>
          </a:p>
          <a:p>
            <a:pPr marL="342900" marR="0" lvl="0" indent="-2159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323232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32323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Measurement of the received signal strength in a selected plane of polarization can also be precisely controlled. 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2159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How target surfaces interact with or change the polarization of the </a:t>
            </a:r>
            <a:r>
              <a:rPr lang="en-US" sz="2000" b="0" i="0" u="none" strike="noStrike" cap="none">
                <a:solidFill>
                  <a:srgbClr val="323232"/>
                </a:solidFill>
                <a:highlight>
                  <a:srgbClr val="FFFFFF"/>
                </a:highlight>
                <a:latin typeface="Arial"/>
                <a:ea typeface="Arial"/>
                <a:cs typeface="Arial"/>
                <a:sym typeface="Arial"/>
              </a:rPr>
              <a:t>transmitted beam</a:t>
            </a:r>
            <a:r>
              <a:rPr lang="en-US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 can help determine physical properties of the target surfaces. 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6" name="Google Shape;386;p40"/>
          <p:cNvSpPr txBox="1"/>
          <p:nvPr/>
        </p:nvSpPr>
        <p:spPr>
          <a:xfrm>
            <a:off x="6637035" y="-886211"/>
            <a:ext cx="6145306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https://www.researchgate.net/figure/The-full-left-and-single-right-polarimetric-SAR-PolSAR-images-and-illustration-of_fig5_317700816</a:t>
            </a:r>
            <a:endParaRPr/>
          </a:p>
        </p:txBody>
      </p:sp>
      <p:sp>
        <p:nvSpPr>
          <p:cNvPr id="387" name="Google Shape;387;p40"/>
          <p:cNvSpPr txBox="1"/>
          <p:nvPr/>
        </p:nvSpPr>
        <p:spPr>
          <a:xfrm>
            <a:off x="1620370" y="-412847"/>
            <a:ext cx="614530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https://creativecommons.org/licenses/by/3.0/</a:t>
            </a:r>
            <a:endParaRPr/>
          </a:p>
        </p:txBody>
      </p:sp>
      <p:sp>
        <p:nvSpPr>
          <p:cNvPr id="388" name="Google Shape;388;p40"/>
          <p:cNvSpPr txBox="1"/>
          <p:nvPr/>
        </p:nvSpPr>
        <p:spPr>
          <a:xfrm>
            <a:off x="3121475" y="-836076"/>
            <a:ext cx="6145306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400" b="0" i="0" u="none" strike="noStrike" cap="none">
                <a:solidFill>
                  <a:srgbClr val="555555"/>
                </a:solidFill>
                <a:latin typeface="Arial"/>
                <a:ea typeface="Arial"/>
                <a:cs typeface="Arial"/>
                <a:sym typeface="Arial"/>
              </a:rPr>
              <a:t>DOI:</a:t>
            </a:r>
            <a:r>
              <a:rPr lang="en-US" sz="14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10.1088/1755-1315/71/1/012004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89" name="Google Shape;389;p40"/>
          <p:cNvGrpSpPr/>
          <p:nvPr/>
        </p:nvGrpSpPr>
        <p:grpSpPr>
          <a:xfrm>
            <a:off x="6277056" y="564338"/>
            <a:ext cx="1488620" cy="5367428"/>
            <a:chOff x="6893858" y="594908"/>
            <a:chExt cx="1488620" cy="5367428"/>
          </a:xfrm>
        </p:grpSpPr>
        <p:pic>
          <p:nvPicPr>
            <p:cNvPr id="390" name="Google Shape;390;p40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893858" y="3300002"/>
              <a:ext cx="1488620" cy="1320800"/>
            </a:xfrm>
            <a:prstGeom prst="rect">
              <a:avLst/>
            </a:prstGeom>
            <a:noFill/>
            <a:ln w="25400" cap="flat" cmpd="sng">
              <a:solidFill>
                <a:srgbClr val="323F4F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391" name="Google Shape;391;p40"/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6893858" y="4654236"/>
              <a:ext cx="1488620" cy="1308100"/>
            </a:xfrm>
            <a:prstGeom prst="rect">
              <a:avLst/>
            </a:prstGeom>
            <a:noFill/>
            <a:ln w="25400" cap="flat" cmpd="sng">
              <a:solidFill>
                <a:srgbClr val="323F4F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392" name="Google Shape;392;p40"/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6893858" y="1950300"/>
              <a:ext cx="1488620" cy="1320800"/>
            </a:xfrm>
            <a:prstGeom prst="rect">
              <a:avLst/>
            </a:prstGeom>
            <a:noFill/>
            <a:ln w="25400" cap="flat" cmpd="sng">
              <a:solidFill>
                <a:srgbClr val="323F4F"/>
              </a:solidFill>
              <a:prstDash val="solid"/>
              <a:round/>
              <a:headEnd type="none" w="sm" len="sm"/>
              <a:tailEnd type="none" w="sm" len="sm"/>
            </a:ln>
          </p:spPr>
        </p:pic>
        <p:pic>
          <p:nvPicPr>
            <p:cNvPr id="393" name="Google Shape;393;p40"/>
            <p:cNvPicPr preferRelativeResize="0"/>
            <p:nvPr/>
          </p:nvPicPr>
          <p:blipFill rotWithShape="1">
            <a:blip r:embed="rId9">
              <a:alphaModFix/>
            </a:blip>
            <a:srcRect l="-1" t="-1" r="6656" b="3591"/>
            <a:stretch/>
          </p:blipFill>
          <p:spPr>
            <a:xfrm>
              <a:off x="6893858" y="594908"/>
              <a:ext cx="1488619" cy="1320800"/>
            </a:xfrm>
            <a:prstGeom prst="rect">
              <a:avLst/>
            </a:prstGeom>
            <a:noFill/>
            <a:ln w="25400" cap="flat" cmpd="sng">
              <a:solidFill>
                <a:srgbClr val="323F4F"/>
              </a:solidFill>
              <a:prstDash val="solid"/>
              <a:round/>
              <a:headEnd type="none" w="sm" len="sm"/>
              <a:tailEnd type="none" w="sm" len="sm"/>
            </a:ln>
          </p:spPr>
        </p:pic>
      </p:grpSp>
      <p:sp>
        <p:nvSpPr>
          <p:cNvPr id="394" name="Google Shape;394;p40"/>
          <p:cNvSpPr txBox="1"/>
          <p:nvPr/>
        </p:nvSpPr>
        <p:spPr>
          <a:xfrm>
            <a:off x="7765675" y="2295089"/>
            <a:ext cx="4426325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HH: Horizontal Transmit, Horizontal Receive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5" name="Google Shape;395;p40"/>
          <p:cNvSpPr txBox="1"/>
          <p:nvPr/>
        </p:nvSpPr>
        <p:spPr>
          <a:xfrm>
            <a:off x="7755029" y="966049"/>
            <a:ext cx="4436971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VV: Vertical Transmit, Vertical Receive </a:t>
            </a:r>
            <a:endParaRPr/>
          </a:p>
        </p:txBody>
      </p:sp>
      <p:sp>
        <p:nvSpPr>
          <p:cNvPr id="396" name="Google Shape;396;p40"/>
          <p:cNvSpPr txBox="1"/>
          <p:nvPr/>
        </p:nvSpPr>
        <p:spPr>
          <a:xfrm>
            <a:off x="7846860" y="3711788"/>
            <a:ext cx="4345140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HV: Horizontal Transmit, Vertical Receive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7" name="Google Shape;397;p40"/>
          <p:cNvSpPr txBox="1"/>
          <p:nvPr/>
        </p:nvSpPr>
        <p:spPr>
          <a:xfrm>
            <a:off x="7806267" y="5071496"/>
            <a:ext cx="4426325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VH: Vertical Transmit, Horizontal Receive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75D59DA-785A-4B80-A832-CEEB4A21C3F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319"/>
    </mc:Choice>
    <mc:Fallback xmlns="">
      <p:transition spd="slow" advTm="513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d4d1997c1d_0_52"/>
          <p:cNvSpPr txBox="1">
            <a:spLocks noGrp="1"/>
          </p:cNvSpPr>
          <p:nvPr>
            <p:ph type="sldNum" idx="12"/>
          </p:nvPr>
        </p:nvSpPr>
        <p:spPr>
          <a:xfrm>
            <a:off x="11054339" y="6441410"/>
            <a:ext cx="110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sp>
        <p:nvSpPr>
          <p:cNvPr id="122" name="Google Shape;122;g1d4d1997c1d_0_52"/>
          <p:cNvSpPr txBox="1">
            <a:spLocks noGrp="1"/>
          </p:cNvSpPr>
          <p:nvPr>
            <p:ph type="title"/>
          </p:nvPr>
        </p:nvSpPr>
        <p:spPr>
          <a:xfrm>
            <a:off x="274700" y="64375"/>
            <a:ext cx="2557200" cy="36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200"/>
              <a:buFont typeface="Arial"/>
              <a:buNone/>
            </a:pPr>
            <a:r>
              <a:rPr lang="en-US">
                <a:latin typeface="Arial Narrow"/>
                <a:ea typeface="Arial Narrow"/>
                <a:cs typeface="Arial Narrow"/>
                <a:sym typeface="Arial Narrow"/>
              </a:rPr>
              <a:t>Sentinel-1 </a:t>
            </a:r>
            <a:endParaRPr>
              <a:latin typeface="Arial Narrow"/>
              <a:ea typeface="Arial Narrow"/>
              <a:cs typeface="Arial Narrow"/>
              <a:sym typeface="Arial Narrow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200"/>
              <a:buFont typeface="Arial"/>
              <a:buNone/>
            </a:pPr>
            <a:r>
              <a:rPr lang="en-US">
                <a:latin typeface="Arial Narrow"/>
                <a:ea typeface="Arial Narrow"/>
                <a:cs typeface="Arial Narrow"/>
                <a:sym typeface="Arial Narrow"/>
              </a:rPr>
              <a:t>C-Band VV image over </a:t>
            </a:r>
            <a:endParaRPr>
              <a:latin typeface="Arial Narrow"/>
              <a:ea typeface="Arial Narrow"/>
              <a:cs typeface="Arial Narrow"/>
              <a:sym typeface="Arial Narrow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200"/>
              <a:buFont typeface="Arial"/>
              <a:buNone/>
            </a:pPr>
            <a:r>
              <a:rPr lang="en-US">
                <a:latin typeface="Arial Narrow"/>
                <a:ea typeface="Arial Narrow"/>
                <a:cs typeface="Arial Narrow"/>
                <a:sym typeface="Arial Narrow"/>
              </a:rPr>
              <a:t>Hawaii </a:t>
            </a:r>
            <a:endParaRPr>
              <a:latin typeface="Arial Narrow"/>
              <a:ea typeface="Arial Narrow"/>
              <a:cs typeface="Arial Narrow"/>
              <a:sym typeface="Arial Narrow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200"/>
              <a:buFont typeface="Arial"/>
              <a:buNone/>
            </a:pPr>
            <a:r>
              <a:rPr lang="en-US">
                <a:latin typeface="Arial Narrow"/>
                <a:ea typeface="Arial Narrow"/>
                <a:cs typeface="Arial Narrow"/>
                <a:sym typeface="Arial Narrow"/>
              </a:rPr>
              <a:t>29 May 2022 04:31 UTC</a:t>
            </a:r>
            <a:endParaRPr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123" name="Google Shape;123;g1d4d1997c1d_0_52"/>
          <p:cNvPicPr preferRelativeResize="0"/>
          <p:nvPr/>
        </p:nvPicPr>
        <p:blipFill rotWithShape="1">
          <a:blip r:embed="rId5">
            <a:alphaModFix/>
          </a:blip>
          <a:srcRect l="24523" t="31966" r="31668" b="23995"/>
          <a:stretch/>
        </p:blipFill>
        <p:spPr>
          <a:xfrm>
            <a:off x="412125" y="3518825"/>
            <a:ext cx="1597825" cy="1606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g1d4d1997c1d_0_5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53826" y="215800"/>
            <a:ext cx="9159547" cy="622560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0676A9E-1FE4-4C91-9B27-8D4A502227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582"/>
    </mc:Choice>
    <mc:Fallback xmlns="">
      <p:transition spd="slow" advTm="475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" name="Google Shape;403;g1b42f1d762b_0_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19050" y="524437"/>
            <a:ext cx="4753453" cy="5732925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g1b42f1d762b_0_5"/>
          <p:cNvSpPr txBox="1">
            <a:spLocks noGrp="1"/>
          </p:cNvSpPr>
          <p:nvPr>
            <p:ph type="title"/>
          </p:nvPr>
        </p:nvSpPr>
        <p:spPr>
          <a:xfrm>
            <a:off x="277898" y="7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Polarization</a:t>
            </a:r>
            <a:endParaRPr/>
          </a:p>
        </p:txBody>
      </p:sp>
      <p:sp>
        <p:nvSpPr>
          <p:cNvPr id="405" name="Google Shape;405;g1b42f1d762b_0_5"/>
          <p:cNvSpPr txBox="1">
            <a:spLocks noGrp="1"/>
          </p:cNvSpPr>
          <p:nvPr>
            <p:ph type="body" idx="1"/>
          </p:nvPr>
        </p:nvSpPr>
        <p:spPr>
          <a:xfrm>
            <a:off x="277900" y="1337250"/>
            <a:ext cx="2389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Radarsat-2  </a:t>
            </a: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16 January 2020 02:22 UTC</a:t>
            </a: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100">
                <a:latin typeface="Arial"/>
                <a:ea typeface="Arial"/>
                <a:cs typeface="Arial"/>
                <a:sym typeface="Arial"/>
              </a:rPr>
              <a:t>Sea Ice and Coastal Canada</a:t>
            </a:r>
            <a:endParaRPr sz="2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6" name="Google Shape;406;g1b42f1d762b_0_5"/>
          <p:cNvSpPr txBox="1">
            <a:spLocks noGrp="1"/>
          </p:cNvSpPr>
          <p:nvPr>
            <p:ph type="sldNum" idx="12"/>
          </p:nvPr>
        </p:nvSpPr>
        <p:spPr>
          <a:xfrm>
            <a:off x="11054339" y="6441410"/>
            <a:ext cx="110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/>
              <a:t>20</a:t>
            </a:fld>
            <a:endParaRPr/>
          </a:p>
        </p:txBody>
      </p:sp>
      <p:pic>
        <p:nvPicPr>
          <p:cNvPr id="407" name="Google Shape;407;g1b42f1d762b_0_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391447" y="524437"/>
            <a:ext cx="4753453" cy="573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g1b42f1d762b_0_5"/>
          <p:cNvPicPr preferRelativeResize="0"/>
          <p:nvPr/>
        </p:nvPicPr>
        <p:blipFill rotWithShape="1">
          <a:blip r:embed="rId7">
            <a:alphaModFix/>
          </a:blip>
          <a:srcRect l="17819" t="26805" r="23755" b="11555"/>
          <a:stretch/>
        </p:blipFill>
        <p:spPr>
          <a:xfrm>
            <a:off x="544925" y="3759850"/>
            <a:ext cx="1778975" cy="1876700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g1b42f1d762b_0_5"/>
          <p:cNvSpPr txBox="1"/>
          <p:nvPr/>
        </p:nvSpPr>
        <p:spPr>
          <a:xfrm>
            <a:off x="3752775" y="124225"/>
            <a:ext cx="2286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HH Polarization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" name="Google Shape;410;g1b42f1d762b_0_5"/>
          <p:cNvSpPr txBox="1"/>
          <p:nvPr/>
        </p:nvSpPr>
        <p:spPr>
          <a:xfrm>
            <a:off x="8625175" y="124225"/>
            <a:ext cx="2286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VV Polarization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2CA5848-F809-4128-BC20-0EC155CF31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307"/>
    </mc:Choice>
    <mc:Fallback xmlns="">
      <p:transition spd="slow" advTm="163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6" name="Google Shape;416;g1eac7dfc5be_0_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19050" y="524437"/>
            <a:ext cx="4753453" cy="5732925"/>
          </a:xfrm>
          <a:prstGeom prst="rect">
            <a:avLst/>
          </a:prstGeom>
          <a:noFill/>
          <a:ln>
            <a:noFill/>
          </a:ln>
        </p:spPr>
      </p:pic>
      <p:sp>
        <p:nvSpPr>
          <p:cNvPr id="417" name="Google Shape;417;g1eac7dfc5be_0_4"/>
          <p:cNvSpPr txBox="1">
            <a:spLocks noGrp="1"/>
          </p:cNvSpPr>
          <p:nvPr>
            <p:ph type="title"/>
          </p:nvPr>
        </p:nvSpPr>
        <p:spPr>
          <a:xfrm>
            <a:off x="277898" y="7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Polarization</a:t>
            </a:r>
            <a:endParaRPr/>
          </a:p>
        </p:txBody>
      </p:sp>
      <p:sp>
        <p:nvSpPr>
          <p:cNvPr id="418" name="Google Shape;418;g1eac7dfc5be_0_4"/>
          <p:cNvSpPr txBox="1">
            <a:spLocks noGrp="1"/>
          </p:cNvSpPr>
          <p:nvPr>
            <p:ph type="body" idx="1"/>
          </p:nvPr>
        </p:nvSpPr>
        <p:spPr>
          <a:xfrm>
            <a:off x="277900" y="1337250"/>
            <a:ext cx="2389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Radarsat-2  </a:t>
            </a: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1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16 January 2020 02:22 UTC</a:t>
            </a:r>
            <a:endParaRPr sz="21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100">
                <a:latin typeface="Arial"/>
                <a:ea typeface="Arial"/>
                <a:cs typeface="Arial"/>
                <a:sym typeface="Arial"/>
              </a:rPr>
              <a:t>Sea Ice and Coastal Canada</a:t>
            </a:r>
            <a:endParaRPr sz="210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9" name="Google Shape;419;g1eac7dfc5be_0_4"/>
          <p:cNvSpPr txBox="1">
            <a:spLocks noGrp="1"/>
          </p:cNvSpPr>
          <p:nvPr>
            <p:ph type="sldNum" idx="12"/>
          </p:nvPr>
        </p:nvSpPr>
        <p:spPr>
          <a:xfrm>
            <a:off x="11054339" y="6441410"/>
            <a:ext cx="110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  <p:pic>
        <p:nvPicPr>
          <p:cNvPr id="420" name="Google Shape;420;g1eac7dfc5be_0_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391447" y="524437"/>
            <a:ext cx="4753453" cy="573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1" name="Google Shape;421;g1eac7dfc5be_0_4"/>
          <p:cNvPicPr preferRelativeResize="0"/>
          <p:nvPr/>
        </p:nvPicPr>
        <p:blipFill rotWithShape="1">
          <a:blip r:embed="rId7">
            <a:alphaModFix/>
          </a:blip>
          <a:srcRect l="17819" t="26807" r="23755" b="11551"/>
          <a:stretch/>
        </p:blipFill>
        <p:spPr>
          <a:xfrm>
            <a:off x="544925" y="3759850"/>
            <a:ext cx="1778975" cy="1876700"/>
          </a:xfrm>
          <a:prstGeom prst="rect">
            <a:avLst/>
          </a:prstGeom>
          <a:noFill/>
          <a:ln>
            <a:noFill/>
          </a:ln>
        </p:spPr>
      </p:pic>
      <p:sp>
        <p:nvSpPr>
          <p:cNvPr id="422" name="Google Shape;422;g1eac7dfc5be_0_4"/>
          <p:cNvSpPr txBox="1"/>
          <p:nvPr/>
        </p:nvSpPr>
        <p:spPr>
          <a:xfrm>
            <a:off x="3752775" y="124225"/>
            <a:ext cx="2286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HH Polarization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3" name="Google Shape;423;g1eac7dfc5be_0_4"/>
          <p:cNvSpPr txBox="1"/>
          <p:nvPr/>
        </p:nvSpPr>
        <p:spPr>
          <a:xfrm>
            <a:off x="8625175" y="124225"/>
            <a:ext cx="2286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VV Polarization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4" name="Google Shape;424;g1eac7dfc5be_0_4"/>
          <p:cNvSpPr/>
          <p:nvPr/>
        </p:nvSpPr>
        <p:spPr>
          <a:xfrm>
            <a:off x="5537125" y="2390350"/>
            <a:ext cx="729000" cy="2280300"/>
          </a:xfrm>
          <a:prstGeom prst="ellipse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g1eac7dfc5be_0_4"/>
          <p:cNvSpPr/>
          <p:nvPr/>
        </p:nvSpPr>
        <p:spPr>
          <a:xfrm>
            <a:off x="10423550" y="2390350"/>
            <a:ext cx="729000" cy="2280300"/>
          </a:xfrm>
          <a:prstGeom prst="ellipse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g1eac7dfc5be_0_4"/>
          <p:cNvSpPr txBox="1"/>
          <p:nvPr/>
        </p:nvSpPr>
        <p:spPr>
          <a:xfrm>
            <a:off x="4773375" y="5125000"/>
            <a:ext cx="2389200" cy="615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Backscatters HH polarized  signals well</a:t>
            </a:r>
            <a:endParaRPr>
              <a:solidFill>
                <a:schemeClr val="dk1"/>
              </a:solidFill>
            </a:endParaRPr>
          </a:p>
        </p:txBody>
      </p:sp>
      <p:cxnSp>
        <p:nvCxnSpPr>
          <p:cNvPr id="427" name="Google Shape;427;g1eac7dfc5be_0_4"/>
          <p:cNvCxnSpPr>
            <a:stCxn id="426" idx="0"/>
          </p:cNvCxnSpPr>
          <p:nvPr/>
        </p:nvCxnSpPr>
        <p:spPr>
          <a:xfrm rot="10800000" flipH="1">
            <a:off x="5967975" y="3886300"/>
            <a:ext cx="66000" cy="123870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428" name="Google Shape;428;g1eac7dfc5be_0_4"/>
          <p:cNvSpPr txBox="1"/>
          <p:nvPr/>
        </p:nvSpPr>
        <p:spPr>
          <a:xfrm>
            <a:off x="9802800" y="5188400"/>
            <a:ext cx="2389200" cy="615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dk1"/>
                </a:solidFill>
              </a:rPr>
              <a:t>Backscatters VV polarized  signals poorly</a:t>
            </a:r>
            <a:endParaRPr>
              <a:solidFill>
                <a:schemeClr val="dk1"/>
              </a:solidFill>
            </a:endParaRPr>
          </a:p>
        </p:txBody>
      </p:sp>
      <p:cxnSp>
        <p:nvCxnSpPr>
          <p:cNvPr id="429" name="Google Shape;429;g1eac7dfc5be_0_4"/>
          <p:cNvCxnSpPr>
            <a:stCxn id="428" idx="0"/>
          </p:cNvCxnSpPr>
          <p:nvPr/>
        </p:nvCxnSpPr>
        <p:spPr>
          <a:xfrm rot="10800000">
            <a:off x="10958400" y="3938600"/>
            <a:ext cx="39000" cy="1249800"/>
          </a:xfrm>
          <a:prstGeom prst="straightConnector1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B1DE435-8C51-49CA-B008-EC1C6D9687C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41"/>
    </mc:Choice>
    <mc:Fallback xmlns="">
      <p:transition spd="slow" advTm="203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g151bf4aa8b6_0_5"/>
          <p:cNvSpPr txBox="1">
            <a:spLocks noGrp="1"/>
          </p:cNvSpPr>
          <p:nvPr>
            <p:ph type="title"/>
          </p:nvPr>
        </p:nvSpPr>
        <p:spPr>
          <a:xfrm>
            <a:off x="0" y="11550"/>
            <a:ext cx="117789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200"/>
              <a:buNone/>
            </a:pPr>
            <a:r>
              <a:rPr lang="en-US"/>
              <a:t>SAR Scattering and Polarization </a:t>
            </a:r>
            <a:endParaRPr/>
          </a:p>
        </p:txBody>
      </p:sp>
      <p:sp>
        <p:nvSpPr>
          <p:cNvPr id="435" name="Google Shape;435;g151bf4aa8b6_0_5"/>
          <p:cNvSpPr txBox="1">
            <a:spLocks noGrp="1"/>
          </p:cNvSpPr>
          <p:nvPr>
            <p:ph type="body" idx="1"/>
          </p:nvPr>
        </p:nvSpPr>
        <p:spPr>
          <a:xfrm>
            <a:off x="6930092" y="4465780"/>
            <a:ext cx="11074500" cy="48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sz="19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2860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sz="2000"/>
          </a:p>
        </p:txBody>
      </p:sp>
      <p:sp>
        <p:nvSpPr>
          <p:cNvPr id="436" name="Google Shape;436;g151bf4aa8b6_0_5"/>
          <p:cNvSpPr txBox="1"/>
          <p:nvPr/>
        </p:nvSpPr>
        <p:spPr>
          <a:xfrm>
            <a:off x="232475" y="1117850"/>
            <a:ext cx="7712400" cy="53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300" b="0" i="0" u="none" strike="noStrike" cap="none">
                <a:solidFill>
                  <a:srgbClr val="323232"/>
                </a:solidFill>
                <a:highlight>
                  <a:srgbClr val="FFFFFF"/>
                </a:highlight>
                <a:latin typeface="Arial Narrow"/>
                <a:ea typeface="Arial Narrow"/>
                <a:cs typeface="Arial Narrow"/>
                <a:sym typeface="Arial Narrow"/>
              </a:rPr>
              <a:t>Examining these different polarizations carries information about the structure of the imaged surface, based on the following types of scattering and how surfaces interact with polarized beam: </a:t>
            </a:r>
            <a:endParaRPr sz="1300"/>
          </a:p>
          <a:p>
            <a:pPr marL="457200" marR="0" lvl="0" indent="-31750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rgbClr val="323232"/>
              </a:buClr>
              <a:buSzPts val="1400"/>
              <a:buFont typeface="Open Sans"/>
              <a:buChar char="●"/>
            </a:pPr>
            <a:r>
              <a:rPr lang="en-US" sz="2300" b="1" i="0" u="none" strike="noStrike" cap="none">
                <a:solidFill>
                  <a:srgbClr val="323232"/>
                </a:solidFill>
                <a:highlight>
                  <a:srgbClr val="FFFFFF"/>
                </a:highlight>
                <a:latin typeface="Arial Narrow"/>
                <a:ea typeface="Arial Narrow"/>
                <a:cs typeface="Arial Narrow"/>
                <a:sym typeface="Arial Narrow"/>
              </a:rPr>
              <a:t>Rough surface scattering (single bounce): </a:t>
            </a:r>
            <a:br>
              <a:rPr lang="en-US" sz="2300" b="0" i="0" u="none" strike="noStrike" cap="none">
                <a:solidFill>
                  <a:srgbClr val="323232"/>
                </a:solidFill>
                <a:highlight>
                  <a:srgbClr val="FFFFFF"/>
                </a:highlight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lang="en-US" sz="2300" b="0" i="0" u="none" strike="noStrike" cap="none">
                <a:solidFill>
                  <a:srgbClr val="323232"/>
                </a:solidFill>
                <a:highlight>
                  <a:srgbClr val="FFFFFF"/>
                </a:highlight>
                <a:latin typeface="Arial Narrow"/>
                <a:ea typeface="Arial Narrow"/>
                <a:cs typeface="Arial Narrow"/>
                <a:sym typeface="Arial Narrow"/>
              </a:rPr>
              <a:t>Sensitive to VV scattering. Used for surface wind speeds.</a:t>
            </a:r>
            <a:endParaRPr sz="2300" b="0" i="0" u="none" strike="noStrike" cap="none">
              <a:solidFill>
                <a:srgbClr val="323232"/>
              </a:solidFill>
              <a:highlight>
                <a:srgbClr val="FFFFFF"/>
              </a:highlight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marR="0" lvl="0" indent="-3175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23232"/>
              </a:buClr>
              <a:buSzPts val="1400"/>
              <a:buFont typeface="Open Sans"/>
              <a:buChar char="●"/>
            </a:pPr>
            <a:r>
              <a:rPr lang="en-US" sz="2300" b="1" i="0" u="none" strike="noStrike" cap="none">
                <a:solidFill>
                  <a:srgbClr val="323232"/>
                </a:solidFill>
                <a:highlight>
                  <a:srgbClr val="FFFFFF"/>
                </a:highlight>
                <a:latin typeface="Arial Narrow"/>
                <a:ea typeface="Arial Narrow"/>
                <a:cs typeface="Arial Narrow"/>
                <a:sym typeface="Arial Narrow"/>
              </a:rPr>
              <a:t>Volume (multiple bounce) scattering: </a:t>
            </a:r>
            <a:br>
              <a:rPr lang="en-US" sz="2300" b="0" i="0" u="none" strike="noStrike" cap="none">
                <a:solidFill>
                  <a:srgbClr val="323232"/>
                </a:solidFill>
                <a:highlight>
                  <a:srgbClr val="FFFFFF"/>
                </a:highlight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lang="en-US" sz="2300" b="0" i="0" u="none" strike="noStrike" cap="none">
                <a:solidFill>
                  <a:srgbClr val="323232"/>
                </a:solidFill>
                <a:highlight>
                  <a:srgbClr val="FFFFFF"/>
                </a:highlight>
                <a:latin typeface="Arial Narrow"/>
                <a:ea typeface="Arial Narrow"/>
                <a:cs typeface="Arial Narrow"/>
                <a:sym typeface="Arial Narrow"/>
              </a:rPr>
              <a:t>Volume scattering, (e.g.caused by the leaves and branches in a forest canopy) is most sensitive to cross-polarized data like VH or HV. 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457200" marR="0" lvl="0" indent="-317500" algn="l" rtl="0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Clr>
                <a:srgbClr val="323232"/>
              </a:buClr>
              <a:buSzPts val="1400"/>
              <a:buFont typeface="Open Sans"/>
              <a:buChar char="●"/>
            </a:pPr>
            <a:r>
              <a:rPr lang="en-US" sz="2300" b="1" i="0" u="none" strike="noStrike" cap="none">
                <a:solidFill>
                  <a:srgbClr val="323232"/>
                </a:solidFill>
                <a:highlight>
                  <a:srgbClr val="FFFFFF"/>
                </a:highlight>
                <a:latin typeface="Arial Narrow"/>
                <a:ea typeface="Arial Narrow"/>
                <a:cs typeface="Arial Narrow"/>
                <a:sym typeface="Arial Narrow"/>
              </a:rPr>
              <a:t>Double bounce scattering: </a:t>
            </a:r>
            <a:br>
              <a:rPr lang="en-US" sz="2300" b="0" i="0" u="none" strike="noStrike" cap="none">
                <a:solidFill>
                  <a:srgbClr val="323232"/>
                </a:solidFill>
                <a:highlight>
                  <a:srgbClr val="FFFFFF"/>
                </a:highlight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lang="en-US" sz="2300">
                <a:solidFill>
                  <a:srgbClr val="323232"/>
                </a:solidFill>
                <a:highlight>
                  <a:srgbClr val="FFFFFF"/>
                </a:highlight>
                <a:latin typeface="Arial Narrow"/>
                <a:ea typeface="Arial Narrow"/>
                <a:cs typeface="Arial Narrow"/>
                <a:sym typeface="Arial Narrow"/>
              </a:rPr>
              <a:t>double bounce, is caused by buildings, tree trunks, or inundated vegetation and is most sensitive to an HH </a:t>
            </a:r>
            <a:r>
              <a:rPr lang="en-US" sz="2300" b="0" i="0" u="none" strike="noStrike" cap="none">
                <a:solidFill>
                  <a:srgbClr val="323232"/>
                </a:solidFill>
                <a:highlight>
                  <a:srgbClr val="FFFFFF"/>
                </a:highlight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" name="Google Shape;437;g151bf4aa8b6_0_5"/>
          <p:cNvSpPr txBox="1"/>
          <p:nvPr/>
        </p:nvSpPr>
        <p:spPr>
          <a:xfrm>
            <a:off x="1206175" y="6409757"/>
            <a:ext cx="10893300" cy="4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22860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https://ntrs.nasa.gov/api/citations/20190002563/downloads/20190002563.pdf</a:t>
            </a:r>
            <a:endParaRPr sz="1800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22860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228600" marR="0" lvl="0" indent="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438" name="Google Shape;438;g151bf4aa8b6_0_5" descr="Figure 5"/>
          <p:cNvPicPr preferRelativeResize="0"/>
          <p:nvPr/>
        </p:nvPicPr>
        <p:blipFill rotWithShape="1">
          <a:blip r:embed="rId5">
            <a:alphaModFix/>
          </a:blip>
          <a:srcRect l="3774" t="51185" r="75442" b="4135"/>
          <a:stretch/>
        </p:blipFill>
        <p:spPr>
          <a:xfrm>
            <a:off x="8456352" y="1071921"/>
            <a:ext cx="1661274" cy="1625869"/>
          </a:xfrm>
          <a:prstGeom prst="rect">
            <a:avLst/>
          </a:prstGeom>
          <a:noFill/>
          <a:ln w="25400" cap="flat" cmpd="sng">
            <a:solidFill>
              <a:srgbClr val="323F4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39" name="Google Shape;439;g151bf4aa8b6_0_5" descr="Figure 5"/>
          <p:cNvPicPr preferRelativeResize="0"/>
          <p:nvPr/>
        </p:nvPicPr>
        <p:blipFill rotWithShape="1">
          <a:blip r:embed="rId5">
            <a:alphaModFix/>
          </a:blip>
          <a:srcRect l="22956" t="7560" r="35678" b="3519"/>
          <a:stretch/>
        </p:blipFill>
        <p:spPr>
          <a:xfrm>
            <a:off x="9681206" y="2696127"/>
            <a:ext cx="2097694" cy="2052962"/>
          </a:xfrm>
          <a:prstGeom prst="rect">
            <a:avLst/>
          </a:prstGeom>
          <a:noFill/>
          <a:ln w="25400" cap="flat" cmpd="sng">
            <a:solidFill>
              <a:srgbClr val="323F4F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40" name="Google Shape;440;g151bf4aa8b6_0_5"/>
          <p:cNvPicPr preferRelativeResize="0"/>
          <p:nvPr/>
        </p:nvPicPr>
        <p:blipFill rotWithShape="1">
          <a:blip r:embed="rId6">
            <a:alphaModFix/>
          </a:blip>
          <a:srcRect l="29411" t="26227" r="-1"/>
          <a:stretch/>
        </p:blipFill>
        <p:spPr>
          <a:xfrm>
            <a:off x="8124785" y="4634860"/>
            <a:ext cx="2237217" cy="1605248"/>
          </a:xfrm>
          <a:prstGeom prst="rect">
            <a:avLst/>
          </a:prstGeom>
          <a:noFill/>
          <a:ln w="25400" cap="flat" cmpd="sng">
            <a:solidFill>
              <a:srgbClr val="323F4F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441" name="Google Shape;441;g151bf4aa8b6_0_5"/>
          <p:cNvCxnSpPr>
            <a:endCxn id="438" idx="1"/>
          </p:cNvCxnSpPr>
          <p:nvPr/>
        </p:nvCxnSpPr>
        <p:spPr>
          <a:xfrm rot="10800000" flipH="1">
            <a:off x="5717052" y="1884856"/>
            <a:ext cx="2739300" cy="927900"/>
          </a:xfrm>
          <a:prstGeom prst="straightConnector1">
            <a:avLst/>
          </a:prstGeom>
          <a:noFill/>
          <a:ln w="60325" cap="flat" cmpd="sng">
            <a:solidFill>
              <a:srgbClr val="3E6EC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42" name="Google Shape;442;g151bf4aa8b6_0_5"/>
          <p:cNvCxnSpPr/>
          <p:nvPr/>
        </p:nvCxnSpPr>
        <p:spPr>
          <a:xfrm>
            <a:off x="5199130" y="3639313"/>
            <a:ext cx="4482000" cy="0"/>
          </a:xfrm>
          <a:prstGeom prst="straightConnector1">
            <a:avLst/>
          </a:prstGeom>
          <a:noFill/>
          <a:ln w="60325" cap="flat" cmpd="sng">
            <a:solidFill>
              <a:srgbClr val="3E6EC2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443" name="Google Shape;443;g151bf4aa8b6_0_5"/>
          <p:cNvCxnSpPr/>
          <p:nvPr/>
        </p:nvCxnSpPr>
        <p:spPr>
          <a:xfrm>
            <a:off x="4267212" y="5315116"/>
            <a:ext cx="3657600" cy="0"/>
          </a:xfrm>
          <a:prstGeom prst="straightConnector1">
            <a:avLst/>
          </a:prstGeom>
          <a:noFill/>
          <a:ln w="60325" cap="flat" cmpd="sng">
            <a:solidFill>
              <a:srgbClr val="3E6EC2"/>
            </a:solidFill>
            <a:prstDash val="solid"/>
            <a:round/>
            <a:headEnd type="none" w="sm" len="sm"/>
            <a:tailEnd type="triangle" w="med" len="med"/>
          </a:ln>
        </p:spPr>
      </p:cxn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A357D65-5A79-42E8-8A5F-68A163A280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649"/>
    </mc:Choice>
    <mc:Fallback xmlns="">
      <p:transition spd="slow" advTm="316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8" name="Google Shape;448;p3"/>
          <p:cNvSpPr txBox="1">
            <a:spLocks noGrp="1"/>
          </p:cNvSpPr>
          <p:nvPr>
            <p:ph type="title"/>
          </p:nvPr>
        </p:nvSpPr>
        <p:spPr>
          <a:xfrm>
            <a:off x="528298" y="11557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E6191"/>
              </a:buClr>
              <a:buSzPts val="1400"/>
              <a:buFont typeface="Arial"/>
              <a:buNone/>
            </a:pPr>
            <a:r>
              <a:rPr lang="en-US">
                <a:latin typeface="Arial Narrow"/>
                <a:ea typeface="Arial Narrow"/>
                <a:cs typeface="Arial Narrow"/>
                <a:sym typeface="Arial Narrow"/>
              </a:rPr>
              <a:t>Sentinel-1 is the current generation of SAR</a:t>
            </a:r>
            <a:endParaRPr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449" name="Google Shape;449;p3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5">
            <a:alphaModFix/>
          </a:blip>
          <a:srcRect/>
          <a:stretch/>
        </p:blipFill>
        <p:spPr>
          <a:xfrm>
            <a:off x="140750" y="1159700"/>
            <a:ext cx="6824700" cy="5031300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p3"/>
          <p:cNvSpPr/>
          <p:nvPr/>
        </p:nvSpPr>
        <p:spPr>
          <a:xfrm>
            <a:off x="7090475" y="787775"/>
            <a:ext cx="5101500" cy="29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spAutoFit/>
          </a:bodyPr>
          <a:lstStyle/>
          <a:p>
            <a:pPr marL="10795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The latest generation of SAR have very sophisticated capabilities offering a wide variety of data collection modes</a:t>
            </a:r>
            <a:endParaRPr sz="2000" b="0" i="0" u="none" strike="noStrike" cap="non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10795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For a SAR on a polar-orbiting satellite, this imagery can have fine spatial resolution of &lt;</a:t>
            </a:r>
            <a:r>
              <a:rPr lang="en-US" sz="2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  <a:extLst>
                  <a:ext uri="http://customooxmlschemas.google.com/">
              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textRoundtripDataId="1"/>
                  </a:ext>
                </a:extLst>
              </a:rPr>
              <a:t>100 meters</a:t>
            </a:r>
            <a:r>
              <a:rPr lang="en-US" sz="2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over a swath that can be as wide as 500 kilometers</a:t>
            </a:r>
            <a:endParaRPr sz="2000" b="0" i="0" u="none" strike="noStrike" cap="non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407988" marR="0" lvl="0" indent="-342899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20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Tradeoffs between coverage area and resolution</a:t>
            </a:r>
            <a:r>
              <a:rPr lang="en-US" sz="1800" b="0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endParaRPr sz="1800" b="0" i="0" u="none" strike="noStrike" cap="non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380988" marR="0" lvl="0" indent="-20318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 Narrow"/>
              <a:buNone/>
            </a:pPr>
            <a:endParaRPr sz="2800" b="0" i="0" u="none" strike="noStrike" cap="non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51" name="Google Shape;451;p3"/>
          <p:cNvSpPr txBox="1">
            <a:spLocks noGrp="1"/>
          </p:cNvSpPr>
          <p:nvPr>
            <p:ph type="sldNum" idx="12"/>
          </p:nvPr>
        </p:nvSpPr>
        <p:spPr>
          <a:xfrm>
            <a:off x="11054339" y="6441410"/>
            <a:ext cx="110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  <p:sp>
        <p:nvSpPr>
          <p:cNvPr id="452" name="Google Shape;452;p3"/>
          <p:cNvSpPr txBox="1"/>
          <p:nvPr/>
        </p:nvSpPr>
        <p:spPr>
          <a:xfrm>
            <a:off x="8058148" y="3429000"/>
            <a:ext cx="2591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Imaging Modes for Sentinel-1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453" name="Google Shape;453;p3"/>
          <p:cNvGraphicFramePr/>
          <p:nvPr/>
        </p:nvGraphicFramePr>
        <p:xfrm>
          <a:off x="7149811" y="3885225"/>
          <a:ext cx="4835375" cy="2291220"/>
        </p:xfrm>
        <a:graphic>
          <a:graphicData uri="http://schemas.openxmlformats.org/drawingml/2006/table">
            <a:tbl>
              <a:tblPr>
                <a:noFill/>
                <a:tableStyleId>{69A2C78D-0941-4C7A-9912-A2E37CF49D81}</a:tableStyleId>
              </a:tblPr>
              <a:tblGrid>
                <a:gridCol w="1208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68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477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149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508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/>
                        <a:t>Beam Mode</a:t>
                      </a:r>
                      <a:endParaRPr sz="12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/>
                        <a:t>Swath</a:t>
                      </a:r>
                      <a:endParaRPr sz="12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/>
                        <a:t>Incidence Angle (deg)</a:t>
                      </a:r>
                      <a:endParaRPr sz="12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/>
                        <a:t>Bean Information</a:t>
                      </a:r>
                      <a:endParaRPr sz="1200" u="none" strike="noStrike" cap="none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16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/>
                        <a:t>Stripmap (SM)</a:t>
                      </a:r>
                      <a:endParaRPr sz="12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/>
                        <a:t>80 km</a:t>
                      </a:r>
                      <a:endParaRPr sz="12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/>
                        <a:t>18.3 - 46.8</a:t>
                      </a:r>
                      <a:endParaRPr sz="12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/>
                        <a:t>Has 6 possible positions</a:t>
                      </a:r>
                      <a:endParaRPr sz="1200" u="none" strike="noStrike" cap="none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935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/>
                        <a:t>Interfermoetric Wide (IW)</a:t>
                      </a:r>
                      <a:endParaRPr sz="12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/>
                        <a:t>240 km</a:t>
                      </a:r>
                      <a:endParaRPr sz="12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/>
                        <a:t>29.1 - 46 </a:t>
                      </a:r>
                      <a:endParaRPr sz="12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/>
                        <a:t>Composed of 3 sub -swath</a:t>
                      </a:r>
                      <a:endParaRPr sz="1200" u="none" strike="noStrike" cap="none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823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/>
                        <a:t>Extra Wide Swath (EW)</a:t>
                      </a:r>
                      <a:endParaRPr sz="12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/>
                        <a:t>410 km</a:t>
                      </a:r>
                      <a:endParaRPr sz="12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/>
                        <a:t>18.9-47</a:t>
                      </a:r>
                      <a:endParaRPr sz="1200" u="none" strike="noStrike" cap="none"/>
                    </a:p>
                  </a:txBody>
                  <a:tcPr marL="91425" marR="91425" marT="91425" marB="91425"/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200"/>
                        <a:buFont typeface="Arial"/>
                        <a:buNone/>
                      </a:pPr>
                      <a:r>
                        <a:rPr lang="en-US" sz="1200" u="none" strike="noStrike" cap="none"/>
                        <a:t>Composed of 5 sub-swaths</a:t>
                      </a:r>
                      <a:endParaRPr sz="1200" u="none" strike="noStrike" cap="none"/>
                    </a:p>
                  </a:txBody>
                  <a:tcPr marL="91425" marR="91425" marT="91425" marB="91425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5B00FB9-30DA-4D19-A17B-96F1DA1E28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881"/>
    </mc:Choice>
    <mc:Fallback xmlns="">
      <p:transition spd="slow" advTm="638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F358F09C-A667-4948-8B95-C6B5BED860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Arial Narrow"/>
                <a:ea typeface="Arial Narrow"/>
                <a:cs typeface="Arial Narrow"/>
                <a:sym typeface="Arial Narrow"/>
              </a:rPr>
              <a:t>Comparison of a Sentinel-1(SAR) and VIIRS-SNPP (Ocean Color)</a:t>
            </a:r>
            <a:br>
              <a:rPr lang="en-US" dirty="0">
                <a:latin typeface="Arial Narrow"/>
                <a:ea typeface="Arial Narrow"/>
                <a:cs typeface="Arial Narrow"/>
                <a:sym typeface="Arial Narrow"/>
              </a:rPr>
            </a:br>
            <a:endParaRPr lang="en-US" dirty="0"/>
          </a:p>
        </p:txBody>
      </p:sp>
      <p:sp>
        <p:nvSpPr>
          <p:cNvPr id="18" name="Google Shape;132;p28">
            <a:extLst>
              <a:ext uri="{FF2B5EF4-FFF2-40B4-BE49-F238E27FC236}">
                <a16:creationId xmlns:a16="http://schemas.microsoft.com/office/drawing/2014/main" id="{4631B4E8-7789-4AE0-972B-2CAE4F8128C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9327184" y="5935958"/>
            <a:ext cx="8280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"/>
              <a:t>24</a:t>
            </a:fld>
            <a:endParaRPr/>
          </a:p>
        </p:txBody>
      </p:sp>
      <p:sp>
        <p:nvSpPr>
          <p:cNvPr id="23" name="Google Shape;137;p28">
            <a:extLst>
              <a:ext uri="{FF2B5EF4-FFF2-40B4-BE49-F238E27FC236}">
                <a16:creationId xmlns:a16="http://schemas.microsoft.com/office/drawing/2014/main" id="{665382ED-3923-4E49-A8E0-9130896FE3F9}"/>
              </a:ext>
            </a:extLst>
          </p:cNvPr>
          <p:cNvSpPr txBox="1"/>
          <p:nvPr/>
        </p:nvSpPr>
        <p:spPr>
          <a:xfrm>
            <a:off x="440277" y="5973239"/>
            <a:ext cx="4578900" cy="23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3000 km swath, 750 m, continuous (6min sectors)</a:t>
            </a:r>
            <a:endParaRPr sz="1100" dirty="0"/>
          </a:p>
        </p:txBody>
      </p:sp>
      <p:pic>
        <p:nvPicPr>
          <p:cNvPr id="28" name="Google Shape;133;p28">
            <a:extLst>
              <a:ext uri="{FF2B5EF4-FFF2-40B4-BE49-F238E27FC236}">
                <a16:creationId xmlns:a16="http://schemas.microsoft.com/office/drawing/2014/main" id="{218A6956-AA72-4E66-B924-F52213B26180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8897" y="1150002"/>
            <a:ext cx="5821431" cy="3045100"/>
          </a:xfrm>
          <a:prstGeom prst="rect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9" name="Google Shape;134;p28">
            <a:extLst>
              <a:ext uri="{FF2B5EF4-FFF2-40B4-BE49-F238E27FC236}">
                <a16:creationId xmlns:a16="http://schemas.microsoft.com/office/drawing/2014/main" id="{9E145470-BAEF-453B-A705-DDCB938AF20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236138" y="1151661"/>
            <a:ext cx="5824725" cy="3041801"/>
          </a:xfrm>
          <a:prstGeom prst="rect">
            <a:avLst/>
          </a:prstGeom>
          <a:noFill/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0" name="Google Shape;135;p28">
            <a:extLst>
              <a:ext uri="{FF2B5EF4-FFF2-40B4-BE49-F238E27FC236}">
                <a16:creationId xmlns:a16="http://schemas.microsoft.com/office/drawing/2014/main" id="{6C95F4F9-FD03-4AF8-B68F-FCC408E8AB74}"/>
              </a:ext>
            </a:extLst>
          </p:cNvPr>
          <p:cNvSpPr txBox="1"/>
          <p:nvPr/>
        </p:nvSpPr>
        <p:spPr>
          <a:xfrm>
            <a:off x="611603" y="765703"/>
            <a:ext cx="5048400" cy="369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170">
              <a:buSzPts val="1000"/>
            </a:pPr>
            <a:r>
              <a:rPr lang="en" sz="1600" b="1"/>
              <a:t>Sentinel-1: Scenes collected, 29 March 2021+</a:t>
            </a:r>
            <a:endParaRPr sz="1600"/>
          </a:p>
        </p:txBody>
      </p:sp>
      <p:sp>
        <p:nvSpPr>
          <p:cNvPr id="31" name="Google Shape;136;p28">
            <a:extLst>
              <a:ext uri="{FF2B5EF4-FFF2-40B4-BE49-F238E27FC236}">
                <a16:creationId xmlns:a16="http://schemas.microsoft.com/office/drawing/2014/main" id="{8B34CD46-EA80-4FFB-BF42-2F17D3CC937F}"/>
              </a:ext>
            </a:extLst>
          </p:cNvPr>
          <p:cNvSpPr txBox="1"/>
          <p:nvPr/>
        </p:nvSpPr>
        <p:spPr>
          <a:xfrm>
            <a:off x="6624291" y="765697"/>
            <a:ext cx="5048400" cy="3692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170">
              <a:buSzPts val="1000"/>
            </a:pPr>
            <a:r>
              <a:rPr lang="en" sz="1600" b="1"/>
              <a:t>VIIRS SNPP: Scenes collected, 29 March 2021*</a:t>
            </a:r>
            <a:endParaRPr sz="1600"/>
          </a:p>
        </p:txBody>
      </p:sp>
      <p:graphicFrame>
        <p:nvGraphicFramePr>
          <p:cNvPr id="32" name="Google Shape;139;p28">
            <a:extLst>
              <a:ext uri="{FF2B5EF4-FFF2-40B4-BE49-F238E27FC236}">
                <a16:creationId xmlns:a16="http://schemas.microsoft.com/office/drawing/2014/main" id="{8B358C4D-0D2A-4486-8C84-B07AD7A3740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78778705"/>
              </p:ext>
            </p:extLst>
          </p:nvPr>
        </p:nvGraphicFramePr>
        <p:xfrm>
          <a:off x="6724650" y="4335265"/>
          <a:ext cx="4878745" cy="2278357"/>
        </p:xfrm>
        <a:graphic>
          <a:graphicData uri="http://schemas.openxmlformats.org/drawingml/2006/table">
            <a:tbl>
              <a:tblPr firstRow="1" bandRow="1">
                <a:noFill/>
              </a:tblPr>
              <a:tblGrid>
                <a:gridCol w="2514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013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16276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1498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600" b="0" i="0" u="none" strike="noStrike" cap="none" dirty="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91467" marR="91467" marT="45733" marB="45733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 i="0" u="none" strike="noStrike" cap="none" dirty="0">
                          <a:solidFill>
                            <a:schemeClr val="dk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Sentinel-1 </a:t>
                      </a:r>
                      <a:endParaRPr sz="1600" b="1" i="0" u="none" strike="noStrike" cap="none" dirty="0">
                        <a:latin typeface="Arial Narrow"/>
                        <a:ea typeface="Arial Narrow"/>
                        <a:cs typeface="Arial Narrow"/>
                        <a:sym typeface="Arial Narrow"/>
                      </a:endParaRPr>
                    </a:p>
                  </a:txBody>
                  <a:tcPr marL="91467" marR="91467" marT="45733" marB="45733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 i="0" u="none" strike="noStrike" cap="none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VIIRS-SNPP</a:t>
                      </a:r>
                      <a:endParaRPr sz="1600"/>
                    </a:p>
                  </a:txBody>
                  <a:tcPr marL="91467" marR="91467" marT="45733" marB="45733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1498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 i="0" u="none" strike="noStrike" cap="none" dirty="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Swath width</a:t>
                      </a:r>
                      <a:endParaRPr sz="1600" dirty="0"/>
                    </a:p>
                  </a:txBody>
                  <a:tcPr marL="91467" marR="91467" marT="45733" marB="45733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0" i="0" u="none" strike="noStrike" cap="none" dirty="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40-400 km</a:t>
                      </a:r>
                      <a:endParaRPr sz="1600" dirty="0"/>
                    </a:p>
                  </a:txBody>
                  <a:tcPr marL="91467" marR="91467" marT="45733" marB="45733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0" i="0" u="none" strike="noStrike" cap="none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3000 km</a:t>
                      </a:r>
                      <a:endParaRPr sz="1600"/>
                    </a:p>
                  </a:txBody>
                  <a:tcPr marL="91467" marR="91467" marT="45733" marB="45733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434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 i="0" u="none" strike="noStrike" cap="none" dirty="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Spatial resolution</a:t>
                      </a:r>
                      <a:endParaRPr sz="1600" dirty="0"/>
                    </a:p>
                  </a:txBody>
                  <a:tcPr marL="91467" marR="91467" marT="45733" marB="45733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0" i="0" u="none" strike="noStrike" cap="none" dirty="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5-</a:t>
                      </a:r>
                      <a:r>
                        <a:rPr lang="en" sz="1600" dirty="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10</a:t>
                      </a:r>
                      <a:r>
                        <a:rPr lang="en" sz="1600" b="0" i="0" u="none" strike="noStrike" cap="none" dirty="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0 m</a:t>
                      </a:r>
                      <a:endParaRPr sz="1600" dirty="0"/>
                    </a:p>
                  </a:txBody>
                  <a:tcPr marL="91467" marR="91467" marT="45733" marB="45733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500"/>
                        <a:buFont typeface="Arial"/>
                        <a:buNone/>
                      </a:pPr>
                      <a:r>
                        <a:rPr lang="en" sz="1600" b="0" i="0" u="none" strike="noStrike" cap="none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750 m</a:t>
                      </a:r>
                      <a:endParaRPr sz="1600"/>
                    </a:p>
                  </a:txBody>
                  <a:tcPr marL="91467" marR="91467" marT="45733" marB="45733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93733">
                <a:tc>
                  <a:txBody>
                    <a:bodyPr/>
                    <a:lstStyle/>
                    <a:p>
                      <a:pPr marL="0" marR="0" lvl="3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 dirty="0">
                          <a:solidFill>
                            <a:schemeClr val="dk1"/>
                          </a:solidFill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Revisit time </a:t>
                      </a:r>
                      <a:r>
                        <a:rPr lang="en" sz="1600" b="1" i="0" u="none" strike="noStrike" cap="none" dirty="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- Polar</a:t>
                      </a:r>
                      <a:endParaRPr sz="1600" dirty="0"/>
                    </a:p>
                    <a:p>
                      <a:pPr marL="0" marR="0" lvl="3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 i="0" u="none" strike="noStrike" cap="none" dirty="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                      - Mid-latitudes</a:t>
                      </a:r>
                      <a:endParaRPr sz="1600" dirty="0"/>
                    </a:p>
                  </a:txBody>
                  <a:tcPr marL="91467" marR="91467" marT="45733" marB="45733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dirty="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&lt;</a:t>
                      </a:r>
                      <a:r>
                        <a:rPr lang="en" sz="1600" b="0" i="0" u="none" strike="noStrike" cap="none" dirty="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1-3 days</a:t>
                      </a:r>
                      <a:endParaRPr sz="1600" dirty="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0" i="0" u="none" strike="noStrike" cap="none" dirty="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12 days</a:t>
                      </a:r>
                      <a:endParaRPr sz="1600" dirty="0"/>
                    </a:p>
                  </a:txBody>
                  <a:tcPr marL="91467" marR="91467" marT="45733" marB="45733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0" i="0" u="none" strike="noStrike" cap="none" dirty="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multiple/day</a:t>
                      </a:r>
                      <a:endParaRPr sz="1600" dirty="0"/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0" i="0" u="none" strike="noStrike" cap="none" dirty="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2 times/day</a:t>
                      </a:r>
                      <a:endParaRPr sz="1600" dirty="0"/>
                    </a:p>
                  </a:txBody>
                  <a:tcPr marL="91467" marR="91467" marT="45733" marB="45733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0633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 dirty="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M</a:t>
                      </a:r>
                      <a:r>
                        <a:rPr lang="en" sz="1600" b="1" i="0" u="none" strike="noStrike" cap="none" dirty="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inutes of collection/orbit</a:t>
                      </a:r>
                      <a:endParaRPr sz="1600" dirty="0"/>
                    </a:p>
                  </a:txBody>
                  <a:tcPr marL="91467" marR="91467" marT="45733" marB="45733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0" i="0" u="none" strike="noStrike" cap="none" dirty="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25 min</a:t>
                      </a:r>
                      <a:endParaRPr sz="1600" dirty="0"/>
                    </a:p>
                  </a:txBody>
                  <a:tcPr marL="91467" marR="91467" marT="45733" marB="45733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0" i="0" u="none" strike="noStrike" cap="none" dirty="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continuous</a:t>
                      </a:r>
                      <a:endParaRPr sz="1600" dirty="0"/>
                    </a:p>
                  </a:txBody>
                  <a:tcPr marL="91467" marR="91467" marT="45733" marB="45733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14987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1" i="0" u="none" strike="noStrike" cap="none" dirty="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Scenes/day</a:t>
                      </a:r>
                      <a:endParaRPr sz="1600" dirty="0"/>
                    </a:p>
                  </a:txBody>
                  <a:tcPr marL="91467" marR="91467" marT="45733" marB="45733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0" i="0" u="none" strike="noStrike" cap="none" dirty="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600</a:t>
                      </a:r>
                      <a:endParaRPr sz="1600" dirty="0"/>
                    </a:p>
                  </a:txBody>
                  <a:tcPr marL="91467" marR="91467" marT="45733" marB="45733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" sz="1600" b="0" i="0" u="none" strike="noStrike" cap="none" dirty="0">
                          <a:latin typeface="Arial Narrow"/>
                          <a:ea typeface="Arial Narrow"/>
                          <a:cs typeface="Arial Narrow"/>
                          <a:sym typeface="Arial Narrow"/>
                        </a:rPr>
                        <a:t>240</a:t>
                      </a:r>
                      <a:endParaRPr sz="1600" dirty="0"/>
                    </a:p>
                  </a:txBody>
                  <a:tcPr marL="91467" marR="91467" marT="45733" marB="45733">
                    <a:lnL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12700" cap="flat" cmpd="sng">
                      <a:solidFill>
                        <a:schemeClr val="dk1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chemeClr val="l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33" name="Google Shape;140;p28">
            <a:extLst>
              <a:ext uri="{FF2B5EF4-FFF2-40B4-BE49-F238E27FC236}">
                <a16:creationId xmlns:a16="http://schemas.microsoft.com/office/drawing/2014/main" id="{5CA6D059-225C-4D9A-A598-23E56D403FE1}"/>
              </a:ext>
            </a:extLst>
          </p:cNvPr>
          <p:cNvSpPr txBox="1"/>
          <p:nvPr/>
        </p:nvSpPr>
        <p:spPr>
          <a:xfrm>
            <a:off x="418527" y="4400151"/>
            <a:ext cx="5932400" cy="11389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33" tIns="45700" rIns="91433" bIns="45700" anchor="t" anchorCtr="0">
            <a:spAutoFit/>
          </a:bodyPr>
          <a:lstStyle/>
          <a:p>
            <a:pPr marL="186262" indent="-194728" defTabSz="1219170">
              <a:buSzPts val="1700"/>
              <a:buFont typeface="Arial Narrow"/>
              <a:buChar char="●"/>
            </a:pPr>
            <a:r>
              <a:rPr lang="en" sz="2267" dirty="0">
                <a:latin typeface="Arial Narrow"/>
                <a:ea typeface="Arial Narrow"/>
                <a:cs typeface="Arial Narrow"/>
                <a:sym typeface="Arial Narrow"/>
              </a:rPr>
              <a:t>SAR data is collected in small footprint over only a portion of an orbit.  </a:t>
            </a:r>
            <a:endParaRPr sz="2267" dirty="0">
              <a:latin typeface="Arial Narrow"/>
              <a:ea typeface="Arial Narrow"/>
              <a:cs typeface="Arial Narrow"/>
              <a:sym typeface="Arial Narrow"/>
            </a:endParaRPr>
          </a:p>
          <a:p>
            <a:pPr marL="186262" indent="-194728" defTabSz="1219170">
              <a:buSzPts val="1700"/>
              <a:buFont typeface="Arial Narrow"/>
              <a:buChar char="●"/>
            </a:pPr>
            <a:r>
              <a:rPr lang="en" sz="2267" dirty="0">
                <a:latin typeface="Arial Narrow"/>
                <a:ea typeface="Arial Narrow"/>
                <a:cs typeface="Arial Narrow"/>
                <a:sym typeface="Arial Narrow"/>
              </a:rPr>
              <a:t>Limited by power, duty cycle and data volume</a:t>
            </a:r>
            <a:endParaRPr sz="1733" dirty="0"/>
          </a:p>
        </p:txBody>
      </p:sp>
      <p:sp>
        <p:nvSpPr>
          <p:cNvPr id="34" name="Google Shape;141;p28">
            <a:extLst>
              <a:ext uri="{FF2B5EF4-FFF2-40B4-BE49-F238E27FC236}">
                <a16:creationId xmlns:a16="http://schemas.microsoft.com/office/drawing/2014/main" id="{08EF6C7B-DF2E-4D9B-9746-D39D62B0B358}"/>
              </a:ext>
            </a:extLst>
          </p:cNvPr>
          <p:cNvSpPr txBox="1"/>
          <p:nvPr/>
        </p:nvSpPr>
        <p:spPr>
          <a:xfrm>
            <a:off x="356912" y="5702925"/>
            <a:ext cx="5405600" cy="594892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33" tIns="91433" rIns="91433" bIns="91433" anchor="t" anchorCtr="0">
            <a:spAutoFit/>
          </a:bodyPr>
          <a:lstStyle/>
          <a:p>
            <a:pPr defTabSz="1219170"/>
            <a:r>
              <a:rPr lang="en" sz="1333"/>
              <a:t>+Additional S1 scenes over Europe and Asia are not shown </a:t>
            </a:r>
            <a:endParaRPr sz="1333"/>
          </a:p>
          <a:p>
            <a:pPr defTabSz="1219170"/>
            <a:r>
              <a:rPr lang="en" sz="1333"/>
              <a:t>*VIIRS collections over the North and South pole are not shown</a:t>
            </a:r>
            <a:endParaRPr sz="1333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A58CAFE-67F5-461D-8723-810C404E83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343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697"/>
    </mc:Choice>
    <mc:Fallback xmlns="">
      <p:transition spd="slow" advTm="456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4" name="Google Shape;474;g13c549dc311_1_0"/>
          <p:cNvSpPr txBox="1">
            <a:spLocks noGrp="1"/>
          </p:cNvSpPr>
          <p:nvPr>
            <p:ph type="title"/>
          </p:nvPr>
        </p:nvSpPr>
        <p:spPr>
          <a:xfrm>
            <a:off x="528300" y="193700"/>
            <a:ext cx="10515600" cy="8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US">
                <a:latin typeface="Arial Narrow"/>
                <a:ea typeface="Arial Narrow"/>
                <a:cs typeface="Arial Narrow"/>
                <a:sym typeface="Arial Narrow"/>
              </a:rPr>
              <a:t>SAR Data at CoastWatch</a:t>
            </a:r>
            <a:endParaRPr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75" name="Google Shape;475;g13c549dc311_1_0"/>
          <p:cNvSpPr txBox="1">
            <a:spLocks noGrp="1"/>
          </p:cNvSpPr>
          <p:nvPr>
            <p:ph type="sldNum" idx="12"/>
          </p:nvPr>
        </p:nvSpPr>
        <p:spPr>
          <a:xfrm>
            <a:off x="11054339" y="6441410"/>
            <a:ext cx="110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  <p:sp>
        <p:nvSpPr>
          <p:cNvPr id="476" name="Google Shape;476;g13c549dc311_1_0"/>
          <p:cNvSpPr txBox="1"/>
          <p:nvPr/>
        </p:nvSpPr>
        <p:spPr>
          <a:xfrm>
            <a:off x="304825" y="6041188"/>
            <a:ext cx="7404900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/>
              <a:t>https://coastwatch.noaa.gov/cw_html/cwViewer.html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7" name="Google Shape;477;g13c549dc311_1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8525" y="958525"/>
            <a:ext cx="10092554" cy="4703889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g13c549dc311_1_0"/>
          <p:cNvSpPr txBox="1"/>
          <p:nvPr/>
        </p:nvSpPr>
        <p:spPr>
          <a:xfrm>
            <a:off x="4121150" y="5473725"/>
            <a:ext cx="7217400" cy="615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Sentinel-1 SAR imagery (since 2018) around the U.S. and the Arctic are available at CW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The data are in NetCDF format and can be previewed with PNG images  </a:t>
            </a:r>
            <a:endParaRPr/>
          </a:p>
        </p:txBody>
      </p:sp>
      <p:sp>
        <p:nvSpPr>
          <p:cNvPr id="479" name="Google Shape;479;g13c549dc311_1_0"/>
          <p:cNvSpPr/>
          <p:nvPr/>
        </p:nvSpPr>
        <p:spPr>
          <a:xfrm>
            <a:off x="348725" y="4036625"/>
            <a:ext cx="834900" cy="560100"/>
          </a:xfrm>
          <a:prstGeom prst="ellipse">
            <a:avLst/>
          </a:prstGeom>
          <a:noFill/>
          <a:ln w="28575" cap="flat" cmpd="sng">
            <a:solidFill>
              <a:srgbClr val="FFFF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EF9D66E-F407-498E-BE65-2453BFA067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95"/>
    </mc:Choice>
    <mc:Fallback xmlns="">
      <p:transition spd="slow" advTm="203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2017ccacf28_0_9"/>
          <p:cNvSpPr txBox="1">
            <a:spLocks noGrp="1"/>
          </p:cNvSpPr>
          <p:nvPr>
            <p:ph type="title"/>
          </p:nvPr>
        </p:nvSpPr>
        <p:spPr>
          <a:xfrm>
            <a:off x="528300" y="193700"/>
            <a:ext cx="10515600" cy="8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US">
                <a:latin typeface="Arial Narrow"/>
                <a:ea typeface="Arial Narrow"/>
                <a:cs typeface="Arial Narrow"/>
                <a:sym typeface="Arial Narrow"/>
              </a:rPr>
              <a:t>SAR Data at Alaska Satellite Facility</a:t>
            </a:r>
            <a:endParaRPr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85" name="Google Shape;485;g2017ccacf28_0_9"/>
          <p:cNvSpPr txBox="1">
            <a:spLocks noGrp="1"/>
          </p:cNvSpPr>
          <p:nvPr>
            <p:ph type="sldNum" idx="12"/>
          </p:nvPr>
        </p:nvSpPr>
        <p:spPr>
          <a:xfrm>
            <a:off x="11054339" y="6441410"/>
            <a:ext cx="110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fld id="{00000000-1234-1234-1234-123412341234}" type="slidenum">
              <a:rPr lang="en-US"/>
              <a:t>26</a:t>
            </a:fld>
            <a:endParaRPr/>
          </a:p>
        </p:txBody>
      </p:sp>
      <p:sp>
        <p:nvSpPr>
          <p:cNvPr id="486" name="Google Shape;486;g2017ccacf28_0_9"/>
          <p:cNvSpPr txBox="1"/>
          <p:nvPr/>
        </p:nvSpPr>
        <p:spPr>
          <a:xfrm>
            <a:off x="163150" y="5924975"/>
            <a:ext cx="2727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/>
              <a:t>https://search.asf.alaska.edu/#/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87" name="Google Shape;487;g2017ccacf28_0_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66075" y="1077062"/>
            <a:ext cx="10377816" cy="4703887"/>
          </a:xfrm>
          <a:prstGeom prst="rect">
            <a:avLst/>
          </a:prstGeom>
          <a:noFill/>
          <a:ln>
            <a:noFill/>
          </a:ln>
        </p:spPr>
      </p:pic>
      <p:sp>
        <p:nvSpPr>
          <p:cNvPr id="488" name="Google Shape;488;g2017ccacf28_0_9"/>
          <p:cNvSpPr txBox="1"/>
          <p:nvPr/>
        </p:nvSpPr>
        <p:spPr>
          <a:xfrm>
            <a:off x="2891050" y="5336375"/>
            <a:ext cx="9267300" cy="1046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0005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The Alaska Satellite Facility Data Archive host data from a variety of SAR sensors (Sentinel-1, ALOS-1, ERS).  </a:t>
            </a:r>
            <a:endParaRPr/>
          </a:p>
          <a:p>
            <a:pPr marL="40005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The data are available in a variety of formats</a:t>
            </a:r>
            <a:endParaRPr/>
          </a:p>
          <a:p>
            <a:pPr marL="40005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Specialized software is needed to read the native data formats  </a:t>
            </a:r>
            <a:endParaRPr/>
          </a:p>
          <a:p>
            <a:pPr marL="40005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Requires registration with NASA (free) to download the imagery.</a:t>
            </a:r>
            <a:endParaRPr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CBA306D-F986-419C-A15B-48B548BDCE0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804"/>
    </mc:Choice>
    <mc:Fallback xmlns="">
      <p:transition spd="slow" advTm="1580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2017ccacf28_0_18"/>
          <p:cNvSpPr txBox="1">
            <a:spLocks noGrp="1"/>
          </p:cNvSpPr>
          <p:nvPr>
            <p:ph type="title"/>
          </p:nvPr>
        </p:nvSpPr>
        <p:spPr>
          <a:xfrm>
            <a:off x="528300" y="193700"/>
            <a:ext cx="10515600" cy="8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US">
                <a:latin typeface="Arial Narrow"/>
                <a:ea typeface="Arial Narrow"/>
                <a:cs typeface="Arial Narrow"/>
                <a:sym typeface="Arial Narrow"/>
              </a:rPr>
              <a:t>Sentinel-1 Data at ESA’s Copernicus Scientific Data Hub</a:t>
            </a:r>
            <a:endParaRPr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494" name="Google Shape;494;g2017ccacf28_0_18"/>
          <p:cNvSpPr txBox="1">
            <a:spLocks noGrp="1"/>
          </p:cNvSpPr>
          <p:nvPr>
            <p:ph type="sldNum" idx="12"/>
          </p:nvPr>
        </p:nvSpPr>
        <p:spPr>
          <a:xfrm>
            <a:off x="11054339" y="6441410"/>
            <a:ext cx="110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fld id="{00000000-1234-1234-1234-123412341234}" type="slidenum">
              <a:rPr lang="en-US"/>
              <a:t>27</a:t>
            </a:fld>
            <a:endParaRPr/>
          </a:p>
        </p:txBody>
      </p:sp>
      <p:sp>
        <p:nvSpPr>
          <p:cNvPr id="495" name="Google Shape;495;g2017ccacf28_0_18"/>
          <p:cNvSpPr txBox="1"/>
          <p:nvPr/>
        </p:nvSpPr>
        <p:spPr>
          <a:xfrm>
            <a:off x="304825" y="6041200"/>
            <a:ext cx="3594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/>
              <a:t>https://scihub.copernicus.eu/dhus/#/home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6" name="Google Shape;496;g2017ccacf28_0_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184900"/>
            <a:ext cx="9936189" cy="4703889"/>
          </a:xfrm>
          <a:prstGeom prst="rect">
            <a:avLst/>
          </a:prstGeom>
          <a:noFill/>
          <a:ln>
            <a:noFill/>
          </a:ln>
        </p:spPr>
      </p:pic>
      <p:sp>
        <p:nvSpPr>
          <p:cNvPr id="497" name="Google Shape;497;g2017ccacf28_0_18"/>
          <p:cNvSpPr txBox="1"/>
          <p:nvPr/>
        </p:nvSpPr>
        <p:spPr>
          <a:xfrm>
            <a:off x="5691300" y="5442050"/>
            <a:ext cx="6260100" cy="8313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0005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Sentinel-1 imagery are available at the Copernicus Scientific Data Hub.  </a:t>
            </a:r>
            <a:endParaRPr/>
          </a:p>
          <a:p>
            <a:pPr marL="40005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The data are available in the S1 native format (xml/geotiff)</a:t>
            </a:r>
            <a:endParaRPr/>
          </a:p>
          <a:p>
            <a:pPr marL="40005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Requires registration to download the imagery.</a:t>
            </a:r>
            <a:endParaRPr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D2CC6D1-E982-40CC-BFDE-F62F9C3AEC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650"/>
    </mc:Choice>
    <mc:Fallback xmlns="">
      <p:transition spd="slow" advTm="156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203629466c4_0_6"/>
          <p:cNvSpPr txBox="1">
            <a:spLocks noGrp="1"/>
          </p:cNvSpPr>
          <p:nvPr>
            <p:ph type="title"/>
          </p:nvPr>
        </p:nvSpPr>
        <p:spPr>
          <a:xfrm>
            <a:off x="528300" y="193700"/>
            <a:ext cx="10515600" cy="8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US">
                <a:latin typeface="Arial Narrow"/>
                <a:ea typeface="Arial Narrow"/>
                <a:cs typeface="Arial Narrow"/>
                <a:sym typeface="Arial Narrow"/>
              </a:rPr>
              <a:t>SNAP Toolbox for SAR data</a:t>
            </a:r>
            <a:endParaRPr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503" name="Google Shape;503;g203629466c4_0_6"/>
          <p:cNvSpPr txBox="1">
            <a:spLocks noGrp="1"/>
          </p:cNvSpPr>
          <p:nvPr>
            <p:ph type="sldNum" idx="12"/>
          </p:nvPr>
        </p:nvSpPr>
        <p:spPr>
          <a:xfrm>
            <a:off x="11054339" y="6441410"/>
            <a:ext cx="110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fld id="{00000000-1234-1234-1234-123412341234}" type="slidenum">
              <a:rPr lang="en-US"/>
              <a:t>28</a:t>
            </a:fld>
            <a:endParaRPr/>
          </a:p>
        </p:txBody>
      </p:sp>
      <p:sp>
        <p:nvSpPr>
          <p:cNvPr id="504" name="Google Shape;504;g203629466c4_0_6"/>
          <p:cNvSpPr txBox="1"/>
          <p:nvPr/>
        </p:nvSpPr>
        <p:spPr>
          <a:xfrm>
            <a:off x="5099550" y="5516025"/>
            <a:ext cx="6260100" cy="6156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0005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SNAP will read the native format of most SAR system </a:t>
            </a:r>
            <a:endParaRPr/>
          </a:p>
          <a:p>
            <a:pPr marL="40005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US"/>
              <a:t>Users can calibrate and manipulate the data (sub-set or composite) </a:t>
            </a:r>
            <a:endParaRPr/>
          </a:p>
        </p:txBody>
      </p:sp>
      <p:sp>
        <p:nvSpPr>
          <p:cNvPr id="505" name="Google Shape;505;g203629466c4_0_6"/>
          <p:cNvSpPr txBox="1"/>
          <p:nvPr/>
        </p:nvSpPr>
        <p:spPr>
          <a:xfrm>
            <a:off x="304825" y="5442050"/>
            <a:ext cx="4418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https://step.esa.int/main/download/snap-download/</a:t>
            </a:r>
            <a:endParaRPr/>
          </a:p>
        </p:txBody>
      </p:sp>
      <p:pic>
        <p:nvPicPr>
          <p:cNvPr id="506" name="Google Shape;506;g203629466c4_0_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78175" y="1104900"/>
            <a:ext cx="9017865" cy="4104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64138BB-1EC9-4783-BA35-92A61A58A0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37"/>
    </mc:Choice>
    <mc:Fallback xmlns="">
      <p:transition spd="slow" advTm="202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g13c549dc311_1_58"/>
          <p:cNvSpPr/>
          <p:nvPr/>
        </p:nvSpPr>
        <p:spPr>
          <a:xfrm>
            <a:off x="528298" y="1023439"/>
            <a:ext cx="10805359" cy="54179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25" rIns="121900" bIns="609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520" name="Google Shape;520;g13c549dc311_1_58"/>
          <p:cNvSpPr txBox="1">
            <a:spLocks noGrp="1"/>
          </p:cNvSpPr>
          <p:nvPr>
            <p:ph type="title"/>
          </p:nvPr>
        </p:nvSpPr>
        <p:spPr>
          <a:xfrm>
            <a:off x="528298" y="11557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</a:pPr>
            <a:r>
              <a:rPr lang="en-US">
                <a:latin typeface="Arial Narrow"/>
                <a:ea typeface="Arial Narrow"/>
                <a:cs typeface="Arial Narrow"/>
                <a:sym typeface="Arial Narrow"/>
              </a:rPr>
              <a:t>References and other online trainings</a:t>
            </a:r>
            <a:endParaRPr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521" name="Google Shape;521;g13c549dc311_1_58"/>
          <p:cNvSpPr txBox="1">
            <a:spLocks noGrp="1"/>
          </p:cNvSpPr>
          <p:nvPr>
            <p:ph type="sldNum" idx="12"/>
          </p:nvPr>
        </p:nvSpPr>
        <p:spPr>
          <a:xfrm>
            <a:off x="11054339" y="6441410"/>
            <a:ext cx="110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fld id="{00000000-1234-1234-1234-123412341234}" type="slidenum">
              <a:rPr lang="en-US"/>
              <a:t>29</a:t>
            </a:fld>
            <a:endParaRPr/>
          </a:p>
        </p:txBody>
      </p:sp>
      <p:sp>
        <p:nvSpPr>
          <p:cNvPr id="5" name="Google Shape;385;p40">
            <a:extLst>
              <a:ext uri="{FF2B5EF4-FFF2-40B4-BE49-F238E27FC236}">
                <a16:creationId xmlns:a16="http://schemas.microsoft.com/office/drawing/2014/main" id="{4AF7B1CA-4FB5-4FBC-82A2-64D4D6CC5DA5}"/>
              </a:ext>
            </a:extLst>
          </p:cNvPr>
          <p:cNvSpPr txBox="1"/>
          <p:nvPr/>
        </p:nvSpPr>
        <p:spPr>
          <a:xfrm>
            <a:off x="224462" y="1344382"/>
            <a:ext cx="11743075" cy="50598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342900" lvl="0" indent="-342900">
              <a:lnSpc>
                <a:spcPct val="110000"/>
              </a:lnSpc>
              <a:buSzPts val="2000"/>
              <a:buFont typeface="Arial"/>
              <a:buChar char="•"/>
            </a:pPr>
            <a:r>
              <a:rPr lang="en-US" sz="2400">
                <a:solidFill>
                  <a:srgbClr val="323232"/>
                </a:solidFill>
                <a:latin typeface="Arial Narrow" panose="020B0606020202030204" pitchFamily="34" charset="0"/>
                <a:hlinkClick r:id="rId3"/>
              </a:rPr>
              <a:t>https://www.star.nesdis.noaa.gov/socd/mecb/sar/publications.html</a:t>
            </a:r>
            <a:endParaRPr lang="en-US" sz="2400">
              <a:solidFill>
                <a:srgbClr val="323232"/>
              </a:solidFill>
              <a:latin typeface="Arial Narrow" panose="020B0606020202030204" pitchFamily="34" charset="0"/>
            </a:endParaRPr>
          </a:p>
          <a:p>
            <a:pPr marL="342900" lvl="0" indent="-342900">
              <a:lnSpc>
                <a:spcPct val="110000"/>
              </a:lnSpc>
              <a:buSzPts val="2000"/>
              <a:buFont typeface="Arial"/>
              <a:buChar char="•"/>
            </a:pPr>
            <a:endParaRPr lang="en-US" sz="2400">
              <a:solidFill>
                <a:srgbClr val="323232"/>
              </a:solidFill>
              <a:latin typeface="Arial Narrow" panose="020B0606020202030204" pitchFamily="34" charset="0"/>
            </a:endParaRPr>
          </a:p>
          <a:p>
            <a:pPr marL="342900" indent="-342900">
              <a:lnSpc>
                <a:spcPct val="110000"/>
              </a:lnSpc>
              <a:buSzPts val="2000"/>
              <a:buFont typeface="Arial"/>
              <a:buChar char="•"/>
            </a:pPr>
            <a:r>
              <a:rPr lang="en-US" sz="2400">
                <a:solidFill>
                  <a:schemeClr val="tx1"/>
                </a:solidFill>
                <a:latin typeface="Arial Narrow" panose="020B0606020202030204" pitchFamily="34" charset="0"/>
                <a:ea typeface="Arial Narrow"/>
                <a:cs typeface="Arial Narrow"/>
                <a:sym typeface="Arial Narrow"/>
                <a:hlinkClick r:id="rId4"/>
              </a:rPr>
              <a:t>https://ntrs.nasa.gov/api/citations/20190002563/downloads/20190002563.pdf</a:t>
            </a:r>
            <a:endParaRPr lang="en-US" sz="2400">
              <a:solidFill>
                <a:schemeClr val="tx1"/>
              </a:solidFill>
              <a:latin typeface="Arial Narrow" panose="020B0606020202030204" pitchFamily="34" charset="0"/>
              <a:ea typeface="Arial Narrow"/>
              <a:cs typeface="Arial Narrow"/>
              <a:sym typeface="Arial Narrow"/>
            </a:endParaRPr>
          </a:p>
          <a:p>
            <a:pPr marL="342900" indent="-342900">
              <a:lnSpc>
                <a:spcPct val="110000"/>
              </a:lnSpc>
              <a:buSzPts val="2000"/>
              <a:buFont typeface="Arial"/>
              <a:buChar char="•"/>
            </a:pPr>
            <a:endParaRPr lang="en-US" sz="2400">
              <a:solidFill>
                <a:schemeClr val="tx1"/>
              </a:solidFill>
              <a:latin typeface="Arial Narrow" panose="020B0606020202030204" pitchFamily="34" charset="0"/>
              <a:ea typeface="Arial Narrow"/>
              <a:cs typeface="Arial Narrow"/>
              <a:sym typeface="Arial Narrow"/>
            </a:endParaRPr>
          </a:p>
          <a:p>
            <a:pPr marL="342900" indent="-342900">
              <a:lnSpc>
                <a:spcPct val="110000"/>
              </a:lnSpc>
              <a:buSzPts val="2000"/>
              <a:buFont typeface="Arial"/>
              <a:buChar char="•"/>
            </a:pPr>
            <a:r>
              <a:rPr lang="en-US" sz="2400">
                <a:latin typeface="Arial Narrow" panose="020B0606020202030204" pitchFamily="34" charset="0"/>
                <a:hlinkClick r:id="rId5"/>
              </a:rPr>
              <a:t>https://www.earthdata.nasa.gov/learn/backgrounders/what-is-sar</a:t>
            </a:r>
            <a:endParaRPr lang="en-US" sz="2400">
              <a:latin typeface="Arial Narrow" panose="020B0606020202030204" pitchFamily="34" charset="0"/>
            </a:endParaRPr>
          </a:p>
          <a:p>
            <a:pPr marL="342900" indent="-342900">
              <a:lnSpc>
                <a:spcPct val="110000"/>
              </a:lnSpc>
              <a:buSzPts val="2000"/>
              <a:buFont typeface="Arial"/>
              <a:buChar char="•"/>
            </a:pPr>
            <a:endParaRPr lang="en-US" sz="2400">
              <a:latin typeface="Arial Narrow" panose="020B0606020202030204" pitchFamily="34" charset="0"/>
            </a:endParaRPr>
          </a:p>
          <a:p>
            <a:pPr marL="342900" indent="-342900">
              <a:lnSpc>
                <a:spcPct val="110000"/>
              </a:lnSpc>
              <a:buSzPts val="2000"/>
              <a:buFont typeface="Arial"/>
              <a:buChar char="•"/>
            </a:pPr>
            <a:r>
              <a:rPr lang="en-US" sz="2400">
                <a:latin typeface="Arial Narrow" panose="020B0606020202030204" pitchFamily="34" charset="0"/>
                <a:hlinkClick r:id="rId6"/>
              </a:rPr>
              <a:t>https://earth.esa.int/eogateway/missions/ers/radar-courses/radar-course-1</a:t>
            </a:r>
            <a:endParaRPr lang="en-US" sz="2400">
              <a:latin typeface="Arial Narrow" panose="020B0606020202030204" pitchFamily="34" charset="0"/>
            </a:endParaRPr>
          </a:p>
          <a:p>
            <a:pPr marL="342900" indent="-342900">
              <a:lnSpc>
                <a:spcPct val="110000"/>
              </a:lnSpc>
              <a:buSzPts val="2000"/>
              <a:buFont typeface="Arial"/>
              <a:buChar char="•"/>
            </a:pPr>
            <a:endParaRPr lang="en-US" sz="2400">
              <a:latin typeface="Arial Narrow" panose="020B0606020202030204" pitchFamily="34" charset="0"/>
            </a:endParaRPr>
          </a:p>
          <a:p>
            <a:pPr marL="342900" indent="-342900">
              <a:lnSpc>
                <a:spcPct val="110000"/>
              </a:lnSpc>
              <a:buSzPts val="2000"/>
              <a:buFont typeface="Arial"/>
              <a:buChar char="•"/>
            </a:pPr>
            <a:r>
              <a:rPr lang="en-US" sz="2400">
                <a:latin typeface="Arial Narrow" panose="020B0606020202030204" pitchFamily="34" charset="0"/>
                <a:hlinkClick r:id="rId7"/>
              </a:rPr>
              <a:t>https://appliedsciences.nasa.gov/join-mission/training/english/arset-introduction-synthetic-aperture-radar</a:t>
            </a:r>
            <a:endParaRPr lang="en-US" sz="2400">
              <a:latin typeface="Arial Narrow" panose="020B0606020202030204" pitchFamily="34" charset="0"/>
            </a:endParaRPr>
          </a:p>
          <a:p>
            <a:pPr marL="342900" indent="-342900">
              <a:lnSpc>
                <a:spcPct val="110000"/>
              </a:lnSpc>
              <a:buSzPts val="2000"/>
              <a:buFont typeface="Arial"/>
              <a:buChar char="•"/>
            </a:pPr>
            <a:endParaRPr lang="en-US" sz="2400">
              <a:latin typeface="Arial Narrow" panose="020B0606020202030204" pitchFamily="34" charset="0"/>
            </a:endParaRPr>
          </a:p>
          <a:p>
            <a:pPr marL="342900" indent="-342900">
              <a:lnSpc>
                <a:spcPct val="110000"/>
              </a:lnSpc>
              <a:buSzPts val="2000"/>
              <a:buFont typeface="Arial"/>
              <a:buChar char="•"/>
            </a:pPr>
            <a:r>
              <a:rPr lang="en-US" sz="2400">
                <a:latin typeface="Arial Narrow" panose="020B0606020202030204" pitchFamily="34" charset="0"/>
                <a:hlinkClick r:id="rId8"/>
              </a:rPr>
              <a:t>https://eo-college.org/courses/echoes-in-space/</a:t>
            </a:r>
            <a:endParaRPr lang="en-US" sz="2400">
              <a:solidFill>
                <a:srgbClr val="323232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5"/>
          <p:cNvSpPr txBox="1">
            <a:spLocks noGrp="1"/>
          </p:cNvSpPr>
          <p:nvPr>
            <p:ph type="title"/>
          </p:nvPr>
        </p:nvSpPr>
        <p:spPr>
          <a:xfrm>
            <a:off x="528298" y="11557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200"/>
              <a:buFont typeface="Arial"/>
              <a:buNone/>
            </a:pPr>
            <a:r>
              <a:rPr lang="en-US">
                <a:latin typeface="Arial Narrow"/>
                <a:ea typeface="Arial Narrow"/>
                <a:cs typeface="Arial Narrow"/>
                <a:sym typeface="Arial Narrow"/>
              </a:rPr>
              <a:t>The CoastWatch Synthetic Aperture Radar instructional series </a:t>
            </a:r>
            <a:endParaRPr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31" name="Google Shape;131;p25"/>
          <p:cNvSpPr txBox="1">
            <a:spLocks noGrp="1"/>
          </p:cNvSpPr>
          <p:nvPr>
            <p:ph type="body" idx="1"/>
          </p:nvPr>
        </p:nvSpPr>
        <p:spPr>
          <a:xfrm>
            <a:off x="1018606" y="1165614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6675" lvl="0" indent="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 dirty="0">
                <a:latin typeface="Arial Narrow"/>
                <a:ea typeface="Arial Narrow"/>
                <a:cs typeface="Arial Narrow"/>
                <a:sym typeface="Arial Narrow"/>
              </a:rPr>
              <a:t>The </a:t>
            </a:r>
            <a:r>
              <a:rPr lang="en-US" dirty="0" err="1">
                <a:latin typeface="Arial Narrow"/>
                <a:ea typeface="Arial Narrow"/>
                <a:cs typeface="Arial Narrow"/>
                <a:sym typeface="Arial Narrow"/>
              </a:rPr>
              <a:t>CoastWatch</a:t>
            </a:r>
            <a:r>
              <a:rPr lang="en-US" dirty="0">
                <a:latin typeface="Arial Narrow"/>
                <a:ea typeface="Arial Narrow"/>
                <a:cs typeface="Arial Narrow"/>
                <a:sym typeface="Arial Narrow"/>
              </a:rPr>
              <a:t> Synthetic Aperture Radar (SAR) instructional series </a:t>
            </a:r>
            <a:br>
              <a:rPr lang="en-US" dirty="0"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lang="en-US" dirty="0">
                <a:latin typeface="Arial Narrow"/>
                <a:ea typeface="Arial Narrow"/>
                <a:cs typeface="Arial Narrow"/>
                <a:sym typeface="Arial Narrow"/>
              </a:rPr>
              <a:t>consists of three (3) training modules:</a:t>
            </a:r>
            <a:endParaRPr dirty="0"/>
          </a:p>
          <a:p>
            <a:pPr marL="508000" lvl="1" indent="0" algn="l" rtl="0">
              <a:lnSpc>
                <a:spcPct val="110000"/>
              </a:lnSpc>
              <a:spcBef>
                <a:spcPts val="1600"/>
              </a:spcBef>
              <a:spcAft>
                <a:spcPts val="0"/>
              </a:spcAft>
              <a:buSzPts val="2800"/>
              <a:buNone/>
            </a:pPr>
            <a:r>
              <a:rPr lang="en-US" b="1" dirty="0">
                <a:latin typeface="Arial Narrow"/>
                <a:ea typeface="Arial Narrow"/>
                <a:cs typeface="Arial Narrow"/>
                <a:sym typeface="Arial Narrow"/>
              </a:rPr>
              <a:t>Module 1: </a:t>
            </a:r>
            <a:r>
              <a:rPr lang="en-US" dirty="0">
                <a:latin typeface="Arial Narrow"/>
                <a:ea typeface="Arial Narrow"/>
                <a:cs typeface="Arial Narrow"/>
                <a:sym typeface="Arial Narrow"/>
              </a:rPr>
              <a:t>An overview of SAR (this module)</a:t>
            </a:r>
            <a:br>
              <a:rPr lang="en-US" dirty="0">
                <a:latin typeface="Arial Narrow"/>
                <a:ea typeface="Arial Narrow"/>
                <a:cs typeface="Arial Narrow"/>
                <a:sym typeface="Arial Narrow"/>
              </a:rPr>
            </a:br>
            <a:endParaRPr dirty="0">
              <a:latin typeface="Arial Narrow"/>
              <a:ea typeface="Arial Narrow"/>
              <a:cs typeface="Arial Narrow"/>
              <a:sym typeface="Arial Narrow"/>
            </a:endParaRPr>
          </a:p>
          <a:p>
            <a:pPr marL="50800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b="1" dirty="0">
                <a:latin typeface="Arial Narrow"/>
                <a:ea typeface="Arial Narrow"/>
                <a:cs typeface="Arial Narrow"/>
                <a:sym typeface="Arial Narrow"/>
              </a:rPr>
              <a:t>Module 2: </a:t>
            </a:r>
            <a:r>
              <a:rPr lang="en-US" dirty="0">
                <a:latin typeface="Arial Narrow"/>
                <a:ea typeface="Arial Narrow"/>
                <a:cs typeface="Arial Narrow"/>
                <a:sym typeface="Arial Narrow"/>
              </a:rPr>
              <a:t>Descriptions of available SAR products and where to find them 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sz="2000" dirty="0">
              <a:latin typeface="Arial Narrow"/>
              <a:ea typeface="Arial Narrow"/>
              <a:cs typeface="Arial Narrow"/>
              <a:sym typeface="Arial Narrow"/>
            </a:endParaRPr>
          </a:p>
          <a:p>
            <a:pPr marL="914400" lvl="1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sz="2000" dirty="0">
              <a:latin typeface="Arial Narrow"/>
              <a:ea typeface="Arial Narrow"/>
              <a:cs typeface="Arial Narrow"/>
              <a:sym typeface="Arial Narrow"/>
            </a:endParaRPr>
          </a:p>
          <a:p>
            <a:pPr marL="50800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b="1" dirty="0">
                <a:latin typeface="Arial Narrow"/>
                <a:ea typeface="Arial Narrow"/>
                <a:cs typeface="Arial Narrow"/>
                <a:sym typeface="Arial Narrow"/>
              </a:rPr>
              <a:t>Module 3: </a:t>
            </a:r>
            <a:r>
              <a:rPr lang="en-US" dirty="0">
                <a:latin typeface="Arial Narrow"/>
                <a:ea typeface="Arial Narrow"/>
                <a:cs typeface="Arial Narrow"/>
                <a:sym typeface="Arial Narrow"/>
              </a:rPr>
              <a:t>Examples of how various phenomena appear in SAR imagery </a:t>
            </a:r>
            <a:br>
              <a:rPr lang="en-US" sz="2000" dirty="0">
                <a:latin typeface="Arial Narrow"/>
                <a:ea typeface="Arial Narrow"/>
                <a:cs typeface="Arial Narrow"/>
                <a:sym typeface="Arial Narrow"/>
              </a:rPr>
            </a:br>
            <a:endParaRPr sz="2000" dirty="0"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32" name="Google Shape;132;p25"/>
          <p:cNvSpPr txBox="1">
            <a:spLocks noGrp="1"/>
          </p:cNvSpPr>
          <p:nvPr>
            <p:ph type="sldNum" idx="12"/>
          </p:nvPr>
        </p:nvSpPr>
        <p:spPr>
          <a:xfrm>
            <a:off x="11054339" y="6441410"/>
            <a:ext cx="110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  <p:pic>
        <p:nvPicPr>
          <p:cNvPr id="133" name="Google Shape;133;p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215425" y="4730836"/>
            <a:ext cx="1591236" cy="1591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E7AB97C-3F2F-4675-A67A-A337D7B73C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06"/>
    </mc:Choice>
    <mc:Fallback xmlns="">
      <p:transition spd="slow" advTm="193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5"/>
          <p:cNvSpPr txBox="1">
            <a:spLocks noGrp="1"/>
          </p:cNvSpPr>
          <p:nvPr>
            <p:ph type="title"/>
          </p:nvPr>
        </p:nvSpPr>
        <p:spPr>
          <a:xfrm>
            <a:off x="528298" y="11557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200"/>
              <a:buFont typeface="Arial"/>
              <a:buNone/>
            </a:pPr>
            <a:r>
              <a:rPr lang="en-US">
                <a:latin typeface="Arial Narrow"/>
                <a:ea typeface="Arial Narrow"/>
                <a:cs typeface="Arial Narrow"/>
                <a:sym typeface="Arial Narrow"/>
              </a:rPr>
              <a:t>The CoastWatch Synthetic Aperture Radar instructional series </a:t>
            </a:r>
            <a:endParaRPr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31" name="Google Shape;131;p25"/>
          <p:cNvSpPr txBox="1">
            <a:spLocks noGrp="1"/>
          </p:cNvSpPr>
          <p:nvPr>
            <p:ph type="body" idx="1"/>
          </p:nvPr>
        </p:nvSpPr>
        <p:spPr>
          <a:xfrm>
            <a:off x="1018606" y="1165614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6675" lvl="0" indent="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 dirty="0">
                <a:latin typeface="Arial Narrow"/>
                <a:ea typeface="Arial Narrow"/>
                <a:cs typeface="Arial Narrow"/>
                <a:sym typeface="Arial Narrow"/>
              </a:rPr>
              <a:t>The </a:t>
            </a:r>
            <a:r>
              <a:rPr lang="en-US" dirty="0" err="1">
                <a:latin typeface="Arial Narrow"/>
                <a:ea typeface="Arial Narrow"/>
                <a:cs typeface="Arial Narrow"/>
                <a:sym typeface="Arial Narrow"/>
              </a:rPr>
              <a:t>CoastWatch</a:t>
            </a:r>
            <a:r>
              <a:rPr lang="en-US" dirty="0">
                <a:latin typeface="Arial Narrow"/>
                <a:ea typeface="Arial Narrow"/>
                <a:cs typeface="Arial Narrow"/>
                <a:sym typeface="Arial Narrow"/>
              </a:rPr>
              <a:t> Synthetic Aperture Radar (SAR) instructional series </a:t>
            </a:r>
            <a:br>
              <a:rPr lang="en-US" dirty="0"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lang="en-US" dirty="0">
                <a:latin typeface="Arial Narrow"/>
                <a:ea typeface="Arial Narrow"/>
                <a:cs typeface="Arial Narrow"/>
                <a:sym typeface="Arial Narrow"/>
              </a:rPr>
              <a:t>consists of three (3) training modules:</a:t>
            </a:r>
            <a:endParaRPr dirty="0"/>
          </a:p>
          <a:p>
            <a:pPr marL="508000" lvl="1" indent="0" algn="l" rtl="0">
              <a:lnSpc>
                <a:spcPct val="110000"/>
              </a:lnSpc>
              <a:spcBef>
                <a:spcPts val="1600"/>
              </a:spcBef>
              <a:spcAft>
                <a:spcPts val="0"/>
              </a:spcAft>
              <a:buSzPts val="2800"/>
              <a:buNone/>
            </a:pPr>
            <a:r>
              <a:rPr lang="en-US" b="1" dirty="0">
                <a:solidFill>
                  <a:schemeClr val="bg1">
                    <a:lumMod val="50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rPr>
              <a:t>Module 1: 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rPr>
              <a:t>An overview of SAR (this module)</a:t>
            </a:r>
            <a:br>
              <a:rPr lang="en-US" dirty="0">
                <a:solidFill>
                  <a:schemeClr val="bg1">
                    <a:lumMod val="50000"/>
                  </a:schemeClr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endParaRPr dirty="0">
              <a:solidFill>
                <a:schemeClr val="bg1">
                  <a:lumMod val="50000"/>
                </a:schemeClr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50800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b="1" dirty="0">
                <a:latin typeface="Arial Narrow" panose="020B0606020202030204" pitchFamily="34" charset="0"/>
                <a:ea typeface="Arial Narrow"/>
                <a:cs typeface="Arial Narrow"/>
                <a:sym typeface="Arial Narrow"/>
              </a:rPr>
              <a:t>Module 2: </a:t>
            </a:r>
            <a:r>
              <a:rPr lang="en-US" dirty="0">
                <a:latin typeface="Arial Narrow" panose="020B0606020202030204" pitchFamily="34" charset="0"/>
                <a:ea typeface="Arial Narrow"/>
                <a:cs typeface="Arial Narrow"/>
                <a:sym typeface="Arial Narrow"/>
              </a:rPr>
              <a:t>Descriptions of available SAR products and where to find </a:t>
            </a:r>
            <a:r>
              <a:rPr lang="en-US">
                <a:latin typeface="Arial Narrow" panose="020B0606020202030204" pitchFamily="34" charset="0"/>
                <a:ea typeface="Arial Narrow"/>
                <a:cs typeface="Arial Narrow"/>
                <a:sym typeface="Arial Narrow"/>
              </a:rPr>
              <a:t>them </a:t>
            </a:r>
            <a:br>
              <a:rPr lang="en-US">
                <a:latin typeface="Arial Narrow" panose="020B0606020202030204" pitchFamily="34" charset="0"/>
                <a:ea typeface="Arial Narrow"/>
                <a:cs typeface="Arial Narrow"/>
                <a:sym typeface="Arial Narrow"/>
              </a:rPr>
            </a:br>
            <a:r>
              <a:rPr lang="en-US">
                <a:latin typeface="Arial Narrow" panose="020B0606020202030204" pitchFamily="34" charset="0"/>
                <a:ea typeface="Arial Narrow"/>
                <a:cs typeface="Arial Narrow"/>
                <a:sym typeface="Arial Narrow"/>
              </a:rPr>
              <a:t>(in development)</a:t>
            </a:r>
            <a:endParaRPr dirty="0">
              <a:latin typeface="Arial Narrow" panose="020B0606020202030204" pitchFamily="34" charset="0"/>
              <a:cs typeface="Arial" panose="020B0604020202020204" pitchFamily="34" charset="0"/>
            </a:endParaRPr>
          </a:p>
          <a:p>
            <a:pPr marL="914400" lvl="1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dirty="0">
              <a:latin typeface="Arial Narrow" panose="020B0606020202030204" pitchFamily="34" charset="0"/>
              <a:ea typeface="Arial Narrow"/>
              <a:cs typeface="Arial Narrow"/>
              <a:sym typeface="Arial Narrow"/>
            </a:endParaRPr>
          </a:p>
          <a:p>
            <a:pPr marL="914400" lvl="1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 dirty="0">
              <a:latin typeface="Arial Narrow" panose="020B0606020202030204" pitchFamily="34" charset="0"/>
              <a:ea typeface="Arial Narrow"/>
              <a:cs typeface="Arial Narrow"/>
              <a:sym typeface="Arial Narrow"/>
            </a:endParaRPr>
          </a:p>
          <a:p>
            <a:pPr marL="50800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b="1" dirty="0">
                <a:latin typeface="Arial Narrow" panose="020B0606020202030204" pitchFamily="34" charset="0"/>
                <a:ea typeface="Arial Narrow"/>
                <a:cs typeface="Arial Narrow"/>
                <a:sym typeface="Arial Narrow"/>
              </a:rPr>
              <a:t>Module 3: </a:t>
            </a:r>
            <a:r>
              <a:rPr lang="en-US" dirty="0">
                <a:latin typeface="Arial Narrow" panose="020B0606020202030204" pitchFamily="34" charset="0"/>
                <a:ea typeface="Arial Narrow"/>
                <a:cs typeface="Arial Narrow"/>
                <a:sym typeface="Arial Narrow"/>
              </a:rPr>
              <a:t>Examples of how various phenomena appear in SAR </a:t>
            </a:r>
            <a:r>
              <a:rPr lang="en-US">
                <a:latin typeface="Arial Narrow" panose="020B0606020202030204" pitchFamily="34" charset="0"/>
                <a:ea typeface="Arial Narrow"/>
                <a:cs typeface="Arial Narrow"/>
                <a:sym typeface="Arial Narrow"/>
              </a:rPr>
              <a:t>imagery </a:t>
            </a:r>
          </a:p>
          <a:p>
            <a:pPr marL="508000" lvl="1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>
                <a:latin typeface="Arial Narrow" panose="020B0606020202030204" pitchFamily="34" charset="0"/>
                <a:ea typeface="Arial Narrow"/>
                <a:cs typeface="Arial Narrow"/>
                <a:sym typeface="Arial Narrow"/>
              </a:rPr>
              <a:t>(in development)</a:t>
            </a:r>
            <a:br>
              <a:rPr lang="en-US" sz="2000" dirty="0">
                <a:latin typeface="Arial Narrow"/>
                <a:ea typeface="Arial Narrow"/>
                <a:cs typeface="Arial Narrow"/>
                <a:sym typeface="Arial Narrow"/>
              </a:rPr>
            </a:br>
            <a:endParaRPr sz="2000" dirty="0"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32" name="Google Shape;132;p25"/>
          <p:cNvSpPr txBox="1">
            <a:spLocks noGrp="1"/>
          </p:cNvSpPr>
          <p:nvPr>
            <p:ph type="sldNum" idx="12"/>
          </p:nvPr>
        </p:nvSpPr>
        <p:spPr>
          <a:xfrm>
            <a:off x="11054339" y="6441410"/>
            <a:ext cx="110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fld id="{00000000-1234-1234-1234-123412341234}" type="slidenum">
              <a:rPr lang="en-US"/>
              <a:t>30</a:t>
            </a:fld>
            <a:endParaRPr/>
          </a:p>
        </p:txBody>
      </p:sp>
      <p:pic>
        <p:nvPicPr>
          <p:cNvPr id="133" name="Google Shape;133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215425" y="4730836"/>
            <a:ext cx="1591236" cy="159123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538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06"/>
    </mc:Choice>
    <mc:Fallback xmlns="">
      <p:transition spd="slow" advTm="19306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19d5354de87_0_0"/>
          <p:cNvSpPr txBox="1">
            <a:spLocks noGrp="1"/>
          </p:cNvSpPr>
          <p:nvPr>
            <p:ph type="title"/>
          </p:nvPr>
        </p:nvSpPr>
        <p:spPr>
          <a:xfrm>
            <a:off x="528298" y="11557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200"/>
              <a:buFont typeface="Arial"/>
              <a:buNone/>
            </a:pPr>
            <a:r>
              <a:rPr lang="en-US">
                <a:latin typeface="Arial Narrow"/>
                <a:ea typeface="Arial Narrow"/>
                <a:cs typeface="Arial Narrow"/>
                <a:sym typeface="Arial Narrow"/>
              </a:rPr>
              <a:t>Module 1: An overview of Synthetic Aperture Radar (SAR)</a:t>
            </a:r>
            <a:endParaRPr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40" name="Google Shape;140;g19d5354de87_0_0"/>
          <p:cNvSpPr txBox="1">
            <a:spLocks noGrp="1"/>
          </p:cNvSpPr>
          <p:nvPr>
            <p:ph type="body" idx="1"/>
          </p:nvPr>
        </p:nvSpPr>
        <p:spPr>
          <a:xfrm>
            <a:off x="1346038" y="1036641"/>
            <a:ext cx="9499924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080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800" b="1" dirty="0">
                <a:latin typeface="Arial"/>
                <a:ea typeface="Arial"/>
                <a:cs typeface="Arial"/>
                <a:sym typeface="Arial"/>
              </a:rPr>
              <a:t>Outline</a:t>
            </a:r>
            <a:endParaRPr dirty="0"/>
          </a:p>
          <a:p>
            <a:pPr marL="50800" lvl="0" indent="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2800"/>
              <a:buNone/>
            </a:pP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Why should I </a:t>
            </a:r>
            <a:r>
              <a:rPr lang="en-US" sz="2400" dirty="0"/>
              <a:t>care about SAR</a:t>
            </a:r>
            <a:endParaRPr dirty="0"/>
          </a:p>
          <a:p>
            <a:pPr marL="914400" lvl="1" indent="-3810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What can SAR measure? 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3810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The pros and cons of using SAR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800" lvl="0" indent="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2800"/>
              <a:buNone/>
            </a:pP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Background</a:t>
            </a:r>
            <a:endParaRPr dirty="0"/>
          </a:p>
          <a:p>
            <a:pPr marL="914400" lvl="1" indent="-3810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Radar and how it works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914400" lvl="1" indent="-3810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How is SAR different from standard radar?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0800" lvl="0" indent="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2800"/>
              <a:buNone/>
            </a:pP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SAR specifications</a:t>
            </a:r>
            <a:endParaRPr dirty="0"/>
          </a:p>
          <a:p>
            <a:pPr marL="914400" lvl="1" indent="-3810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SAR Frequency Bands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914400" lvl="1" indent="-3810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SAR Polarization 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50800" lvl="0" indent="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SzPts val="2800"/>
              <a:buNone/>
            </a:pPr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Overview of SAR satellite missions and products</a:t>
            </a:r>
            <a:endParaRPr sz="24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g19d5354de87_0_0"/>
          <p:cNvSpPr txBox="1">
            <a:spLocks noGrp="1"/>
          </p:cNvSpPr>
          <p:nvPr>
            <p:ph type="sldNum" idx="12"/>
          </p:nvPr>
        </p:nvSpPr>
        <p:spPr>
          <a:xfrm>
            <a:off x="11054339" y="6441410"/>
            <a:ext cx="11040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31351E7-E63D-42F4-8799-3B3489BC0D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911"/>
    </mc:Choice>
    <mc:Fallback xmlns="">
      <p:transition spd="slow" advTm="169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7"/>
          <p:cNvSpPr txBox="1">
            <a:spLocks noGrp="1"/>
          </p:cNvSpPr>
          <p:nvPr>
            <p:ph type="body" idx="1"/>
          </p:nvPr>
        </p:nvSpPr>
        <p:spPr>
          <a:xfrm>
            <a:off x="372675" y="1106500"/>
            <a:ext cx="3526500" cy="4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400" b="1" cap="small" dirty="0">
                <a:latin typeface="Arial Narrow"/>
                <a:ea typeface="Arial Narrow"/>
                <a:cs typeface="Arial Narrow"/>
                <a:sym typeface="Arial Narrow"/>
              </a:rPr>
              <a:t>Oceanic</a:t>
            </a:r>
            <a:endParaRPr sz="2400" cap="small" dirty="0">
              <a:latin typeface="Arial Narrow"/>
              <a:ea typeface="Arial Narrow"/>
              <a:cs typeface="Arial Narrow"/>
              <a:sym typeface="Arial Narrow"/>
            </a:endParaRPr>
          </a:p>
          <a:p>
            <a:pPr marL="342900" lvl="1" indent="0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000" b="1" dirty="0">
                <a:latin typeface="Arial Narrow"/>
                <a:ea typeface="Arial Narrow"/>
                <a:cs typeface="Arial Narrow"/>
                <a:sym typeface="Arial Narrow"/>
              </a:rPr>
              <a:t>Surface Waves</a:t>
            </a:r>
            <a:r>
              <a:rPr lang="en-US" sz="2000" dirty="0"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3088" lvl="2" indent="-127000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1600" dirty="0">
                <a:latin typeface="Arial Narrow"/>
                <a:ea typeface="Arial Narrow"/>
                <a:cs typeface="Arial Narrow"/>
                <a:sym typeface="Arial Narrow"/>
              </a:rPr>
              <a:t> Significant Wave Height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3088" lvl="2" indent="-127000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1600" dirty="0">
                <a:latin typeface="Arial Narrow"/>
                <a:ea typeface="Arial Narrow"/>
                <a:cs typeface="Arial Narrow"/>
                <a:sym typeface="Arial Narrow"/>
              </a:rPr>
              <a:t> Wave Spectra</a:t>
            </a:r>
            <a:endParaRPr sz="1600" dirty="0">
              <a:latin typeface="Arial Narrow"/>
              <a:ea typeface="Arial Narrow"/>
              <a:cs typeface="Arial Narrow"/>
              <a:sym typeface="Arial Narrow"/>
            </a:endParaRPr>
          </a:p>
          <a:p>
            <a:pPr marL="342900" lvl="0" indent="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</a:pPr>
            <a:r>
              <a:rPr lang="en-US" sz="2000" b="1" dirty="0">
                <a:latin typeface="Arial Narrow"/>
                <a:ea typeface="Arial Narrow"/>
                <a:cs typeface="Arial Narrow"/>
                <a:sym typeface="Arial Narrow"/>
              </a:rPr>
              <a:t>Surfactants (Biogenic Slicks,    </a:t>
            </a:r>
            <a:endParaRPr sz="2000" b="1" dirty="0">
              <a:latin typeface="Arial Narrow"/>
              <a:ea typeface="Arial Narrow"/>
              <a:cs typeface="Arial Narrow"/>
              <a:sym typeface="Arial Narrow"/>
            </a:endParaRPr>
          </a:p>
          <a:p>
            <a:pPr marL="34290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None/>
            </a:pPr>
            <a:r>
              <a:rPr lang="en-US" sz="2000" b="1" dirty="0">
                <a:latin typeface="Arial Narrow"/>
                <a:ea typeface="Arial Narrow"/>
                <a:cs typeface="Arial Narrow"/>
                <a:sym typeface="Arial Narrow"/>
              </a:rPr>
              <a:t>                       Oil Seeps)</a:t>
            </a:r>
            <a:endParaRPr sz="2000" b="1" dirty="0">
              <a:latin typeface="Arial Narrow"/>
              <a:ea typeface="Arial Narrow"/>
              <a:cs typeface="Arial Narrow"/>
              <a:sym typeface="Arial Narrow"/>
            </a:endParaRPr>
          </a:p>
          <a:p>
            <a:pPr marL="342900" lvl="0" indent="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2500"/>
              <a:buNone/>
            </a:pPr>
            <a:r>
              <a:rPr lang="en-US" sz="2000" b="1" dirty="0">
                <a:latin typeface="Arial Narrow"/>
                <a:ea typeface="Arial Narrow"/>
                <a:cs typeface="Arial Narrow"/>
                <a:sym typeface="Arial Narrow"/>
              </a:rPr>
              <a:t>Sea Ice</a:t>
            </a:r>
            <a:endParaRPr sz="2000" dirty="0">
              <a:latin typeface="Arial Narrow"/>
              <a:ea typeface="Arial Narrow"/>
              <a:cs typeface="Arial Narrow"/>
              <a:sym typeface="Arial Narrow"/>
            </a:endParaRPr>
          </a:p>
          <a:p>
            <a:pPr marL="342900" lvl="1" indent="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000" b="1" dirty="0">
                <a:latin typeface="Arial Narrow"/>
                <a:ea typeface="Arial Narrow"/>
                <a:cs typeface="Arial Narrow"/>
                <a:sym typeface="Arial Narrow"/>
              </a:rPr>
              <a:t>Internal Waves</a:t>
            </a:r>
            <a:endParaRPr sz="2000" b="1" dirty="0">
              <a:latin typeface="Arial Narrow"/>
              <a:ea typeface="Arial Narrow"/>
              <a:cs typeface="Arial Narrow"/>
              <a:sym typeface="Arial Narrow"/>
            </a:endParaRPr>
          </a:p>
          <a:p>
            <a:pPr marL="342900" lvl="1" indent="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000" b="1" dirty="0">
                <a:latin typeface="Arial Narrow"/>
                <a:ea typeface="Arial Narrow"/>
                <a:cs typeface="Arial Narrow"/>
                <a:sym typeface="Arial Narrow"/>
              </a:rPr>
              <a:t>Currents and Fronts</a:t>
            </a:r>
            <a:endParaRPr sz="2000" b="1" dirty="0">
              <a:latin typeface="Arial Narrow"/>
              <a:ea typeface="Arial Narrow"/>
              <a:cs typeface="Arial Narrow"/>
              <a:sym typeface="Arial Narrow"/>
            </a:endParaRPr>
          </a:p>
          <a:p>
            <a:pPr marL="342900" lvl="1" indent="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000" b="1" dirty="0">
                <a:latin typeface="Arial Narrow"/>
                <a:ea typeface="Arial Narrow"/>
                <a:cs typeface="Arial Narrow"/>
                <a:sym typeface="Arial Narrow"/>
              </a:rPr>
              <a:t>Eddies</a:t>
            </a:r>
            <a:endParaRPr sz="2000" b="1" dirty="0">
              <a:latin typeface="Arial Narrow"/>
              <a:ea typeface="Arial Narrow"/>
              <a:cs typeface="Arial Narrow"/>
              <a:sym typeface="Arial Narrow"/>
            </a:endParaRPr>
          </a:p>
          <a:p>
            <a:pPr marL="342900" lvl="1" indent="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000" b="1" dirty="0">
                <a:latin typeface="Arial Narrow"/>
                <a:ea typeface="Arial Narrow"/>
                <a:cs typeface="Arial Narrow"/>
                <a:sym typeface="Arial Narrow"/>
              </a:rPr>
              <a:t>Upwelling</a:t>
            </a:r>
            <a:endParaRPr sz="2000" b="1" dirty="0">
              <a:latin typeface="Arial Narrow"/>
              <a:ea typeface="Arial Narrow"/>
              <a:cs typeface="Arial Narrow"/>
              <a:sym typeface="Arial Narrow"/>
            </a:endParaRPr>
          </a:p>
          <a:p>
            <a:pPr marL="342900" lvl="1" indent="0" algn="l" rtl="0">
              <a:lnSpc>
                <a:spcPct val="110000"/>
              </a:lnSpc>
              <a:spcBef>
                <a:spcPts val="600"/>
              </a:spcBef>
              <a:spcAft>
                <a:spcPts val="1000"/>
              </a:spcAft>
              <a:buClr>
                <a:schemeClr val="dk1"/>
              </a:buClr>
              <a:buSzPts val="2400"/>
              <a:buNone/>
            </a:pPr>
            <a:r>
              <a:rPr lang="en-US" sz="2000" b="1" dirty="0">
                <a:latin typeface="Arial Narrow"/>
                <a:ea typeface="Arial Narrow"/>
                <a:cs typeface="Arial Narrow"/>
                <a:sym typeface="Arial Narrow"/>
              </a:rPr>
              <a:t>Underwater Topography</a:t>
            </a:r>
            <a:endParaRPr sz="2000" b="1" dirty="0"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47" name="Google Shape;147;p27"/>
          <p:cNvSpPr txBox="1">
            <a:spLocks noGrp="1"/>
          </p:cNvSpPr>
          <p:nvPr>
            <p:ph type="body" idx="2"/>
          </p:nvPr>
        </p:nvSpPr>
        <p:spPr>
          <a:xfrm>
            <a:off x="4250028" y="1106500"/>
            <a:ext cx="4217400" cy="50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400" b="1" cap="small">
                <a:latin typeface="Arial Narrow"/>
                <a:ea typeface="Arial Narrow"/>
                <a:cs typeface="Arial Narrow"/>
                <a:sym typeface="Arial Narrow"/>
              </a:rPr>
              <a:t>Atmospheric</a:t>
            </a:r>
            <a:endParaRPr sz="2400" cap="small">
              <a:latin typeface="Arial Narrow"/>
              <a:ea typeface="Arial Narrow"/>
              <a:cs typeface="Arial Narrow"/>
              <a:sym typeface="Arial Narrow"/>
            </a:endParaRPr>
          </a:p>
          <a:p>
            <a:pPr marL="431800" lvl="1" indent="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000" b="1">
                <a:latin typeface="Arial Narrow"/>
                <a:ea typeface="Arial Narrow"/>
                <a:cs typeface="Arial Narrow"/>
                <a:sym typeface="Arial Narrow"/>
              </a:rPr>
              <a:t>Surface Wind</a:t>
            </a:r>
            <a:endParaRPr sz="2000" b="1">
              <a:latin typeface="Arial Narrow"/>
              <a:ea typeface="Arial Narrow"/>
              <a:cs typeface="Arial Narrow"/>
              <a:sym typeface="Arial Narrow"/>
            </a:endParaRPr>
          </a:p>
          <a:p>
            <a:pPr marL="431800" lvl="1" indent="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000" b="1">
                <a:latin typeface="Arial Narrow"/>
                <a:ea typeface="Arial Narrow"/>
                <a:cs typeface="Arial Narrow"/>
                <a:sym typeface="Arial Narrow"/>
              </a:rPr>
              <a:t>Convection Cells / Rolls</a:t>
            </a:r>
            <a:endParaRPr sz="2000" b="1">
              <a:latin typeface="Arial Narrow"/>
              <a:ea typeface="Arial Narrow"/>
              <a:cs typeface="Arial Narrow"/>
              <a:sym typeface="Arial Narrow"/>
            </a:endParaRPr>
          </a:p>
          <a:p>
            <a:pPr marL="431800" lvl="1" indent="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000" b="1">
                <a:latin typeface="Arial Narrow"/>
                <a:ea typeface="Arial Narrow"/>
                <a:cs typeface="Arial Narrow"/>
                <a:sym typeface="Arial Narrow"/>
              </a:rPr>
              <a:t>Storm Systems </a:t>
            </a:r>
            <a:endParaRPr sz="2000" b="1">
              <a:latin typeface="Arial Narrow"/>
              <a:ea typeface="Arial Narrow"/>
              <a:cs typeface="Arial Narrow"/>
              <a:sym typeface="Arial Narrow"/>
            </a:endParaRPr>
          </a:p>
          <a:p>
            <a:pPr marL="431800" lvl="1" indent="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000" b="1">
                <a:latin typeface="Arial Narrow"/>
                <a:ea typeface="Arial Narrow"/>
                <a:cs typeface="Arial Narrow"/>
                <a:sym typeface="Arial Narrow"/>
              </a:rPr>
              <a:t>Vortex Streets</a:t>
            </a:r>
            <a:endParaRPr sz="2000" b="1">
              <a:latin typeface="Arial Narrow"/>
              <a:ea typeface="Arial Narrow"/>
              <a:cs typeface="Arial Narrow"/>
              <a:sym typeface="Arial Narrow"/>
            </a:endParaRPr>
          </a:p>
          <a:p>
            <a:pPr marL="431800" lvl="1" indent="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000" b="1">
                <a:latin typeface="Arial Narrow"/>
                <a:ea typeface="Arial Narrow"/>
                <a:cs typeface="Arial Narrow"/>
                <a:sym typeface="Arial Narrow"/>
              </a:rPr>
              <a:t>Gravity Waves</a:t>
            </a:r>
            <a:endParaRPr sz="2000" b="1">
              <a:latin typeface="Arial Narrow"/>
              <a:ea typeface="Arial Narrow"/>
              <a:cs typeface="Arial Narrow"/>
              <a:sym typeface="Arial Narrow"/>
            </a:endParaRPr>
          </a:p>
          <a:p>
            <a:pPr marL="431800" lvl="1" indent="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000" b="1">
                <a:latin typeface="Arial Narrow"/>
                <a:ea typeface="Arial Narrow"/>
                <a:cs typeface="Arial Narrow"/>
                <a:sym typeface="Arial Narrow"/>
              </a:rPr>
              <a:t>Rain Cells / Thunderstorms</a:t>
            </a:r>
            <a:endParaRPr sz="2000" b="1">
              <a:latin typeface="Arial Narrow"/>
              <a:ea typeface="Arial Narrow"/>
              <a:cs typeface="Arial Narrow"/>
              <a:sym typeface="Arial Narrow"/>
            </a:endParaRPr>
          </a:p>
          <a:p>
            <a:pPr marL="0" marR="0" lvl="0" indent="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en-US" sz="2400" b="1" i="0" u="none" strike="noStrike" cap="small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Anthropogenic</a:t>
            </a:r>
            <a:endParaRPr sz="2400" b="0" i="0" u="none" strike="noStrike" cap="small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431800" marR="0" lvl="1" indent="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Hard Targets (Ships/Oil Platforms)</a:t>
            </a:r>
            <a:endParaRPr sz="2000" b="1">
              <a:latin typeface="Arial Narrow"/>
              <a:ea typeface="Arial Narrow"/>
              <a:cs typeface="Arial Narrow"/>
              <a:sym typeface="Arial Narrow"/>
            </a:endParaRPr>
          </a:p>
          <a:p>
            <a:pPr marL="431800" marR="0" lvl="1" indent="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Ship Wakes</a:t>
            </a:r>
            <a:endParaRPr sz="2000" b="1" i="0" u="none" strike="noStrike" cap="none">
              <a:solidFill>
                <a:srgbClr val="262626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431800" marR="0" lvl="1" indent="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000" b="1" i="0" u="none" strike="noStrike" cap="none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Pollution (Oil Spills)</a:t>
            </a:r>
            <a:endParaRPr b="1"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48" name="Google Shape;148;p27"/>
          <p:cNvSpPr txBox="1">
            <a:spLocks noGrp="1"/>
          </p:cNvSpPr>
          <p:nvPr>
            <p:ph type="title"/>
          </p:nvPr>
        </p:nvSpPr>
        <p:spPr>
          <a:xfrm>
            <a:off x="528298" y="1155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200"/>
              <a:buFont typeface="Arial"/>
              <a:buNone/>
            </a:pPr>
            <a:r>
              <a:rPr lang="en-US">
                <a:latin typeface="Arial Narrow"/>
                <a:ea typeface="Arial Narrow"/>
                <a:cs typeface="Arial Narrow"/>
                <a:sym typeface="Arial Narrow"/>
              </a:rPr>
              <a:t>What can be detected by SAR?</a:t>
            </a:r>
            <a:endParaRPr/>
          </a:p>
        </p:txBody>
      </p:sp>
      <p:sp>
        <p:nvSpPr>
          <p:cNvPr id="149" name="Google Shape;149;p27"/>
          <p:cNvSpPr txBox="1">
            <a:spLocks noGrp="1"/>
          </p:cNvSpPr>
          <p:nvPr>
            <p:ph type="body" idx="2"/>
          </p:nvPr>
        </p:nvSpPr>
        <p:spPr>
          <a:xfrm>
            <a:off x="7971853" y="1138200"/>
            <a:ext cx="4217400" cy="50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400" b="1" cap="small">
                <a:latin typeface="Arial Narrow"/>
                <a:ea typeface="Arial Narrow"/>
                <a:cs typeface="Arial Narrow"/>
                <a:sym typeface="Arial Narrow"/>
              </a:rPr>
              <a:t>Coastal / Land</a:t>
            </a:r>
            <a:endParaRPr sz="2400" cap="small">
              <a:latin typeface="Arial Narrow"/>
              <a:ea typeface="Arial Narrow"/>
              <a:cs typeface="Arial Narrow"/>
              <a:sym typeface="Arial Narrow"/>
            </a:endParaRPr>
          </a:p>
          <a:p>
            <a:pPr marL="431800" lvl="1" indent="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000" b="1">
                <a:latin typeface="Arial Narrow"/>
                <a:ea typeface="Arial Narrow"/>
                <a:cs typeface="Arial Narrow"/>
                <a:sym typeface="Arial Narrow"/>
              </a:rPr>
              <a:t>Flooding and Inundation</a:t>
            </a:r>
            <a:endParaRPr sz="2000" b="1">
              <a:latin typeface="Arial Narrow"/>
              <a:ea typeface="Arial Narrow"/>
              <a:cs typeface="Arial Narrow"/>
              <a:sym typeface="Arial Narrow"/>
            </a:endParaRPr>
          </a:p>
          <a:p>
            <a:pPr marL="431800" lvl="1" indent="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000" b="1">
                <a:latin typeface="Arial Narrow"/>
                <a:ea typeface="Arial Narrow"/>
                <a:cs typeface="Arial Narrow"/>
                <a:sym typeface="Arial Narrow"/>
              </a:rPr>
              <a:t>Shorelines</a:t>
            </a:r>
            <a:endParaRPr sz="2000" b="1">
              <a:latin typeface="Arial Narrow"/>
              <a:ea typeface="Arial Narrow"/>
              <a:cs typeface="Arial Narrow"/>
              <a:sym typeface="Arial Narrow"/>
            </a:endParaRPr>
          </a:p>
          <a:p>
            <a:pPr marL="431800" lvl="1" indent="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000" b="1">
                <a:latin typeface="Arial Narrow"/>
                <a:ea typeface="Arial Narrow"/>
                <a:cs typeface="Arial Narrow"/>
                <a:sym typeface="Arial Narrow"/>
              </a:rPr>
              <a:t>Land Use</a:t>
            </a:r>
            <a:endParaRPr sz="2000" b="1">
              <a:latin typeface="Arial Narrow"/>
              <a:ea typeface="Arial Narrow"/>
              <a:cs typeface="Arial Narrow"/>
              <a:sym typeface="Arial Narrow"/>
            </a:endParaRPr>
          </a:p>
          <a:p>
            <a:pPr marL="431800" lvl="1" indent="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000" b="1">
                <a:latin typeface="Arial Narrow"/>
                <a:ea typeface="Arial Narrow"/>
                <a:cs typeface="Arial Narrow"/>
                <a:sym typeface="Arial Narrow"/>
              </a:rPr>
              <a:t>Land Deformation (interferometry)</a:t>
            </a:r>
            <a:endParaRPr sz="2000" b="1">
              <a:latin typeface="Arial Narrow"/>
              <a:ea typeface="Arial Narrow"/>
              <a:cs typeface="Arial Narrow"/>
              <a:sym typeface="Arial Narrow"/>
            </a:endParaRPr>
          </a:p>
          <a:p>
            <a:pPr marL="431800" lvl="1" indent="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000" b="1">
                <a:latin typeface="Arial Narrow"/>
                <a:ea typeface="Arial Narrow"/>
                <a:cs typeface="Arial Narrow"/>
                <a:sym typeface="Arial Narrow"/>
              </a:rPr>
              <a:t>Burn Scar Identification</a:t>
            </a:r>
            <a:endParaRPr sz="2000" b="1"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50" name="Google Shape;150;p27"/>
          <p:cNvSpPr txBox="1"/>
          <p:nvPr/>
        </p:nvSpPr>
        <p:spPr>
          <a:xfrm>
            <a:off x="8519875" y="5949250"/>
            <a:ext cx="3526500" cy="43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/>
              <a:t>…there are many other applications</a:t>
            </a:r>
            <a:endParaRPr sz="1600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79800D0-3AD9-495E-AE4F-624FAB4B64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712"/>
    </mc:Choice>
    <mc:Fallback xmlns="">
      <p:transition spd="slow" advTm="307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3"/>
          <p:cNvSpPr txBox="1">
            <a:spLocks noGrp="1"/>
          </p:cNvSpPr>
          <p:nvPr>
            <p:ph type="body" idx="1"/>
          </p:nvPr>
        </p:nvSpPr>
        <p:spPr>
          <a:xfrm>
            <a:off x="783815" y="1214717"/>
            <a:ext cx="5272321" cy="32674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400" b="1" dirty="0">
                <a:latin typeface="Arial Narrow"/>
                <a:ea typeface="Arial Narrow"/>
                <a:cs typeface="Arial Narrow"/>
                <a:sym typeface="Arial Narrow"/>
              </a:rPr>
              <a:t>SAR Advantages</a:t>
            </a:r>
            <a:r>
              <a:rPr lang="en-US" sz="2400" dirty="0">
                <a:latin typeface="Arial Narrow"/>
                <a:ea typeface="Arial Narrow"/>
                <a:cs typeface="Arial Narrow"/>
                <a:sym typeface="Arial Narrow"/>
              </a:rPr>
              <a:t> </a:t>
            </a:r>
            <a:endParaRPr sz="2400" dirty="0"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1" indent="-234950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</a:pPr>
            <a:r>
              <a:rPr lang="en-US" sz="2000" dirty="0">
                <a:latin typeface="Arial Narrow"/>
                <a:ea typeface="Arial Narrow"/>
                <a:cs typeface="Arial Narrow"/>
                <a:sym typeface="Arial Narrow"/>
              </a:rPr>
              <a:t>Data collection is independent of lighting and cloud conditions</a:t>
            </a:r>
            <a:endParaRPr sz="2000" dirty="0"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1" indent="-23495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</a:pPr>
            <a:r>
              <a:rPr lang="en-US" sz="2000" dirty="0">
                <a:latin typeface="Arial Narrow"/>
                <a:ea typeface="Arial Narrow"/>
                <a:cs typeface="Arial Narrow"/>
                <a:sym typeface="Arial Narrow"/>
              </a:rPr>
              <a:t>Wide area coverage (100–450 km swath) 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lvl="1" indent="-23495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</a:pPr>
            <a:r>
              <a:rPr lang="en-US" sz="2000" dirty="0">
                <a:latin typeface="Arial Narrow"/>
                <a:ea typeface="Arial Narrow"/>
                <a:cs typeface="Arial Narrow"/>
                <a:sym typeface="Arial Narrow"/>
              </a:rPr>
              <a:t>High resolution coverage (30-100 m)</a:t>
            </a:r>
            <a:endParaRPr sz="2000" dirty="0"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1" indent="-23495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</a:pPr>
            <a:r>
              <a:rPr lang="en-US" sz="2000" dirty="0">
                <a:latin typeface="Arial Narrow"/>
                <a:ea typeface="Arial Narrow"/>
                <a:cs typeface="Arial Narrow"/>
                <a:sym typeface="Arial Narrow"/>
              </a:rPr>
              <a:t>Fine resolution is available (1m-3m) </a:t>
            </a:r>
            <a:endParaRPr sz="2000" dirty="0"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1" indent="-234950" algn="l" rtl="0">
              <a:lnSpc>
                <a:spcPct val="110000"/>
              </a:lnSpc>
              <a:spcBef>
                <a:spcPts val="1000"/>
              </a:spcBef>
              <a:spcAft>
                <a:spcPts val="1000"/>
              </a:spcAft>
              <a:buClr>
                <a:schemeClr val="dk1"/>
              </a:buClr>
              <a:buSzPts val="1900"/>
              <a:buFont typeface="Arial"/>
              <a:buChar char="•"/>
            </a:pPr>
            <a:r>
              <a:rPr lang="en-US" sz="2000" dirty="0">
                <a:latin typeface="Arial Narrow"/>
                <a:ea typeface="Arial Narrow"/>
                <a:cs typeface="Arial Narrow"/>
                <a:sym typeface="Arial Narrow"/>
              </a:rPr>
              <a:t>Many different products can be derived</a:t>
            </a:r>
            <a:endParaRPr sz="2000" dirty="0"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56" name="Google Shape;156;p33"/>
          <p:cNvSpPr txBox="1">
            <a:spLocks noGrp="1"/>
          </p:cNvSpPr>
          <p:nvPr>
            <p:ph type="body" idx="1"/>
          </p:nvPr>
        </p:nvSpPr>
        <p:spPr>
          <a:xfrm>
            <a:off x="6190125" y="1214725"/>
            <a:ext cx="5729400" cy="145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480"/>
              </a:spcBef>
              <a:spcAft>
                <a:spcPts val="0"/>
              </a:spcAft>
              <a:buSzPts val="2800"/>
              <a:buNone/>
            </a:pPr>
            <a:r>
              <a:rPr lang="en-US" sz="2400" b="1">
                <a:latin typeface="Arial Narrow"/>
                <a:ea typeface="Arial Narrow"/>
                <a:cs typeface="Arial Narrow"/>
                <a:sym typeface="Arial Narrow"/>
              </a:rPr>
              <a:t>SAR Disadvantages</a:t>
            </a:r>
            <a:endParaRPr sz="2400" b="1"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1" indent="-3429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2000">
                <a:latin typeface="Arial Narrow"/>
                <a:ea typeface="Arial Narrow"/>
                <a:cs typeface="Arial Narrow"/>
                <a:sym typeface="Arial Narrow"/>
              </a:rPr>
              <a:t>Expertise is required to interpret the data</a:t>
            </a:r>
            <a:endParaRPr sz="2000"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1" indent="-3556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2000"/>
              <a:buFont typeface="Arial Narrow"/>
              <a:buChar char="•"/>
            </a:pPr>
            <a:r>
              <a:rPr lang="en-US" sz="2000">
                <a:latin typeface="Arial Narrow"/>
                <a:ea typeface="Arial Narrow"/>
                <a:cs typeface="Arial Narrow"/>
                <a:sym typeface="Arial Narrow"/>
              </a:rPr>
              <a:t>Specialized software to read and calibrate</a:t>
            </a:r>
            <a:endParaRPr sz="2000">
              <a:latin typeface="Arial Narrow"/>
              <a:ea typeface="Arial Narrow"/>
              <a:cs typeface="Arial Narrow"/>
              <a:sym typeface="Arial Narrow"/>
            </a:endParaRPr>
          </a:p>
          <a:p>
            <a:pPr marL="457200" lvl="1" indent="-36830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2200"/>
              <a:buChar char="•"/>
            </a:pPr>
            <a:r>
              <a:rPr lang="en-US" sz="2000">
                <a:latin typeface="Arial Narrow"/>
                <a:ea typeface="Arial Narrow"/>
                <a:cs typeface="Arial Narrow"/>
                <a:sym typeface="Arial Narrow"/>
              </a:rPr>
              <a:t>Scheduled data acquisitions limit global coverage </a:t>
            </a:r>
            <a:endParaRPr sz="2000"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57" name="Google Shape;157;p33"/>
          <p:cNvSpPr txBox="1"/>
          <p:nvPr/>
        </p:nvSpPr>
        <p:spPr>
          <a:xfrm>
            <a:off x="6190125" y="3190200"/>
            <a:ext cx="5676600" cy="184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62626"/>
              </a:buClr>
              <a:buSzPts val="2800"/>
              <a:buFont typeface="Arial"/>
              <a:buNone/>
            </a:pPr>
            <a:r>
              <a:rPr lang="en-US" sz="2400" b="1" i="0" u="none" strike="noStrike" cap="none">
                <a:solidFill>
                  <a:srgbClr val="262626"/>
                </a:solidFill>
                <a:latin typeface="Arial Narrow"/>
                <a:ea typeface="Arial Narrow"/>
                <a:cs typeface="Arial Narrow"/>
                <a:sym typeface="Arial Narrow"/>
              </a:rPr>
              <a:t>Traditional </a:t>
            </a:r>
            <a:r>
              <a:rPr lang="en-US" sz="2400" b="1">
                <a:solidFill>
                  <a:srgbClr val="262626"/>
                </a:solidFill>
                <a:latin typeface="Arial Narrow"/>
                <a:ea typeface="Arial Narrow"/>
                <a:cs typeface="Arial Narrow"/>
                <a:sym typeface="Arial Narrow"/>
              </a:rPr>
              <a:t>barriers </a:t>
            </a:r>
            <a:endParaRPr/>
          </a:p>
          <a:p>
            <a:pPr marL="400050" marR="0" lvl="1" indent="-342900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262626"/>
                </a:solidFill>
                <a:latin typeface="Arial Narrow"/>
                <a:ea typeface="Arial Narrow"/>
                <a:cs typeface="Arial Narrow"/>
                <a:sym typeface="Arial Narrow"/>
              </a:rPr>
              <a:t>Cost - free access is now available       </a:t>
            </a:r>
            <a:endParaRPr/>
          </a:p>
          <a:p>
            <a:pPr marL="400050" marR="0" lvl="1" indent="-342900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en-US" sz="2000" b="0" i="0" u="none" strike="noStrike" cap="none">
                <a:solidFill>
                  <a:srgbClr val="262626"/>
                </a:solidFill>
                <a:latin typeface="Arial Narrow"/>
                <a:ea typeface="Arial Narrow"/>
                <a:cs typeface="Arial Narrow"/>
                <a:sym typeface="Arial Narrow"/>
              </a:rPr>
              <a:t>Difficulty in reading and interpreted data</a:t>
            </a:r>
            <a:endParaRPr sz="2000">
              <a:solidFill>
                <a:srgbClr val="262626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400050" marR="0" lvl="1" indent="-355600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rgbClr val="262626"/>
              </a:buClr>
              <a:buSzPts val="2000"/>
              <a:buFont typeface="Arial Narrow"/>
              <a:buChar char="•"/>
            </a:pPr>
            <a:r>
              <a:rPr lang="en-US" sz="2000">
                <a:solidFill>
                  <a:srgbClr val="262626"/>
                </a:solidFill>
                <a:latin typeface="Arial Narrow"/>
                <a:ea typeface="Arial Narrow"/>
                <a:cs typeface="Arial Narrow"/>
                <a:sym typeface="Arial Narrow"/>
              </a:rPr>
              <a:t>Irregular temporal revisit times</a:t>
            </a:r>
            <a:endParaRPr sz="2000">
              <a:solidFill>
                <a:srgbClr val="262626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58" name="Google Shape;158;p33"/>
          <p:cNvSpPr txBox="1">
            <a:spLocks noGrp="1"/>
          </p:cNvSpPr>
          <p:nvPr>
            <p:ph type="title"/>
          </p:nvPr>
        </p:nvSpPr>
        <p:spPr>
          <a:xfrm>
            <a:off x="528298" y="1155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200"/>
              <a:buFont typeface="Arial"/>
              <a:buNone/>
            </a:pPr>
            <a:r>
              <a:rPr lang="en-US">
                <a:latin typeface="Arial"/>
                <a:ea typeface="Arial"/>
                <a:cs typeface="Arial"/>
                <a:sym typeface="Arial"/>
              </a:rPr>
              <a:t>The pros and cons of SAR measurements</a:t>
            </a:r>
            <a:endParaRPr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A64423D-2D55-4856-8B77-B5F29B15E4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999"/>
    </mc:Choice>
    <mc:Fallback xmlns="">
      <p:transition spd="slow" advTm="479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34"/>
          <p:cNvSpPr txBox="1">
            <a:spLocks noGrp="1"/>
          </p:cNvSpPr>
          <p:nvPr>
            <p:ph type="body" idx="1"/>
          </p:nvPr>
        </p:nvSpPr>
        <p:spPr>
          <a:xfrm>
            <a:off x="1032983" y="1337120"/>
            <a:ext cx="10515600" cy="44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7938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400" dirty="0">
                <a:solidFill>
                  <a:schemeClr val="dk1"/>
                </a:solidFill>
                <a:highlight>
                  <a:srgbClr val="FFFFFF"/>
                </a:highlight>
                <a:latin typeface="Arial Narrow"/>
                <a:ea typeface="Arial Narrow"/>
                <a:cs typeface="Arial Narrow"/>
                <a:sym typeface="Arial Narrow"/>
              </a:rPr>
              <a:t>The acronym RADAR stands for </a:t>
            </a:r>
            <a:r>
              <a:rPr lang="en-US" sz="2400" dirty="0" err="1">
                <a:solidFill>
                  <a:schemeClr val="dk1"/>
                </a:solidFill>
                <a:highlight>
                  <a:srgbClr val="FFFFFF"/>
                </a:highlight>
                <a:latin typeface="Arial Narrow"/>
                <a:ea typeface="Arial Narrow"/>
                <a:cs typeface="Arial Narrow"/>
                <a:sym typeface="Arial Narrow"/>
              </a:rPr>
              <a:t>RAdio</a:t>
            </a:r>
            <a:r>
              <a:rPr lang="en-US" sz="2400" dirty="0">
                <a:solidFill>
                  <a:schemeClr val="dk1"/>
                </a:solidFill>
                <a:highlight>
                  <a:srgbClr val="FFFFFF"/>
                </a:highlight>
                <a:latin typeface="Arial Narrow"/>
                <a:ea typeface="Arial Narrow"/>
                <a:cs typeface="Arial Narrow"/>
                <a:sym typeface="Arial Narrow"/>
              </a:rPr>
              <a:t> Detection And Ranging</a:t>
            </a:r>
            <a:endParaRPr dirty="0"/>
          </a:p>
          <a:p>
            <a:pPr marL="808038" lvl="1" indent="-34290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400"/>
              <a:buChar char="•"/>
            </a:pPr>
            <a:r>
              <a:rPr lang="en-US" sz="2000" dirty="0">
                <a:solidFill>
                  <a:schemeClr val="dk1"/>
                </a:solidFill>
                <a:highlight>
                  <a:srgbClr val="FFFFFF"/>
                </a:highlight>
                <a:latin typeface="Arial Narrow"/>
                <a:ea typeface="Arial Narrow"/>
                <a:cs typeface="Arial Narrow"/>
                <a:sym typeface="Arial Narrow"/>
              </a:rPr>
              <a:t>Any system that </a:t>
            </a:r>
            <a:r>
              <a:rPr lang="en-US" sz="2000" i="1" dirty="0">
                <a:solidFill>
                  <a:schemeClr val="dk1"/>
                </a:solidFill>
                <a:highlight>
                  <a:srgbClr val="FFFFFF"/>
                </a:highlight>
                <a:latin typeface="Arial Narrow"/>
                <a:ea typeface="Arial Narrow"/>
                <a:cs typeface="Arial Narrow"/>
                <a:sym typeface="Arial Narrow"/>
              </a:rPr>
              <a:t>actively</a:t>
            </a:r>
            <a:r>
              <a:rPr lang="en-US" sz="2000" dirty="0">
                <a:solidFill>
                  <a:schemeClr val="dk1"/>
                </a:solidFill>
                <a:highlight>
                  <a:srgbClr val="FFFFFF"/>
                </a:highlight>
                <a:latin typeface="Arial Narrow"/>
                <a:ea typeface="Arial Narrow"/>
                <a:cs typeface="Arial Narrow"/>
                <a:sym typeface="Arial Narrow"/>
              </a:rPr>
              <a:t> sends electromagnetic microwaves from a satellite </a:t>
            </a:r>
            <a:br>
              <a:rPr lang="en-US" sz="2000" dirty="0">
                <a:solidFill>
                  <a:schemeClr val="dk1"/>
                </a:solidFill>
                <a:highlight>
                  <a:srgbClr val="FFFFFF"/>
                </a:highlight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lang="en-US" sz="2000" dirty="0">
                <a:solidFill>
                  <a:schemeClr val="dk1"/>
                </a:solidFill>
                <a:highlight>
                  <a:srgbClr val="FFFFFF"/>
                </a:highlight>
                <a:latin typeface="Arial Narrow"/>
                <a:ea typeface="Arial Narrow"/>
                <a:cs typeface="Arial Narrow"/>
                <a:sym typeface="Arial Narrow"/>
              </a:rPr>
              <a:t>or an aircraft (or police car) and detects the return signal </a:t>
            </a:r>
            <a:endParaRPr sz="2400" dirty="0">
              <a:solidFill>
                <a:schemeClr val="dk1"/>
              </a:solidFill>
              <a:highlight>
                <a:srgbClr val="FFFFFF"/>
              </a:highlight>
              <a:latin typeface="Arial Narrow"/>
              <a:ea typeface="Arial Narrow"/>
              <a:cs typeface="Arial Narrow"/>
              <a:sym typeface="Arial Narrow"/>
            </a:endParaRPr>
          </a:p>
          <a:p>
            <a:pPr marL="0" lvl="0" indent="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 sz="2400" dirty="0">
                <a:solidFill>
                  <a:schemeClr val="dk1"/>
                </a:solidFill>
                <a:highlight>
                  <a:srgbClr val="FFFFFF"/>
                </a:highlight>
                <a:latin typeface="Arial Narrow"/>
                <a:ea typeface="Arial Narrow"/>
                <a:cs typeface="Arial Narrow"/>
                <a:sym typeface="Arial Narrow"/>
              </a:rPr>
              <a:t>Ranging refers to </a:t>
            </a:r>
            <a:r>
              <a:rPr lang="en-US" sz="2400" dirty="0">
                <a:solidFill>
                  <a:schemeClr val="dk1"/>
                </a:solidFill>
                <a:highlight>
                  <a:schemeClr val="lt1"/>
                </a:highlight>
                <a:latin typeface="Arial Narrow"/>
                <a:ea typeface="Arial Narrow"/>
                <a:cs typeface="Arial Narrow"/>
                <a:sym typeface="Arial Narrow"/>
              </a:rPr>
              <a:t>measuring </a:t>
            </a:r>
            <a:r>
              <a:rPr lang="en-US" sz="2400" dirty="0">
                <a:solidFill>
                  <a:schemeClr val="dk1"/>
                </a:solidFill>
                <a:highlight>
                  <a:srgbClr val="FFFFFF"/>
                </a:highlight>
                <a:latin typeface="Arial Narrow"/>
                <a:ea typeface="Arial Narrow"/>
                <a:cs typeface="Arial Narrow"/>
                <a:sym typeface="Arial Narrow"/>
              </a:rPr>
              <a:t>distance</a:t>
            </a:r>
            <a:endParaRPr dirty="0"/>
          </a:p>
          <a:p>
            <a:pPr marL="800100" lvl="1" indent="-3429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</a:pPr>
            <a:r>
              <a:rPr lang="en-US" sz="2000" dirty="0">
                <a:solidFill>
                  <a:schemeClr val="dk1"/>
                </a:solidFill>
                <a:highlight>
                  <a:srgbClr val="FFFFFF"/>
                </a:highlight>
                <a:latin typeface="Arial Narrow"/>
                <a:ea typeface="Arial Narrow"/>
                <a:cs typeface="Arial Narrow"/>
                <a:sym typeface="Arial Narrow"/>
              </a:rPr>
              <a:t>The distance from the sensor to the target</a:t>
            </a:r>
            <a:endParaRPr sz="2000" dirty="0">
              <a:solidFill>
                <a:schemeClr val="dk1"/>
              </a:solidFill>
              <a:highlight>
                <a:srgbClr val="FFFFFF"/>
              </a:highlight>
              <a:latin typeface="Arial Narrow"/>
              <a:ea typeface="Arial Narrow"/>
              <a:cs typeface="Arial Narrow"/>
              <a:sym typeface="Arial Narrow"/>
            </a:endParaRPr>
          </a:p>
          <a:p>
            <a:pPr marL="0" lvl="0" indent="0" algn="l" rtl="0">
              <a:lnSpc>
                <a:spcPct val="110000"/>
              </a:lnSpc>
              <a:spcBef>
                <a:spcPts val="1000"/>
              </a:spcBef>
              <a:spcAft>
                <a:spcPts val="0"/>
              </a:spcAft>
              <a:buSzPts val="2800"/>
              <a:buNone/>
            </a:pPr>
            <a:r>
              <a:rPr lang="en-US" sz="2400" dirty="0">
                <a:solidFill>
                  <a:schemeClr val="dk1"/>
                </a:solidFill>
                <a:highlight>
                  <a:srgbClr val="FFFFFF"/>
                </a:highlight>
                <a:latin typeface="Arial Narrow"/>
                <a:ea typeface="Arial Narrow"/>
                <a:cs typeface="Arial Narrow"/>
                <a:sym typeface="Arial Narrow"/>
              </a:rPr>
              <a:t>Radars are active instruments, sending signals to Earth’s surface. </a:t>
            </a:r>
            <a:endParaRPr dirty="0"/>
          </a:p>
          <a:p>
            <a:pPr marL="800100" lvl="1" indent="-342900" algn="l" rtl="0">
              <a:lnSpc>
                <a:spcPct val="11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</a:pPr>
            <a:r>
              <a:rPr lang="en-US" sz="2000" dirty="0">
                <a:solidFill>
                  <a:schemeClr val="dk1"/>
                </a:solidFill>
                <a:highlight>
                  <a:srgbClr val="FFFFFF"/>
                </a:highlight>
                <a:latin typeface="Arial Narrow"/>
                <a:ea typeface="Arial Narrow"/>
                <a:cs typeface="Arial Narrow"/>
                <a:sym typeface="Arial Narrow"/>
              </a:rPr>
              <a:t>They do not depend on solar illumination, so radar observations are possible both day and night</a:t>
            </a:r>
            <a:br>
              <a:rPr lang="en-US" sz="1600" dirty="0">
                <a:solidFill>
                  <a:schemeClr val="dk1"/>
                </a:solidFill>
                <a:highlight>
                  <a:srgbClr val="FFFFFF"/>
                </a:highlight>
                <a:latin typeface="Arial Narrow"/>
                <a:ea typeface="Arial Narrow"/>
                <a:cs typeface="Arial Narrow"/>
                <a:sym typeface="Arial Narrow"/>
              </a:rPr>
            </a:br>
            <a:endParaRPr sz="1600" dirty="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sz="2400" dirty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Radars use microwaves, which penetrate through clouds and rain </a:t>
            </a:r>
            <a:endParaRPr sz="2400" dirty="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marL="801688" lvl="1" indent="-379413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Narrow"/>
              <a:buChar char="•"/>
            </a:pPr>
            <a:r>
              <a:rPr lang="en-US" sz="2000" dirty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Wavelengths are between a few millimeters up to 1 meter</a:t>
            </a:r>
            <a:endParaRPr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1688" lvl="1" indent="-379413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 Narrow"/>
              <a:buChar char="•"/>
            </a:pPr>
            <a:r>
              <a:rPr lang="en-US" sz="2000" dirty="0">
                <a:solidFill>
                  <a:schemeClr val="dk1"/>
                </a:solidFill>
                <a:latin typeface="Arial Narrow"/>
                <a:ea typeface="Arial Narrow"/>
                <a:cs typeface="Arial Narrow"/>
                <a:sym typeface="Arial Narrow"/>
              </a:rPr>
              <a:t>Radar observations are possible regardless of cloud cover</a:t>
            </a:r>
            <a:endParaRPr sz="2000" dirty="0">
              <a:solidFill>
                <a:schemeClr val="dk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64" name="Google Shape;164;p34"/>
          <p:cNvSpPr txBox="1">
            <a:spLocks noGrp="1"/>
          </p:cNvSpPr>
          <p:nvPr>
            <p:ph type="title"/>
          </p:nvPr>
        </p:nvSpPr>
        <p:spPr>
          <a:xfrm>
            <a:off x="528298" y="1155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rgbClr val="1E4E79"/>
                </a:solidFill>
                <a:latin typeface="Arial"/>
                <a:ea typeface="Arial"/>
                <a:cs typeface="Arial"/>
                <a:sym typeface="Arial"/>
              </a:rPr>
              <a:t>What’s RADAR?</a:t>
            </a:r>
            <a:endParaRPr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3401BDF-0063-4BEB-85E9-6AA4E8B01B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146"/>
    </mc:Choice>
    <mc:Fallback xmlns="">
      <p:transition spd="slow" advTm="251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p35"/>
          <p:cNvSpPr txBox="1">
            <a:spLocks noGrp="1"/>
          </p:cNvSpPr>
          <p:nvPr>
            <p:ph type="body" idx="1"/>
          </p:nvPr>
        </p:nvSpPr>
        <p:spPr>
          <a:xfrm>
            <a:off x="556463" y="1363333"/>
            <a:ext cx="7170812" cy="44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342900" lvl="0" indent="-33020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transmitter generates pulses of microwaves at regular intervals, which are focused by the antenna into a beam.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3020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beam illuminates the surface of Earth.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3020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antenna receives a portion of the transmitted signal that is reflected, or backscattered, from the Earth's surface.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lvl="0" indent="-33020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antenna length is called the </a:t>
            </a:r>
            <a:r>
              <a:rPr lang="en-US" sz="2000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aperture</a:t>
            </a: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/>
          </a:p>
          <a:p>
            <a:pPr marL="342900" lvl="0" indent="-330200" algn="l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elvetica Neue"/>
              <a:buChar char="•"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electronic system processes and records the data.</a:t>
            </a:r>
            <a:endParaRPr sz="20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0" name="Google Shape;170;p35"/>
          <p:cNvSpPr/>
          <p:nvPr/>
        </p:nvSpPr>
        <p:spPr>
          <a:xfrm>
            <a:off x="3743527" y="6030900"/>
            <a:ext cx="8364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https://appliedsciences.nasa.gov/join-mission/training/english/arset-introduction-synthetic-aperture-radar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1" name="Google Shape;171;p3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053625" y="1469423"/>
            <a:ext cx="3939950" cy="3593580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35"/>
          <p:cNvSpPr txBox="1">
            <a:spLocks noGrp="1"/>
          </p:cNvSpPr>
          <p:nvPr>
            <p:ph type="title"/>
          </p:nvPr>
        </p:nvSpPr>
        <p:spPr>
          <a:xfrm>
            <a:off x="528298" y="1155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200"/>
              <a:buFont typeface="Arial"/>
              <a:buNone/>
            </a:pPr>
            <a:r>
              <a:rPr lang="en-US">
                <a:latin typeface="Arial Narrow"/>
                <a:ea typeface="Arial Narrow"/>
                <a:cs typeface="Arial Narrow"/>
                <a:sym typeface="Arial Narrow"/>
              </a:rPr>
              <a:t>RADAR</a:t>
            </a:r>
            <a:r>
              <a:rPr lang="en-US" sz="3200" u="none" strike="noStrike" cap="none">
                <a:solidFill>
                  <a:srgbClr val="1E4E79"/>
                </a:solidFill>
                <a:latin typeface="Arial Narrow"/>
                <a:ea typeface="Arial Narrow"/>
                <a:cs typeface="Arial Narrow"/>
                <a:sym typeface="Arial Narrow"/>
              </a:rPr>
              <a:t> is composed of a transmitter, a receiver, </a:t>
            </a:r>
            <a:br>
              <a:rPr lang="en-US" sz="3200" u="none" strike="noStrike" cap="none">
                <a:solidFill>
                  <a:srgbClr val="1E4E79"/>
                </a:solidFill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lang="en-US" sz="3200" u="none" strike="noStrike" cap="none">
                <a:solidFill>
                  <a:srgbClr val="1E4E79"/>
                </a:solidFill>
                <a:latin typeface="Arial Narrow"/>
                <a:ea typeface="Arial Narrow"/>
                <a:cs typeface="Arial Narrow"/>
                <a:sym typeface="Arial Narrow"/>
              </a:rPr>
              <a:t>an antenna, and an electronic system</a:t>
            </a:r>
            <a:endParaRPr>
              <a:latin typeface="Arial Narrow"/>
              <a:ea typeface="Arial Narrow"/>
              <a:cs typeface="Arial Narrow"/>
              <a:sym typeface="Arial Narrow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53790FE-A8CD-4BCE-9331-8AE46BA5C3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578"/>
    </mc:Choice>
    <mc:Fallback xmlns="">
      <p:transition spd="slow" advTm="195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1d26fbfb8fc_7_57"/>
          <p:cNvSpPr txBox="1">
            <a:spLocks noGrp="1"/>
          </p:cNvSpPr>
          <p:nvPr>
            <p:ph type="body" idx="1"/>
          </p:nvPr>
        </p:nvSpPr>
        <p:spPr>
          <a:xfrm>
            <a:off x="6047528" y="1367723"/>
            <a:ext cx="4861500" cy="17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2000">
                <a:latin typeface="Arial Narrow"/>
                <a:ea typeface="Arial Narrow"/>
                <a:cs typeface="Arial Narrow"/>
                <a:sym typeface="Arial Narrow"/>
              </a:rPr>
              <a:t>Smooth surfaces scatter most of the radar energy away from the radar, so less signal is backscattered to the SAR antenna. </a:t>
            </a:r>
            <a:endParaRPr/>
          </a:p>
          <a:p>
            <a:pPr marL="0" lvl="0" indent="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2000">
                <a:latin typeface="Arial Narrow"/>
                <a:ea typeface="Arial Narrow"/>
                <a:cs typeface="Arial Narrow"/>
                <a:sym typeface="Arial Narrow"/>
              </a:rPr>
              <a:t>These SAR images appear black. </a:t>
            </a:r>
            <a:endParaRPr sz="2000"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78" name="Google Shape;178;g1d26fbfb8fc_7_57"/>
          <p:cNvSpPr/>
          <p:nvPr/>
        </p:nvSpPr>
        <p:spPr>
          <a:xfrm>
            <a:off x="0" y="6123950"/>
            <a:ext cx="122022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400" b="0" i="0" u="sng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Images from https://appliedsciences.nasa.gov/join-mission/training/english/arset-introduction-synthetic-aperture-radar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g1d26fbfb8fc_7_57"/>
          <p:cNvSpPr txBox="1">
            <a:spLocks noGrp="1"/>
          </p:cNvSpPr>
          <p:nvPr>
            <p:ph type="title"/>
          </p:nvPr>
        </p:nvSpPr>
        <p:spPr>
          <a:xfrm>
            <a:off x="528298" y="11557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3200"/>
              <a:buFont typeface="Arial"/>
              <a:buNone/>
            </a:pPr>
            <a:r>
              <a:rPr lang="en-US">
                <a:latin typeface="Arial Narrow"/>
                <a:ea typeface="Arial Narrow"/>
                <a:cs typeface="Arial Narrow"/>
                <a:sym typeface="Arial Narrow"/>
              </a:rPr>
              <a:t>RADAR measures the portion of the transmitter radar energy </a:t>
            </a:r>
            <a:br>
              <a:rPr lang="en-US">
                <a:latin typeface="Arial Narrow"/>
                <a:ea typeface="Arial Narrow"/>
                <a:cs typeface="Arial Narrow"/>
                <a:sym typeface="Arial Narrow"/>
              </a:rPr>
            </a:br>
            <a:r>
              <a:rPr lang="en-US">
                <a:latin typeface="Arial Narrow"/>
                <a:ea typeface="Arial Narrow"/>
                <a:cs typeface="Arial Narrow"/>
                <a:sym typeface="Arial Narrow"/>
              </a:rPr>
              <a:t>that is backscattered to the antenna</a:t>
            </a:r>
            <a:endParaRPr/>
          </a:p>
        </p:txBody>
      </p:sp>
      <p:sp>
        <p:nvSpPr>
          <p:cNvPr id="180" name="Google Shape;180;g1d26fbfb8fc_7_57"/>
          <p:cNvSpPr txBox="1"/>
          <p:nvPr/>
        </p:nvSpPr>
        <p:spPr>
          <a:xfrm>
            <a:off x="10160" y="5295217"/>
            <a:ext cx="12192000" cy="4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Normalized Radar Cross Section </a:t>
            </a:r>
            <a:r>
              <a:rPr lang="en-US" sz="2400" b="0" i="0" u="none" strike="noStrike" cap="none">
                <a:solidFill>
                  <a:srgbClr val="000000"/>
                </a:solidFill>
                <a:latin typeface="Arial Narrow"/>
                <a:ea typeface="Arial Narrow"/>
                <a:cs typeface="Arial Narrow"/>
                <a:sym typeface="Arial Narrow"/>
              </a:rPr>
              <a:t>(NRCS) is the measure of radar backscatter</a:t>
            </a:r>
            <a:endParaRPr/>
          </a:p>
        </p:txBody>
      </p:sp>
      <p:grpSp>
        <p:nvGrpSpPr>
          <p:cNvPr id="181" name="Google Shape;181;g1d26fbfb8fc_7_57"/>
          <p:cNvGrpSpPr/>
          <p:nvPr/>
        </p:nvGrpSpPr>
        <p:grpSpPr>
          <a:xfrm>
            <a:off x="883666" y="3206723"/>
            <a:ext cx="9546821" cy="1787288"/>
            <a:chOff x="786808" y="3648445"/>
            <a:chExt cx="9546821" cy="1787288"/>
          </a:xfrm>
        </p:grpSpPr>
        <p:pic>
          <p:nvPicPr>
            <p:cNvPr id="182" name="Google Shape;182;g1d26fbfb8fc_7_57"/>
            <p:cNvPicPr preferRelativeResize="0"/>
            <p:nvPr/>
          </p:nvPicPr>
          <p:blipFill rotWithShape="1">
            <a:blip r:embed="rId6">
              <a:alphaModFix/>
            </a:blip>
            <a:srcRect l="2133" t="55898"/>
            <a:stretch/>
          </p:blipFill>
          <p:spPr>
            <a:xfrm>
              <a:off x="786808" y="3648445"/>
              <a:ext cx="4390082" cy="1787288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3" name="Google Shape;183;g1d26fbfb8fc_7_57"/>
            <p:cNvSpPr txBox="1"/>
            <p:nvPr/>
          </p:nvSpPr>
          <p:spPr>
            <a:xfrm>
              <a:off x="6047529" y="4000991"/>
              <a:ext cx="4286100" cy="1401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noAutofit/>
            </a:bodyPr>
            <a:lstStyle/>
            <a:p>
              <a:pPr marL="0" marR="0" lvl="0" indent="0" algn="l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None/>
              </a:pPr>
              <a:r>
                <a:rPr lang="en-US" sz="2000" b="0" i="0" u="none" strike="noStrike" cap="none">
                  <a:solidFill>
                    <a:srgbClr val="262626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Rough surfaces backscatter more the </a:t>
              </a:r>
              <a:r>
                <a:rPr lang="en-US" sz="2000">
                  <a:solidFill>
                    <a:srgbClr val="262626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radar energy</a:t>
              </a:r>
              <a:r>
                <a:rPr lang="en-US" sz="2000" b="0" i="0" u="none" strike="noStrike" cap="none">
                  <a:solidFill>
                    <a:srgbClr val="262626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 back to the SAR antenna. </a:t>
              </a:r>
              <a:endParaRPr/>
            </a:p>
            <a:p>
              <a:pPr marL="0" marR="0" lvl="0" indent="0" algn="l" rtl="0">
                <a:lnSpc>
                  <a:spcPct val="110000"/>
                </a:lnSpc>
                <a:spcBef>
                  <a:spcPts val="600"/>
                </a:spcBef>
                <a:spcAft>
                  <a:spcPts val="0"/>
                </a:spcAft>
                <a:buClr>
                  <a:schemeClr val="dk1"/>
                </a:buClr>
                <a:buSzPts val="2000"/>
                <a:buFont typeface="Arial"/>
                <a:buNone/>
              </a:pPr>
              <a:r>
                <a:rPr lang="en-US" sz="2000" b="0" i="0" u="none" strike="noStrike" cap="none">
                  <a:solidFill>
                    <a:srgbClr val="262626"/>
                  </a:solidFill>
                  <a:latin typeface="Arial Narrow"/>
                  <a:ea typeface="Arial Narrow"/>
                  <a:cs typeface="Arial Narrow"/>
                  <a:sym typeface="Arial Narrow"/>
                </a:rPr>
                <a:t>These SAR images appear brighter</a:t>
              </a:r>
              <a:endParaRPr/>
            </a:p>
          </p:txBody>
        </p:sp>
      </p:grpSp>
      <p:grpSp>
        <p:nvGrpSpPr>
          <p:cNvPr id="184" name="Google Shape;184;g1d26fbfb8fc_7_57"/>
          <p:cNvGrpSpPr/>
          <p:nvPr/>
        </p:nvGrpSpPr>
        <p:grpSpPr>
          <a:xfrm>
            <a:off x="780348" y="1226193"/>
            <a:ext cx="10745400" cy="1858200"/>
            <a:chOff x="683490" y="1435287"/>
            <a:chExt cx="10745400" cy="1858200"/>
          </a:xfrm>
        </p:grpSpPr>
        <p:pic>
          <p:nvPicPr>
            <p:cNvPr id="185" name="Google Shape;185;g1d26fbfb8fc_7_57"/>
            <p:cNvPicPr preferRelativeResize="0"/>
            <p:nvPr/>
          </p:nvPicPr>
          <p:blipFill rotWithShape="1">
            <a:blip r:embed="rId6">
              <a:alphaModFix/>
            </a:blip>
            <a:srcRect t="11290" b="49412"/>
            <a:stretch/>
          </p:blipFill>
          <p:spPr>
            <a:xfrm>
              <a:off x="683490" y="1546214"/>
              <a:ext cx="4493401" cy="159538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6" name="Google Shape;186;g1d26fbfb8fc_7_57"/>
            <p:cNvSpPr/>
            <p:nvPr/>
          </p:nvSpPr>
          <p:spPr>
            <a:xfrm>
              <a:off x="683490" y="1435287"/>
              <a:ext cx="10745400" cy="1858200"/>
            </a:xfrm>
            <a:prstGeom prst="roundRect">
              <a:avLst>
                <a:gd name="adj" fmla="val 16667"/>
              </a:avLst>
            </a:prstGeom>
            <a:noFill/>
            <a:ln w="25400" cap="flat" cmpd="sng">
              <a:solidFill>
                <a:srgbClr val="31538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87" name="Google Shape;187;g1d26fbfb8fc_7_57"/>
          <p:cNvSpPr/>
          <p:nvPr/>
        </p:nvSpPr>
        <p:spPr>
          <a:xfrm>
            <a:off x="780348" y="3233350"/>
            <a:ext cx="10745400" cy="1858200"/>
          </a:xfrm>
          <a:prstGeom prst="roundRect">
            <a:avLst>
              <a:gd name="adj" fmla="val 16667"/>
            </a:avLst>
          </a:prstGeom>
          <a:noFill/>
          <a:ln w="25400" cap="flat" cmpd="sng">
            <a:solidFill>
              <a:srgbClr val="31538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455943A3-2FA1-4207-BC61-51DBED522E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891"/>
    </mc:Choice>
    <mc:Fallback xmlns="">
      <p:transition spd="slow" advTm="2989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1_NOAA Title Options">
  <a:themeElements>
    <a:clrScheme name="Custom 11">
      <a:dk1>
        <a:srgbClr val="000000"/>
      </a:dk1>
      <a:lt1>
        <a:srgbClr val="FFFFFF"/>
      </a:lt1>
      <a:dk2>
        <a:srgbClr val="00467F"/>
      </a:dk2>
      <a:lt2>
        <a:srgbClr val="CCE7EA"/>
      </a:lt2>
      <a:accent1>
        <a:srgbClr val="008998"/>
      </a:accent1>
      <a:accent2>
        <a:srgbClr val="CC9C4A"/>
      </a:accent2>
      <a:accent3>
        <a:srgbClr val="EA7125"/>
      </a:accent3>
      <a:accent4>
        <a:srgbClr val="738539"/>
      </a:accent4>
      <a:accent5>
        <a:srgbClr val="9C552D"/>
      </a:accent5>
      <a:accent6>
        <a:srgbClr val="C0311A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3378</TotalTime>
  <Words>2600</Words>
  <Application>Microsoft Office PowerPoint</Application>
  <PresentationFormat>Widescreen</PresentationFormat>
  <Paragraphs>411</Paragraphs>
  <Slides>30</Slides>
  <Notes>30</Notes>
  <HiddenSlides>0</HiddenSlides>
  <MMClips>28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30</vt:i4>
      </vt:variant>
    </vt:vector>
  </HeadingPairs>
  <TitlesOfParts>
    <vt:vector size="38" baseType="lpstr">
      <vt:lpstr>Helvetica Neue</vt:lpstr>
      <vt:lpstr>Arial</vt:lpstr>
      <vt:lpstr>Calibri</vt:lpstr>
      <vt:lpstr>Arial Narrow</vt:lpstr>
      <vt:lpstr>Open Sans</vt:lpstr>
      <vt:lpstr>Noto Sans Symbols</vt:lpstr>
      <vt:lpstr>1_NOAA Title Options</vt:lpstr>
      <vt:lpstr>1_Custom Design</vt:lpstr>
      <vt:lpstr>An Overview of Synthetic Aperture Radar  </vt:lpstr>
      <vt:lpstr>Sentinel-1  C-Band VV image over  Hawaii  29 May 2022 04:31 UTC</vt:lpstr>
      <vt:lpstr>The CoastWatch Synthetic Aperture Radar instructional series </vt:lpstr>
      <vt:lpstr>Module 1: An overview of Synthetic Aperture Radar (SAR)</vt:lpstr>
      <vt:lpstr>What can be detected by SAR?</vt:lpstr>
      <vt:lpstr>The pros and cons of SAR measurements</vt:lpstr>
      <vt:lpstr>What’s RADAR?</vt:lpstr>
      <vt:lpstr>RADAR is composed of a transmitter, a receiver,  an antenna, and an electronic system</vt:lpstr>
      <vt:lpstr>RADAR measures the portion of the transmitter radar energy  that is backscattered to the antenna</vt:lpstr>
      <vt:lpstr>SAR image over the Gulf of Mexico </vt:lpstr>
      <vt:lpstr>Components of ocean surface roughness contributing to backscatter</vt:lpstr>
      <vt:lpstr>Antenna size and pulse bandwidth determine spatial resolution</vt:lpstr>
      <vt:lpstr>High-resolution radar imagery requires a very large antenna </vt:lpstr>
      <vt:lpstr>How a synthetic aperture is created</vt:lpstr>
      <vt:lpstr>Recap of Synthetic Aperture Radar</vt:lpstr>
      <vt:lpstr>SAR wavelengths are grouped into labelled bands</vt:lpstr>
      <vt:lpstr>Applications of SAR Bands</vt:lpstr>
      <vt:lpstr>Wavelength changes the penetration depth of the signal</vt:lpstr>
      <vt:lpstr>Polarization</vt:lpstr>
      <vt:lpstr>Polarization</vt:lpstr>
      <vt:lpstr>Polarization</vt:lpstr>
      <vt:lpstr>SAR Scattering and Polarization </vt:lpstr>
      <vt:lpstr>Sentinel-1 is the current generation of SAR</vt:lpstr>
      <vt:lpstr>Comparison of a Sentinel-1(SAR) and VIIRS-SNPP (Ocean Color) </vt:lpstr>
      <vt:lpstr>SAR Data at CoastWatch</vt:lpstr>
      <vt:lpstr>SAR Data at Alaska Satellite Facility</vt:lpstr>
      <vt:lpstr>Sentinel-1 Data at ESA’s Copernicus Scientific Data Hub</vt:lpstr>
      <vt:lpstr>SNAP Toolbox for SAR data</vt:lpstr>
      <vt:lpstr>References and other online trainings</vt:lpstr>
      <vt:lpstr>The CoastWatch Synthetic Aperture Radar instructional series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 Overview of Synthetic Aperture Radar  </dc:title>
  <dc:creator>CoastWatch</dc:creator>
  <cp:lastModifiedBy>Melanie Abecassis</cp:lastModifiedBy>
  <cp:revision>10</cp:revision>
  <dcterms:created xsi:type="dcterms:W3CDTF">2014-05-07T21:32:41Z</dcterms:created>
  <dcterms:modified xsi:type="dcterms:W3CDTF">2023-02-08T18:46:08Z</dcterms:modified>
</cp:coreProperties>
</file>