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Helvetica Neue"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Arial Narrow" panose="020B0606020202030204" pitchFamily="34" charset="0"/>
      <p:regular r:id="rId36"/>
      <p:bold r:id="rId37"/>
      <p:italic r:id="rId38"/>
      <p:boldItalic r:id="rId39"/>
    </p:embeddedFont>
    <p:embeddedFont>
      <p:font typeface="Times" panose="0202060305040502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381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36lWXrMaqs7njfr/HZjJnHsan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24" y="90"/>
      </p:cViewPr>
      <p:guideLst>
        <p:guide orient="horz" pos="1885"/>
        <p:guide orient="horz" pos="758"/>
        <p:guide pos="38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to Part 2 of Satellite 101, part of of an online course on oceanographic satellite data products, produced by NOAA’s CoastWatch Program. My name is Cara Wilson, I’m the node manager of the West Coast Node of NOAA’s CoastWatch Program. The materials that  I will be presenting in this video were produced from a collaboration from many members of NOAA’s CoastWatch Program including Dale Robinson, Melanie Abecassis, Ron Vogel, Shelly Tomlinson, me and the late Dave Foley.</a:t>
            </a:r>
            <a:endParaRPr/>
          </a:p>
        </p:txBody>
      </p:sp>
      <p:sp>
        <p:nvSpPr>
          <p:cNvPr id="95" name="Google Shape;9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Transmittance is the opposite of absorption. Where there is a little absorption, there is high transmittance. Satellites can “see” the earth, through the atmosphere in the regions of high transmittance, the white areas on this figure.</a:t>
            </a:r>
            <a:endParaRPr/>
          </a:p>
        </p:txBody>
      </p:sp>
      <p:sp>
        <p:nvSpPr>
          <p:cNvPr id="298" name="Google Shape;29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X-Ray and shorter Ultraviolet wavelengths are almost totally attenuated, therefore these EMR bands are less relevant for remote sensing.</a:t>
            </a:r>
            <a:endParaRPr/>
          </a:p>
          <a:p>
            <a:pPr marL="0" lvl="0" indent="0" algn="l" rtl="0">
              <a:lnSpc>
                <a:spcPct val="100000"/>
              </a:lnSpc>
              <a:spcBef>
                <a:spcPts val="0"/>
              </a:spcBef>
              <a:spcAft>
                <a:spcPts val="0"/>
              </a:spcAft>
              <a:buSzPts val="1400"/>
              <a:buNone/>
            </a:pPr>
            <a:endParaRPr/>
          </a:p>
        </p:txBody>
      </p:sp>
      <p:sp>
        <p:nvSpPr>
          <p:cNvPr id="352" name="Google Shape;3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6" name="Google Shape;4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visible wavelengths, where the sun emits at the highest intensity, the atmospheric transmittance is high.</a:t>
            </a:r>
            <a:endParaRPr/>
          </a:p>
          <a:p>
            <a:pPr marL="0" lvl="0" indent="0" algn="l" rtl="0">
              <a:lnSpc>
                <a:spcPct val="100000"/>
              </a:lnSpc>
              <a:spcBef>
                <a:spcPts val="0"/>
              </a:spcBef>
              <a:spcAft>
                <a:spcPts val="0"/>
              </a:spcAft>
              <a:buSzPts val="1400"/>
              <a:buNone/>
            </a:pPr>
            <a:endParaRPr/>
          </a:p>
        </p:txBody>
      </p:sp>
      <p:sp>
        <p:nvSpPr>
          <p:cNvPr id="407" name="Google Shape;40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higher wavelengths, transmittance is reduced to narrow bands. This includes the optical windows in the thermal infrared, where the Earth’s surface emits radiation.</a:t>
            </a:r>
            <a:endParaRPr/>
          </a:p>
          <a:p>
            <a:pPr marL="0" lvl="0" indent="0" algn="l" rtl="0">
              <a:lnSpc>
                <a:spcPct val="100000"/>
              </a:lnSpc>
              <a:spcBef>
                <a:spcPts val="0"/>
              </a:spcBef>
              <a:spcAft>
                <a:spcPts val="0"/>
              </a:spcAft>
              <a:buSzPts val="1400"/>
              <a:buNone/>
            </a:pPr>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5" name="Google Shape;5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microwave, the atmosphere is nearly transparent, but radiation from the sun and earth is weak, so we need large antennas to collect enough radiation</a:t>
            </a:r>
            <a:endParaRPr/>
          </a:p>
          <a:p>
            <a:pPr marL="0" lvl="0" indent="0" algn="l" rtl="0">
              <a:lnSpc>
                <a:spcPct val="100000"/>
              </a:lnSpc>
              <a:spcBef>
                <a:spcPts val="0"/>
              </a:spcBef>
              <a:spcAft>
                <a:spcPts val="0"/>
              </a:spcAft>
              <a:buSzPts val="1400"/>
              <a:buNone/>
            </a:pPr>
            <a:endParaRPr/>
          </a:p>
        </p:txBody>
      </p:sp>
      <p:sp>
        <p:nvSpPr>
          <p:cNvPr id="516" name="Google Shape;51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I mentioned earlier, sensors measure electromagnetic radiation that is either reflected or re-emitted from the ocean. Light from the sun passes through the atmosphere and if it reaches the ocean surface it may reflect off of the surface or pass through it. Photons entering the water will either be scattered or absorbed. If absorbed, phytoplankton, non-algal particles, colored dissolved organic matter, called CDOM, or water itself will absorb the light. If scattered, it will do so in either the forward or backward direction. If in the backward direction, some of it will be re-emited from the sea surface and will be detected by a sensor. We are interested in the remote sensing reflectance, at specific wavelengths, and from these we derive the concentration of chlorophyll and other products. More details are given about this in our presentation on ocean color.</a:t>
            </a:r>
            <a:endParaRPr/>
          </a:p>
        </p:txBody>
      </p:sp>
      <p:sp>
        <p:nvSpPr>
          <p:cNvPr id="570" name="Google Shape;57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34" name="Google Shape;634;p17: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Ideally, we want to measure all of the signal within the sensor’s footprint or field of view. In reality, not all of the signal makes it to the sensor. In addition, stray emissions from outside the footprint add noise to the signal reaching the sensor. In the diagram, the rays in green show the fates of the signals coming off the ocean that we want to measure. Some of the rays make it to the sensor. Others are either absorbed by the atmosphere or scattered out of the sensor’s field of view. The red rays represent the stray radiation  reaching the sensor from outside its footprint on the sea. Atmospheric corrections are is needed to account for the missing signals, and remove the extraneous ones.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69" name="Google Shape;669;p18: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of the atmospheric components that scatter or absorb the ocean signal are well-mixed, like oxygen and nitrogen, but others are not. The distributions of water vapor, ozone and aerosols are very heterogeneous, and these components must be measured in order to correct for their impact on the satellite signal.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8" name="Google Shape;6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to sum up, a lot of different processes that affect EMR need to be accounted for and corrected for in order to get accurate measurements.  This course focuses on the application of the finished products, but recognizes that its important to understand a bit of the “sausage making” that has gone into the generation of these products.   </a:t>
            </a:r>
            <a:endParaRPr/>
          </a:p>
          <a:p>
            <a:pPr marL="0" lvl="0" indent="0" algn="l" rtl="0">
              <a:lnSpc>
                <a:spcPct val="100000"/>
              </a:lnSpc>
              <a:spcBef>
                <a:spcPts val="0"/>
              </a:spcBef>
              <a:spcAft>
                <a:spcPts val="0"/>
              </a:spcAft>
              <a:buSzPts val="1400"/>
              <a:buNone/>
            </a:pPr>
            <a:endParaRPr/>
          </a:p>
        </p:txBody>
      </p:sp>
      <p:sp>
        <p:nvSpPr>
          <p:cNvPr id="679" name="Google Shape;67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7" name="Google Shape;6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Depending on the application they were designed for, sensors measure different parts of the electromagnetic spectrum. There are sensors that operate in the visible, the infrared, and microwave sensors, including radar instruments. Sensors target specific wavelengths depending on their application. Some products can only be measured in one part of the spectrum, for example ocean color can only be measured in the visible, whereas sea-surface temperature measurements can be made in both the infrared and the microwave portions of the spectrum.</a:t>
            </a:r>
            <a:endParaRPr/>
          </a:p>
          <a:p>
            <a:pPr marL="0" lvl="0" indent="0" algn="l" rtl="0">
              <a:lnSpc>
                <a:spcPct val="100000"/>
              </a:lnSpc>
              <a:spcBef>
                <a:spcPts val="0"/>
              </a:spcBef>
              <a:spcAft>
                <a:spcPts val="0"/>
              </a:spcAft>
              <a:buSzPts val="1400"/>
              <a:buNone/>
            </a:pPr>
            <a:endParaRPr/>
          </a:p>
        </p:txBody>
      </p:sp>
      <p:sp>
        <p:nvSpPr>
          <p:cNvPr id="688" name="Google Shape;68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Part 1 I gave an overview of available oceanographic satellite products and presented the different types of orbits, resolutions and spatial coverages and other general information. In this presentation we will get into some of the nitty gritty details about how satellite measurements are made. I will discuss how light propagates through the atmosphere and water column, and back out to the satellite sensor. I will introduce the different types of sensors and get into some of the details of how measurements are made. We also have additional presentations that go into greater detail about how certain measurements and products are made.</a:t>
            </a:r>
            <a:endParaRPr/>
          </a:p>
        </p:txBody>
      </p:sp>
      <p:sp>
        <p:nvSpPr>
          <p:cNvPr id="106" name="Google Shape;1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7" name="Google Shape;6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maps out examples of the sensors and applications that are each part of the spectrum. In the yellow box are sensors that operate in the visible, which include SeaWIFS, MODIS, and VIIRS, the primary sensors for measuring ocean color. From ocean color measurement we can derive chlorophyll concentrations, turbidity and a whole suite of other products. Measurements of sea ice are made in both the near-IR and in the microwave. Other measurements made in the microwave include sea surface height, currents, wind, salinity and temperature.</a:t>
            </a:r>
            <a:endParaRPr/>
          </a:p>
          <a:p>
            <a:pPr marL="0" lvl="0" indent="0" algn="l" rtl="0">
              <a:lnSpc>
                <a:spcPct val="100000"/>
              </a:lnSpc>
              <a:spcBef>
                <a:spcPts val="0"/>
              </a:spcBef>
              <a:spcAft>
                <a:spcPts val="0"/>
              </a:spcAft>
              <a:buSzPts val="1400"/>
              <a:buNone/>
            </a:pPr>
            <a:endParaRPr/>
          </a:p>
        </p:txBody>
      </p:sp>
      <p:sp>
        <p:nvSpPr>
          <p:cNvPr id="698" name="Google Shape;69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6" name="Google Shape;7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two basic technologies used for satellite sensors. Passive sensors detect radiation from two natural sources, the sun and the earth. Active sensors measure signal that is reflected back from a pulse of energy sent down by the sensor. Most of the sensors used for oceanographic remote sensing are passive. Examples of active sensors are altimeters, scatterometers, lidars, radars.</a:t>
            </a:r>
            <a:endParaRPr/>
          </a:p>
        </p:txBody>
      </p:sp>
      <p:sp>
        <p:nvSpPr>
          <p:cNvPr id="707" name="Google Shape;70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This is an animation illustrating those two concepts.</a:t>
            </a:r>
            <a:endParaRPr/>
          </a:p>
          <a:p>
            <a:pPr marL="0" lvl="0" indent="0" algn="l" rtl="0">
              <a:lnSpc>
                <a:spcPct val="100000"/>
              </a:lnSpc>
              <a:spcBef>
                <a:spcPts val="0"/>
              </a:spcBef>
              <a:spcAft>
                <a:spcPts val="0"/>
              </a:spcAft>
              <a:buSzPts val="1400"/>
              <a:buNone/>
            </a:pPr>
            <a:endParaRPr/>
          </a:p>
        </p:txBody>
      </p:sp>
      <p:sp>
        <p:nvSpPr>
          <p:cNvPr id="719" name="Google Shape;71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a:ea typeface="Times"/>
                <a:cs typeface="Times"/>
                <a:sym typeface="Times"/>
              </a:rPr>
              <a:t>23</a:t>
            </a:fld>
            <a:endParaRPr sz="1200" b="0" i="0" u="none" strike="noStrike" cap="none">
              <a:solidFill>
                <a:srgbClr val="000000"/>
              </a:solidFill>
              <a:latin typeface="Times"/>
              <a:ea typeface="Times"/>
              <a:cs typeface="Times"/>
              <a:sym typeface="Times"/>
            </a:endParaRPr>
          </a:p>
        </p:txBody>
      </p:sp>
      <p:sp>
        <p:nvSpPr>
          <p:cNvPr id="728" name="Google Shape;72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29" name="Google Shape;729;p24: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 takes time to do all the processing necessary for atmospheric correction as well as performing quality-control. Science quality data has undergone rigorous processing and, depending on the product, can have latencies between a few weeks to a few months. For analyzing trends over time its best to use science-quality data. However, some applications need data as soon as possible. To accommodate this need, some products are also offered as near-real time products, with a latency of hours to days after collection. Near-real time products have undergone a less rigorous processing and so should be used with caution.</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concludes part 2 of the Satellite 101 presentations. We have additional presentations that go into greater details about how measurements are made for ocean color, sea-surface temperature and altimetry, winds and salinity.</a:t>
            </a:r>
            <a:endParaRPr/>
          </a:p>
          <a:p>
            <a:pPr marL="0" lvl="0" indent="0" algn="l" rtl="0">
              <a:lnSpc>
                <a:spcPct val="100000"/>
              </a:lnSpc>
              <a:spcBef>
                <a:spcPts val="0"/>
              </a:spcBef>
              <a:spcAft>
                <a:spcPts val="0"/>
              </a:spcAft>
              <a:buSzPts val="1400"/>
              <a:buNone/>
            </a:pPr>
            <a:endParaRPr/>
          </a:p>
        </p:txBody>
      </p:sp>
      <p:sp>
        <p:nvSpPr>
          <p:cNvPr id="738" name="Google Shape;73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satellites fly over a region of the ocean, its sensors record light, or electromagnetic radiation, within its field of view. The radiation measured by the satellite has either been emitted by the ocean, or has been emitted by the sun and reflected by the ocean. In both cases the radiation passes through the atmosphere before being received by the satellite sensor. There are multiple processes that can affect the signal as it passes through the atmosphere.</a:t>
            </a:r>
            <a:endParaRPr/>
          </a:p>
        </p:txBody>
      </p:sp>
      <p:sp>
        <p:nvSpPr>
          <p:cNvPr id="117" name="Google Shape;11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atmosphere between the satellite and the ocean surface has big impacts on the signal that we want to measure. It can scatter or absorb the energy so that it is not detected by the sensor. Scattering of the energy can also result in detection of energy that is not coming from the ocean, and needs to be accounted for. Accounting for the absorption and scattering of energy in the atmosphere is part of the atmospheric correction process that is undertaken as part of creating usable products. A lot of corrections are necessary in order to obtain accurate estimates of the ocean phenomenon that we are measuring,.</a:t>
            </a:r>
            <a:endParaRPr/>
          </a:p>
        </p:txBody>
      </p:sp>
      <p:sp>
        <p:nvSpPr>
          <p:cNvPr id="144" name="Google Shape;14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talk about electromagnetic radiation, or EMR, in more detail. As energy is emitted from the sun and the surface of the Earth, photons travel at different wavelengths. The EMR spectrum is divided into bands by wavelength ranges. Wavelength bands useful for remote sensing are in the visible, infrared (IR), and microwave wavelengths, which is the area indicated by the shaded box on this slide. </a:t>
            </a:r>
            <a:endParaRPr/>
          </a:p>
        </p:txBody>
      </p:sp>
      <p:sp>
        <p:nvSpPr>
          <p:cNvPr id="200" name="Google Shape;20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Planets and stars emit radiation, called black body radiation. There is a close relationship between the spectrum of the light they emit and their temperature. The lower their temperature, the weaker the intensity of the light they emit, and the higher their peak wavelength, as can bee seen here in the graphs of emission intensity versus wavelength for a number of different temperatures.  </a:t>
            </a:r>
            <a:endParaRPr/>
          </a:p>
        </p:txBody>
      </p:sp>
      <p:sp>
        <p:nvSpPr>
          <p:cNvPr id="223" name="Google Shape;2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we compare the sun’s emission vs the earth’s emission, we can see that because the sun is much warmer than the earth, the intensity of its light is much higher, and it’s spectrum peaks in the visible, whereas the Earth’s emission peak is at longer wavelengths in the thermal infrared, with a much weaker intensity. The light that is received by the satellite sensors is a combination of the two and their interaction with the atmosphere.</a:t>
            </a:r>
            <a:endParaRPr/>
          </a:p>
        </p:txBody>
      </p:sp>
      <p:sp>
        <p:nvSpPr>
          <p:cNvPr id="236" name="Google Shape;23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Earth is not a perfect black body, meaning that other properties aside from temperature impact how effectively radiation is emitted from the earth. Emissivity is a measure of how effectively an object emits thermal energy. And we can take advantage of the changes in emissivity to measure different properties in the ocean. For example while water and sea ice have a similar emissivity in the infrared, their values in the microwave portion of the spectrum are very different, allowing for differentiating sea ice from water.</a:t>
            </a:r>
            <a:endParaRPr/>
          </a:p>
        </p:txBody>
      </p:sp>
      <p:sp>
        <p:nvSpPr>
          <p:cNvPr id="264" name="Google Shape;2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influence of the atmosphere depends on the wavelength of electromagnetic radiation. The atmosphere is opaque to radiation at many wavelengths, due to the absorption by atmospheric gases, these are the areas shown in black on these graphs. There are only certain wavelengths through which radiation may be fully or partly transmitted. Remote sensing focuses on those transmission ranges, the so-called atmospheric windows, which are the non-black regions.   </a:t>
            </a:r>
            <a:endParaRPr/>
          </a:p>
          <a:p>
            <a:pPr marL="0" lvl="0" indent="0" algn="l" rtl="0">
              <a:lnSpc>
                <a:spcPct val="100000"/>
              </a:lnSpc>
              <a:spcBef>
                <a:spcPts val="0"/>
              </a:spcBef>
              <a:spcAft>
                <a:spcPts val="0"/>
              </a:spcAft>
              <a:buSzPts val="1400"/>
              <a:buNone/>
            </a:pPr>
            <a:endParaRPr/>
          </a:p>
        </p:txBody>
      </p:sp>
      <p:sp>
        <p:nvSpPr>
          <p:cNvPr id="286" name="Google Shape;2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No photo">
  <p:cSld name="Title - No photo">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3168251" y="1327929"/>
            <a:ext cx="7313491" cy="7887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1F4E79"/>
              </a:buClr>
              <a:buSzPts val="3200"/>
              <a:buFont typeface="Arial Narrow"/>
              <a:buNone/>
              <a:defRPr sz="3200" b="1" i="0" u="none" strike="noStrike" cap="none">
                <a:solidFill>
                  <a:srgbClr val="1F4E7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8"/>
          <p:cNvSpPr txBox="1">
            <a:spLocks noGrp="1"/>
          </p:cNvSpPr>
          <p:nvPr>
            <p:ph type="body" idx="1"/>
          </p:nvPr>
        </p:nvSpPr>
        <p:spPr>
          <a:xfrm>
            <a:off x="4269317" y="2707458"/>
            <a:ext cx="7313083" cy="12244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262626"/>
              </a:buClr>
              <a:buSzPts val="2400"/>
              <a:buFont typeface="Arial"/>
              <a:buNone/>
              <a:defRPr sz="2400" b="0" i="0" u="none" strike="noStrike" cap="none">
                <a:solidFill>
                  <a:srgbClr val="262626"/>
                </a:solidFill>
                <a:latin typeface="Arial Narrow"/>
                <a:ea typeface="Arial Narrow"/>
                <a:cs typeface="Arial Narrow"/>
                <a:sym typeface="Arial Narrow"/>
              </a:defRPr>
            </a:lvl1pPr>
            <a:lvl2pPr marL="914400" marR="0" lvl="1" indent="-431800" algn="l" rtl="0">
              <a:lnSpc>
                <a:spcPct val="100000"/>
              </a:lnSpc>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7" name="Google Shape;17;p28"/>
          <p:cNvSpPr txBox="1">
            <a:spLocks noGrp="1"/>
          </p:cNvSpPr>
          <p:nvPr>
            <p:ph type="body" idx="2"/>
          </p:nvPr>
        </p:nvSpPr>
        <p:spPr>
          <a:xfrm>
            <a:off x="154517" y="4807237"/>
            <a:ext cx="7313083" cy="577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20"/>
              </a:spcBef>
              <a:spcAft>
                <a:spcPts val="0"/>
              </a:spcAft>
              <a:buClr>
                <a:srgbClr val="262626"/>
              </a:buClr>
              <a:buSzPts val="1600"/>
              <a:buFont typeface="Arial"/>
              <a:buNone/>
              <a:defRPr sz="1600" b="0" i="0" u="none" strike="noStrike" cap="none">
                <a:solidFill>
                  <a:srgbClr val="262626"/>
                </a:solidFill>
                <a:latin typeface="Arial Narrow"/>
                <a:ea typeface="Arial Narrow"/>
                <a:cs typeface="Arial Narrow"/>
                <a:sym typeface="Arial Narrow"/>
              </a:defRPr>
            </a:lvl1pPr>
            <a:lvl2pPr marL="914400" marR="0" lvl="1" indent="-431800" algn="l" rtl="0">
              <a:lnSpc>
                <a:spcPct val="100000"/>
              </a:lnSpc>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8" name="Google Shape;18;p28"/>
          <p:cNvSpPr/>
          <p:nvPr/>
        </p:nvSpPr>
        <p:spPr>
          <a:xfrm>
            <a:off x="372533" y="2201333"/>
            <a:ext cx="1557867" cy="897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E4E79"/>
              </a:buClr>
              <a:buSzPts val="3200"/>
              <a:buFont typeface="Arial Narrow"/>
              <a:buNone/>
              <a:defRPr sz="3200"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marL="914400" lvl="1" indent="-406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marL="1371600" lvl="2" indent="-3810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marL="1828800" lvl="3" indent="-3556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marL="2286000" lvl="4" indent="-3556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8"/>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38"/>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E4E79"/>
              </a:buClr>
              <a:buSzPts val="3200"/>
              <a:buFont typeface="Arial Narrow"/>
              <a:buNone/>
              <a:defRPr sz="3200"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a:spLocks noGrp="1"/>
          </p:cNvSpPr>
          <p:nvPr>
            <p:ph type="pic" idx="2"/>
          </p:nvPr>
        </p:nvSpPr>
        <p:spPr>
          <a:xfrm>
            <a:off x="5183188" y="987425"/>
            <a:ext cx="6172200" cy="4873625"/>
          </a:xfrm>
          <a:prstGeom prst="rect">
            <a:avLst/>
          </a:prstGeom>
          <a:noFill/>
          <a:ln>
            <a:noFill/>
          </a:ln>
        </p:spPr>
      </p:sp>
      <p:sp>
        <p:nvSpPr>
          <p:cNvPr id="75" name="Google Shape;75;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9"/>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39"/>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3920331" y="-14470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40"/>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1"/>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41"/>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4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2"/>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42"/>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19"/>
        <p:cNvGrpSpPr/>
        <p:nvPr/>
      </p:nvGrpSpPr>
      <p:grpSpPr>
        <a:xfrm>
          <a:off x="0" y="0"/>
          <a:ext cx="0" cy="0"/>
          <a:chOff x="0" y="0"/>
          <a:chExt cx="0" cy="0"/>
        </a:xfrm>
      </p:grpSpPr>
      <p:sp>
        <p:nvSpPr>
          <p:cNvPr id="20" name="Google Shape;20;p3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lnSpc>
                <a:spcPct val="100000"/>
              </a:lnSpc>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2" name="Google Shape;22;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3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Narrow"/>
                <a:ea typeface="Arial Narrow"/>
                <a:cs typeface="Arial Narrow"/>
                <a:sym typeface="Arial Narrow"/>
              </a:defRPr>
            </a:lvl1pPr>
            <a:lvl2pPr marR="0" lvl="1"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Arial Narrow"/>
                <a:ea typeface="Arial Narrow"/>
                <a:cs typeface="Arial Narrow"/>
                <a:sym typeface="Arial Narrow"/>
              </a:defRPr>
            </a:lvl2pPr>
            <a:lvl3pPr marR="0" lvl="2"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3pPr>
            <a:lvl4pPr marR="0" lvl="3"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4pPr>
            <a:lvl5pPr marR="0" lvl="4"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26" name="Google Shape;26;p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7" name="Google Shape;27;p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28" name="Google Shape;28;p3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31" name="Google Shape;31;p3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32" name="Google Shape;32;p3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0"/>
          <p:cNvSpPr txBox="1">
            <a:spLocks noGrp="1"/>
          </p:cNvSpPr>
          <p:nvPr>
            <p:ph type="sldNum" idx="12"/>
          </p:nvPr>
        </p:nvSpPr>
        <p:spPr>
          <a:xfrm>
            <a:off x="11214980"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30"/>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50" name="Google Shape;50;p31"/>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511740"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solidFill>
                  <a:srgbClr val="262626"/>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solidFill>
                  <a:srgbClr val="262626"/>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marL="1828800" lvl="3"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marL="2286000" lvl="4"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5"/>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35"/>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36"/>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7"/>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37"/>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p:nvPr/>
        </p:nvSpPr>
        <p:spPr>
          <a:xfrm>
            <a:off x="-12253" y="4417161"/>
            <a:ext cx="12227564" cy="2457785"/>
          </a:xfrm>
          <a:custGeom>
            <a:avLst/>
            <a:gdLst/>
            <a:ahLst/>
            <a:cxnLst/>
            <a:rect l="l" t="t" r="r" b="b"/>
            <a:pathLst>
              <a:path w="9170673" h="2457785" extrusionOk="0">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11" name="Google Shape;11;p27"/>
          <p:cNvSpPr/>
          <p:nvPr/>
        </p:nvSpPr>
        <p:spPr>
          <a:xfrm>
            <a:off x="-12253" y="0"/>
            <a:ext cx="12227564" cy="37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pic>
        <p:nvPicPr>
          <p:cNvPr id="12" name="Google Shape;12;p27"/>
          <p:cNvPicPr preferRelativeResize="0"/>
          <p:nvPr/>
        </p:nvPicPr>
        <p:blipFill rotWithShape="1">
          <a:blip r:embed="rId7">
            <a:alphaModFix/>
          </a:blip>
          <a:srcRect/>
          <a:stretch/>
        </p:blipFill>
        <p:spPr>
          <a:xfrm>
            <a:off x="10668000" y="5405168"/>
            <a:ext cx="1243781" cy="1243781"/>
          </a:xfrm>
          <a:prstGeom prst="rect">
            <a:avLst/>
          </a:prstGeom>
          <a:noFill/>
          <a:ln>
            <a:noFill/>
          </a:ln>
        </p:spPr>
      </p:pic>
      <p:pic>
        <p:nvPicPr>
          <p:cNvPr id="13" name="Google Shape;13;p27"/>
          <p:cNvPicPr preferRelativeResize="0"/>
          <p:nvPr/>
        </p:nvPicPr>
        <p:blipFill rotWithShape="1">
          <a:blip r:embed="rId8">
            <a:alphaModFix/>
          </a:blip>
          <a:srcRect/>
          <a:stretch/>
        </p:blipFill>
        <p:spPr>
          <a:xfrm>
            <a:off x="-17878" y="-97099"/>
            <a:ext cx="9144000" cy="41615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29"/>
          <p:cNvSpPr/>
          <p:nvPr/>
        </p:nvSpPr>
        <p:spPr>
          <a:xfrm>
            <a:off x="0" y="6398651"/>
            <a:ext cx="12192000" cy="457200"/>
          </a:xfrm>
          <a:prstGeom prst="rect">
            <a:avLst/>
          </a:prstGeom>
          <a:solidFill>
            <a:srgbClr val="1E4E79"/>
          </a:solid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800"/>
              <a:buFont typeface="Calibri"/>
              <a:buNone/>
            </a:pPr>
            <a:endParaRPr sz="1800" b="0" i="0" u="none" strike="noStrike" cap="none">
              <a:solidFill>
                <a:srgbClr val="000000"/>
              </a:solidFill>
              <a:latin typeface="Helvetica Neue"/>
              <a:ea typeface="Helvetica Neue"/>
              <a:cs typeface="Helvetica Neue"/>
              <a:sym typeface="Helvetica Neue"/>
            </a:endParaRPr>
          </a:p>
        </p:txBody>
      </p:sp>
      <p:sp>
        <p:nvSpPr>
          <p:cNvPr id="35" name="Google Shape;35;p2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E4E79"/>
              </a:buClr>
              <a:buSzPts val="3200"/>
              <a:buFont typeface="Arial Narrow"/>
              <a:buNone/>
              <a:defRPr sz="3200" b="0" i="0" u="none" strike="noStrike" cap="none">
                <a:solidFill>
                  <a:srgbClr val="1E4E7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9"/>
          <p:cNvSpPr/>
          <p:nvPr/>
        </p:nvSpPr>
        <p:spPr>
          <a:xfrm>
            <a:off x="0" y="0"/>
            <a:ext cx="12192000" cy="91440"/>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 name="Google Shape;38;p29"/>
          <p:cNvPicPr preferRelativeResize="0"/>
          <p:nvPr/>
        </p:nvPicPr>
        <p:blipFill rotWithShape="1">
          <a:blip r:embed="rId12">
            <a:alphaModFix/>
          </a:blip>
          <a:srcRect/>
          <a:stretch/>
        </p:blipFill>
        <p:spPr>
          <a:xfrm>
            <a:off x="344806" y="6418969"/>
            <a:ext cx="411480" cy="411480"/>
          </a:xfrm>
          <a:prstGeom prst="rect">
            <a:avLst/>
          </a:prstGeom>
          <a:noFill/>
          <a:ln>
            <a:noFill/>
          </a:ln>
        </p:spPr>
      </p:pic>
      <p:sp>
        <p:nvSpPr>
          <p:cNvPr id="39" name="Google Shape;39;p29"/>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oastwatch.info@noa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7.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p:nvPr/>
        </p:nvSpPr>
        <p:spPr>
          <a:xfrm>
            <a:off x="1579075" y="2408460"/>
            <a:ext cx="5888525" cy="8295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Narrow"/>
              <a:ea typeface="Arial Narrow"/>
              <a:cs typeface="Arial Narrow"/>
              <a:sym typeface="Arial Narrow"/>
            </a:endParaRPr>
          </a:p>
        </p:txBody>
      </p:sp>
      <p:sp>
        <p:nvSpPr>
          <p:cNvPr id="98" name="Google Shape;98;p1"/>
          <p:cNvSpPr txBox="1"/>
          <p:nvPr/>
        </p:nvSpPr>
        <p:spPr>
          <a:xfrm>
            <a:off x="4974167" y="2667400"/>
            <a:ext cx="5789083" cy="26776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800"/>
              <a:buFont typeface="Arial"/>
              <a:buNone/>
            </a:pPr>
            <a:endParaRPr sz="2800" b="0" i="0" u="none" strike="noStrike" cap="none">
              <a:solidFill>
                <a:srgbClr val="262626"/>
              </a:solidFill>
              <a:latin typeface="Arial Narrow"/>
              <a:ea typeface="Arial Narrow"/>
              <a:cs typeface="Arial Narrow"/>
              <a:sym typeface="Arial Narrow"/>
            </a:endParaRPr>
          </a:p>
        </p:txBody>
      </p:sp>
      <p:sp>
        <p:nvSpPr>
          <p:cNvPr id="99" name="Google Shape;99;p1"/>
          <p:cNvSpPr txBox="1">
            <a:spLocks noGrp="1"/>
          </p:cNvSpPr>
          <p:nvPr>
            <p:ph type="title"/>
          </p:nvPr>
        </p:nvSpPr>
        <p:spPr>
          <a:xfrm>
            <a:off x="3168251" y="1312939"/>
            <a:ext cx="7313491" cy="788734"/>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1F4E79"/>
              </a:buClr>
              <a:buSzPts val="5400"/>
              <a:buFont typeface="Arial Narrow"/>
              <a:buNone/>
            </a:pPr>
            <a:r>
              <a:rPr lang="en-US" sz="5400">
                <a:latin typeface="Arial Narrow"/>
                <a:ea typeface="Arial Narrow"/>
                <a:cs typeface="Arial Narrow"/>
                <a:sym typeface="Arial Narrow"/>
              </a:rPr>
              <a:t>Satellite 101, Part 2</a:t>
            </a:r>
            <a:r>
              <a:rPr lang="en-US" sz="4400">
                <a:latin typeface="Arial Narrow"/>
                <a:ea typeface="Arial Narrow"/>
                <a:cs typeface="Arial Narrow"/>
                <a:sym typeface="Arial Narrow"/>
              </a:rPr>
              <a:t/>
            </a:r>
            <a:br>
              <a:rPr lang="en-US" sz="4400">
                <a:latin typeface="Arial Narrow"/>
                <a:ea typeface="Arial Narrow"/>
                <a:cs typeface="Arial Narrow"/>
                <a:sym typeface="Arial Narrow"/>
              </a:rPr>
            </a:br>
            <a:r>
              <a:rPr lang="en-US" sz="4400">
                <a:latin typeface="Arial Narrow"/>
                <a:ea typeface="Arial Narrow"/>
                <a:cs typeface="Arial Narrow"/>
                <a:sym typeface="Arial Narrow"/>
              </a:rPr>
              <a:t/>
            </a:r>
            <a:br>
              <a:rPr lang="en-US" sz="4400">
                <a:latin typeface="Arial Narrow"/>
                <a:ea typeface="Arial Narrow"/>
                <a:cs typeface="Arial Narrow"/>
                <a:sym typeface="Arial Narrow"/>
              </a:rPr>
            </a:br>
            <a:r>
              <a:rPr lang="en-US" sz="3600">
                <a:latin typeface="Arial Narrow"/>
                <a:ea typeface="Arial Narrow"/>
                <a:cs typeface="Arial Narrow"/>
                <a:sym typeface="Arial Narrow"/>
              </a:rPr>
              <a:t>NOAA Coastwatch Satellite Course</a:t>
            </a:r>
            <a:r>
              <a:rPr lang="en-US" sz="4400">
                <a:latin typeface="Arial Narrow"/>
                <a:ea typeface="Arial Narrow"/>
                <a:cs typeface="Arial Narrow"/>
                <a:sym typeface="Arial Narrow"/>
              </a:rPr>
              <a:t/>
            </a:r>
            <a:br>
              <a:rPr lang="en-US" sz="4400">
                <a:latin typeface="Arial Narrow"/>
                <a:ea typeface="Arial Narrow"/>
                <a:cs typeface="Arial Narrow"/>
                <a:sym typeface="Arial Narrow"/>
              </a:rPr>
            </a:br>
            <a:endParaRPr sz="4400">
              <a:latin typeface="Arial Narrow"/>
              <a:ea typeface="Arial Narrow"/>
              <a:cs typeface="Arial Narrow"/>
              <a:sym typeface="Arial Narrow"/>
            </a:endParaRPr>
          </a:p>
        </p:txBody>
      </p:sp>
      <p:pic>
        <p:nvPicPr>
          <p:cNvPr id="100" name="Google Shape;100;p1"/>
          <p:cNvPicPr preferRelativeResize="0"/>
          <p:nvPr/>
        </p:nvPicPr>
        <p:blipFill rotWithShape="1">
          <a:blip r:embed="rId3">
            <a:alphaModFix/>
          </a:blip>
          <a:srcRect/>
          <a:stretch/>
        </p:blipFill>
        <p:spPr>
          <a:xfrm>
            <a:off x="11226800" y="5892800"/>
            <a:ext cx="812800" cy="812800"/>
          </a:xfrm>
          <a:prstGeom prst="rect">
            <a:avLst/>
          </a:prstGeom>
          <a:noFill/>
          <a:ln>
            <a:noFill/>
          </a:ln>
        </p:spPr>
      </p:pic>
      <p:sp>
        <p:nvSpPr>
          <p:cNvPr id="101" name="Google Shape;101;p1"/>
          <p:cNvSpPr/>
          <p:nvPr/>
        </p:nvSpPr>
        <p:spPr>
          <a:xfrm>
            <a:off x="7953580" y="6296286"/>
            <a:ext cx="24673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coastwatch.info@noaa.gov</a:t>
            </a:r>
            <a:endParaRPr sz="1400" b="0" i="0" u="none" strike="noStrike" cap="none">
              <a:solidFill>
                <a:srgbClr val="000000"/>
              </a:solidFill>
              <a:latin typeface="Arial"/>
              <a:ea typeface="Arial"/>
              <a:cs typeface="Arial"/>
              <a:sym typeface="Arial"/>
            </a:endParaRPr>
          </a:p>
        </p:txBody>
      </p:sp>
      <p:sp>
        <p:nvSpPr>
          <p:cNvPr id="102" name="Google Shape;102;p1"/>
          <p:cNvSpPr txBox="1">
            <a:spLocks noGrp="1"/>
          </p:cNvSpPr>
          <p:nvPr>
            <p:ph type="body" idx="1"/>
          </p:nvPr>
        </p:nvSpPr>
        <p:spPr>
          <a:xfrm>
            <a:off x="154517" y="6427310"/>
            <a:ext cx="7313083" cy="57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Narrow"/>
                <a:ea typeface="Arial Narrow"/>
                <a:cs typeface="Arial Narrow"/>
                <a:sym typeface="Arial Narrow"/>
              </a:rPr>
              <a:t>Last Updated: 10/20/2020</a:t>
            </a:r>
            <a:endParaRPr sz="1400" b="0" i="0" u="none" strike="noStrike" cap="none">
              <a:solidFill>
                <a:srgbClr val="000000"/>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0"/>
          <p:cNvPicPr preferRelativeResize="0"/>
          <p:nvPr/>
        </p:nvPicPr>
        <p:blipFill rotWithShape="1">
          <a:blip r:embed="rId3">
            <a:alphaModFix/>
          </a:blip>
          <a:srcRect/>
          <a:stretch/>
        </p:blipFill>
        <p:spPr>
          <a:xfrm>
            <a:off x="1524000" y="2143432"/>
            <a:ext cx="8690500" cy="4161906"/>
          </a:xfrm>
          <a:prstGeom prst="rect">
            <a:avLst/>
          </a:prstGeom>
          <a:noFill/>
          <a:ln>
            <a:noFill/>
          </a:ln>
        </p:spPr>
      </p:pic>
      <p:pic>
        <p:nvPicPr>
          <p:cNvPr id="301" name="Google Shape;301;p10"/>
          <p:cNvPicPr preferRelativeResize="0"/>
          <p:nvPr/>
        </p:nvPicPr>
        <p:blipFill rotWithShape="1">
          <a:blip r:embed="rId3">
            <a:alphaModFix/>
          </a:blip>
          <a:srcRect/>
          <a:stretch/>
        </p:blipFill>
        <p:spPr>
          <a:xfrm>
            <a:off x="1524000" y="2143433"/>
            <a:ext cx="8690500" cy="4161906"/>
          </a:xfrm>
          <a:prstGeom prst="rect">
            <a:avLst/>
          </a:prstGeom>
          <a:noFill/>
          <a:ln>
            <a:noFill/>
          </a:ln>
        </p:spPr>
      </p:pic>
      <p:sp>
        <p:nvSpPr>
          <p:cNvPr id="302" name="Google Shape;302;p1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Atmospheric windows for EMR</a:t>
            </a:r>
            <a:endParaRPr sz="3200" i="1">
              <a:latin typeface="Arial Narrow"/>
              <a:ea typeface="Arial Narrow"/>
              <a:cs typeface="Arial Narrow"/>
              <a:sym typeface="Arial Narrow"/>
            </a:endParaRPr>
          </a:p>
        </p:txBody>
      </p:sp>
      <p:sp>
        <p:nvSpPr>
          <p:cNvPr id="303" name="Google Shape;303;p10"/>
          <p:cNvSpPr/>
          <p:nvPr/>
        </p:nvSpPr>
        <p:spPr>
          <a:xfrm>
            <a:off x="838201" y="1120815"/>
            <a:ext cx="9119991" cy="830956"/>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Satellites can ‘see’ the earth in the regions of high atmospheric transmittance (ie low absorption)</a:t>
            </a:r>
            <a:endParaRPr sz="2800" b="0" i="0" u="none" strike="noStrike" cap="none">
              <a:solidFill>
                <a:srgbClr val="262626"/>
              </a:solidFill>
              <a:latin typeface="Arial Narrow"/>
              <a:ea typeface="Arial Narrow"/>
              <a:cs typeface="Arial Narrow"/>
              <a:sym typeface="Arial Narrow"/>
            </a:endParaRPr>
          </a:p>
        </p:txBody>
      </p:sp>
      <p:sp>
        <p:nvSpPr>
          <p:cNvPr id="304" name="Google Shape;304;p10"/>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grpSp>
        <p:nvGrpSpPr>
          <p:cNvPr id="305" name="Google Shape;305;p10"/>
          <p:cNvGrpSpPr/>
          <p:nvPr/>
        </p:nvGrpSpPr>
        <p:grpSpPr>
          <a:xfrm>
            <a:off x="309155" y="3819687"/>
            <a:ext cx="9723845" cy="2492714"/>
            <a:chOff x="309155" y="3819687"/>
            <a:chExt cx="9723845" cy="2492714"/>
          </a:xfrm>
        </p:grpSpPr>
        <p:cxnSp>
          <p:nvCxnSpPr>
            <p:cNvPr id="306" name="Google Shape;306;p10"/>
            <p:cNvCxnSpPr/>
            <p:nvPr/>
          </p:nvCxnSpPr>
          <p:spPr>
            <a:xfrm>
              <a:off x="2241550" y="4169633"/>
              <a:ext cx="7791450" cy="0"/>
            </a:xfrm>
            <a:prstGeom prst="straightConnector1">
              <a:avLst/>
            </a:prstGeom>
            <a:noFill/>
            <a:ln w="34925" cap="flat" cmpd="sng">
              <a:solidFill>
                <a:schemeClr val="dk1"/>
              </a:solidFill>
              <a:prstDash val="solid"/>
              <a:miter lim="800000"/>
              <a:headEnd type="none" w="sm" len="sm"/>
              <a:tailEnd type="none" w="sm" len="sm"/>
            </a:ln>
          </p:spPr>
        </p:cxnSp>
        <p:grpSp>
          <p:nvGrpSpPr>
            <p:cNvPr id="307" name="Google Shape;307;p10"/>
            <p:cNvGrpSpPr/>
            <p:nvPr/>
          </p:nvGrpSpPr>
          <p:grpSpPr>
            <a:xfrm>
              <a:off x="309155" y="3819687"/>
              <a:ext cx="9376591" cy="2492714"/>
              <a:chOff x="309155" y="3819687"/>
              <a:chExt cx="9376591" cy="2492714"/>
            </a:xfrm>
          </p:grpSpPr>
          <p:sp>
            <p:nvSpPr>
              <p:cNvPr id="308" name="Google Shape;308;p10"/>
              <p:cNvSpPr/>
              <p:nvPr/>
            </p:nvSpPr>
            <p:spPr>
              <a:xfrm>
                <a:off x="3505200" y="4184651"/>
                <a:ext cx="59690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10"/>
              <p:cNvSpPr/>
              <p:nvPr/>
            </p:nvSpPr>
            <p:spPr>
              <a:xfrm>
                <a:off x="3543300" y="3819687"/>
                <a:ext cx="41275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0" name="Google Shape;310;p10"/>
              <p:cNvGrpSpPr/>
              <p:nvPr/>
            </p:nvGrpSpPr>
            <p:grpSpPr>
              <a:xfrm>
                <a:off x="309155" y="4521902"/>
                <a:ext cx="9376591" cy="1790499"/>
                <a:chOff x="309155" y="4278827"/>
                <a:chExt cx="9376591" cy="1790499"/>
              </a:xfrm>
            </p:grpSpPr>
            <p:sp>
              <p:nvSpPr>
                <p:cNvPr id="311" name="Google Shape;311;p10"/>
                <p:cNvSpPr/>
                <p:nvPr/>
              </p:nvSpPr>
              <p:spPr>
                <a:xfrm>
                  <a:off x="3055820" y="4278827"/>
                  <a:ext cx="1366965" cy="173285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2" name="Google Shape;312;p10"/>
                <p:cNvGrpSpPr/>
                <p:nvPr/>
              </p:nvGrpSpPr>
              <p:grpSpPr>
                <a:xfrm>
                  <a:off x="309155" y="4794567"/>
                  <a:ext cx="9376591" cy="1274759"/>
                  <a:chOff x="309155" y="4794567"/>
                  <a:chExt cx="9376591" cy="1274759"/>
                </a:xfrm>
              </p:grpSpPr>
              <p:sp>
                <p:nvSpPr>
                  <p:cNvPr id="313" name="Google Shape;313;p10"/>
                  <p:cNvSpPr txBox="1"/>
                  <p:nvPr/>
                </p:nvSpPr>
                <p:spPr>
                  <a:xfrm>
                    <a:off x="4510680" y="4962946"/>
                    <a:ext cx="13676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EMR Intensity</a:t>
                    </a:r>
                    <a:endParaRPr sz="1400" b="0" i="0" u="none" strike="noStrike" cap="none">
                      <a:solidFill>
                        <a:srgbClr val="000000"/>
                      </a:solidFill>
                      <a:latin typeface="Arial"/>
                      <a:ea typeface="Arial"/>
                      <a:cs typeface="Arial"/>
                      <a:sym typeface="Arial"/>
                    </a:endParaRPr>
                  </a:p>
                </p:txBody>
              </p:sp>
              <p:cxnSp>
                <p:nvCxnSpPr>
                  <p:cNvPr id="314" name="Google Shape;314;p10"/>
                  <p:cNvCxnSpPr/>
                  <p:nvPr/>
                </p:nvCxnSpPr>
                <p:spPr>
                  <a:xfrm>
                    <a:off x="3026685" y="5474703"/>
                    <a:ext cx="478515" cy="144241"/>
                  </a:xfrm>
                  <a:prstGeom prst="straightConnector1">
                    <a:avLst/>
                  </a:prstGeom>
                  <a:noFill/>
                  <a:ln w="25400" cap="flat" cmpd="sng">
                    <a:solidFill>
                      <a:srgbClr val="757070"/>
                    </a:solidFill>
                    <a:prstDash val="solid"/>
                    <a:miter lim="800000"/>
                    <a:headEnd type="none" w="sm" len="sm"/>
                    <a:tailEnd type="triangle" w="med" len="med"/>
                  </a:ln>
                </p:spPr>
              </p:cxnSp>
              <p:grpSp>
                <p:nvGrpSpPr>
                  <p:cNvPr id="315" name="Google Shape;315;p10"/>
                  <p:cNvGrpSpPr/>
                  <p:nvPr/>
                </p:nvGrpSpPr>
                <p:grpSpPr>
                  <a:xfrm>
                    <a:off x="2353512" y="4794567"/>
                    <a:ext cx="7332234" cy="1274759"/>
                    <a:chOff x="2353512" y="4794567"/>
                    <a:chExt cx="7332234" cy="1274759"/>
                  </a:xfrm>
                </p:grpSpPr>
                <p:grpSp>
                  <p:nvGrpSpPr>
                    <p:cNvPr id="316" name="Google Shape;316;p10"/>
                    <p:cNvGrpSpPr/>
                    <p:nvPr/>
                  </p:nvGrpSpPr>
                  <p:grpSpPr>
                    <a:xfrm>
                      <a:off x="3105894" y="4794568"/>
                      <a:ext cx="6579852" cy="1274758"/>
                      <a:chOff x="2973636" y="4860629"/>
                      <a:chExt cx="6579852" cy="1274758"/>
                    </a:xfrm>
                  </p:grpSpPr>
                  <p:grpSp>
                    <p:nvGrpSpPr>
                      <p:cNvPr id="317" name="Google Shape;317;p10"/>
                      <p:cNvGrpSpPr/>
                      <p:nvPr/>
                    </p:nvGrpSpPr>
                    <p:grpSpPr>
                      <a:xfrm>
                        <a:off x="2973636" y="4860629"/>
                        <a:ext cx="4012674" cy="1273511"/>
                        <a:chOff x="3091882" y="2831956"/>
                        <a:chExt cx="4012674" cy="1273511"/>
                      </a:xfrm>
                    </p:grpSpPr>
                    <p:pic>
                      <p:nvPicPr>
                        <p:cNvPr id="318" name="Google Shape;318;p10"/>
                        <p:cNvPicPr preferRelativeResize="0"/>
                        <p:nvPr/>
                      </p:nvPicPr>
                      <p:blipFill rotWithShape="1">
                        <a:blip r:embed="rId4">
                          <a:alphaModFix/>
                        </a:blip>
                        <a:srcRect t="25511" r="60663" b="13227"/>
                        <a:stretch/>
                      </p:blipFill>
                      <p:spPr>
                        <a:xfrm>
                          <a:off x="3091882" y="2831957"/>
                          <a:ext cx="2262542" cy="1272551"/>
                        </a:xfrm>
                        <a:prstGeom prst="rect">
                          <a:avLst/>
                        </a:prstGeom>
                        <a:noFill/>
                        <a:ln>
                          <a:noFill/>
                        </a:ln>
                      </p:spPr>
                    </p:pic>
                    <p:pic>
                      <p:nvPicPr>
                        <p:cNvPr id="319" name="Google Shape;319;p10"/>
                        <p:cNvPicPr preferRelativeResize="0"/>
                        <p:nvPr/>
                      </p:nvPicPr>
                      <p:blipFill rotWithShape="1">
                        <a:blip r:embed="rId4">
                          <a:alphaModFix/>
                        </a:blip>
                        <a:srcRect l="19668" t="25511" r="60662" b="13227"/>
                        <a:stretch/>
                      </p:blipFill>
                      <p:spPr>
                        <a:xfrm>
                          <a:off x="4219131" y="2831956"/>
                          <a:ext cx="886841" cy="1272551"/>
                        </a:xfrm>
                        <a:prstGeom prst="rect">
                          <a:avLst/>
                        </a:prstGeom>
                        <a:noFill/>
                        <a:ln>
                          <a:noFill/>
                        </a:ln>
                      </p:spPr>
                    </p:pic>
                    <p:pic>
                      <p:nvPicPr>
                        <p:cNvPr id="320" name="Google Shape;320;p10"/>
                        <p:cNvPicPr preferRelativeResize="0"/>
                        <p:nvPr/>
                      </p:nvPicPr>
                      <p:blipFill rotWithShape="1">
                        <a:blip r:embed="rId4">
                          <a:alphaModFix/>
                        </a:blip>
                        <a:srcRect l="37321" t="25511" r="17165" b="13227"/>
                        <a:stretch/>
                      </p:blipFill>
                      <p:spPr>
                        <a:xfrm>
                          <a:off x="4995184" y="2832916"/>
                          <a:ext cx="2109372" cy="1272551"/>
                        </a:xfrm>
                        <a:prstGeom prst="rect">
                          <a:avLst/>
                        </a:prstGeom>
                        <a:noFill/>
                        <a:ln>
                          <a:noFill/>
                        </a:ln>
                      </p:spPr>
                    </p:pic>
                  </p:grpSp>
                  <p:grpSp>
                    <p:nvGrpSpPr>
                      <p:cNvPr id="321" name="Google Shape;321;p10"/>
                      <p:cNvGrpSpPr/>
                      <p:nvPr/>
                    </p:nvGrpSpPr>
                    <p:grpSpPr>
                      <a:xfrm>
                        <a:off x="5236178" y="4860629"/>
                        <a:ext cx="4317310" cy="1274758"/>
                        <a:chOff x="5236178" y="4860629"/>
                        <a:chExt cx="4317310" cy="1274758"/>
                      </a:xfrm>
                    </p:grpSpPr>
                    <p:pic>
                      <p:nvPicPr>
                        <p:cNvPr id="322" name="Google Shape;322;p10"/>
                        <p:cNvPicPr preferRelativeResize="0"/>
                        <p:nvPr/>
                      </p:nvPicPr>
                      <p:blipFill rotWithShape="1">
                        <a:blip r:embed="rId4">
                          <a:alphaModFix/>
                        </a:blip>
                        <a:srcRect l="55932" t="25511" r="19686" b="13227"/>
                        <a:stretch/>
                      </p:blipFill>
                      <p:spPr>
                        <a:xfrm>
                          <a:off x="8423522" y="4862836"/>
                          <a:ext cx="1129966" cy="1272551"/>
                        </a:xfrm>
                        <a:prstGeom prst="rect">
                          <a:avLst/>
                        </a:prstGeom>
                        <a:noFill/>
                        <a:ln>
                          <a:noFill/>
                        </a:ln>
                      </p:spPr>
                    </p:pic>
                    <p:pic>
                      <p:nvPicPr>
                        <p:cNvPr id="323" name="Google Shape;323;p10"/>
                        <p:cNvPicPr preferRelativeResize="0"/>
                        <p:nvPr/>
                      </p:nvPicPr>
                      <p:blipFill rotWithShape="1">
                        <a:blip r:embed="rId4">
                          <a:alphaModFix/>
                        </a:blip>
                        <a:srcRect l="55932" t="25511" r="21893" b="13227"/>
                        <a:stretch/>
                      </p:blipFill>
                      <p:spPr>
                        <a:xfrm>
                          <a:off x="6641433" y="4860629"/>
                          <a:ext cx="1027707" cy="1272551"/>
                        </a:xfrm>
                        <a:prstGeom prst="rect">
                          <a:avLst/>
                        </a:prstGeom>
                        <a:noFill/>
                        <a:ln>
                          <a:noFill/>
                        </a:ln>
                      </p:spPr>
                    </p:pic>
                    <p:pic>
                      <p:nvPicPr>
                        <p:cNvPr id="324" name="Google Shape;324;p10"/>
                        <p:cNvPicPr preferRelativeResize="0"/>
                        <p:nvPr/>
                      </p:nvPicPr>
                      <p:blipFill rotWithShape="1">
                        <a:blip r:embed="rId4">
                          <a:alphaModFix/>
                        </a:blip>
                        <a:srcRect l="55932" t="25511" r="21893" b="13227"/>
                        <a:stretch/>
                      </p:blipFill>
                      <p:spPr>
                        <a:xfrm>
                          <a:off x="7519980" y="4862346"/>
                          <a:ext cx="1027707" cy="1272551"/>
                        </a:xfrm>
                        <a:prstGeom prst="rect">
                          <a:avLst/>
                        </a:prstGeom>
                        <a:noFill/>
                        <a:ln>
                          <a:noFill/>
                        </a:ln>
                      </p:spPr>
                    </p:pic>
                    <p:cxnSp>
                      <p:nvCxnSpPr>
                        <p:cNvPr id="325" name="Google Shape;325;p10"/>
                        <p:cNvCxnSpPr/>
                        <p:nvPr/>
                      </p:nvCxnSpPr>
                      <p:spPr>
                        <a:xfrm flipH="1">
                          <a:off x="5236178" y="5396766"/>
                          <a:ext cx="1953610" cy="425380"/>
                        </a:xfrm>
                        <a:prstGeom prst="straightConnector1">
                          <a:avLst/>
                        </a:prstGeom>
                        <a:noFill/>
                        <a:ln w="25400" cap="flat" cmpd="sng">
                          <a:solidFill>
                            <a:schemeClr val="dk1"/>
                          </a:solidFill>
                          <a:prstDash val="solid"/>
                          <a:miter lim="800000"/>
                          <a:headEnd type="none" w="sm" len="sm"/>
                          <a:tailEnd type="triangle" w="med" len="med"/>
                        </a:ln>
                      </p:spPr>
                    </p:cxnSp>
                  </p:grpSp>
                </p:grpSp>
                <p:pic>
                  <p:nvPicPr>
                    <p:cNvPr id="326" name="Google Shape;326;p10"/>
                    <p:cNvPicPr preferRelativeResize="0"/>
                    <p:nvPr/>
                  </p:nvPicPr>
                  <p:blipFill rotWithShape="1">
                    <a:blip r:embed="rId4">
                      <a:alphaModFix/>
                    </a:blip>
                    <a:srcRect l="38767" t="25511" r="40452" b="13227"/>
                    <a:stretch/>
                  </p:blipFill>
                  <p:spPr>
                    <a:xfrm>
                      <a:off x="2397042" y="4794568"/>
                      <a:ext cx="963059" cy="1272551"/>
                    </a:xfrm>
                    <a:prstGeom prst="rect">
                      <a:avLst/>
                    </a:prstGeom>
                    <a:noFill/>
                    <a:ln>
                      <a:noFill/>
                    </a:ln>
                  </p:spPr>
                </p:pic>
                <p:pic>
                  <p:nvPicPr>
                    <p:cNvPr id="327" name="Google Shape;327;p10"/>
                    <p:cNvPicPr preferRelativeResize="0"/>
                    <p:nvPr/>
                  </p:nvPicPr>
                  <p:blipFill rotWithShape="1">
                    <a:blip r:embed="rId4">
                      <a:alphaModFix/>
                    </a:blip>
                    <a:srcRect l="2650" t="25511" r="95639" b="13227"/>
                    <a:stretch/>
                  </p:blipFill>
                  <p:spPr>
                    <a:xfrm>
                      <a:off x="2353512" y="4794567"/>
                      <a:ext cx="79264" cy="1272551"/>
                    </a:xfrm>
                    <a:prstGeom prst="rect">
                      <a:avLst/>
                    </a:prstGeom>
                    <a:noFill/>
                    <a:ln>
                      <a:noFill/>
                    </a:ln>
                  </p:spPr>
                </p:pic>
              </p:grpSp>
              <p:sp>
                <p:nvSpPr>
                  <p:cNvPr id="328" name="Google Shape;328;p10"/>
                  <p:cNvSpPr txBox="1"/>
                  <p:nvPr/>
                </p:nvSpPr>
                <p:spPr>
                  <a:xfrm>
                    <a:off x="7293178" y="5145207"/>
                    <a:ext cx="213712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Narrow"/>
                        <a:ea typeface="Arial Narrow"/>
                        <a:cs typeface="Arial Narrow"/>
                        <a:sym typeface="Arial Narrow"/>
                      </a:rPr>
                      <a:t>emitted by the earth</a:t>
                    </a:r>
                    <a:endParaRPr sz="1600" b="0" i="0" u="none" strike="noStrike" cap="none">
                      <a:solidFill>
                        <a:srgbClr val="000000"/>
                      </a:solidFill>
                      <a:latin typeface="Arial Narrow"/>
                      <a:ea typeface="Arial Narrow"/>
                      <a:cs typeface="Arial Narrow"/>
                      <a:sym typeface="Arial Narrow"/>
                    </a:endParaRPr>
                  </a:p>
                </p:txBody>
              </p:sp>
              <p:sp>
                <p:nvSpPr>
                  <p:cNvPr id="329" name="Google Shape;329;p10"/>
                  <p:cNvSpPr txBox="1"/>
                  <p:nvPr/>
                </p:nvSpPr>
                <p:spPr>
                  <a:xfrm>
                    <a:off x="309155" y="5161428"/>
                    <a:ext cx="19992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emitted by the sun</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2432776" y="5670550"/>
                    <a:ext cx="345508" cy="1841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31" name="Google Shape;331;p10"/>
                  <p:cNvCxnSpPr>
                    <a:stCxn id="329" idx="3"/>
                  </p:cNvCxnSpPr>
                  <p:nvPr/>
                </p:nvCxnSpPr>
                <p:spPr>
                  <a:xfrm>
                    <a:off x="2308420" y="5330705"/>
                    <a:ext cx="1274400" cy="193200"/>
                  </a:xfrm>
                  <a:prstGeom prst="straightConnector1">
                    <a:avLst/>
                  </a:prstGeom>
                  <a:noFill/>
                  <a:ln w="25400" cap="flat" cmpd="sng">
                    <a:solidFill>
                      <a:schemeClr val="dk1"/>
                    </a:solidFill>
                    <a:prstDash val="solid"/>
                    <a:miter lim="800000"/>
                    <a:headEnd type="none" w="sm" len="sm"/>
                    <a:tailEnd type="triangle" w="med" len="med"/>
                  </a:ln>
                </p:spPr>
              </p:cxnSp>
            </p:grpSp>
          </p:grpSp>
        </p:grpSp>
      </p:grpSp>
      <p:sp>
        <p:nvSpPr>
          <p:cNvPr id="332" name="Google Shape;332;p10"/>
          <p:cNvSpPr/>
          <p:nvPr/>
        </p:nvSpPr>
        <p:spPr>
          <a:xfrm>
            <a:off x="9163799" y="4557821"/>
            <a:ext cx="1167651"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10"/>
          <p:cNvSpPr txBox="1"/>
          <p:nvPr/>
        </p:nvSpPr>
        <p:spPr>
          <a:xfrm>
            <a:off x="210408" y="4331739"/>
            <a:ext cx="2022966" cy="33851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Narrow"/>
                <a:ea typeface="Arial Narrow"/>
                <a:cs typeface="Arial Narrow"/>
                <a:sym typeface="Arial Narrow"/>
              </a:rPr>
              <a:t>WAVELENGTH (μm)</a:t>
            </a:r>
            <a:endParaRPr sz="1600" b="0" i="0" u="none" strike="noStrike" cap="none">
              <a:solidFill>
                <a:srgbClr val="000000"/>
              </a:solidFill>
              <a:latin typeface="Arial Narrow"/>
              <a:ea typeface="Arial Narrow"/>
              <a:cs typeface="Arial Narrow"/>
              <a:sym typeface="Arial Narrow"/>
            </a:endParaRPr>
          </a:p>
        </p:txBody>
      </p:sp>
      <p:sp>
        <p:nvSpPr>
          <p:cNvPr id="334" name="Google Shape;334;p10"/>
          <p:cNvSpPr txBox="1"/>
          <p:nvPr/>
        </p:nvSpPr>
        <p:spPr>
          <a:xfrm>
            <a:off x="1484508" y="2083302"/>
            <a:ext cx="8548491" cy="40006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small">
                <a:solidFill>
                  <a:schemeClr val="dk1"/>
                </a:solidFill>
                <a:latin typeface="Arial Narrow"/>
                <a:ea typeface="Arial Narrow"/>
                <a:cs typeface="Arial Narrow"/>
                <a:sym typeface="Arial Narrow"/>
              </a:rPr>
              <a:t>Atmospheric Transmission</a:t>
            </a:r>
            <a:endParaRPr sz="1600" b="0" i="0" u="none" strike="noStrike" cap="none">
              <a:solidFill>
                <a:srgbClr val="000000"/>
              </a:solidFill>
              <a:latin typeface="Arial Narrow"/>
              <a:ea typeface="Arial Narrow"/>
              <a:cs typeface="Arial Narrow"/>
              <a:sym typeface="Arial Narrow"/>
            </a:endParaRPr>
          </a:p>
        </p:txBody>
      </p:sp>
      <p:sp>
        <p:nvSpPr>
          <p:cNvPr id="335" name="Google Shape;335;p10"/>
          <p:cNvSpPr txBox="1"/>
          <p:nvPr/>
        </p:nvSpPr>
        <p:spPr>
          <a:xfrm>
            <a:off x="2397043" y="4756208"/>
            <a:ext cx="720080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small">
                <a:solidFill>
                  <a:schemeClr val="dk1"/>
                </a:solidFill>
                <a:latin typeface="Arial Narrow"/>
                <a:ea typeface="Arial Narrow"/>
                <a:cs typeface="Arial Narrow"/>
                <a:sym typeface="Arial Narrow"/>
              </a:rPr>
              <a:t>Emitted EMR Intensity</a:t>
            </a:r>
            <a:endParaRPr sz="1600" b="0" i="0" u="none" strike="noStrike" cap="none">
              <a:solidFill>
                <a:srgbClr val="000000"/>
              </a:solidFill>
              <a:latin typeface="Arial Narrow"/>
              <a:ea typeface="Arial Narrow"/>
              <a:cs typeface="Arial Narrow"/>
              <a:sym typeface="Arial Narrow"/>
            </a:endParaRPr>
          </a:p>
        </p:txBody>
      </p:sp>
      <p:grpSp>
        <p:nvGrpSpPr>
          <p:cNvPr id="336" name="Google Shape;336;p10"/>
          <p:cNvGrpSpPr/>
          <p:nvPr/>
        </p:nvGrpSpPr>
        <p:grpSpPr>
          <a:xfrm>
            <a:off x="2168742" y="4297394"/>
            <a:ext cx="7789450" cy="400110"/>
            <a:chOff x="2168742" y="4297394"/>
            <a:chExt cx="7789450" cy="400110"/>
          </a:xfrm>
        </p:grpSpPr>
        <p:sp>
          <p:nvSpPr>
            <p:cNvPr id="337" name="Google Shape;337;p10"/>
            <p:cNvSpPr/>
            <p:nvPr/>
          </p:nvSpPr>
          <p:spPr>
            <a:xfrm>
              <a:off x="2168742" y="4297394"/>
              <a:ext cx="7789450" cy="400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10"/>
            <p:cNvSpPr txBox="1"/>
            <p:nvPr/>
          </p:nvSpPr>
          <p:spPr>
            <a:xfrm>
              <a:off x="6558881"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339" name="Google Shape;339;p10"/>
            <p:cNvSpPr txBox="1"/>
            <p:nvPr/>
          </p:nvSpPr>
          <p:spPr>
            <a:xfrm>
              <a:off x="3089343"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40" name="Google Shape;340;p10"/>
            <p:cNvSpPr txBox="1"/>
            <p:nvPr/>
          </p:nvSpPr>
          <p:spPr>
            <a:xfrm>
              <a:off x="2168742"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41" name="Google Shape;341;p10"/>
            <p:cNvSpPr txBox="1"/>
            <p:nvPr/>
          </p:nvSpPr>
          <p:spPr>
            <a:xfrm>
              <a:off x="4013366"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342" name="Google Shape;342;p10"/>
            <p:cNvSpPr txBox="1"/>
            <p:nvPr/>
          </p:nvSpPr>
          <p:spPr>
            <a:xfrm>
              <a:off x="572841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43" name="Google Shape;343;p10"/>
            <p:cNvSpPr txBox="1"/>
            <p:nvPr/>
          </p:nvSpPr>
          <p:spPr>
            <a:xfrm>
              <a:off x="742644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344" name="Google Shape;344;p10"/>
            <p:cNvSpPr txBox="1"/>
            <p:nvPr/>
          </p:nvSpPr>
          <p:spPr>
            <a:xfrm>
              <a:off x="928190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345" name="Google Shape;345;p10"/>
            <p:cNvSpPr txBox="1"/>
            <p:nvPr/>
          </p:nvSpPr>
          <p:spPr>
            <a:xfrm>
              <a:off x="4851654"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46" name="Google Shape;346;p10"/>
            <p:cNvSpPr txBox="1"/>
            <p:nvPr/>
          </p:nvSpPr>
          <p:spPr>
            <a:xfrm>
              <a:off x="832732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347" name="Google Shape;347;p10"/>
          <p:cNvSpPr txBox="1"/>
          <p:nvPr/>
        </p:nvSpPr>
        <p:spPr>
          <a:xfrm>
            <a:off x="309154" y="5404503"/>
            <a:ext cx="1871389" cy="61551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A3838"/>
                </a:solidFill>
                <a:latin typeface="Arial Narrow"/>
                <a:ea typeface="Arial Narrow"/>
                <a:cs typeface="Arial Narrow"/>
                <a:sym typeface="Arial Narrow"/>
              </a:rPr>
              <a:t>Solar EMR</a:t>
            </a:r>
            <a:endParaRPr sz="1600" b="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Narrow"/>
                <a:ea typeface="Arial Narrow"/>
                <a:cs typeface="Arial Narrow"/>
                <a:sym typeface="Arial Narrow"/>
              </a:rPr>
              <a:t>top of atmosphere</a:t>
            </a:r>
            <a:endParaRPr sz="1600" b="0" i="0" u="none" strike="noStrike" cap="none">
              <a:solidFill>
                <a:srgbClr val="000000"/>
              </a:solidFill>
              <a:latin typeface="Arial Narrow"/>
              <a:ea typeface="Arial Narrow"/>
              <a:cs typeface="Arial Narrow"/>
              <a:sym typeface="Arial Narrow"/>
            </a:endParaRPr>
          </a:p>
        </p:txBody>
      </p:sp>
      <p:pic>
        <p:nvPicPr>
          <p:cNvPr id="348" name="Google Shape;348;p10"/>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1"/>
          <p:cNvPicPr preferRelativeResize="0"/>
          <p:nvPr/>
        </p:nvPicPr>
        <p:blipFill rotWithShape="1">
          <a:blip r:embed="rId3">
            <a:alphaModFix/>
          </a:blip>
          <a:srcRect/>
          <a:stretch/>
        </p:blipFill>
        <p:spPr>
          <a:xfrm>
            <a:off x="1524000" y="2143433"/>
            <a:ext cx="8690500" cy="4161906"/>
          </a:xfrm>
          <a:prstGeom prst="rect">
            <a:avLst/>
          </a:prstGeom>
          <a:noFill/>
          <a:ln>
            <a:noFill/>
          </a:ln>
        </p:spPr>
      </p:pic>
      <p:sp>
        <p:nvSpPr>
          <p:cNvPr id="355" name="Google Shape;355;p11"/>
          <p:cNvSpPr txBox="1">
            <a:spLocks noGrp="1"/>
          </p:cNvSpPr>
          <p:nvPr>
            <p:ph type="title"/>
          </p:nvPr>
        </p:nvSpPr>
        <p:spPr>
          <a:xfrm>
            <a:off x="528297" y="11557"/>
            <a:ext cx="1124460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 atmospheric</a:t>
            </a:r>
            <a:r>
              <a:rPr lang="en-US" sz="3200">
                <a:latin typeface="Arial Narrow"/>
                <a:ea typeface="Arial Narrow"/>
                <a:cs typeface="Arial Narrow"/>
                <a:sym typeface="Arial Narrow"/>
              </a:rPr>
              <a:t> windows occur </a:t>
            </a:r>
            <a:r>
              <a:rPr lang="en-US">
                <a:latin typeface="Arial Narrow"/>
                <a:ea typeface="Arial Narrow"/>
                <a:cs typeface="Arial Narrow"/>
                <a:sym typeface="Arial Narrow"/>
              </a:rPr>
              <a:t>in X-Ray and shorter UV wavelengths </a:t>
            </a:r>
            <a:endParaRPr sz="3200">
              <a:latin typeface="Arial Narrow"/>
              <a:ea typeface="Arial Narrow"/>
              <a:cs typeface="Arial Narrow"/>
              <a:sym typeface="Arial Narrow"/>
            </a:endParaRPr>
          </a:p>
        </p:txBody>
      </p:sp>
      <p:sp>
        <p:nvSpPr>
          <p:cNvPr id="356" name="Google Shape;356;p11"/>
          <p:cNvSpPr/>
          <p:nvPr/>
        </p:nvSpPr>
        <p:spPr>
          <a:xfrm>
            <a:off x="838201" y="983029"/>
            <a:ext cx="9608506" cy="89251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X-Ray and shorter Ultraviolet wavelengths are almost totally attenuated. </a:t>
            </a:r>
            <a:endParaRPr sz="1600" b="0" i="0" u="none" strike="noStrike" cap="none">
              <a:solidFill>
                <a:srgbClr val="000000"/>
              </a:solidFill>
              <a:latin typeface="Arial Narrow"/>
              <a:ea typeface="Arial Narrow"/>
              <a:cs typeface="Arial Narrow"/>
              <a:sym typeface="Arial Narrow"/>
            </a:endParaRPr>
          </a:p>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Therefore these EMR bands are less relevant for remote sensing.</a:t>
            </a:r>
            <a:r>
              <a:rPr lang="en-US" sz="2800" b="0" i="0" u="none" strike="noStrike" cap="none">
                <a:solidFill>
                  <a:srgbClr val="262626"/>
                </a:solidFill>
                <a:latin typeface="Arial Narrow"/>
                <a:ea typeface="Arial Narrow"/>
                <a:cs typeface="Arial Narrow"/>
                <a:sym typeface="Arial Narrow"/>
              </a:rPr>
              <a:t> </a:t>
            </a:r>
            <a:endParaRPr sz="1600" b="0" i="0" u="none" strike="noStrike" cap="none">
              <a:solidFill>
                <a:srgbClr val="000000"/>
              </a:solidFill>
              <a:latin typeface="Arial Narrow"/>
              <a:ea typeface="Arial Narrow"/>
              <a:cs typeface="Arial Narrow"/>
              <a:sym typeface="Arial Narrow"/>
            </a:endParaRPr>
          </a:p>
        </p:txBody>
      </p:sp>
      <p:sp>
        <p:nvSpPr>
          <p:cNvPr id="357" name="Google Shape;357;p11"/>
          <p:cNvSpPr/>
          <p:nvPr/>
        </p:nvSpPr>
        <p:spPr>
          <a:xfrm>
            <a:off x="2113929" y="2497395"/>
            <a:ext cx="1101221" cy="1179871"/>
          </a:xfrm>
          <a:prstGeom prst="rect">
            <a:avLst/>
          </a:prstGeom>
          <a:solidFill>
            <a:schemeClr val="accent1">
              <a:alpha val="57254"/>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8" name="Google Shape;358;p11"/>
          <p:cNvCxnSpPr/>
          <p:nvPr/>
        </p:nvCxnSpPr>
        <p:spPr>
          <a:xfrm>
            <a:off x="2113929" y="2497395"/>
            <a:ext cx="1101221" cy="1179871"/>
          </a:xfrm>
          <a:prstGeom prst="straightConnector1">
            <a:avLst/>
          </a:prstGeom>
          <a:noFill/>
          <a:ln w="38100" cap="flat" cmpd="sng">
            <a:solidFill>
              <a:srgbClr val="FF0000"/>
            </a:solidFill>
            <a:prstDash val="solid"/>
            <a:miter lim="800000"/>
            <a:headEnd type="none" w="sm" len="sm"/>
            <a:tailEnd type="none" w="sm" len="sm"/>
          </a:ln>
        </p:spPr>
      </p:cxnSp>
      <p:cxnSp>
        <p:nvCxnSpPr>
          <p:cNvPr id="359" name="Google Shape;359;p11"/>
          <p:cNvCxnSpPr/>
          <p:nvPr/>
        </p:nvCxnSpPr>
        <p:spPr>
          <a:xfrm flipH="1">
            <a:off x="2113929" y="2497395"/>
            <a:ext cx="1101221" cy="1179871"/>
          </a:xfrm>
          <a:prstGeom prst="straightConnector1">
            <a:avLst/>
          </a:prstGeom>
          <a:noFill/>
          <a:ln w="38100" cap="flat" cmpd="sng">
            <a:solidFill>
              <a:srgbClr val="FF0000"/>
            </a:solidFill>
            <a:prstDash val="solid"/>
            <a:miter lim="800000"/>
            <a:headEnd type="none" w="sm" len="sm"/>
            <a:tailEnd type="none" w="sm" len="sm"/>
          </a:ln>
        </p:spPr>
      </p:cxnSp>
      <p:sp>
        <p:nvSpPr>
          <p:cNvPr id="360" name="Google Shape;360;p11"/>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grpSp>
        <p:nvGrpSpPr>
          <p:cNvPr id="361" name="Google Shape;361;p11"/>
          <p:cNvGrpSpPr/>
          <p:nvPr/>
        </p:nvGrpSpPr>
        <p:grpSpPr>
          <a:xfrm>
            <a:off x="309155" y="3819687"/>
            <a:ext cx="9723845" cy="2492714"/>
            <a:chOff x="309155" y="3819687"/>
            <a:chExt cx="9723845" cy="2492714"/>
          </a:xfrm>
        </p:grpSpPr>
        <p:cxnSp>
          <p:nvCxnSpPr>
            <p:cNvPr id="362" name="Google Shape;362;p11"/>
            <p:cNvCxnSpPr/>
            <p:nvPr/>
          </p:nvCxnSpPr>
          <p:spPr>
            <a:xfrm>
              <a:off x="2241550" y="4169633"/>
              <a:ext cx="7791450" cy="0"/>
            </a:xfrm>
            <a:prstGeom prst="straightConnector1">
              <a:avLst/>
            </a:prstGeom>
            <a:noFill/>
            <a:ln w="34925" cap="flat" cmpd="sng">
              <a:solidFill>
                <a:schemeClr val="dk1"/>
              </a:solidFill>
              <a:prstDash val="solid"/>
              <a:miter lim="800000"/>
              <a:headEnd type="none" w="sm" len="sm"/>
              <a:tailEnd type="none" w="sm" len="sm"/>
            </a:ln>
          </p:spPr>
        </p:cxnSp>
        <p:grpSp>
          <p:nvGrpSpPr>
            <p:cNvPr id="363" name="Google Shape;363;p11"/>
            <p:cNvGrpSpPr/>
            <p:nvPr/>
          </p:nvGrpSpPr>
          <p:grpSpPr>
            <a:xfrm>
              <a:off x="309155" y="3819687"/>
              <a:ext cx="9376591" cy="2492714"/>
              <a:chOff x="309155" y="3819687"/>
              <a:chExt cx="9376591" cy="2492714"/>
            </a:xfrm>
          </p:grpSpPr>
          <p:sp>
            <p:nvSpPr>
              <p:cNvPr id="364" name="Google Shape;364;p11"/>
              <p:cNvSpPr/>
              <p:nvPr/>
            </p:nvSpPr>
            <p:spPr>
              <a:xfrm>
                <a:off x="3505200" y="4184651"/>
                <a:ext cx="59690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11"/>
              <p:cNvSpPr/>
              <p:nvPr/>
            </p:nvSpPr>
            <p:spPr>
              <a:xfrm>
                <a:off x="3543300" y="3819687"/>
                <a:ext cx="41275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66" name="Google Shape;366;p11"/>
              <p:cNvGrpSpPr/>
              <p:nvPr/>
            </p:nvGrpSpPr>
            <p:grpSpPr>
              <a:xfrm>
                <a:off x="309155" y="4521902"/>
                <a:ext cx="9376591" cy="1790499"/>
                <a:chOff x="309155" y="4278827"/>
                <a:chExt cx="9376591" cy="1790499"/>
              </a:xfrm>
            </p:grpSpPr>
            <p:sp>
              <p:nvSpPr>
                <p:cNvPr id="367" name="Google Shape;367;p11"/>
                <p:cNvSpPr/>
                <p:nvPr/>
              </p:nvSpPr>
              <p:spPr>
                <a:xfrm>
                  <a:off x="3055820" y="4278827"/>
                  <a:ext cx="1366965" cy="173285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68" name="Google Shape;368;p11"/>
                <p:cNvGrpSpPr/>
                <p:nvPr/>
              </p:nvGrpSpPr>
              <p:grpSpPr>
                <a:xfrm>
                  <a:off x="309155" y="4794567"/>
                  <a:ext cx="9376591" cy="1274759"/>
                  <a:chOff x="309155" y="4794567"/>
                  <a:chExt cx="9376591" cy="1274759"/>
                </a:xfrm>
              </p:grpSpPr>
              <p:sp>
                <p:nvSpPr>
                  <p:cNvPr id="369" name="Google Shape;369;p11"/>
                  <p:cNvSpPr txBox="1"/>
                  <p:nvPr/>
                </p:nvSpPr>
                <p:spPr>
                  <a:xfrm>
                    <a:off x="4510680" y="4962946"/>
                    <a:ext cx="13676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EMR Intensity</a:t>
                    </a:r>
                    <a:endParaRPr sz="1400" b="0" i="0" u="none" strike="noStrike" cap="none">
                      <a:solidFill>
                        <a:srgbClr val="000000"/>
                      </a:solidFill>
                      <a:latin typeface="Arial"/>
                      <a:ea typeface="Arial"/>
                      <a:cs typeface="Arial"/>
                      <a:sym typeface="Arial"/>
                    </a:endParaRPr>
                  </a:p>
                </p:txBody>
              </p:sp>
              <p:cxnSp>
                <p:nvCxnSpPr>
                  <p:cNvPr id="370" name="Google Shape;370;p11"/>
                  <p:cNvCxnSpPr/>
                  <p:nvPr/>
                </p:nvCxnSpPr>
                <p:spPr>
                  <a:xfrm>
                    <a:off x="3026685" y="5474703"/>
                    <a:ext cx="478515" cy="144241"/>
                  </a:xfrm>
                  <a:prstGeom prst="straightConnector1">
                    <a:avLst/>
                  </a:prstGeom>
                  <a:noFill/>
                  <a:ln w="25400" cap="flat" cmpd="sng">
                    <a:solidFill>
                      <a:srgbClr val="757070"/>
                    </a:solidFill>
                    <a:prstDash val="solid"/>
                    <a:miter lim="800000"/>
                    <a:headEnd type="none" w="sm" len="sm"/>
                    <a:tailEnd type="triangle" w="med" len="med"/>
                  </a:ln>
                </p:spPr>
              </p:cxnSp>
              <p:grpSp>
                <p:nvGrpSpPr>
                  <p:cNvPr id="371" name="Google Shape;371;p11"/>
                  <p:cNvGrpSpPr/>
                  <p:nvPr/>
                </p:nvGrpSpPr>
                <p:grpSpPr>
                  <a:xfrm>
                    <a:off x="2353512" y="4794567"/>
                    <a:ext cx="7332234" cy="1274759"/>
                    <a:chOff x="2353512" y="4794567"/>
                    <a:chExt cx="7332234" cy="1274759"/>
                  </a:xfrm>
                </p:grpSpPr>
                <p:grpSp>
                  <p:nvGrpSpPr>
                    <p:cNvPr id="372" name="Google Shape;372;p11"/>
                    <p:cNvGrpSpPr/>
                    <p:nvPr/>
                  </p:nvGrpSpPr>
                  <p:grpSpPr>
                    <a:xfrm>
                      <a:off x="3105894" y="4794568"/>
                      <a:ext cx="6579852" cy="1274758"/>
                      <a:chOff x="2973636" y="4860629"/>
                      <a:chExt cx="6579852" cy="1274758"/>
                    </a:xfrm>
                  </p:grpSpPr>
                  <p:grpSp>
                    <p:nvGrpSpPr>
                      <p:cNvPr id="373" name="Google Shape;373;p11"/>
                      <p:cNvGrpSpPr/>
                      <p:nvPr/>
                    </p:nvGrpSpPr>
                    <p:grpSpPr>
                      <a:xfrm>
                        <a:off x="2973636" y="4860629"/>
                        <a:ext cx="4012674" cy="1273511"/>
                        <a:chOff x="3091882" y="2831956"/>
                        <a:chExt cx="4012674" cy="1273511"/>
                      </a:xfrm>
                    </p:grpSpPr>
                    <p:pic>
                      <p:nvPicPr>
                        <p:cNvPr id="374" name="Google Shape;374;p11"/>
                        <p:cNvPicPr preferRelativeResize="0"/>
                        <p:nvPr/>
                      </p:nvPicPr>
                      <p:blipFill rotWithShape="1">
                        <a:blip r:embed="rId4">
                          <a:alphaModFix/>
                        </a:blip>
                        <a:srcRect t="25511" r="60663" b="13227"/>
                        <a:stretch/>
                      </p:blipFill>
                      <p:spPr>
                        <a:xfrm>
                          <a:off x="3091882" y="2831957"/>
                          <a:ext cx="2262542" cy="1272551"/>
                        </a:xfrm>
                        <a:prstGeom prst="rect">
                          <a:avLst/>
                        </a:prstGeom>
                        <a:noFill/>
                        <a:ln>
                          <a:noFill/>
                        </a:ln>
                      </p:spPr>
                    </p:pic>
                    <p:pic>
                      <p:nvPicPr>
                        <p:cNvPr id="375" name="Google Shape;375;p11"/>
                        <p:cNvPicPr preferRelativeResize="0"/>
                        <p:nvPr/>
                      </p:nvPicPr>
                      <p:blipFill rotWithShape="1">
                        <a:blip r:embed="rId4">
                          <a:alphaModFix/>
                        </a:blip>
                        <a:srcRect l="19668" t="25511" r="60662" b="13227"/>
                        <a:stretch/>
                      </p:blipFill>
                      <p:spPr>
                        <a:xfrm>
                          <a:off x="4219131" y="2831956"/>
                          <a:ext cx="886841" cy="1272551"/>
                        </a:xfrm>
                        <a:prstGeom prst="rect">
                          <a:avLst/>
                        </a:prstGeom>
                        <a:noFill/>
                        <a:ln>
                          <a:noFill/>
                        </a:ln>
                      </p:spPr>
                    </p:pic>
                    <p:pic>
                      <p:nvPicPr>
                        <p:cNvPr id="376" name="Google Shape;376;p11"/>
                        <p:cNvPicPr preferRelativeResize="0"/>
                        <p:nvPr/>
                      </p:nvPicPr>
                      <p:blipFill rotWithShape="1">
                        <a:blip r:embed="rId4">
                          <a:alphaModFix/>
                        </a:blip>
                        <a:srcRect l="37321" t="25511" r="17165" b="13227"/>
                        <a:stretch/>
                      </p:blipFill>
                      <p:spPr>
                        <a:xfrm>
                          <a:off x="4995184" y="2832916"/>
                          <a:ext cx="2109372" cy="1272551"/>
                        </a:xfrm>
                        <a:prstGeom prst="rect">
                          <a:avLst/>
                        </a:prstGeom>
                        <a:noFill/>
                        <a:ln>
                          <a:noFill/>
                        </a:ln>
                      </p:spPr>
                    </p:pic>
                  </p:grpSp>
                  <p:grpSp>
                    <p:nvGrpSpPr>
                      <p:cNvPr id="377" name="Google Shape;377;p11"/>
                      <p:cNvGrpSpPr/>
                      <p:nvPr/>
                    </p:nvGrpSpPr>
                    <p:grpSpPr>
                      <a:xfrm>
                        <a:off x="5236178" y="4860629"/>
                        <a:ext cx="4317310" cy="1274758"/>
                        <a:chOff x="5236178" y="4860629"/>
                        <a:chExt cx="4317310" cy="1274758"/>
                      </a:xfrm>
                    </p:grpSpPr>
                    <p:pic>
                      <p:nvPicPr>
                        <p:cNvPr id="378" name="Google Shape;378;p11"/>
                        <p:cNvPicPr preferRelativeResize="0"/>
                        <p:nvPr/>
                      </p:nvPicPr>
                      <p:blipFill rotWithShape="1">
                        <a:blip r:embed="rId4">
                          <a:alphaModFix/>
                        </a:blip>
                        <a:srcRect l="55932" t="25511" r="19686" b="13227"/>
                        <a:stretch/>
                      </p:blipFill>
                      <p:spPr>
                        <a:xfrm>
                          <a:off x="8423522" y="4862836"/>
                          <a:ext cx="1129966" cy="1272551"/>
                        </a:xfrm>
                        <a:prstGeom prst="rect">
                          <a:avLst/>
                        </a:prstGeom>
                        <a:noFill/>
                        <a:ln>
                          <a:noFill/>
                        </a:ln>
                      </p:spPr>
                    </p:pic>
                    <p:pic>
                      <p:nvPicPr>
                        <p:cNvPr id="379" name="Google Shape;379;p11"/>
                        <p:cNvPicPr preferRelativeResize="0"/>
                        <p:nvPr/>
                      </p:nvPicPr>
                      <p:blipFill rotWithShape="1">
                        <a:blip r:embed="rId4">
                          <a:alphaModFix/>
                        </a:blip>
                        <a:srcRect l="55932" t="25511" r="21893" b="13227"/>
                        <a:stretch/>
                      </p:blipFill>
                      <p:spPr>
                        <a:xfrm>
                          <a:off x="6641433" y="4860629"/>
                          <a:ext cx="1027707" cy="1272551"/>
                        </a:xfrm>
                        <a:prstGeom prst="rect">
                          <a:avLst/>
                        </a:prstGeom>
                        <a:noFill/>
                        <a:ln>
                          <a:noFill/>
                        </a:ln>
                      </p:spPr>
                    </p:pic>
                    <p:pic>
                      <p:nvPicPr>
                        <p:cNvPr id="380" name="Google Shape;380;p11"/>
                        <p:cNvPicPr preferRelativeResize="0"/>
                        <p:nvPr/>
                      </p:nvPicPr>
                      <p:blipFill rotWithShape="1">
                        <a:blip r:embed="rId4">
                          <a:alphaModFix/>
                        </a:blip>
                        <a:srcRect l="55932" t="25511" r="21893" b="13227"/>
                        <a:stretch/>
                      </p:blipFill>
                      <p:spPr>
                        <a:xfrm>
                          <a:off x="7519980" y="4862346"/>
                          <a:ext cx="1027707" cy="1272551"/>
                        </a:xfrm>
                        <a:prstGeom prst="rect">
                          <a:avLst/>
                        </a:prstGeom>
                        <a:noFill/>
                        <a:ln>
                          <a:noFill/>
                        </a:ln>
                      </p:spPr>
                    </p:pic>
                    <p:cxnSp>
                      <p:nvCxnSpPr>
                        <p:cNvPr id="381" name="Google Shape;381;p11"/>
                        <p:cNvCxnSpPr/>
                        <p:nvPr/>
                      </p:nvCxnSpPr>
                      <p:spPr>
                        <a:xfrm flipH="1">
                          <a:off x="5236178" y="5396766"/>
                          <a:ext cx="1953610" cy="425380"/>
                        </a:xfrm>
                        <a:prstGeom prst="straightConnector1">
                          <a:avLst/>
                        </a:prstGeom>
                        <a:noFill/>
                        <a:ln w="25400" cap="flat" cmpd="sng">
                          <a:solidFill>
                            <a:schemeClr val="dk1"/>
                          </a:solidFill>
                          <a:prstDash val="solid"/>
                          <a:miter lim="800000"/>
                          <a:headEnd type="none" w="sm" len="sm"/>
                          <a:tailEnd type="triangle" w="med" len="med"/>
                        </a:ln>
                      </p:spPr>
                    </p:cxnSp>
                  </p:grpSp>
                </p:grpSp>
                <p:pic>
                  <p:nvPicPr>
                    <p:cNvPr id="382" name="Google Shape;382;p11"/>
                    <p:cNvPicPr preferRelativeResize="0"/>
                    <p:nvPr/>
                  </p:nvPicPr>
                  <p:blipFill rotWithShape="1">
                    <a:blip r:embed="rId4">
                      <a:alphaModFix/>
                    </a:blip>
                    <a:srcRect l="38767" t="25511" r="40452" b="13227"/>
                    <a:stretch/>
                  </p:blipFill>
                  <p:spPr>
                    <a:xfrm>
                      <a:off x="2397042" y="4794568"/>
                      <a:ext cx="963059" cy="1272551"/>
                    </a:xfrm>
                    <a:prstGeom prst="rect">
                      <a:avLst/>
                    </a:prstGeom>
                    <a:noFill/>
                    <a:ln>
                      <a:noFill/>
                    </a:ln>
                  </p:spPr>
                </p:pic>
                <p:pic>
                  <p:nvPicPr>
                    <p:cNvPr id="383" name="Google Shape;383;p11"/>
                    <p:cNvPicPr preferRelativeResize="0"/>
                    <p:nvPr/>
                  </p:nvPicPr>
                  <p:blipFill rotWithShape="1">
                    <a:blip r:embed="rId4">
                      <a:alphaModFix/>
                    </a:blip>
                    <a:srcRect l="2650" t="25511" r="95639" b="13227"/>
                    <a:stretch/>
                  </p:blipFill>
                  <p:spPr>
                    <a:xfrm>
                      <a:off x="2353512" y="4794567"/>
                      <a:ext cx="79264" cy="1272551"/>
                    </a:xfrm>
                    <a:prstGeom prst="rect">
                      <a:avLst/>
                    </a:prstGeom>
                    <a:noFill/>
                    <a:ln>
                      <a:noFill/>
                    </a:ln>
                  </p:spPr>
                </p:pic>
              </p:grpSp>
              <p:sp>
                <p:nvSpPr>
                  <p:cNvPr id="384" name="Google Shape;384;p11"/>
                  <p:cNvSpPr txBox="1"/>
                  <p:nvPr/>
                </p:nvSpPr>
                <p:spPr>
                  <a:xfrm>
                    <a:off x="7293178" y="5145207"/>
                    <a:ext cx="21371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emitted by the earth</a:t>
                    </a:r>
                    <a:endParaRPr sz="1400" b="0" i="0" u="none" strike="noStrike" cap="none">
                      <a:solidFill>
                        <a:srgbClr val="000000"/>
                      </a:solidFill>
                      <a:latin typeface="Arial"/>
                      <a:ea typeface="Arial"/>
                      <a:cs typeface="Arial"/>
                      <a:sym typeface="Arial"/>
                    </a:endParaRPr>
                  </a:p>
                </p:txBody>
              </p:sp>
              <p:sp>
                <p:nvSpPr>
                  <p:cNvPr id="385" name="Google Shape;385;p11"/>
                  <p:cNvSpPr txBox="1"/>
                  <p:nvPr/>
                </p:nvSpPr>
                <p:spPr>
                  <a:xfrm>
                    <a:off x="309155" y="5161428"/>
                    <a:ext cx="174438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Solar EMR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A3838"/>
                        </a:solidFill>
                        <a:latin typeface="Arial"/>
                        <a:ea typeface="Arial"/>
                        <a:cs typeface="Arial"/>
                        <a:sym typeface="Arial"/>
                      </a:rPr>
                      <a:t>top of atmosphere</a:t>
                    </a:r>
                    <a:endParaRPr sz="1400" b="0" i="0" u="none" strike="noStrike" cap="none">
                      <a:solidFill>
                        <a:srgbClr val="000000"/>
                      </a:solidFill>
                      <a:latin typeface="Arial"/>
                      <a:ea typeface="Arial"/>
                      <a:cs typeface="Arial"/>
                      <a:sym typeface="Arial"/>
                    </a:endParaRPr>
                  </a:p>
                </p:txBody>
              </p:sp>
              <p:sp>
                <p:nvSpPr>
                  <p:cNvPr id="386" name="Google Shape;386;p11"/>
                  <p:cNvSpPr/>
                  <p:nvPr/>
                </p:nvSpPr>
                <p:spPr>
                  <a:xfrm>
                    <a:off x="2432776" y="5670550"/>
                    <a:ext cx="345508" cy="1841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87" name="Google Shape;387;p11"/>
                  <p:cNvCxnSpPr>
                    <a:stCxn id="385" idx="3"/>
                  </p:cNvCxnSpPr>
                  <p:nvPr/>
                </p:nvCxnSpPr>
                <p:spPr>
                  <a:xfrm>
                    <a:off x="2053543" y="5438427"/>
                    <a:ext cx="1529100" cy="85500"/>
                  </a:xfrm>
                  <a:prstGeom prst="straightConnector1">
                    <a:avLst/>
                  </a:prstGeom>
                  <a:noFill/>
                  <a:ln w="25400" cap="flat" cmpd="sng">
                    <a:solidFill>
                      <a:schemeClr val="dk1"/>
                    </a:solidFill>
                    <a:prstDash val="solid"/>
                    <a:miter lim="800000"/>
                    <a:headEnd type="none" w="sm" len="sm"/>
                    <a:tailEnd type="triangle" w="med" len="med"/>
                  </a:ln>
                </p:spPr>
              </p:cxnSp>
            </p:grpSp>
          </p:grpSp>
        </p:grpSp>
      </p:grpSp>
      <p:sp>
        <p:nvSpPr>
          <p:cNvPr id="388" name="Google Shape;388;p11"/>
          <p:cNvSpPr/>
          <p:nvPr/>
        </p:nvSpPr>
        <p:spPr>
          <a:xfrm>
            <a:off x="9163799" y="4557821"/>
            <a:ext cx="1167651"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11"/>
          <p:cNvSpPr txBox="1"/>
          <p:nvPr/>
        </p:nvSpPr>
        <p:spPr>
          <a:xfrm>
            <a:off x="1484508" y="2083302"/>
            <a:ext cx="854849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Atmospheric Transmission</a:t>
            </a:r>
            <a:endParaRPr sz="1400" b="0" i="0" u="none" strike="noStrike" cap="none">
              <a:solidFill>
                <a:srgbClr val="000000"/>
              </a:solidFill>
              <a:latin typeface="Arial"/>
              <a:ea typeface="Arial"/>
              <a:cs typeface="Arial"/>
              <a:sym typeface="Arial"/>
            </a:endParaRPr>
          </a:p>
        </p:txBody>
      </p:sp>
      <p:sp>
        <p:nvSpPr>
          <p:cNvPr id="390" name="Google Shape;390;p11"/>
          <p:cNvSpPr txBox="1"/>
          <p:nvPr/>
        </p:nvSpPr>
        <p:spPr>
          <a:xfrm>
            <a:off x="2397043" y="4756208"/>
            <a:ext cx="72008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Emitted EMR Intensity</a:t>
            </a:r>
            <a:endParaRPr sz="1400" b="0" i="0" u="none" strike="noStrike" cap="none">
              <a:solidFill>
                <a:srgbClr val="000000"/>
              </a:solidFill>
              <a:latin typeface="Arial"/>
              <a:ea typeface="Arial"/>
              <a:cs typeface="Arial"/>
              <a:sym typeface="Arial"/>
            </a:endParaRPr>
          </a:p>
        </p:txBody>
      </p:sp>
      <p:grpSp>
        <p:nvGrpSpPr>
          <p:cNvPr id="391" name="Google Shape;391;p11"/>
          <p:cNvGrpSpPr/>
          <p:nvPr/>
        </p:nvGrpSpPr>
        <p:grpSpPr>
          <a:xfrm>
            <a:off x="2168742" y="4297394"/>
            <a:ext cx="7789450" cy="400110"/>
            <a:chOff x="2168742" y="4297394"/>
            <a:chExt cx="7789450" cy="400110"/>
          </a:xfrm>
        </p:grpSpPr>
        <p:sp>
          <p:nvSpPr>
            <p:cNvPr id="392" name="Google Shape;392;p11"/>
            <p:cNvSpPr/>
            <p:nvPr/>
          </p:nvSpPr>
          <p:spPr>
            <a:xfrm>
              <a:off x="2168742" y="4297394"/>
              <a:ext cx="7789450" cy="400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11"/>
            <p:cNvSpPr txBox="1"/>
            <p:nvPr/>
          </p:nvSpPr>
          <p:spPr>
            <a:xfrm>
              <a:off x="6558881"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394" name="Google Shape;394;p11"/>
            <p:cNvSpPr txBox="1"/>
            <p:nvPr/>
          </p:nvSpPr>
          <p:spPr>
            <a:xfrm>
              <a:off x="3089343"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95" name="Google Shape;395;p11"/>
            <p:cNvSpPr txBox="1"/>
            <p:nvPr/>
          </p:nvSpPr>
          <p:spPr>
            <a:xfrm>
              <a:off x="2168742"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96" name="Google Shape;396;p11"/>
            <p:cNvSpPr txBox="1"/>
            <p:nvPr/>
          </p:nvSpPr>
          <p:spPr>
            <a:xfrm>
              <a:off x="4013366"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397" name="Google Shape;397;p11"/>
            <p:cNvSpPr txBox="1"/>
            <p:nvPr/>
          </p:nvSpPr>
          <p:spPr>
            <a:xfrm>
              <a:off x="572841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98" name="Google Shape;398;p11"/>
            <p:cNvSpPr txBox="1"/>
            <p:nvPr/>
          </p:nvSpPr>
          <p:spPr>
            <a:xfrm>
              <a:off x="742644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399" name="Google Shape;399;p11"/>
            <p:cNvSpPr txBox="1"/>
            <p:nvPr/>
          </p:nvSpPr>
          <p:spPr>
            <a:xfrm>
              <a:off x="928190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400" name="Google Shape;400;p11"/>
            <p:cNvSpPr txBox="1"/>
            <p:nvPr/>
          </p:nvSpPr>
          <p:spPr>
            <a:xfrm>
              <a:off x="4851654"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01" name="Google Shape;401;p11"/>
            <p:cNvSpPr txBox="1"/>
            <p:nvPr/>
          </p:nvSpPr>
          <p:spPr>
            <a:xfrm>
              <a:off x="832732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402" name="Google Shape;402;p11"/>
          <p:cNvSpPr txBox="1"/>
          <p:nvPr/>
        </p:nvSpPr>
        <p:spPr>
          <a:xfrm>
            <a:off x="210408" y="4331739"/>
            <a:ext cx="202296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WAVELENGTH </a:t>
            </a:r>
            <a:r>
              <a:rPr lang="en-US" sz="14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pic>
        <p:nvPicPr>
          <p:cNvPr id="403" name="Google Shape;403;p11"/>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12"/>
          <p:cNvPicPr preferRelativeResize="0"/>
          <p:nvPr/>
        </p:nvPicPr>
        <p:blipFill rotWithShape="1">
          <a:blip r:embed="rId3">
            <a:alphaModFix/>
          </a:blip>
          <a:srcRect/>
          <a:stretch/>
        </p:blipFill>
        <p:spPr>
          <a:xfrm>
            <a:off x="1524000" y="2143432"/>
            <a:ext cx="8690500" cy="4161906"/>
          </a:xfrm>
          <a:prstGeom prst="rect">
            <a:avLst/>
          </a:prstGeom>
          <a:noFill/>
          <a:ln>
            <a:noFill/>
          </a:ln>
        </p:spPr>
      </p:pic>
      <p:sp>
        <p:nvSpPr>
          <p:cNvPr id="410" name="Google Shape;410;p12"/>
          <p:cNvSpPr txBox="1"/>
          <p:nvPr/>
        </p:nvSpPr>
        <p:spPr>
          <a:xfrm>
            <a:off x="8061331" y="4996933"/>
            <a:ext cx="107587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EMR Intensity</a:t>
            </a:r>
            <a:endParaRPr sz="1400" b="0" i="0" u="none" strike="noStrike" cap="none">
              <a:solidFill>
                <a:srgbClr val="000000"/>
              </a:solidFill>
              <a:latin typeface="Arial"/>
              <a:ea typeface="Arial"/>
              <a:cs typeface="Arial"/>
              <a:sym typeface="Arial"/>
            </a:endParaRPr>
          </a:p>
        </p:txBody>
      </p:sp>
      <p:sp>
        <p:nvSpPr>
          <p:cNvPr id="411" name="Google Shape;411;p1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Visible light passes through the atmosphere without much attenuation</a:t>
            </a:r>
            <a:endParaRPr sz="3200" i="1">
              <a:latin typeface="Arial Narrow"/>
              <a:ea typeface="Arial Narrow"/>
              <a:cs typeface="Arial Narrow"/>
              <a:sym typeface="Arial Narrow"/>
            </a:endParaRPr>
          </a:p>
        </p:txBody>
      </p:sp>
      <p:sp>
        <p:nvSpPr>
          <p:cNvPr id="412" name="Google Shape;412;p12"/>
          <p:cNvSpPr/>
          <p:nvPr/>
        </p:nvSpPr>
        <p:spPr>
          <a:xfrm>
            <a:off x="838200" y="1120676"/>
            <a:ext cx="10322489" cy="46162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Atmospheric transmittance is high in </a:t>
            </a:r>
            <a:r>
              <a:rPr lang="en-US" sz="2400" b="1" i="0" u="none" strike="noStrike" cap="none">
                <a:solidFill>
                  <a:srgbClr val="262626"/>
                </a:solidFill>
                <a:latin typeface="Arial Narrow"/>
                <a:ea typeface="Arial Narrow"/>
                <a:cs typeface="Arial Narrow"/>
                <a:sym typeface="Arial Narrow"/>
              </a:rPr>
              <a:t>visible bands</a:t>
            </a:r>
            <a:r>
              <a:rPr lang="en-US" sz="2400" b="0" i="0" u="none" strike="noStrike" cap="none">
                <a:solidFill>
                  <a:srgbClr val="262626"/>
                </a:solidFill>
                <a:latin typeface="Arial Narrow"/>
                <a:ea typeface="Arial Narrow"/>
                <a:cs typeface="Arial Narrow"/>
                <a:sym typeface="Arial Narrow"/>
              </a:rPr>
              <a:t>, where solar EMR emission is highest</a:t>
            </a:r>
            <a:endParaRPr sz="1600" b="0" i="0" u="none" strike="noStrike" cap="none">
              <a:solidFill>
                <a:srgbClr val="000000"/>
              </a:solidFill>
              <a:latin typeface="Arial Narrow"/>
              <a:ea typeface="Arial Narrow"/>
              <a:cs typeface="Arial Narrow"/>
              <a:sym typeface="Arial Narrow"/>
            </a:endParaRPr>
          </a:p>
        </p:txBody>
      </p:sp>
      <p:sp>
        <p:nvSpPr>
          <p:cNvPr id="413" name="Google Shape;413;p12"/>
          <p:cNvSpPr/>
          <p:nvPr/>
        </p:nvSpPr>
        <p:spPr>
          <a:xfrm>
            <a:off x="3637934" y="2497395"/>
            <a:ext cx="314632" cy="1179871"/>
          </a:xfrm>
          <a:prstGeom prst="rect">
            <a:avLst/>
          </a:prstGeom>
          <a:solidFill>
            <a:schemeClr val="accent1">
              <a:alpha val="57254"/>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4" name="Google Shape;414;p12"/>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grpSp>
        <p:nvGrpSpPr>
          <p:cNvPr id="415" name="Google Shape;415;p12"/>
          <p:cNvGrpSpPr/>
          <p:nvPr/>
        </p:nvGrpSpPr>
        <p:grpSpPr>
          <a:xfrm>
            <a:off x="309155" y="3819687"/>
            <a:ext cx="9723845" cy="2492714"/>
            <a:chOff x="309155" y="3819687"/>
            <a:chExt cx="9723845" cy="2492714"/>
          </a:xfrm>
        </p:grpSpPr>
        <p:cxnSp>
          <p:nvCxnSpPr>
            <p:cNvPr id="416" name="Google Shape;416;p12"/>
            <p:cNvCxnSpPr/>
            <p:nvPr/>
          </p:nvCxnSpPr>
          <p:spPr>
            <a:xfrm>
              <a:off x="2241550" y="4169633"/>
              <a:ext cx="7791450" cy="0"/>
            </a:xfrm>
            <a:prstGeom prst="straightConnector1">
              <a:avLst/>
            </a:prstGeom>
            <a:noFill/>
            <a:ln w="34925" cap="flat" cmpd="sng">
              <a:solidFill>
                <a:schemeClr val="dk1"/>
              </a:solidFill>
              <a:prstDash val="solid"/>
              <a:miter lim="800000"/>
              <a:headEnd type="none" w="sm" len="sm"/>
              <a:tailEnd type="none" w="sm" len="sm"/>
            </a:ln>
          </p:spPr>
        </p:cxnSp>
        <p:grpSp>
          <p:nvGrpSpPr>
            <p:cNvPr id="417" name="Google Shape;417;p12"/>
            <p:cNvGrpSpPr/>
            <p:nvPr/>
          </p:nvGrpSpPr>
          <p:grpSpPr>
            <a:xfrm>
              <a:off x="309155" y="3819687"/>
              <a:ext cx="9376591" cy="2492714"/>
              <a:chOff x="309155" y="3819687"/>
              <a:chExt cx="9376591" cy="2492714"/>
            </a:xfrm>
          </p:grpSpPr>
          <p:sp>
            <p:nvSpPr>
              <p:cNvPr id="418" name="Google Shape;418;p12"/>
              <p:cNvSpPr/>
              <p:nvPr/>
            </p:nvSpPr>
            <p:spPr>
              <a:xfrm>
                <a:off x="3505200" y="4184651"/>
                <a:ext cx="59690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12"/>
              <p:cNvSpPr/>
              <p:nvPr/>
            </p:nvSpPr>
            <p:spPr>
              <a:xfrm>
                <a:off x="3543300" y="3819687"/>
                <a:ext cx="41275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20" name="Google Shape;420;p12"/>
              <p:cNvGrpSpPr/>
              <p:nvPr/>
            </p:nvGrpSpPr>
            <p:grpSpPr>
              <a:xfrm>
                <a:off x="309155" y="4521902"/>
                <a:ext cx="9376591" cy="1790499"/>
                <a:chOff x="309155" y="4278827"/>
                <a:chExt cx="9376591" cy="1790499"/>
              </a:xfrm>
            </p:grpSpPr>
            <p:sp>
              <p:nvSpPr>
                <p:cNvPr id="421" name="Google Shape;421;p12"/>
                <p:cNvSpPr/>
                <p:nvPr/>
              </p:nvSpPr>
              <p:spPr>
                <a:xfrm>
                  <a:off x="3055820" y="4278827"/>
                  <a:ext cx="1366965" cy="173285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22" name="Google Shape;422;p12"/>
                <p:cNvGrpSpPr/>
                <p:nvPr/>
              </p:nvGrpSpPr>
              <p:grpSpPr>
                <a:xfrm>
                  <a:off x="309155" y="4794567"/>
                  <a:ext cx="9376591" cy="1274759"/>
                  <a:chOff x="309155" y="4794567"/>
                  <a:chExt cx="9376591" cy="1274759"/>
                </a:xfrm>
              </p:grpSpPr>
              <p:sp>
                <p:nvSpPr>
                  <p:cNvPr id="423" name="Google Shape;423;p12"/>
                  <p:cNvSpPr txBox="1"/>
                  <p:nvPr/>
                </p:nvSpPr>
                <p:spPr>
                  <a:xfrm>
                    <a:off x="4510680" y="4962946"/>
                    <a:ext cx="13676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EMR Intensity</a:t>
                    </a:r>
                    <a:endParaRPr sz="1400" b="0" i="0" u="none" strike="noStrike" cap="none">
                      <a:solidFill>
                        <a:srgbClr val="000000"/>
                      </a:solidFill>
                      <a:latin typeface="Arial"/>
                      <a:ea typeface="Arial"/>
                      <a:cs typeface="Arial"/>
                      <a:sym typeface="Arial"/>
                    </a:endParaRPr>
                  </a:p>
                </p:txBody>
              </p:sp>
              <p:cxnSp>
                <p:nvCxnSpPr>
                  <p:cNvPr id="424" name="Google Shape;424;p12"/>
                  <p:cNvCxnSpPr/>
                  <p:nvPr/>
                </p:nvCxnSpPr>
                <p:spPr>
                  <a:xfrm>
                    <a:off x="3026685" y="5474703"/>
                    <a:ext cx="478515" cy="144241"/>
                  </a:xfrm>
                  <a:prstGeom prst="straightConnector1">
                    <a:avLst/>
                  </a:prstGeom>
                  <a:noFill/>
                  <a:ln w="25400" cap="flat" cmpd="sng">
                    <a:solidFill>
                      <a:srgbClr val="757070"/>
                    </a:solidFill>
                    <a:prstDash val="solid"/>
                    <a:miter lim="800000"/>
                    <a:headEnd type="none" w="sm" len="sm"/>
                    <a:tailEnd type="triangle" w="med" len="med"/>
                  </a:ln>
                </p:spPr>
              </p:cxnSp>
              <p:grpSp>
                <p:nvGrpSpPr>
                  <p:cNvPr id="425" name="Google Shape;425;p12"/>
                  <p:cNvGrpSpPr/>
                  <p:nvPr/>
                </p:nvGrpSpPr>
                <p:grpSpPr>
                  <a:xfrm>
                    <a:off x="2353512" y="4794567"/>
                    <a:ext cx="7332234" cy="1274759"/>
                    <a:chOff x="2353512" y="4794567"/>
                    <a:chExt cx="7332234" cy="1274759"/>
                  </a:xfrm>
                </p:grpSpPr>
                <p:grpSp>
                  <p:nvGrpSpPr>
                    <p:cNvPr id="426" name="Google Shape;426;p12"/>
                    <p:cNvGrpSpPr/>
                    <p:nvPr/>
                  </p:nvGrpSpPr>
                  <p:grpSpPr>
                    <a:xfrm>
                      <a:off x="3105894" y="4794568"/>
                      <a:ext cx="6579852" cy="1274758"/>
                      <a:chOff x="2973636" y="4860629"/>
                      <a:chExt cx="6579852" cy="1274758"/>
                    </a:xfrm>
                  </p:grpSpPr>
                  <p:grpSp>
                    <p:nvGrpSpPr>
                      <p:cNvPr id="427" name="Google Shape;427;p12"/>
                      <p:cNvGrpSpPr/>
                      <p:nvPr/>
                    </p:nvGrpSpPr>
                    <p:grpSpPr>
                      <a:xfrm>
                        <a:off x="2973636" y="4860629"/>
                        <a:ext cx="4012674" cy="1273511"/>
                        <a:chOff x="3091882" y="2831956"/>
                        <a:chExt cx="4012674" cy="1273511"/>
                      </a:xfrm>
                    </p:grpSpPr>
                    <p:pic>
                      <p:nvPicPr>
                        <p:cNvPr id="428" name="Google Shape;428;p12"/>
                        <p:cNvPicPr preferRelativeResize="0"/>
                        <p:nvPr/>
                      </p:nvPicPr>
                      <p:blipFill rotWithShape="1">
                        <a:blip r:embed="rId4">
                          <a:alphaModFix/>
                        </a:blip>
                        <a:srcRect t="25511" r="60663" b="13227"/>
                        <a:stretch/>
                      </p:blipFill>
                      <p:spPr>
                        <a:xfrm>
                          <a:off x="3091882" y="2831957"/>
                          <a:ext cx="2262542" cy="1272551"/>
                        </a:xfrm>
                        <a:prstGeom prst="rect">
                          <a:avLst/>
                        </a:prstGeom>
                        <a:noFill/>
                        <a:ln>
                          <a:noFill/>
                        </a:ln>
                      </p:spPr>
                    </p:pic>
                    <p:pic>
                      <p:nvPicPr>
                        <p:cNvPr id="429" name="Google Shape;429;p12"/>
                        <p:cNvPicPr preferRelativeResize="0"/>
                        <p:nvPr/>
                      </p:nvPicPr>
                      <p:blipFill rotWithShape="1">
                        <a:blip r:embed="rId4">
                          <a:alphaModFix/>
                        </a:blip>
                        <a:srcRect l="19668" t="25511" r="60662" b="13227"/>
                        <a:stretch/>
                      </p:blipFill>
                      <p:spPr>
                        <a:xfrm>
                          <a:off x="4219131" y="2831956"/>
                          <a:ext cx="886841" cy="1272551"/>
                        </a:xfrm>
                        <a:prstGeom prst="rect">
                          <a:avLst/>
                        </a:prstGeom>
                        <a:noFill/>
                        <a:ln>
                          <a:noFill/>
                        </a:ln>
                      </p:spPr>
                    </p:pic>
                    <p:pic>
                      <p:nvPicPr>
                        <p:cNvPr id="430" name="Google Shape;430;p12"/>
                        <p:cNvPicPr preferRelativeResize="0"/>
                        <p:nvPr/>
                      </p:nvPicPr>
                      <p:blipFill rotWithShape="1">
                        <a:blip r:embed="rId4">
                          <a:alphaModFix/>
                        </a:blip>
                        <a:srcRect l="37321" t="25511" r="17165" b="13227"/>
                        <a:stretch/>
                      </p:blipFill>
                      <p:spPr>
                        <a:xfrm>
                          <a:off x="4995184" y="2832916"/>
                          <a:ext cx="2109372" cy="1272551"/>
                        </a:xfrm>
                        <a:prstGeom prst="rect">
                          <a:avLst/>
                        </a:prstGeom>
                        <a:noFill/>
                        <a:ln>
                          <a:noFill/>
                        </a:ln>
                      </p:spPr>
                    </p:pic>
                  </p:grpSp>
                  <p:grpSp>
                    <p:nvGrpSpPr>
                      <p:cNvPr id="431" name="Google Shape;431;p12"/>
                      <p:cNvGrpSpPr/>
                      <p:nvPr/>
                    </p:nvGrpSpPr>
                    <p:grpSpPr>
                      <a:xfrm>
                        <a:off x="5236178" y="4860629"/>
                        <a:ext cx="4317310" cy="1274758"/>
                        <a:chOff x="5236178" y="4860629"/>
                        <a:chExt cx="4317310" cy="1274758"/>
                      </a:xfrm>
                    </p:grpSpPr>
                    <p:pic>
                      <p:nvPicPr>
                        <p:cNvPr id="432" name="Google Shape;432;p12"/>
                        <p:cNvPicPr preferRelativeResize="0"/>
                        <p:nvPr/>
                      </p:nvPicPr>
                      <p:blipFill rotWithShape="1">
                        <a:blip r:embed="rId4">
                          <a:alphaModFix/>
                        </a:blip>
                        <a:srcRect l="55932" t="25511" r="19686" b="13227"/>
                        <a:stretch/>
                      </p:blipFill>
                      <p:spPr>
                        <a:xfrm>
                          <a:off x="8423522" y="4862836"/>
                          <a:ext cx="1129966" cy="1272551"/>
                        </a:xfrm>
                        <a:prstGeom prst="rect">
                          <a:avLst/>
                        </a:prstGeom>
                        <a:noFill/>
                        <a:ln>
                          <a:noFill/>
                        </a:ln>
                      </p:spPr>
                    </p:pic>
                    <p:pic>
                      <p:nvPicPr>
                        <p:cNvPr id="433" name="Google Shape;433;p12"/>
                        <p:cNvPicPr preferRelativeResize="0"/>
                        <p:nvPr/>
                      </p:nvPicPr>
                      <p:blipFill rotWithShape="1">
                        <a:blip r:embed="rId4">
                          <a:alphaModFix/>
                        </a:blip>
                        <a:srcRect l="55932" t="25511" r="21893" b="13227"/>
                        <a:stretch/>
                      </p:blipFill>
                      <p:spPr>
                        <a:xfrm>
                          <a:off x="6641433" y="4860629"/>
                          <a:ext cx="1027707" cy="1272551"/>
                        </a:xfrm>
                        <a:prstGeom prst="rect">
                          <a:avLst/>
                        </a:prstGeom>
                        <a:noFill/>
                        <a:ln>
                          <a:noFill/>
                        </a:ln>
                      </p:spPr>
                    </p:pic>
                    <p:pic>
                      <p:nvPicPr>
                        <p:cNvPr id="434" name="Google Shape;434;p12"/>
                        <p:cNvPicPr preferRelativeResize="0"/>
                        <p:nvPr/>
                      </p:nvPicPr>
                      <p:blipFill rotWithShape="1">
                        <a:blip r:embed="rId4">
                          <a:alphaModFix/>
                        </a:blip>
                        <a:srcRect l="55932" t="25511" r="21893" b="13227"/>
                        <a:stretch/>
                      </p:blipFill>
                      <p:spPr>
                        <a:xfrm>
                          <a:off x="7519980" y="4862346"/>
                          <a:ext cx="1027707" cy="1272551"/>
                        </a:xfrm>
                        <a:prstGeom prst="rect">
                          <a:avLst/>
                        </a:prstGeom>
                        <a:noFill/>
                        <a:ln>
                          <a:noFill/>
                        </a:ln>
                      </p:spPr>
                    </p:pic>
                    <p:cxnSp>
                      <p:nvCxnSpPr>
                        <p:cNvPr id="435" name="Google Shape;435;p12"/>
                        <p:cNvCxnSpPr/>
                        <p:nvPr/>
                      </p:nvCxnSpPr>
                      <p:spPr>
                        <a:xfrm flipH="1">
                          <a:off x="5236178" y="5396766"/>
                          <a:ext cx="1953610" cy="425380"/>
                        </a:xfrm>
                        <a:prstGeom prst="straightConnector1">
                          <a:avLst/>
                        </a:prstGeom>
                        <a:noFill/>
                        <a:ln w="25400" cap="flat" cmpd="sng">
                          <a:solidFill>
                            <a:schemeClr val="dk1"/>
                          </a:solidFill>
                          <a:prstDash val="solid"/>
                          <a:miter lim="800000"/>
                          <a:headEnd type="none" w="sm" len="sm"/>
                          <a:tailEnd type="triangle" w="med" len="med"/>
                        </a:ln>
                      </p:spPr>
                    </p:cxnSp>
                  </p:grpSp>
                </p:grpSp>
                <p:pic>
                  <p:nvPicPr>
                    <p:cNvPr id="436" name="Google Shape;436;p12"/>
                    <p:cNvPicPr preferRelativeResize="0"/>
                    <p:nvPr/>
                  </p:nvPicPr>
                  <p:blipFill rotWithShape="1">
                    <a:blip r:embed="rId4">
                      <a:alphaModFix/>
                    </a:blip>
                    <a:srcRect l="38767" t="25511" r="40452" b="13227"/>
                    <a:stretch/>
                  </p:blipFill>
                  <p:spPr>
                    <a:xfrm>
                      <a:off x="2397042" y="4794568"/>
                      <a:ext cx="963059" cy="1272551"/>
                    </a:xfrm>
                    <a:prstGeom prst="rect">
                      <a:avLst/>
                    </a:prstGeom>
                    <a:noFill/>
                    <a:ln>
                      <a:noFill/>
                    </a:ln>
                  </p:spPr>
                </p:pic>
                <p:pic>
                  <p:nvPicPr>
                    <p:cNvPr id="437" name="Google Shape;437;p12"/>
                    <p:cNvPicPr preferRelativeResize="0"/>
                    <p:nvPr/>
                  </p:nvPicPr>
                  <p:blipFill rotWithShape="1">
                    <a:blip r:embed="rId4">
                      <a:alphaModFix/>
                    </a:blip>
                    <a:srcRect l="2650" t="25511" r="95639" b="13227"/>
                    <a:stretch/>
                  </p:blipFill>
                  <p:spPr>
                    <a:xfrm>
                      <a:off x="2353512" y="4794567"/>
                      <a:ext cx="79264" cy="1272551"/>
                    </a:xfrm>
                    <a:prstGeom prst="rect">
                      <a:avLst/>
                    </a:prstGeom>
                    <a:noFill/>
                    <a:ln>
                      <a:noFill/>
                    </a:ln>
                  </p:spPr>
                </p:pic>
              </p:grpSp>
              <p:sp>
                <p:nvSpPr>
                  <p:cNvPr id="438" name="Google Shape;438;p12"/>
                  <p:cNvSpPr txBox="1"/>
                  <p:nvPr/>
                </p:nvSpPr>
                <p:spPr>
                  <a:xfrm>
                    <a:off x="7293178" y="5145207"/>
                    <a:ext cx="21371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emitted by the earth</a:t>
                    </a:r>
                    <a:endParaRPr sz="1400" b="0" i="0" u="none" strike="noStrike" cap="none">
                      <a:solidFill>
                        <a:srgbClr val="000000"/>
                      </a:solidFill>
                      <a:latin typeface="Arial"/>
                      <a:ea typeface="Arial"/>
                      <a:cs typeface="Arial"/>
                      <a:sym typeface="Arial"/>
                    </a:endParaRPr>
                  </a:p>
                </p:txBody>
              </p:sp>
              <p:sp>
                <p:nvSpPr>
                  <p:cNvPr id="439" name="Google Shape;439;p12"/>
                  <p:cNvSpPr txBox="1"/>
                  <p:nvPr/>
                </p:nvSpPr>
                <p:spPr>
                  <a:xfrm>
                    <a:off x="309155" y="5161428"/>
                    <a:ext cx="19992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emitted by the sun</a:t>
                    </a:r>
                    <a:endParaRPr sz="1400" b="0" i="0" u="none" strike="noStrike" cap="none">
                      <a:solidFill>
                        <a:srgbClr val="000000"/>
                      </a:solidFill>
                      <a:latin typeface="Arial"/>
                      <a:ea typeface="Arial"/>
                      <a:cs typeface="Arial"/>
                      <a:sym typeface="Arial"/>
                    </a:endParaRPr>
                  </a:p>
                </p:txBody>
              </p:sp>
              <p:sp>
                <p:nvSpPr>
                  <p:cNvPr id="440" name="Google Shape;440;p12"/>
                  <p:cNvSpPr/>
                  <p:nvPr/>
                </p:nvSpPr>
                <p:spPr>
                  <a:xfrm>
                    <a:off x="2432776" y="5670550"/>
                    <a:ext cx="345508" cy="1841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41" name="Google Shape;441;p12"/>
                  <p:cNvCxnSpPr>
                    <a:stCxn id="439" idx="3"/>
                  </p:cNvCxnSpPr>
                  <p:nvPr/>
                </p:nvCxnSpPr>
                <p:spPr>
                  <a:xfrm>
                    <a:off x="2308420" y="5330705"/>
                    <a:ext cx="1274400" cy="193200"/>
                  </a:xfrm>
                  <a:prstGeom prst="straightConnector1">
                    <a:avLst/>
                  </a:prstGeom>
                  <a:noFill/>
                  <a:ln w="25400" cap="flat" cmpd="sng">
                    <a:solidFill>
                      <a:schemeClr val="dk1"/>
                    </a:solidFill>
                    <a:prstDash val="solid"/>
                    <a:miter lim="800000"/>
                    <a:headEnd type="none" w="sm" len="sm"/>
                    <a:tailEnd type="triangle" w="med" len="med"/>
                  </a:ln>
                </p:spPr>
              </p:cxnSp>
            </p:grpSp>
          </p:grpSp>
        </p:grpSp>
      </p:grpSp>
      <p:sp>
        <p:nvSpPr>
          <p:cNvPr id="442" name="Google Shape;442;p12"/>
          <p:cNvSpPr/>
          <p:nvPr/>
        </p:nvSpPr>
        <p:spPr>
          <a:xfrm>
            <a:off x="9163799" y="4557821"/>
            <a:ext cx="1167651"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12"/>
          <p:cNvSpPr txBox="1"/>
          <p:nvPr/>
        </p:nvSpPr>
        <p:spPr>
          <a:xfrm>
            <a:off x="1484508" y="2083302"/>
            <a:ext cx="854849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Atmospheric Transmission</a:t>
            </a:r>
            <a:endParaRPr sz="1400" b="0" i="0" u="none" strike="noStrike" cap="none">
              <a:solidFill>
                <a:srgbClr val="000000"/>
              </a:solidFill>
              <a:latin typeface="Arial"/>
              <a:ea typeface="Arial"/>
              <a:cs typeface="Arial"/>
              <a:sym typeface="Arial"/>
            </a:endParaRPr>
          </a:p>
        </p:txBody>
      </p:sp>
      <p:sp>
        <p:nvSpPr>
          <p:cNvPr id="444" name="Google Shape;444;p12"/>
          <p:cNvSpPr txBox="1"/>
          <p:nvPr/>
        </p:nvSpPr>
        <p:spPr>
          <a:xfrm>
            <a:off x="2397043" y="4756208"/>
            <a:ext cx="72008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Emitted EMR Intensity</a:t>
            </a:r>
            <a:endParaRPr sz="1400" b="0" i="0" u="none" strike="noStrike" cap="none">
              <a:solidFill>
                <a:srgbClr val="000000"/>
              </a:solidFill>
              <a:latin typeface="Arial"/>
              <a:ea typeface="Arial"/>
              <a:cs typeface="Arial"/>
              <a:sym typeface="Arial"/>
            </a:endParaRPr>
          </a:p>
        </p:txBody>
      </p:sp>
      <p:grpSp>
        <p:nvGrpSpPr>
          <p:cNvPr id="445" name="Google Shape;445;p12"/>
          <p:cNvGrpSpPr/>
          <p:nvPr/>
        </p:nvGrpSpPr>
        <p:grpSpPr>
          <a:xfrm>
            <a:off x="2168742" y="4297394"/>
            <a:ext cx="7789450" cy="400110"/>
            <a:chOff x="2168742" y="4297394"/>
            <a:chExt cx="7789450" cy="400110"/>
          </a:xfrm>
        </p:grpSpPr>
        <p:sp>
          <p:nvSpPr>
            <p:cNvPr id="446" name="Google Shape;446;p12"/>
            <p:cNvSpPr/>
            <p:nvPr/>
          </p:nvSpPr>
          <p:spPr>
            <a:xfrm>
              <a:off x="2168742" y="4297394"/>
              <a:ext cx="7789450" cy="400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12"/>
            <p:cNvSpPr txBox="1"/>
            <p:nvPr/>
          </p:nvSpPr>
          <p:spPr>
            <a:xfrm>
              <a:off x="6558881"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48" name="Google Shape;448;p12"/>
            <p:cNvSpPr txBox="1"/>
            <p:nvPr/>
          </p:nvSpPr>
          <p:spPr>
            <a:xfrm>
              <a:off x="3089343"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49" name="Google Shape;449;p12"/>
            <p:cNvSpPr txBox="1"/>
            <p:nvPr/>
          </p:nvSpPr>
          <p:spPr>
            <a:xfrm>
              <a:off x="2168742"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50" name="Google Shape;450;p12"/>
            <p:cNvSpPr txBox="1"/>
            <p:nvPr/>
          </p:nvSpPr>
          <p:spPr>
            <a:xfrm>
              <a:off x="4013366"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51" name="Google Shape;451;p12"/>
            <p:cNvSpPr txBox="1"/>
            <p:nvPr/>
          </p:nvSpPr>
          <p:spPr>
            <a:xfrm>
              <a:off x="572841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52" name="Google Shape;452;p12"/>
            <p:cNvSpPr txBox="1"/>
            <p:nvPr/>
          </p:nvSpPr>
          <p:spPr>
            <a:xfrm>
              <a:off x="742644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453" name="Google Shape;453;p12"/>
            <p:cNvSpPr txBox="1"/>
            <p:nvPr/>
          </p:nvSpPr>
          <p:spPr>
            <a:xfrm>
              <a:off x="928190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454" name="Google Shape;454;p12"/>
            <p:cNvSpPr txBox="1"/>
            <p:nvPr/>
          </p:nvSpPr>
          <p:spPr>
            <a:xfrm>
              <a:off x="4851654"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55" name="Google Shape;455;p12"/>
            <p:cNvSpPr txBox="1"/>
            <p:nvPr/>
          </p:nvSpPr>
          <p:spPr>
            <a:xfrm>
              <a:off x="832732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456" name="Google Shape;456;p12"/>
          <p:cNvSpPr txBox="1"/>
          <p:nvPr/>
        </p:nvSpPr>
        <p:spPr>
          <a:xfrm>
            <a:off x="210408" y="4331739"/>
            <a:ext cx="202296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WAVELENGTH </a:t>
            </a:r>
            <a:r>
              <a:rPr lang="en-US" sz="14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sp>
        <p:nvSpPr>
          <p:cNvPr id="457" name="Google Shape;457;p12"/>
          <p:cNvSpPr txBox="1"/>
          <p:nvPr/>
        </p:nvSpPr>
        <p:spPr>
          <a:xfrm>
            <a:off x="309154" y="5404503"/>
            <a:ext cx="1871389"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Solar EMR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A3838"/>
                </a:solidFill>
                <a:latin typeface="Arial"/>
                <a:ea typeface="Arial"/>
                <a:cs typeface="Arial"/>
                <a:sym typeface="Arial"/>
              </a:rPr>
              <a:t>top of atmosphere</a:t>
            </a:r>
            <a:endParaRPr sz="1400" b="0" i="0" u="none" strike="noStrike" cap="none">
              <a:solidFill>
                <a:srgbClr val="000000"/>
              </a:solidFill>
              <a:latin typeface="Arial"/>
              <a:ea typeface="Arial"/>
              <a:cs typeface="Arial"/>
              <a:sym typeface="Arial"/>
            </a:endParaRPr>
          </a:p>
        </p:txBody>
      </p:sp>
      <p:pic>
        <p:nvPicPr>
          <p:cNvPr id="458" name="Google Shape;458;p12"/>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13"/>
          <p:cNvPicPr preferRelativeResize="0"/>
          <p:nvPr/>
        </p:nvPicPr>
        <p:blipFill rotWithShape="1">
          <a:blip r:embed="rId3">
            <a:alphaModFix/>
          </a:blip>
          <a:srcRect/>
          <a:stretch/>
        </p:blipFill>
        <p:spPr>
          <a:xfrm>
            <a:off x="1524000" y="2143433"/>
            <a:ext cx="8690500" cy="4161906"/>
          </a:xfrm>
          <a:prstGeom prst="rect">
            <a:avLst/>
          </a:prstGeom>
          <a:noFill/>
          <a:ln>
            <a:noFill/>
          </a:ln>
        </p:spPr>
      </p:pic>
      <p:sp>
        <p:nvSpPr>
          <p:cNvPr id="465" name="Google Shape;465;p1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Infrared </a:t>
            </a:r>
            <a:r>
              <a:rPr lang="en-US">
                <a:latin typeface="Arial Narrow"/>
                <a:ea typeface="Arial Narrow"/>
                <a:cs typeface="Arial Narrow"/>
                <a:sym typeface="Arial Narrow"/>
              </a:rPr>
              <a:t>passes through narrow atmospheric windows </a:t>
            </a:r>
            <a:endParaRPr sz="3200" i="1">
              <a:latin typeface="Arial Narrow"/>
              <a:ea typeface="Arial Narrow"/>
              <a:cs typeface="Arial Narrow"/>
              <a:sym typeface="Arial Narrow"/>
            </a:endParaRPr>
          </a:p>
        </p:txBody>
      </p:sp>
      <p:sp>
        <p:nvSpPr>
          <p:cNvPr id="466" name="Google Shape;466;p13"/>
          <p:cNvSpPr/>
          <p:nvPr/>
        </p:nvSpPr>
        <p:spPr>
          <a:xfrm>
            <a:off x="838201" y="983028"/>
            <a:ext cx="9701982" cy="830956"/>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In the infrared, high transmittance occurs in narrow bands. This includes the optical windows in the thermal </a:t>
            </a:r>
            <a:r>
              <a:rPr lang="en-US" sz="2400" b="1" i="0" u="none" strike="noStrike" cap="none">
                <a:solidFill>
                  <a:srgbClr val="262626"/>
                </a:solidFill>
                <a:latin typeface="Arial Narrow"/>
                <a:ea typeface="Arial Narrow"/>
                <a:cs typeface="Arial Narrow"/>
                <a:sym typeface="Arial Narrow"/>
              </a:rPr>
              <a:t>infrared</a:t>
            </a:r>
            <a:r>
              <a:rPr lang="en-US" sz="2400" b="0" i="0" u="none" strike="noStrike" cap="none">
                <a:solidFill>
                  <a:srgbClr val="262626"/>
                </a:solidFill>
                <a:latin typeface="Arial Narrow"/>
                <a:ea typeface="Arial Narrow"/>
                <a:cs typeface="Arial Narrow"/>
                <a:sym typeface="Arial Narrow"/>
              </a:rPr>
              <a:t>, where the Earth's surface emits radiation. </a:t>
            </a:r>
            <a:endParaRPr sz="1600" b="0" i="0" u="none" strike="noStrike" cap="none">
              <a:solidFill>
                <a:srgbClr val="000000"/>
              </a:solidFill>
              <a:latin typeface="Arial Narrow"/>
              <a:ea typeface="Arial Narrow"/>
              <a:cs typeface="Arial Narrow"/>
              <a:sym typeface="Arial Narrow"/>
            </a:endParaRPr>
          </a:p>
        </p:txBody>
      </p:sp>
      <p:sp>
        <p:nvSpPr>
          <p:cNvPr id="467" name="Google Shape;467;p13"/>
          <p:cNvSpPr/>
          <p:nvPr/>
        </p:nvSpPr>
        <p:spPr>
          <a:xfrm>
            <a:off x="3893866" y="2497395"/>
            <a:ext cx="1233629" cy="1179871"/>
          </a:xfrm>
          <a:prstGeom prst="rect">
            <a:avLst/>
          </a:prstGeom>
          <a:solidFill>
            <a:schemeClr val="accent1">
              <a:alpha val="57254"/>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p13"/>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469" name="Google Shape;469;p13"/>
          <p:cNvSpPr txBox="1"/>
          <p:nvPr/>
        </p:nvSpPr>
        <p:spPr>
          <a:xfrm>
            <a:off x="1484508" y="2083302"/>
            <a:ext cx="854849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Atmospheric Transmission</a:t>
            </a:r>
            <a:endParaRPr sz="1400" b="0" i="0" u="none" strike="noStrike" cap="none">
              <a:solidFill>
                <a:srgbClr val="000000"/>
              </a:solidFill>
              <a:latin typeface="Arial"/>
              <a:ea typeface="Arial"/>
              <a:cs typeface="Arial"/>
              <a:sym typeface="Arial"/>
            </a:endParaRPr>
          </a:p>
        </p:txBody>
      </p:sp>
      <p:sp>
        <p:nvSpPr>
          <p:cNvPr id="470" name="Google Shape;470;p13"/>
          <p:cNvSpPr/>
          <p:nvPr/>
        </p:nvSpPr>
        <p:spPr>
          <a:xfrm>
            <a:off x="9163799" y="4557821"/>
            <a:ext cx="1167651"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1" name="Google Shape;471;p13"/>
          <p:cNvGrpSpPr/>
          <p:nvPr/>
        </p:nvGrpSpPr>
        <p:grpSpPr>
          <a:xfrm>
            <a:off x="309155" y="3819687"/>
            <a:ext cx="9723845" cy="2492714"/>
            <a:chOff x="309155" y="3819687"/>
            <a:chExt cx="9723845" cy="2492714"/>
          </a:xfrm>
        </p:grpSpPr>
        <p:cxnSp>
          <p:nvCxnSpPr>
            <p:cNvPr id="472" name="Google Shape;472;p13"/>
            <p:cNvCxnSpPr/>
            <p:nvPr/>
          </p:nvCxnSpPr>
          <p:spPr>
            <a:xfrm>
              <a:off x="2241550" y="4169633"/>
              <a:ext cx="7791450" cy="0"/>
            </a:xfrm>
            <a:prstGeom prst="straightConnector1">
              <a:avLst/>
            </a:prstGeom>
            <a:noFill/>
            <a:ln w="34925" cap="flat" cmpd="sng">
              <a:solidFill>
                <a:schemeClr val="dk1"/>
              </a:solidFill>
              <a:prstDash val="solid"/>
              <a:miter lim="800000"/>
              <a:headEnd type="none" w="sm" len="sm"/>
              <a:tailEnd type="none" w="sm" len="sm"/>
            </a:ln>
          </p:spPr>
        </p:cxnSp>
        <p:grpSp>
          <p:nvGrpSpPr>
            <p:cNvPr id="473" name="Google Shape;473;p13"/>
            <p:cNvGrpSpPr/>
            <p:nvPr/>
          </p:nvGrpSpPr>
          <p:grpSpPr>
            <a:xfrm>
              <a:off x="309155" y="3819687"/>
              <a:ext cx="9376591" cy="2492714"/>
              <a:chOff x="309155" y="3819687"/>
              <a:chExt cx="9376591" cy="2492714"/>
            </a:xfrm>
          </p:grpSpPr>
          <p:sp>
            <p:nvSpPr>
              <p:cNvPr id="474" name="Google Shape;474;p13"/>
              <p:cNvSpPr/>
              <p:nvPr/>
            </p:nvSpPr>
            <p:spPr>
              <a:xfrm>
                <a:off x="3505200" y="4184651"/>
                <a:ext cx="59690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p13"/>
              <p:cNvSpPr/>
              <p:nvPr/>
            </p:nvSpPr>
            <p:spPr>
              <a:xfrm>
                <a:off x="3543300" y="3819687"/>
                <a:ext cx="41275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6" name="Google Shape;476;p13"/>
              <p:cNvGrpSpPr/>
              <p:nvPr/>
            </p:nvGrpSpPr>
            <p:grpSpPr>
              <a:xfrm>
                <a:off x="309155" y="4521902"/>
                <a:ext cx="9376591" cy="1790499"/>
                <a:chOff x="309155" y="4278827"/>
                <a:chExt cx="9376591" cy="1790499"/>
              </a:xfrm>
            </p:grpSpPr>
            <p:sp>
              <p:nvSpPr>
                <p:cNvPr id="477" name="Google Shape;477;p13"/>
                <p:cNvSpPr/>
                <p:nvPr/>
              </p:nvSpPr>
              <p:spPr>
                <a:xfrm>
                  <a:off x="3055820" y="4278827"/>
                  <a:ext cx="1366965" cy="173285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78" name="Google Shape;478;p13"/>
                <p:cNvGrpSpPr/>
                <p:nvPr/>
              </p:nvGrpSpPr>
              <p:grpSpPr>
                <a:xfrm>
                  <a:off x="309155" y="4794567"/>
                  <a:ext cx="9376591" cy="1274759"/>
                  <a:chOff x="309155" y="4794567"/>
                  <a:chExt cx="9376591" cy="1274759"/>
                </a:xfrm>
              </p:grpSpPr>
              <p:sp>
                <p:nvSpPr>
                  <p:cNvPr id="479" name="Google Shape;479;p13"/>
                  <p:cNvSpPr txBox="1"/>
                  <p:nvPr/>
                </p:nvSpPr>
                <p:spPr>
                  <a:xfrm>
                    <a:off x="4510680" y="4962946"/>
                    <a:ext cx="13676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EMR Intensity</a:t>
                    </a:r>
                    <a:endParaRPr sz="1400" b="0" i="0" u="none" strike="noStrike" cap="none">
                      <a:solidFill>
                        <a:srgbClr val="000000"/>
                      </a:solidFill>
                      <a:latin typeface="Arial"/>
                      <a:ea typeface="Arial"/>
                      <a:cs typeface="Arial"/>
                      <a:sym typeface="Arial"/>
                    </a:endParaRPr>
                  </a:p>
                </p:txBody>
              </p:sp>
              <p:cxnSp>
                <p:nvCxnSpPr>
                  <p:cNvPr id="480" name="Google Shape;480;p13"/>
                  <p:cNvCxnSpPr/>
                  <p:nvPr/>
                </p:nvCxnSpPr>
                <p:spPr>
                  <a:xfrm>
                    <a:off x="3026685" y="5474703"/>
                    <a:ext cx="478515" cy="144241"/>
                  </a:xfrm>
                  <a:prstGeom prst="straightConnector1">
                    <a:avLst/>
                  </a:prstGeom>
                  <a:noFill/>
                  <a:ln w="25400" cap="flat" cmpd="sng">
                    <a:solidFill>
                      <a:srgbClr val="757070"/>
                    </a:solidFill>
                    <a:prstDash val="solid"/>
                    <a:miter lim="800000"/>
                    <a:headEnd type="none" w="sm" len="sm"/>
                    <a:tailEnd type="triangle" w="med" len="med"/>
                  </a:ln>
                </p:spPr>
              </p:cxnSp>
              <p:grpSp>
                <p:nvGrpSpPr>
                  <p:cNvPr id="481" name="Google Shape;481;p13"/>
                  <p:cNvGrpSpPr/>
                  <p:nvPr/>
                </p:nvGrpSpPr>
                <p:grpSpPr>
                  <a:xfrm>
                    <a:off x="2353512" y="4794567"/>
                    <a:ext cx="7332234" cy="1274759"/>
                    <a:chOff x="2353512" y="4794567"/>
                    <a:chExt cx="7332234" cy="1274759"/>
                  </a:xfrm>
                </p:grpSpPr>
                <p:grpSp>
                  <p:nvGrpSpPr>
                    <p:cNvPr id="482" name="Google Shape;482;p13"/>
                    <p:cNvGrpSpPr/>
                    <p:nvPr/>
                  </p:nvGrpSpPr>
                  <p:grpSpPr>
                    <a:xfrm>
                      <a:off x="3105894" y="4794568"/>
                      <a:ext cx="6579852" cy="1274758"/>
                      <a:chOff x="2973636" y="4860629"/>
                      <a:chExt cx="6579852" cy="1274758"/>
                    </a:xfrm>
                  </p:grpSpPr>
                  <p:grpSp>
                    <p:nvGrpSpPr>
                      <p:cNvPr id="483" name="Google Shape;483;p13"/>
                      <p:cNvGrpSpPr/>
                      <p:nvPr/>
                    </p:nvGrpSpPr>
                    <p:grpSpPr>
                      <a:xfrm>
                        <a:off x="2973636" y="4860629"/>
                        <a:ext cx="4012674" cy="1273511"/>
                        <a:chOff x="3091882" y="2831956"/>
                        <a:chExt cx="4012674" cy="1273511"/>
                      </a:xfrm>
                    </p:grpSpPr>
                    <p:pic>
                      <p:nvPicPr>
                        <p:cNvPr id="484" name="Google Shape;484;p13"/>
                        <p:cNvPicPr preferRelativeResize="0"/>
                        <p:nvPr/>
                      </p:nvPicPr>
                      <p:blipFill rotWithShape="1">
                        <a:blip r:embed="rId4">
                          <a:alphaModFix/>
                        </a:blip>
                        <a:srcRect t="25511" r="60663" b="13227"/>
                        <a:stretch/>
                      </p:blipFill>
                      <p:spPr>
                        <a:xfrm>
                          <a:off x="3091882" y="2831957"/>
                          <a:ext cx="2262542" cy="1272551"/>
                        </a:xfrm>
                        <a:prstGeom prst="rect">
                          <a:avLst/>
                        </a:prstGeom>
                        <a:noFill/>
                        <a:ln>
                          <a:noFill/>
                        </a:ln>
                      </p:spPr>
                    </p:pic>
                    <p:pic>
                      <p:nvPicPr>
                        <p:cNvPr id="485" name="Google Shape;485;p13"/>
                        <p:cNvPicPr preferRelativeResize="0"/>
                        <p:nvPr/>
                      </p:nvPicPr>
                      <p:blipFill rotWithShape="1">
                        <a:blip r:embed="rId4">
                          <a:alphaModFix/>
                        </a:blip>
                        <a:srcRect l="19668" t="25511" r="60662" b="13227"/>
                        <a:stretch/>
                      </p:blipFill>
                      <p:spPr>
                        <a:xfrm>
                          <a:off x="4219131" y="2831956"/>
                          <a:ext cx="886841" cy="1272551"/>
                        </a:xfrm>
                        <a:prstGeom prst="rect">
                          <a:avLst/>
                        </a:prstGeom>
                        <a:noFill/>
                        <a:ln>
                          <a:noFill/>
                        </a:ln>
                      </p:spPr>
                    </p:pic>
                    <p:pic>
                      <p:nvPicPr>
                        <p:cNvPr id="486" name="Google Shape;486;p13"/>
                        <p:cNvPicPr preferRelativeResize="0"/>
                        <p:nvPr/>
                      </p:nvPicPr>
                      <p:blipFill rotWithShape="1">
                        <a:blip r:embed="rId4">
                          <a:alphaModFix/>
                        </a:blip>
                        <a:srcRect l="37321" t="25511" r="17165" b="13227"/>
                        <a:stretch/>
                      </p:blipFill>
                      <p:spPr>
                        <a:xfrm>
                          <a:off x="4995184" y="2832916"/>
                          <a:ext cx="2109372" cy="1272551"/>
                        </a:xfrm>
                        <a:prstGeom prst="rect">
                          <a:avLst/>
                        </a:prstGeom>
                        <a:noFill/>
                        <a:ln>
                          <a:noFill/>
                        </a:ln>
                      </p:spPr>
                    </p:pic>
                  </p:grpSp>
                  <p:grpSp>
                    <p:nvGrpSpPr>
                      <p:cNvPr id="487" name="Google Shape;487;p13"/>
                      <p:cNvGrpSpPr/>
                      <p:nvPr/>
                    </p:nvGrpSpPr>
                    <p:grpSpPr>
                      <a:xfrm>
                        <a:off x="5236178" y="4860629"/>
                        <a:ext cx="4317310" cy="1274758"/>
                        <a:chOff x="5236178" y="4860629"/>
                        <a:chExt cx="4317310" cy="1274758"/>
                      </a:xfrm>
                    </p:grpSpPr>
                    <p:pic>
                      <p:nvPicPr>
                        <p:cNvPr id="488" name="Google Shape;488;p13"/>
                        <p:cNvPicPr preferRelativeResize="0"/>
                        <p:nvPr/>
                      </p:nvPicPr>
                      <p:blipFill rotWithShape="1">
                        <a:blip r:embed="rId4">
                          <a:alphaModFix/>
                        </a:blip>
                        <a:srcRect l="55932" t="25511" r="19686" b="13227"/>
                        <a:stretch/>
                      </p:blipFill>
                      <p:spPr>
                        <a:xfrm>
                          <a:off x="8423522" y="4862836"/>
                          <a:ext cx="1129966" cy="1272551"/>
                        </a:xfrm>
                        <a:prstGeom prst="rect">
                          <a:avLst/>
                        </a:prstGeom>
                        <a:noFill/>
                        <a:ln>
                          <a:noFill/>
                        </a:ln>
                      </p:spPr>
                    </p:pic>
                    <p:pic>
                      <p:nvPicPr>
                        <p:cNvPr id="489" name="Google Shape;489;p13"/>
                        <p:cNvPicPr preferRelativeResize="0"/>
                        <p:nvPr/>
                      </p:nvPicPr>
                      <p:blipFill rotWithShape="1">
                        <a:blip r:embed="rId4">
                          <a:alphaModFix/>
                        </a:blip>
                        <a:srcRect l="55932" t="25511" r="21893" b="13227"/>
                        <a:stretch/>
                      </p:blipFill>
                      <p:spPr>
                        <a:xfrm>
                          <a:off x="6641433" y="4860629"/>
                          <a:ext cx="1027707" cy="1272551"/>
                        </a:xfrm>
                        <a:prstGeom prst="rect">
                          <a:avLst/>
                        </a:prstGeom>
                        <a:noFill/>
                        <a:ln>
                          <a:noFill/>
                        </a:ln>
                      </p:spPr>
                    </p:pic>
                    <p:pic>
                      <p:nvPicPr>
                        <p:cNvPr id="490" name="Google Shape;490;p13"/>
                        <p:cNvPicPr preferRelativeResize="0"/>
                        <p:nvPr/>
                      </p:nvPicPr>
                      <p:blipFill rotWithShape="1">
                        <a:blip r:embed="rId4">
                          <a:alphaModFix/>
                        </a:blip>
                        <a:srcRect l="55932" t="25511" r="21893" b="13227"/>
                        <a:stretch/>
                      </p:blipFill>
                      <p:spPr>
                        <a:xfrm>
                          <a:off x="7519980" y="4862346"/>
                          <a:ext cx="1027707" cy="1272551"/>
                        </a:xfrm>
                        <a:prstGeom prst="rect">
                          <a:avLst/>
                        </a:prstGeom>
                        <a:noFill/>
                        <a:ln>
                          <a:noFill/>
                        </a:ln>
                      </p:spPr>
                    </p:pic>
                    <p:cxnSp>
                      <p:nvCxnSpPr>
                        <p:cNvPr id="491" name="Google Shape;491;p13"/>
                        <p:cNvCxnSpPr/>
                        <p:nvPr/>
                      </p:nvCxnSpPr>
                      <p:spPr>
                        <a:xfrm flipH="1">
                          <a:off x="5236178" y="5396766"/>
                          <a:ext cx="1953610" cy="425380"/>
                        </a:xfrm>
                        <a:prstGeom prst="straightConnector1">
                          <a:avLst/>
                        </a:prstGeom>
                        <a:noFill/>
                        <a:ln w="25400" cap="flat" cmpd="sng">
                          <a:solidFill>
                            <a:schemeClr val="dk1"/>
                          </a:solidFill>
                          <a:prstDash val="solid"/>
                          <a:miter lim="800000"/>
                          <a:headEnd type="none" w="sm" len="sm"/>
                          <a:tailEnd type="triangle" w="med" len="med"/>
                        </a:ln>
                      </p:spPr>
                    </p:cxnSp>
                  </p:grpSp>
                </p:grpSp>
                <p:pic>
                  <p:nvPicPr>
                    <p:cNvPr id="492" name="Google Shape;492;p13"/>
                    <p:cNvPicPr preferRelativeResize="0"/>
                    <p:nvPr/>
                  </p:nvPicPr>
                  <p:blipFill rotWithShape="1">
                    <a:blip r:embed="rId4">
                      <a:alphaModFix/>
                    </a:blip>
                    <a:srcRect l="38767" t="25511" r="40452" b="13227"/>
                    <a:stretch/>
                  </p:blipFill>
                  <p:spPr>
                    <a:xfrm>
                      <a:off x="2397042" y="4794568"/>
                      <a:ext cx="963059" cy="1272551"/>
                    </a:xfrm>
                    <a:prstGeom prst="rect">
                      <a:avLst/>
                    </a:prstGeom>
                    <a:noFill/>
                    <a:ln>
                      <a:noFill/>
                    </a:ln>
                  </p:spPr>
                </p:pic>
                <p:pic>
                  <p:nvPicPr>
                    <p:cNvPr id="493" name="Google Shape;493;p13"/>
                    <p:cNvPicPr preferRelativeResize="0"/>
                    <p:nvPr/>
                  </p:nvPicPr>
                  <p:blipFill rotWithShape="1">
                    <a:blip r:embed="rId4">
                      <a:alphaModFix/>
                    </a:blip>
                    <a:srcRect l="2650" t="25511" r="95639" b="13227"/>
                    <a:stretch/>
                  </p:blipFill>
                  <p:spPr>
                    <a:xfrm>
                      <a:off x="2353512" y="4794567"/>
                      <a:ext cx="79264" cy="1272551"/>
                    </a:xfrm>
                    <a:prstGeom prst="rect">
                      <a:avLst/>
                    </a:prstGeom>
                    <a:noFill/>
                    <a:ln>
                      <a:noFill/>
                    </a:ln>
                  </p:spPr>
                </p:pic>
              </p:grpSp>
              <p:sp>
                <p:nvSpPr>
                  <p:cNvPr id="494" name="Google Shape;494;p13"/>
                  <p:cNvSpPr txBox="1"/>
                  <p:nvPr/>
                </p:nvSpPr>
                <p:spPr>
                  <a:xfrm>
                    <a:off x="7293178" y="5145207"/>
                    <a:ext cx="21371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emitted by the earth</a:t>
                    </a:r>
                    <a:endParaRPr sz="1400" b="0" i="0" u="none" strike="noStrike" cap="none">
                      <a:solidFill>
                        <a:srgbClr val="000000"/>
                      </a:solidFill>
                      <a:latin typeface="Arial"/>
                      <a:ea typeface="Arial"/>
                      <a:cs typeface="Arial"/>
                      <a:sym typeface="Arial"/>
                    </a:endParaRPr>
                  </a:p>
                </p:txBody>
              </p:sp>
              <p:sp>
                <p:nvSpPr>
                  <p:cNvPr id="495" name="Google Shape;495;p13"/>
                  <p:cNvSpPr txBox="1"/>
                  <p:nvPr/>
                </p:nvSpPr>
                <p:spPr>
                  <a:xfrm>
                    <a:off x="309155" y="5161428"/>
                    <a:ext cx="19992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emitted by the sun</a:t>
                    </a:r>
                    <a:endParaRPr sz="1400" b="0" i="0" u="none" strike="noStrike" cap="none">
                      <a:solidFill>
                        <a:srgbClr val="000000"/>
                      </a:solidFill>
                      <a:latin typeface="Arial"/>
                      <a:ea typeface="Arial"/>
                      <a:cs typeface="Arial"/>
                      <a:sym typeface="Arial"/>
                    </a:endParaRPr>
                  </a:p>
                </p:txBody>
              </p:sp>
              <p:sp>
                <p:nvSpPr>
                  <p:cNvPr id="496" name="Google Shape;496;p13"/>
                  <p:cNvSpPr/>
                  <p:nvPr/>
                </p:nvSpPr>
                <p:spPr>
                  <a:xfrm>
                    <a:off x="2432776" y="5670550"/>
                    <a:ext cx="345508" cy="1841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97" name="Google Shape;497;p13"/>
                  <p:cNvCxnSpPr>
                    <a:stCxn id="495" idx="3"/>
                  </p:cNvCxnSpPr>
                  <p:nvPr/>
                </p:nvCxnSpPr>
                <p:spPr>
                  <a:xfrm>
                    <a:off x="2308420" y="5330705"/>
                    <a:ext cx="1274400" cy="193200"/>
                  </a:xfrm>
                  <a:prstGeom prst="straightConnector1">
                    <a:avLst/>
                  </a:prstGeom>
                  <a:noFill/>
                  <a:ln w="25400" cap="flat" cmpd="sng">
                    <a:solidFill>
                      <a:schemeClr val="dk1"/>
                    </a:solidFill>
                    <a:prstDash val="solid"/>
                    <a:miter lim="800000"/>
                    <a:headEnd type="none" w="sm" len="sm"/>
                    <a:tailEnd type="triangle" w="med" len="med"/>
                  </a:ln>
                </p:spPr>
              </p:cxnSp>
            </p:grpSp>
          </p:grpSp>
        </p:grpSp>
      </p:grpSp>
      <p:sp>
        <p:nvSpPr>
          <p:cNvPr id="498" name="Google Shape;498;p13"/>
          <p:cNvSpPr txBox="1"/>
          <p:nvPr/>
        </p:nvSpPr>
        <p:spPr>
          <a:xfrm>
            <a:off x="2397043" y="4756208"/>
            <a:ext cx="72008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Emitted EMR Intensity</a:t>
            </a:r>
            <a:endParaRPr sz="1400" b="0" i="0" u="none" strike="noStrike" cap="none">
              <a:solidFill>
                <a:srgbClr val="000000"/>
              </a:solidFill>
              <a:latin typeface="Arial"/>
              <a:ea typeface="Arial"/>
              <a:cs typeface="Arial"/>
              <a:sym typeface="Arial"/>
            </a:endParaRPr>
          </a:p>
        </p:txBody>
      </p:sp>
      <p:grpSp>
        <p:nvGrpSpPr>
          <p:cNvPr id="499" name="Google Shape;499;p13"/>
          <p:cNvGrpSpPr/>
          <p:nvPr/>
        </p:nvGrpSpPr>
        <p:grpSpPr>
          <a:xfrm>
            <a:off x="2168742" y="4297394"/>
            <a:ext cx="7789450" cy="400110"/>
            <a:chOff x="2168742" y="4297394"/>
            <a:chExt cx="7789450" cy="400110"/>
          </a:xfrm>
        </p:grpSpPr>
        <p:sp>
          <p:nvSpPr>
            <p:cNvPr id="500" name="Google Shape;500;p13"/>
            <p:cNvSpPr/>
            <p:nvPr/>
          </p:nvSpPr>
          <p:spPr>
            <a:xfrm>
              <a:off x="2168742" y="4297394"/>
              <a:ext cx="7789450" cy="400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13"/>
            <p:cNvSpPr txBox="1"/>
            <p:nvPr/>
          </p:nvSpPr>
          <p:spPr>
            <a:xfrm>
              <a:off x="6558881"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02" name="Google Shape;502;p13"/>
            <p:cNvSpPr txBox="1"/>
            <p:nvPr/>
          </p:nvSpPr>
          <p:spPr>
            <a:xfrm>
              <a:off x="3089343"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03" name="Google Shape;503;p13"/>
            <p:cNvSpPr txBox="1"/>
            <p:nvPr/>
          </p:nvSpPr>
          <p:spPr>
            <a:xfrm>
              <a:off x="2168742"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04" name="Google Shape;504;p13"/>
            <p:cNvSpPr txBox="1"/>
            <p:nvPr/>
          </p:nvSpPr>
          <p:spPr>
            <a:xfrm>
              <a:off x="4013366"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05" name="Google Shape;505;p13"/>
            <p:cNvSpPr txBox="1"/>
            <p:nvPr/>
          </p:nvSpPr>
          <p:spPr>
            <a:xfrm>
              <a:off x="572841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06" name="Google Shape;506;p13"/>
            <p:cNvSpPr txBox="1"/>
            <p:nvPr/>
          </p:nvSpPr>
          <p:spPr>
            <a:xfrm>
              <a:off x="742644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507" name="Google Shape;507;p13"/>
            <p:cNvSpPr txBox="1"/>
            <p:nvPr/>
          </p:nvSpPr>
          <p:spPr>
            <a:xfrm>
              <a:off x="928190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508" name="Google Shape;508;p13"/>
            <p:cNvSpPr txBox="1"/>
            <p:nvPr/>
          </p:nvSpPr>
          <p:spPr>
            <a:xfrm>
              <a:off x="4851654"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09" name="Google Shape;509;p13"/>
            <p:cNvSpPr txBox="1"/>
            <p:nvPr/>
          </p:nvSpPr>
          <p:spPr>
            <a:xfrm>
              <a:off x="832732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510" name="Google Shape;510;p13"/>
          <p:cNvSpPr txBox="1"/>
          <p:nvPr/>
        </p:nvSpPr>
        <p:spPr>
          <a:xfrm>
            <a:off x="210408" y="4331739"/>
            <a:ext cx="202296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WAVELENGTH </a:t>
            </a:r>
            <a:r>
              <a:rPr lang="en-US" sz="14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sp>
        <p:nvSpPr>
          <p:cNvPr id="511" name="Google Shape;511;p13"/>
          <p:cNvSpPr txBox="1"/>
          <p:nvPr/>
        </p:nvSpPr>
        <p:spPr>
          <a:xfrm>
            <a:off x="309154" y="5404503"/>
            <a:ext cx="1871389"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Solar EMR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A3838"/>
                </a:solidFill>
                <a:latin typeface="Arial"/>
                <a:ea typeface="Arial"/>
                <a:cs typeface="Arial"/>
                <a:sym typeface="Arial"/>
              </a:rPr>
              <a:t>top of atmosphere</a:t>
            </a:r>
            <a:endParaRPr sz="1400" b="0" i="0" u="none" strike="noStrike" cap="none">
              <a:solidFill>
                <a:srgbClr val="000000"/>
              </a:solidFill>
              <a:latin typeface="Arial"/>
              <a:ea typeface="Arial"/>
              <a:cs typeface="Arial"/>
              <a:sym typeface="Arial"/>
            </a:endParaRPr>
          </a:p>
        </p:txBody>
      </p:sp>
      <p:pic>
        <p:nvPicPr>
          <p:cNvPr id="512" name="Google Shape;512;p13"/>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1"/>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14"/>
          <p:cNvPicPr preferRelativeResize="0"/>
          <p:nvPr/>
        </p:nvPicPr>
        <p:blipFill rotWithShape="1">
          <a:blip r:embed="rId3">
            <a:alphaModFix/>
          </a:blip>
          <a:srcRect/>
          <a:stretch/>
        </p:blipFill>
        <p:spPr>
          <a:xfrm>
            <a:off x="1524000" y="2143433"/>
            <a:ext cx="8690500" cy="4161906"/>
          </a:xfrm>
          <a:prstGeom prst="rect">
            <a:avLst/>
          </a:prstGeom>
          <a:noFill/>
          <a:ln>
            <a:noFill/>
          </a:ln>
        </p:spPr>
      </p:pic>
      <p:sp>
        <p:nvSpPr>
          <p:cNvPr id="519" name="Google Shape;519;p14"/>
          <p:cNvSpPr txBox="1">
            <a:spLocks noGrp="1"/>
          </p:cNvSpPr>
          <p:nvPr>
            <p:ph type="title"/>
          </p:nvPr>
        </p:nvSpPr>
        <p:spPr>
          <a:xfrm>
            <a:off x="528298" y="11557"/>
            <a:ext cx="1071072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Microwaves passes through the atmosphere without much attenuation</a:t>
            </a:r>
            <a:endParaRPr sz="3200" i="1">
              <a:latin typeface="Arial Narrow"/>
              <a:ea typeface="Arial Narrow"/>
              <a:cs typeface="Arial Narrow"/>
              <a:sym typeface="Arial Narrow"/>
            </a:endParaRPr>
          </a:p>
        </p:txBody>
      </p:sp>
      <p:sp>
        <p:nvSpPr>
          <p:cNvPr id="520" name="Google Shape;520;p14"/>
          <p:cNvSpPr/>
          <p:nvPr/>
        </p:nvSpPr>
        <p:spPr>
          <a:xfrm>
            <a:off x="838201" y="983028"/>
            <a:ext cx="9376299" cy="1200288"/>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In the </a:t>
            </a:r>
            <a:r>
              <a:rPr lang="en-US" sz="2400" b="1" i="0" u="none" strike="noStrike" cap="none">
                <a:solidFill>
                  <a:srgbClr val="262626"/>
                </a:solidFill>
                <a:latin typeface="Arial Narrow"/>
                <a:ea typeface="Arial Narrow"/>
                <a:cs typeface="Arial Narrow"/>
                <a:sym typeface="Arial Narrow"/>
              </a:rPr>
              <a:t>microwave</a:t>
            </a:r>
            <a:r>
              <a:rPr lang="en-US" sz="2400" b="0" i="0" u="none" strike="noStrike" cap="none">
                <a:solidFill>
                  <a:srgbClr val="262626"/>
                </a:solidFill>
                <a:latin typeface="Arial Narrow"/>
                <a:ea typeface="Arial Narrow"/>
                <a:cs typeface="Arial Narrow"/>
                <a:sym typeface="Arial Narrow"/>
              </a:rPr>
              <a:t>, atmosphere transmission is near 100%. </a:t>
            </a:r>
            <a:endParaRPr sz="2400" b="0" i="0" u="none" strike="noStrike" cap="none">
              <a:solidFill>
                <a:srgbClr val="000000"/>
              </a:solidFill>
              <a:latin typeface="Arial Narrow"/>
              <a:ea typeface="Arial Narrow"/>
              <a:cs typeface="Arial Narrow"/>
              <a:sym typeface="Arial Narrow"/>
            </a:endParaRPr>
          </a:p>
          <a:p>
            <a:pPr marL="0" marR="0" lvl="1"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But emission in the </a:t>
            </a:r>
            <a:r>
              <a:rPr lang="en-US" sz="2400" b="1" i="0" u="none" strike="noStrike" cap="none">
                <a:solidFill>
                  <a:srgbClr val="262626"/>
                </a:solidFill>
                <a:latin typeface="Arial Narrow"/>
                <a:ea typeface="Arial Narrow"/>
                <a:cs typeface="Arial Narrow"/>
                <a:sym typeface="Arial Narrow"/>
              </a:rPr>
              <a:t>microwave by </a:t>
            </a:r>
            <a:r>
              <a:rPr lang="en-US" sz="2400" b="0" i="0" u="none" strike="noStrike" cap="none">
                <a:solidFill>
                  <a:srgbClr val="262626"/>
                </a:solidFill>
                <a:latin typeface="Arial Narrow"/>
                <a:ea typeface="Arial Narrow"/>
                <a:cs typeface="Arial Narrow"/>
                <a:sym typeface="Arial Narrow"/>
              </a:rPr>
              <a:t>are relatively weak, so </a:t>
            </a:r>
            <a:r>
              <a:rPr lang="en-US" sz="2400" b="0" i="0" u="none" strike="noStrike" cap="none">
                <a:solidFill>
                  <a:schemeClr val="dk1"/>
                </a:solidFill>
                <a:latin typeface="Arial Narrow"/>
                <a:ea typeface="Arial Narrow"/>
                <a:cs typeface="Arial Narrow"/>
                <a:sym typeface="Arial Narrow"/>
              </a:rPr>
              <a:t>large antennas and large sensor footprints are needed to collect enough radiation for measurements</a:t>
            </a:r>
            <a:r>
              <a:rPr lang="en-US" sz="2400" b="0" i="0" u="none" strike="noStrike" cap="none">
                <a:solidFill>
                  <a:srgbClr val="262626"/>
                </a:solidFill>
                <a:latin typeface="Arial Narrow"/>
                <a:ea typeface="Arial Narrow"/>
                <a:cs typeface="Arial Narrow"/>
                <a:sym typeface="Arial Narrow"/>
              </a:rPr>
              <a:t>.</a:t>
            </a:r>
            <a:endParaRPr sz="2400" b="0" i="0" u="none" strike="noStrike" cap="none">
              <a:solidFill>
                <a:srgbClr val="000000"/>
              </a:solidFill>
              <a:latin typeface="Arial Narrow"/>
              <a:ea typeface="Arial Narrow"/>
              <a:cs typeface="Arial Narrow"/>
              <a:sym typeface="Arial Narrow"/>
            </a:endParaRPr>
          </a:p>
        </p:txBody>
      </p:sp>
      <p:sp>
        <p:nvSpPr>
          <p:cNvPr id="521" name="Google Shape;521;p14"/>
          <p:cNvSpPr/>
          <p:nvPr/>
        </p:nvSpPr>
        <p:spPr>
          <a:xfrm>
            <a:off x="6912085" y="2497395"/>
            <a:ext cx="2408899" cy="1179871"/>
          </a:xfrm>
          <a:prstGeom prst="rect">
            <a:avLst/>
          </a:prstGeom>
          <a:solidFill>
            <a:schemeClr val="accent1">
              <a:alpha val="57254"/>
            </a:schemeClr>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14"/>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grpSp>
        <p:nvGrpSpPr>
          <p:cNvPr id="523" name="Google Shape;523;p14"/>
          <p:cNvGrpSpPr/>
          <p:nvPr/>
        </p:nvGrpSpPr>
        <p:grpSpPr>
          <a:xfrm>
            <a:off x="309155" y="3819687"/>
            <a:ext cx="9723845" cy="2492714"/>
            <a:chOff x="309155" y="3819687"/>
            <a:chExt cx="9723845" cy="2492714"/>
          </a:xfrm>
        </p:grpSpPr>
        <p:cxnSp>
          <p:nvCxnSpPr>
            <p:cNvPr id="524" name="Google Shape;524;p14"/>
            <p:cNvCxnSpPr/>
            <p:nvPr/>
          </p:nvCxnSpPr>
          <p:spPr>
            <a:xfrm>
              <a:off x="2241550" y="4169633"/>
              <a:ext cx="7791450" cy="0"/>
            </a:xfrm>
            <a:prstGeom prst="straightConnector1">
              <a:avLst/>
            </a:prstGeom>
            <a:noFill/>
            <a:ln w="34925" cap="flat" cmpd="sng">
              <a:solidFill>
                <a:schemeClr val="dk1"/>
              </a:solidFill>
              <a:prstDash val="solid"/>
              <a:miter lim="800000"/>
              <a:headEnd type="none" w="sm" len="sm"/>
              <a:tailEnd type="none" w="sm" len="sm"/>
            </a:ln>
          </p:spPr>
        </p:cxnSp>
        <p:grpSp>
          <p:nvGrpSpPr>
            <p:cNvPr id="525" name="Google Shape;525;p14"/>
            <p:cNvGrpSpPr/>
            <p:nvPr/>
          </p:nvGrpSpPr>
          <p:grpSpPr>
            <a:xfrm>
              <a:off x="309155" y="3819687"/>
              <a:ext cx="9376591" cy="2492714"/>
              <a:chOff x="309155" y="3819687"/>
              <a:chExt cx="9376591" cy="2492714"/>
            </a:xfrm>
          </p:grpSpPr>
          <p:sp>
            <p:nvSpPr>
              <p:cNvPr id="526" name="Google Shape;526;p14"/>
              <p:cNvSpPr/>
              <p:nvPr/>
            </p:nvSpPr>
            <p:spPr>
              <a:xfrm>
                <a:off x="3505200" y="4184651"/>
                <a:ext cx="59690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14"/>
              <p:cNvSpPr/>
              <p:nvPr/>
            </p:nvSpPr>
            <p:spPr>
              <a:xfrm>
                <a:off x="3543300" y="3819687"/>
                <a:ext cx="412750"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28" name="Google Shape;528;p14"/>
              <p:cNvGrpSpPr/>
              <p:nvPr/>
            </p:nvGrpSpPr>
            <p:grpSpPr>
              <a:xfrm>
                <a:off x="309155" y="4521902"/>
                <a:ext cx="9376591" cy="1790499"/>
                <a:chOff x="309155" y="4278827"/>
                <a:chExt cx="9376591" cy="1790499"/>
              </a:xfrm>
            </p:grpSpPr>
            <p:sp>
              <p:nvSpPr>
                <p:cNvPr id="529" name="Google Shape;529;p14"/>
                <p:cNvSpPr/>
                <p:nvPr/>
              </p:nvSpPr>
              <p:spPr>
                <a:xfrm>
                  <a:off x="3055820" y="4278827"/>
                  <a:ext cx="1366965" cy="173285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30" name="Google Shape;530;p14"/>
                <p:cNvGrpSpPr/>
                <p:nvPr/>
              </p:nvGrpSpPr>
              <p:grpSpPr>
                <a:xfrm>
                  <a:off x="309155" y="4794567"/>
                  <a:ext cx="9376591" cy="1274759"/>
                  <a:chOff x="309155" y="4794567"/>
                  <a:chExt cx="9376591" cy="1274759"/>
                </a:xfrm>
              </p:grpSpPr>
              <p:sp>
                <p:nvSpPr>
                  <p:cNvPr id="531" name="Google Shape;531;p14"/>
                  <p:cNvSpPr txBox="1"/>
                  <p:nvPr/>
                </p:nvSpPr>
                <p:spPr>
                  <a:xfrm>
                    <a:off x="4510680" y="4962946"/>
                    <a:ext cx="13676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EMR Intensity</a:t>
                    </a:r>
                    <a:endParaRPr sz="1400" b="0" i="0" u="none" strike="noStrike" cap="none">
                      <a:solidFill>
                        <a:srgbClr val="000000"/>
                      </a:solidFill>
                      <a:latin typeface="Arial"/>
                      <a:ea typeface="Arial"/>
                      <a:cs typeface="Arial"/>
                      <a:sym typeface="Arial"/>
                    </a:endParaRPr>
                  </a:p>
                </p:txBody>
              </p:sp>
              <p:cxnSp>
                <p:nvCxnSpPr>
                  <p:cNvPr id="532" name="Google Shape;532;p14"/>
                  <p:cNvCxnSpPr/>
                  <p:nvPr/>
                </p:nvCxnSpPr>
                <p:spPr>
                  <a:xfrm>
                    <a:off x="3026685" y="5474703"/>
                    <a:ext cx="478515" cy="144241"/>
                  </a:xfrm>
                  <a:prstGeom prst="straightConnector1">
                    <a:avLst/>
                  </a:prstGeom>
                  <a:noFill/>
                  <a:ln w="25400" cap="flat" cmpd="sng">
                    <a:solidFill>
                      <a:srgbClr val="757070"/>
                    </a:solidFill>
                    <a:prstDash val="solid"/>
                    <a:miter lim="800000"/>
                    <a:headEnd type="none" w="sm" len="sm"/>
                    <a:tailEnd type="triangle" w="med" len="med"/>
                  </a:ln>
                </p:spPr>
              </p:cxnSp>
              <p:grpSp>
                <p:nvGrpSpPr>
                  <p:cNvPr id="533" name="Google Shape;533;p14"/>
                  <p:cNvGrpSpPr/>
                  <p:nvPr/>
                </p:nvGrpSpPr>
                <p:grpSpPr>
                  <a:xfrm>
                    <a:off x="2353512" y="4794567"/>
                    <a:ext cx="7332234" cy="1274759"/>
                    <a:chOff x="2353512" y="4794567"/>
                    <a:chExt cx="7332234" cy="1274759"/>
                  </a:xfrm>
                </p:grpSpPr>
                <p:grpSp>
                  <p:nvGrpSpPr>
                    <p:cNvPr id="534" name="Google Shape;534;p14"/>
                    <p:cNvGrpSpPr/>
                    <p:nvPr/>
                  </p:nvGrpSpPr>
                  <p:grpSpPr>
                    <a:xfrm>
                      <a:off x="3105894" y="4794568"/>
                      <a:ext cx="6579852" cy="1274758"/>
                      <a:chOff x="2973636" y="4860629"/>
                      <a:chExt cx="6579852" cy="1274758"/>
                    </a:xfrm>
                  </p:grpSpPr>
                  <p:grpSp>
                    <p:nvGrpSpPr>
                      <p:cNvPr id="535" name="Google Shape;535;p14"/>
                      <p:cNvGrpSpPr/>
                      <p:nvPr/>
                    </p:nvGrpSpPr>
                    <p:grpSpPr>
                      <a:xfrm>
                        <a:off x="2973636" y="4860629"/>
                        <a:ext cx="4012674" cy="1273511"/>
                        <a:chOff x="3091882" y="2831956"/>
                        <a:chExt cx="4012674" cy="1273511"/>
                      </a:xfrm>
                    </p:grpSpPr>
                    <p:pic>
                      <p:nvPicPr>
                        <p:cNvPr id="536" name="Google Shape;536;p14"/>
                        <p:cNvPicPr preferRelativeResize="0"/>
                        <p:nvPr/>
                      </p:nvPicPr>
                      <p:blipFill rotWithShape="1">
                        <a:blip r:embed="rId4">
                          <a:alphaModFix/>
                        </a:blip>
                        <a:srcRect t="25511" r="60663" b="13227"/>
                        <a:stretch/>
                      </p:blipFill>
                      <p:spPr>
                        <a:xfrm>
                          <a:off x="3091882" y="2831957"/>
                          <a:ext cx="2262542" cy="1272551"/>
                        </a:xfrm>
                        <a:prstGeom prst="rect">
                          <a:avLst/>
                        </a:prstGeom>
                        <a:noFill/>
                        <a:ln>
                          <a:noFill/>
                        </a:ln>
                      </p:spPr>
                    </p:pic>
                    <p:pic>
                      <p:nvPicPr>
                        <p:cNvPr id="537" name="Google Shape;537;p14"/>
                        <p:cNvPicPr preferRelativeResize="0"/>
                        <p:nvPr/>
                      </p:nvPicPr>
                      <p:blipFill rotWithShape="1">
                        <a:blip r:embed="rId4">
                          <a:alphaModFix/>
                        </a:blip>
                        <a:srcRect l="19668" t="25511" r="60662" b="13227"/>
                        <a:stretch/>
                      </p:blipFill>
                      <p:spPr>
                        <a:xfrm>
                          <a:off x="4219131" y="2831956"/>
                          <a:ext cx="886841" cy="1272551"/>
                        </a:xfrm>
                        <a:prstGeom prst="rect">
                          <a:avLst/>
                        </a:prstGeom>
                        <a:noFill/>
                        <a:ln>
                          <a:noFill/>
                        </a:ln>
                      </p:spPr>
                    </p:pic>
                    <p:pic>
                      <p:nvPicPr>
                        <p:cNvPr id="538" name="Google Shape;538;p14"/>
                        <p:cNvPicPr preferRelativeResize="0"/>
                        <p:nvPr/>
                      </p:nvPicPr>
                      <p:blipFill rotWithShape="1">
                        <a:blip r:embed="rId4">
                          <a:alphaModFix/>
                        </a:blip>
                        <a:srcRect l="37321" t="25511" r="17165" b="13227"/>
                        <a:stretch/>
                      </p:blipFill>
                      <p:spPr>
                        <a:xfrm>
                          <a:off x="4995184" y="2832916"/>
                          <a:ext cx="2109372" cy="1272551"/>
                        </a:xfrm>
                        <a:prstGeom prst="rect">
                          <a:avLst/>
                        </a:prstGeom>
                        <a:noFill/>
                        <a:ln>
                          <a:noFill/>
                        </a:ln>
                      </p:spPr>
                    </p:pic>
                  </p:grpSp>
                  <p:grpSp>
                    <p:nvGrpSpPr>
                      <p:cNvPr id="539" name="Google Shape;539;p14"/>
                      <p:cNvGrpSpPr/>
                      <p:nvPr/>
                    </p:nvGrpSpPr>
                    <p:grpSpPr>
                      <a:xfrm>
                        <a:off x="5236178" y="4860629"/>
                        <a:ext cx="4317310" cy="1274758"/>
                        <a:chOff x="5236178" y="4860629"/>
                        <a:chExt cx="4317310" cy="1274758"/>
                      </a:xfrm>
                    </p:grpSpPr>
                    <p:pic>
                      <p:nvPicPr>
                        <p:cNvPr id="540" name="Google Shape;540;p14"/>
                        <p:cNvPicPr preferRelativeResize="0"/>
                        <p:nvPr/>
                      </p:nvPicPr>
                      <p:blipFill rotWithShape="1">
                        <a:blip r:embed="rId4">
                          <a:alphaModFix/>
                        </a:blip>
                        <a:srcRect l="55932" t="25511" r="19686" b="13227"/>
                        <a:stretch/>
                      </p:blipFill>
                      <p:spPr>
                        <a:xfrm>
                          <a:off x="8423522" y="4862836"/>
                          <a:ext cx="1129966" cy="1272551"/>
                        </a:xfrm>
                        <a:prstGeom prst="rect">
                          <a:avLst/>
                        </a:prstGeom>
                        <a:noFill/>
                        <a:ln>
                          <a:noFill/>
                        </a:ln>
                      </p:spPr>
                    </p:pic>
                    <p:pic>
                      <p:nvPicPr>
                        <p:cNvPr id="541" name="Google Shape;541;p14"/>
                        <p:cNvPicPr preferRelativeResize="0"/>
                        <p:nvPr/>
                      </p:nvPicPr>
                      <p:blipFill rotWithShape="1">
                        <a:blip r:embed="rId4">
                          <a:alphaModFix/>
                        </a:blip>
                        <a:srcRect l="55932" t="25511" r="21893" b="13227"/>
                        <a:stretch/>
                      </p:blipFill>
                      <p:spPr>
                        <a:xfrm>
                          <a:off x="6641433" y="4860629"/>
                          <a:ext cx="1027707" cy="1272551"/>
                        </a:xfrm>
                        <a:prstGeom prst="rect">
                          <a:avLst/>
                        </a:prstGeom>
                        <a:noFill/>
                        <a:ln>
                          <a:noFill/>
                        </a:ln>
                      </p:spPr>
                    </p:pic>
                    <p:pic>
                      <p:nvPicPr>
                        <p:cNvPr id="542" name="Google Shape;542;p14"/>
                        <p:cNvPicPr preferRelativeResize="0"/>
                        <p:nvPr/>
                      </p:nvPicPr>
                      <p:blipFill rotWithShape="1">
                        <a:blip r:embed="rId4">
                          <a:alphaModFix/>
                        </a:blip>
                        <a:srcRect l="55932" t="25511" r="21893" b="13227"/>
                        <a:stretch/>
                      </p:blipFill>
                      <p:spPr>
                        <a:xfrm>
                          <a:off x="7519980" y="4862346"/>
                          <a:ext cx="1027707" cy="1272551"/>
                        </a:xfrm>
                        <a:prstGeom prst="rect">
                          <a:avLst/>
                        </a:prstGeom>
                        <a:noFill/>
                        <a:ln>
                          <a:noFill/>
                        </a:ln>
                      </p:spPr>
                    </p:pic>
                    <p:cxnSp>
                      <p:nvCxnSpPr>
                        <p:cNvPr id="543" name="Google Shape;543;p14"/>
                        <p:cNvCxnSpPr/>
                        <p:nvPr/>
                      </p:nvCxnSpPr>
                      <p:spPr>
                        <a:xfrm flipH="1">
                          <a:off x="5236178" y="5396766"/>
                          <a:ext cx="1953610" cy="425380"/>
                        </a:xfrm>
                        <a:prstGeom prst="straightConnector1">
                          <a:avLst/>
                        </a:prstGeom>
                        <a:noFill/>
                        <a:ln w="25400" cap="flat" cmpd="sng">
                          <a:solidFill>
                            <a:schemeClr val="dk1"/>
                          </a:solidFill>
                          <a:prstDash val="solid"/>
                          <a:miter lim="800000"/>
                          <a:headEnd type="none" w="sm" len="sm"/>
                          <a:tailEnd type="triangle" w="med" len="med"/>
                        </a:ln>
                      </p:spPr>
                    </p:cxnSp>
                  </p:grpSp>
                </p:grpSp>
                <p:pic>
                  <p:nvPicPr>
                    <p:cNvPr id="544" name="Google Shape;544;p14"/>
                    <p:cNvPicPr preferRelativeResize="0"/>
                    <p:nvPr/>
                  </p:nvPicPr>
                  <p:blipFill rotWithShape="1">
                    <a:blip r:embed="rId4">
                      <a:alphaModFix/>
                    </a:blip>
                    <a:srcRect l="38767" t="25511" r="40452" b="13227"/>
                    <a:stretch/>
                  </p:blipFill>
                  <p:spPr>
                    <a:xfrm>
                      <a:off x="2397042" y="4794568"/>
                      <a:ext cx="963059" cy="1272551"/>
                    </a:xfrm>
                    <a:prstGeom prst="rect">
                      <a:avLst/>
                    </a:prstGeom>
                    <a:noFill/>
                    <a:ln>
                      <a:noFill/>
                    </a:ln>
                  </p:spPr>
                </p:pic>
                <p:pic>
                  <p:nvPicPr>
                    <p:cNvPr id="545" name="Google Shape;545;p14"/>
                    <p:cNvPicPr preferRelativeResize="0"/>
                    <p:nvPr/>
                  </p:nvPicPr>
                  <p:blipFill rotWithShape="1">
                    <a:blip r:embed="rId4">
                      <a:alphaModFix/>
                    </a:blip>
                    <a:srcRect l="2650" t="25511" r="95639" b="13227"/>
                    <a:stretch/>
                  </p:blipFill>
                  <p:spPr>
                    <a:xfrm>
                      <a:off x="2353512" y="4794567"/>
                      <a:ext cx="79264" cy="1272551"/>
                    </a:xfrm>
                    <a:prstGeom prst="rect">
                      <a:avLst/>
                    </a:prstGeom>
                    <a:noFill/>
                    <a:ln>
                      <a:noFill/>
                    </a:ln>
                  </p:spPr>
                </p:pic>
              </p:grpSp>
              <p:sp>
                <p:nvSpPr>
                  <p:cNvPr id="546" name="Google Shape;546;p14"/>
                  <p:cNvSpPr txBox="1"/>
                  <p:nvPr/>
                </p:nvSpPr>
                <p:spPr>
                  <a:xfrm>
                    <a:off x="7293178" y="5145207"/>
                    <a:ext cx="21371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emitted by the earth</a:t>
                    </a:r>
                    <a:endParaRPr sz="1400" b="0" i="0" u="none" strike="noStrike" cap="none">
                      <a:solidFill>
                        <a:srgbClr val="000000"/>
                      </a:solidFill>
                      <a:latin typeface="Arial"/>
                      <a:ea typeface="Arial"/>
                      <a:cs typeface="Arial"/>
                      <a:sym typeface="Arial"/>
                    </a:endParaRPr>
                  </a:p>
                </p:txBody>
              </p:sp>
              <p:sp>
                <p:nvSpPr>
                  <p:cNvPr id="547" name="Google Shape;547;p14"/>
                  <p:cNvSpPr txBox="1"/>
                  <p:nvPr/>
                </p:nvSpPr>
                <p:spPr>
                  <a:xfrm>
                    <a:off x="309155" y="5161428"/>
                    <a:ext cx="19992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emitted by the sun</a:t>
                    </a:r>
                    <a:endParaRPr sz="1400" b="0" i="0" u="none" strike="noStrike" cap="none">
                      <a:solidFill>
                        <a:srgbClr val="000000"/>
                      </a:solidFill>
                      <a:latin typeface="Arial"/>
                      <a:ea typeface="Arial"/>
                      <a:cs typeface="Arial"/>
                      <a:sym typeface="Arial"/>
                    </a:endParaRPr>
                  </a:p>
                </p:txBody>
              </p:sp>
              <p:sp>
                <p:nvSpPr>
                  <p:cNvPr id="548" name="Google Shape;548;p14"/>
                  <p:cNvSpPr/>
                  <p:nvPr/>
                </p:nvSpPr>
                <p:spPr>
                  <a:xfrm>
                    <a:off x="2432776" y="5670550"/>
                    <a:ext cx="345508" cy="1841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49" name="Google Shape;549;p14"/>
                  <p:cNvCxnSpPr>
                    <a:stCxn id="547" idx="3"/>
                  </p:cNvCxnSpPr>
                  <p:nvPr/>
                </p:nvCxnSpPr>
                <p:spPr>
                  <a:xfrm>
                    <a:off x="2308420" y="5330705"/>
                    <a:ext cx="1274400" cy="193200"/>
                  </a:xfrm>
                  <a:prstGeom prst="straightConnector1">
                    <a:avLst/>
                  </a:prstGeom>
                  <a:noFill/>
                  <a:ln w="25400" cap="flat" cmpd="sng">
                    <a:solidFill>
                      <a:schemeClr val="dk1"/>
                    </a:solidFill>
                    <a:prstDash val="solid"/>
                    <a:miter lim="800000"/>
                    <a:headEnd type="none" w="sm" len="sm"/>
                    <a:tailEnd type="triangle" w="med" len="med"/>
                  </a:ln>
                </p:spPr>
              </p:cxnSp>
            </p:grpSp>
          </p:grpSp>
        </p:grpSp>
      </p:grpSp>
      <p:sp>
        <p:nvSpPr>
          <p:cNvPr id="550" name="Google Shape;550;p14"/>
          <p:cNvSpPr/>
          <p:nvPr/>
        </p:nvSpPr>
        <p:spPr>
          <a:xfrm>
            <a:off x="9163799" y="4557821"/>
            <a:ext cx="1167651" cy="3372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1" name="Google Shape;551;p14"/>
          <p:cNvSpPr txBox="1"/>
          <p:nvPr/>
        </p:nvSpPr>
        <p:spPr>
          <a:xfrm>
            <a:off x="1484508" y="2083302"/>
            <a:ext cx="854849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Atmospheric Transmission</a:t>
            </a:r>
            <a:endParaRPr sz="1400" b="0" i="0" u="none" strike="noStrike" cap="none">
              <a:solidFill>
                <a:srgbClr val="000000"/>
              </a:solidFill>
              <a:latin typeface="Arial"/>
              <a:ea typeface="Arial"/>
              <a:cs typeface="Arial"/>
              <a:sym typeface="Arial"/>
            </a:endParaRPr>
          </a:p>
        </p:txBody>
      </p:sp>
      <p:sp>
        <p:nvSpPr>
          <p:cNvPr id="552" name="Google Shape;552;p14"/>
          <p:cNvSpPr txBox="1"/>
          <p:nvPr/>
        </p:nvSpPr>
        <p:spPr>
          <a:xfrm>
            <a:off x="2397043" y="4756208"/>
            <a:ext cx="72008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chemeClr val="dk1"/>
                </a:solidFill>
                <a:latin typeface="Arial"/>
                <a:ea typeface="Arial"/>
                <a:cs typeface="Arial"/>
                <a:sym typeface="Arial"/>
              </a:rPr>
              <a:t>Emitted EMR Intensity</a:t>
            </a:r>
            <a:endParaRPr sz="1400" b="0" i="0" u="none" strike="noStrike" cap="none">
              <a:solidFill>
                <a:srgbClr val="000000"/>
              </a:solidFill>
              <a:latin typeface="Arial"/>
              <a:ea typeface="Arial"/>
              <a:cs typeface="Arial"/>
              <a:sym typeface="Arial"/>
            </a:endParaRPr>
          </a:p>
        </p:txBody>
      </p:sp>
      <p:grpSp>
        <p:nvGrpSpPr>
          <p:cNvPr id="553" name="Google Shape;553;p14"/>
          <p:cNvGrpSpPr/>
          <p:nvPr/>
        </p:nvGrpSpPr>
        <p:grpSpPr>
          <a:xfrm>
            <a:off x="2168742" y="4297394"/>
            <a:ext cx="7789450" cy="400110"/>
            <a:chOff x="2168742" y="4297394"/>
            <a:chExt cx="7789450" cy="400110"/>
          </a:xfrm>
        </p:grpSpPr>
        <p:sp>
          <p:nvSpPr>
            <p:cNvPr id="554" name="Google Shape;554;p14"/>
            <p:cNvSpPr/>
            <p:nvPr/>
          </p:nvSpPr>
          <p:spPr>
            <a:xfrm>
              <a:off x="2168742" y="4297394"/>
              <a:ext cx="7789450" cy="400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p14"/>
            <p:cNvSpPr txBox="1"/>
            <p:nvPr/>
          </p:nvSpPr>
          <p:spPr>
            <a:xfrm>
              <a:off x="6558881"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56" name="Google Shape;556;p14"/>
            <p:cNvSpPr txBox="1"/>
            <p:nvPr/>
          </p:nvSpPr>
          <p:spPr>
            <a:xfrm>
              <a:off x="3089343"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57" name="Google Shape;557;p14"/>
            <p:cNvSpPr txBox="1"/>
            <p:nvPr/>
          </p:nvSpPr>
          <p:spPr>
            <a:xfrm>
              <a:off x="2168742"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58" name="Google Shape;558;p14"/>
            <p:cNvSpPr txBox="1"/>
            <p:nvPr/>
          </p:nvSpPr>
          <p:spPr>
            <a:xfrm>
              <a:off x="4013366" y="4297394"/>
              <a:ext cx="58381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59" name="Google Shape;559;p14"/>
            <p:cNvSpPr txBox="1"/>
            <p:nvPr/>
          </p:nvSpPr>
          <p:spPr>
            <a:xfrm>
              <a:off x="572841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60" name="Google Shape;560;p14"/>
            <p:cNvSpPr txBox="1"/>
            <p:nvPr/>
          </p:nvSpPr>
          <p:spPr>
            <a:xfrm>
              <a:off x="742644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561" name="Google Shape;561;p14"/>
            <p:cNvSpPr txBox="1"/>
            <p:nvPr/>
          </p:nvSpPr>
          <p:spPr>
            <a:xfrm>
              <a:off x="9281902"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562" name="Google Shape;562;p14"/>
            <p:cNvSpPr txBox="1"/>
            <p:nvPr/>
          </p:nvSpPr>
          <p:spPr>
            <a:xfrm>
              <a:off x="4851654"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63" name="Google Shape;563;p14"/>
            <p:cNvSpPr txBox="1"/>
            <p:nvPr/>
          </p:nvSpPr>
          <p:spPr>
            <a:xfrm>
              <a:off x="8327320" y="4297394"/>
              <a:ext cx="530915"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10</a:t>
              </a:r>
              <a:r>
                <a:rPr lang="en-US" sz="2000" b="1" i="0" u="none" strike="noStrike" cap="none" baseline="30000">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564" name="Google Shape;564;p14"/>
          <p:cNvSpPr txBox="1"/>
          <p:nvPr/>
        </p:nvSpPr>
        <p:spPr>
          <a:xfrm>
            <a:off x="210408" y="4331739"/>
            <a:ext cx="202296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WAVELENGTH </a:t>
            </a:r>
            <a:r>
              <a:rPr lang="en-US" sz="14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sp>
        <p:nvSpPr>
          <p:cNvPr id="565" name="Google Shape;565;p14"/>
          <p:cNvSpPr txBox="1"/>
          <p:nvPr/>
        </p:nvSpPr>
        <p:spPr>
          <a:xfrm>
            <a:off x="309154" y="5404503"/>
            <a:ext cx="1871389"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A3838"/>
                </a:solidFill>
                <a:latin typeface="Arial"/>
                <a:ea typeface="Arial"/>
                <a:cs typeface="Arial"/>
                <a:sym typeface="Arial"/>
              </a:rPr>
              <a:t>Solar EMR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A3838"/>
                </a:solidFill>
                <a:latin typeface="Arial"/>
                <a:ea typeface="Arial"/>
                <a:cs typeface="Arial"/>
                <a:sym typeface="Arial"/>
              </a:rPr>
              <a:t>top of atmosphere</a:t>
            </a:r>
            <a:endParaRPr sz="1400" b="0" i="0" u="none" strike="noStrike" cap="none">
              <a:solidFill>
                <a:srgbClr val="000000"/>
              </a:solidFill>
              <a:latin typeface="Arial"/>
              <a:ea typeface="Arial"/>
              <a:cs typeface="Arial"/>
              <a:sym typeface="Arial"/>
            </a:endParaRPr>
          </a:p>
        </p:txBody>
      </p:sp>
      <p:pic>
        <p:nvPicPr>
          <p:cNvPr id="566" name="Google Shape;566;p14"/>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1"/>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5"/>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EMR is also affected by the </a:t>
            </a:r>
            <a:br>
              <a:rPr lang="en-US">
                <a:latin typeface="Arial Narrow"/>
                <a:ea typeface="Arial Narrow"/>
                <a:cs typeface="Arial Narrow"/>
                <a:sym typeface="Arial Narrow"/>
              </a:rPr>
            </a:br>
            <a:r>
              <a:rPr lang="en-US">
                <a:latin typeface="Arial Narrow"/>
                <a:ea typeface="Arial Narrow"/>
                <a:cs typeface="Arial Narrow"/>
                <a:sym typeface="Arial Narrow"/>
              </a:rPr>
              <a:t>water properties</a:t>
            </a:r>
            <a:endParaRPr>
              <a:latin typeface="Arial Narrow"/>
              <a:ea typeface="Arial Narrow"/>
              <a:cs typeface="Arial Narrow"/>
              <a:sym typeface="Arial Narrow"/>
            </a:endParaRPr>
          </a:p>
        </p:txBody>
      </p:sp>
      <p:sp>
        <p:nvSpPr>
          <p:cNvPr id="573" name="Google Shape;573;p15"/>
          <p:cNvSpPr txBox="1">
            <a:spLocks noGrp="1"/>
          </p:cNvSpPr>
          <p:nvPr>
            <p:ph type="sldNum" idx="12"/>
          </p:nvPr>
        </p:nvSpPr>
        <p:spPr>
          <a:xfrm>
            <a:off x="11214980" y="6441410"/>
            <a:ext cx="1104014"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574" name="Google Shape;574;p15"/>
          <p:cNvSpPr/>
          <p:nvPr/>
        </p:nvSpPr>
        <p:spPr>
          <a:xfrm>
            <a:off x="4913638" y="490097"/>
            <a:ext cx="6858000" cy="2928491"/>
          </a:xfrm>
          <a:prstGeom prst="rect">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800"/>
              <a:buFont typeface="Calibri"/>
              <a:buNone/>
            </a:pPr>
            <a:endParaRPr sz="4800" b="0" i="0" u="none" strike="noStrike" cap="none">
              <a:solidFill>
                <a:srgbClr val="000000"/>
              </a:solidFill>
              <a:latin typeface="Calibri"/>
              <a:ea typeface="Calibri"/>
              <a:cs typeface="Calibri"/>
              <a:sym typeface="Calibri"/>
            </a:endParaRPr>
          </a:p>
        </p:txBody>
      </p:sp>
      <p:sp>
        <p:nvSpPr>
          <p:cNvPr id="575" name="Google Shape;575;p15"/>
          <p:cNvSpPr/>
          <p:nvPr/>
        </p:nvSpPr>
        <p:spPr>
          <a:xfrm>
            <a:off x="4913638" y="3451454"/>
            <a:ext cx="6858000" cy="2736020"/>
          </a:xfrm>
          <a:prstGeom prst="rect">
            <a:avLst/>
          </a:prstGeom>
          <a:solidFill>
            <a:srgbClr val="9CC2E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576" name="Google Shape;576;p15"/>
          <p:cNvSpPr/>
          <p:nvPr/>
        </p:nvSpPr>
        <p:spPr>
          <a:xfrm rot="-2706849" flipH="1">
            <a:off x="5743947" y="1829090"/>
            <a:ext cx="370431" cy="1877362"/>
          </a:xfrm>
          <a:prstGeom prst="downArrow">
            <a:avLst>
              <a:gd name="adj1" fmla="val 50000"/>
              <a:gd name="adj2" fmla="val 50000"/>
            </a:avLst>
          </a:prstGeom>
          <a:gradFill>
            <a:gsLst>
              <a:gs pos="0">
                <a:srgbClr val="C00000"/>
              </a:gs>
              <a:gs pos="50000">
                <a:srgbClr val="C00000">
                  <a:alpha val="60000"/>
                </a:srgbClr>
              </a:gs>
              <a:gs pos="100000">
                <a:srgbClr val="C00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77" name="Google Shape;577;p15"/>
          <p:cNvSpPr/>
          <p:nvPr/>
        </p:nvSpPr>
        <p:spPr>
          <a:xfrm rot="-2706849" flipH="1">
            <a:off x="5896494" y="1522220"/>
            <a:ext cx="370431" cy="2235895"/>
          </a:xfrm>
          <a:prstGeom prst="downArrow">
            <a:avLst>
              <a:gd name="adj1" fmla="val 50348"/>
              <a:gd name="adj2" fmla="val 50000"/>
            </a:avLst>
          </a:prstGeom>
          <a:gradFill>
            <a:gsLst>
              <a:gs pos="0">
                <a:srgbClr val="FF0000"/>
              </a:gs>
              <a:gs pos="50000">
                <a:srgbClr val="FF0000">
                  <a:alpha val="60000"/>
                </a:srgbClr>
              </a:gs>
              <a:gs pos="100000">
                <a:srgbClr val="FF0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78" name="Google Shape;578;p15"/>
          <p:cNvSpPr/>
          <p:nvPr/>
        </p:nvSpPr>
        <p:spPr>
          <a:xfrm rot="-2706849" flipH="1">
            <a:off x="6119983" y="1380520"/>
            <a:ext cx="370431" cy="2403142"/>
          </a:xfrm>
          <a:prstGeom prst="downArrow">
            <a:avLst>
              <a:gd name="adj1" fmla="val 50000"/>
              <a:gd name="adj2" fmla="val 50000"/>
            </a:avLst>
          </a:prstGeom>
          <a:gradFill>
            <a:gsLst>
              <a:gs pos="0">
                <a:srgbClr val="FFC000"/>
              </a:gs>
              <a:gs pos="50000">
                <a:srgbClr val="FFC000">
                  <a:alpha val="60000"/>
                </a:srgbClr>
              </a:gs>
              <a:gs pos="100000">
                <a:srgbClr val="FFC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79" name="Google Shape;579;p15"/>
          <p:cNvSpPr/>
          <p:nvPr/>
        </p:nvSpPr>
        <p:spPr>
          <a:xfrm rot="-2706849" flipH="1">
            <a:off x="6318347" y="1202947"/>
            <a:ext cx="370431" cy="2611448"/>
          </a:xfrm>
          <a:prstGeom prst="downArrow">
            <a:avLst>
              <a:gd name="adj1" fmla="val 50000"/>
              <a:gd name="adj2" fmla="val 50000"/>
            </a:avLst>
          </a:prstGeom>
          <a:gradFill>
            <a:gsLst>
              <a:gs pos="0">
                <a:srgbClr val="FFFF00"/>
              </a:gs>
              <a:gs pos="50000">
                <a:srgbClr val="FFFF00">
                  <a:alpha val="60000"/>
                </a:srgbClr>
              </a:gs>
              <a:gs pos="100000">
                <a:srgbClr val="FFFF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0" name="Google Shape;580;p15"/>
          <p:cNvSpPr/>
          <p:nvPr/>
        </p:nvSpPr>
        <p:spPr>
          <a:xfrm rot="-2706849" flipH="1">
            <a:off x="6523686" y="1015768"/>
            <a:ext cx="370431" cy="2830876"/>
          </a:xfrm>
          <a:prstGeom prst="downArrow">
            <a:avLst>
              <a:gd name="adj1" fmla="val 50000"/>
              <a:gd name="adj2" fmla="val 50000"/>
            </a:avLst>
          </a:prstGeom>
          <a:gradFill>
            <a:gsLst>
              <a:gs pos="0">
                <a:srgbClr val="00B050"/>
              </a:gs>
              <a:gs pos="50000">
                <a:srgbClr val="00B050">
                  <a:alpha val="60000"/>
                </a:srgbClr>
              </a:gs>
              <a:gs pos="100000">
                <a:srgbClr val="00B05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1" name="Google Shape;581;p15"/>
          <p:cNvSpPr/>
          <p:nvPr/>
        </p:nvSpPr>
        <p:spPr>
          <a:xfrm rot="-2706849" flipH="1">
            <a:off x="6736191" y="871204"/>
            <a:ext cx="370431" cy="2999262"/>
          </a:xfrm>
          <a:prstGeom prst="downArrow">
            <a:avLst>
              <a:gd name="adj1" fmla="val 50000"/>
              <a:gd name="adj2" fmla="val 50000"/>
            </a:avLst>
          </a:prstGeom>
          <a:gradFill>
            <a:gsLst>
              <a:gs pos="0">
                <a:srgbClr val="0070C0"/>
              </a:gs>
              <a:gs pos="50000">
                <a:srgbClr val="0070C0">
                  <a:alpha val="60000"/>
                </a:srgbClr>
              </a:gs>
              <a:gs pos="100000">
                <a:srgbClr val="0070C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2" name="Google Shape;582;p15"/>
          <p:cNvSpPr/>
          <p:nvPr/>
        </p:nvSpPr>
        <p:spPr>
          <a:xfrm rot="-2706849" flipH="1">
            <a:off x="7016359" y="888958"/>
            <a:ext cx="370431" cy="2978420"/>
          </a:xfrm>
          <a:prstGeom prst="downArrow">
            <a:avLst>
              <a:gd name="adj1" fmla="val 50000"/>
              <a:gd name="adj2" fmla="val 50000"/>
            </a:avLst>
          </a:prstGeom>
          <a:gradFill>
            <a:gsLst>
              <a:gs pos="0">
                <a:srgbClr val="7030A0"/>
              </a:gs>
              <a:gs pos="50000">
                <a:srgbClr val="7030A0">
                  <a:alpha val="60000"/>
                </a:srgbClr>
              </a:gs>
              <a:gs pos="100000">
                <a:srgbClr val="7030A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3" name="Google Shape;583;p15"/>
          <p:cNvSpPr/>
          <p:nvPr/>
        </p:nvSpPr>
        <p:spPr>
          <a:xfrm rot="10800000" flipH="1">
            <a:off x="4882930" y="3418588"/>
            <a:ext cx="6888708" cy="55660"/>
          </a:xfrm>
          <a:custGeom>
            <a:avLst/>
            <a:gdLst/>
            <a:ahLst/>
            <a:cxnLst/>
            <a:rect l="l" t="t" r="r" b="b"/>
            <a:pathLst>
              <a:path w="9184944" h="307073" extrusionOk="0">
                <a:moveTo>
                  <a:pt x="0" y="168322"/>
                </a:moveTo>
                <a:cubicBezTo>
                  <a:pt x="176284" y="89847"/>
                  <a:pt x="352568" y="11372"/>
                  <a:pt x="545911" y="31844"/>
                </a:cubicBezTo>
                <a:cubicBezTo>
                  <a:pt x="739254" y="52316"/>
                  <a:pt x="941696" y="293427"/>
                  <a:pt x="1160060" y="291152"/>
                </a:cubicBezTo>
                <a:cubicBezTo>
                  <a:pt x="1378424" y="288877"/>
                  <a:pt x="1626359" y="25020"/>
                  <a:pt x="1856096" y="18196"/>
                </a:cubicBezTo>
                <a:cubicBezTo>
                  <a:pt x="2085833" y="11372"/>
                  <a:pt x="2315571" y="250208"/>
                  <a:pt x="2538484" y="250208"/>
                </a:cubicBezTo>
                <a:cubicBezTo>
                  <a:pt x="2761397" y="250208"/>
                  <a:pt x="2952466" y="13647"/>
                  <a:pt x="3193576" y="18196"/>
                </a:cubicBezTo>
                <a:cubicBezTo>
                  <a:pt x="3434686" y="22745"/>
                  <a:pt x="3723565" y="277504"/>
                  <a:pt x="3985147" y="277504"/>
                </a:cubicBezTo>
                <a:cubicBezTo>
                  <a:pt x="4246729" y="277504"/>
                  <a:pt x="4521959" y="13647"/>
                  <a:pt x="4763069" y="18196"/>
                </a:cubicBezTo>
                <a:cubicBezTo>
                  <a:pt x="5004179" y="22745"/>
                  <a:pt x="5208896" y="307073"/>
                  <a:pt x="5431809" y="304799"/>
                </a:cubicBezTo>
                <a:cubicBezTo>
                  <a:pt x="5654722" y="302525"/>
                  <a:pt x="5873086" y="9098"/>
                  <a:pt x="6100549" y="4549"/>
                </a:cubicBezTo>
                <a:cubicBezTo>
                  <a:pt x="6328012" y="0"/>
                  <a:pt x="6589594" y="275230"/>
                  <a:pt x="6796585" y="277504"/>
                </a:cubicBezTo>
                <a:cubicBezTo>
                  <a:pt x="7003576" y="279778"/>
                  <a:pt x="7135505" y="18196"/>
                  <a:pt x="7342496" y="18196"/>
                </a:cubicBezTo>
                <a:cubicBezTo>
                  <a:pt x="7549487" y="18196"/>
                  <a:pt x="7838365" y="277504"/>
                  <a:pt x="8038532" y="277504"/>
                </a:cubicBezTo>
                <a:cubicBezTo>
                  <a:pt x="8238699" y="277504"/>
                  <a:pt x="8352430" y="15921"/>
                  <a:pt x="8543499" y="18196"/>
                </a:cubicBezTo>
                <a:cubicBezTo>
                  <a:pt x="8734568" y="20471"/>
                  <a:pt x="8959756" y="155811"/>
                  <a:pt x="9184944" y="291152"/>
                </a:cubicBezTo>
              </a:path>
            </a:pathLst>
          </a:custGeom>
          <a:noFill/>
          <a:ln w="41275"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584" name="Google Shape;584;p15"/>
          <p:cNvSpPr/>
          <p:nvPr/>
        </p:nvSpPr>
        <p:spPr>
          <a:xfrm flipH="1">
            <a:off x="6539722" y="3604886"/>
            <a:ext cx="370431" cy="318928"/>
          </a:xfrm>
          <a:prstGeom prst="downArrow">
            <a:avLst>
              <a:gd name="adj1" fmla="val 50000"/>
              <a:gd name="adj2" fmla="val 50000"/>
            </a:avLst>
          </a:prstGeom>
          <a:gradFill>
            <a:gsLst>
              <a:gs pos="0">
                <a:srgbClr val="FF0000"/>
              </a:gs>
              <a:gs pos="50000">
                <a:srgbClr val="FF0000">
                  <a:alpha val="60000"/>
                </a:srgbClr>
              </a:gs>
              <a:gs pos="100000">
                <a:srgbClr val="FF0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5" name="Google Shape;585;p15"/>
          <p:cNvSpPr/>
          <p:nvPr/>
        </p:nvSpPr>
        <p:spPr>
          <a:xfrm flipH="1">
            <a:off x="6855561" y="3583132"/>
            <a:ext cx="370431" cy="473573"/>
          </a:xfrm>
          <a:prstGeom prst="downArrow">
            <a:avLst>
              <a:gd name="adj1" fmla="val 50000"/>
              <a:gd name="adj2" fmla="val 50000"/>
            </a:avLst>
          </a:prstGeom>
          <a:gradFill>
            <a:gsLst>
              <a:gs pos="0">
                <a:srgbClr val="FFC000"/>
              </a:gs>
              <a:gs pos="50000">
                <a:srgbClr val="FFC000">
                  <a:alpha val="60000"/>
                </a:srgbClr>
              </a:gs>
              <a:gs pos="100000">
                <a:srgbClr val="FFC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6" name="Google Shape;586;p15"/>
          <p:cNvSpPr/>
          <p:nvPr/>
        </p:nvSpPr>
        <p:spPr>
          <a:xfrm flipH="1">
            <a:off x="7171399" y="3581109"/>
            <a:ext cx="370431" cy="608210"/>
          </a:xfrm>
          <a:prstGeom prst="downArrow">
            <a:avLst>
              <a:gd name="adj1" fmla="val 50000"/>
              <a:gd name="adj2" fmla="val 50000"/>
            </a:avLst>
          </a:prstGeom>
          <a:gradFill>
            <a:gsLst>
              <a:gs pos="0">
                <a:srgbClr val="FFFF00"/>
              </a:gs>
              <a:gs pos="50000">
                <a:srgbClr val="FFFF00">
                  <a:alpha val="60000"/>
                </a:srgbClr>
              </a:gs>
              <a:gs pos="100000">
                <a:srgbClr val="FFFF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7" name="Google Shape;587;p15"/>
          <p:cNvSpPr/>
          <p:nvPr/>
        </p:nvSpPr>
        <p:spPr>
          <a:xfrm flipH="1">
            <a:off x="7472034" y="3580092"/>
            <a:ext cx="370431" cy="1382239"/>
          </a:xfrm>
          <a:prstGeom prst="downArrow">
            <a:avLst>
              <a:gd name="adj1" fmla="val 50000"/>
              <a:gd name="adj2" fmla="val 50000"/>
            </a:avLst>
          </a:prstGeom>
          <a:gradFill>
            <a:gsLst>
              <a:gs pos="0">
                <a:srgbClr val="00B050"/>
              </a:gs>
              <a:gs pos="50000">
                <a:srgbClr val="00B050">
                  <a:alpha val="60000"/>
                </a:srgbClr>
              </a:gs>
              <a:gs pos="100000">
                <a:srgbClr val="00B05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8" name="Google Shape;588;p15"/>
          <p:cNvSpPr/>
          <p:nvPr/>
        </p:nvSpPr>
        <p:spPr>
          <a:xfrm flipH="1">
            <a:off x="7772670" y="3579075"/>
            <a:ext cx="370431" cy="1795490"/>
          </a:xfrm>
          <a:prstGeom prst="downArrow">
            <a:avLst>
              <a:gd name="adj1" fmla="val 50000"/>
              <a:gd name="adj2" fmla="val 50000"/>
            </a:avLst>
          </a:prstGeom>
          <a:gradFill>
            <a:gsLst>
              <a:gs pos="0">
                <a:srgbClr val="0070C0"/>
              </a:gs>
              <a:gs pos="50000">
                <a:srgbClr val="0070C0">
                  <a:alpha val="60000"/>
                </a:srgbClr>
              </a:gs>
              <a:gs pos="100000">
                <a:srgbClr val="0070C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89" name="Google Shape;589;p15"/>
          <p:cNvSpPr/>
          <p:nvPr/>
        </p:nvSpPr>
        <p:spPr>
          <a:xfrm flipH="1">
            <a:off x="8067678" y="3560326"/>
            <a:ext cx="370431" cy="831703"/>
          </a:xfrm>
          <a:prstGeom prst="downArrow">
            <a:avLst>
              <a:gd name="adj1" fmla="val 50000"/>
              <a:gd name="adj2" fmla="val 50000"/>
            </a:avLst>
          </a:prstGeom>
          <a:gradFill>
            <a:gsLst>
              <a:gs pos="0">
                <a:srgbClr val="7030A0"/>
              </a:gs>
              <a:gs pos="50000">
                <a:srgbClr val="7030A0">
                  <a:alpha val="60000"/>
                </a:srgbClr>
              </a:gs>
              <a:gs pos="100000">
                <a:srgbClr val="7030A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0" name="Google Shape;590;p15"/>
          <p:cNvSpPr/>
          <p:nvPr/>
        </p:nvSpPr>
        <p:spPr>
          <a:xfrm flipH="1">
            <a:off x="6239087" y="3603789"/>
            <a:ext cx="370431" cy="103923"/>
          </a:xfrm>
          <a:prstGeom prst="downArrow">
            <a:avLst>
              <a:gd name="adj1" fmla="val 50000"/>
              <a:gd name="adj2" fmla="val 50000"/>
            </a:avLst>
          </a:prstGeom>
          <a:gradFill>
            <a:gsLst>
              <a:gs pos="0">
                <a:srgbClr val="C00000"/>
              </a:gs>
              <a:gs pos="50000">
                <a:srgbClr val="C00000">
                  <a:alpha val="60000"/>
                </a:srgbClr>
              </a:gs>
              <a:gs pos="100000">
                <a:srgbClr val="C00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1" name="Google Shape;591;p15"/>
          <p:cNvSpPr/>
          <p:nvPr/>
        </p:nvSpPr>
        <p:spPr>
          <a:xfrm rot="-8287423" flipH="1">
            <a:off x="8855655" y="3056221"/>
            <a:ext cx="370431" cy="414680"/>
          </a:xfrm>
          <a:prstGeom prst="downArrow">
            <a:avLst>
              <a:gd name="adj1" fmla="val 50000"/>
              <a:gd name="adj2" fmla="val 50000"/>
            </a:avLst>
          </a:prstGeom>
          <a:gradFill>
            <a:gsLst>
              <a:gs pos="0">
                <a:srgbClr val="FF0000"/>
              </a:gs>
              <a:gs pos="50000">
                <a:srgbClr val="FF0000">
                  <a:alpha val="60000"/>
                </a:srgbClr>
              </a:gs>
              <a:gs pos="100000">
                <a:srgbClr val="FF0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2" name="Google Shape;592;p15"/>
          <p:cNvSpPr/>
          <p:nvPr/>
        </p:nvSpPr>
        <p:spPr>
          <a:xfrm rot="-8287423" flipH="1">
            <a:off x="9070377" y="2879850"/>
            <a:ext cx="370431" cy="622394"/>
          </a:xfrm>
          <a:prstGeom prst="downArrow">
            <a:avLst>
              <a:gd name="adj1" fmla="val 50000"/>
              <a:gd name="adj2" fmla="val 50000"/>
            </a:avLst>
          </a:prstGeom>
          <a:gradFill>
            <a:gsLst>
              <a:gs pos="0">
                <a:srgbClr val="FFC000"/>
              </a:gs>
              <a:gs pos="50000">
                <a:srgbClr val="FFC000">
                  <a:alpha val="60000"/>
                </a:srgbClr>
              </a:gs>
              <a:gs pos="100000">
                <a:srgbClr val="FFC0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3" name="Google Shape;593;p15"/>
          <p:cNvSpPr/>
          <p:nvPr/>
        </p:nvSpPr>
        <p:spPr>
          <a:xfrm rot="-8287423" flipH="1">
            <a:off x="9291789" y="2657237"/>
            <a:ext cx="370431" cy="882144"/>
          </a:xfrm>
          <a:prstGeom prst="downArrow">
            <a:avLst>
              <a:gd name="adj1" fmla="val 50000"/>
              <a:gd name="adj2" fmla="val 50000"/>
            </a:avLst>
          </a:prstGeom>
          <a:gradFill>
            <a:gsLst>
              <a:gs pos="0">
                <a:srgbClr val="FFFF00"/>
              </a:gs>
              <a:gs pos="50000">
                <a:srgbClr val="FFFF00">
                  <a:alpha val="60000"/>
                </a:srgbClr>
              </a:gs>
              <a:gs pos="100000">
                <a:srgbClr val="FFFF0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4" name="Google Shape;594;p15"/>
          <p:cNvSpPr/>
          <p:nvPr/>
        </p:nvSpPr>
        <p:spPr>
          <a:xfrm rot="-8287423" flipH="1">
            <a:off x="9571570" y="2331649"/>
            <a:ext cx="370431" cy="1259543"/>
          </a:xfrm>
          <a:prstGeom prst="downArrow">
            <a:avLst>
              <a:gd name="adj1" fmla="val 50000"/>
              <a:gd name="adj2" fmla="val 50000"/>
            </a:avLst>
          </a:prstGeom>
          <a:gradFill>
            <a:gsLst>
              <a:gs pos="0">
                <a:srgbClr val="00B050"/>
              </a:gs>
              <a:gs pos="50000">
                <a:srgbClr val="00B050">
                  <a:alpha val="60000"/>
                </a:srgbClr>
              </a:gs>
              <a:gs pos="100000">
                <a:srgbClr val="00B05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5" name="Google Shape;595;p15"/>
          <p:cNvSpPr/>
          <p:nvPr/>
        </p:nvSpPr>
        <p:spPr>
          <a:xfrm rot="-8287423" flipH="1">
            <a:off x="9847349" y="1988683"/>
            <a:ext cx="370431" cy="1655789"/>
          </a:xfrm>
          <a:prstGeom prst="downArrow">
            <a:avLst>
              <a:gd name="adj1" fmla="val 50000"/>
              <a:gd name="adj2" fmla="val 50000"/>
            </a:avLst>
          </a:prstGeom>
          <a:gradFill>
            <a:gsLst>
              <a:gs pos="0">
                <a:srgbClr val="0070C0"/>
              </a:gs>
              <a:gs pos="50000">
                <a:srgbClr val="0070C0">
                  <a:alpha val="60000"/>
                </a:srgbClr>
              </a:gs>
              <a:gs pos="100000">
                <a:srgbClr val="0070C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596" name="Google Shape;596;p15"/>
          <p:cNvSpPr/>
          <p:nvPr/>
        </p:nvSpPr>
        <p:spPr>
          <a:xfrm rot="-8287423" flipH="1">
            <a:off x="9702807" y="2741666"/>
            <a:ext cx="370431" cy="796776"/>
          </a:xfrm>
          <a:prstGeom prst="downArrow">
            <a:avLst>
              <a:gd name="adj1" fmla="val 50000"/>
              <a:gd name="adj2" fmla="val 50000"/>
            </a:avLst>
          </a:prstGeom>
          <a:gradFill>
            <a:gsLst>
              <a:gs pos="0">
                <a:srgbClr val="7030A0"/>
              </a:gs>
              <a:gs pos="50000">
                <a:srgbClr val="7030A0">
                  <a:alpha val="60000"/>
                </a:srgbClr>
              </a:gs>
              <a:gs pos="100000">
                <a:srgbClr val="7030A0">
                  <a:alpha val="29411"/>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pic>
        <p:nvPicPr>
          <p:cNvPr id="597" name="Google Shape;597;p15"/>
          <p:cNvPicPr preferRelativeResize="0"/>
          <p:nvPr/>
        </p:nvPicPr>
        <p:blipFill rotWithShape="1">
          <a:blip r:embed="rId3">
            <a:alphaModFix/>
          </a:blip>
          <a:srcRect/>
          <a:stretch/>
        </p:blipFill>
        <p:spPr>
          <a:xfrm rot="2814173">
            <a:off x="5011401" y="1302599"/>
            <a:ext cx="957800" cy="594597"/>
          </a:xfrm>
          <a:prstGeom prst="rect">
            <a:avLst/>
          </a:prstGeom>
          <a:noFill/>
          <a:ln>
            <a:noFill/>
          </a:ln>
        </p:spPr>
      </p:pic>
      <p:pic>
        <p:nvPicPr>
          <p:cNvPr id="598" name="Google Shape;598;p15"/>
          <p:cNvPicPr preferRelativeResize="0"/>
          <p:nvPr/>
        </p:nvPicPr>
        <p:blipFill rotWithShape="1">
          <a:blip r:embed="rId4">
            <a:alphaModFix/>
          </a:blip>
          <a:srcRect/>
          <a:stretch/>
        </p:blipFill>
        <p:spPr>
          <a:xfrm rot="5400000">
            <a:off x="8469420" y="3594296"/>
            <a:ext cx="487823" cy="302837"/>
          </a:xfrm>
          <a:prstGeom prst="rect">
            <a:avLst/>
          </a:prstGeom>
          <a:noFill/>
          <a:ln>
            <a:noFill/>
          </a:ln>
        </p:spPr>
      </p:pic>
      <p:pic>
        <p:nvPicPr>
          <p:cNvPr id="599" name="Google Shape;599;p15"/>
          <p:cNvPicPr preferRelativeResize="0"/>
          <p:nvPr/>
        </p:nvPicPr>
        <p:blipFill rotWithShape="1">
          <a:blip r:embed="rId5">
            <a:alphaModFix/>
          </a:blip>
          <a:srcRect/>
          <a:stretch/>
        </p:blipFill>
        <p:spPr>
          <a:xfrm rot="5400000">
            <a:off x="8469420" y="4022049"/>
            <a:ext cx="487823" cy="302837"/>
          </a:xfrm>
          <a:prstGeom prst="rect">
            <a:avLst/>
          </a:prstGeom>
          <a:noFill/>
          <a:ln>
            <a:noFill/>
          </a:ln>
        </p:spPr>
      </p:pic>
      <p:pic>
        <p:nvPicPr>
          <p:cNvPr id="600" name="Google Shape;600;p15"/>
          <p:cNvPicPr preferRelativeResize="0"/>
          <p:nvPr/>
        </p:nvPicPr>
        <p:blipFill rotWithShape="1">
          <a:blip r:embed="rId6">
            <a:alphaModFix/>
          </a:blip>
          <a:srcRect/>
          <a:stretch/>
        </p:blipFill>
        <p:spPr>
          <a:xfrm rot="5400000">
            <a:off x="8469420" y="4449801"/>
            <a:ext cx="487823" cy="302837"/>
          </a:xfrm>
          <a:prstGeom prst="rect">
            <a:avLst/>
          </a:prstGeom>
          <a:noFill/>
          <a:ln>
            <a:noFill/>
          </a:ln>
        </p:spPr>
      </p:pic>
      <p:pic>
        <p:nvPicPr>
          <p:cNvPr id="601" name="Google Shape;601;p15"/>
          <p:cNvPicPr preferRelativeResize="0"/>
          <p:nvPr/>
        </p:nvPicPr>
        <p:blipFill rotWithShape="1">
          <a:blip r:embed="rId7">
            <a:alphaModFix/>
          </a:blip>
          <a:srcRect/>
          <a:stretch/>
        </p:blipFill>
        <p:spPr>
          <a:xfrm rot="5400000">
            <a:off x="8469420" y="4877554"/>
            <a:ext cx="487823" cy="302837"/>
          </a:xfrm>
          <a:prstGeom prst="rect">
            <a:avLst/>
          </a:prstGeom>
          <a:noFill/>
          <a:ln>
            <a:noFill/>
          </a:ln>
        </p:spPr>
      </p:pic>
      <p:pic>
        <p:nvPicPr>
          <p:cNvPr id="602" name="Google Shape;602;p15"/>
          <p:cNvPicPr preferRelativeResize="0"/>
          <p:nvPr/>
        </p:nvPicPr>
        <p:blipFill rotWithShape="1">
          <a:blip r:embed="rId8">
            <a:alphaModFix/>
          </a:blip>
          <a:srcRect/>
          <a:stretch/>
        </p:blipFill>
        <p:spPr>
          <a:xfrm rot="5400000">
            <a:off x="8469420" y="5305306"/>
            <a:ext cx="487823" cy="302837"/>
          </a:xfrm>
          <a:prstGeom prst="rect">
            <a:avLst/>
          </a:prstGeom>
          <a:noFill/>
          <a:ln>
            <a:noFill/>
          </a:ln>
        </p:spPr>
      </p:pic>
      <p:pic>
        <p:nvPicPr>
          <p:cNvPr id="603" name="Google Shape;603;p15"/>
          <p:cNvPicPr preferRelativeResize="0"/>
          <p:nvPr/>
        </p:nvPicPr>
        <p:blipFill rotWithShape="1">
          <a:blip r:embed="rId5">
            <a:alphaModFix/>
          </a:blip>
          <a:srcRect/>
          <a:stretch/>
        </p:blipFill>
        <p:spPr>
          <a:xfrm rot="1198309">
            <a:off x="8795343" y="3796567"/>
            <a:ext cx="487823" cy="302837"/>
          </a:xfrm>
          <a:prstGeom prst="rect">
            <a:avLst/>
          </a:prstGeom>
          <a:noFill/>
          <a:ln>
            <a:noFill/>
          </a:ln>
        </p:spPr>
      </p:pic>
      <p:pic>
        <p:nvPicPr>
          <p:cNvPr id="604" name="Google Shape;604;p15"/>
          <p:cNvPicPr preferRelativeResize="0"/>
          <p:nvPr/>
        </p:nvPicPr>
        <p:blipFill rotWithShape="1">
          <a:blip r:embed="rId6">
            <a:alphaModFix/>
          </a:blip>
          <a:srcRect/>
          <a:stretch/>
        </p:blipFill>
        <p:spPr>
          <a:xfrm rot="-1936523">
            <a:off x="9143477" y="3664116"/>
            <a:ext cx="487823" cy="302838"/>
          </a:xfrm>
          <a:prstGeom prst="rect">
            <a:avLst/>
          </a:prstGeom>
          <a:noFill/>
          <a:ln>
            <a:noFill/>
          </a:ln>
        </p:spPr>
      </p:pic>
      <p:pic>
        <p:nvPicPr>
          <p:cNvPr id="605" name="Google Shape;605;p15"/>
          <p:cNvPicPr preferRelativeResize="0"/>
          <p:nvPr/>
        </p:nvPicPr>
        <p:blipFill rotWithShape="1">
          <a:blip r:embed="rId7">
            <a:alphaModFix/>
          </a:blip>
          <a:srcRect/>
          <a:stretch/>
        </p:blipFill>
        <p:spPr>
          <a:xfrm rot="-3162715">
            <a:off x="9411806" y="3368708"/>
            <a:ext cx="487823" cy="302838"/>
          </a:xfrm>
          <a:prstGeom prst="rect">
            <a:avLst/>
          </a:prstGeom>
          <a:noFill/>
          <a:ln>
            <a:noFill/>
          </a:ln>
        </p:spPr>
      </p:pic>
      <p:pic>
        <p:nvPicPr>
          <p:cNvPr id="606" name="Google Shape;606;p15" descr="https://img.clipartfest.com/ab4b7be7478e323105e4ec893733e83d_24e72f52d392e3c8bdf767cf776511-cute-animals-trying-to-cool-off-in-sun-clipart_338-338.jpeg"/>
          <p:cNvPicPr preferRelativeResize="0"/>
          <p:nvPr/>
        </p:nvPicPr>
        <p:blipFill rotWithShape="1">
          <a:blip r:embed="rId9">
            <a:alphaModFix/>
          </a:blip>
          <a:srcRect/>
          <a:stretch/>
        </p:blipFill>
        <p:spPr>
          <a:xfrm>
            <a:off x="4923740" y="960316"/>
            <a:ext cx="1538176" cy="1538176"/>
          </a:xfrm>
          <a:prstGeom prst="rect">
            <a:avLst/>
          </a:prstGeom>
          <a:noFill/>
          <a:ln>
            <a:noFill/>
          </a:ln>
        </p:spPr>
      </p:pic>
      <p:sp>
        <p:nvSpPr>
          <p:cNvPr id="607" name="Google Shape;607;p15"/>
          <p:cNvSpPr txBox="1"/>
          <p:nvPr/>
        </p:nvSpPr>
        <p:spPr>
          <a:xfrm rot="2621673">
            <a:off x="5681314" y="2724396"/>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NIR</a:t>
            </a:r>
            <a:endParaRPr sz="1400" b="0" i="0" u="none" strike="noStrike" cap="none">
              <a:solidFill>
                <a:srgbClr val="000000"/>
              </a:solidFill>
              <a:latin typeface="Arial"/>
              <a:ea typeface="Arial"/>
              <a:cs typeface="Arial"/>
              <a:sym typeface="Arial"/>
            </a:endParaRPr>
          </a:p>
        </p:txBody>
      </p:sp>
      <p:sp>
        <p:nvSpPr>
          <p:cNvPr id="608" name="Google Shape;608;p15"/>
          <p:cNvSpPr txBox="1"/>
          <p:nvPr/>
        </p:nvSpPr>
        <p:spPr>
          <a:xfrm rot="2621673">
            <a:off x="5890753" y="2624276"/>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R</a:t>
            </a:r>
            <a:endParaRPr sz="1400" b="0" i="0" u="none" strike="noStrike" cap="none">
              <a:solidFill>
                <a:srgbClr val="000000"/>
              </a:solidFill>
              <a:latin typeface="Arial"/>
              <a:ea typeface="Arial"/>
              <a:cs typeface="Arial"/>
              <a:sym typeface="Arial"/>
            </a:endParaRPr>
          </a:p>
        </p:txBody>
      </p:sp>
      <p:sp>
        <p:nvSpPr>
          <p:cNvPr id="609" name="Google Shape;609;p15"/>
          <p:cNvSpPr txBox="1"/>
          <p:nvPr/>
        </p:nvSpPr>
        <p:spPr>
          <a:xfrm rot="2621673">
            <a:off x="6018817" y="2473919"/>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O</a:t>
            </a:r>
            <a:endParaRPr sz="1400" b="0" i="0" u="none" strike="noStrike" cap="none">
              <a:solidFill>
                <a:srgbClr val="000000"/>
              </a:solidFill>
              <a:latin typeface="Arial"/>
              <a:ea typeface="Arial"/>
              <a:cs typeface="Arial"/>
              <a:sym typeface="Arial"/>
            </a:endParaRPr>
          </a:p>
        </p:txBody>
      </p:sp>
      <p:sp>
        <p:nvSpPr>
          <p:cNvPr id="610" name="Google Shape;610;p15"/>
          <p:cNvSpPr txBox="1"/>
          <p:nvPr/>
        </p:nvSpPr>
        <p:spPr>
          <a:xfrm rot="2621673">
            <a:off x="6149323" y="2354443"/>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Y</a:t>
            </a:r>
            <a:endParaRPr sz="1400" b="0" i="0" u="none" strike="noStrike" cap="none">
              <a:solidFill>
                <a:srgbClr val="000000"/>
              </a:solidFill>
              <a:latin typeface="Arial"/>
              <a:ea typeface="Arial"/>
              <a:cs typeface="Arial"/>
              <a:sym typeface="Arial"/>
            </a:endParaRPr>
          </a:p>
        </p:txBody>
      </p:sp>
      <p:sp>
        <p:nvSpPr>
          <p:cNvPr id="611" name="Google Shape;611;p15"/>
          <p:cNvSpPr txBox="1"/>
          <p:nvPr/>
        </p:nvSpPr>
        <p:spPr>
          <a:xfrm rot="2621673">
            <a:off x="6283608" y="2210353"/>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612" name="Google Shape;612;p15"/>
          <p:cNvSpPr txBox="1"/>
          <p:nvPr/>
        </p:nvSpPr>
        <p:spPr>
          <a:xfrm rot="2621673">
            <a:off x="6413164" y="2077071"/>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613" name="Google Shape;613;p15"/>
          <p:cNvSpPr txBox="1"/>
          <p:nvPr/>
        </p:nvSpPr>
        <p:spPr>
          <a:xfrm rot="2621673">
            <a:off x="6462224" y="1848815"/>
            <a:ext cx="69986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V/UV</a:t>
            </a:r>
            <a:endParaRPr sz="1400" b="0" i="0" u="none" strike="noStrike" cap="none">
              <a:solidFill>
                <a:srgbClr val="000000"/>
              </a:solidFill>
              <a:latin typeface="Arial"/>
              <a:ea typeface="Arial"/>
              <a:cs typeface="Arial"/>
              <a:sym typeface="Arial"/>
            </a:endParaRPr>
          </a:p>
        </p:txBody>
      </p:sp>
      <p:sp>
        <p:nvSpPr>
          <p:cNvPr id="614" name="Google Shape;614;p15"/>
          <p:cNvSpPr txBox="1"/>
          <p:nvPr/>
        </p:nvSpPr>
        <p:spPr>
          <a:xfrm>
            <a:off x="8961681" y="5664819"/>
            <a:ext cx="142557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ABSORPTION</a:t>
            </a:r>
            <a:endParaRPr sz="1400" b="0" i="0" u="none" strike="noStrike" cap="none">
              <a:solidFill>
                <a:srgbClr val="000000"/>
              </a:solidFill>
              <a:latin typeface="Arial"/>
              <a:ea typeface="Arial"/>
              <a:cs typeface="Arial"/>
              <a:sym typeface="Arial"/>
            </a:endParaRPr>
          </a:p>
        </p:txBody>
      </p:sp>
      <p:sp>
        <p:nvSpPr>
          <p:cNvPr id="615" name="Google Shape;615;p15"/>
          <p:cNvSpPr txBox="1"/>
          <p:nvPr/>
        </p:nvSpPr>
        <p:spPr>
          <a:xfrm>
            <a:off x="9141532" y="3811560"/>
            <a:ext cx="177582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SCATTERING </a:t>
            </a:r>
            <a:endParaRPr sz="1400" b="0" i="0" u="none" strike="noStrike" cap="none">
              <a:solidFill>
                <a:srgbClr val="000000"/>
              </a:solidFill>
              <a:latin typeface="Arial"/>
              <a:ea typeface="Arial"/>
              <a:cs typeface="Arial"/>
              <a:sym typeface="Arial"/>
            </a:endParaRPr>
          </a:p>
        </p:txBody>
      </p:sp>
      <p:sp>
        <p:nvSpPr>
          <p:cNvPr id="616" name="Google Shape;616;p15"/>
          <p:cNvSpPr txBox="1"/>
          <p:nvPr/>
        </p:nvSpPr>
        <p:spPr>
          <a:xfrm>
            <a:off x="4960411" y="3192913"/>
            <a:ext cx="49330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AIR</a:t>
            </a:r>
            <a:endParaRPr sz="1400" b="0" i="0" u="none" strike="noStrike" cap="none">
              <a:solidFill>
                <a:srgbClr val="000000"/>
              </a:solidFill>
              <a:latin typeface="Arial"/>
              <a:ea typeface="Arial"/>
              <a:cs typeface="Arial"/>
              <a:sym typeface="Arial"/>
            </a:endParaRPr>
          </a:p>
        </p:txBody>
      </p:sp>
      <p:sp>
        <p:nvSpPr>
          <p:cNvPr id="617" name="Google Shape;617;p15"/>
          <p:cNvSpPr txBox="1"/>
          <p:nvPr/>
        </p:nvSpPr>
        <p:spPr>
          <a:xfrm>
            <a:off x="4952939" y="3498681"/>
            <a:ext cx="49330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Calibri"/>
              <a:buNone/>
            </a:pPr>
            <a:r>
              <a:rPr lang="en-US" sz="1350" b="1" i="0" u="none" strike="noStrike" cap="none">
                <a:solidFill>
                  <a:srgbClr val="000000"/>
                </a:solidFill>
                <a:latin typeface="Calibri"/>
                <a:ea typeface="Calibri"/>
                <a:cs typeface="Calibri"/>
                <a:sym typeface="Calibri"/>
              </a:rPr>
              <a:t>SEA</a:t>
            </a:r>
            <a:endParaRPr sz="1400" b="0" i="0" u="none" strike="noStrike" cap="none">
              <a:solidFill>
                <a:srgbClr val="000000"/>
              </a:solidFill>
              <a:latin typeface="Arial"/>
              <a:ea typeface="Arial"/>
              <a:cs typeface="Arial"/>
              <a:sym typeface="Arial"/>
            </a:endParaRPr>
          </a:p>
        </p:txBody>
      </p:sp>
      <p:sp>
        <p:nvSpPr>
          <p:cNvPr id="618" name="Google Shape;618;p15"/>
          <p:cNvSpPr txBox="1"/>
          <p:nvPr/>
        </p:nvSpPr>
        <p:spPr>
          <a:xfrm>
            <a:off x="9461208" y="1857671"/>
            <a:ext cx="21926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Water-leaving Radiance</a:t>
            </a:r>
            <a:endParaRPr sz="1400" b="1" i="0" u="none" strike="noStrike" cap="none" baseline="-25000">
              <a:solidFill>
                <a:srgbClr val="000000"/>
              </a:solidFill>
              <a:latin typeface="Calibri"/>
              <a:ea typeface="Calibri"/>
              <a:cs typeface="Calibri"/>
              <a:sym typeface="Calibri"/>
            </a:endParaRPr>
          </a:p>
        </p:txBody>
      </p:sp>
      <p:sp>
        <p:nvSpPr>
          <p:cNvPr id="619" name="Google Shape;619;p15"/>
          <p:cNvSpPr txBox="1"/>
          <p:nvPr/>
        </p:nvSpPr>
        <p:spPr>
          <a:xfrm rot="2661423">
            <a:off x="6447316" y="2104938"/>
            <a:ext cx="25165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400" b="1" i="0" u="none" strike="noStrike" cap="none">
                <a:solidFill>
                  <a:srgbClr val="000000"/>
                </a:solidFill>
                <a:latin typeface="Calibri"/>
                <a:ea typeface="Calibri"/>
                <a:cs typeface="Calibri"/>
                <a:sym typeface="Calibri"/>
              </a:rPr>
              <a:t>Downwelling Irradiance</a:t>
            </a:r>
            <a:endParaRPr sz="1400" b="0" i="0" u="none" strike="noStrike" cap="none">
              <a:solidFill>
                <a:srgbClr val="000000"/>
              </a:solidFill>
              <a:latin typeface="Arial"/>
              <a:ea typeface="Arial"/>
              <a:cs typeface="Arial"/>
              <a:sym typeface="Arial"/>
            </a:endParaRPr>
          </a:p>
        </p:txBody>
      </p:sp>
      <p:sp>
        <p:nvSpPr>
          <p:cNvPr id="620" name="Google Shape;620;p15"/>
          <p:cNvSpPr/>
          <p:nvPr/>
        </p:nvSpPr>
        <p:spPr>
          <a:xfrm rot="-2727388">
            <a:off x="7227129" y="851992"/>
            <a:ext cx="189257" cy="2685401"/>
          </a:xfrm>
          <a:prstGeom prst="righ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621" name="Google Shape;621;p15"/>
          <p:cNvSpPr txBox="1"/>
          <p:nvPr/>
        </p:nvSpPr>
        <p:spPr>
          <a:xfrm>
            <a:off x="5091125" y="4634613"/>
            <a:ext cx="240047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a:solidFill>
                  <a:srgbClr val="000000"/>
                </a:solidFill>
                <a:latin typeface="Calibri"/>
                <a:ea typeface="Calibri"/>
                <a:cs typeface="Calibri"/>
                <a:sym typeface="Calibri"/>
              </a:rPr>
              <a:t>Possible fates of a photon entering </a:t>
            </a:r>
            <a:br>
              <a:rPr lang="en-US" sz="2000" b="1" i="1" u="none" strike="noStrike" cap="none">
                <a:solidFill>
                  <a:srgbClr val="000000"/>
                </a:solidFill>
                <a:latin typeface="Calibri"/>
                <a:ea typeface="Calibri"/>
                <a:cs typeface="Calibri"/>
                <a:sym typeface="Calibri"/>
              </a:rPr>
            </a:br>
            <a:r>
              <a:rPr lang="en-US" sz="2000" b="1" i="1" u="none" strike="noStrike" cap="none">
                <a:solidFill>
                  <a:srgbClr val="000000"/>
                </a:solidFill>
                <a:latin typeface="Calibri"/>
                <a:ea typeface="Calibri"/>
                <a:cs typeface="Calibri"/>
                <a:sym typeface="Calibri"/>
              </a:rPr>
              <a:t>the water</a:t>
            </a:r>
            <a:endParaRPr/>
          </a:p>
        </p:txBody>
      </p:sp>
      <p:sp>
        <p:nvSpPr>
          <p:cNvPr id="622" name="Google Shape;622;p15"/>
          <p:cNvSpPr txBox="1"/>
          <p:nvPr/>
        </p:nvSpPr>
        <p:spPr>
          <a:xfrm>
            <a:off x="649643" y="1415113"/>
            <a:ext cx="4057513" cy="40626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EMR emitted by the sun is transmitted through the atmosphere to the ocean.</a:t>
            </a:r>
            <a:endParaRPr sz="2000" b="0" i="0" u="none" strike="noStrike" cap="none">
              <a:solidFill>
                <a:srgbClr val="000000"/>
              </a:solidFill>
              <a:latin typeface="Arial Narrow"/>
              <a:ea typeface="Arial Narrow"/>
              <a:cs typeface="Arial Narrow"/>
              <a:sym typeface="Arial Narrow"/>
            </a:endParaRPr>
          </a:p>
          <a:p>
            <a:pPr marL="0" marR="0" lvl="0" indent="0" algn="l"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a:p>
            <a:pPr marL="0" marR="0" lvl="0" indent="0" algn="l" rtl="0">
              <a:lnSpc>
                <a:spcPct val="120000"/>
              </a:lnSpc>
              <a:spcBef>
                <a:spcPts val="0"/>
              </a:spcBef>
              <a:spcAft>
                <a:spcPts val="0"/>
              </a:spcAft>
              <a:buClr>
                <a:srgbClr val="000000"/>
              </a:buClr>
              <a:buSzPts val="2000"/>
              <a:buFont typeface="Arial Narrow"/>
              <a:buNone/>
            </a:pPr>
            <a:r>
              <a:rPr lang="en-US" sz="2000" b="0" i="0" u="none" strike="noStrike" cap="none">
                <a:solidFill>
                  <a:srgbClr val="000000"/>
                </a:solidFill>
                <a:latin typeface="Arial Narrow"/>
                <a:ea typeface="Arial Narrow"/>
                <a:cs typeface="Arial Narrow"/>
                <a:sym typeface="Arial Narrow"/>
              </a:rPr>
              <a:t>EMR interacts with elements in the ocean, where the spectral characteristics are changed</a:t>
            </a:r>
            <a:endParaRPr sz="2000" b="0" i="0" u="none" strike="noStrike" cap="none">
              <a:solidFill>
                <a:srgbClr val="000000"/>
              </a:solidFill>
              <a:latin typeface="Arial Narrow"/>
              <a:ea typeface="Arial Narrow"/>
              <a:cs typeface="Arial Narrow"/>
              <a:sym typeface="Arial Narrow"/>
            </a:endParaRPr>
          </a:p>
          <a:p>
            <a:pPr marL="0" marR="0" lvl="0" indent="0" algn="l" rtl="0">
              <a:lnSpc>
                <a:spcPct val="120000"/>
              </a:lnSpc>
              <a:spcBef>
                <a:spcPts val="0"/>
              </a:spcBef>
              <a:spcAft>
                <a:spcPts val="0"/>
              </a:spcAft>
              <a:buClr>
                <a:schemeClr val="dk1"/>
              </a:buClr>
              <a:buSzPts val="2000"/>
              <a:buFont typeface="Calibri"/>
              <a:buNone/>
            </a:pPr>
            <a:endParaRPr sz="2000" b="0" i="0" u="none" strike="noStrike" cap="none">
              <a:solidFill>
                <a:srgbClr val="000000"/>
              </a:solidFill>
              <a:latin typeface="Arial Narrow"/>
              <a:ea typeface="Arial Narrow"/>
              <a:cs typeface="Arial Narrow"/>
              <a:sym typeface="Arial Narrow"/>
            </a:endParaRPr>
          </a:p>
          <a:p>
            <a:pPr marL="0" marR="0" lvl="0" indent="0" algn="l" rtl="0">
              <a:lnSpc>
                <a:spcPct val="120000"/>
              </a:lnSpc>
              <a:spcBef>
                <a:spcPts val="0"/>
              </a:spcBef>
              <a:spcAft>
                <a:spcPts val="0"/>
              </a:spcAft>
              <a:buClr>
                <a:srgbClr val="000000"/>
              </a:buClr>
              <a:buSzPts val="2000"/>
              <a:buFont typeface="Arial Narrow"/>
              <a:buNone/>
            </a:pPr>
            <a:r>
              <a:rPr lang="en-US" sz="2000" b="0" i="0" u="none" strike="noStrike" cap="none">
                <a:solidFill>
                  <a:srgbClr val="000000"/>
                </a:solidFill>
                <a:latin typeface="Arial Narrow"/>
                <a:ea typeface="Arial Narrow"/>
                <a:cs typeface="Arial Narrow"/>
                <a:sym typeface="Arial Narrow"/>
              </a:rPr>
              <a:t>EMR reflected from the ocean is transmitted through the atmosphere and reaches the sensor</a:t>
            </a:r>
            <a:endParaRPr sz="20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Narrow"/>
              <a:ea typeface="Arial Narrow"/>
              <a:cs typeface="Arial Narrow"/>
              <a:sym typeface="Arial Narrow"/>
            </a:endParaRPr>
          </a:p>
        </p:txBody>
      </p:sp>
      <p:pic>
        <p:nvPicPr>
          <p:cNvPr id="623" name="Google Shape;623;p15"/>
          <p:cNvPicPr preferRelativeResize="0"/>
          <p:nvPr/>
        </p:nvPicPr>
        <p:blipFill rotWithShape="1">
          <a:blip r:embed="rId10">
            <a:alphaModFix/>
          </a:blip>
          <a:srcRect/>
          <a:stretch/>
        </p:blipFill>
        <p:spPr>
          <a:xfrm>
            <a:off x="9167577" y="4445508"/>
            <a:ext cx="1124289" cy="1095379"/>
          </a:xfrm>
          <a:prstGeom prst="rect">
            <a:avLst/>
          </a:prstGeom>
          <a:noFill/>
          <a:ln>
            <a:noFill/>
          </a:ln>
        </p:spPr>
      </p:pic>
      <p:sp>
        <p:nvSpPr>
          <p:cNvPr id="624" name="Google Shape;624;p15"/>
          <p:cNvSpPr txBox="1"/>
          <p:nvPr/>
        </p:nvSpPr>
        <p:spPr>
          <a:xfrm>
            <a:off x="10395308" y="5151234"/>
            <a:ext cx="16011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rgbClr val="000000"/>
                </a:solidFill>
                <a:latin typeface="Calibri"/>
                <a:ea typeface="Calibri"/>
                <a:cs typeface="Calibri"/>
                <a:sym typeface="Calibri"/>
              </a:rPr>
              <a:t>Phytoplankton</a:t>
            </a:r>
            <a:endParaRPr sz="1400" b="0" i="0" u="none" strike="noStrike" cap="none">
              <a:solidFill>
                <a:srgbClr val="000000"/>
              </a:solidFill>
              <a:latin typeface="Arial"/>
              <a:ea typeface="Arial"/>
              <a:cs typeface="Arial"/>
              <a:sym typeface="Arial"/>
            </a:endParaRPr>
          </a:p>
        </p:txBody>
      </p:sp>
      <p:sp>
        <p:nvSpPr>
          <p:cNvPr id="625" name="Google Shape;625;p15"/>
          <p:cNvSpPr txBox="1"/>
          <p:nvPr/>
        </p:nvSpPr>
        <p:spPr>
          <a:xfrm>
            <a:off x="10547573" y="4827209"/>
            <a:ext cx="16011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rgbClr val="000000"/>
                </a:solidFill>
                <a:latin typeface="Calibri"/>
                <a:ea typeface="Calibri"/>
                <a:cs typeface="Calibri"/>
                <a:sym typeface="Calibri"/>
              </a:rPr>
              <a:t>Detritus</a:t>
            </a:r>
            <a:endParaRPr sz="1400" b="0" i="0" u="none" strike="noStrike" cap="none">
              <a:solidFill>
                <a:srgbClr val="000000"/>
              </a:solidFill>
              <a:latin typeface="Arial"/>
              <a:ea typeface="Arial"/>
              <a:cs typeface="Arial"/>
              <a:sym typeface="Arial"/>
            </a:endParaRPr>
          </a:p>
        </p:txBody>
      </p:sp>
      <p:sp>
        <p:nvSpPr>
          <p:cNvPr id="626" name="Google Shape;626;p15"/>
          <p:cNvSpPr txBox="1"/>
          <p:nvPr/>
        </p:nvSpPr>
        <p:spPr>
          <a:xfrm>
            <a:off x="10395308" y="4538527"/>
            <a:ext cx="16011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rgbClr val="000000"/>
                </a:solidFill>
                <a:latin typeface="Calibri"/>
                <a:ea typeface="Calibri"/>
                <a:cs typeface="Calibri"/>
                <a:sym typeface="Calibri"/>
              </a:rPr>
              <a:t>Organic Matter</a:t>
            </a:r>
            <a:endParaRPr sz="1400" b="0" i="0" u="none" strike="noStrike" cap="none">
              <a:solidFill>
                <a:srgbClr val="000000"/>
              </a:solidFill>
              <a:latin typeface="Arial"/>
              <a:ea typeface="Arial"/>
              <a:cs typeface="Arial"/>
              <a:sym typeface="Arial"/>
            </a:endParaRPr>
          </a:p>
        </p:txBody>
      </p:sp>
      <p:sp>
        <p:nvSpPr>
          <p:cNvPr id="627" name="Google Shape;627;p15"/>
          <p:cNvSpPr/>
          <p:nvPr/>
        </p:nvSpPr>
        <p:spPr>
          <a:xfrm>
            <a:off x="1407818" y="5659987"/>
            <a:ext cx="3489353"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Image Credit: jeremy.werdell@nasa.gov</a:t>
            </a:r>
            <a:endParaRPr sz="1600" b="0" i="0" u="none" strike="noStrike" cap="none">
              <a:solidFill>
                <a:schemeClr val="dk1"/>
              </a:solidFill>
              <a:latin typeface="Calibri"/>
              <a:ea typeface="Calibri"/>
              <a:cs typeface="Calibri"/>
              <a:sym typeface="Calibri"/>
            </a:endParaRPr>
          </a:p>
        </p:txBody>
      </p:sp>
      <p:sp>
        <p:nvSpPr>
          <p:cNvPr id="628" name="Google Shape;628;p15"/>
          <p:cNvSpPr txBox="1"/>
          <p:nvPr/>
        </p:nvSpPr>
        <p:spPr>
          <a:xfrm>
            <a:off x="10804547" y="989980"/>
            <a:ext cx="95410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629" name="Google Shape;629;p15"/>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630" name="Google Shape;630;p15"/>
          <p:cNvSpPr txBox="1"/>
          <p:nvPr/>
        </p:nvSpPr>
        <p:spPr>
          <a:xfrm>
            <a:off x="7151408" y="5418189"/>
            <a:ext cx="142557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TRANSMISSION </a:t>
            </a:r>
            <a:endParaRPr sz="1400" b="0" i="0" u="none" strike="noStrike" cap="none">
              <a:solidFill>
                <a:srgbClr val="000000"/>
              </a:solidFill>
              <a:latin typeface="Arial"/>
              <a:ea typeface="Arial"/>
              <a:cs typeface="Arial"/>
              <a:sym typeface="Arial"/>
            </a:endParaRPr>
          </a:p>
        </p:txBody>
      </p:sp>
      <p:pic>
        <p:nvPicPr>
          <p:cNvPr id="631" name="Google Shape;631;p15"/>
          <p:cNvPicPr preferRelativeResize="0"/>
          <p:nvPr/>
        </p:nvPicPr>
        <p:blipFill rotWithShape="1">
          <a:blip r:embed="rId11">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500"/>
                                        <p:tgtEl>
                                          <p:spTgt spid="619"/>
                                        </p:tgtEl>
                                      </p:cBhvr>
                                    </p:animEffect>
                                  </p:childTnLst>
                                </p:cTn>
                              </p:par>
                              <p:par>
                                <p:cTn id="13" presetID="10" presetClass="entr" presetSubtype="0" fill="hold" nodeType="withEffect">
                                  <p:stCondLst>
                                    <p:cond delay="0"/>
                                  </p:stCondLst>
                                  <p:childTnLst>
                                    <p:set>
                                      <p:cBhvr>
                                        <p:cTn id="14" dur="1" fill="hold">
                                          <p:stCondLst>
                                            <p:cond delay="0"/>
                                          </p:stCondLst>
                                        </p:cTn>
                                        <p:tgtEl>
                                          <p:spTgt spid="620"/>
                                        </p:tgtEl>
                                        <p:attrNameLst>
                                          <p:attrName>style.visibility</p:attrName>
                                        </p:attrNameLst>
                                      </p:cBhvr>
                                      <p:to>
                                        <p:strVal val="visible"/>
                                      </p:to>
                                    </p:set>
                                    <p:animEffect transition="in" filter="fade">
                                      <p:cBhvr>
                                        <p:cTn id="15" dur="500"/>
                                        <p:tgtEl>
                                          <p:spTgt spid="6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5"/>
                                        </p:tgtEl>
                                        <p:attrNameLst>
                                          <p:attrName>style.visibility</p:attrName>
                                        </p:attrNameLst>
                                      </p:cBhvr>
                                      <p:to>
                                        <p:strVal val="visible"/>
                                      </p:to>
                                    </p:set>
                                    <p:animEffect transition="in" filter="fade">
                                      <p:cBhvr>
                                        <p:cTn id="20" dur="500"/>
                                        <p:tgtEl>
                                          <p:spTgt spid="615"/>
                                        </p:tgtEl>
                                      </p:cBhvr>
                                    </p:animEffect>
                                  </p:childTnLst>
                                </p:cTn>
                              </p:par>
                              <p:par>
                                <p:cTn id="21" presetID="10" presetClass="entr" presetSubtype="0" fill="hold" nodeType="withEffect">
                                  <p:stCondLst>
                                    <p:cond delay="0"/>
                                  </p:stCondLst>
                                  <p:childTnLst>
                                    <p:set>
                                      <p:cBhvr>
                                        <p:cTn id="22" dur="1" fill="hold">
                                          <p:stCondLst>
                                            <p:cond delay="0"/>
                                          </p:stCondLst>
                                        </p:cTn>
                                        <p:tgtEl>
                                          <p:spTgt spid="614"/>
                                        </p:tgtEl>
                                        <p:attrNameLst>
                                          <p:attrName>style.visibility</p:attrName>
                                        </p:attrNameLst>
                                      </p:cBhvr>
                                      <p:to>
                                        <p:strVal val="visible"/>
                                      </p:to>
                                    </p:set>
                                    <p:animEffect transition="in" filter="fade">
                                      <p:cBhvr>
                                        <p:cTn id="23" dur="500"/>
                                        <p:tgtEl>
                                          <p:spTgt spid="614"/>
                                        </p:tgtEl>
                                      </p:cBhvr>
                                    </p:animEffect>
                                  </p:childTnLst>
                                </p:cTn>
                              </p:par>
                              <p:par>
                                <p:cTn id="24" presetID="10" presetClass="entr" presetSubtype="0" fill="hold" nodeType="withEffect">
                                  <p:stCondLst>
                                    <p:cond delay="0"/>
                                  </p:stCondLst>
                                  <p:childTnLst>
                                    <p:set>
                                      <p:cBhvr>
                                        <p:cTn id="25" dur="1" fill="hold">
                                          <p:stCondLst>
                                            <p:cond delay="0"/>
                                          </p:stCondLst>
                                        </p:cTn>
                                        <p:tgtEl>
                                          <p:spTgt spid="584"/>
                                        </p:tgtEl>
                                        <p:attrNameLst>
                                          <p:attrName>style.visibility</p:attrName>
                                        </p:attrNameLst>
                                      </p:cBhvr>
                                      <p:to>
                                        <p:strVal val="visible"/>
                                      </p:to>
                                    </p:set>
                                    <p:animEffect transition="in" filter="fade">
                                      <p:cBhvr>
                                        <p:cTn id="26" dur="500"/>
                                        <p:tgtEl>
                                          <p:spTgt spid="584"/>
                                        </p:tgtEl>
                                      </p:cBhvr>
                                    </p:animEffect>
                                  </p:childTnLst>
                                </p:cTn>
                              </p:par>
                              <p:par>
                                <p:cTn id="27" presetID="10" presetClass="entr" presetSubtype="0" fill="hold" nodeType="withEffect">
                                  <p:stCondLst>
                                    <p:cond delay="0"/>
                                  </p:stCondLst>
                                  <p:childTnLst>
                                    <p:set>
                                      <p:cBhvr>
                                        <p:cTn id="28" dur="1" fill="hold">
                                          <p:stCondLst>
                                            <p:cond delay="0"/>
                                          </p:stCondLst>
                                        </p:cTn>
                                        <p:tgtEl>
                                          <p:spTgt spid="590"/>
                                        </p:tgtEl>
                                        <p:attrNameLst>
                                          <p:attrName>style.visibility</p:attrName>
                                        </p:attrNameLst>
                                      </p:cBhvr>
                                      <p:to>
                                        <p:strVal val="visible"/>
                                      </p:to>
                                    </p:set>
                                    <p:animEffect transition="in" filter="fade">
                                      <p:cBhvr>
                                        <p:cTn id="29" dur="500"/>
                                        <p:tgtEl>
                                          <p:spTgt spid="590"/>
                                        </p:tgtEl>
                                      </p:cBhvr>
                                    </p:animEffect>
                                  </p:childTnLst>
                                </p:cTn>
                              </p:par>
                              <p:par>
                                <p:cTn id="30" presetID="10" presetClass="entr" presetSubtype="0" fill="hold" nodeType="withEffect">
                                  <p:stCondLst>
                                    <p:cond delay="0"/>
                                  </p:stCondLst>
                                  <p:childTnLst>
                                    <p:set>
                                      <p:cBhvr>
                                        <p:cTn id="31" dur="1" fill="hold">
                                          <p:stCondLst>
                                            <p:cond delay="0"/>
                                          </p:stCondLst>
                                        </p:cTn>
                                        <p:tgtEl>
                                          <p:spTgt spid="585"/>
                                        </p:tgtEl>
                                        <p:attrNameLst>
                                          <p:attrName>style.visibility</p:attrName>
                                        </p:attrNameLst>
                                      </p:cBhvr>
                                      <p:to>
                                        <p:strVal val="visible"/>
                                      </p:to>
                                    </p:set>
                                    <p:animEffect transition="in" filter="fade">
                                      <p:cBhvr>
                                        <p:cTn id="32" dur="500"/>
                                        <p:tgtEl>
                                          <p:spTgt spid="585"/>
                                        </p:tgtEl>
                                      </p:cBhvr>
                                    </p:animEffect>
                                  </p:childTnLst>
                                </p:cTn>
                              </p:par>
                              <p:par>
                                <p:cTn id="33" presetID="10" presetClass="entr" presetSubtype="0" fill="hold" nodeType="withEffect">
                                  <p:stCondLst>
                                    <p:cond delay="0"/>
                                  </p:stCondLst>
                                  <p:childTnLst>
                                    <p:set>
                                      <p:cBhvr>
                                        <p:cTn id="34" dur="1" fill="hold">
                                          <p:stCondLst>
                                            <p:cond delay="0"/>
                                          </p:stCondLst>
                                        </p:cTn>
                                        <p:tgtEl>
                                          <p:spTgt spid="586"/>
                                        </p:tgtEl>
                                        <p:attrNameLst>
                                          <p:attrName>style.visibility</p:attrName>
                                        </p:attrNameLst>
                                      </p:cBhvr>
                                      <p:to>
                                        <p:strVal val="visible"/>
                                      </p:to>
                                    </p:set>
                                    <p:animEffect transition="in" filter="fade">
                                      <p:cBhvr>
                                        <p:cTn id="35" dur="500"/>
                                        <p:tgtEl>
                                          <p:spTgt spid="586"/>
                                        </p:tgtEl>
                                      </p:cBhvr>
                                    </p:animEffect>
                                  </p:childTnLst>
                                </p:cTn>
                              </p:par>
                              <p:par>
                                <p:cTn id="36" presetID="10" presetClass="entr" presetSubtype="0" fill="hold" nodeType="withEffect">
                                  <p:stCondLst>
                                    <p:cond delay="0"/>
                                  </p:stCondLst>
                                  <p:childTnLst>
                                    <p:set>
                                      <p:cBhvr>
                                        <p:cTn id="37" dur="1" fill="hold">
                                          <p:stCondLst>
                                            <p:cond delay="0"/>
                                          </p:stCondLst>
                                        </p:cTn>
                                        <p:tgtEl>
                                          <p:spTgt spid="587"/>
                                        </p:tgtEl>
                                        <p:attrNameLst>
                                          <p:attrName>style.visibility</p:attrName>
                                        </p:attrNameLst>
                                      </p:cBhvr>
                                      <p:to>
                                        <p:strVal val="visible"/>
                                      </p:to>
                                    </p:set>
                                    <p:animEffect transition="in" filter="fade">
                                      <p:cBhvr>
                                        <p:cTn id="38" dur="500"/>
                                        <p:tgtEl>
                                          <p:spTgt spid="587"/>
                                        </p:tgtEl>
                                      </p:cBhvr>
                                    </p:animEffect>
                                  </p:childTnLst>
                                </p:cTn>
                              </p:par>
                              <p:par>
                                <p:cTn id="39" presetID="10" presetClass="entr" presetSubtype="0" fill="hold" nodeType="withEffect">
                                  <p:stCondLst>
                                    <p:cond delay="0"/>
                                  </p:stCondLst>
                                  <p:childTnLst>
                                    <p:set>
                                      <p:cBhvr>
                                        <p:cTn id="40" dur="1" fill="hold">
                                          <p:stCondLst>
                                            <p:cond delay="0"/>
                                          </p:stCondLst>
                                        </p:cTn>
                                        <p:tgtEl>
                                          <p:spTgt spid="588"/>
                                        </p:tgtEl>
                                        <p:attrNameLst>
                                          <p:attrName>style.visibility</p:attrName>
                                        </p:attrNameLst>
                                      </p:cBhvr>
                                      <p:to>
                                        <p:strVal val="visible"/>
                                      </p:to>
                                    </p:set>
                                    <p:animEffect transition="in" filter="fade">
                                      <p:cBhvr>
                                        <p:cTn id="41" dur="500"/>
                                        <p:tgtEl>
                                          <p:spTgt spid="588"/>
                                        </p:tgtEl>
                                      </p:cBhvr>
                                    </p:animEffect>
                                  </p:childTnLst>
                                </p:cTn>
                              </p:par>
                              <p:par>
                                <p:cTn id="42" presetID="10" presetClass="entr" presetSubtype="0" fill="hold" nodeType="withEffect">
                                  <p:stCondLst>
                                    <p:cond delay="0"/>
                                  </p:stCondLst>
                                  <p:childTnLst>
                                    <p:set>
                                      <p:cBhvr>
                                        <p:cTn id="43" dur="1" fill="hold">
                                          <p:stCondLst>
                                            <p:cond delay="0"/>
                                          </p:stCondLst>
                                        </p:cTn>
                                        <p:tgtEl>
                                          <p:spTgt spid="589"/>
                                        </p:tgtEl>
                                        <p:attrNameLst>
                                          <p:attrName>style.visibility</p:attrName>
                                        </p:attrNameLst>
                                      </p:cBhvr>
                                      <p:to>
                                        <p:strVal val="visible"/>
                                      </p:to>
                                    </p:set>
                                    <p:animEffect transition="in" filter="fade">
                                      <p:cBhvr>
                                        <p:cTn id="44" dur="500"/>
                                        <p:tgtEl>
                                          <p:spTgt spid="589"/>
                                        </p:tgtEl>
                                      </p:cBhvr>
                                    </p:animEffect>
                                  </p:childTnLst>
                                </p:cTn>
                              </p:par>
                              <p:par>
                                <p:cTn id="45" presetID="10" presetClass="entr" presetSubtype="0" fill="hold" nodeType="withEffect">
                                  <p:stCondLst>
                                    <p:cond delay="0"/>
                                  </p:stCondLst>
                                  <p:childTnLst>
                                    <p:set>
                                      <p:cBhvr>
                                        <p:cTn id="46" dur="1" fill="hold">
                                          <p:stCondLst>
                                            <p:cond delay="0"/>
                                          </p:stCondLst>
                                        </p:cTn>
                                        <p:tgtEl>
                                          <p:spTgt spid="598"/>
                                        </p:tgtEl>
                                        <p:attrNameLst>
                                          <p:attrName>style.visibility</p:attrName>
                                        </p:attrNameLst>
                                      </p:cBhvr>
                                      <p:to>
                                        <p:strVal val="visible"/>
                                      </p:to>
                                    </p:set>
                                    <p:animEffect transition="in" filter="fade">
                                      <p:cBhvr>
                                        <p:cTn id="47" dur="500"/>
                                        <p:tgtEl>
                                          <p:spTgt spid="598"/>
                                        </p:tgtEl>
                                      </p:cBhvr>
                                    </p:animEffect>
                                  </p:childTnLst>
                                </p:cTn>
                              </p:par>
                              <p:par>
                                <p:cTn id="48" presetID="10" presetClass="entr" presetSubtype="0" fill="hold" nodeType="withEffect">
                                  <p:stCondLst>
                                    <p:cond delay="0"/>
                                  </p:stCondLst>
                                  <p:childTnLst>
                                    <p:set>
                                      <p:cBhvr>
                                        <p:cTn id="49" dur="1" fill="hold">
                                          <p:stCondLst>
                                            <p:cond delay="0"/>
                                          </p:stCondLst>
                                        </p:cTn>
                                        <p:tgtEl>
                                          <p:spTgt spid="599"/>
                                        </p:tgtEl>
                                        <p:attrNameLst>
                                          <p:attrName>style.visibility</p:attrName>
                                        </p:attrNameLst>
                                      </p:cBhvr>
                                      <p:to>
                                        <p:strVal val="visible"/>
                                      </p:to>
                                    </p:set>
                                    <p:animEffect transition="in" filter="fade">
                                      <p:cBhvr>
                                        <p:cTn id="50" dur="500"/>
                                        <p:tgtEl>
                                          <p:spTgt spid="599"/>
                                        </p:tgtEl>
                                      </p:cBhvr>
                                    </p:animEffect>
                                  </p:childTnLst>
                                </p:cTn>
                              </p:par>
                              <p:par>
                                <p:cTn id="51" presetID="10" presetClass="entr" presetSubtype="0" fill="hold" nodeType="withEffect">
                                  <p:stCondLst>
                                    <p:cond delay="0"/>
                                  </p:stCondLst>
                                  <p:childTnLst>
                                    <p:set>
                                      <p:cBhvr>
                                        <p:cTn id="52" dur="1" fill="hold">
                                          <p:stCondLst>
                                            <p:cond delay="0"/>
                                          </p:stCondLst>
                                        </p:cTn>
                                        <p:tgtEl>
                                          <p:spTgt spid="600"/>
                                        </p:tgtEl>
                                        <p:attrNameLst>
                                          <p:attrName>style.visibility</p:attrName>
                                        </p:attrNameLst>
                                      </p:cBhvr>
                                      <p:to>
                                        <p:strVal val="visible"/>
                                      </p:to>
                                    </p:set>
                                    <p:animEffect transition="in" filter="fade">
                                      <p:cBhvr>
                                        <p:cTn id="53" dur="500"/>
                                        <p:tgtEl>
                                          <p:spTgt spid="600"/>
                                        </p:tgtEl>
                                      </p:cBhvr>
                                    </p:animEffect>
                                  </p:childTnLst>
                                </p:cTn>
                              </p:par>
                              <p:par>
                                <p:cTn id="54" presetID="10" presetClass="entr" presetSubtype="0" fill="hold" nodeType="withEffect">
                                  <p:stCondLst>
                                    <p:cond delay="0"/>
                                  </p:stCondLst>
                                  <p:childTnLst>
                                    <p:set>
                                      <p:cBhvr>
                                        <p:cTn id="55" dur="1" fill="hold">
                                          <p:stCondLst>
                                            <p:cond delay="0"/>
                                          </p:stCondLst>
                                        </p:cTn>
                                        <p:tgtEl>
                                          <p:spTgt spid="601"/>
                                        </p:tgtEl>
                                        <p:attrNameLst>
                                          <p:attrName>style.visibility</p:attrName>
                                        </p:attrNameLst>
                                      </p:cBhvr>
                                      <p:to>
                                        <p:strVal val="visible"/>
                                      </p:to>
                                    </p:set>
                                    <p:animEffect transition="in" filter="fade">
                                      <p:cBhvr>
                                        <p:cTn id="56" dur="500"/>
                                        <p:tgtEl>
                                          <p:spTgt spid="601"/>
                                        </p:tgtEl>
                                      </p:cBhvr>
                                    </p:animEffect>
                                  </p:childTnLst>
                                </p:cTn>
                              </p:par>
                              <p:par>
                                <p:cTn id="57" presetID="10" presetClass="entr" presetSubtype="0" fill="hold" nodeType="withEffect">
                                  <p:stCondLst>
                                    <p:cond delay="0"/>
                                  </p:stCondLst>
                                  <p:childTnLst>
                                    <p:set>
                                      <p:cBhvr>
                                        <p:cTn id="58" dur="1" fill="hold">
                                          <p:stCondLst>
                                            <p:cond delay="0"/>
                                          </p:stCondLst>
                                        </p:cTn>
                                        <p:tgtEl>
                                          <p:spTgt spid="602"/>
                                        </p:tgtEl>
                                        <p:attrNameLst>
                                          <p:attrName>style.visibility</p:attrName>
                                        </p:attrNameLst>
                                      </p:cBhvr>
                                      <p:to>
                                        <p:strVal val="visible"/>
                                      </p:to>
                                    </p:set>
                                    <p:animEffect transition="in" filter="fade">
                                      <p:cBhvr>
                                        <p:cTn id="59" dur="500"/>
                                        <p:tgtEl>
                                          <p:spTgt spid="602"/>
                                        </p:tgtEl>
                                      </p:cBhvr>
                                    </p:animEffect>
                                  </p:childTnLst>
                                </p:cTn>
                              </p:par>
                              <p:par>
                                <p:cTn id="60" presetID="10" presetClass="entr" presetSubtype="0" fill="hold" nodeType="withEffect">
                                  <p:stCondLst>
                                    <p:cond delay="0"/>
                                  </p:stCondLst>
                                  <p:childTnLst>
                                    <p:set>
                                      <p:cBhvr>
                                        <p:cTn id="61" dur="1" fill="hold">
                                          <p:stCondLst>
                                            <p:cond delay="0"/>
                                          </p:stCondLst>
                                        </p:cTn>
                                        <p:tgtEl>
                                          <p:spTgt spid="603"/>
                                        </p:tgtEl>
                                        <p:attrNameLst>
                                          <p:attrName>style.visibility</p:attrName>
                                        </p:attrNameLst>
                                      </p:cBhvr>
                                      <p:to>
                                        <p:strVal val="visible"/>
                                      </p:to>
                                    </p:set>
                                    <p:animEffect transition="in" filter="fade">
                                      <p:cBhvr>
                                        <p:cTn id="62" dur="500"/>
                                        <p:tgtEl>
                                          <p:spTgt spid="603"/>
                                        </p:tgtEl>
                                      </p:cBhvr>
                                    </p:animEffect>
                                  </p:childTnLst>
                                </p:cTn>
                              </p:par>
                              <p:par>
                                <p:cTn id="63" presetID="10" presetClass="entr" presetSubtype="0" fill="hold" nodeType="withEffect">
                                  <p:stCondLst>
                                    <p:cond delay="0"/>
                                  </p:stCondLst>
                                  <p:childTnLst>
                                    <p:set>
                                      <p:cBhvr>
                                        <p:cTn id="64" dur="1" fill="hold">
                                          <p:stCondLst>
                                            <p:cond delay="0"/>
                                          </p:stCondLst>
                                        </p:cTn>
                                        <p:tgtEl>
                                          <p:spTgt spid="604"/>
                                        </p:tgtEl>
                                        <p:attrNameLst>
                                          <p:attrName>style.visibility</p:attrName>
                                        </p:attrNameLst>
                                      </p:cBhvr>
                                      <p:to>
                                        <p:strVal val="visible"/>
                                      </p:to>
                                    </p:set>
                                    <p:animEffect transition="in" filter="fade">
                                      <p:cBhvr>
                                        <p:cTn id="65" dur="500"/>
                                        <p:tgtEl>
                                          <p:spTgt spid="604"/>
                                        </p:tgtEl>
                                      </p:cBhvr>
                                    </p:animEffect>
                                  </p:childTnLst>
                                </p:cTn>
                              </p:par>
                              <p:par>
                                <p:cTn id="66" presetID="10" presetClass="entr" presetSubtype="0" fill="hold" nodeType="withEffect">
                                  <p:stCondLst>
                                    <p:cond delay="0"/>
                                  </p:stCondLst>
                                  <p:childTnLst>
                                    <p:set>
                                      <p:cBhvr>
                                        <p:cTn id="67" dur="1" fill="hold">
                                          <p:stCondLst>
                                            <p:cond delay="0"/>
                                          </p:stCondLst>
                                        </p:cTn>
                                        <p:tgtEl>
                                          <p:spTgt spid="605"/>
                                        </p:tgtEl>
                                        <p:attrNameLst>
                                          <p:attrName>style.visibility</p:attrName>
                                        </p:attrNameLst>
                                      </p:cBhvr>
                                      <p:to>
                                        <p:strVal val="visible"/>
                                      </p:to>
                                    </p:set>
                                    <p:animEffect transition="in" filter="fade">
                                      <p:cBhvr>
                                        <p:cTn id="68" dur="500"/>
                                        <p:tgtEl>
                                          <p:spTgt spid="605"/>
                                        </p:tgtEl>
                                      </p:cBhvr>
                                    </p:animEffect>
                                  </p:childTnLst>
                                </p:cTn>
                              </p:par>
                              <p:par>
                                <p:cTn id="69" presetID="10" presetClass="entr" presetSubtype="0" fill="hold" nodeType="withEffect">
                                  <p:stCondLst>
                                    <p:cond delay="0"/>
                                  </p:stCondLst>
                                  <p:childTnLst>
                                    <p:set>
                                      <p:cBhvr>
                                        <p:cTn id="70" dur="1" fill="hold">
                                          <p:stCondLst>
                                            <p:cond delay="0"/>
                                          </p:stCondLst>
                                        </p:cTn>
                                        <p:tgtEl>
                                          <p:spTgt spid="621"/>
                                        </p:tgtEl>
                                        <p:attrNameLst>
                                          <p:attrName>style.visibility</p:attrName>
                                        </p:attrNameLst>
                                      </p:cBhvr>
                                      <p:to>
                                        <p:strVal val="visible"/>
                                      </p:to>
                                    </p:set>
                                    <p:animEffect transition="in" filter="fade">
                                      <p:cBhvr>
                                        <p:cTn id="71" dur="500"/>
                                        <p:tgtEl>
                                          <p:spTgt spid="62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23"/>
                                        </p:tgtEl>
                                        <p:attrNameLst>
                                          <p:attrName>style.visibility</p:attrName>
                                        </p:attrNameLst>
                                      </p:cBhvr>
                                      <p:to>
                                        <p:strVal val="visible"/>
                                      </p:to>
                                    </p:set>
                                    <p:animEffect transition="in" filter="fade">
                                      <p:cBhvr>
                                        <p:cTn id="76" dur="500"/>
                                        <p:tgtEl>
                                          <p:spTgt spid="623"/>
                                        </p:tgtEl>
                                      </p:cBhvr>
                                    </p:animEffect>
                                  </p:childTnLst>
                                </p:cTn>
                              </p:par>
                              <p:par>
                                <p:cTn id="77" presetID="10" presetClass="entr" presetSubtype="0" fill="hold" nodeType="withEffect">
                                  <p:stCondLst>
                                    <p:cond delay="0"/>
                                  </p:stCondLst>
                                  <p:childTnLst>
                                    <p:set>
                                      <p:cBhvr>
                                        <p:cTn id="78" dur="1" fill="hold">
                                          <p:stCondLst>
                                            <p:cond delay="0"/>
                                          </p:stCondLst>
                                        </p:cTn>
                                        <p:tgtEl>
                                          <p:spTgt spid="626"/>
                                        </p:tgtEl>
                                        <p:attrNameLst>
                                          <p:attrName>style.visibility</p:attrName>
                                        </p:attrNameLst>
                                      </p:cBhvr>
                                      <p:to>
                                        <p:strVal val="visible"/>
                                      </p:to>
                                    </p:set>
                                    <p:animEffect transition="in" filter="fade">
                                      <p:cBhvr>
                                        <p:cTn id="79" dur="500"/>
                                        <p:tgtEl>
                                          <p:spTgt spid="626"/>
                                        </p:tgtEl>
                                      </p:cBhvr>
                                    </p:animEffect>
                                  </p:childTnLst>
                                </p:cTn>
                              </p:par>
                              <p:par>
                                <p:cTn id="80" presetID="10" presetClass="entr" presetSubtype="0" fill="hold" nodeType="withEffect">
                                  <p:stCondLst>
                                    <p:cond delay="0"/>
                                  </p:stCondLst>
                                  <p:childTnLst>
                                    <p:set>
                                      <p:cBhvr>
                                        <p:cTn id="81" dur="1" fill="hold">
                                          <p:stCondLst>
                                            <p:cond delay="0"/>
                                          </p:stCondLst>
                                        </p:cTn>
                                        <p:tgtEl>
                                          <p:spTgt spid="625"/>
                                        </p:tgtEl>
                                        <p:attrNameLst>
                                          <p:attrName>style.visibility</p:attrName>
                                        </p:attrNameLst>
                                      </p:cBhvr>
                                      <p:to>
                                        <p:strVal val="visible"/>
                                      </p:to>
                                    </p:set>
                                    <p:animEffect transition="in" filter="fade">
                                      <p:cBhvr>
                                        <p:cTn id="82" dur="500"/>
                                        <p:tgtEl>
                                          <p:spTgt spid="625"/>
                                        </p:tgtEl>
                                      </p:cBhvr>
                                    </p:animEffect>
                                  </p:childTnLst>
                                </p:cTn>
                              </p:par>
                              <p:par>
                                <p:cTn id="83" presetID="10" presetClass="entr" presetSubtype="0" fill="hold" nodeType="withEffect">
                                  <p:stCondLst>
                                    <p:cond delay="0"/>
                                  </p:stCondLst>
                                  <p:childTnLst>
                                    <p:set>
                                      <p:cBhvr>
                                        <p:cTn id="84" dur="1" fill="hold">
                                          <p:stCondLst>
                                            <p:cond delay="0"/>
                                          </p:stCondLst>
                                        </p:cTn>
                                        <p:tgtEl>
                                          <p:spTgt spid="624"/>
                                        </p:tgtEl>
                                        <p:attrNameLst>
                                          <p:attrName>style.visibility</p:attrName>
                                        </p:attrNameLst>
                                      </p:cBhvr>
                                      <p:to>
                                        <p:strVal val="visible"/>
                                      </p:to>
                                    </p:set>
                                    <p:animEffect transition="in" filter="fade">
                                      <p:cBhvr>
                                        <p:cTn id="85" dur="500"/>
                                        <p:tgtEl>
                                          <p:spTgt spid="6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18"/>
                                        </p:tgtEl>
                                        <p:attrNameLst>
                                          <p:attrName>style.visibility</p:attrName>
                                        </p:attrNameLst>
                                      </p:cBhvr>
                                      <p:to>
                                        <p:strVal val="visible"/>
                                      </p:to>
                                    </p:set>
                                    <p:animEffect transition="in" filter="fade">
                                      <p:cBhvr>
                                        <p:cTn id="90" dur="500"/>
                                        <p:tgtEl>
                                          <p:spTgt spid="618"/>
                                        </p:tgtEl>
                                      </p:cBhvr>
                                    </p:animEffect>
                                  </p:childTnLst>
                                </p:cTn>
                              </p:par>
                              <p:par>
                                <p:cTn id="91" presetID="10" presetClass="entr" presetSubtype="0" fill="hold" nodeType="withEffect">
                                  <p:stCondLst>
                                    <p:cond delay="0"/>
                                  </p:stCondLst>
                                  <p:childTnLst>
                                    <p:set>
                                      <p:cBhvr>
                                        <p:cTn id="92" dur="1" fill="hold">
                                          <p:stCondLst>
                                            <p:cond delay="0"/>
                                          </p:stCondLst>
                                        </p:cTn>
                                        <p:tgtEl>
                                          <p:spTgt spid="591"/>
                                        </p:tgtEl>
                                        <p:attrNameLst>
                                          <p:attrName>style.visibility</p:attrName>
                                        </p:attrNameLst>
                                      </p:cBhvr>
                                      <p:to>
                                        <p:strVal val="visible"/>
                                      </p:to>
                                    </p:set>
                                    <p:animEffect transition="in" filter="fade">
                                      <p:cBhvr>
                                        <p:cTn id="93" dur="500"/>
                                        <p:tgtEl>
                                          <p:spTgt spid="591"/>
                                        </p:tgtEl>
                                      </p:cBhvr>
                                    </p:animEffect>
                                  </p:childTnLst>
                                </p:cTn>
                              </p:par>
                              <p:par>
                                <p:cTn id="94" presetID="10" presetClass="entr" presetSubtype="0" fill="hold" nodeType="withEffect">
                                  <p:stCondLst>
                                    <p:cond delay="0"/>
                                  </p:stCondLst>
                                  <p:childTnLst>
                                    <p:set>
                                      <p:cBhvr>
                                        <p:cTn id="95" dur="1" fill="hold">
                                          <p:stCondLst>
                                            <p:cond delay="0"/>
                                          </p:stCondLst>
                                        </p:cTn>
                                        <p:tgtEl>
                                          <p:spTgt spid="592"/>
                                        </p:tgtEl>
                                        <p:attrNameLst>
                                          <p:attrName>style.visibility</p:attrName>
                                        </p:attrNameLst>
                                      </p:cBhvr>
                                      <p:to>
                                        <p:strVal val="visible"/>
                                      </p:to>
                                    </p:set>
                                    <p:animEffect transition="in" filter="fade">
                                      <p:cBhvr>
                                        <p:cTn id="96" dur="500"/>
                                        <p:tgtEl>
                                          <p:spTgt spid="592"/>
                                        </p:tgtEl>
                                      </p:cBhvr>
                                    </p:animEffect>
                                  </p:childTnLst>
                                </p:cTn>
                              </p:par>
                              <p:par>
                                <p:cTn id="97" presetID="10" presetClass="entr" presetSubtype="0" fill="hold" nodeType="withEffect">
                                  <p:stCondLst>
                                    <p:cond delay="0"/>
                                  </p:stCondLst>
                                  <p:childTnLst>
                                    <p:set>
                                      <p:cBhvr>
                                        <p:cTn id="98" dur="1" fill="hold">
                                          <p:stCondLst>
                                            <p:cond delay="0"/>
                                          </p:stCondLst>
                                        </p:cTn>
                                        <p:tgtEl>
                                          <p:spTgt spid="593"/>
                                        </p:tgtEl>
                                        <p:attrNameLst>
                                          <p:attrName>style.visibility</p:attrName>
                                        </p:attrNameLst>
                                      </p:cBhvr>
                                      <p:to>
                                        <p:strVal val="visible"/>
                                      </p:to>
                                    </p:set>
                                    <p:animEffect transition="in" filter="fade">
                                      <p:cBhvr>
                                        <p:cTn id="99" dur="500"/>
                                        <p:tgtEl>
                                          <p:spTgt spid="593"/>
                                        </p:tgtEl>
                                      </p:cBhvr>
                                    </p:animEffect>
                                  </p:childTnLst>
                                </p:cTn>
                              </p:par>
                              <p:par>
                                <p:cTn id="100" presetID="10" presetClass="entr" presetSubtype="0" fill="hold" nodeType="withEffect">
                                  <p:stCondLst>
                                    <p:cond delay="0"/>
                                  </p:stCondLst>
                                  <p:childTnLst>
                                    <p:set>
                                      <p:cBhvr>
                                        <p:cTn id="101" dur="1" fill="hold">
                                          <p:stCondLst>
                                            <p:cond delay="0"/>
                                          </p:stCondLst>
                                        </p:cTn>
                                        <p:tgtEl>
                                          <p:spTgt spid="594"/>
                                        </p:tgtEl>
                                        <p:attrNameLst>
                                          <p:attrName>style.visibility</p:attrName>
                                        </p:attrNameLst>
                                      </p:cBhvr>
                                      <p:to>
                                        <p:strVal val="visible"/>
                                      </p:to>
                                    </p:set>
                                    <p:animEffect transition="in" filter="fade">
                                      <p:cBhvr>
                                        <p:cTn id="102" dur="500"/>
                                        <p:tgtEl>
                                          <p:spTgt spid="594"/>
                                        </p:tgtEl>
                                      </p:cBhvr>
                                    </p:animEffect>
                                  </p:childTnLst>
                                </p:cTn>
                              </p:par>
                              <p:par>
                                <p:cTn id="103" presetID="10" presetClass="entr" presetSubtype="0" fill="hold" nodeType="withEffect">
                                  <p:stCondLst>
                                    <p:cond delay="0"/>
                                  </p:stCondLst>
                                  <p:childTnLst>
                                    <p:set>
                                      <p:cBhvr>
                                        <p:cTn id="104" dur="1" fill="hold">
                                          <p:stCondLst>
                                            <p:cond delay="0"/>
                                          </p:stCondLst>
                                        </p:cTn>
                                        <p:tgtEl>
                                          <p:spTgt spid="596"/>
                                        </p:tgtEl>
                                        <p:attrNameLst>
                                          <p:attrName>style.visibility</p:attrName>
                                        </p:attrNameLst>
                                      </p:cBhvr>
                                      <p:to>
                                        <p:strVal val="visible"/>
                                      </p:to>
                                    </p:set>
                                    <p:animEffect transition="in" filter="fade">
                                      <p:cBhvr>
                                        <p:cTn id="105" dur="500"/>
                                        <p:tgtEl>
                                          <p:spTgt spid="596"/>
                                        </p:tgtEl>
                                      </p:cBhvr>
                                    </p:animEffect>
                                  </p:childTnLst>
                                </p:cTn>
                              </p:par>
                              <p:par>
                                <p:cTn id="106" presetID="10" presetClass="entr" presetSubtype="0" fill="hold" nodeType="withEffect">
                                  <p:stCondLst>
                                    <p:cond delay="0"/>
                                  </p:stCondLst>
                                  <p:childTnLst>
                                    <p:set>
                                      <p:cBhvr>
                                        <p:cTn id="107" dur="1" fill="hold">
                                          <p:stCondLst>
                                            <p:cond delay="0"/>
                                          </p:stCondLst>
                                        </p:cTn>
                                        <p:tgtEl>
                                          <p:spTgt spid="595"/>
                                        </p:tgtEl>
                                        <p:attrNameLst>
                                          <p:attrName>style.visibility</p:attrName>
                                        </p:attrNameLst>
                                      </p:cBhvr>
                                      <p:to>
                                        <p:strVal val="visible"/>
                                      </p:to>
                                    </p:set>
                                    <p:animEffect transition="in" filter="fade">
                                      <p:cBhvr>
                                        <p:cTn id="108" dur="500"/>
                                        <p:tgtEl>
                                          <p:spTgt spid="595"/>
                                        </p:tgtEl>
                                      </p:cBhvr>
                                    </p:animEffect>
                                  </p:childTnLst>
                                </p:cTn>
                              </p:par>
                              <p:par>
                                <p:cTn id="109" presetID="10" presetClass="entr" presetSubtype="0" fill="hold" nodeType="withEffect">
                                  <p:stCondLst>
                                    <p:cond delay="0"/>
                                  </p:stCondLst>
                                  <p:childTnLst>
                                    <p:set>
                                      <p:cBhvr>
                                        <p:cTn id="110" dur="1" fill="hold">
                                          <p:stCondLst>
                                            <p:cond delay="0"/>
                                          </p:stCondLst>
                                        </p:cTn>
                                        <p:tgtEl>
                                          <p:spTgt spid="626"/>
                                        </p:tgtEl>
                                        <p:attrNameLst>
                                          <p:attrName>style.visibility</p:attrName>
                                        </p:attrNameLst>
                                      </p:cBhvr>
                                      <p:to>
                                        <p:strVal val="visible"/>
                                      </p:to>
                                    </p:set>
                                    <p:animEffect transition="in" filter="fade">
                                      <p:cBhvr>
                                        <p:cTn id="111" dur="500"/>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7"/>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5C90"/>
              </a:buClr>
              <a:buSzPts val="3200"/>
              <a:buFont typeface="Arial Narrow"/>
              <a:buNone/>
            </a:pPr>
            <a:r>
              <a:rPr lang="en-US">
                <a:solidFill>
                  <a:srgbClr val="1E5C90"/>
                </a:solidFill>
                <a:latin typeface="Arial Narrow"/>
                <a:ea typeface="Arial Narrow"/>
                <a:cs typeface="Arial Narrow"/>
                <a:sym typeface="Arial Narrow"/>
              </a:rPr>
              <a:t>Atmospheric Pathways </a:t>
            </a:r>
            <a:r>
              <a:rPr lang="en-US">
                <a:latin typeface="Arial Narrow"/>
                <a:ea typeface="Arial Narrow"/>
                <a:cs typeface="Arial Narrow"/>
                <a:sym typeface="Arial Narrow"/>
              </a:rPr>
              <a:t>of EMT between the ocean and the satellite</a:t>
            </a:r>
            <a:endParaRPr>
              <a:solidFill>
                <a:srgbClr val="2E75B5"/>
              </a:solidFill>
              <a:latin typeface="Arial Narrow"/>
              <a:ea typeface="Arial Narrow"/>
              <a:cs typeface="Arial Narrow"/>
              <a:sym typeface="Arial Narrow"/>
            </a:endParaRPr>
          </a:p>
        </p:txBody>
      </p:sp>
      <p:sp>
        <p:nvSpPr>
          <p:cNvPr id="637" name="Google Shape;637;p17"/>
          <p:cNvSpPr txBox="1"/>
          <p:nvPr/>
        </p:nvSpPr>
        <p:spPr>
          <a:xfrm>
            <a:off x="565046" y="1315168"/>
            <a:ext cx="4966971" cy="4278003"/>
          </a:xfrm>
          <a:prstGeom prst="rect">
            <a:avLst/>
          </a:prstGeom>
          <a:noFill/>
          <a:ln>
            <a:noFill/>
          </a:ln>
        </p:spPr>
        <p:txBody>
          <a:bodyPr spcFirstLastPara="1" wrap="square" lIns="91375" tIns="45675" rIns="91375" bIns="45675" anchor="t" anchorCtr="0">
            <a:spAutoFit/>
          </a:bodyPr>
          <a:lstStyle/>
          <a:p>
            <a:pPr marL="693737" marR="0" lvl="0" indent="-693737" algn="l" rtl="0">
              <a:lnSpc>
                <a:spcPct val="100000"/>
              </a:lnSpc>
              <a:spcBef>
                <a:spcPts val="0"/>
              </a:spcBef>
              <a:spcAft>
                <a:spcPts val="0"/>
              </a:spcAft>
              <a:buClr>
                <a:srgbClr val="000000"/>
              </a:buClr>
              <a:buSzPts val="1800"/>
              <a:buFont typeface="Arial"/>
              <a:buNone/>
            </a:pPr>
            <a:r>
              <a:rPr lang="en-US" sz="1800" b="1" i="0" u="none" strike="noStrike" cap="none">
                <a:solidFill>
                  <a:srgbClr val="0C0C0C"/>
                </a:solidFill>
                <a:latin typeface="Arial Narrow"/>
                <a:ea typeface="Arial Narrow"/>
                <a:cs typeface="Arial Narrow"/>
                <a:sym typeface="Arial Narrow"/>
              </a:rPr>
              <a:t>Emitted from the sea within the sensor’s footprint</a:t>
            </a:r>
            <a:endParaRPr sz="1800" b="1" i="0" u="none" strike="noStrike" cap="none">
              <a:solidFill>
                <a:srgbClr val="0C0C0C"/>
              </a:solidFill>
              <a:latin typeface="Arial Narrow"/>
              <a:ea typeface="Arial Narrow"/>
              <a:cs typeface="Arial Narrow"/>
              <a:sym typeface="Arial Narrow"/>
            </a:endParaRPr>
          </a:p>
          <a:p>
            <a:pPr marL="863600" marR="0" lvl="0" indent="-682625" algn="l" rtl="0">
              <a:lnSpc>
                <a:spcPct val="100000"/>
              </a:lnSpc>
              <a:spcBef>
                <a:spcPts val="600"/>
              </a:spcBef>
              <a:spcAft>
                <a:spcPts val="0"/>
              </a:spcAft>
              <a:buClr>
                <a:srgbClr val="000000"/>
              </a:buClr>
              <a:buSzPts val="1800"/>
              <a:buFont typeface="Arial"/>
              <a:buNone/>
            </a:pPr>
            <a:r>
              <a:rPr lang="en-US" sz="1800" b="0" i="0" u="none" strike="noStrike" cap="none">
                <a:solidFill>
                  <a:srgbClr val="00B050"/>
                </a:solidFill>
                <a:latin typeface="Arial Narrow"/>
                <a:ea typeface="Arial Narrow"/>
                <a:cs typeface="Arial Narrow"/>
                <a:sym typeface="Arial Narrow"/>
              </a:rPr>
              <a:t>Ray 1 </a:t>
            </a:r>
            <a:r>
              <a:rPr lang="en-US" sz="1800" b="0" i="0" u="none" strike="noStrike" cap="none">
                <a:solidFill>
                  <a:schemeClr val="dk2"/>
                </a:solidFill>
                <a:latin typeface="Arial Narrow"/>
                <a:ea typeface="Arial Narrow"/>
                <a:cs typeface="Arial Narrow"/>
                <a:sym typeface="Arial Narrow"/>
              </a:rPr>
              <a:t>- the useful signal, radiation leaving the ocean and measured by the sensor</a:t>
            </a:r>
            <a:endParaRPr sz="1400" b="0" i="0" u="none" strike="noStrike" cap="none">
              <a:solidFill>
                <a:srgbClr val="000000"/>
              </a:solidFill>
              <a:latin typeface="Arial Narrow"/>
              <a:ea typeface="Arial Narrow"/>
              <a:cs typeface="Arial Narrow"/>
              <a:sym typeface="Arial Narrow"/>
            </a:endParaRPr>
          </a:p>
          <a:p>
            <a:pPr marL="863600" marR="0" lvl="0" indent="-682625"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Arial Narrow"/>
                <a:ea typeface="Arial Narrow"/>
                <a:cs typeface="Arial Narrow"/>
                <a:sym typeface="Arial Narrow"/>
              </a:rPr>
              <a:t>Ray 2 </a:t>
            </a:r>
            <a:r>
              <a:rPr lang="en-US" sz="1800" b="0" i="0" u="none" strike="noStrike" cap="none">
                <a:solidFill>
                  <a:schemeClr val="dk2"/>
                </a:solidFill>
                <a:latin typeface="Arial Narrow"/>
                <a:ea typeface="Arial Narrow"/>
                <a:cs typeface="Arial Narrow"/>
                <a:sym typeface="Arial Narrow"/>
              </a:rPr>
              <a:t>- radiation leaving the ocean that is absorbed by the atmosphere</a:t>
            </a:r>
            <a:endParaRPr sz="1400" b="0" i="0" u="none" strike="noStrike" cap="none">
              <a:solidFill>
                <a:srgbClr val="000000"/>
              </a:solidFill>
              <a:latin typeface="Arial Narrow"/>
              <a:ea typeface="Arial Narrow"/>
              <a:cs typeface="Arial Narrow"/>
              <a:sym typeface="Arial Narrow"/>
            </a:endParaRPr>
          </a:p>
          <a:p>
            <a:pPr marL="863600" marR="0" lvl="0" indent="-682625" algn="l" rtl="0">
              <a:lnSpc>
                <a:spcPct val="100000"/>
              </a:lnSpc>
              <a:spcBef>
                <a:spcPts val="0"/>
              </a:spcBef>
              <a:spcAft>
                <a:spcPts val="0"/>
              </a:spcAft>
              <a:buClr>
                <a:srgbClr val="000000"/>
              </a:buClr>
              <a:buSzPts val="1800"/>
              <a:buFont typeface="Arial"/>
              <a:buNone/>
            </a:pPr>
            <a:r>
              <a:rPr lang="en-US" sz="1800" b="0" i="0" u="none" strike="noStrike" cap="none">
                <a:solidFill>
                  <a:srgbClr val="00B050"/>
                </a:solidFill>
                <a:latin typeface="Arial Narrow"/>
                <a:ea typeface="Arial Narrow"/>
                <a:cs typeface="Arial Narrow"/>
                <a:sym typeface="Arial Narrow"/>
              </a:rPr>
              <a:t>Ray 3 </a:t>
            </a:r>
            <a:r>
              <a:rPr lang="en-US" sz="1800" b="0" i="0" u="none" strike="noStrike" cap="none">
                <a:solidFill>
                  <a:schemeClr val="dk2"/>
                </a:solidFill>
                <a:latin typeface="Arial Narrow"/>
                <a:ea typeface="Arial Narrow"/>
                <a:cs typeface="Arial Narrow"/>
                <a:sym typeface="Arial Narrow"/>
              </a:rPr>
              <a:t>- radiation that is scattered by the atmosphere out of the sensor field of view</a:t>
            </a:r>
            <a:endParaRPr sz="1800" b="0" i="0" u="none" strike="noStrike" cap="none">
              <a:solidFill>
                <a:schemeClr val="dk2"/>
              </a:solidFill>
              <a:latin typeface="Arial Narrow"/>
              <a:ea typeface="Arial Narrow"/>
              <a:cs typeface="Arial Narrow"/>
              <a:sym typeface="Arial Narrow"/>
            </a:endParaRPr>
          </a:p>
          <a:p>
            <a:pPr marL="693737" marR="0" lvl="0" indent="-693737" algn="l" rtl="0">
              <a:lnSpc>
                <a:spcPct val="100000"/>
              </a:lnSpc>
              <a:spcBef>
                <a:spcPts val="1200"/>
              </a:spcBef>
              <a:spcAft>
                <a:spcPts val="0"/>
              </a:spcAft>
              <a:buClr>
                <a:schemeClr val="dk1"/>
              </a:buClr>
              <a:buSzPts val="1800"/>
              <a:buFont typeface="Arial"/>
              <a:buNone/>
            </a:pPr>
            <a:r>
              <a:rPr lang="en-US" sz="1800" b="1" i="0" u="none" strike="noStrike" cap="none">
                <a:solidFill>
                  <a:srgbClr val="0C0C0C"/>
                </a:solidFill>
                <a:latin typeface="Arial Narrow"/>
                <a:ea typeface="Arial Narrow"/>
                <a:cs typeface="Arial Narrow"/>
                <a:sym typeface="Arial Narrow"/>
              </a:rPr>
              <a:t>Reaching sensor from sources outside its footprint</a:t>
            </a:r>
            <a:endParaRPr sz="1800" b="1" i="0" u="none" strike="noStrike" cap="none">
              <a:solidFill>
                <a:srgbClr val="0C0C0C"/>
              </a:solidFill>
              <a:latin typeface="Calibri"/>
              <a:ea typeface="Calibri"/>
              <a:cs typeface="Calibri"/>
              <a:sym typeface="Calibri"/>
            </a:endParaRPr>
          </a:p>
          <a:p>
            <a:pPr marL="863600" marR="0" lvl="0" indent="-682625" algn="l" rtl="0">
              <a:lnSpc>
                <a:spcPct val="100000"/>
              </a:lnSpc>
              <a:spcBef>
                <a:spcPts val="600"/>
              </a:spcBef>
              <a:spcAft>
                <a:spcPts val="0"/>
              </a:spcAft>
              <a:buClr>
                <a:srgbClr val="000000"/>
              </a:buClr>
              <a:buSzPts val="1800"/>
              <a:buFont typeface="Arial"/>
              <a:buNone/>
            </a:pPr>
            <a:r>
              <a:rPr lang="en-US" sz="1800" b="0" i="0" u="none" strike="noStrike" cap="none">
                <a:solidFill>
                  <a:srgbClr val="FF0000"/>
                </a:solidFill>
                <a:latin typeface="Arial Narrow"/>
                <a:ea typeface="Arial Narrow"/>
                <a:cs typeface="Arial Narrow"/>
                <a:sym typeface="Arial Narrow"/>
              </a:rPr>
              <a:t>Ray 4 </a:t>
            </a:r>
            <a:r>
              <a:rPr lang="en-US" sz="1800" b="0" i="0" u="none" strike="noStrike" cap="none">
                <a:solidFill>
                  <a:schemeClr val="dk2"/>
                </a:solidFill>
                <a:latin typeface="Arial Narrow"/>
                <a:ea typeface="Arial Narrow"/>
                <a:cs typeface="Arial Narrow"/>
                <a:sym typeface="Arial Narrow"/>
              </a:rPr>
              <a:t>- radiation emitted by the constituents of the atmosphere</a:t>
            </a:r>
            <a:endParaRPr sz="1400" b="0" i="0" u="none" strike="noStrike" cap="none">
              <a:solidFill>
                <a:srgbClr val="000000"/>
              </a:solidFill>
              <a:latin typeface="Arial Narrow"/>
              <a:ea typeface="Arial Narrow"/>
              <a:cs typeface="Arial Narrow"/>
              <a:sym typeface="Arial Narrow"/>
            </a:endParaRPr>
          </a:p>
          <a:p>
            <a:pPr marL="863600" marR="0" lvl="0" indent="-682625"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Narrow"/>
                <a:ea typeface="Arial Narrow"/>
                <a:cs typeface="Arial Narrow"/>
                <a:sym typeface="Arial Narrow"/>
              </a:rPr>
              <a:t>Ray 5 </a:t>
            </a:r>
            <a:r>
              <a:rPr lang="en-US" sz="1800" b="0" i="0" u="none" strike="noStrike" cap="none">
                <a:solidFill>
                  <a:schemeClr val="dk2"/>
                </a:solidFill>
                <a:latin typeface="Arial Narrow"/>
                <a:ea typeface="Arial Narrow"/>
                <a:cs typeface="Arial Narrow"/>
                <a:sym typeface="Arial Narrow"/>
              </a:rPr>
              <a:t>- radiation reflected by scattering into the field of vision of the sensor</a:t>
            </a:r>
            <a:endParaRPr sz="1400" b="0" i="0" u="none" strike="noStrike" cap="none">
              <a:solidFill>
                <a:srgbClr val="000000"/>
              </a:solidFill>
              <a:latin typeface="Arial Narrow"/>
              <a:ea typeface="Arial Narrow"/>
              <a:cs typeface="Arial Narrow"/>
              <a:sym typeface="Arial Narrow"/>
            </a:endParaRPr>
          </a:p>
          <a:p>
            <a:pPr marL="863600" marR="0" lvl="0" indent="-682625"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Narrow"/>
                <a:ea typeface="Arial Narrow"/>
                <a:cs typeface="Arial Narrow"/>
                <a:sym typeface="Arial Narrow"/>
              </a:rPr>
              <a:t>Ray 6 </a:t>
            </a:r>
            <a:r>
              <a:rPr lang="en-US" sz="1800" b="0" i="0" u="none" strike="noStrike" cap="none">
                <a:solidFill>
                  <a:schemeClr val="dk2"/>
                </a:solidFill>
                <a:latin typeface="Arial Narrow"/>
                <a:ea typeface="Arial Narrow"/>
                <a:cs typeface="Arial Narrow"/>
                <a:sym typeface="Arial Narrow"/>
              </a:rPr>
              <a:t>- radiation from the ocean but from outside the field of view.</a:t>
            </a:r>
            <a:endParaRPr sz="1400" b="0" i="0" u="none" strike="noStrike" cap="none">
              <a:solidFill>
                <a:srgbClr val="000000"/>
              </a:solidFill>
              <a:latin typeface="Arial Narrow"/>
              <a:ea typeface="Arial Narrow"/>
              <a:cs typeface="Arial Narrow"/>
              <a:sym typeface="Arial Narrow"/>
            </a:endParaRPr>
          </a:p>
        </p:txBody>
      </p:sp>
      <p:sp>
        <p:nvSpPr>
          <p:cNvPr id="638" name="Google Shape;638;p17"/>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639" name="Google Shape;639;p17" descr="f1a"/>
          <p:cNvPicPr preferRelativeResize="0"/>
          <p:nvPr/>
        </p:nvPicPr>
        <p:blipFill rotWithShape="1">
          <a:blip r:embed="rId3">
            <a:alphaModFix/>
          </a:blip>
          <a:srcRect l="13715" r="3429"/>
          <a:stretch/>
        </p:blipFill>
        <p:spPr>
          <a:xfrm>
            <a:off x="7059032" y="1208590"/>
            <a:ext cx="3398837" cy="4419600"/>
          </a:xfrm>
          <a:prstGeom prst="rect">
            <a:avLst/>
          </a:prstGeom>
          <a:noFill/>
          <a:ln>
            <a:noFill/>
          </a:ln>
        </p:spPr>
      </p:pic>
      <p:sp>
        <p:nvSpPr>
          <p:cNvPr id="640" name="Google Shape;640;p17"/>
          <p:cNvSpPr txBox="1"/>
          <p:nvPr/>
        </p:nvSpPr>
        <p:spPr>
          <a:xfrm>
            <a:off x="8836239" y="2811687"/>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641" name="Google Shape;641;p17"/>
          <p:cNvSpPr txBox="1"/>
          <p:nvPr/>
        </p:nvSpPr>
        <p:spPr>
          <a:xfrm>
            <a:off x="8721924" y="4229480"/>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642" name="Google Shape;642;p17"/>
          <p:cNvSpPr txBox="1"/>
          <p:nvPr/>
        </p:nvSpPr>
        <p:spPr>
          <a:xfrm>
            <a:off x="8523999" y="2998274"/>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43" name="Google Shape;643;p17"/>
          <p:cNvSpPr txBox="1"/>
          <p:nvPr/>
        </p:nvSpPr>
        <p:spPr>
          <a:xfrm>
            <a:off x="9153380" y="4327191"/>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644" name="Google Shape;644;p17"/>
          <p:cNvSpPr/>
          <p:nvPr/>
        </p:nvSpPr>
        <p:spPr>
          <a:xfrm>
            <a:off x="7869382" y="5339642"/>
            <a:ext cx="1015456" cy="34697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17"/>
          <p:cNvSpPr/>
          <p:nvPr/>
        </p:nvSpPr>
        <p:spPr>
          <a:xfrm>
            <a:off x="7869383" y="5059535"/>
            <a:ext cx="905163" cy="378691"/>
          </a:xfrm>
          <a:prstGeom prst="ellipse">
            <a:avLst/>
          </a:prstGeom>
          <a:gradFill>
            <a:gsLst>
              <a:gs pos="0">
                <a:srgbClr val="FFFFFF"/>
              </a:gs>
              <a:gs pos="47000">
                <a:srgbClr val="D0CECE">
                  <a:alpha val="69411"/>
                </a:srgbClr>
              </a:gs>
              <a:gs pos="100000">
                <a:srgbClr val="D0CECE">
                  <a:alpha val="69411"/>
                </a:srgbClr>
              </a:gs>
            </a:gsLst>
            <a:lin ang="17820001" scaled="0"/>
          </a:gradFill>
          <a:ln w="15875"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6" name="Google Shape;646;p17"/>
          <p:cNvSpPr txBox="1"/>
          <p:nvPr/>
        </p:nvSpPr>
        <p:spPr>
          <a:xfrm>
            <a:off x="5502278" y="4509473"/>
            <a:ext cx="25010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57070"/>
                </a:solidFill>
                <a:latin typeface="Calibri"/>
                <a:ea typeface="Calibri"/>
                <a:cs typeface="Calibri"/>
                <a:sym typeface="Calibri"/>
              </a:rPr>
              <a:t>What we want to measure</a:t>
            </a:r>
            <a:endParaRPr sz="1800" b="1" i="0" u="none" strike="noStrike" cap="none">
              <a:solidFill>
                <a:srgbClr val="757070"/>
              </a:solidFill>
              <a:latin typeface="Calibri"/>
              <a:ea typeface="Calibri"/>
              <a:cs typeface="Calibri"/>
              <a:sym typeface="Calibri"/>
            </a:endParaRPr>
          </a:p>
        </p:txBody>
      </p:sp>
      <p:cxnSp>
        <p:nvCxnSpPr>
          <p:cNvPr id="647" name="Google Shape;647;p17"/>
          <p:cNvCxnSpPr/>
          <p:nvPr/>
        </p:nvCxnSpPr>
        <p:spPr>
          <a:xfrm>
            <a:off x="7407564" y="4878806"/>
            <a:ext cx="461818" cy="304157"/>
          </a:xfrm>
          <a:prstGeom prst="straightConnector1">
            <a:avLst/>
          </a:prstGeom>
          <a:noFill/>
          <a:ln w="19050" cap="flat" cmpd="sng">
            <a:solidFill>
              <a:srgbClr val="757070"/>
            </a:solidFill>
            <a:prstDash val="solid"/>
            <a:miter lim="800000"/>
            <a:headEnd type="none" w="sm" len="sm"/>
            <a:tailEnd type="triangle" w="med" len="med"/>
          </a:ln>
        </p:spPr>
      </p:cxnSp>
      <p:sp>
        <p:nvSpPr>
          <p:cNvPr id="648" name="Google Shape;648;p17"/>
          <p:cNvSpPr/>
          <p:nvPr/>
        </p:nvSpPr>
        <p:spPr>
          <a:xfrm rot="642228">
            <a:off x="8839198" y="1640379"/>
            <a:ext cx="905163" cy="378691"/>
          </a:xfrm>
          <a:prstGeom prst="ellipse">
            <a:avLst/>
          </a:prstGeom>
          <a:gradFill>
            <a:gsLst>
              <a:gs pos="0">
                <a:srgbClr val="FFFFFF"/>
              </a:gs>
              <a:gs pos="47000">
                <a:srgbClr val="D0CECE">
                  <a:alpha val="69411"/>
                </a:srgbClr>
              </a:gs>
              <a:gs pos="100000">
                <a:srgbClr val="D0CECE">
                  <a:alpha val="69411"/>
                </a:srgbClr>
              </a:gs>
            </a:gsLst>
            <a:lin ang="17820001" scaled="0"/>
          </a:gradFill>
          <a:ln w="15875"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p17"/>
          <p:cNvSpPr txBox="1"/>
          <p:nvPr/>
        </p:nvSpPr>
        <p:spPr>
          <a:xfrm>
            <a:off x="6218232" y="1977383"/>
            <a:ext cx="24721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57070"/>
                </a:solidFill>
                <a:latin typeface="Calibri"/>
                <a:ea typeface="Calibri"/>
                <a:cs typeface="Calibri"/>
                <a:sym typeface="Calibri"/>
              </a:rPr>
              <a:t>What the sensor receives</a:t>
            </a:r>
            <a:endParaRPr sz="1800" b="1" i="0" u="none" strike="noStrike" cap="none">
              <a:solidFill>
                <a:srgbClr val="757070"/>
              </a:solidFill>
              <a:latin typeface="Calibri"/>
              <a:ea typeface="Calibri"/>
              <a:cs typeface="Calibri"/>
              <a:sym typeface="Calibri"/>
            </a:endParaRPr>
          </a:p>
        </p:txBody>
      </p:sp>
      <p:cxnSp>
        <p:nvCxnSpPr>
          <p:cNvPr id="650" name="Google Shape;650;p17"/>
          <p:cNvCxnSpPr/>
          <p:nvPr/>
        </p:nvCxnSpPr>
        <p:spPr>
          <a:xfrm rot="10800000" flipH="1">
            <a:off x="8320041" y="1865431"/>
            <a:ext cx="461818" cy="179986"/>
          </a:xfrm>
          <a:prstGeom prst="straightConnector1">
            <a:avLst/>
          </a:prstGeom>
          <a:noFill/>
          <a:ln w="19050" cap="flat" cmpd="sng">
            <a:solidFill>
              <a:srgbClr val="757070"/>
            </a:solidFill>
            <a:prstDash val="solid"/>
            <a:miter lim="800000"/>
            <a:headEnd type="none" w="sm" len="sm"/>
            <a:tailEnd type="triangle" w="med" len="med"/>
          </a:ln>
        </p:spPr>
      </p:cxnSp>
      <p:cxnSp>
        <p:nvCxnSpPr>
          <p:cNvPr id="651" name="Google Shape;651;p17"/>
          <p:cNvCxnSpPr/>
          <p:nvPr/>
        </p:nvCxnSpPr>
        <p:spPr>
          <a:xfrm rot="10800000" flipH="1">
            <a:off x="8306793" y="1703125"/>
            <a:ext cx="838917" cy="3545756"/>
          </a:xfrm>
          <a:prstGeom prst="straightConnector1">
            <a:avLst/>
          </a:prstGeom>
          <a:noFill/>
          <a:ln w="38100" cap="flat" cmpd="sng">
            <a:solidFill>
              <a:srgbClr val="00B050"/>
            </a:solidFill>
            <a:prstDash val="solid"/>
            <a:miter lim="800000"/>
            <a:headEnd type="none" w="sm" len="sm"/>
            <a:tailEnd type="triangle" w="med" len="med"/>
          </a:ln>
        </p:spPr>
      </p:cxnSp>
      <p:cxnSp>
        <p:nvCxnSpPr>
          <p:cNvPr id="652" name="Google Shape;652;p17"/>
          <p:cNvCxnSpPr/>
          <p:nvPr/>
        </p:nvCxnSpPr>
        <p:spPr>
          <a:xfrm rot="10800000" flipH="1">
            <a:off x="8467568" y="3660713"/>
            <a:ext cx="376516" cy="1588167"/>
          </a:xfrm>
          <a:prstGeom prst="straightConnector1">
            <a:avLst/>
          </a:prstGeom>
          <a:noFill/>
          <a:ln w="38100" cap="flat" cmpd="sng">
            <a:solidFill>
              <a:srgbClr val="00B050"/>
            </a:solidFill>
            <a:prstDash val="solid"/>
            <a:miter lim="800000"/>
            <a:headEnd type="none" w="sm" len="sm"/>
            <a:tailEnd type="none" w="sm" len="sm"/>
          </a:ln>
        </p:spPr>
      </p:cxnSp>
      <p:cxnSp>
        <p:nvCxnSpPr>
          <p:cNvPr id="653" name="Google Shape;653;p17"/>
          <p:cNvCxnSpPr/>
          <p:nvPr/>
        </p:nvCxnSpPr>
        <p:spPr>
          <a:xfrm rot="10800000" flipH="1">
            <a:off x="8169801" y="4013790"/>
            <a:ext cx="297767" cy="1260879"/>
          </a:xfrm>
          <a:prstGeom prst="straightConnector1">
            <a:avLst/>
          </a:prstGeom>
          <a:noFill/>
          <a:ln w="38100" cap="flat" cmpd="sng">
            <a:solidFill>
              <a:srgbClr val="00B050"/>
            </a:solidFill>
            <a:prstDash val="solid"/>
            <a:miter lim="800000"/>
            <a:headEnd type="none" w="sm" len="sm"/>
            <a:tailEnd type="none" w="sm" len="sm"/>
          </a:ln>
        </p:spPr>
      </p:cxnSp>
      <p:sp>
        <p:nvSpPr>
          <p:cNvPr id="654" name="Google Shape;654;p17"/>
          <p:cNvSpPr txBox="1"/>
          <p:nvPr/>
        </p:nvSpPr>
        <p:spPr>
          <a:xfrm>
            <a:off x="7455240" y="3514854"/>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cxnSp>
        <p:nvCxnSpPr>
          <p:cNvPr id="655" name="Google Shape;655;p17"/>
          <p:cNvCxnSpPr/>
          <p:nvPr/>
        </p:nvCxnSpPr>
        <p:spPr>
          <a:xfrm rot="10800000">
            <a:off x="7330804" y="3331994"/>
            <a:ext cx="1136765" cy="702211"/>
          </a:xfrm>
          <a:prstGeom prst="straightConnector1">
            <a:avLst/>
          </a:prstGeom>
          <a:noFill/>
          <a:ln w="38100" cap="flat" cmpd="sng">
            <a:solidFill>
              <a:srgbClr val="00B050"/>
            </a:solidFill>
            <a:prstDash val="solid"/>
            <a:miter lim="800000"/>
            <a:headEnd type="none" w="sm" len="sm"/>
            <a:tailEnd type="triangle" w="med" len="med"/>
          </a:ln>
        </p:spPr>
      </p:cxnSp>
      <p:cxnSp>
        <p:nvCxnSpPr>
          <p:cNvPr id="656" name="Google Shape;656;p17"/>
          <p:cNvCxnSpPr/>
          <p:nvPr/>
        </p:nvCxnSpPr>
        <p:spPr>
          <a:xfrm rot="10800000" flipH="1">
            <a:off x="8979273" y="1714845"/>
            <a:ext cx="283667" cy="1176847"/>
          </a:xfrm>
          <a:prstGeom prst="straightConnector1">
            <a:avLst/>
          </a:prstGeom>
          <a:noFill/>
          <a:ln w="38100" cap="flat" cmpd="sng">
            <a:solidFill>
              <a:srgbClr val="FF0000"/>
            </a:solidFill>
            <a:prstDash val="solid"/>
            <a:miter lim="800000"/>
            <a:headEnd type="none" w="sm" len="sm"/>
            <a:tailEnd type="triangle" w="med" len="med"/>
          </a:ln>
        </p:spPr>
      </p:cxnSp>
      <p:cxnSp>
        <p:nvCxnSpPr>
          <p:cNvPr id="657" name="Google Shape;657;p17"/>
          <p:cNvCxnSpPr/>
          <p:nvPr/>
        </p:nvCxnSpPr>
        <p:spPr>
          <a:xfrm rot="10800000" flipH="1">
            <a:off x="8857752" y="1747668"/>
            <a:ext cx="536486" cy="2197554"/>
          </a:xfrm>
          <a:prstGeom prst="straightConnector1">
            <a:avLst/>
          </a:prstGeom>
          <a:noFill/>
          <a:ln w="38100" cap="flat" cmpd="sng">
            <a:solidFill>
              <a:srgbClr val="FF0000"/>
            </a:solidFill>
            <a:prstDash val="solid"/>
            <a:miter lim="800000"/>
            <a:headEnd type="none" w="sm" len="sm"/>
            <a:tailEnd type="triangle" w="med" len="med"/>
          </a:ln>
        </p:spPr>
      </p:cxnSp>
      <p:cxnSp>
        <p:nvCxnSpPr>
          <p:cNvPr id="658" name="Google Shape;658;p17"/>
          <p:cNvCxnSpPr/>
          <p:nvPr/>
        </p:nvCxnSpPr>
        <p:spPr>
          <a:xfrm rot="10800000" flipH="1">
            <a:off x="9208374" y="1768770"/>
            <a:ext cx="298408" cy="1209669"/>
          </a:xfrm>
          <a:prstGeom prst="straightConnector1">
            <a:avLst/>
          </a:prstGeom>
          <a:noFill/>
          <a:ln w="38100" cap="flat" cmpd="sng">
            <a:solidFill>
              <a:srgbClr val="FF0000"/>
            </a:solidFill>
            <a:prstDash val="solid"/>
            <a:miter lim="800000"/>
            <a:headEnd type="none" w="sm" len="sm"/>
            <a:tailEnd type="triangle" w="med" len="med"/>
          </a:ln>
        </p:spPr>
      </p:cxnSp>
      <p:sp>
        <p:nvSpPr>
          <p:cNvPr id="659" name="Google Shape;659;p17"/>
          <p:cNvSpPr txBox="1"/>
          <p:nvPr/>
        </p:nvSpPr>
        <p:spPr>
          <a:xfrm>
            <a:off x="9756601" y="2960051"/>
            <a:ext cx="30168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cxnSp>
        <p:nvCxnSpPr>
          <p:cNvPr id="660" name="Google Shape;660;p17"/>
          <p:cNvCxnSpPr/>
          <p:nvPr/>
        </p:nvCxnSpPr>
        <p:spPr>
          <a:xfrm rot="10800000" flipH="1">
            <a:off x="9203076" y="2966717"/>
            <a:ext cx="985851" cy="11722"/>
          </a:xfrm>
          <a:prstGeom prst="straightConnector1">
            <a:avLst/>
          </a:prstGeom>
          <a:noFill/>
          <a:ln w="38100" cap="flat" cmpd="sng">
            <a:solidFill>
              <a:srgbClr val="FF0000"/>
            </a:solidFill>
            <a:prstDash val="solid"/>
            <a:miter lim="800000"/>
            <a:headEnd type="none" w="sm" len="sm"/>
            <a:tailEnd type="none" w="sm" len="sm"/>
          </a:ln>
        </p:spPr>
      </p:cxnSp>
      <p:cxnSp>
        <p:nvCxnSpPr>
          <p:cNvPr id="661" name="Google Shape;661;p17"/>
          <p:cNvCxnSpPr/>
          <p:nvPr/>
        </p:nvCxnSpPr>
        <p:spPr>
          <a:xfrm>
            <a:off x="8857752" y="3945223"/>
            <a:ext cx="701245" cy="1357837"/>
          </a:xfrm>
          <a:prstGeom prst="straightConnector1">
            <a:avLst/>
          </a:prstGeom>
          <a:noFill/>
          <a:ln w="38100" cap="flat" cmpd="sng">
            <a:solidFill>
              <a:srgbClr val="FF0000"/>
            </a:solidFill>
            <a:prstDash val="solid"/>
            <a:miter lim="800000"/>
            <a:headEnd type="none" w="sm" len="sm"/>
            <a:tailEnd type="none" w="sm" len="sm"/>
          </a:ln>
        </p:spPr>
      </p:cxnSp>
      <p:sp>
        <p:nvSpPr>
          <p:cNvPr id="662" name="Google Shape;662;p17"/>
          <p:cNvSpPr txBox="1"/>
          <p:nvPr/>
        </p:nvSpPr>
        <p:spPr>
          <a:xfrm>
            <a:off x="10400920" y="5075358"/>
            <a:ext cx="123495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sea surface</a:t>
            </a:r>
            <a:endParaRPr sz="1400" b="0" i="0" u="none" strike="noStrike" cap="none">
              <a:solidFill>
                <a:srgbClr val="000000"/>
              </a:solidFill>
              <a:latin typeface="Arial"/>
              <a:ea typeface="Arial"/>
              <a:cs typeface="Arial"/>
              <a:sym typeface="Arial"/>
            </a:endParaRPr>
          </a:p>
        </p:txBody>
      </p:sp>
      <p:sp>
        <p:nvSpPr>
          <p:cNvPr id="663" name="Google Shape;663;p17"/>
          <p:cNvSpPr txBox="1"/>
          <p:nvPr/>
        </p:nvSpPr>
        <p:spPr>
          <a:xfrm>
            <a:off x="7502775" y="5375038"/>
            <a:ext cx="1837747"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sensor’s footprint</a:t>
            </a:r>
            <a:endParaRPr sz="1400" b="0" i="0" u="none" strike="noStrike" cap="none">
              <a:solidFill>
                <a:srgbClr val="000000"/>
              </a:solidFill>
              <a:latin typeface="Arial"/>
              <a:ea typeface="Arial"/>
              <a:cs typeface="Arial"/>
              <a:sym typeface="Arial"/>
            </a:endParaRPr>
          </a:p>
        </p:txBody>
      </p:sp>
      <p:sp>
        <p:nvSpPr>
          <p:cNvPr id="664" name="Google Shape;664;p17"/>
          <p:cNvSpPr txBox="1"/>
          <p:nvPr/>
        </p:nvSpPr>
        <p:spPr>
          <a:xfrm>
            <a:off x="8318195" y="1211658"/>
            <a:ext cx="80342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sensor</a:t>
            </a:r>
            <a:endParaRPr sz="1400" b="0" i="0" u="none" strike="noStrike" cap="none">
              <a:solidFill>
                <a:srgbClr val="000000"/>
              </a:solidFill>
              <a:latin typeface="Arial"/>
              <a:ea typeface="Arial"/>
              <a:cs typeface="Arial"/>
              <a:sym typeface="Arial"/>
            </a:endParaRPr>
          </a:p>
        </p:txBody>
      </p:sp>
      <p:sp>
        <p:nvSpPr>
          <p:cNvPr id="665" name="Google Shape;665;p17"/>
          <p:cNvSpPr/>
          <p:nvPr/>
        </p:nvSpPr>
        <p:spPr>
          <a:xfrm>
            <a:off x="0" y="5968293"/>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small">
                <a:solidFill>
                  <a:srgbClr val="262626"/>
                </a:solidFill>
                <a:latin typeface="Calibri"/>
                <a:ea typeface="Calibri"/>
                <a:cs typeface="Calibri"/>
                <a:sym typeface="Calibri"/>
              </a:rPr>
              <a:t>atmospheric corrections are necessary to derive accurate satellite data products.</a:t>
            </a:r>
            <a:endParaRPr sz="1400" b="0" i="0" u="none" strike="noStrike" cap="none">
              <a:solidFill>
                <a:srgbClr val="000000"/>
              </a:solidFill>
              <a:latin typeface="Arial"/>
              <a:ea typeface="Arial"/>
              <a:cs typeface="Arial"/>
              <a:sym typeface="Arial"/>
            </a:endParaRPr>
          </a:p>
        </p:txBody>
      </p:sp>
      <p:pic>
        <p:nvPicPr>
          <p:cNvPr id="666" name="Google Shape;666;p17"/>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1"/>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8"/>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3200"/>
              <a:buFont typeface="Arial Narrow"/>
              <a:buNone/>
            </a:pPr>
            <a:r>
              <a:rPr lang="en-US">
                <a:solidFill>
                  <a:srgbClr val="1E4E79"/>
                </a:solidFill>
                <a:latin typeface="Arial Narrow"/>
                <a:ea typeface="Arial Narrow"/>
                <a:cs typeface="Arial Narrow"/>
                <a:sym typeface="Arial Narrow"/>
              </a:rPr>
              <a:t>Atmospheric Correction</a:t>
            </a:r>
            <a:endParaRPr>
              <a:solidFill>
                <a:srgbClr val="1E4E79"/>
              </a:solidFill>
              <a:latin typeface="Arial Narrow"/>
              <a:ea typeface="Arial Narrow"/>
              <a:cs typeface="Arial Narrow"/>
              <a:sym typeface="Arial Narrow"/>
            </a:endParaRPr>
          </a:p>
        </p:txBody>
      </p:sp>
      <p:sp>
        <p:nvSpPr>
          <p:cNvPr id="672" name="Google Shape;672;p18"/>
          <p:cNvSpPr/>
          <p:nvPr/>
        </p:nvSpPr>
        <p:spPr>
          <a:xfrm>
            <a:off x="1182756" y="6008036"/>
            <a:ext cx="109429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Atmospheric correction is necessary to derive accurate satellite data products.</a:t>
            </a:r>
            <a:endParaRPr sz="1400" b="0" i="0" u="none" strike="noStrike" cap="none">
              <a:solidFill>
                <a:srgbClr val="000000"/>
              </a:solidFill>
              <a:latin typeface="Arial"/>
              <a:ea typeface="Arial"/>
              <a:cs typeface="Arial"/>
              <a:sym typeface="Arial"/>
            </a:endParaRPr>
          </a:p>
        </p:txBody>
      </p:sp>
      <p:sp>
        <p:nvSpPr>
          <p:cNvPr id="673" name="Google Shape;673;p18"/>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674" name="Google Shape;674;p18"/>
          <p:cNvSpPr txBox="1"/>
          <p:nvPr/>
        </p:nvSpPr>
        <p:spPr>
          <a:xfrm>
            <a:off x="725215" y="1429409"/>
            <a:ext cx="9322675" cy="3185447"/>
          </a:xfrm>
          <a:prstGeom prst="rect">
            <a:avLst/>
          </a:prstGeom>
          <a:noFill/>
          <a:ln>
            <a:noFill/>
          </a:ln>
        </p:spPr>
        <p:txBody>
          <a:bodyPr spcFirstLastPara="1" wrap="square" lIns="91425" tIns="45700" rIns="91425" bIns="45700" anchor="t" anchorCtr="0">
            <a:spAutoFit/>
          </a:bodyPr>
          <a:lstStyle/>
          <a:p>
            <a:pPr marL="228455" marR="0" lvl="0" indent="-228455" algn="l" rtl="0">
              <a:lnSpc>
                <a:spcPct val="100000"/>
              </a:lnSpc>
              <a:spcBef>
                <a:spcPts val="0"/>
              </a:spcBef>
              <a:spcAft>
                <a:spcPts val="0"/>
              </a:spcAft>
              <a:buClr>
                <a:srgbClr val="262626"/>
              </a:buClr>
              <a:buSzPts val="1800"/>
              <a:buFont typeface="Times"/>
              <a:buChar char="•"/>
            </a:pPr>
            <a:r>
              <a:rPr lang="en-US" sz="2400" b="0" i="0" u="none" strike="noStrike" cap="none">
                <a:solidFill>
                  <a:srgbClr val="262626"/>
                </a:solidFill>
                <a:latin typeface="Arial Narrow"/>
                <a:ea typeface="Arial Narrow"/>
                <a:cs typeface="Arial Narrow"/>
                <a:sym typeface="Arial Narrow"/>
              </a:rPr>
              <a:t>Most of the absorption/re-emission of IR in the atmosphere is caused by a few gases (O</a:t>
            </a:r>
            <a:r>
              <a:rPr lang="en-US" sz="2400" b="0" i="0" u="none" strike="noStrike" cap="none" baseline="-25000">
                <a:solidFill>
                  <a:srgbClr val="262626"/>
                </a:solidFill>
                <a:latin typeface="Arial Narrow"/>
                <a:ea typeface="Arial Narrow"/>
                <a:cs typeface="Arial Narrow"/>
                <a:sym typeface="Arial Narrow"/>
              </a:rPr>
              <a:t>2</a:t>
            </a:r>
            <a:r>
              <a:rPr lang="en-US" sz="2400" b="0" i="0" u="none" strike="noStrike" cap="none">
                <a:solidFill>
                  <a:srgbClr val="262626"/>
                </a:solidFill>
                <a:latin typeface="Arial Narrow"/>
                <a:ea typeface="Arial Narrow"/>
                <a:cs typeface="Arial Narrow"/>
                <a:sym typeface="Arial Narrow"/>
              </a:rPr>
              <a:t>, N</a:t>
            </a:r>
            <a:r>
              <a:rPr lang="en-US" sz="2400" b="0" i="0" u="none" strike="noStrike" cap="none" baseline="-25000">
                <a:solidFill>
                  <a:srgbClr val="262626"/>
                </a:solidFill>
                <a:latin typeface="Arial Narrow"/>
                <a:ea typeface="Arial Narrow"/>
                <a:cs typeface="Arial Narrow"/>
                <a:sym typeface="Arial Narrow"/>
              </a:rPr>
              <a:t>2</a:t>
            </a:r>
            <a:r>
              <a:rPr lang="en-US" sz="2400" b="0" i="0" u="none" strike="noStrike" cap="none">
                <a:solidFill>
                  <a:srgbClr val="262626"/>
                </a:solidFill>
                <a:latin typeface="Arial Narrow"/>
                <a:ea typeface="Arial Narrow"/>
                <a:cs typeface="Arial Narrow"/>
                <a:sym typeface="Arial Narrow"/>
              </a:rPr>
              <a:t> and trace gases) that are relatively well-mixed, </a:t>
            </a:r>
            <a:br>
              <a:rPr lang="en-US" sz="2400" b="0" i="0" u="none" strike="noStrike" cap="none">
                <a:solidFill>
                  <a:srgbClr val="262626"/>
                </a:solidFill>
                <a:latin typeface="Arial Narrow"/>
                <a:ea typeface="Arial Narrow"/>
                <a:cs typeface="Arial Narrow"/>
                <a:sym typeface="Arial Narrow"/>
              </a:rPr>
            </a:br>
            <a:r>
              <a:rPr lang="en-US" sz="2400" b="0" i="0" u="none" strike="noStrike" cap="none">
                <a:solidFill>
                  <a:srgbClr val="262626"/>
                </a:solidFill>
                <a:latin typeface="Arial Narrow"/>
                <a:ea typeface="Arial Narrow"/>
                <a:cs typeface="Arial Narrow"/>
                <a:sym typeface="Arial Narrow"/>
              </a:rPr>
              <a:t>and by water vapor, ozone and aerosols, that are not well mixed. </a:t>
            </a:r>
            <a:endParaRPr sz="2400" b="0" i="0" u="none" strike="noStrike" cap="none">
              <a:solidFill>
                <a:srgbClr val="000000"/>
              </a:solidFill>
              <a:latin typeface="Arial Narrow"/>
              <a:ea typeface="Arial Narrow"/>
              <a:cs typeface="Arial Narrow"/>
              <a:sym typeface="Arial Narrow"/>
            </a:endParaRPr>
          </a:p>
          <a:p>
            <a:pPr marL="228455" marR="0" lvl="0" indent="-228455" algn="l" rtl="0">
              <a:lnSpc>
                <a:spcPct val="100000"/>
              </a:lnSpc>
              <a:spcBef>
                <a:spcPts val="900"/>
              </a:spcBef>
              <a:spcAft>
                <a:spcPts val="0"/>
              </a:spcAft>
              <a:buClr>
                <a:srgbClr val="262626"/>
              </a:buClr>
              <a:buSzPts val="1800"/>
              <a:buFont typeface="Times"/>
              <a:buChar char="•"/>
            </a:pPr>
            <a:r>
              <a:rPr lang="en-US" sz="2400" b="0" i="0" u="none" strike="noStrike" cap="none">
                <a:solidFill>
                  <a:srgbClr val="262626"/>
                </a:solidFill>
                <a:latin typeface="Arial Narrow"/>
                <a:ea typeface="Arial Narrow"/>
                <a:cs typeface="Arial Narrow"/>
                <a:sym typeface="Arial Narrow"/>
              </a:rPr>
              <a:t>The well-mixed components cause a constant difference in temperature between the surface and the satellite. </a:t>
            </a:r>
            <a:endParaRPr sz="2400" b="0" i="0" u="none" strike="noStrike" cap="none">
              <a:solidFill>
                <a:srgbClr val="000000"/>
              </a:solidFill>
              <a:latin typeface="Arial Narrow"/>
              <a:ea typeface="Arial Narrow"/>
              <a:cs typeface="Arial Narrow"/>
              <a:sym typeface="Arial Narrow"/>
            </a:endParaRPr>
          </a:p>
          <a:p>
            <a:pPr marL="228455" marR="0" lvl="0" indent="-228455" algn="l" rtl="0">
              <a:lnSpc>
                <a:spcPct val="100000"/>
              </a:lnSpc>
              <a:spcBef>
                <a:spcPts val="900"/>
              </a:spcBef>
              <a:spcAft>
                <a:spcPts val="0"/>
              </a:spcAft>
              <a:buClr>
                <a:srgbClr val="262626"/>
              </a:buClr>
              <a:buSzPts val="1800"/>
              <a:buFont typeface="Times"/>
              <a:buChar char="•"/>
            </a:pPr>
            <a:r>
              <a:rPr lang="en-US" sz="2400" b="0" i="0" u="none" strike="noStrike" cap="none">
                <a:solidFill>
                  <a:srgbClr val="262626"/>
                </a:solidFill>
                <a:latin typeface="Arial Narrow"/>
                <a:ea typeface="Arial Narrow"/>
                <a:cs typeface="Arial Narrow"/>
                <a:sym typeface="Arial Narrow"/>
              </a:rPr>
              <a:t>The variable components must be detected and corrected for using multiple wavelengths.</a:t>
            </a:r>
            <a:endParaRPr sz="2400" b="1" i="0" u="none" strike="noStrike" cap="none">
              <a:solidFill>
                <a:srgbClr val="26262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5" name="Google Shape;675;p18"/>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fade">
                                      <p:cBhvr>
                                        <p:cTn id="7" dur="1"/>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9"/>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682" name="Google Shape;682;p1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latin typeface="Arial Narrow"/>
                <a:ea typeface="Arial Narrow"/>
                <a:cs typeface="Arial Narrow"/>
                <a:sym typeface="Arial Narrow"/>
              </a:rPr>
              <a:t>The process of converting the EMR signal to information</a:t>
            </a:r>
            <a:endParaRPr sz="3200" i="1">
              <a:latin typeface="Arial Narrow"/>
              <a:ea typeface="Arial Narrow"/>
              <a:cs typeface="Arial Narrow"/>
              <a:sym typeface="Arial Narrow"/>
            </a:endParaRPr>
          </a:p>
        </p:txBody>
      </p:sp>
      <p:pic>
        <p:nvPicPr>
          <p:cNvPr id="683" name="Google Shape;683;p19"/>
          <p:cNvPicPr preferRelativeResize="0"/>
          <p:nvPr/>
        </p:nvPicPr>
        <p:blipFill rotWithShape="1">
          <a:blip r:embed="rId3">
            <a:alphaModFix/>
          </a:blip>
          <a:srcRect/>
          <a:stretch/>
        </p:blipFill>
        <p:spPr>
          <a:xfrm>
            <a:off x="1847215" y="1250632"/>
            <a:ext cx="8477250" cy="4905375"/>
          </a:xfrm>
          <a:prstGeom prst="rect">
            <a:avLst/>
          </a:prstGeom>
          <a:noFill/>
          <a:ln>
            <a:noFill/>
          </a:ln>
        </p:spPr>
      </p:pic>
      <p:pic>
        <p:nvPicPr>
          <p:cNvPr id="684" name="Google Shape;684;p19"/>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4"/>
                                        </p:tgtEl>
                                        <p:attrNameLst>
                                          <p:attrName>style.visibility</p:attrName>
                                        </p:attrNameLst>
                                      </p:cBhvr>
                                      <p:to>
                                        <p:strVal val="visible"/>
                                      </p:to>
                                    </p:set>
                                    <p:animEffect transition="in" filter="fade">
                                      <p:cBhvr>
                                        <p:cTn id="7" dur="1"/>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Calibri"/>
              <a:buNone/>
            </a:pPr>
            <a:r>
              <a:rPr lang="en-US">
                <a:latin typeface="Arial Narrow"/>
                <a:ea typeface="Arial Narrow"/>
                <a:cs typeface="Arial Narrow"/>
                <a:sym typeface="Arial Narrow"/>
              </a:rPr>
              <a:t>Types of Sensors and Products</a:t>
            </a:r>
            <a:endParaRPr i="1">
              <a:latin typeface="Arial Narrow"/>
              <a:ea typeface="Arial Narrow"/>
              <a:cs typeface="Arial Narrow"/>
              <a:sym typeface="Arial Narrow"/>
            </a:endParaRPr>
          </a:p>
        </p:txBody>
      </p:sp>
      <p:pic>
        <p:nvPicPr>
          <p:cNvPr id="691" name="Google Shape;691;p20"/>
          <p:cNvPicPr preferRelativeResize="0"/>
          <p:nvPr/>
        </p:nvPicPr>
        <p:blipFill rotWithShape="1">
          <a:blip r:embed="rId3">
            <a:alphaModFix/>
          </a:blip>
          <a:srcRect/>
          <a:stretch/>
        </p:blipFill>
        <p:spPr>
          <a:xfrm>
            <a:off x="2235202" y="929615"/>
            <a:ext cx="7528791" cy="4822065"/>
          </a:xfrm>
          <a:prstGeom prst="rect">
            <a:avLst/>
          </a:prstGeom>
          <a:noFill/>
          <a:ln>
            <a:noFill/>
          </a:ln>
        </p:spPr>
      </p:pic>
      <p:sp>
        <p:nvSpPr>
          <p:cNvPr id="692" name="Google Shape;692;p20"/>
          <p:cNvSpPr txBox="1"/>
          <p:nvPr/>
        </p:nvSpPr>
        <p:spPr>
          <a:xfrm>
            <a:off x="551735" y="6012386"/>
            <a:ext cx="631781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Calibri"/>
                <a:ea typeface="Calibri"/>
                <a:cs typeface="Calibri"/>
                <a:sym typeface="Calibri"/>
              </a:rPr>
              <a:t>From Robinson, Discovering the Ocean from Space</a:t>
            </a:r>
            <a:endParaRPr sz="1400" b="0" i="0" u="none" strike="noStrike" cap="none">
              <a:solidFill>
                <a:srgbClr val="000000"/>
              </a:solidFill>
              <a:latin typeface="Arial"/>
              <a:ea typeface="Arial"/>
              <a:cs typeface="Arial"/>
              <a:sym typeface="Arial"/>
            </a:endParaRPr>
          </a:p>
        </p:txBody>
      </p:sp>
      <p:sp>
        <p:nvSpPr>
          <p:cNvPr id="693" name="Google Shape;693;p20"/>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694" name="Google Shape;694;p20"/>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1"/>
                                        <p:tgtEl>
                                          <p:spTgt spid="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a:latin typeface="Arial Narrow"/>
                <a:ea typeface="Arial Narrow"/>
                <a:cs typeface="Arial Narrow"/>
                <a:sym typeface="Arial Narrow"/>
              </a:rPr>
              <a:t>The presentation will cover the following topics</a:t>
            </a:r>
            <a:endParaRPr>
              <a:latin typeface="Arial Narrow"/>
              <a:ea typeface="Arial Narrow"/>
              <a:cs typeface="Arial Narrow"/>
              <a:sym typeface="Arial Narrow"/>
            </a:endParaRPr>
          </a:p>
        </p:txBody>
      </p:sp>
      <p:sp>
        <p:nvSpPr>
          <p:cNvPr id="109" name="Google Shape;109;p2"/>
          <p:cNvSpPr txBox="1">
            <a:spLocks noGrp="1"/>
          </p:cNvSpPr>
          <p:nvPr>
            <p:ph type="body" idx="1"/>
          </p:nvPr>
        </p:nvSpPr>
        <p:spPr>
          <a:xfrm>
            <a:off x="437150" y="1424575"/>
            <a:ext cx="5434263" cy="4351338"/>
          </a:xfrm>
          <a:prstGeom prst="rect">
            <a:avLst/>
          </a:prstGeom>
          <a:noFill/>
          <a:ln>
            <a:noFill/>
          </a:ln>
        </p:spPr>
        <p:txBody>
          <a:bodyPr spcFirstLastPara="1" wrap="square" lIns="91425" tIns="45700" rIns="91425" bIns="45700" anchor="t" anchorCtr="0">
            <a:normAutofit/>
          </a:bodyPr>
          <a:lstStyle/>
          <a:p>
            <a:pPr marL="457200" lvl="1" indent="0" algn="l" rtl="0">
              <a:lnSpc>
                <a:spcPct val="150000"/>
              </a:lnSpc>
              <a:spcBef>
                <a:spcPts val="0"/>
              </a:spcBef>
              <a:spcAft>
                <a:spcPts val="0"/>
              </a:spcAft>
              <a:buClr>
                <a:srgbClr val="262626"/>
              </a:buClr>
              <a:buSzPts val="2800"/>
              <a:buNone/>
            </a:pPr>
            <a:r>
              <a:rPr lang="en-US" sz="2800" b="1">
                <a:latin typeface="Arial Narrow"/>
                <a:ea typeface="Arial Narrow"/>
                <a:cs typeface="Arial Narrow"/>
                <a:sym typeface="Arial Narrow"/>
              </a:rPr>
              <a:t>Satellite 101, Part 2:</a:t>
            </a:r>
            <a:endParaRPr>
              <a:latin typeface="Arial Narrow"/>
              <a:ea typeface="Arial Narrow"/>
              <a:cs typeface="Arial Narrow"/>
              <a:sym typeface="Arial Narrow"/>
            </a:endParaRPr>
          </a:p>
          <a:p>
            <a:pPr marL="685800" lvl="1" indent="-228600" algn="l" rtl="0">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Electromagnetic Radiation (EMR)</a:t>
            </a:r>
            <a:endParaRPr>
              <a:latin typeface="Arial Narrow"/>
              <a:ea typeface="Arial Narrow"/>
              <a:cs typeface="Arial Narrow"/>
              <a:sym typeface="Arial Narrow"/>
            </a:endParaRPr>
          </a:p>
          <a:p>
            <a:pPr marL="685800" lvl="1" indent="-228600" algn="l" rtl="0">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Atmospheric windows</a:t>
            </a:r>
            <a:endParaRPr>
              <a:latin typeface="Arial Narrow"/>
              <a:ea typeface="Arial Narrow"/>
              <a:cs typeface="Arial Narrow"/>
              <a:sym typeface="Arial Narrow"/>
            </a:endParaRPr>
          </a:p>
          <a:p>
            <a:pPr marL="685800" lvl="1" indent="-228600" algn="l" rtl="0">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Atmospheric correction </a:t>
            </a:r>
            <a:endParaRPr>
              <a:latin typeface="Arial Narrow"/>
              <a:ea typeface="Arial Narrow"/>
              <a:cs typeface="Arial Narrow"/>
              <a:sym typeface="Arial Narrow"/>
            </a:endParaRPr>
          </a:p>
          <a:p>
            <a:pPr marL="685800" lvl="1" indent="-228600" algn="l" rtl="0">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How signal collected by sensors becomes information</a:t>
            </a:r>
            <a:endParaRPr>
              <a:latin typeface="Arial Narrow"/>
              <a:ea typeface="Arial Narrow"/>
              <a:cs typeface="Arial Narrow"/>
              <a:sym typeface="Arial Narrow"/>
            </a:endParaRPr>
          </a:p>
          <a:p>
            <a:pPr marL="685800" lvl="1" indent="-228600" algn="l" rtl="0">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Passive vs. active sensors</a:t>
            </a:r>
            <a:endParaRPr>
              <a:latin typeface="Arial Narrow"/>
              <a:ea typeface="Arial Narrow"/>
              <a:cs typeface="Arial Narrow"/>
              <a:sym typeface="Arial Narrow"/>
            </a:endParaRPr>
          </a:p>
          <a:p>
            <a:pPr marL="685800" lvl="1" indent="-76200" algn="l" rtl="0">
              <a:lnSpc>
                <a:spcPct val="150000"/>
              </a:lnSpc>
              <a:spcBef>
                <a:spcPts val="500"/>
              </a:spcBef>
              <a:spcAft>
                <a:spcPts val="0"/>
              </a:spcAft>
              <a:buClr>
                <a:srgbClr val="262626"/>
              </a:buClr>
              <a:buSzPts val="2400"/>
              <a:buNone/>
            </a:pPr>
            <a:endParaRPr>
              <a:latin typeface="Arial Narrow"/>
              <a:ea typeface="Arial Narrow"/>
              <a:cs typeface="Arial Narrow"/>
              <a:sym typeface="Arial Narrow"/>
            </a:endParaRPr>
          </a:p>
          <a:p>
            <a:pPr marL="228600" lvl="0" indent="-50800" algn="l" rtl="0">
              <a:lnSpc>
                <a:spcPct val="90000"/>
              </a:lnSpc>
              <a:spcBef>
                <a:spcPts val="1000"/>
              </a:spcBef>
              <a:spcAft>
                <a:spcPts val="0"/>
              </a:spcAft>
              <a:buClr>
                <a:srgbClr val="262626"/>
              </a:buClr>
              <a:buSzPts val="2800"/>
              <a:buNone/>
            </a:pPr>
            <a:endParaRPr>
              <a:latin typeface="Arial Narrow"/>
              <a:ea typeface="Arial Narrow"/>
              <a:cs typeface="Arial Narrow"/>
              <a:sym typeface="Arial Narrow"/>
            </a:endParaRPr>
          </a:p>
        </p:txBody>
      </p:sp>
      <p:pic>
        <p:nvPicPr>
          <p:cNvPr id="110" name="Google Shape;110;p2"/>
          <p:cNvPicPr preferRelativeResize="0"/>
          <p:nvPr/>
        </p:nvPicPr>
        <p:blipFill rotWithShape="1">
          <a:blip r:embed="rId3">
            <a:alphaModFix/>
          </a:blip>
          <a:srcRect/>
          <a:stretch/>
        </p:blipFill>
        <p:spPr>
          <a:xfrm>
            <a:off x="10166855" y="-95250"/>
            <a:ext cx="2030015" cy="1578770"/>
          </a:xfrm>
          <a:prstGeom prst="rect">
            <a:avLst/>
          </a:prstGeom>
          <a:noFill/>
          <a:ln>
            <a:noFill/>
          </a:ln>
        </p:spPr>
      </p:pic>
      <p:sp>
        <p:nvSpPr>
          <p:cNvPr id="111" name="Google Shape;111;p2"/>
          <p:cNvSpPr txBox="1">
            <a:spLocks noGrp="1"/>
          </p:cNvSpPr>
          <p:nvPr>
            <p:ph type="ftr" idx="11"/>
          </p:nvPr>
        </p:nvSpPr>
        <p:spPr>
          <a:xfrm>
            <a:off x="1200193" y="6441410"/>
            <a:ext cx="10722866" cy="33563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112" name="Google Shape;112;p2"/>
          <p:cNvPicPr preferRelativeResize="0"/>
          <p:nvPr/>
        </p:nvPicPr>
        <p:blipFill rotWithShape="1">
          <a:blip r:embed="rId4">
            <a:alphaModFix/>
          </a:blip>
          <a:srcRect/>
          <a:stretch/>
        </p:blipFill>
        <p:spPr>
          <a:xfrm>
            <a:off x="6272464" y="2083599"/>
            <a:ext cx="5650596" cy="3269727"/>
          </a:xfrm>
          <a:prstGeom prst="rect">
            <a:avLst/>
          </a:prstGeom>
          <a:noFill/>
          <a:ln>
            <a:noFill/>
          </a:ln>
        </p:spPr>
      </p:pic>
      <p:pic>
        <p:nvPicPr>
          <p:cNvPr id="113" name="Google Shape;113;p2"/>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1"/>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Calibri"/>
              <a:buNone/>
            </a:pPr>
            <a:r>
              <a:rPr lang="en-US">
                <a:latin typeface="Arial Narrow"/>
                <a:ea typeface="Arial Narrow"/>
                <a:cs typeface="Arial Narrow"/>
                <a:sym typeface="Arial Narrow"/>
              </a:rPr>
              <a:t>EMR Spectrum</a:t>
            </a:r>
            <a:r>
              <a:rPr lang="en-US" sz="3200">
                <a:latin typeface="Arial Narrow"/>
                <a:ea typeface="Arial Narrow"/>
                <a:cs typeface="Arial Narrow"/>
                <a:sym typeface="Arial Narrow"/>
              </a:rPr>
              <a:t> and Application</a:t>
            </a:r>
            <a:r>
              <a:rPr lang="en-US">
                <a:latin typeface="Arial Narrow"/>
                <a:ea typeface="Arial Narrow"/>
                <a:cs typeface="Arial Narrow"/>
                <a:sym typeface="Arial Narrow"/>
              </a:rPr>
              <a:t>s</a:t>
            </a:r>
            <a:endParaRPr sz="3200" i="1">
              <a:latin typeface="Arial Narrow"/>
              <a:ea typeface="Arial Narrow"/>
              <a:cs typeface="Arial Narrow"/>
              <a:sym typeface="Arial Narrow"/>
            </a:endParaRPr>
          </a:p>
        </p:txBody>
      </p:sp>
      <p:pic>
        <p:nvPicPr>
          <p:cNvPr id="701" name="Google Shape;701;p21"/>
          <p:cNvPicPr preferRelativeResize="0"/>
          <p:nvPr/>
        </p:nvPicPr>
        <p:blipFill rotWithShape="1">
          <a:blip r:embed="rId3">
            <a:alphaModFix/>
          </a:blip>
          <a:srcRect/>
          <a:stretch/>
        </p:blipFill>
        <p:spPr>
          <a:xfrm>
            <a:off x="2526896" y="929528"/>
            <a:ext cx="7195891" cy="5323789"/>
          </a:xfrm>
          <a:prstGeom prst="rect">
            <a:avLst/>
          </a:prstGeom>
          <a:noFill/>
          <a:ln>
            <a:noFill/>
          </a:ln>
        </p:spPr>
      </p:pic>
      <p:sp>
        <p:nvSpPr>
          <p:cNvPr id="702" name="Google Shape;702;p21"/>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703" name="Google Shape;703;p21"/>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1"/>
                                        <p:tgtEl>
                                          <p:spTgt spid="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Passive vs Active Sensors</a:t>
            </a:r>
            <a:endParaRPr sz="3200" i="1">
              <a:latin typeface="Arial Narrow"/>
              <a:ea typeface="Arial Narrow"/>
              <a:cs typeface="Arial Narrow"/>
              <a:sym typeface="Arial Narrow"/>
            </a:endParaRPr>
          </a:p>
        </p:txBody>
      </p:sp>
      <p:sp>
        <p:nvSpPr>
          <p:cNvPr id="710" name="Google Shape;710;p22"/>
          <p:cNvSpPr txBox="1">
            <a:spLocks noGrp="1"/>
          </p:cNvSpPr>
          <p:nvPr>
            <p:ph type="body" idx="1"/>
          </p:nvPr>
        </p:nvSpPr>
        <p:spPr>
          <a:xfrm>
            <a:off x="4495006" y="1086237"/>
            <a:ext cx="6921611" cy="21938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E5C90"/>
              </a:buClr>
              <a:buSzPts val="2000"/>
              <a:buNone/>
            </a:pPr>
            <a:r>
              <a:rPr lang="en-US" sz="2400" b="1">
                <a:solidFill>
                  <a:srgbClr val="1E5C90"/>
                </a:solidFill>
                <a:latin typeface="Arial Narrow"/>
                <a:ea typeface="Arial Narrow"/>
                <a:cs typeface="Arial Narrow"/>
                <a:sym typeface="Arial Narrow"/>
              </a:rPr>
              <a:t>Passive Remote Sensing</a:t>
            </a:r>
            <a:endParaRPr sz="2400" b="1">
              <a:solidFill>
                <a:srgbClr val="1E5C90"/>
              </a:solidFill>
              <a:latin typeface="Arial Narrow"/>
              <a:ea typeface="Arial Narrow"/>
              <a:cs typeface="Arial Narrow"/>
              <a:sym typeface="Arial Narrow"/>
            </a:endParaRPr>
          </a:p>
          <a:p>
            <a:pPr marL="228600" lvl="0" indent="-228600" algn="l" rtl="0">
              <a:lnSpc>
                <a:spcPct val="110000"/>
              </a:lnSpc>
              <a:spcBef>
                <a:spcPts val="1025"/>
              </a:spcBef>
              <a:spcAft>
                <a:spcPts val="0"/>
              </a:spcAft>
              <a:buClr>
                <a:srgbClr val="2D2525"/>
              </a:buClr>
              <a:buSzPts val="1800"/>
              <a:buChar char="•"/>
            </a:pPr>
            <a:r>
              <a:rPr lang="en-US" sz="2000">
                <a:solidFill>
                  <a:srgbClr val="2D2525"/>
                </a:solidFill>
                <a:latin typeface="Arial Narrow"/>
                <a:ea typeface="Arial Narrow"/>
                <a:cs typeface="Arial Narrow"/>
                <a:sym typeface="Arial Narrow"/>
              </a:rPr>
              <a:t>Reception of EMR signals from natural source</a:t>
            </a:r>
            <a:endParaRPr sz="3200">
              <a:latin typeface="Arial Narrow"/>
              <a:ea typeface="Arial Narrow"/>
              <a:cs typeface="Arial Narrow"/>
              <a:sym typeface="Arial Narrow"/>
            </a:endParaRPr>
          </a:p>
          <a:p>
            <a:pPr marL="228600" lvl="0" indent="-228600" algn="l" rtl="0">
              <a:lnSpc>
                <a:spcPct val="110000"/>
              </a:lnSpc>
              <a:spcBef>
                <a:spcPts val="1025"/>
              </a:spcBef>
              <a:spcAft>
                <a:spcPts val="0"/>
              </a:spcAft>
              <a:buClr>
                <a:srgbClr val="2D2525"/>
              </a:buClr>
              <a:buSzPts val="1800"/>
              <a:buChar char="•"/>
            </a:pPr>
            <a:r>
              <a:rPr lang="en-US" sz="2000">
                <a:solidFill>
                  <a:srgbClr val="2D2525"/>
                </a:solidFill>
                <a:latin typeface="Arial Narrow"/>
                <a:ea typeface="Arial Narrow"/>
                <a:cs typeface="Arial Narrow"/>
                <a:sym typeface="Arial Narrow"/>
              </a:rPr>
              <a:t>Either EMR from the Sun that is reflected off of the earth or EMR emitted by the Earth</a:t>
            </a:r>
            <a:endParaRPr sz="3200">
              <a:latin typeface="Arial Narrow"/>
              <a:ea typeface="Arial Narrow"/>
              <a:cs typeface="Arial Narrow"/>
              <a:sym typeface="Arial Narrow"/>
            </a:endParaRPr>
          </a:p>
        </p:txBody>
      </p:sp>
      <p:sp>
        <p:nvSpPr>
          <p:cNvPr id="711" name="Google Shape;711;p22"/>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712" name="Google Shape;712;p22"/>
          <p:cNvPicPr preferRelativeResize="0"/>
          <p:nvPr/>
        </p:nvPicPr>
        <p:blipFill rotWithShape="1">
          <a:blip r:embed="rId3">
            <a:alphaModFix/>
          </a:blip>
          <a:srcRect r="51920" b="8333"/>
          <a:stretch/>
        </p:blipFill>
        <p:spPr>
          <a:xfrm>
            <a:off x="615967" y="1125504"/>
            <a:ext cx="3031958" cy="2154594"/>
          </a:xfrm>
          <a:prstGeom prst="rect">
            <a:avLst/>
          </a:prstGeom>
          <a:noFill/>
          <a:ln>
            <a:noFill/>
          </a:ln>
        </p:spPr>
      </p:pic>
      <p:pic>
        <p:nvPicPr>
          <p:cNvPr id="713" name="Google Shape;713;p22"/>
          <p:cNvPicPr preferRelativeResize="0"/>
          <p:nvPr/>
        </p:nvPicPr>
        <p:blipFill rotWithShape="1">
          <a:blip r:embed="rId4">
            <a:alphaModFix/>
          </a:blip>
          <a:srcRect l="53465" b="8333"/>
          <a:stretch/>
        </p:blipFill>
        <p:spPr>
          <a:xfrm>
            <a:off x="713344" y="3783457"/>
            <a:ext cx="2934581" cy="2154594"/>
          </a:xfrm>
          <a:prstGeom prst="rect">
            <a:avLst/>
          </a:prstGeom>
          <a:noFill/>
          <a:ln>
            <a:noFill/>
          </a:ln>
        </p:spPr>
      </p:pic>
      <p:sp>
        <p:nvSpPr>
          <p:cNvPr id="714" name="Google Shape;714;p22"/>
          <p:cNvSpPr txBox="1"/>
          <p:nvPr/>
        </p:nvSpPr>
        <p:spPr>
          <a:xfrm>
            <a:off x="4495006" y="3759813"/>
            <a:ext cx="6285289" cy="219386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E5C90"/>
              </a:buClr>
              <a:buSzPts val="2000"/>
              <a:buFont typeface="Arial"/>
              <a:buNone/>
            </a:pPr>
            <a:r>
              <a:rPr lang="en-US" sz="2400" b="1" i="0" u="none" strike="noStrike" cap="none">
                <a:solidFill>
                  <a:srgbClr val="1E5C90"/>
                </a:solidFill>
                <a:latin typeface="Arial Narrow"/>
                <a:ea typeface="Arial Narrow"/>
                <a:cs typeface="Arial Narrow"/>
                <a:sym typeface="Arial Narrow"/>
              </a:rPr>
              <a:t>Active Remote Sensing</a:t>
            </a:r>
            <a:r>
              <a:rPr lang="en-US" sz="2400" b="0" i="0" u="none" strike="noStrike" cap="none">
                <a:solidFill>
                  <a:srgbClr val="1E5C90"/>
                </a:solidFill>
                <a:latin typeface="Arial Narrow"/>
                <a:ea typeface="Arial Narrow"/>
                <a:cs typeface="Arial Narrow"/>
                <a:sym typeface="Arial Narrow"/>
              </a:rPr>
              <a:t> </a:t>
            </a:r>
            <a:endParaRPr sz="1600" b="0" i="0" u="none" strike="noStrike" cap="none">
              <a:solidFill>
                <a:srgbClr val="000000"/>
              </a:solidFill>
              <a:latin typeface="Arial Narrow"/>
              <a:ea typeface="Arial Narrow"/>
              <a:cs typeface="Arial Narrow"/>
              <a:sym typeface="Arial Narrow"/>
            </a:endParaRPr>
          </a:p>
          <a:p>
            <a:pPr marL="228600" marR="0" lvl="0" indent="-228600" algn="l" rtl="0">
              <a:lnSpc>
                <a:spcPct val="110000"/>
              </a:lnSpc>
              <a:spcBef>
                <a:spcPts val="1025"/>
              </a:spcBef>
              <a:spcAft>
                <a:spcPts val="0"/>
              </a:spcAft>
              <a:buClr>
                <a:srgbClr val="2D2525"/>
              </a:buClr>
              <a:buSzPts val="1800"/>
              <a:buFont typeface="Arial"/>
              <a:buChar char="•"/>
            </a:pPr>
            <a:r>
              <a:rPr lang="en-US" sz="2000" b="0" i="0" u="none" strike="noStrike" cap="none">
                <a:solidFill>
                  <a:srgbClr val="2D2525"/>
                </a:solidFill>
                <a:latin typeface="Arial Narrow"/>
                <a:ea typeface="Arial Narrow"/>
                <a:cs typeface="Arial Narrow"/>
                <a:sym typeface="Arial Narrow"/>
              </a:rPr>
              <a:t>Reception of EMR signals from a pulse emitted by a satellite </a:t>
            </a:r>
            <a:endParaRPr sz="1600" b="0" i="0" u="none" strike="noStrike" cap="none">
              <a:solidFill>
                <a:srgbClr val="000000"/>
              </a:solidFill>
              <a:latin typeface="Arial Narrow"/>
              <a:ea typeface="Arial Narrow"/>
              <a:cs typeface="Arial Narrow"/>
              <a:sym typeface="Arial Narrow"/>
            </a:endParaRPr>
          </a:p>
          <a:p>
            <a:pPr marL="228600" marR="0" lvl="0" indent="-228600" algn="l" rtl="0">
              <a:lnSpc>
                <a:spcPct val="110000"/>
              </a:lnSpc>
              <a:spcBef>
                <a:spcPts val="1025"/>
              </a:spcBef>
              <a:spcAft>
                <a:spcPts val="0"/>
              </a:spcAft>
              <a:buClr>
                <a:srgbClr val="2D2525"/>
              </a:buClr>
              <a:buSzPts val="1800"/>
              <a:buFont typeface="Arial"/>
              <a:buChar char="•"/>
            </a:pPr>
            <a:r>
              <a:rPr lang="en-US" sz="2000" b="0" i="0" u="none" strike="noStrike" cap="none">
                <a:solidFill>
                  <a:srgbClr val="2D2525"/>
                </a:solidFill>
                <a:latin typeface="Arial Narrow"/>
                <a:ea typeface="Arial Narrow"/>
                <a:cs typeface="Arial Narrow"/>
                <a:sym typeface="Arial Narrow"/>
              </a:rPr>
              <a:t>The pulse is directed to the earth and the reflected signal is captured by the satellite sensor</a:t>
            </a:r>
            <a:endParaRPr sz="2000" b="0" i="0" u="none" strike="noStrike" cap="none">
              <a:solidFill>
                <a:srgbClr val="262626"/>
              </a:solidFill>
              <a:latin typeface="Arial Narrow"/>
              <a:ea typeface="Arial Narrow"/>
              <a:cs typeface="Arial Narrow"/>
              <a:sym typeface="Arial Narrow"/>
            </a:endParaRPr>
          </a:p>
        </p:txBody>
      </p:sp>
      <p:pic>
        <p:nvPicPr>
          <p:cNvPr id="715" name="Google Shape;715;p22"/>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1"/>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2" name="Google Shape;722;p2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Passive vs. Active Sensors</a:t>
            </a:r>
            <a:endParaRPr sz="3200" i="1">
              <a:latin typeface="Arial Narrow"/>
              <a:ea typeface="Arial Narrow"/>
              <a:cs typeface="Arial Narrow"/>
              <a:sym typeface="Arial Narrow"/>
            </a:endParaRPr>
          </a:p>
        </p:txBody>
      </p:sp>
      <p:sp>
        <p:nvSpPr>
          <p:cNvPr id="723" name="Google Shape;723;p23"/>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724" name="Google Shape;724;p23"/>
          <p:cNvSpPr txBox="1"/>
          <p:nvPr/>
        </p:nvSpPr>
        <p:spPr>
          <a:xfrm>
            <a:off x="1702676" y="6022428"/>
            <a:ext cx="21455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Image Credit: NASA ARSET </a:t>
            </a:r>
            <a:endParaRPr sz="1400" b="0" i="0" u="none" strike="noStrike" cap="none">
              <a:solidFill>
                <a:srgbClr val="000000"/>
              </a:solidFill>
              <a:latin typeface="Arial"/>
              <a:ea typeface="Arial"/>
              <a:cs typeface="Arial"/>
              <a:sym typeface="Arial"/>
            </a:endParaRPr>
          </a:p>
        </p:txBody>
      </p:sp>
      <p:pic>
        <p:nvPicPr>
          <p:cNvPr id="725" name="Google Shape;725;p23"/>
          <p:cNvPicPr preferRelativeResize="0"/>
          <p:nvPr/>
        </p:nvPicPr>
        <p:blipFill rotWithShape="1">
          <a:blip r:embed="rId3">
            <a:alphaModFix/>
          </a:blip>
          <a:srcRect/>
          <a:stretch/>
        </p:blipFill>
        <p:spPr>
          <a:xfrm>
            <a:off x="11430000" y="6096000"/>
            <a:ext cx="609600" cy="6096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503" y="1448325"/>
            <a:ext cx="68580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5"/>
                                        </p:tgtEl>
                                        <p:attrNameLst>
                                          <p:attrName>style.visibility</p:attrName>
                                        </p:attrNameLst>
                                      </p:cBhvr>
                                      <p:to>
                                        <p:strVal val="visible"/>
                                      </p:to>
                                    </p:set>
                                    <p:animEffect transition="in" filter="fade">
                                      <p:cBhvr>
                                        <p:cTn id="7" dur="1"/>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24"/>
          <p:cNvSpPr txBox="1">
            <a:spLocks noGrp="1"/>
          </p:cNvSpPr>
          <p:nvPr>
            <p:ph type="title"/>
          </p:nvPr>
        </p:nvSpPr>
        <p:spPr>
          <a:xfrm>
            <a:off x="528298" y="11557"/>
            <a:ext cx="10515600" cy="1325563"/>
          </a:xfrm>
          <a:prstGeom prst="rect">
            <a:avLst/>
          </a:prstGeom>
          <a:noFill/>
          <a:ln>
            <a:noFill/>
          </a:ln>
          <a:effectLst>
            <a:outerShdw blurRad="63500" dist="53882" dir="2700000" algn="ctr" rotWithShape="0">
              <a:schemeClr val="lt1">
                <a:alpha val="74509"/>
              </a:scheme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4000">
                <a:latin typeface="Arial Narrow"/>
                <a:ea typeface="Arial Narrow"/>
                <a:cs typeface="Arial Narrow"/>
                <a:sym typeface="Arial Narrow"/>
              </a:rPr>
              <a:t>Science Quality vs NRT </a:t>
            </a:r>
            <a:endParaRPr sz="5400">
              <a:latin typeface="Arial Narrow"/>
              <a:ea typeface="Arial Narrow"/>
              <a:cs typeface="Arial Narrow"/>
              <a:sym typeface="Arial Narrow"/>
            </a:endParaRPr>
          </a:p>
        </p:txBody>
      </p:sp>
      <p:sp>
        <p:nvSpPr>
          <p:cNvPr id="732" name="Google Shape;732;p24"/>
          <p:cNvSpPr txBox="1"/>
          <p:nvPr/>
        </p:nvSpPr>
        <p:spPr>
          <a:xfrm>
            <a:off x="693683" y="1991655"/>
            <a:ext cx="10720551" cy="3656295"/>
          </a:xfrm>
          <a:prstGeom prst="rect">
            <a:avLst/>
          </a:prstGeom>
          <a:noFill/>
          <a:ln>
            <a:noFill/>
          </a:ln>
        </p:spPr>
        <p:txBody>
          <a:bodyPr spcFirstLastPara="1" wrap="square" lIns="91375" tIns="45675" rIns="91375" bIns="45675" anchor="t" anchorCtr="0">
            <a:spAutoFit/>
          </a:bodyPr>
          <a:lstStyle/>
          <a:p>
            <a:pPr marL="228600" marR="0" lvl="0" indent="-228600" algn="l" rtl="0">
              <a:lnSpc>
                <a:spcPct val="120000"/>
              </a:lnSpc>
              <a:spcBef>
                <a:spcPts val="1200"/>
              </a:spcBef>
              <a:spcAft>
                <a:spcPts val="0"/>
              </a:spcAft>
              <a:buClr>
                <a:schemeClr val="dk2"/>
              </a:buClr>
              <a:buSzPts val="2000"/>
              <a:buFont typeface="Times"/>
              <a:buChar char="•"/>
            </a:pPr>
            <a:r>
              <a:rPr lang="en-US" sz="2400" b="0" i="0" u="none" strike="noStrike" cap="none">
                <a:solidFill>
                  <a:schemeClr val="dk2"/>
                </a:solidFill>
                <a:latin typeface="Arial Narrow"/>
                <a:ea typeface="Arial Narrow"/>
                <a:cs typeface="Arial Narrow"/>
                <a:sym typeface="Arial Narrow"/>
              </a:rPr>
              <a:t>Science Quality data has undergone better Quality Control, and has latency periods of several weeks to several months. These data are typically are used to look at trends over time, and for use in publications.</a:t>
            </a:r>
            <a:endParaRPr/>
          </a:p>
          <a:p>
            <a:pPr marL="228600" marR="0" lvl="0" indent="-228600" algn="l" rtl="0">
              <a:lnSpc>
                <a:spcPct val="120000"/>
              </a:lnSpc>
              <a:spcBef>
                <a:spcPts val="1200"/>
              </a:spcBef>
              <a:spcAft>
                <a:spcPts val="0"/>
              </a:spcAft>
              <a:buClr>
                <a:schemeClr val="dk2"/>
              </a:buClr>
              <a:buSzPts val="2000"/>
              <a:buFont typeface="Times"/>
              <a:buChar char="•"/>
            </a:pPr>
            <a:r>
              <a:rPr lang="en-US" sz="2400" b="0" i="0" u="none" strike="noStrike" cap="none">
                <a:solidFill>
                  <a:schemeClr val="dk2"/>
                </a:solidFill>
                <a:latin typeface="Arial Narrow"/>
                <a:ea typeface="Arial Narrow"/>
                <a:cs typeface="Arial Narrow"/>
                <a:sym typeface="Arial Narrow"/>
              </a:rPr>
              <a:t>Near-Real time (NRT) data, is data with the shortest latency possible, hours to days. </a:t>
            </a:r>
            <a:br>
              <a:rPr lang="en-US" sz="2400" b="0" i="0" u="none" strike="noStrike" cap="none">
                <a:solidFill>
                  <a:schemeClr val="dk2"/>
                </a:solidFill>
                <a:latin typeface="Arial Narrow"/>
                <a:ea typeface="Arial Narrow"/>
                <a:cs typeface="Arial Narrow"/>
                <a:sym typeface="Arial Narrow"/>
              </a:rPr>
            </a:br>
            <a:r>
              <a:rPr lang="en-US" sz="2400" b="0" i="0" u="none" strike="noStrike" cap="none">
                <a:solidFill>
                  <a:schemeClr val="dk2"/>
                </a:solidFill>
                <a:latin typeface="Arial Narrow"/>
                <a:ea typeface="Arial Narrow"/>
                <a:cs typeface="Arial Narrow"/>
                <a:sym typeface="Arial Narrow"/>
              </a:rPr>
              <a:t>To achieve this short latency these datasets have undergone minimal Quality Control.</a:t>
            </a:r>
            <a:endParaRPr sz="2400" b="0" i="0" u="sng" strike="noStrike" cap="none">
              <a:solidFill>
                <a:schemeClr val="dk2"/>
              </a:solidFill>
              <a:latin typeface="Arial Narrow"/>
              <a:ea typeface="Arial Narrow"/>
              <a:cs typeface="Arial Narrow"/>
              <a:sym typeface="Arial Narrow"/>
            </a:endParaRPr>
          </a:p>
          <a:p>
            <a:pPr marL="228600" marR="0" lvl="0" indent="-228600" algn="l" rtl="0">
              <a:lnSpc>
                <a:spcPct val="120000"/>
              </a:lnSpc>
              <a:spcBef>
                <a:spcPts val="1200"/>
              </a:spcBef>
              <a:spcAft>
                <a:spcPts val="0"/>
              </a:spcAft>
              <a:buClr>
                <a:schemeClr val="dk2"/>
              </a:buClr>
              <a:buSzPts val="2000"/>
              <a:buFont typeface="Times"/>
              <a:buChar char="•"/>
            </a:pPr>
            <a:r>
              <a:rPr lang="en-US" sz="2400" b="0" i="0" u="none" strike="noStrike" cap="none">
                <a:solidFill>
                  <a:schemeClr val="dk2"/>
                </a:solidFill>
                <a:latin typeface="Arial Narrow"/>
                <a:ea typeface="Arial Narrow"/>
                <a:cs typeface="Arial Narrow"/>
                <a:sym typeface="Arial Narrow"/>
              </a:rPr>
              <a:t>For datasets that are periodically reprocessed, the older versions should be labelled “deprecated” on data servers (i.e. ERDDAP).</a:t>
            </a:r>
            <a:endParaRPr sz="1600" b="0" i="0" u="none" strike="noStrike" cap="none">
              <a:solidFill>
                <a:srgbClr val="000000"/>
              </a:solidFill>
              <a:latin typeface="Arial Narrow"/>
              <a:ea typeface="Arial Narrow"/>
              <a:cs typeface="Arial Narrow"/>
              <a:sym typeface="Arial Narrow"/>
            </a:endParaRPr>
          </a:p>
        </p:txBody>
      </p:sp>
      <p:sp>
        <p:nvSpPr>
          <p:cNvPr id="733" name="Google Shape;733;p24"/>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734" name="Google Shape;734;p24"/>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fade">
                                      <p:cBhvr>
                                        <p:cTn id="7" dur="1"/>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6"/>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latin typeface="Arial Narrow"/>
              <a:ea typeface="Arial Narrow"/>
              <a:cs typeface="Arial Narrow"/>
              <a:sym typeface="Arial Narrow"/>
            </a:endParaRPr>
          </a:p>
        </p:txBody>
      </p:sp>
      <p:sp>
        <p:nvSpPr>
          <p:cNvPr id="741" name="Google Shape;741;p26"/>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742" name="Google Shape;742;p26"/>
          <p:cNvSpPr txBox="1"/>
          <p:nvPr/>
        </p:nvSpPr>
        <p:spPr>
          <a:xfrm>
            <a:off x="1030958" y="1657350"/>
            <a:ext cx="8741692" cy="526293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Satellite 101 – Part 1 </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3200"/>
              <a:buFont typeface="Arial"/>
              <a:buChar char="•"/>
            </a:pPr>
            <a:r>
              <a:rPr lang="en-US" sz="3600" b="1" i="0" u="none" strike="noStrike" cap="none">
                <a:solidFill>
                  <a:schemeClr val="dk1"/>
                </a:solidFill>
                <a:latin typeface="Arial Narrow"/>
                <a:ea typeface="Arial Narrow"/>
                <a:cs typeface="Arial Narrow"/>
                <a:sym typeface="Arial Narrow"/>
              </a:rPr>
              <a:t>Satellite 101 – Part 2 </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Fundamentals of Ocean Color </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Fundamentals of Sea-Surface Temperature</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Fundamentals of Altimetry, Wind and Salinity</a:t>
            </a:r>
            <a:endParaRPr sz="3600" b="0" i="0" u="none" strike="noStrike" cap="none">
              <a:solidFill>
                <a:srgbClr val="A5A5A5"/>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Introduction to ERDDAP</a:t>
            </a:r>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What Dataset to Choose?</a:t>
            </a:r>
            <a:endParaRPr sz="3600" b="0" i="0" u="none" strike="noStrike" cap="none">
              <a:solidFill>
                <a:srgbClr val="7F7F7F"/>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rgbClr val="7F7F7F"/>
              </a:buClr>
              <a:buSzPts val="3200"/>
              <a:buFont typeface="Arial"/>
              <a:buChar char="•"/>
            </a:pPr>
            <a:r>
              <a:rPr lang="en-US" sz="3600" b="0" i="0" u="none" strike="noStrike" cap="none">
                <a:solidFill>
                  <a:srgbClr val="7F7F7F"/>
                </a:solidFill>
                <a:latin typeface="Arial Narrow"/>
                <a:ea typeface="Arial Narrow"/>
                <a:cs typeface="Arial Narrow"/>
                <a:sym typeface="Arial Narrow"/>
              </a:rPr>
              <a:t>Bringing Satellite Data into ARCGIS </a:t>
            </a:r>
            <a:endParaRPr/>
          </a:p>
          <a:p>
            <a:pPr marL="285750" marR="0" lvl="0" indent="-82550" algn="l" rtl="0">
              <a:lnSpc>
                <a:spcPct val="100000"/>
              </a:lnSpc>
              <a:spcBef>
                <a:spcPts val="0"/>
              </a:spcBef>
              <a:spcAft>
                <a:spcPts val="0"/>
              </a:spcAft>
              <a:buClr>
                <a:srgbClr val="7F7F7F"/>
              </a:buClr>
              <a:buSzPts val="3200"/>
              <a:buFont typeface="Arial"/>
              <a:buNone/>
            </a:pPr>
            <a:endParaRPr sz="1600" b="0" i="0" u="none" strike="noStrike" cap="none">
              <a:solidFill>
                <a:srgbClr val="000000"/>
              </a:solidFill>
              <a:latin typeface="Arial Narrow"/>
              <a:ea typeface="Arial Narrow"/>
              <a:cs typeface="Arial Narrow"/>
              <a:sym typeface="Arial Narrow"/>
            </a:endParaRPr>
          </a:p>
          <a:p>
            <a:pPr marL="285750" marR="0" lvl="0" indent="-8255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743" name="Google Shape;743;p26"/>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1"/>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19" name="Google Shape;119;p3"/>
          <p:cNvCxnSpPr/>
          <p:nvPr/>
        </p:nvCxnSpPr>
        <p:spPr>
          <a:xfrm>
            <a:off x="930399" y="5458172"/>
            <a:ext cx="10285289" cy="0"/>
          </a:xfrm>
          <a:prstGeom prst="straightConnector1">
            <a:avLst/>
          </a:prstGeom>
          <a:noFill/>
          <a:ln w="9525" cap="flat" cmpd="sng">
            <a:solidFill>
              <a:schemeClr val="accent1"/>
            </a:solidFill>
            <a:prstDash val="solid"/>
            <a:miter lim="800000"/>
            <a:headEnd type="none" w="sm" len="sm"/>
            <a:tailEnd type="none" w="sm" len="sm"/>
          </a:ln>
        </p:spPr>
      </p:cxnSp>
      <p:sp>
        <p:nvSpPr>
          <p:cNvPr id="120" name="Google Shape;120;p3"/>
          <p:cNvSpPr txBox="1">
            <a:spLocks noGrp="1"/>
          </p:cNvSpPr>
          <p:nvPr>
            <p:ph type="title"/>
          </p:nvPr>
        </p:nvSpPr>
        <p:spPr>
          <a:xfrm>
            <a:off x="528298" y="11557"/>
            <a:ext cx="1128433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Satellites measure electromagnetic radiation (EMR)</a:t>
            </a:r>
            <a:endParaRPr sz="3200" i="1">
              <a:latin typeface="Arial Narrow"/>
              <a:ea typeface="Arial Narrow"/>
              <a:cs typeface="Arial Narrow"/>
              <a:sym typeface="Arial Narrow"/>
            </a:endParaRPr>
          </a:p>
        </p:txBody>
      </p:sp>
      <p:sp>
        <p:nvSpPr>
          <p:cNvPr id="121" name="Google Shape;121;p3"/>
          <p:cNvSpPr txBox="1"/>
          <p:nvPr/>
        </p:nvSpPr>
        <p:spPr>
          <a:xfrm>
            <a:off x="10064002" y="6041657"/>
            <a:ext cx="212799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Credit: Jan Yoshioka, CI</a:t>
            </a:r>
            <a:endParaRPr sz="1400" b="0" i="0" u="none" strike="noStrike" cap="none">
              <a:solidFill>
                <a:schemeClr val="dk1"/>
              </a:solidFill>
              <a:latin typeface="Calibri"/>
              <a:ea typeface="Calibri"/>
              <a:cs typeface="Calibri"/>
              <a:sym typeface="Calibri"/>
            </a:endParaRPr>
          </a:p>
        </p:txBody>
      </p:sp>
      <p:sp>
        <p:nvSpPr>
          <p:cNvPr id="122" name="Google Shape;122;p3"/>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cxnSp>
        <p:nvCxnSpPr>
          <p:cNvPr id="123" name="Google Shape;123;p3"/>
          <p:cNvCxnSpPr/>
          <p:nvPr/>
        </p:nvCxnSpPr>
        <p:spPr>
          <a:xfrm>
            <a:off x="1903002" y="2636094"/>
            <a:ext cx="1854611" cy="2836366"/>
          </a:xfrm>
          <a:prstGeom prst="straightConnector1">
            <a:avLst/>
          </a:prstGeom>
          <a:noFill/>
          <a:ln w="50800" cap="flat" cmpd="sng">
            <a:solidFill>
              <a:schemeClr val="accent1"/>
            </a:solidFill>
            <a:prstDash val="solid"/>
            <a:miter lim="800000"/>
            <a:headEnd type="none" w="sm" len="sm"/>
            <a:tailEnd type="triangle" w="med" len="med"/>
          </a:ln>
        </p:spPr>
      </p:cxnSp>
      <p:sp>
        <p:nvSpPr>
          <p:cNvPr id="124" name="Google Shape;124;p3"/>
          <p:cNvSpPr/>
          <p:nvPr/>
        </p:nvSpPr>
        <p:spPr>
          <a:xfrm>
            <a:off x="987539" y="1277286"/>
            <a:ext cx="1102659" cy="2153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2520504" y="1788258"/>
            <a:ext cx="3818965" cy="10356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3"/>
          <p:cNvPicPr preferRelativeResize="0"/>
          <p:nvPr/>
        </p:nvPicPr>
        <p:blipFill rotWithShape="1">
          <a:blip r:embed="rId3">
            <a:alphaModFix/>
          </a:blip>
          <a:srcRect t="74783" r="54320"/>
          <a:stretch/>
        </p:blipFill>
        <p:spPr>
          <a:xfrm>
            <a:off x="564639" y="4998604"/>
            <a:ext cx="3180209" cy="1223121"/>
          </a:xfrm>
          <a:prstGeom prst="rect">
            <a:avLst/>
          </a:prstGeom>
          <a:noFill/>
          <a:ln>
            <a:noFill/>
          </a:ln>
        </p:spPr>
      </p:pic>
      <p:pic>
        <p:nvPicPr>
          <p:cNvPr id="127" name="Google Shape;127;p3"/>
          <p:cNvPicPr preferRelativeResize="0"/>
          <p:nvPr/>
        </p:nvPicPr>
        <p:blipFill rotWithShape="1">
          <a:blip r:embed="rId3">
            <a:alphaModFix/>
          </a:blip>
          <a:srcRect l="82871" t="14386" r="3301" b="72572"/>
          <a:stretch/>
        </p:blipFill>
        <p:spPr>
          <a:xfrm rot="-606912">
            <a:off x="5405518" y="1778931"/>
            <a:ext cx="962527" cy="632573"/>
          </a:xfrm>
          <a:prstGeom prst="rect">
            <a:avLst/>
          </a:prstGeom>
          <a:noFill/>
          <a:ln>
            <a:noFill/>
          </a:ln>
        </p:spPr>
      </p:pic>
      <p:pic>
        <p:nvPicPr>
          <p:cNvPr id="128" name="Google Shape;128;p3"/>
          <p:cNvPicPr preferRelativeResize="0"/>
          <p:nvPr/>
        </p:nvPicPr>
        <p:blipFill rotWithShape="1">
          <a:blip r:embed="rId3">
            <a:alphaModFix/>
          </a:blip>
          <a:srcRect l="87705" t="27173" r="8151" b="15939"/>
          <a:stretch/>
        </p:blipFill>
        <p:spPr>
          <a:xfrm>
            <a:off x="8099145" y="2423752"/>
            <a:ext cx="288453" cy="3048708"/>
          </a:xfrm>
          <a:prstGeom prst="rect">
            <a:avLst/>
          </a:prstGeom>
          <a:noFill/>
          <a:ln>
            <a:noFill/>
          </a:ln>
        </p:spPr>
      </p:pic>
      <p:cxnSp>
        <p:nvCxnSpPr>
          <p:cNvPr id="129" name="Google Shape;129;p3"/>
          <p:cNvCxnSpPr/>
          <p:nvPr/>
        </p:nvCxnSpPr>
        <p:spPr>
          <a:xfrm rot="10800000" flipH="1">
            <a:off x="3784200" y="2631326"/>
            <a:ext cx="1854611" cy="2836366"/>
          </a:xfrm>
          <a:prstGeom prst="straightConnector1">
            <a:avLst/>
          </a:prstGeom>
          <a:noFill/>
          <a:ln w="50800" cap="flat" cmpd="sng">
            <a:solidFill>
              <a:schemeClr val="accent1"/>
            </a:solidFill>
            <a:prstDash val="solid"/>
            <a:miter lim="800000"/>
            <a:headEnd type="none" w="sm" len="sm"/>
            <a:tailEnd type="triangle" w="med" len="med"/>
          </a:ln>
        </p:spPr>
      </p:cxnSp>
      <p:pic>
        <p:nvPicPr>
          <p:cNvPr id="130" name="Google Shape;130;p3"/>
          <p:cNvPicPr preferRelativeResize="0"/>
          <p:nvPr/>
        </p:nvPicPr>
        <p:blipFill rotWithShape="1">
          <a:blip r:embed="rId3">
            <a:alphaModFix/>
          </a:blip>
          <a:srcRect l="82871" t="14386" r="3301" b="72572"/>
          <a:stretch/>
        </p:blipFill>
        <p:spPr>
          <a:xfrm rot="-2685893">
            <a:off x="7747819" y="1733744"/>
            <a:ext cx="962527" cy="632573"/>
          </a:xfrm>
          <a:prstGeom prst="rect">
            <a:avLst/>
          </a:prstGeom>
          <a:noFill/>
          <a:ln>
            <a:noFill/>
          </a:ln>
        </p:spPr>
      </p:pic>
      <p:sp>
        <p:nvSpPr>
          <p:cNvPr id="131" name="Google Shape;131;p3"/>
          <p:cNvSpPr/>
          <p:nvPr/>
        </p:nvSpPr>
        <p:spPr>
          <a:xfrm>
            <a:off x="9434649" y="4767090"/>
            <a:ext cx="253699" cy="205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3"/>
          <p:cNvSpPr/>
          <p:nvPr/>
        </p:nvSpPr>
        <p:spPr>
          <a:xfrm>
            <a:off x="7910391" y="5483574"/>
            <a:ext cx="442080" cy="8384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3"/>
          <p:cNvSpPr txBox="1"/>
          <p:nvPr/>
        </p:nvSpPr>
        <p:spPr>
          <a:xfrm>
            <a:off x="7885433" y="5725857"/>
            <a:ext cx="93006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EMISSION</a:t>
            </a:r>
            <a:endParaRPr sz="1400" b="0" i="0" u="none" strike="noStrike" cap="none">
              <a:solidFill>
                <a:srgbClr val="000000"/>
              </a:solidFill>
              <a:latin typeface="Arial"/>
              <a:ea typeface="Arial"/>
              <a:cs typeface="Arial"/>
              <a:sym typeface="Arial"/>
            </a:endParaRPr>
          </a:p>
        </p:txBody>
      </p:sp>
      <p:pic>
        <p:nvPicPr>
          <p:cNvPr id="134" name="Google Shape;134;p3"/>
          <p:cNvPicPr preferRelativeResize="0"/>
          <p:nvPr/>
        </p:nvPicPr>
        <p:blipFill rotWithShape="1">
          <a:blip r:embed="rId4">
            <a:alphaModFix/>
          </a:blip>
          <a:srcRect l="2897" r="80758" b="69274"/>
          <a:stretch/>
        </p:blipFill>
        <p:spPr>
          <a:xfrm>
            <a:off x="806407" y="977453"/>
            <a:ext cx="1266120" cy="1658641"/>
          </a:xfrm>
          <a:prstGeom prst="rect">
            <a:avLst/>
          </a:prstGeom>
          <a:noFill/>
          <a:ln>
            <a:noFill/>
          </a:ln>
        </p:spPr>
      </p:pic>
      <p:sp>
        <p:nvSpPr>
          <p:cNvPr id="135" name="Google Shape;135;p3"/>
          <p:cNvSpPr/>
          <p:nvPr/>
        </p:nvSpPr>
        <p:spPr>
          <a:xfrm>
            <a:off x="1534538" y="2437654"/>
            <a:ext cx="555660" cy="19367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3"/>
          <p:cNvSpPr/>
          <p:nvPr/>
        </p:nvSpPr>
        <p:spPr>
          <a:xfrm>
            <a:off x="930399" y="977453"/>
            <a:ext cx="1159799" cy="299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3"/>
          <p:cNvSpPr txBox="1"/>
          <p:nvPr/>
        </p:nvSpPr>
        <p:spPr>
          <a:xfrm>
            <a:off x="2288554" y="1874837"/>
            <a:ext cx="2956963"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Solar Black Body Radiation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Visible and IR wavelengths</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(ocean color)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Emitted from the Sun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Reflected from the ocean</a:t>
            </a: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8453762" y="3178207"/>
            <a:ext cx="335886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Earth Black Body Radiation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IR and microwave wavelengths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Emitted from the Earth</a:t>
            </a: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3161104" y="5733879"/>
            <a:ext cx="112242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REFLECTION</a:t>
            </a:r>
            <a:endParaRPr sz="1400" b="0" i="0" u="none" strike="noStrike" cap="none">
              <a:solidFill>
                <a:srgbClr val="000000"/>
              </a:solidFill>
              <a:latin typeface="Arial"/>
              <a:ea typeface="Arial"/>
              <a:cs typeface="Arial"/>
              <a:sym typeface="Arial"/>
            </a:endParaRPr>
          </a:p>
        </p:txBody>
      </p:sp>
      <p:pic>
        <p:nvPicPr>
          <p:cNvPr id="140" name="Google Shape;140;p3"/>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6" name="Google Shape;146;p4"/>
          <p:cNvCxnSpPr/>
          <p:nvPr/>
        </p:nvCxnSpPr>
        <p:spPr>
          <a:xfrm>
            <a:off x="930399" y="5458172"/>
            <a:ext cx="10285289" cy="0"/>
          </a:xfrm>
          <a:prstGeom prst="straightConnector1">
            <a:avLst/>
          </a:prstGeom>
          <a:noFill/>
          <a:ln w="9525" cap="flat" cmpd="sng">
            <a:solidFill>
              <a:schemeClr val="accent1"/>
            </a:solidFill>
            <a:prstDash val="solid"/>
            <a:miter lim="800000"/>
            <a:headEnd type="none" w="sm" len="sm"/>
            <a:tailEnd type="none" w="sm" len="sm"/>
          </a:ln>
        </p:spPr>
      </p:cxnSp>
      <p:sp>
        <p:nvSpPr>
          <p:cNvPr id="147" name="Google Shape;147;p4"/>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Processes</a:t>
            </a:r>
            <a:r>
              <a:rPr lang="en-US" sz="3200">
                <a:latin typeface="Arial Narrow"/>
                <a:ea typeface="Arial Narrow"/>
                <a:cs typeface="Arial Narrow"/>
                <a:sym typeface="Arial Narrow"/>
              </a:rPr>
              <a:t> alter the EMR signal as it passes through the atmosphere</a:t>
            </a:r>
            <a:endParaRPr sz="3200" i="1">
              <a:latin typeface="Arial Narrow"/>
              <a:ea typeface="Arial Narrow"/>
              <a:cs typeface="Arial Narrow"/>
              <a:sym typeface="Arial Narrow"/>
            </a:endParaRPr>
          </a:p>
        </p:txBody>
      </p:sp>
      <p:sp>
        <p:nvSpPr>
          <p:cNvPr id="148" name="Google Shape;148;p4"/>
          <p:cNvSpPr txBox="1"/>
          <p:nvPr/>
        </p:nvSpPr>
        <p:spPr>
          <a:xfrm>
            <a:off x="10064002" y="6054757"/>
            <a:ext cx="208709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Credit: Jan Yoshioka, CI</a:t>
            </a:r>
            <a:endParaRPr sz="1400" b="0" i="0" u="none" strike="noStrike" cap="none">
              <a:solidFill>
                <a:schemeClr val="dk1"/>
              </a:solidFill>
              <a:latin typeface="Calibri"/>
              <a:ea typeface="Calibri"/>
              <a:cs typeface="Calibri"/>
              <a:sym typeface="Calibri"/>
            </a:endParaRPr>
          </a:p>
        </p:txBody>
      </p:sp>
      <p:sp>
        <p:nvSpPr>
          <p:cNvPr id="149" name="Google Shape;149;p4"/>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cxnSp>
        <p:nvCxnSpPr>
          <p:cNvPr id="150" name="Google Shape;150;p4"/>
          <p:cNvCxnSpPr/>
          <p:nvPr/>
        </p:nvCxnSpPr>
        <p:spPr>
          <a:xfrm>
            <a:off x="1903002" y="2636094"/>
            <a:ext cx="1854611" cy="2836366"/>
          </a:xfrm>
          <a:prstGeom prst="straightConnector1">
            <a:avLst/>
          </a:prstGeom>
          <a:noFill/>
          <a:ln w="25400" cap="flat" cmpd="sng">
            <a:solidFill>
              <a:schemeClr val="accent1"/>
            </a:solidFill>
            <a:prstDash val="solid"/>
            <a:miter lim="800000"/>
            <a:headEnd type="none" w="sm" len="sm"/>
            <a:tailEnd type="triangle" w="med" len="med"/>
          </a:ln>
        </p:spPr>
      </p:cxnSp>
      <p:sp>
        <p:nvSpPr>
          <p:cNvPr id="151" name="Google Shape;151;p4"/>
          <p:cNvSpPr/>
          <p:nvPr/>
        </p:nvSpPr>
        <p:spPr>
          <a:xfrm>
            <a:off x="987539" y="1277286"/>
            <a:ext cx="1102659" cy="2153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a:off x="2520504" y="1788258"/>
            <a:ext cx="3818965" cy="10356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t="74783" r="54320"/>
          <a:stretch/>
        </p:blipFill>
        <p:spPr>
          <a:xfrm>
            <a:off x="564639" y="4998604"/>
            <a:ext cx="3180209" cy="1223121"/>
          </a:xfrm>
          <a:prstGeom prst="rect">
            <a:avLst/>
          </a:prstGeom>
          <a:noFill/>
          <a:ln>
            <a:noFill/>
          </a:ln>
        </p:spPr>
      </p:pic>
      <p:pic>
        <p:nvPicPr>
          <p:cNvPr id="154" name="Google Shape;154;p4"/>
          <p:cNvPicPr preferRelativeResize="0"/>
          <p:nvPr/>
        </p:nvPicPr>
        <p:blipFill rotWithShape="1">
          <a:blip r:embed="rId3">
            <a:alphaModFix/>
          </a:blip>
          <a:srcRect l="82871" t="14386" r="3301" b="72572"/>
          <a:stretch/>
        </p:blipFill>
        <p:spPr>
          <a:xfrm rot="-606912">
            <a:off x="5405518" y="1778931"/>
            <a:ext cx="962527" cy="632573"/>
          </a:xfrm>
          <a:prstGeom prst="rect">
            <a:avLst/>
          </a:prstGeom>
          <a:noFill/>
          <a:ln>
            <a:noFill/>
          </a:ln>
        </p:spPr>
      </p:pic>
      <p:pic>
        <p:nvPicPr>
          <p:cNvPr id="155" name="Google Shape;155;p4"/>
          <p:cNvPicPr preferRelativeResize="0"/>
          <p:nvPr/>
        </p:nvPicPr>
        <p:blipFill rotWithShape="1">
          <a:blip r:embed="rId3">
            <a:alphaModFix/>
          </a:blip>
          <a:srcRect l="87705" t="27173" r="8151" b="15939"/>
          <a:stretch/>
        </p:blipFill>
        <p:spPr>
          <a:xfrm>
            <a:off x="8099145" y="2423752"/>
            <a:ext cx="288453" cy="3048708"/>
          </a:xfrm>
          <a:prstGeom prst="rect">
            <a:avLst/>
          </a:prstGeom>
          <a:noFill/>
          <a:ln>
            <a:noFill/>
          </a:ln>
        </p:spPr>
      </p:pic>
      <p:cxnSp>
        <p:nvCxnSpPr>
          <p:cNvPr id="156" name="Google Shape;156;p4"/>
          <p:cNvCxnSpPr/>
          <p:nvPr/>
        </p:nvCxnSpPr>
        <p:spPr>
          <a:xfrm rot="10800000" flipH="1">
            <a:off x="3784200" y="2631326"/>
            <a:ext cx="1854611" cy="2836366"/>
          </a:xfrm>
          <a:prstGeom prst="straightConnector1">
            <a:avLst/>
          </a:prstGeom>
          <a:noFill/>
          <a:ln w="25400" cap="flat" cmpd="sng">
            <a:solidFill>
              <a:schemeClr val="accent1"/>
            </a:solidFill>
            <a:prstDash val="solid"/>
            <a:miter lim="800000"/>
            <a:headEnd type="none" w="sm" len="sm"/>
            <a:tailEnd type="triangle" w="med" len="med"/>
          </a:ln>
        </p:spPr>
      </p:cxnSp>
      <p:pic>
        <p:nvPicPr>
          <p:cNvPr id="157" name="Google Shape;157;p4"/>
          <p:cNvPicPr preferRelativeResize="0"/>
          <p:nvPr/>
        </p:nvPicPr>
        <p:blipFill rotWithShape="1">
          <a:blip r:embed="rId3">
            <a:alphaModFix/>
          </a:blip>
          <a:srcRect l="82871" t="14386" r="3301" b="72572"/>
          <a:stretch/>
        </p:blipFill>
        <p:spPr>
          <a:xfrm rot="-2685893">
            <a:off x="7747819" y="1733744"/>
            <a:ext cx="962527" cy="632573"/>
          </a:xfrm>
          <a:prstGeom prst="rect">
            <a:avLst/>
          </a:prstGeom>
          <a:noFill/>
          <a:ln>
            <a:noFill/>
          </a:ln>
        </p:spPr>
      </p:pic>
      <p:pic>
        <p:nvPicPr>
          <p:cNvPr id="158" name="Google Shape;158;p4"/>
          <p:cNvPicPr preferRelativeResize="0"/>
          <p:nvPr/>
        </p:nvPicPr>
        <p:blipFill rotWithShape="1">
          <a:blip r:embed="rId4">
            <a:alphaModFix/>
          </a:blip>
          <a:srcRect l="32675" t="30193" r="48165" b="53173"/>
          <a:stretch/>
        </p:blipFill>
        <p:spPr>
          <a:xfrm>
            <a:off x="2351164" y="2269936"/>
            <a:ext cx="1484076" cy="897926"/>
          </a:xfrm>
          <a:prstGeom prst="rect">
            <a:avLst/>
          </a:prstGeom>
          <a:noFill/>
          <a:ln>
            <a:noFill/>
          </a:ln>
        </p:spPr>
      </p:pic>
      <p:pic>
        <p:nvPicPr>
          <p:cNvPr id="159" name="Google Shape;159;p4"/>
          <p:cNvPicPr preferRelativeResize="0"/>
          <p:nvPr/>
        </p:nvPicPr>
        <p:blipFill rotWithShape="1">
          <a:blip r:embed="rId4">
            <a:alphaModFix/>
          </a:blip>
          <a:srcRect l="17537" t="50415" r="71699" b="38293"/>
          <a:stretch/>
        </p:blipFill>
        <p:spPr>
          <a:xfrm rot="2504429">
            <a:off x="591541" y="2998474"/>
            <a:ext cx="833838" cy="609600"/>
          </a:xfrm>
          <a:prstGeom prst="rect">
            <a:avLst/>
          </a:prstGeom>
          <a:noFill/>
          <a:ln>
            <a:noFill/>
          </a:ln>
        </p:spPr>
      </p:pic>
      <p:sp>
        <p:nvSpPr>
          <p:cNvPr id="160" name="Google Shape;160;p4"/>
          <p:cNvSpPr txBox="1"/>
          <p:nvPr/>
        </p:nvSpPr>
        <p:spPr>
          <a:xfrm>
            <a:off x="3073462" y="2017300"/>
            <a:ext cx="1309974"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ABSORPTION &amp;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 </a:t>
            </a: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2325861" y="4904898"/>
            <a:ext cx="112768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a:t>
            </a:r>
            <a:endParaRPr sz="1400" b="0" i="0" u="none" strike="noStrike" cap="none">
              <a:solidFill>
                <a:srgbClr val="000000"/>
              </a:solidFill>
              <a:latin typeface="Arial"/>
              <a:ea typeface="Arial"/>
              <a:cs typeface="Arial"/>
              <a:sym typeface="Arial"/>
            </a:endParaRPr>
          </a:p>
        </p:txBody>
      </p:sp>
      <p:cxnSp>
        <p:nvCxnSpPr>
          <p:cNvPr id="162" name="Google Shape;162;p4"/>
          <p:cNvCxnSpPr/>
          <p:nvPr/>
        </p:nvCxnSpPr>
        <p:spPr>
          <a:xfrm>
            <a:off x="1538869" y="2689412"/>
            <a:ext cx="364133" cy="2191870"/>
          </a:xfrm>
          <a:prstGeom prst="straightConnector1">
            <a:avLst/>
          </a:prstGeom>
          <a:noFill/>
          <a:ln w="25400" cap="flat" cmpd="sng">
            <a:solidFill>
              <a:schemeClr val="accent1"/>
            </a:solidFill>
            <a:prstDash val="dash"/>
            <a:miter lim="800000"/>
            <a:headEnd type="none" w="sm" len="sm"/>
            <a:tailEnd type="triangle" w="med" len="med"/>
          </a:ln>
        </p:spPr>
      </p:cxnSp>
      <p:cxnSp>
        <p:nvCxnSpPr>
          <p:cNvPr id="163" name="Google Shape;163;p4"/>
          <p:cNvCxnSpPr/>
          <p:nvPr/>
        </p:nvCxnSpPr>
        <p:spPr>
          <a:xfrm>
            <a:off x="1534538" y="2689412"/>
            <a:ext cx="210478" cy="1293799"/>
          </a:xfrm>
          <a:prstGeom prst="straightConnector1">
            <a:avLst/>
          </a:prstGeom>
          <a:noFill/>
          <a:ln w="34925" cap="flat" cmpd="sng">
            <a:solidFill>
              <a:schemeClr val="accent1"/>
            </a:solidFill>
            <a:prstDash val="solid"/>
            <a:miter lim="800000"/>
            <a:headEnd type="none" w="sm" len="sm"/>
            <a:tailEnd type="none" w="sm" len="sm"/>
          </a:ln>
        </p:spPr>
      </p:cxnSp>
      <p:sp>
        <p:nvSpPr>
          <p:cNvPr id="164" name="Google Shape;164;p4"/>
          <p:cNvSpPr txBox="1"/>
          <p:nvPr/>
        </p:nvSpPr>
        <p:spPr>
          <a:xfrm>
            <a:off x="3652947" y="3376213"/>
            <a:ext cx="116249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ABSORPTION</a:t>
            </a:r>
            <a:endParaRPr sz="1400" b="0" i="0" u="none" strike="noStrike" cap="none">
              <a:solidFill>
                <a:srgbClr val="000000"/>
              </a:solidFill>
              <a:latin typeface="Arial"/>
              <a:ea typeface="Arial"/>
              <a:cs typeface="Arial"/>
              <a:sym typeface="Arial"/>
            </a:endParaRPr>
          </a:p>
        </p:txBody>
      </p:sp>
      <p:cxnSp>
        <p:nvCxnSpPr>
          <p:cNvPr id="165" name="Google Shape;165;p4"/>
          <p:cNvCxnSpPr/>
          <p:nvPr/>
        </p:nvCxnSpPr>
        <p:spPr>
          <a:xfrm>
            <a:off x="3762028" y="5495569"/>
            <a:ext cx="349736" cy="534872"/>
          </a:xfrm>
          <a:prstGeom prst="straightConnector1">
            <a:avLst/>
          </a:prstGeom>
          <a:noFill/>
          <a:ln w="25400" cap="flat" cmpd="sng">
            <a:solidFill>
              <a:schemeClr val="accent1"/>
            </a:solidFill>
            <a:prstDash val="dash"/>
            <a:miter lim="800000"/>
            <a:headEnd type="none" w="sm" len="sm"/>
            <a:tailEnd type="triangle" w="med" len="med"/>
          </a:ln>
        </p:spPr>
      </p:cxnSp>
      <p:cxnSp>
        <p:nvCxnSpPr>
          <p:cNvPr id="166" name="Google Shape;166;p4"/>
          <p:cNvCxnSpPr/>
          <p:nvPr/>
        </p:nvCxnSpPr>
        <p:spPr>
          <a:xfrm rot="10800000">
            <a:off x="3099816" y="5175504"/>
            <a:ext cx="657797" cy="282668"/>
          </a:xfrm>
          <a:prstGeom prst="straightConnector1">
            <a:avLst/>
          </a:prstGeom>
          <a:noFill/>
          <a:ln w="12700" cap="flat" cmpd="sng">
            <a:solidFill>
              <a:schemeClr val="accent1"/>
            </a:solidFill>
            <a:prstDash val="solid"/>
            <a:miter lim="800000"/>
            <a:headEnd type="none" w="sm" len="sm"/>
            <a:tailEnd type="triangle" w="med" len="med"/>
          </a:ln>
        </p:spPr>
      </p:cxnSp>
      <p:cxnSp>
        <p:nvCxnSpPr>
          <p:cNvPr id="167" name="Google Shape;167;p4"/>
          <p:cNvCxnSpPr/>
          <p:nvPr/>
        </p:nvCxnSpPr>
        <p:spPr>
          <a:xfrm rot="10800000">
            <a:off x="3632556" y="4828027"/>
            <a:ext cx="125057" cy="615859"/>
          </a:xfrm>
          <a:prstGeom prst="straightConnector1">
            <a:avLst/>
          </a:prstGeom>
          <a:noFill/>
          <a:ln w="12700" cap="flat" cmpd="sng">
            <a:solidFill>
              <a:schemeClr val="accent1"/>
            </a:solidFill>
            <a:prstDash val="solid"/>
            <a:miter lim="800000"/>
            <a:headEnd type="none" w="sm" len="sm"/>
            <a:tailEnd type="triangle" w="med" len="med"/>
          </a:ln>
        </p:spPr>
      </p:cxnSp>
      <p:sp>
        <p:nvSpPr>
          <p:cNvPr id="168" name="Google Shape;168;p4"/>
          <p:cNvSpPr txBox="1"/>
          <p:nvPr/>
        </p:nvSpPr>
        <p:spPr>
          <a:xfrm>
            <a:off x="459324" y="3752310"/>
            <a:ext cx="112768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a:t>
            </a:r>
            <a:endParaRPr sz="1400" b="0" i="0" u="none" strike="noStrike" cap="none">
              <a:solidFill>
                <a:srgbClr val="000000"/>
              </a:solidFill>
              <a:latin typeface="Arial"/>
              <a:ea typeface="Arial"/>
              <a:cs typeface="Arial"/>
              <a:sym typeface="Arial"/>
            </a:endParaRPr>
          </a:p>
        </p:txBody>
      </p:sp>
      <p:grpSp>
        <p:nvGrpSpPr>
          <p:cNvPr id="169" name="Google Shape;169;p4"/>
          <p:cNvGrpSpPr/>
          <p:nvPr/>
        </p:nvGrpSpPr>
        <p:grpSpPr>
          <a:xfrm rot="3055579">
            <a:off x="8416765" y="4384499"/>
            <a:ext cx="1002619" cy="1237634"/>
            <a:chOff x="8432030" y="4206251"/>
            <a:chExt cx="1002619" cy="1237634"/>
          </a:xfrm>
        </p:grpSpPr>
        <p:pic>
          <p:nvPicPr>
            <p:cNvPr id="170" name="Google Shape;170;p4"/>
            <p:cNvPicPr preferRelativeResize="0"/>
            <p:nvPr/>
          </p:nvPicPr>
          <p:blipFill rotWithShape="1">
            <a:blip r:embed="rId4">
              <a:alphaModFix/>
            </a:blip>
            <a:srcRect l="88134" t="71160" r="8284" b="15588"/>
            <a:stretch/>
          </p:blipFill>
          <p:spPr>
            <a:xfrm>
              <a:off x="8822088" y="4728626"/>
              <a:ext cx="277505" cy="715259"/>
            </a:xfrm>
            <a:prstGeom prst="rect">
              <a:avLst/>
            </a:prstGeom>
            <a:noFill/>
            <a:ln>
              <a:noFill/>
            </a:ln>
          </p:spPr>
        </p:pic>
        <p:sp>
          <p:nvSpPr>
            <p:cNvPr id="171" name="Google Shape;171;p4"/>
            <p:cNvSpPr/>
            <p:nvPr/>
          </p:nvSpPr>
          <p:spPr>
            <a:xfrm>
              <a:off x="8891359" y="4811283"/>
              <a:ext cx="223891" cy="1473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4"/>
            <p:cNvPicPr preferRelativeResize="0"/>
            <p:nvPr/>
          </p:nvPicPr>
          <p:blipFill rotWithShape="1">
            <a:blip r:embed="rId4">
              <a:alphaModFix/>
            </a:blip>
            <a:srcRect l="17537" t="50415" r="71699" b="38293"/>
            <a:stretch/>
          </p:blipFill>
          <p:spPr>
            <a:xfrm rot="-9464395">
              <a:off x="8516420" y="4341469"/>
              <a:ext cx="833838" cy="609600"/>
            </a:xfrm>
            <a:prstGeom prst="rect">
              <a:avLst/>
            </a:prstGeom>
            <a:noFill/>
            <a:ln>
              <a:noFill/>
            </a:ln>
          </p:spPr>
        </p:pic>
      </p:grpSp>
      <p:sp>
        <p:nvSpPr>
          <p:cNvPr id="173" name="Google Shape;173;p4"/>
          <p:cNvSpPr/>
          <p:nvPr/>
        </p:nvSpPr>
        <p:spPr>
          <a:xfrm>
            <a:off x="9434649" y="4767090"/>
            <a:ext cx="253699" cy="205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4" name="Google Shape;174;p4"/>
          <p:cNvGrpSpPr/>
          <p:nvPr/>
        </p:nvGrpSpPr>
        <p:grpSpPr>
          <a:xfrm rot="1614292">
            <a:off x="8589973" y="4113046"/>
            <a:ext cx="277505" cy="1440377"/>
            <a:chOff x="9410843" y="4003538"/>
            <a:chExt cx="277505" cy="1440377"/>
          </a:xfrm>
        </p:grpSpPr>
        <p:pic>
          <p:nvPicPr>
            <p:cNvPr id="175" name="Google Shape;175;p4"/>
            <p:cNvPicPr preferRelativeResize="0"/>
            <p:nvPr/>
          </p:nvPicPr>
          <p:blipFill rotWithShape="1">
            <a:blip r:embed="rId4">
              <a:alphaModFix/>
            </a:blip>
            <a:srcRect l="88134" t="71160" r="8284" b="15588"/>
            <a:stretch/>
          </p:blipFill>
          <p:spPr>
            <a:xfrm>
              <a:off x="9410843" y="4728656"/>
              <a:ext cx="277505" cy="715259"/>
            </a:xfrm>
            <a:prstGeom prst="rect">
              <a:avLst/>
            </a:prstGeom>
            <a:noFill/>
            <a:ln>
              <a:noFill/>
            </a:ln>
          </p:spPr>
        </p:pic>
        <p:cxnSp>
          <p:nvCxnSpPr>
            <p:cNvPr id="176" name="Google Shape;176;p4"/>
            <p:cNvCxnSpPr/>
            <p:nvPr/>
          </p:nvCxnSpPr>
          <p:spPr>
            <a:xfrm rot="10800000">
              <a:off x="9549595" y="4003538"/>
              <a:ext cx="11903" cy="968868"/>
            </a:xfrm>
            <a:prstGeom prst="straightConnector1">
              <a:avLst/>
            </a:prstGeom>
            <a:noFill/>
            <a:ln w="22225" cap="flat" cmpd="sng">
              <a:solidFill>
                <a:schemeClr val="accent1"/>
              </a:solidFill>
              <a:prstDash val="dash"/>
              <a:miter lim="800000"/>
              <a:headEnd type="none" w="sm" len="sm"/>
              <a:tailEnd type="triangle" w="med" len="med"/>
            </a:ln>
          </p:spPr>
        </p:cxnSp>
      </p:grpSp>
      <p:sp>
        <p:nvSpPr>
          <p:cNvPr id="177" name="Google Shape;177;p4"/>
          <p:cNvSpPr txBox="1"/>
          <p:nvPr/>
        </p:nvSpPr>
        <p:spPr>
          <a:xfrm>
            <a:off x="9293829" y="4553812"/>
            <a:ext cx="112768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a:t>
            </a:r>
            <a:endParaRPr sz="1400" b="0" i="0" u="none" strike="noStrike" cap="none">
              <a:solidFill>
                <a:srgbClr val="000000"/>
              </a:solidFill>
              <a:latin typeface="Arial"/>
              <a:ea typeface="Arial"/>
              <a:cs typeface="Arial"/>
              <a:sym typeface="Arial"/>
            </a:endParaRPr>
          </a:p>
        </p:txBody>
      </p:sp>
      <p:pic>
        <p:nvPicPr>
          <p:cNvPr id="178" name="Google Shape;178;p4"/>
          <p:cNvPicPr preferRelativeResize="0"/>
          <p:nvPr/>
        </p:nvPicPr>
        <p:blipFill rotWithShape="1">
          <a:blip r:embed="rId3">
            <a:alphaModFix/>
          </a:blip>
          <a:srcRect l="87705" t="27173" r="8151" b="15939"/>
          <a:stretch/>
        </p:blipFill>
        <p:spPr>
          <a:xfrm rot="976776">
            <a:off x="8376038" y="3228237"/>
            <a:ext cx="288453" cy="3048708"/>
          </a:xfrm>
          <a:prstGeom prst="rect">
            <a:avLst/>
          </a:prstGeom>
          <a:noFill/>
          <a:ln>
            <a:noFill/>
          </a:ln>
        </p:spPr>
      </p:pic>
      <p:pic>
        <p:nvPicPr>
          <p:cNvPr id="179" name="Google Shape;179;p4"/>
          <p:cNvPicPr preferRelativeResize="0"/>
          <p:nvPr/>
        </p:nvPicPr>
        <p:blipFill rotWithShape="1">
          <a:blip r:embed="rId4">
            <a:alphaModFix/>
          </a:blip>
          <a:srcRect l="26858" t="14275" r="58003" b="73514"/>
          <a:stretch/>
        </p:blipFill>
        <p:spPr>
          <a:xfrm>
            <a:off x="8515625" y="2769736"/>
            <a:ext cx="1172723" cy="659061"/>
          </a:xfrm>
          <a:prstGeom prst="rect">
            <a:avLst/>
          </a:prstGeom>
          <a:noFill/>
          <a:ln>
            <a:noFill/>
          </a:ln>
        </p:spPr>
      </p:pic>
      <p:sp>
        <p:nvSpPr>
          <p:cNvPr id="180" name="Google Shape;180;p4"/>
          <p:cNvSpPr txBox="1"/>
          <p:nvPr/>
        </p:nvSpPr>
        <p:spPr>
          <a:xfrm>
            <a:off x="8390438" y="2437654"/>
            <a:ext cx="1309974"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ABSORPTION &amp;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 </a:t>
            </a:r>
            <a:endParaRPr sz="1400" b="0" i="0" u="none" strike="noStrike" cap="none">
              <a:solidFill>
                <a:srgbClr val="000000"/>
              </a:solidFill>
              <a:latin typeface="Arial"/>
              <a:ea typeface="Arial"/>
              <a:cs typeface="Arial"/>
              <a:sym typeface="Arial"/>
            </a:endParaRPr>
          </a:p>
        </p:txBody>
      </p:sp>
      <p:sp>
        <p:nvSpPr>
          <p:cNvPr id="181" name="Google Shape;181;p4"/>
          <p:cNvSpPr txBox="1"/>
          <p:nvPr/>
        </p:nvSpPr>
        <p:spPr>
          <a:xfrm>
            <a:off x="8854298" y="3881388"/>
            <a:ext cx="116249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ABSORPTION</a:t>
            </a:r>
            <a:endParaRPr sz="1400" b="0" i="0" u="none" strike="noStrike" cap="none">
              <a:solidFill>
                <a:srgbClr val="000000"/>
              </a:solidFill>
              <a:latin typeface="Arial"/>
              <a:ea typeface="Arial"/>
              <a:cs typeface="Arial"/>
              <a:sym typeface="Arial"/>
            </a:endParaRPr>
          </a:p>
        </p:txBody>
      </p:sp>
      <p:grpSp>
        <p:nvGrpSpPr>
          <p:cNvPr id="182" name="Google Shape;182;p4"/>
          <p:cNvGrpSpPr/>
          <p:nvPr/>
        </p:nvGrpSpPr>
        <p:grpSpPr>
          <a:xfrm rot="-9146705">
            <a:off x="3865577" y="3627857"/>
            <a:ext cx="368464" cy="1843746"/>
            <a:chOff x="1686938" y="2841812"/>
            <a:chExt cx="368464" cy="2191870"/>
          </a:xfrm>
        </p:grpSpPr>
        <p:cxnSp>
          <p:nvCxnSpPr>
            <p:cNvPr id="183" name="Google Shape;183;p4"/>
            <p:cNvCxnSpPr/>
            <p:nvPr/>
          </p:nvCxnSpPr>
          <p:spPr>
            <a:xfrm>
              <a:off x="1691269" y="2841812"/>
              <a:ext cx="364133" cy="2191870"/>
            </a:xfrm>
            <a:prstGeom prst="straightConnector1">
              <a:avLst/>
            </a:prstGeom>
            <a:noFill/>
            <a:ln w="25400" cap="flat" cmpd="sng">
              <a:solidFill>
                <a:schemeClr val="accent1"/>
              </a:solidFill>
              <a:prstDash val="dash"/>
              <a:miter lim="800000"/>
              <a:headEnd type="none" w="sm" len="sm"/>
              <a:tailEnd type="triangle" w="med" len="med"/>
            </a:ln>
          </p:spPr>
        </p:cxnSp>
        <p:cxnSp>
          <p:nvCxnSpPr>
            <p:cNvPr id="184" name="Google Shape;184;p4"/>
            <p:cNvCxnSpPr/>
            <p:nvPr/>
          </p:nvCxnSpPr>
          <p:spPr>
            <a:xfrm>
              <a:off x="1686938" y="2841812"/>
              <a:ext cx="210478" cy="1293799"/>
            </a:xfrm>
            <a:prstGeom prst="straightConnector1">
              <a:avLst/>
            </a:prstGeom>
            <a:noFill/>
            <a:ln w="34925" cap="flat" cmpd="sng">
              <a:solidFill>
                <a:schemeClr val="accent1"/>
              </a:solidFill>
              <a:prstDash val="solid"/>
              <a:miter lim="800000"/>
              <a:headEnd type="none" w="sm" len="sm"/>
              <a:tailEnd type="none" w="sm" len="sm"/>
            </a:ln>
          </p:spPr>
        </p:cxnSp>
      </p:grpSp>
      <p:pic>
        <p:nvPicPr>
          <p:cNvPr id="185" name="Google Shape;185;p4"/>
          <p:cNvPicPr preferRelativeResize="0"/>
          <p:nvPr/>
        </p:nvPicPr>
        <p:blipFill rotWithShape="1">
          <a:blip r:embed="rId4">
            <a:alphaModFix/>
          </a:blip>
          <a:srcRect l="17537" t="50415" r="71699" b="38293"/>
          <a:stretch/>
        </p:blipFill>
        <p:spPr>
          <a:xfrm rot="-6364137">
            <a:off x="5107445" y="3722518"/>
            <a:ext cx="833838" cy="609600"/>
          </a:xfrm>
          <a:prstGeom prst="rect">
            <a:avLst/>
          </a:prstGeom>
          <a:noFill/>
          <a:ln>
            <a:noFill/>
          </a:ln>
        </p:spPr>
      </p:pic>
      <p:cxnSp>
        <p:nvCxnSpPr>
          <p:cNvPr id="186" name="Google Shape;186;p4"/>
          <p:cNvCxnSpPr/>
          <p:nvPr/>
        </p:nvCxnSpPr>
        <p:spPr>
          <a:xfrm rot="10800000" flipH="1">
            <a:off x="3784200" y="4194855"/>
            <a:ext cx="1573249" cy="1237635"/>
          </a:xfrm>
          <a:prstGeom prst="straightConnector1">
            <a:avLst/>
          </a:prstGeom>
          <a:noFill/>
          <a:ln w="22225" cap="flat" cmpd="sng">
            <a:solidFill>
              <a:schemeClr val="accent1"/>
            </a:solidFill>
            <a:prstDash val="solid"/>
            <a:miter lim="800000"/>
            <a:headEnd type="none" w="sm" len="sm"/>
            <a:tailEnd type="none" w="sm" len="sm"/>
          </a:ln>
        </p:spPr>
      </p:cxnSp>
      <p:sp>
        <p:nvSpPr>
          <p:cNvPr id="187" name="Google Shape;187;p4"/>
          <p:cNvSpPr txBox="1"/>
          <p:nvPr/>
        </p:nvSpPr>
        <p:spPr>
          <a:xfrm>
            <a:off x="5239465" y="3501015"/>
            <a:ext cx="112768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SCATTERING</a:t>
            </a:r>
            <a:endParaRPr sz="1400" b="0" i="0" u="none" strike="noStrike" cap="none">
              <a:solidFill>
                <a:srgbClr val="000000"/>
              </a:solidFill>
              <a:latin typeface="Arial"/>
              <a:ea typeface="Arial"/>
              <a:cs typeface="Arial"/>
              <a:sym typeface="Arial"/>
            </a:endParaRPr>
          </a:p>
        </p:txBody>
      </p:sp>
      <p:cxnSp>
        <p:nvCxnSpPr>
          <p:cNvPr id="188" name="Google Shape;188;p4"/>
          <p:cNvCxnSpPr/>
          <p:nvPr/>
        </p:nvCxnSpPr>
        <p:spPr>
          <a:xfrm flipH="1">
            <a:off x="1032308" y="2603894"/>
            <a:ext cx="177029" cy="536536"/>
          </a:xfrm>
          <a:prstGeom prst="straightConnector1">
            <a:avLst/>
          </a:prstGeom>
          <a:noFill/>
          <a:ln w="28575" cap="flat" cmpd="sng">
            <a:solidFill>
              <a:schemeClr val="accent1"/>
            </a:solidFill>
            <a:prstDash val="solid"/>
            <a:miter lim="800000"/>
            <a:headEnd type="none" w="sm" len="sm"/>
            <a:tailEnd type="none" w="sm" len="sm"/>
          </a:ln>
        </p:spPr>
      </p:cxnSp>
      <p:cxnSp>
        <p:nvCxnSpPr>
          <p:cNvPr id="189" name="Google Shape;189;p4"/>
          <p:cNvCxnSpPr/>
          <p:nvPr/>
        </p:nvCxnSpPr>
        <p:spPr>
          <a:xfrm>
            <a:off x="2054948" y="2334909"/>
            <a:ext cx="694453" cy="351272"/>
          </a:xfrm>
          <a:prstGeom prst="straightConnector1">
            <a:avLst/>
          </a:prstGeom>
          <a:noFill/>
          <a:ln w="28575" cap="flat" cmpd="sng">
            <a:solidFill>
              <a:schemeClr val="accent1"/>
            </a:solidFill>
            <a:prstDash val="solid"/>
            <a:miter lim="800000"/>
            <a:headEnd type="none" w="sm" len="sm"/>
            <a:tailEnd type="none" w="sm" len="sm"/>
          </a:ln>
        </p:spPr>
      </p:cxnSp>
      <p:sp>
        <p:nvSpPr>
          <p:cNvPr id="190" name="Google Shape;190;p4"/>
          <p:cNvSpPr/>
          <p:nvPr/>
        </p:nvSpPr>
        <p:spPr>
          <a:xfrm>
            <a:off x="7910391" y="5483574"/>
            <a:ext cx="442080" cy="8384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
          <p:cNvSpPr txBox="1"/>
          <p:nvPr/>
        </p:nvSpPr>
        <p:spPr>
          <a:xfrm>
            <a:off x="4094377" y="5732923"/>
            <a:ext cx="116249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ABSORPTION</a:t>
            </a:r>
            <a:endParaRPr sz="1400" b="0" i="0" u="none" strike="noStrike" cap="none">
              <a:solidFill>
                <a:srgbClr val="000000"/>
              </a:solidFill>
              <a:latin typeface="Arial"/>
              <a:ea typeface="Arial"/>
              <a:cs typeface="Arial"/>
              <a:sym typeface="Arial"/>
            </a:endParaRPr>
          </a:p>
        </p:txBody>
      </p:sp>
      <p:sp>
        <p:nvSpPr>
          <p:cNvPr id="192" name="Google Shape;192;p4"/>
          <p:cNvSpPr txBox="1"/>
          <p:nvPr/>
        </p:nvSpPr>
        <p:spPr>
          <a:xfrm>
            <a:off x="7885433" y="5725857"/>
            <a:ext cx="93006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Narrow"/>
                <a:ea typeface="Arial Narrow"/>
                <a:cs typeface="Arial Narrow"/>
                <a:sym typeface="Arial Narrow"/>
              </a:rPr>
              <a:t>EMISSION</a:t>
            </a:r>
            <a:endParaRPr sz="1400" b="0" i="0" u="none" strike="noStrike" cap="none">
              <a:solidFill>
                <a:srgbClr val="000000"/>
              </a:solidFill>
              <a:latin typeface="Arial"/>
              <a:ea typeface="Arial"/>
              <a:cs typeface="Arial"/>
              <a:sym typeface="Arial"/>
            </a:endParaRPr>
          </a:p>
        </p:txBody>
      </p:sp>
      <p:pic>
        <p:nvPicPr>
          <p:cNvPr id="193" name="Google Shape;193;p4"/>
          <p:cNvPicPr preferRelativeResize="0"/>
          <p:nvPr/>
        </p:nvPicPr>
        <p:blipFill rotWithShape="1">
          <a:blip r:embed="rId4">
            <a:alphaModFix/>
          </a:blip>
          <a:srcRect l="2897" r="80758" b="69274"/>
          <a:stretch/>
        </p:blipFill>
        <p:spPr>
          <a:xfrm>
            <a:off x="806407" y="977453"/>
            <a:ext cx="1266120" cy="1658641"/>
          </a:xfrm>
          <a:prstGeom prst="rect">
            <a:avLst/>
          </a:prstGeom>
          <a:noFill/>
          <a:ln>
            <a:noFill/>
          </a:ln>
        </p:spPr>
      </p:pic>
      <p:sp>
        <p:nvSpPr>
          <p:cNvPr id="194" name="Google Shape;194;p4"/>
          <p:cNvSpPr/>
          <p:nvPr/>
        </p:nvSpPr>
        <p:spPr>
          <a:xfrm>
            <a:off x="1534538" y="2437654"/>
            <a:ext cx="555660" cy="19367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4"/>
          <p:cNvSpPr/>
          <p:nvPr/>
        </p:nvSpPr>
        <p:spPr>
          <a:xfrm>
            <a:off x="930399" y="977453"/>
            <a:ext cx="1159799" cy="2998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p4"/>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E</a:t>
            </a:r>
            <a:r>
              <a:rPr lang="en-US" sz="3200">
                <a:latin typeface="Arial Narrow"/>
                <a:ea typeface="Arial Narrow"/>
                <a:cs typeface="Arial Narrow"/>
                <a:sym typeface="Arial Narrow"/>
              </a:rPr>
              <a:t>lectromagnetic </a:t>
            </a:r>
            <a:r>
              <a:rPr lang="en-US">
                <a:latin typeface="Arial Narrow"/>
                <a:ea typeface="Arial Narrow"/>
                <a:cs typeface="Arial Narrow"/>
                <a:sym typeface="Arial Narrow"/>
              </a:rPr>
              <a:t>Radiation</a:t>
            </a:r>
            <a:r>
              <a:rPr lang="en-US" sz="3200">
                <a:latin typeface="Arial Narrow"/>
                <a:ea typeface="Arial Narrow"/>
                <a:cs typeface="Arial Narrow"/>
                <a:sym typeface="Arial Narrow"/>
              </a:rPr>
              <a:t> (EMR)</a:t>
            </a:r>
            <a:endParaRPr>
              <a:latin typeface="Arial Narrow"/>
              <a:ea typeface="Arial Narrow"/>
              <a:cs typeface="Arial Narrow"/>
              <a:sym typeface="Arial Narrow"/>
            </a:endParaRPr>
          </a:p>
        </p:txBody>
      </p:sp>
      <p:sp>
        <p:nvSpPr>
          <p:cNvPr id="203" name="Google Shape;203;p5"/>
          <p:cNvSpPr txBox="1"/>
          <p:nvPr/>
        </p:nvSpPr>
        <p:spPr>
          <a:xfrm>
            <a:off x="1200192" y="1284827"/>
            <a:ext cx="10991807" cy="1166382"/>
          </a:xfrm>
          <a:prstGeom prst="rect">
            <a:avLst/>
          </a:prstGeom>
          <a:noFill/>
          <a:ln>
            <a:noFill/>
          </a:ln>
        </p:spPr>
        <p:txBody>
          <a:bodyPr spcFirstLastPara="1" wrap="square" lIns="91375" tIns="45675" rIns="91375" bIns="45675" anchor="t" anchorCtr="0">
            <a:spAutoFit/>
          </a:bodyPr>
          <a:lstStyle/>
          <a:p>
            <a:pPr marL="285750" marR="0" lvl="0" indent="-28575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Energy is emitted from the sun and the surface of the Earth</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27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Photons travel at different wavelengths</a:t>
            </a:r>
            <a:endParaRPr sz="1800" b="0" i="0" u="none" strike="noStrike" cap="none">
              <a:solidFill>
                <a:srgbClr val="262626"/>
              </a:solidFill>
              <a:latin typeface="Arial"/>
              <a:ea typeface="Arial"/>
              <a:cs typeface="Arial"/>
              <a:sym typeface="Arial"/>
            </a:endParaRPr>
          </a:p>
          <a:p>
            <a:pPr marL="285750" marR="0" lvl="0" indent="-285750" algn="l" rtl="0">
              <a:lnSpc>
                <a:spcPct val="120000"/>
              </a:lnSpc>
              <a:spcBef>
                <a:spcPts val="270"/>
              </a:spcBef>
              <a:spcAft>
                <a:spcPts val="0"/>
              </a:spcAft>
              <a:buClr>
                <a:srgbClr val="262626"/>
              </a:buClr>
              <a:buSzPts val="1800"/>
              <a:buFont typeface="Arial"/>
              <a:buChar char="•"/>
            </a:pPr>
            <a:r>
              <a:rPr lang="en-US" sz="1800" b="0" i="0" u="none" strike="noStrike" cap="none">
                <a:solidFill>
                  <a:srgbClr val="262626"/>
                </a:solidFill>
                <a:latin typeface="Arial"/>
                <a:ea typeface="Arial"/>
                <a:cs typeface="Arial"/>
                <a:sym typeface="Arial"/>
              </a:rPr>
              <a:t>Visible, infrared, and microwave wavelengths bands are most useful for remote sensing</a:t>
            </a:r>
            <a:endParaRPr sz="1400" b="0" i="0" u="none" strike="noStrike" cap="none">
              <a:solidFill>
                <a:srgbClr val="000000"/>
              </a:solidFill>
              <a:latin typeface="Arial"/>
              <a:ea typeface="Arial"/>
              <a:cs typeface="Arial"/>
              <a:sym typeface="Arial"/>
            </a:endParaRPr>
          </a:p>
        </p:txBody>
      </p:sp>
      <p:sp>
        <p:nvSpPr>
          <p:cNvPr id="204" name="Google Shape;204;p5"/>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pic>
        <p:nvPicPr>
          <p:cNvPr id="205" name="Google Shape;205;p5"/>
          <p:cNvPicPr preferRelativeResize="0"/>
          <p:nvPr/>
        </p:nvPicPr>
        <p:blipFill rotWithShape="1">
          <a:blip r:embed="rId3">
            <a:alphaModFix/>
          </a:blip>
          <a:srcRect t="47438"/>
          <a:stretch/>
        </p:blipFill>
        <p:spPr>
          <a:xfrm>
            <a:off x="970433" y="4146715"/>
            <a:ext cx="9525000" cy="2015968"/>
          </a:xfrm>
          <a:prstGeom prst="rect">
            <a:avLst/>
          </a:prstGeom>
          <a:noFill/>
          <a:ln>
            <a:noFill/>
          </a:ln>
        </p:spPr>
      </p:pic>
      <p:sp>
        <p:nvSpPr>
          <p:cNvPr id="206" name="Google Shape;206;p5"/>
          <p:cNvSpPr txBox="1"/>
          <p:nvPr/>
        </p:nvSpPr>
        <p:spPr>
          <a:xfrm>
            <a:off x="4620823" y="3574237"/>
            <a:ext cx="1242776"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Arial Narrow"/>
                <a:ea typeface="Arial Narrow"/>
                <a:cs typeface="Arial Narrow"/>
                <a:sym typeface="Arial Narrow"/>
              </a:rPr>
              <a:t>Visible Light</a:t>
            </a: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5143444" y="3868788"/>
            <a:ext cx="138224" cy="233083"/>
          </a:xfrm>
          <a:prstGeom prst="downArrow">
            <a:avLst>
              <a:gd name="adj1" fmla="val 50000"/>
              <a:gd name="adj2" fmla="val 50000"/>
            </a:avLst>
          </a:prstGeom>
          <a:solidFill>
            <a:srgbClr val="595959"/>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8" name="Google Shape;208;p5"/>
          <p:cNvGrpSpPr/>
          <p:nvPr/>
        </p:nvGrpSpPr>
        <p:grpSpPr>
          <a:xfrm>
            <a:off x="2060448" y="5178307"/>
            <a:ext cx="7844417" cy="896890"/>
            <a:chOff x="2060448" y="5178307"/>
            <a:chExt cx="7844417" cy="896890"/>
          </a:xfrm>
        </p:grpSpPr>
        <p:sp>
          <p:nvSpPr>
            <p:cNvPr id="209" name="Google Shape;209;p5"/>
            <p:cNvSpPr txBox="1"/>
            <p:nvPr/>
          </p:nvSpPr>
          <p:spPr>
            <a:xfrm>
              <a:off x="2060448"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10" name="Google Shape;210;p5"/>
            <p:cNvSpPr txBox="1"/>
            <p:nvPr/>
          </p:nvSpPr>
          <p:spPr>
            <a:xfrm>
              <a:off x="3122180"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11" name="Google Shape;211;p5"/>
            <p:cNvSpPr txBox="1"/>
            <p:nvPr/>
          </p:nvSpPr>
          <p:spPr>
            <a:xfrm>
              <a:off x="4183912"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12" name="Google Shape;212;p5"/>
            <p:cNvSpPr txBox="1"/>
            <p:nvPr/>
          </p:nvSpPr>
          <p:spPr>
            <a:xfrm>
              <a:off x="5245644"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13" name="Google Shape;213;p5"/>
            <p:cNvSpPr txBox="1"/>
            <p:nvPr/>
          </p:nvSpPr>
          <p:spPr>
            <a:xfrm>
              <a:off x="6307376"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7306591"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15" name="Google Shape;215;p5"/>
            <p:cNvSpPr txBox="1"/>
            <p:nvPr/>
          </p:nvSpPr>
          <p:spPr>
            <a:xfrm>
              <a:off x="8305806"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16" name="Google Shape;216;p5"/>
            <p:cNvSpPr txBox="1"/>
            <p:nvPr/>
          </p:nvSpPr>
          <p:spPr>
            <a:xfrm>
              <a:off x="9305021"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17" name="Google Shape;217;p5"/>
            <p:cNvSpPr txBox="1"/>
            <p:nvPr/>
          </p:nvSpPr>
          <p:spPr>
            <a:xfrm>
              <a:off x="4367871" y="5675087"/>
              <a:ext cx="283645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WAVELENGTH </a:t>
              </a:r>
              <a:r>
                <a:rPr lang="en-US" sz="20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grpSp>
      <p:sp>
        <p:nvSpPr>
          <p:cNvPr id="218" name="Google Shape;218;p5"/>
          <p:cNvSpPr/>
          <p:nvPr/>
        </p:nvSpPr>
        <p:spPr>
          <a:xfrm>
            <a:off x="4846273" y="3302000"/>
            <a:ext cx="3677967" cy="2373087"/>
          </a:xfrm>
          <a:prstGeom prst="rect">
            <a:avLst/>
          </a:prstGeom>
          <a:solidFill>
            <a:srgbClr val="1E5C90">
              <a:alpha val="4000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p5"/>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Natural sources of EMR come from black body radiation</a:t>
            </a:r>
            <a:endParaRPr sz="3200" i="1">
              <a:latin typeface="Arial Narrow"/>
              <a:ea typeface="Arial Narrow"/>
              <a:cs typeface="Arial Narrow"/>
              <a:sym typeface="Arial Narrow"/>
            </a:endParaRPr>
          </a:p>
        </p:txBody>
      </p:sp>
      <p:sp>
        <p:nvSpPr>
          <p:cNvPr id="226" name="Google Shape;226;p6"/>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227" name="Google Shape;227;p6"/>
          <p:cNvSpPr txBox="1"/>
          <p:nvPr/>
        </p:nvSpPr>
        <p:spPr>
          <a:xfrm>
            <a:off x="6748734" y="1904402"/>
            <a:ext cx="5178819"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All “things” or “bodies” emit (EMR)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 spectrum of the emission depends on the temperature of the body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lower temperatures: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intensity of the emissions decreases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peak of the emissions curve shifts to longer wavelengths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228" name="Google Shape;228;p6"/>
          <p:cNvPicPr preferRelativeResize="0"/>
          <p:nvPr/>
        </p:nvPicPr>
        <p:blipFill rotWithShape="1">
          <a:blip r:embed="rId3">
            <a:alphaModFix/>
          </a:blip>
          <a:srcRect r="32596"/>
          <a:stretch/>
        </p:blipFill>
        <p:spPr>
          <a:xfrm>
            <a:off x="1200193" y="1887030"/>
            <a:ext cx="4772371" cy="4360383"/>
          </a:xfrm>
          <a:prstGeom prst="rect">
            <a:avLst/>
          </a:prstGeom>
          <a:noFill/>
          <a:ln>
            <a:noFill/>
          </a:ln>
        </p:spPr>
      </p:pic>
      <p:sp>
        <p:nvSpPr>
          <p:cNvPr id="229" name="Google Shape;229;p6"/>
          <p:cNvSpPr/>
          <p:nvPr/>
        </p:nvSpPr>
        <p:spPr>
          <a:xfrm>
            <a:off x="1200193" y="1427409"/>
            <a:ext cx="48093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Narrow"/>
                <a:ea typeface="Arial Narrow"/>
                <a:cs typeface="Arial Narrow"/>
                <a:sym typeface="Arial Narrow"/>
              </a:rPr>
              <a:t>Black body emissions as a function of temperature </a:t>
            </a: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rot="-5400000">
            <a:off x="-495443" y="3485444"/>
            <a:ext cx="28087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Narrow"/>
                <a:ea typeface="Arial Narrow"/>
                <a:cs typeface="Arial Narrow"/>
                <a:sym typeface="Arial Narrow"/>
              </a:rPr>
              <a:t>Emissions intensity (relative)</a:t>
            </a:r>
            <a:endParaRPr sz="1800" b="0" i="0" u="none" strike="noStrike" cap="none">
              <a:solidFill>
                <a:schemeClr val="dk1"/>
              </a:solidFill>
              <a:latin typeface="Calibri"/>
              <a:ea typeface="Calibri"/>
              <a:cs typeface="Calibri"/>
              <a:sym typeface="Calibri"/>
            </a:endParaRPr>
          </a:p>
        </p:txBody>
      </p:sp>
      <p:sp>
        <p:nvSpPr>
          <p:cNvPr id="231" name="Google Shape;231;p6"/>
          <p:cNvSpPr txBox="1"/>
          <p:nvPr/>
        </p:nvSpPr>
        <p:spPr>
          <a:xfrm>
            <a:off x="1200194" y="5709401"/>
            <a:ext cx="477237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WAVELENGTH </a:t>
            </a:r>
            <a:r>
              <a:rPr lang="en-US" sz="18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pic>
        <p:nvPicPr>
          <p:cNvPr id="232" name="Google Shape;232;p6"/>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Satellite sensors measure electromagnetic </a:t>
            </a:r>
            <a:r>
              <a:rPr lang="en-US">
                <a:latin typeface="Arial Narrow"/>
                <a:ea typeface="Arial Narrow"/>
                <a:cs typeface="Arial Narrow"/>
                <a:sym typeface="Arial Narrow"/>
              </a:rPr>
              <a:t>radiation</a:t>
            </a:r>
            <a:r>
              <a:rPr lang="en-US" sz="3200">
                <a:latin typeface="Arial Narrow"/>
                <a:ea typeface="Arial Narrow"/>
                <a:cs typeface="Arial Narrow"/>
                <a:sym typeface="Arial Narrow"/>
              </a:rPr>
              <a:t> (EMR)</a:t>
            </a:r>
            <a:endParaRPr>
              <a:latin typeface="Arial Narrow"/>
              <a:ea typeface="Arial Narrow"/>
              <a:cs typeface="Arial Narrow"/>
              <a:sym typeface="Arial Narrow"/>
            </a:endParaRPr>
          </a:p>
        </p:txBody>
      </p:sp>
      <p:sp>
        <p:nvSpPr>
          <p:cNvPr id="239" name="Google Shape;239;p7"/>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240" name="Google Shape;240;p7"/>
          <p:cNvSpPr/>
          <p:nvPr/>
        </p:nvSpPr>
        <p:spPr>
          <a:xfrm>
            <a:off x="10766713" y="6268522"/>
            <a:ext cx="10567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Arial"/>
                <a:ea typeface="Arial"/>
                <a:cs typeface="Arial"/>
                <a:sym typeface="Arial"/>
              </a:rPr>
              <a:t>Remote </a:t>
            </a:r>
            <a:endParaRPr sz="1800" b="0" i="0" u="none" strike="noStrike" cap="none">
              <a:solidFill>
                <a:schemeClr val="dk1"/>
              </a:solidFill>
              <a:latin typeface="Calibri"/>
              <a:ea typeface="Calibri"/>
              <a:cs typeface="Calibri"/>
              <a:sym typeface="Calibri"/>
            </a:endParaRPr>
          </a:p>
        </p:txBody>
      </p:sp>
      <p:pic>
        <p:nvPicPr>
          <p:cNvPr id="241" name="Google Shape;241;p7"/>
          <p:cNvPicPr preferRelativeResize="0"/>
          <p:nvPr/>
        </p:nvPicPr>
        <p:blipFill rotWithShape="1">
          <a:blip r:embed="rId3">
            <a:alphaModFix/>
          </a:blip>
          <a:srcRect t="45360"/>
          <a:stretch/>
        </p:blipFill>
        <p:spPr>
          <a:xfrm>
            <a:off x="954150" y="4074288"/>
            <a:ext cx="9525000" cy="2095645"/>
          </a:xfrm>
          <a:prstGeom prst="rect">
            <a:avLst/>
          </a:prstGeom>
          <a:noFill/>
          <a:ln>
            <a:noFill/>
          </a:ln>
        </p:spPr>
      </p:pic>
      <p:pic>
        <p:nvPicPr>
          <p:cNvPr id="242" name="Google Shape;242;p7"/>
          <p:cNvPicPr preferRelativeResize="0"/>
          <p:nvPr/>
        </p:nvPicPr>
        <p:blipFill rotWithShape="1">
          <a:blip r:embed="rId4">
            <a:alphaModFix/>
          </a:blip>
          <a:srcRect l="-201179" r="-213089"/>
          <a:stretch/>
        </p:blipFill>
        <p:spPr>
          <a:xfrm>
            <a:off x="1488558" y="1780768"/>
            <a:ext cx="8452883" cy="2227718"/>
          </a:xfrm>
          <a:prstGeom prst="rect">
            <a:avLst/>
          </a:prstGeom>
          <a:noFill/>
          <a:ln w="25400" cap="flat" cmpd="sng">
            <a:solidFill>
              <a:schemeClr val="dk1"/>
            </a:solidFill>
            <a:prstDash val="solid"/>
            <a:round/>
            <a:headEnd type="none" w="sm" len="sm"/>
            <a:tailEnd type="none" w="sm" len="sm"/>
          </a:ln>
        </p:spPr>
      </p:pic>
      <p:sp>
        <p:nvSpPr>
          <p:cNvPr id="243" name="Google Shape;243;p7"/>
          <p:cNvSpPr txBox="1"/>
          <p:nvPr/>
        </p:nvSpPr>
        <p:spPr>
          <a:xfrm>
            <a:off x="4445944" y="1409313"/>
            <a:ext cx="23986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small">
                <a:solidFill>
                  <a:schemeClr val="dk1"/>
                </a:solidFill>
                <a:latin typeface="Arial"/>
                <a:ea typeface="Arial"/>
                <a:cs typeface="Arial"/>
                <a:sym typeface="Arial"/>
              </a:rPr>
              <a:t>Black Body Emissions </a:t>
            </a:r>
            <a:endParaRPr sz="1400" b="0" i="0" u="none" strike="noStrike" cap="none">
              <a:solidFill>
                <a:srgbClr val="000000"/>
              </a:solidFill>
              <a:latin typeface="Arial"/>
              <a:ea typeface="Arial"/>
              <a:cs typeface="Arial"/>
              <a:sym typeface="Arial"/>
            </a:endParaRPr>
          </a:p>
        </p:txBody>
      </p:sp>
      <p:cxnSp>
        <p:nvCxnSpPr>
          <p:cNvPr id="244" name="Google Shape;244;p7"/>
          <p:cNvCxnSpPr>
            <a:stCxn id="245" idx="3"/>
          </p:cNvCxnSpPr>
          <p:nvPr/>
        </p:nvCxnSpPr>
        <p:spPr>
          <a:xfrm>
            <a:off x="4485562" y="2902329"/>
            <a:ext cx="756300" cy="435900"/>
          </a:xfrm>
          <a:prstGeom prst="straightConnector1">
            <a:avLst/>
          </a:prstGeom>
          <a:noFill/>
          <a:ln w="38100" cap="flat" cmpd="sng">
            <a:solidFill>
              <a:schemeClr val="dk1"/>
            </a:solidFill>
            <a:prstDash val="solid"/>
            <a:miter lim="800000"/>
            <a:headEnd type="none" w="sm" len="sm"/>
            <a:tailEnd type="triangle" w="med" len="med"/>
          </a:ln>
        </p:spPr>
      </p:cxnSp>
      <p:cxnSp>
        <p:nvCxnSpPr>
          <p:cNvPr id="246" name="Google Shape;246;p7"/>
          <p:cNvCxnSpPr>
            <a:stCxn id="247" idx="1"/>
          </p:cNvCxnSpPr>
          <p:nvPr/>
        </p:nvCxnSpPr>
        <p:spPr>
          <a:xfrm flipH="1">
            <a:off x="5884800" y="2702274"/>
            <a:ext cx="820800" cy="1100400"/>
          </a:xfrm>
          <a:prstGeom prst="straightConnector1">
            <a:avLst/>
          </a:prstGeom>
          <a:noFill/>
          <a:ln w="38100" cap="flat" cmpd="sng">
            <a:solidFill>
              <a:schemeClr val="dk1"/>
            </a:solidFill>
            <a:prstDash val="solid"/>
            <a:miter lim="800000"/>
            <a:headEnd type="none" w="sm" len="sm"/>
            <a:tailEnd type="triangle" w="med" len="med"/>
          </a:ln>
        </p:spPr>
      </p:cxnSp>
      <p:grpSp>
        <p:nvGrpSpPr>
          <p:cNvPr id="248" name="Google Shape;248;p7"/>
          <p:cNvGrpSpPr/>
          <p:nvPr/>
        </p:nvGrpSpPr>
        <p:grpSpPr>
          <a:xfrm>
            <a:off x="2060448" y="5178307"/>
            <a:ext cx="7844417" cy="866516"/>
            <a:chOff x="2060448" y="5178307"/>
            <a:chExt cx="7844417" cy="866516"/>
          </a:xfrm>
        </p:grpSpPr>
        <p:sp>
          <p:nvSpPr>
            <p:cNvPr id="249" name="Google Shape;249;p7"/>
            <p:cNvSpPr txBox="1"/>
            <p:nvPr/>
          </p:nvSpPr>
          <p:spPr>
            <a:xfrm>
              <a:off x="2060448"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50" name="Google Shape;250;p7"/>
            <p:cNvSpPr txBox="1"/>
            <p:nvPr/>
          </p:nvSpPr>
          <p:spPr>
            <a:xfrm>
              <a:off x="3122180"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51" name="Google Shape;251;p7"/>
            <p:cNvSpPr txBox="1"/>
            <p:nvPr/>
          </p:nvSpPr>
          <p:spPr>
            <a:xfrm>
              <a:off x="4183912"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52" name="Google Shape;252;p7"/>
            <p:cNvSpPr txBox="1"/>
            <p:nvPr/>
          </p:nvSpPr>
          <p:spPr>
            <a:xfrm>
              <a:off x="5245644" y="5178307"/>
              <a:ext cx="6623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253" name="Google Shape;253;p7"/>
            <p:cNvSpPr txBox="1"/>
            <p:nvPr/>
          </p:nvSpPr>
          <p:spPr>
            <a:xfrm>
              <a:off x="6307376"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54" name="Google Shape;254;p7"/>
            <p:cNvSpPr txBox="1"/>
            <p:nvPr/>
          </p:nvSpPr>
          <p:spPr>
            <a:xfrm>
              <a:off x="7306591"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8305806"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56" name="Google Shape;256;p7"/>
            <p:cNvSpPr txBox="1"/>
            <p:nvPr/>
          </p:nvSpPr>
          <p:spPr>
            <a:xfrm>
              <a:off x="9305021" y="5178307"/>
              <a:ext cx="59984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a:t>
              </a:r>
              <a:r>
                <a:rPr lang="en-US" sz="2400" b="1" i="0" u="none" strike="noStrike" cap="none" baseline="30000">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57" name="Google Shape;257;p7"/>
            <p:cNvSpPr txBox="1"/>
            <p:nvPr/>
          </p:nvSpPr>
          <p:spPr>
            <a:xfrm>
              <a:off x="4306911" y="5665232"/>
              <a:ext cx="2836454" cy="3795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baseline="30000">
                  <a:solidFill>
                    <a:schemeClr val="dk1"/>
                  </a:solidFill>
                  <a:latin typeface="Arial"/>
                  <a:ea typeface="Arial"/>
                  <a:cs typeface="Arial"/>
                  <a:sym typeface="Arial"/>
                </a:rPr>
                <a:t>WAVELENGTH </a:t>
              </a:r>
              <a:r>
                <a:rPr lang="en-US" sz="2800" b="1" i="0" u="none" strike="noStrike" cap="none" baseline="30000">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grpSp>
      <p:sp>
        <p:nvSpPr>
          <p:cNvPr id="245" name="Google Shape;245;p7"/>
          <p:cNvSpPr txBox="1"/>
          <p:nvPr/>
        </p:nvSpPr>
        <p:spPr>
          <a:xfrm>
            <a:off x="1863242" y="1932833"/>
            <a:ext cx="2622320" cy="19389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Sun’s emissions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Temperature: 6000</a:t>
            </a:r>
            <a:r>
              <a:rPr lang="en-US" sz="1600" b="0" i="0" u="none" strike="noStrike" cap="none" baseline="30000">
                <a:solidFill>
                  <a:schemeClr val="dk1"/>
                </a:solidFill>
                <a:latin typeface="Arial"/>
                <a:ea typeface="Arial"/>
                <a:cs typeface="Arial"/>
                <a:sym typeface="Arial"/>
              </a:rPr>
              <a:t>o</a:t>
            </a:r>
            <a:r>
              <a:rPr lang="en-US" sz="1600" b="0" i="0" u="none" strike="noStrike" cap="none">
                <a:solidFill>
                  <a:schemeClr val="dk1"/>
                </a:solidFill>
                <a:latin typeface="Arial"/>
                <a:ea typeface="Arial"/>
                <a:cs typeface="Arial"/>
                <a:sym typeface="Arial"/>
              </a:rPr>
              <a:t> K</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Peak in the visible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Weaker Infrared emissions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247" name="Google Shape;247;p7"/>
          <p:cNvSpPr txBox="1"/>
          <p:nvPr/>
        </p:nvSpPr>
        <p:spPr>
          <a:xfrm>
            <a:off x="6705600" y="1932833"/>
            <a:ext cx="327794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Earth’s emissions (increase x 10</a:t>
            </a:r>
            <a:r>
              <a:rPr lang="en-US" sz="1600" b="0" i="0" u="none" strike="noStrike" cap="none" baseline="30000">
                <a:solidFill>
                  <a:schemeClr val="dk1"/>
                </a:solidFill>
                <a:latin typeface="Arial"/>
                <a:ea typeface="Arial"/>
                <a:cs typeface="Arial"/>
                <a:sym typeface="Arial"/>
              </a:rPr>
              <a:t>6</a:t>
            </a:r>
            <a:r>
              <a:rPr lang="en-US" sz="16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Temperature: 288</a:t>
            </a:r>
            <a:r>
              <a:rPr lang="en-US" sz="1600" b="0" i="0" u="none" strike="noStrike" cap="none" baseline="30000">
                <a:solidFill>
                  <a:schemeClr val="dk1"/>
                </a:solidFill>
                <a:latin typeface="Arial"/>
                <a:ea typeface="Arial"/>
                <a:cs typeface="Arial"/>
                <a:sym typeface="Arial"/>
              </a:rPr>
              <a:t>o</a:t>
            </a:r>
            <a:r>
              <a:rPr lang="en-US" sz="1600" b="0" i="0" u="none" strike="noStrike" cap="none">
                <a:solidFill>
                  <a:schemeClr val="dk1"/>
                </a:solidFill>
                <a:latin typeface="Arial"/>
                <a:ea typeface="Arial"/>
                <a:cs typeface="Arial"/>
                <a:sym typeface="Arial"/>
              </a:rPr>
              <a:t> 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Peak in the Infrared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Weaker microwave emissions</a:t>
            </a:r>
            <a:endParaRPr sz="1400" b="0" i="0" u="none" strike="noStrike" cap="none">
              <a:solidFill>
                <a:srgbClr val="000000"/>
              </a:solidFill>
              <a:latin typeface="Arial"/>
              <a:ea typeface="Arial"/>
              <a:cs typeface="Arial"/>
              <a:sym typeface="Arial"/>
            </a:endParaRPr>
          </a:p>
        </p:txBody>
      </p:sp>
      <p:sp>
        <p:nvSpPr>
          <p:cNvPr id="258" name="Google Shape;258;p7"/>
          <p:cNvSpPr/>
          <p:nvPr/>
        </p:nvSpPr>
        <p:spPr>
          <a:xfrm rot="-5400000">
            <a:off x="-13058" y="2720907"/>
            <a:ext cx="25042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Narrow"/>
                <a:ea typeface="Arial Narrow"/>
                <a:cs typeface="Arial Narrow"/>
                <a:sym typeface="Arial Narrow"/>
              </a:rPr>
              <a:t>Emissions intensity (relative)</a:t>
            </a:r>
            <a:endParaRPr sz="1600" b="0" i="0" u="none" strike="noStrike" cap="none">
              <a:solidFill>
                <a:schemeClr val="dk1"/>
              </a:solidFill>
              <a:latin typeface="Calibri"/>
              <a:ea typeface="Calibri"/>
              <a:cs typeface="Calibri"/>
              <a:sym typeface="Calibri"/>
            </a:endParaRPr>
          </a:p>
        </p:txBody>
      </p:sp>
      <p:cxnSp>
        <p:nvCxnSpPr>
          <p:cNvPr id="259" name="Google Shape;259;p7"/>
          <p:cNvCxnSpPr/>
          <p:nvPr/>
        </p:nvCxnSpPr>
        <p:spPr>
          <a:xfrm>
            <a:off x="6435725" y="3995786"/>
            <a:ext cx="1467535" cy="23764"/>
          </a:xfrm>
          <a:prstGeom prst="straightConnector1">
            <a:avLst/>
          </a:prstGeom>
          <a:noFill/>
          <a:ln w="22225" cap="flat" cmpd="sng">
            <a:solidFill>
              <a:schemeClr val="dk1"/>
            </a:solidFill>
            <a:prstDash val="solid"/>
            <a:miter lim="800000"/>
            <a:headEnd type="none" w="sm" len="sm"/>
            <a:tailEnd type="none" w="sm" len="sm"/>
          </a:ln>
        </p:spPr>
      </p:cxnSp>
      <p:pic>
        <p:nvPicPr>
          <p:cNvPr id="260" name="Google Shape;260;p7"/>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Emissivity is a measure how efficiently blackbody radiation is emitted</a:t>
            </a:r>
            <a:endParaRPr sz="3200" i="1">
              <a:latin typeface="Arial Narrow"/>
              <a:ea typeface="Arial Narrow"/>
              <a:cs typeface="Arial Narrow"/>
              <a:sym typeface="Arial Narrow"/>
            </a:endParaRPr>
          </a:p>
        </p:txBody>
      </p:sp>
      <p:sp>
        <p:nvSpPr>
          <p:cNvPr id="267" name="Google Shape;267;p8"/>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268" name="Google Shape;268;p8"/>
          <p:cNvSpPr txBox="1"/>
          <p:nvPr/>
        </p:nvSpPr>
        <p:spPr>
          <a:xfrm>
            <a:off x="528298" y="1465510"/>
            <a:ext cx="5178819"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The blackbody emissions curve for Earth assumes that the Earth behaves like a perfect blackbody, meaning its completely driven by temperature. </a:t>
            </a:r>
            <a:endParaRPr sz="16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In reality, parts of the earth emit EMR at only a fraction (call emissivity or “e”) of that of a perfect blackbody:</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chemeClr val="dk1"/>
                </a:solidFill>
                <a:latin typeface="Arial Narrow"/>
                <a:ea typeface="Arial Narrow"/>
                <a:cs typeface="Arial Narrow"/>
                <a:sym typeface="Arial Narrow"/>
              </a:rPr>
              <a:t>For open water and sea ice: e = .98 in the infrared</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chemeClr val="dk1"/>
                </a:solidFill>
                <a:latin typeface="Arial Narrow"/>
                <a:ea typeface="Arial Narrow"/>
                <a:cs typeface="Arial Narrow"/>
                <a:sym typeface="Arial Narrow"/>
              </a:rPr>
              <a:t>For open water: e = .4 in the microwave</a:t>
            </a:r>
            <a:endParaRPr sz="1600" b="0" i="0" u="none" strike="noStrike" cap="none">
              <a:solidFill>
                <a:srgbClr val="000000"/>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chemeClr val="dk1"/>
                </a:solidFill>
                <a:latin typeface="Arial Narrow"/>
                <a:ea typeface="Arial Narrow"/>
                <a:cs typeface="Arial Narrow"/>
                <a:sym typeface="Arial Narrow"/>
              </a:rPr>
              <a:t>For sea ice: e = .8</a:t>
            </a:r>
            <a:endParaRPr sz="16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In addition, e changes as a of function of wind speed, temperature, and salinity, allowing the determination for these parameters.</a:t>
            </a:r>
            <a:endParaRPr sz="16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69" name="Google Shape;269;p8"/>
          <p:cNvGrpSpPr/>
          <p:nvPr/>
        </p:nvGrpSpPr>
        <p:grpSpPr>
          <a:xfrm>
            <a:off x="6323856" y="2777475"/>
            <a:ext cx="5398143" cy="3172829"/>
            <a:chOff x="6323856" y="1545022"/>
            <a:chExt cx="5398143" cy="3172829"/>
          </a:xfrm>
        </p:grpSpPr>
        <p:pic>
          <p:nvPicPr>
            <p:cNvPr id="270" name="Google Shape;270;p8"/>
            <p:cNvPicPr preferRelativeResize="0"/>
            <p:nvPr/>
          </p:nvPicPr>
          <p:blipFill rotWithShape="1">
            <a:blip r:embed="rId3">
              <a:alphaModFix/>
            </a:blip>
            <a:srcRect r="1057" b="8609"/>
            <a:stretch/>
          </p:blipFill>
          <p:spPr>
            <a:xfrm>
              <a:off x="6359277" y="1545022"/>
              <a:ext cx="5005409" cy="2428837"/>
            </a:xfrm>
            <a:prstGeom prst="rect">
              <a:avLst/>
            </a:prstGeom>
            <a:noFill/>
            <a:ln>
              <a:noFill/>
            </a:ln>
          </p:spPr>
        </p:pic>
        <p:grpSp>
          <p:nvGrpSpPr>
            <p:cNvPr id="271" name="Google Shape;271;p8"/>
            <p:cNvGrpSpPr/>
            <p:nvPr/>
          </p:nvGrpSpPr>
          <p:grpSpPr>
            <a:xfrm>
              <a:off x="6407676" y="3948450"/>
              <a:ext cx="5314323" cy="369332"/>
              <a:chOff x="6407676" y="4209708"/>
              <a:chExt cx="5314323" cy="369332"/>
            </a:xfrm>
          </p:grpSpPr>
          <p:sp>
            <p:nvSpPr>
              <p:cNvPr id="272" name="Google Shape;272;p8"/>
              <p:cNvSpPr txBox="1"/>
              <p:nvPr/>
            </p:nvSpPr>
            <p:spPr>
              <a:xfrm>
                <a:off x="6407676" y="4209708"/>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73" name="Google Shape;273;p8"/>
              <p:cNvSpPr txBox="1"/>
              <p:nvPr/>
            </p:nvSpPr>
            <p:spPr>
              <a:xfrm>
                <a:off x="7735733" y="4209708"/>
                <a:ext cx="4187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274" name="Google Shape;274;p8"/>
              <p:cNvSpPr txBox="1"/>
              <p:nvPr/>
            </p:nvSpPr>
            <p:spPr>
              <a:xfrm>
                <a:off x="8762104" y="4209708"/>
                <a:ext cx="4187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275" name="Google Shape;275;p8"/>
              <p:cNvSpPr txBox="1"/>
              <p:nvPr/>
            </p:nvSpPr>
            <p:spPr>
              <a:xfrm>
                <a:off x="10150832" y="4209708"/>
                <a:ext cx="4187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sp>
            <p:nvSpPr>
              <p:cNvPr id="276" name="Google Shape;276;p8"/>
              <p:cNvSpPr txBox="1"/>
              <p:nvPr/>
            </p:nvSpPr>
            <p:spPr>
              <a:xfrm>
                <a:off x="11186275" y="4209708"/>
                <a:ext cx="5357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grpSp>
        <p:sp>
          <p:nvSpPr>
            <p:cNvPr id="277" name="Google Shape;277;p8"/>
            <p:cNvSpPr txBox="1"/>
            <p:nvPr/>
          </p:nvSpPr>
          <p:spPr>
            <a:xfrm>
              <a:off x="6323856" y="4317782"/>
              <a:ext cx="5040830" cy="40006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Narrow"/>
                  <a:ea typeface="Arial Narrow"/>
                  <a:cs typeface="Arial Narrow"/>
                  <a:sym typeface="Arial Narrow"/>
                </a:rPr>
                <a:t>WAVELENGTH (μm)</a:t>
              </a:r>
              <a:endParaRPr sz="1600" b="0" i="0" u="none" strike="noStrike" cap="none">
                <a:solidFill>
                  <a:srgbClr val="000000"/>
                </a:solidFill>
                <a:latin typeface="Arial Narrow"/>
                <a:ea typeface="Arial Narrow"/>
                <a:cs typeface="Arial Narrow"/>
                <a:sym typeface="Arial Narrow"/>
              </a:endParaRPr>
            </a:p>
          </p:txBody>
        </p:sp>
      </p:grpSp>
      <p:sp>
        <p:nvSpPr>
          <p:cNvPr id="278" name="Google Shape;278;p8"/>
          <p:cNvSpPr/>
          <p:nvPr/>
        </p:nvSpPr>
        <p:spPr>
          <a:xfrm>
            <a:off x="6601775" y="2012979"/>
            <a:ext cx="464742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Theoretical Earth blackbody emission curve</a:t>
            </a:r>
            <a:endParaRPr sz="1600" b="0" i="0" u="none" strike="noStrike" cap="non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where e = 1.0 </a:t>
            </a:r>
            <a:endParaRPr sz="1600" b="0" i="0" u="none" strike="noStrike" cap="none">
              <a:solidFill>
                <a:srgbClr val="000000"/>
              </a:solidFill>
              <a:latin typeface="Arial Narrow"/>
              <a:ea typeface="Arial Narrow"/>
              <a:cs typeface="Arial Narrow"/>
              <a:sym typeface="Arial Narrow"/>
            </a:endParaRPr>
          </a:p>
        </p:txBody>
      </p:sp>
      <p:sp>
        <p:nvSpPr>
          <p:cNvPr id="279" name="Google Shape;279;p8"/>
          <p:cNvSpPr txBox="1"/>
          <p:nvPr/>
        </p:nvSpPr>
        <p:spPr>
          <a:xfrm>
            <a:off x="6114504" y="4091394"/>
            <a:ext cx="4187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280" name="Google Shape;280;p8"/>
          <p:cNvSpPr txBox="1"/>
          <p:nvPr/>
        </p:nvSpPr>
        <p:spPr>
          <a:xfrm>
            <a:off x="6114504" y="3239559"/>
            <a:ext cx="4187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281" name="Google Shape;281;p8"/>
          <p:cNvSpPr/>
          <p:nvPr/>
        </p:nvSpPr>
        <p:spPr>
          <a:xfrm rot="-5400000">
            <a:off x="5422886" y="3738837"/>
            <a:ext cx="1258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 m</a:t>
            </a:r>
            <a:r>
              <a:rPr lang="en-US" sz="1800" b="1" i="0" u="none" strike="noStrike" cap="none" baseline="30000">
                <a:solidFill>
                  <a:schemeClr val="dk1"/>
                </a:solidFill>
                <a:latin typeface="Calibri"/>
                <a:ea typeface="Calibri"/>
                <a:cs typeface="Calibri"/>
                <a:sym typeface="Calibri"/>
              </a:rPr>
              <a:t>-2</a:t>
            </a:r>
            <a:r>
              <a:rPr lang="en-US" sz="1800" b="1" i="0" u="none" strike="noStrike" cap="none">
                <a:solidFill>
                  <a:schemeClr val="dk1"/>
                </a:solidFill>
                <a:latin typeface="Calibri"/>
                <a:ea typeface="Calibri"/>
                <a:cs typeface="Calibri"/>
                <a:sym typeface="Calibri"/>
              </a:rPr>
              <a:t> μm</a:t>
            </a:r>
            <a:r>
              <a:rPr lang="en-US" sz="1800" b="1" i="0" u="none" strike="noStrike" cap="none" baseline="30000">
                <a:solidFill>
                  <a:schemeClr val="dk1"/>
                </a:solidFill>
                <a:latin typeface="Calibri"/>
                <a:ea typeface="Calibri"/>
                <a:cs typeface="Calibri"/>
                <a:sym typeface="Calibri"/>
              </a:rPr>
              <a:t>-1</a:t>
            </a:r>
            <a:endParaRPr sz="1800" b="0" i="0" u="none" strike="noStrike" cap="none" baseline="30000">
              <a:solidFill>
                <a:schemeClr val="dk1"/>
              </a:solidFill>
              <a:latin typeface="Calibri"/>
              <a:ea typeface="Calibri"/>
              <a:cs typeface="Calibri"/>
              <a:sym typeface="Calibri"/>
            </a:endParaRPr>
          </a:p>
        </p:txBody>
      </p:sp>
      <p:pic>
        <p:nvPicPr>
          <p:cNvPr id="282" name="Google Shape;282;p8"/>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Useful wavelengths are limited by the Earth’s atmosphere</a:t>
            </a:r>
            <a:endParaRPr sz="3200" i="1">
              <a:latin typeface="Arial Narrow"/>
              <a:ea typeface="Arial Narrow"/>
              <a:cs typeface="Arial Narrow"/>
              <a:sym typeface="Arial Narrow"/>
            </a:endParaRPr>
          </a:p>
        </p:txBody>
      </p:sp>
      <p:pic>
        <p:nvPicPr>
          <p:cNvPr id="289" name="Google Shape;289;p9"/>
          <p:cNvPicPr preferRelativeResize="0"/>
          <p:nvPr/>
        </p:nvPicPr>
        <p:blipFill rotWithShape="1">
          <a:blip r:embed="rId3">
            <a:alphaModFix/>
          </a:blip>
          <a:srcRect/>
          <a:stretch/>
        </p:blipFill>
        <p:spPr>
          <a:xfrm>
            <a:off x="976284" y="1019844"/>
            <a:ext cx="4576716" cy="5157119"/>
          </a:xfrm>
          <a:prstGeom prst="rect">
            <a:avLst/>
          </a:prstGeom>
          <a:noFill/>
          <a:ln>
            <a:noFill/>
          </a:ln>
        </p:spPr>
      </p:pic>
      <p:sp>
        <p:nvSpPr>
          <p:cNvPr id="290" name="Google Shape;290;p9"/>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NOAA CoastWatch Satellite Course                                      http://coastwatch.noaa.gov</a:t>
            </a:r>
            <a:endParaRPr/>
          </a:p>
        </p:txBody>
      </p:sp>
      <p:sp>
        <p:nvSpPr>
          <p:cNvPr id="291" name="Google Shape;291;p9"/>
          <p:cNvSpPr txBox="1"/>
          <p:nvPr/>
        </p:nvSpPr>
        <p:spPr>
          <a:xfrm>
            <a:off x="6560457" y="1200605"/>
            <a:ext cx="5201483"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The atmosphere is opaque to EMR at many wavelengths, due to absorption by atmospheric gases.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EMR is fully or partly transmitted through the atmosphere at only specific wavelengths.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62626"/>
                </a:solidFill>
                <a:latin typeface="Arial Narrow"/>
                <a:ea typeface="Arial Narrow"/>
                <a:cs typeface="Arial Narrow"/>
                <a:sym typeface="Arial Narrow"/>
              </a:rPr>
              <a:t>Remote sensing makes use of these “</a:t>
            </a:r>
            <a:r>
              <a:rPr lang="en-US" sz="2400" b="1" i="0" u="none" strike="noStrike" cap="none">
                <a:solidFill>
                  <a:srgbClr val="262626"/>
                </a:solidFill>
                <a:latin typeface="Arial Narrow"/>
                <a:ea typeface="Arial Narrow"/>
                <a:cs typeface="Arial Narrow"/>
                <a:sym typeface="Arial Narrow"/>
              </a:rPr>
              <a:t>atmospheric windows</a:t>
            </a:r>
            <a:r>
              <a:rPr lang="en-US" sz="2400" b="0" i="0" u="none" strike="noStrike" cap="none">
                <a:solidFill>
                  <a:srgbClr val="262626"/>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62626"/>
              </a:solidFill>
              <a:latin typeface="Arial Narrow"/>
              <a:ea typeface="Arial Narrow"/>
              <a:cs typeface="Arial Narrow"/>
              <a:sym typeface="Arial Narrow"/>
            </a:endParaRPr>
          </a:p>
        </p:txBody>
      </p:sp>
      <p:sp>
        <p:nvSpPr>
          <p:cNvPr id="292" name="Google Shape;292;p9"/>
          <p:cNvSpPr txBox="1"/>
          <p:nvPr/>
        </p:nvSpPr>
        <p:spPr>
          <a:xfrm>
            <a:off x="1200193" y="6023074"/>
            <a:ext cx="435280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WAVELENGTH </a:t>
            </a:r>
            <a:r>
              <a:rPr lang="en-US" sz="1400" b="1" i="0" u="none" strike="noStrike" cap="none">
                <a:solidFill>
                  <a:schemeClr val="dk1"/>
                </a:solidFill>
                <a:latin typeface="Calibri"/>
                <a:ea typeface="Calibri"/>
                <a:cs typeface="Calibri"/>
                <a:sym typeface="Calibri"/>
              </a:rPr>
              <a:t>(μm)</a:t>
            </a:r>
            <a:endParaRPr sz="1400" b="0" i="0" u="none" strike="noStrike" cap="none">
              <a:solidFill>
                <a:srgbClr val="000000"/>
              </a:solidFill>
              <a:latin typeface="Arial"/>
              <a:ea typeface="Arial"/>
              <a:cs typeface="Arial"/>
              <a:sym typeface="Arial"/>
            </a:endParaRPr>
          </a:p>
        </p:txBody>
      </p:sp>
      <p:sp>
        <p:nvSpPr>
          <p:cNvPr id="293" name="Google Shape;293;p9"/>
          <p:cNvSpPr txBox="1"/>
          <p:nvPr/>
        </p:nvSpPr>
        <p:spPr>
          <a:xfrm>
            <a:off x="4318361" y="1053846"/>
            <a:ext cx="11753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Source: NASA</a:t>
            </a:r>
            <a:endParaRPr sz="1400" b="0" i="0" u="none" strike="noStrike" cap="none">
              <a:solidFill>
                <a:srgbClr val="000000"/>
              </a:solidFill>
              <a:latin typeface="Arial"/>
              <a:ea typeface="Arial"/>
              <a:cs typeface="Arial"/>
              <a:sym typeface="Arial"/>
            </a:endParaRPr>
          </a:p>
        </p:txBody>
      </p:sp>
      <p:pic>
        <p:nvPicPr>
          <p:cNvPr id="294" name="Google Shape;294;p9"/>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3226</Words>
  <Application>Microsoft Office PowerPoint</Application>
  <PresentationFormat>Widescreen</PresentationFormat>
  <Paragraphs>354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Helvetica Neue</vt:lpstr>
      <vt:lpstr>Calibri</vt:lpstr>
      <vt:lpstr>Arial Narrow</vt:lpstr>
      <vt:lpstr>Times</vt:lpstr>
      <vt:lpstr>1_NOAA Title Options</vt:lpstr>
      <vt:lpstr>1_Custom Design</vt:lpstr>
      <vt:lpstr>Satellite 101, Part 2  NOAA Coastwatch Satellite Course </vt:lpstr>
      <vt:lpstr>The presentation will cover the following topics</vt:lpstr>
      <vt:lpstr>Satellites measure electromagnetic radiation (EMR)</vt:lpstr>
      <vt:lpstr>Processes alter the EMR signal as it passes through the atmosphere</vt:lpstr>
      <vt:lpstr>Electromagnetic Radiation (EMR)</vt:lpstr>
      <vt:lpstr>Natural sources of EMR come from black body radiation</vt:lpstr>
      <vt:lpstr>Satellite sensors measure electromagnetic radiation (EMR)</vt:lpstr>
      <vt:lpstr>Emissivity is a measure how efficiently blackbody radiation is emitted</vt:lpstr>
      <vt:lpstr>Useful wavelengths are limited by the Earth’s atmosphere</vt:lpstr>
      <vt:lpstr>Atmospheric windows for EMR</vt:lpstr>
      <vt:lpstr>No atmospheric windows occur in X-Ray and shorter UV wavelengths </vt:lpstr>
      <vt:lpstr>Visible light passes through the atmosphere without much attenuation</vt:lpstr>
      <vt:lpstr>Infrared passes through narrow atmospheric windows </vt:lpstr>
      <vt:lpstr>Microwaves passes through the atmosphere without much attenuation</vt:lpstr>
      <vt:lpstr>EMR is also affected by the  water properties</vt:lpstr>
      <vt:lpstr>Atmospheric Pathways of EMT between the ocean and the satellite</vt:lpstr>
      <vt:lpstr>Atmospheric Correction</vt:lpstr>
      <vt:lpstr>The process of converting the EMR signal to information</vt:lpstr>
      <vt:lpstr>Types of Sensors and Products</vt:lpstr>
      <vt:lpstr>EMR Spectrum and Applications</vt:lpstr>
      <vt:lpstr>Passive vs Active Sensors</vt:lpstr>
      <vt:lpstr>Passive vs. Active Sensors</vt:lpstr>
      <vt:lpstr>Science Quality vs NRT </vt:lpstr>
      <vt:lpstr>NOAA CoastWatch Satellite Course - Narrated 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101, Part 2  NOAA Coastwatch Satellite Course </dc:title>
  <dc:creator>James Durham</dc:creator>
  <cp:lastModifiedBy>michael.soracco</cp:lastModifiedBy>
  <cp:revision>2</cp:revision>
  <dcterms:created xsi:type="dcterms:W3CDTF">2014-05-07T21:32:41Z</dcterms:created>
  <dcterms:modified xsi:type="dcterms:W3CDTF">2024-02-12T15:10:50Z</dcterms:modified>
</cp:coreProperties>
</file>